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  <p:sldMasterId id="2147483859" r:id="rId2"/>
  </p:sldMasterIdLst>
  <p:notesMasterIdLst>
    <p:notesMasterId r:id="rId32"/>
  </p:notesMasterIdLst>
  <p:sldIdLst>
    <p:sldId id="256" r:id="rId3"/>
    <p:sldId id="1309" r:id="rId4"/>
    <p:sldId id="1515" r:id="rId5"/>
    <p:sldId id="1516" r:id="rId6"/>
    <p:sldId id="1461" r:id="rId7"/>
    <p:sldId id="1314" r:id="rId8"/>
    <p:sldId id="1517" r:id="rId9"/>
    <p:sldId id="1310" r:id="rId10"/>
    <p:sldId id="1518" r:id="rId11"/>
    <p:sldId id="1519" r:id="rId12"/>
    <p:sldId id="1520" r:id="rId13"/>
    <p:sldId id="1521" r:id="rId14"/>
    <p:sldId id="1500" r:id="rId15"/>
    <p:sldId id="266" r:id="rId16"/>
    <p:sldId id="1503" r:id="rId17"/>
    <p:sldId id="1473" r:id="rId18"/>
    <p:sldId id="1510" r:id="rId19"/>
    <p:sldId id="1522" r:id="rId20"/>
    <p:sldId id="1523" r:id="rId21"/>
    <p:sldId id="1497" r:id="rId22"/>
    <p:sldId id="1380" r:id="rId23"/>
    <p:sldId id="1384" r:id="rId24"/>
    <p:sldId id="1383" r:id="rId25"/>
    <p:sldId id="1467" r:id="rId26"/>
    <p:sldId id="1509" r:id="rId27"/>
    <p:sldId id="1513" r:id="rId28"/>
    <p:sldId id="1514" r:id="rId29"/>
    <p:sldId id="1512" r:id="rId30"/>
    <p:sldId id="1305" r:id="rId31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F98717-6FB8-4754-87DB-488B7E49AF10}">
          <p14:sldIdLst>
            <p14:sldId id="256"/>
            <p14:sldId id="1309"/>
            <p14:sldId id="1515"/>
            <p14:sldId id="1516"/>
            <p14:sldId id="1461"/>
            <p14:sldId id="1314"/>
            <p14:sldId id="1517"/>
            <p14:sldId id="1310"/>
            <p14:sldId id="1518"/>
            <p14:sldId id="1519"/>
            <p14:sldId id="1520"/>
            <p14:sldId id="1521"/>
            <p14:sldId id="1500"/>
            <p14:sldId id="266"/>
            <p14:sldId id="1503"/>
            <p14:sldId id="1473"/>
            <p14:sldId id="1510"/>
            <p14:sldId id="1522"/>
            <p14:sldId id="1523"/>
            <p14:sldId id="1497"/>
            <p14:sldId id="1380"/>
            <p14:sldId id="1384"/>
            <p14:sldId id="1383"/>
            <p14:sldId id="1467"/>
            <p14:sldId id="1509"/>
            <p14:sldId id="1513"/>
            <p14:sldId id="1514"/>
            <p14:sldId id="1512"/>
            <p14:sldId id="1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291" autoAdjust="0"/>
  </p:normalViewPr>
  <p:slideViewPr>
    <p:cSldViewPr snapToGrid="0">
      <p:cViewPr varScale="1">
        <p:scale>
          <a:sx n="87" d="100"/>
          <a:sy n="87" d="100"/>
        </p:scale>
        <p:origin x="906" y="66"/>
      </p:cViewPr>
      <p:guideLst>
        <p:guide orient="horz" pos="2160"/>
        <p:guide pos="384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O%20ICC\Desktop\PPT\SRB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O%20ICC\Desktop\PPT\SR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O%20ICC\Desktop\PPT\SR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O%20ICC\Desktop\PPT\Death%20Cases%20Report%20-%2015112019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O%20ICC\Desktop\PPT\PHC%20OP%20and%20Health%20Profile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tx1"/>
                </a:solidFill>
              </a:rPr>
              <a:t>Sex Ratio at Birth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SRB!$B$1</c:f>
              <c:strCache>
                <c:ptCount val="1"/>
                <c:pt idx="0">
                  <c:v>Sex Ratio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DA-4605-9171-AD6939FBFC73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DA-4605-9171-AD6939FBFC73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DA-4605-9171-AD6939FBFC73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FDA-4605-9171-AD6939FBFC73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FDA-4605-9171-AD6939FBFC73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FDA-4605-9171-AD6939FBFC73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FDA-4605-9171-AD6939FBFC73}"/>
              </c:ext>
            </c:extLst>
          </c:dPt>
          <c:dLbls>
            <c:dLbl>
              <c:idx val="18"/>
              <c:spPr>
                <a:noFill/>
                <a:ln>
                  <a:solidFill>
                    <a:srgbClr val="00B0F0"/>
                  </a:solidFill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FDA-4605-9171-AD6939FBFC73}"/>
                </c:ext>
              </c:extLst>
            </c:dLbl>
            <c:dLbl>
              <c:idx val="29"/>
              <c:spPr>
                <a:noFill/>
                <a:ln>
                  <a:solidFill>
                    <a:srgbClr val="C00000"/>
                  </a:solidFill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FDA-4605-9171-AD6939FBF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SRB!$A$2:$A$36</c:f>
              <c:strCache>
                <c:ptCount val="35"/>
                <c:pt idx="0">
                  <c:v>Jagtial</c:v>
                </c:pt>
                <c:pt idx="1">
                  <c:v>Vikarabad</c:v>
                </c:pt>
                <c:pt idx="2">
                  <c:v>Medak</c:v>
                </c:pt>
                <c:pt idx="3">
                  <c:v>Jogulamba</c:v>
                </c:pt>
                <c:pt idx="4">
                  <c:v>Nirmal</c:v>
                </c:pt>
                <c:pt idx="5">
                  <c:v>Mancherial</c:v>
                </c:pt>
                <c:pt idx="6">
                  <c:v>Sangareddy</c:v>
                </c:pt>
                <c:pt idx="7">
                  <c:v>Nagarkurnool</c:v>
                </c:pt>
                <c:pt idx="8">
                  <c:v>Mulugu</c:v>
                </c:pt>
                <c:pt idx="9">
                  <c:v>Badradri</c:v>
                </c:pt>
                <c:pt idx="10">
                  <c:v>Siddipet</c:v>
                </c:pt>
                <c:pt idx="11">
                  <c:v>Nizamabad</c:v>
                </c:pt>
                <c:pt idx="12">
                  <c:v>Mahabubnagar</c:v>
                </c:pt>
                <c:pt idx="13">
                  <c:v>Jayashankar</c:v>
                </c:pt>
                <c:pt idx="14">
                  <c:v>Rajanna</c:v>
                </c:pt>
                <c:pt idx="15">
                  <c:v>Komaram Bheem</c:v>
                </c:pt>
                <c:pt idx="16">
                  <c:v>Adilabad</c:v>
                </c:pt>
                <c:pt idx="17">
                  <c:v>Rangareddy</c:v>
                </c:pt>
                <c:pt idx="18">
                  <c:v>Telangana</c:v>
                </c:pt>
                <c:pt idx="19">
                  <c:v>Medchal</c:v>
                </c:pt>
                <c:pt idx="20">
                  <c:v>Narayanpet</c:v>
                </c:pt>
                <c:pt idx="21">
                  <c:v>Kamareddy</c:v>
                </c:pt>
                <c:pt idx="22">
                  <c:v>Hyderabad</c:v>
                </c:pt>
                <c:pt idx="23">
                  <c:v>Khammam</c:v>
                </c:pt>
                <c:pt idx="24">
                  <c:v>Peddapalli</c:v>
                </c:pt>
                <c:pt idx="25">
                  <c:v>Mahabubabad</c:v>
                </c:pt>
                <c:pt idx="26">
                  <c:v>Karimnagar</c:v>
                </c:pt>
                <c:pt idx="27">
                  <c:v>Jangaon</c:v>
                </c:pt>
                <c:pt idx="28">
                  <c:v>Wanaparthy</c:v>
                </c:pt>
                <c:pt idx="29">
                  <c:v>India</c:v>
                </c:pt>
                <c:pt idx="30">
                  <c:v>Nalgonda</c:v>
                </c:pt>
                <c:pt idx="31">
                  <c:v>Suryapet</c:v>
                </c:pt>
                <c:pt idx="32">
                  <c:v>Warangal Rural</c:v>
                </c:pt>
                <c:pt idx="33">
                  <c:v>Warangal Urban</c:v>
                </c:pt>
                <c:pt idx="34">
                  <c:v>Yadadri</c:v>
                </c:pt>
              </c:strCache>
            </c:strRef>
          </c:cat>
          <c:val>
            <c:numRef>
              <c:f>SRB!$B$2:$B$36</c:f>
              <c:numCache>
                <c:formatCode>0</c:formatCode>
                <c:ptCount val="35"/>
                <c:pt idx="0">
                  <c:v>969.48496576362004</c:v>
                </c:pt>
                <c:pt idx="1">
                  <c:v>960.43324491600356</c:v>
                </c:pt>
                <c:pt idx="2">
                  <c:v>958.98673100120629</c:v>
                </c:pt>
                <c:pt idx="3">
                  <c:v>958.97435897435901</c:v>
                </c:pt>
                <c:pt idx="4">
                  <c:v>957.96296296296305</c:v>
                </c:pt>
                <c:pt idx="5">
                  <c:v>955.27728085867625</c:v>
                </c:pt>
                <c:pt idx="6">
                  <c:v>952.61421573527934</c:v>
                </c:pt>
                <c:pt idx="7">
                  <c:v>952.5377229080932</c:v>
                </c:pt>
                <c:pt idx="8">
                  <c:v>949.80988593155894</c:v>
                </c:pt>
                <c:pt idx="9">
                  <c:v>944.0934328929734</c:v>
                </c:pt>
                <c:pt idx="10">
                  <c:v>938.47580769825322</c:v>
                </c:pt>
                <c:pt idx="11">
                  <c:v>938.37788853647487</c:v>
                </c:pt>
                <c:pt idx="12">
                  <c:v>936.49858623939679</c:v>
                </c:pt>
                <c:pt idx="13">
                  <c:v>935.65683646112598</c:v>
                </c:pt>
                <c:pt idx="14">
                  <c:v>935.55555555555554</c:v>
                </c:pt>
                <c:pt idx="15">
                  <c:v>935.53338449731393</c:v>
                </c:pt>
                <c:pt idx="16">
                  <c:v>933.70445344129564</c:v>
                </c:pt>
                <c:pt idx="17">
                  <c:v>930.38538650033422</c:v>
                </c:pt>
                <c:pt idx="18">
                  <c:v>928.38427555088151</c:v>
                </c:pt>
                <c:pt idx="19">
                  <c:v>926.70940170940173</c:v>
                </c:pt>
                <c:pt idx="20">
                  <c:v>926.16580310880829</c:v>
                </c:pt>
                <c:pt idx="21">
                  <c:v>925.35182541301242</c:v>
                </c:pt>
                <c:pt idx="22">
                  <c:v>925.20273552823346</c:v>
                </c:pt>
                <c:pt idx="23">
                  <c:v>922.76716572018574</c:v>
                </c:pt>
                <c:pt idx="24">
                  <c:v>917.28312037659725</c:v>
                </c:pt>
                <c:pt idx="25">
                  <c:v>915.7303370786517</c:v>
                </c:pt>
                <c:pt idx="26">
                  <c:v>909.11231457499412</c:v>
                </c:pt>
                <c:pt idx="27">
                  <c:v>903.80313199105149</c:v>
                </c:pt>
                <c:pt idx="28">
                  <c:v>898.65421587475964</c:v>
                </c:pt>
                <c:pt idx="29">
                  <c:v>896</c:v>
                </c:pt>
                <c:pt idx="30">
                  <c:v>895.15916863983159</c:v>
                </c:pt>
                <c:pt idx="31">
                  <c:v>895.04578539563272</c:v>
                </c:pt>
                <c:pt idx="32">
                  <c:v>893.70400654129185</c:v>
                </c:pt>
                <c:pt idx="33">
                  <c:v>892.07275223061083</c:v>
                </c:pt>
                <c:pt idx="34">
                  <c:v>882.49911253106143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FDA-4605-9171-AD6939FBFC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0"/>
        <c:axId val="735163472"/>
        <c:axId val="735162160"/>
      </c:barChart>
      <c:catAx>
        <c:axId val="73516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735162160"/>
        <c:crosses val="autoZero"/>
        <c:auto val="0"/>
        <c:lblAlgn val="ctr"/>
        <c:lblOffset val="100"/>
        <c:tickLblSkip val="1"/>
        <c:noMultiLvlLbl val="0"/>
      </c:catAx>
      <c:valAx>
        <c:axId val="73516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735163472"/>
        <c:crossesAt val="1"/>
        <c:crossBetween val="between"/>
        <c:majorUnit val="100"/>
        <c:min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rebuchet MS" panose="020B0603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tx1"/>
                </a:solidFill>
              </a:rPr>
              <a:t>C – Section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 Section'!$B$1</c:f>
              <c:strCache>
                <c:ptCount val="1"/>
                <c:pt idx="0">
                  <c:v>C-Section (%)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05-4957-B818-DE6F64336CFE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685-4EC2-B343-B6F82E8B5D9F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05-4957-B818-DE6F64336CFE}"/>
              </c:ext>
            </c:extLst>
          </c:dPt>
          <c:dPt>
            <c:idx val="2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305-4957-B818-DE6F64336CFE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05-4957-B818-DE6F64336CFE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305-4957-B818-DE6F64336CFE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305-4957-B818-DE6F64336CFE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305-4957-B818-DE6F64336CFE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305-4957-B818-DE6F64336C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 Section'!$A$2:$A$36</c:f>
              <c:strCache>
                <c:ptCount val="35"/>
                <c:pt idx="0">
                  <c:v>India</c:v>
                </c:pt>
                <c:pt idx="1">
                  <c:v>Komaram Bheem</c:v>
                </c:pt>
                <c:pt idx="2">
                  <c:v>Jogulamba</c:v>
                </c:pt>
                <c:pt idx="3">
                  <c:v>Narayanpet</c:v>
                </c:pt>
                <c:pt idx="4">
                  <c:v>Sangareddy</c:v>
                </c:pt>
                <c:pt idx="5">
                  <c:v>Mahabubnagar</c:v>
                </c:pt>
                <c:pt idx="6">
                  <c:v>Adilabad</c:v>
                </c:pt>
                <c:pt idx="7">
                  <c:v>Badradri</c:v>
                </c:pt>
                <c:pt idx="8">
                  <c:v>Vikarabad</c:v>
                </c:pt>
                <c:pt idx="9">
                  <c:v>Mulugu</c:v>
                </c:pt>
                <c:pt idx="10">
                  <c:v>Medak</c:v>
                </c:pt>
                <c:pt idx="11">
                  <c:v>Nagarkurnool</c:v>
                </c:pt>
                <c:pt idx="12">
                  <c:v>Wanaparthy</c:v>
                </c:pt>
                <c:pt idx="13">
                  <c:v>Hyderabad</c:v>
                </c:pt>
                <c:pt idx="14">
                  <c:v>Kamareddy</c:v>
                </c:pt>
                <c:pt idx="15">
                  <c:v>Rangareddy</c:v>
                </c:pt>
                <c:pt idx="16">
                  <c:v>Telangana</c:v>
                </c:pt>
                <c:pt idx="17">
                  <c:v>Jayashankar</c:v>
                </c:pt>
                <c:pt idx="18">
                  <c:v>Medchal</c:v>
                </c:pt>
                <c:pt idx="19">
                  <c:v>Siddipet</c:v>
                </c:pt>
                <c:pt idx="20">
                  <c:v>Jangaon</c:v>
                </c:pt>
                <c:pt idx="21">
                  <c:v>Warangal Urban</c:v>
                </c:pt>
                <c:pt idx="22">
                  <c:v>Khammam</c:v>
                </c:pt>
                <c:pt idx="23">
                  <c:v>Mancherial</c:v>
                </c:pt>
                <c:pt idx="24">
                  <c:v>Nizamabad</c:v>
                </c:pt>
                <c:pt idx="25">
                  <c:v>Nalgonda</c:v>
                </c:pt>
                <c:pt idx="26">
                  <c:v>Warangal Rural</c:v>
                </c:pt>
                <c:pt idx="27">
                  <c:v>Yadadri</c:v>
                </c:pt>
                <c:pt idx="28">
                  <c:v>Peddapalli</c:v>
                </c:pt>
                <c:pt idx="29">
                  <c:v>Jagtial</c:v>
                </c:pt>
                <c:pt idx="30">
                  <c:v>Suryapet</c:v>
                </c:pt>
                <c:pt idx="31">
                  <c:v>Karimnagar</c:v>
                </c:pt>
                <c:pt idx="32">
                  <c:v>Rajanna</c:v>
                </c:pt>
                <c:pt idx="33">
                  <c:v>Mahabubabad</c:v>
                </c:pt>
                <c:pt idx="34">
                  <c:v>Nirmal</c:v>
                </c:pt>
              </c:strCache>
            </c:strRef>
          </c:cat>
          <c:val>
            <c:numRef>
              <c:f>'C Section'!$B$2:$B$36</c:f>
              <c:numCache>
                <c:formatCode>0.0</c:formatCode>
                <c:ptCount val="35"/>
                <c:pt idx="0">
                  <c:v>17.2</c:v>
                </c:pt>
                <c:pt idx="1">
                  <c:v>21.41</c:v>
                </c:pt>
                <c:pt idx="2">
                  <c:v>32.35</c:v>
                </c:pt>
                <c:pt idx="3">
                  <c:v>35.69</c:v>
                </c:pt>
                <c:pt idx="4">
                  <c:v>40.03</c:v>
                </c:pt>
                <c:pt idx="5">
                  <c:v>40.74</c:v>
                </c:pt>
                <c:pt idx="6">
                  <c:v>41.58</c:v>
                </c:pt>
                <c:pt idx="7">
                  <c:v>44.74</c:v>
                </c:pt>
                <c:pt idx="8">
                  <c:v>45.45</c:v>
                </c:pt>
                <c:pt idx="9">
                  <c:v>46.85</c:v>
                </c:pt>
                <c:pt idx="10">
                  <c:v>49.19</c:v>
                </c:pt>
                <c:pt idx="11">
                  <c:v>52.5</c:v>
                </c:pt>
                <c:pt idx="12">
                  <c:v>52.91</c:v>
                </c:pt>
                <c:pt idx="13">
                  <c:v>53.51</c:v>
                </c:pt>
                <c:pt idx="14">
                  <c:v>55.98</c:v>
                </c:pt>
                <c:pt idx="15">
                  <c:v>57.43</c:v>
                </c:pt>
                <c:pt idx="16">
                  <c:v>59.45</c:v>
                </c:pt>
                <c:pt idx="17">
                  <c:v>63.63</c:v>
                </c:pt>
                <c:pt idx="18">
                  <c:v>65.69</c:v>
                </c:pt>
                <c:pt idx="19">
                  <c:v>65.69</c:v>
                </c:pt>
                <c:pt idx="20">
                  <c:v>67.73</c:v>
                </c:pt>
                <c:pt idx="21">
                  <c:v>69.989999999999995</c:v>
                </c:pt>
                <c:pt idx="22">
                  <c:v>70.180000000000007</c:v>
                </c:pt>
                <c:pt idx="23">
                  <c:v>71.599999999999994</c:v>
                </c:pt>
                <c:pt idx="24">
                  <c:v>71.959999999999994</c:v>
                </c:pt>
                <c:pt idx="25">
                  <c:v>72.709999999999994</c:v>
                </c:pt>
                <c:pt idx="26">
                  <c:v>73.2</c:v>
                </c:pt>
                <c:pt idx="27">
                  <c:v>73.78</c:v>
                </c:pt>
                <c:pt idx="28">
                  <c:v>74.17</c:v>
                </c:pt>
                <c:pt idx="29">
                  <c:v>75.31</c:v>
                </c:pt>
                <c:pt idx="30">
                  <c:v>75.92</c:v>
                </c:pt>
                <c:pt idx="31">
                  <c:v>76.05</c:v>
                </c:pt>
                <c:pt idx="32">
                  <c:v>77.87</c:v>
                </c:pt>
                <c:pt idx="33">
                  <c:v>79.180000000000007</c:v>
                </c:pt>
                <c:pt idx="34">
                  <c:v>80.69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305-4957-B818-DE6F64336CF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0"/>
        <c:axId val="735163472"/>
        <c:axId val="735162160"/>
      </c:barChart>
      <c:catAx>
        <c:axId val="73516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735162160"/>
        <c:crosses val="autoZero"/>
        <c:auto val="0"/>
        <c:lblAlgn val="ctr"/>
        <c:lblOffset val="100"/>
        <c:tickLblSkip val="1"/>
        <c:noMultiLvlLbl val="0"/>
      </c:catAx>
      <c:valAx>
        <c:axId val="73516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735163472"/>
        <c:crossesAt val="1"/>
        <c:crossBetween val="between"/>
        <c:majorUnit val="100"/>
        <c:min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rebuchet MS" panose="020B06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800" b="1">
                <a:solidFill>
                  <a:schemeClr val="tx1"/>
                </a:solidFill>
              </a:rPr>
              <a:t>Low</a:t>
            </a:r>
            <a:r>
              <a:rPr lang="en-US" sz="2800" b="1" baseline="0">
                <a:solidFill>
                  <a:schemeClr val="tx1"/>
                </a:solidFill>
              </a:rPr>
              <a:t> Birth Weight Babies (&lt; 2.5Kg)</a:t>
            </a:r>
            <a:endParaRPr lang="en-US" sz="2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76525768679665E-2"/>
          <c:y val="0.11490071407172911"/>
          <c:w val="0.91039826569620508"/>
          <c:h val="0.58470875978662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% of  less than 2.5 kg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46-4000-9DC5-91B4C0042AC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46-4000-9DC5-91B4C0042AC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46-4000-9DC5-91B4C0042AC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546-4000-9DC5-91B4C0042AC0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546-4000-9DC5-91B4C0042AC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546-4000-9DC5-91B4C0042AC0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546-4000-9DC5-91B4C0042AC0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546-4000-9DC5-91B4C0042AC0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546-4000-9DC5-91B4C0042AC0}"/>
              </c:ext>
            </c:extLst>
          </c:dPt>
          <c:dLbls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0"/>
                <a:lstStyle/>
                <a:p>
                  <a:pPr algn="ctr">
                    <a:defRPr lang="en-US"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4546-4000-9DC5-91B4C0042A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Sheet3!$A$3:$A$37</c:f>
              <c:strCache>
                <c:ptCount val="35"/>
                <c:pt idx="0">
                  <c:v>India</c:v>
                </c:pt>
                <c:pt idx="1">
                  <c:v>Mahabubabad</c:v>
                </c:pt>
                <c:pt idx="2">
                  <c:v>Nagarkurnool</c:v>
                </c:pt>
                <c:pt idx="3">
                  <c:v>Jogulamba</c:v>
                </c:pt>
                <c:pt idx="4">
                  <c:v>Narayanpet</c:v>
                </c:pt>
                <c:pt idx="5">
                  <c:v>Suryapet</c:v>
                </c:pt>
                <c:pt idx="6">
                  <c:v>Khammam</c:v>
                </c:pt>
                <c:pt idx="7">
                  <c:v>Medchal</c:v>
                </c:pt>
                <c:pt idx="8">
                  <c:v>Warangal Rural</c:v>
                </c:pt>
                <c:pt idx="9">
                  <c:v>Kamareddy</c:v>
                </c:pt>
                <c:pt idx="10">
                  <c:v>Wanaparthy</c:v>
                </c:pt>
                <c:pt idx="11">
                  <c:v>Mancherial</c:v>
                </c:pt>
                <c:pt idx="12">
                  <c:v>Badradri</c:v>
                </c:pt>
                <c:pt idx="13">
                  <c:v>Yadadri</c:v>
                </c:pt>
                <c:pt idx="14">
                  <c:v>Rangareddy</c:v>
                </c:pt>
                <c:pt idx="15">
                  <c:v>Medak</c:v>
                </c:pt>
                <c:pt idx="16">
                  <c:v>Mulugu</c:v>
                </c:pt>
                <c:pt idx="17">
                  <c:v>Siddipet</c:v>
                </c:pt>
                <c:pt idx="18">
                  <c:v>Jangaon</c:v>
                </c:pt>
                <c:pt idx="19">
                  <c:v>Peddapalli</c:v>
                </c:pt>
                <c:pt idx="20">
                  <c:v>Mahabubnagar</c:v>
                </c:pt>
                <c:pt idx="21">
                  <c:v>Hyderabad</c:v>
                </c:pt>
                <c:pt idx="22">
                  <c:v>Telangana</c:v>
                </c:pt>
                <c:pt idx="23">
                  <c:v>Warangal Urban</c:v>
                </c:pt>
                <c:pt idx="24">
                  <c:v>Jayashankar</c:v>
                </c:pt>
                <c:pt idx="25">
                  <c:v>Sangareddy</c:v>
                </c:pt>
                <c:pt idx="26">
                  <c:v>Karimnagar</c:v>
                </c:pt>
                <c:pt idx="27">
                  <c:v>Vikarabad</c:v>
                </c:pt>
                <c:pt idx="28">
                  <c:v>Rajanna</c:v>
                </c:pt>
                <c:pt idx="29">
                  <c:v>Nizamabad</c:v>
                </c:pt>
                <c:pt idx="30">
                  <c:v>Nalgonda</c:v>
                </c:pt>
                <c:pt idx="31">
                  <c:v>Jagtial</c:v>
                </c:pt>
                <c:pt idx="32">
                  <c:v>Komaram Bheem</c:v>
                </c:pt>
                <c:pt idx="33">
                  <c:v>Adilabad</c:v>
                </c:pt>
                <c:pt idx="34">
                  <c:v>Nirmal</c:v>
                </c:pt>
              </c:strCache>
            </c:strRef>
          </c:cat>
          <c:val>
            <c:numRef>
              <c:f>Sheet3!$B$3:$B$37</c:f>
              <c:numCache>
                <c:formatCode>0.00</c:formatCode>
                <c:ptCount val="35"/>
                <c:pt idx="0">
                  <c:v>18</c:v>
                </c:pt>
                <c:pt idx="1">
                  <c:v>22.706325932132383</c:v>
                </c:pt>
                <c:pt idx="2">
                  <c:v>24.855978642686523</c:v>
                </c:pt>
                <c:pt idx="3">
                  <c:v>25.900831536803203</c:v>
                </c:pt>
                <c:pt idx="4">
                  <c:v>26.395427034297242</c:v>
                </c:pt>
                <c:pt idx="5">
                  <c:v>27.443935076198738</c:v>
                </c:pt>
                <c:pt idx="6">
                  <c:v>27.558801417678012</c:v>
                </c:pt>
                <c:pt idx="7">
                  <c:v>27.697682155927694</c:v>
                </c:pt>
                <c:pt idx="8">
                  <c:v>27.698618307426599</c:v>
                </c:pt>
                <c:pt idx="9">
                  <c:v>28.527542372881353</c:v>
                </c:pt>
                <c:pt idx="10">
                  <c:v>28.569362071459569</c:v>
                </c:pt>
                <c:pt idx="11">
                  <c:v>28.733135147495997</c:v>
                </c:pt>
                <c:pt idx="12">
                  <c:v>29.407130194997045</c:v>
                </c:pt>
                <c:pt idx="13">
                  <c:v>29.436168206675468</c:v>
                </c:pt>
                <c:pt idx="14">
                  <c:v>30.459869597830476</c:v>
                </c:pt>
                <c:pt idx="15">
                  <c:v>31.727216748768473</c:v>
                </c:pt>
                <c:pt idx="16">
                  <c:v>32.137285491419661</c:v>
                </c:pt>
                <c:pt idx="17">
                  <c:v>32.248803827751196</c:v>
                </c:pt>
                <c:pt idx="18">
                  <c:v>32.260338345864668</c:v>
                </c:pt>
                <c:pt idx="19">
                  <c:v>32.918274289722902</c:v>
                </c:pt>
                <c:pt idx="20">
                  <c:v>32.98047088884833</c:v>
                </c:pt>
                <c:pt idx="21">
                  <c:v>33.30842246248811</c:v>
                </c:pt>
                <c:pt idx="22">
                  <c:v>33.457471725111922</c:v>
                </c:pt>
                <c:pt idx="23">
                  <c:v>33.499591910764487</c:v>
                </c:pt>
                <c:pt idx="24">
                  <c:v>34.00277008310249</c:v>
                </c:pt>
                <c:pt idx="25">
                  <c:v>34.515765765765764</c:v>
                </c:pt>
                <c:pt idx="26">
                  <c:v>34.66946225949679</c:v>
                </c:pt>
                <c:pt idx="27">
                  <c:v>35.178712368925467</c:v>
                </c:pt>
                <c:pt idx="28">
                  <c:v>37.753539992345964</c:v>
                </c:pt>
                <c:pt idx="29">
                  <c:v>38.106591865357643</c:v>
                </c:pt>
                <c:pt idx="30">
                  <c:v>39.832037756801775</c:v>
                </c:pt>
                <c:pt idx="31">
                  <c:v>40.365724648632309</c:v>
                </c:pt>
                <c:pt idx="32">
                  <c:v>40.939730372720064</c:v>
                </c:pt>
                <c:pt idx="33">
                  <c:v>47.326179883102157</c:v>
                </c:pt>
                <c:pt idx="34">
                  <c:v>53.277215549040001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546-4000-9DC5-91B4C0042A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0"/>
        <c:axId val="735163472"/>
        <c:axId val="735162160"/>
      </c:barChart>
      <c:catAx>
        <c:axId val="73516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735162160"/>
        <c:crosses val="autoZero"/>
        <c:auto val="0"/>
        <c:lblAlgn val="ctr"/>
        <c:lblOffset val="100"/>
        <c:tickLblSkip val="1"/>
        <c:noMultiLvlLbl val="0"/>
      </c:catAx>
      <c:valAx>
        <c:axId val="735162160"/>
        <c:scaling>
          <c:orientation val="minMax"/>
          <c:max val="7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735163472"/>
        <c:crossesAt val="1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rebuchet MS" panose="020B06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2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IN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CAUSES</a:t>
            </a:r>
            <a:r>
              <a:rPr lang="en-IN" sz="2800" b="1" baseline="0" dirty="0">
                <a:solidFill>
                  <a:schemeClr val="tx2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OF DEATH</a:t>
            </a:r>
            <a:endParaRPr lang="en-IN" sz="2800" b="1" dirty="0">
              <a:solidFill>
                <a:schemeClr val="tx2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2">
                  <a:lumMod val="95000"/>
                  <a:lumOff val="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5695774913228"/>
          <c:y val="9.4123521503857915E-2"/>
          <c:w val="0.84529537036023095"/>
          <c:h val="0.7909016896560813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30-4E60-A289-46C3A2E88A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C30-4E60-A289-46C3A2E88A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C30-4E60-A289-46C3A2E88A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C30-4E60-A289-46C3A2E88A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C30-4E60-A289-46C3A2E88A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C30-4E60-A289-46C3A2E88A1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C30-4E60-A289-46C3A2E88A1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C30-4E60-A289-46C3A2E88A1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C30-4E60-A289-46C3A2E88A1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C30-4E60-A289-46C3A2E88A1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CC30-4E60-A289-46C3A2E88A1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CC30-4E60-A289-46C3A2E88A1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C30-4E60-A289-46C3A2E88A1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C30-4E60-A289-46C3A2E88A18}"/>
                </c:ext>
              </c:extLst>
            </c:dLbl>
            <c:dLbl>
              <c:idx val="2"/>
              <c:layout>
                <c:manualLayout>
                  <c:x val="0.10507819335083114"/>
                  <c:y val="-0.246525378687217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30-4E60-A289-46C3A2E88A18}"/>
                </c:ext>
              </c:extLst>
            </c:dLbl>
            <c:dLbl>
              <c:idx val="3"/>
              <c:layout>
                <c:manualLayout>
                  <c:x val="8.6119149168853895E-2"/>
                  <c:y val="-0.195758912961383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30-4E60-A289-46C3A2E88A18}"/>
                </c:ext>
              </c:extLst>
            </c:dLbl>
            <c:dLbl>
              <c:idx val="4"/>
              <c:layout>
                <c:manualLayout>
                  <c:x val="7.2222222222222215E-2"/>
                  <c:y val="0.255985565827936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30-4E60-A289-46C3A2E88A18}"/>
                </c:ext>
              </c:extLst>
            </c:dLbl>
            <c:dLbl>
              <c:idx val="5"/>
              <c:layout>
                <c:manualLayout>
                  <c:x val="-1.4639271653543307E-2"/>
                  <c:y val="0.16927773193280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30-4E60-A289-46C3A2E88A18}"/>
                </c:ext>
              </c:extLst>
            </c:dLbl>
            <c:dLbl>
              <c:idx val="6"/>
              <c:layout>
                <c:manualLayout>
                  <c:x val="-2.8197998687664042E-2"/>
                  <c:y val="8.32092605284137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30-4E60-A289-46C3A2E88A18}"/>
                </c:ext>
              </c:extLst>
            </c:dLbl>
            <c:dLbl>
              <c:idx val="7"/>
              <c:layout>
                <c:manualLayout>
                  <c:x val="-1.7521890742933179E-2"/>
                  <c:y val="-3.34904113933547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2638888888889"/>
                      <c:h val="0.192084458089150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C30-4E60-A289-46C3A2E88A18}"/>
                </c:ext>
              </c:extLst>
            </c:dLbl>
            <c:dLbl>
              <c:idx val="8"/>
              <c:layout>
                <c:manualLayout>
                  <c:x val="-4.3206627470498721E-2"/>
                  <c:y val="-0.197733175181065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18197725284333E-2"/>
                      <c:h val="0.118739422633117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CC30-4E60-A289-46C3A2E88A1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C30-4E60-A289-46C3A2E88A18}"/>
                </c:ext>
              </c:extLst>
            </c:dLbl>
            <c:dLbl>
              <c:idx val="10"/>
              <c:layout>
                <c:manualLayout>
                  <c:x val="-2.2227690288713913E-3"/>
                  <c:y val="-0.31349934262976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C30-4E60-A289-46C3A2E88A18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CC30-4E60-A289-46C3A2E88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Sheet2!$A$2:$A$13</c:f>
              <c:strCache>
                <c:ptCount val="12"/>
                <c:pt idx="0">
                  <c:v>NATURAL_DEATH</c:v>
                </c:pt>
                <c:pt idx="1">
                  <c:v>DISEASE</c:v>
                </c:pt>
                <c:pt idx="2">
                  <c:v>ACCIDENT</c:v>
                </c:pt>
                <c:pt idx="3">
                  <c:v>SUICIDE</c:v>
                </c:pt>
                <c:pt idx="4">
                  <c:v>Cardiac Problem</c:v>
                </c:pt>
                <c:pt idx="5">
                  <c:v>Paralysis</c:v>
                </c:pt>
                <c:pt idx="6">
                  <c:v>Cancer</c:v>
                </c:pt>
                <c:pt idx="7">
                  <c:v>Kidney Problem</c:v>
                </c:pt>
                <c:pt idx="8">
                  <c:v>TB</c:v>
                </c:pt>
                <c:pt idx="9">
                  <c:v>Stroke</c:v>
                </c:pt>
                <c:pt idx="10">
                  <c:v>BP/Diabetic</c:v>
                </c:pt>
                <c:pt idx="11">
                  <c:v>Others</c:v>
                </c:pt>
              </c:strCache>
            </c:strRef>
          </c:cat>
          <c:val>
            <c:numRef>
              <c:f>Sheet2!$B$2:$B$13</c:f>
              <c:numCache>
                <c:formatCode>General</c:formatCode>
                <c:ptCount val="12"/>
                <c:pt idx="0">
                  <c:v>49548</c:v>
                </c:pt>
                <c:pt idx="1">
                  <c:v>12330</c:v>
                </c:pt>
                <c:pt idx="2">
                  <c:v>4716</c:v>
                </c:pt>
                <c:pt idx="3">
                  <c:v>5012</c:v>
                </c:pt>
                <c:pt idx="4">
                  <c:v>2331</c:v>
                </c:pt>
                <c:pt idx="5">
                  <c:v>1243</c:v>
                </c:pt>
                <c:pt idx="6">
                  <c:v>1821</c:v>
                </c:pt>
                <c:pt idx="7">
                  <c:v>1538</c:v>
                </c:pt>
                <c:pt idx="8">
                  <c:v>767</c:v>
                </c:pt>
                <c:pt idx="9">
                  <c:v>312</c:v>
                </c:pt>
                <c:pt idx="10">
                  <c:v>953</c:v>
                </c:pt>
                <c:pt idx="11">
                  <c:v>27644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C30-4E60-A289-46C3A2E88A18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PHC</a:t>
            </a:r>
            <a:r>
              <a:rPr lang="en-IN" sz="2800" b="1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OPD</a:t>
            </a:r>
            <a:endParaRPr lang="en-IN" sz="2800" b="1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33-4135-9C61-1CFB9C5EA34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33-4135-9C61-1CFB9C5EA34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133-4135-9C61-1CFB9C5EA34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133-4135-9C61-1CFB9C5EA349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133-4135-9C61-1CFB9C5EA349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133-4135-9C61-1CFB9C5EA349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133-4135-9C61-1CFB9C5EA349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133-4135-9C61-1CFB9C5EA349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133-4135-9C61-1CFB9C5EA349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133-4135-9C61-1CFB9C5EA349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D133-4135-9C61-1CFB9C5EA349}"/>
              </c:ext>
            </c:extLst>
          </c:dPt>
          <c:dLbls>
            <c:dLbl>
              <c:idx val="0"/>
              <c:layout>
                <c:manualLayout>
                  <c:x val="-0.22247619047619047"/>
                  <c:y val="9.47306098283007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0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33-4135-9C61-1CFB9C5EA349}"/>
                </c:ext>
              </c:extLst>
            </c:dLbl>
            <c:dLbl>
              <c:idx val="1"/>
              <c:layout>
                <c:manualLayout>
                  <c:x val="-0.16609523809523821"/>
                  <c:y val="-0.251036116044997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0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33-4135-9C61-1CFB9C5EA349}"/>
                </c:ext>
              </c:extLst>
            </c:dLbl>
            <c:dLbl>
              <c:idx val="2"/>
              <c:layout>
                <c:manualLayout>
                  <c:x val="0.17523809523809525"/>
                  <c:y val="-0.198934280639431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0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33-4135-9C61-1CFB9C5EA349}"/>
                </c:ext>
              </c:extLst>
            </c:dLbl>
            <c:dLbl>
              <c:idx val="3"/>
              <c:layout>
                <c:manualLayout>
                  <c:x val="0.12038095238095239"/>
                  <c:y val="1.42095914742450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33-4135-9C61-1CFB9C5EA349}"/>
                </c:ext>
              </c:extLst>
            </c:dLbl>
            <c:dLbl>
              <c:idx val="4"/>
              <c:layout>
                <c:manualLayout>
                  <c:x val="7.7539370078740094E-3"/>
                  <c:y val="-3.536570428696453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300688976377953"/>
                      <c:h val="0.109888888888888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133-4135-9C61-1CFB9C5EA349}"/>
                </c:ext>
              </c:extLst>
            </c:dLbl>
            <c:dLbl>
              <c:idx val="5"/>
              <c:layout>
                <c:manualLayout>
                  <c:x val="-4.2388235220597419E-2"/>
                  <c:y val="-2.60508766777154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35651793525807"/>
                      <c:h val="5.24808398950131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133-4135-9C61-1CFB9C5EA349}"/>
                </c:ext>
              </c:extLst>
            </c:dLbl>
            <c:dLbl>
              <c:idx val="6"/>
              <c:layout>
                <c:manualLayout>
                  <c:x val="-5.1282051282051315E-2"/>
                  <c:y val="-4.26287744227353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33-4135-9C61-1CFB9C5EA349}"/>
                </c:ext>
              </c:extLst>
            </c:dLbl>
            <c:dLbl>
              <c:idx val="7"/>
              <c:layout>
                <c:manualLayout>
                  <c:x val="-0.10722339707536557"/>
                  <c:y val="-8.0521018354055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133-4135-9C61-1CFB9C5EA349}"/>
                </c:ext>
              </c:extLst>
            </c:dLbl>
            <c:dLbl>
              <c:idx val="8"/>
              <c:layout>
                <c:manualLayout>
                  <c:x val="0.24603668541432322"/>
                  <c:y val="-3.43397528239698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18095238095238"/>
                      <c:h val="5.48490230905861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D133-4135-9C61-1CFB9C5EA34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133-4135-9C61-1CFB9C5EA34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133-4135-9C61-1CFB9C5EA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'Disease profile at PHC'!$B$5:$B$15</c:f>
              <c:strCache>
                <c:ptCount val="11"/>
                <c:pt idx="0">
                  <c:v>Body Pain</c:v>
                </c:pt>
                <c:pt idx="1">
                  <c:v>Fever</c:v>
                </c:pt>
                <c:pt idx="2">
                  <c:v>ENT</c:v>
                </c:pt>
                <c:pt idx="3">
                  <c:v>Allergy</c:v>
                </c:pt>
                <c:pt idx="4">
                  <c:v>ANC Checkup</c:v>
                </c:pt>
                <c:pt idx="5">
                  <c:v>Hypertension</c:v>
                </c:pt>
                <c:pt idx="6">
                  <c:v>Diarrohea</c:v>
                </c:pt>
                <c:pt idx="7">
                  <c:v>Diabetes</c:v>
                </c:pt>
                <c:pt idx="8">
                  <c:v>Gyneac issues</c:v>
                </c:pt>
                <c:pt idx="9">
                  <c:v>TB</c:v>
                </c:pt>
                <c:pt idx="10">
                  <c:v>Snake Bite</c:v>
                </c:pt>
              </c:strCache>
            </c:strRef>
          </c:cat>
          <c:val>
            <c:numRef>
              <c:f>'Disease profile at PHC'!$C$5:$C$15</c:f>
              <c:numCache>
                <c:formatCode>General</c:formatCode>
                <c:ptCount val="11"/>
                <c:pt idx="0">
                  <c:v>1876832</c:v>
                </c:pt>
                <c:pt idx="1">
                  <c:v>1517992</c:v>
                </c:pt>
                <c:pt idx="2">
                  <c:v>1180459</c:v>
                </c:pt>
                <c:pt idx="3">
                  <c:v>467776</c:v>
                </c:pt>
                <c:pt idx="4">
                  <c:v>365522</c:v>
                </c:pt>
                <c:pt idx="5">
                  <c:v>357655</c:v>
                </c:pt>
                <c:pt idx="6">
                  <c:v>221324</c:v>
                </c:pt>
                <c:pt idx="7">
                  <c:v>210266</c:v>
                </c:pt>
                <c:pt idx="8">
                  <c:v>49913</c:v>
                </c:pt>
                <c:pt idx="9">
                  <c:v>8972</c:v>
                </c:pt>
                <c:pt idx="10">
                  <c:v>3591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133-4135-9C61-1CFB9C5EA34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D133-4135-9C61-1CFB9C5EA34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D133-4135-9C61-1CFB9C5EA34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D133-4135-9C61-1CFB9C5EA34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D133-4135-9C61-1CFB9C5EA349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D133-4135-9C61-1CFB9C5EA349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D133-4135-9C61-1CFB9C5EA349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D133-4135-9C61-1CFB9C5EA349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D133-4135-9C61-1CFB9C5EA349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D133-4135-9C61-1CFB9C5EA349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D133-4135-9C61-1CFB9C5EA349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D133-4135-9C61-1CFB9C5EA3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'Disease profile at PHC'!$B$5:$B$15</c:f>
              <c:strCache>
                <c:ptCount val="11"/>
                <c:pt idx="0">
                  <c:v>Body Pain</c:v>
                </c:pt>
                <c:pt idx="1">
                  <c:v>Fever</c:v>
                </c:pt>
                <c:pt idx="2">
                  <c:v>ENT</c:v>
                </c:pt>
                <c:pt idx="3">
                  <c:v>Allergy</c:v>
                </c:pt>
                <c:pt idx="4">
                  <c:v>ANC Checkup</c:v>
                </c:pt>
                <c:pt idx="5">
                  <c:v>Hypertension</c:v>
                </c:pt>
                <c:pt idx="6">
                  <c:v>Diarrohea</c:v>
                </c:pt>
                <c:pt idx="7">
                  <c:v>Diabetes</c:v>
                </c:pt>
                <c:pt idx="8">
                  <c:v>Gyneac issues</c:v>
                </c:pt>
                <c:pt idx="9">
                  <c:v>TB</c:v>
                </c:pt>
                <c:pt idx="10">
                  <c:v>Snake Bite</c:v>
                </c:pt>
              </c:strCache>
            </c:strRef>
          </c:cat>
          <c:val>
            <c:numRef>
              <c:f>'Disease profile at PHC'!$D$5:$D$15</c:f>
              <c:numCache>
                <c:formatCode>0.0</c:formatCode>
                <c:ptCount val="11"/>
                <c:pt idx="0">
                  <c:v>29.325000558584236</c:v>
                </c:pt>
                <c:pt idx="1">
                  <c:v>23.718221049047759</c:v>
                </c:pt>
                <c:pt idx="2">
                  <c:v>18.444357744532162</c:v>
                </c:pt>
                <c:pt idx="3">
                  <c:v>7.3088755207137881</c:v>
                </c:pt>
                <c:pt idx="4">
                  <c:v>5.7111839813978165</c:v>
                </c:pt>
                <c:pt idx="5">
                  <c:v>5.5882641998753462</c:v>
                </c:pt>
                <c:pt idx="6">
                  <c:v>3.4581286037472174</c:v>
                </c:pt>
                <c:pt idx="7">
                  <c:v>3.2853502963777648</c:v>
                </c:pt>
                <c:pt idx="8">
                  <c:v>0.77987734271400688</c:v>
                </c:pt>
                <c:pt idx="9">
                  <c:v>0.1401851124723032</c:v>
                </c:pt>
                <c:pt idx="10">
                  <c:v>5.6108419403482032E-2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D133-4135-9C61-1CFB9C5EA34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74E27-0BE8-4C29-B2A6-09429C69281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C847E97-636B-43F7-8A23-4BBAA921F2E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IN" sz="2000" b="1" dirty="0">
              <a:solidFill>
                <a:schemeClr val="tx2">
                  <a:lumMod val="95000"/>
                  <a:lumOff val="5000"/>
                </a:schemeClr>
              </a:solidFill>
            </a:rPr>
            <a:t>e-Family Health Record</a:t>
          </a:r>
        </a:p>
      </dgm:t>
    </dgm:pt>
    <dgm:pt modelId="{F79B3BF2-9D67-4F04-8500-88ABAD248B4A}" type="parTrans" cxnId="{E527EA51-DF15-4903-9DD8-927B68A4C5FF}">
      <dgm:prSet/>
      <dgm:spPr/>
      <dgm:t>
        <a:bodyPr/>
        <a:lstStyle/>
        <a:p>
          <a:endParaRPr lang="en-IN"/>
        </a:p>
      </dgm:t>
    </dgm:pt>
    <dgm:pt modelId="{279F069D-7176-4401-995F-98951BB8EC59}" type="sibTrans" cxnId="{E527EA51-DF15-4903-9DD8-927B68A4C5FF}">
      <dgm:prSet/>
      <dgm:spPr/>
      <dgm:t>
        <a:bodyPr/>
        <a:lstStyle/>
        <a:p>
          <a:endParaRPr lang="en-IN"/>
        </a:p>
      </dgm:t>
    </dgm:pt>
    <dgm:pt modelId="{5EB88DDB-B209-4E95-902A-DC16D22BD9C3}">
      <dgm:prSet phldrT="[Text]" custT="1"/>
      <dgm:spPr>
        <a:solidFill>
          <a:srgbClr val="D15A3E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Sub-</a:t>
          </a:r>
          <a:r>
            <a:rPr lang="en-IN" sz="2000" kern="1200" dirty="0" err="1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Center</a:t>
          </a:r>
          <a:r>
            <a:rPr lang="en-IN" sz="2000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 Module</a:t>
          </a:r>
        </a:p>
      </dgm:t>
    </dgm:pt>
    <dgm:pt modelId="{2068A233-7584-42F1-9420-C2D22340845B}" type="parTrans" cxnId="{CC8BCBFC-5C51-4BFE-A35A-966C1E50F100}">
      <dgm:prSet/>
      <dgm:spPr/>
      <dgm:t>
        <a:bodyPr/>
        <a:lstStyle/>
        <a:p>
          <a:endParaRPr lang="en-IN"/>
        </a:p>
      </dgm:t>
    </dgm:pt>
    <dgm:pt modelId="{DEB6F615-F7B4-4D19-BCF7-A1838D475A14}" type="sibTrans" cxnId="{CC8BCBFC-5C51-4BFE-A35A-966C1E50F100}">
      <dgm:prSet/>
      <dgm:spPr/>
      <dgm:t>
        <a:bodyPr/>
        <a:lstStyle/>
        <a:p>
          <a:endParaRPr lang="en-IN"/>
        </a:p>
      </dgm:t>
    </dgm:pt>
    <dgm:pt modelId="{FD2BEC3B-5F90-4584-A549-34BA1CDC795D}">
      <dgm:prSet phldrT="[Text]" custT="1"/>
      <dgm:spPr>
        <a:solidFill>
          <a:srgbClr val="D15A3E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 err="1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Aarogyasri</a:t>
          </a:r>
          <a:endParaRPr lang="en-IN" sz="2000" kern="1200" dirty="0">
            <a:solidFill>
              <a:prstClr val="white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EBD44707-7DBB-464F-B9FA-FBB4468AB970}" type="parTrans" cxnId="{D66EFFD3-AA0F-4BDF-A35C-AC9DED872291}">
      <dgm:prSet/>
      <dgm:spPr/>
      <dgm:t>
        <a:bodyPr/>
        <a:lstStyle/>
        <a:p>
          <a:endParaRPr lang="en-IN"/>
        </a:p>
      </dgm:t>
    </dgm:pt>
    <dgm:pt modelId="{1D602E99-0EB8-457A-8FEA-3285BDB09CD5}" type="sibTrans" cxnId="{D66EFFD3-AA0F-4BDF-A35C-AC9DED872291}">
      <dgm:prSet/>
      <dgm:spPr/>
      <dgm:t>
        <a:bodyPr/>
        <a:lstStyle/>
        <a:p>
          <a:endParaRPr lang="en-IN"/>
        </a:p>
      </dgm:t>
    </dgm:pt>
    <dgm:pt modelId="{17873EE1-615D-480F-8780-06F3DF2BBECA}">
      <dgm:prSet phldrT="[Text]" custT="1"/>
      <dgm:spPr>
        <a:solidFill>
          <a:srgbClr val="D15A3E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PHC Out Patient Module</a:t>
          </a:r>
        </a:p>
      </dgm:t>
    </dgm:pt>
    <dgm:pt modelId="{D9AD9CDC-576C-4D5B-915B-BD85932C4799}" type="parTrans" cxnId="{BE1292F7-A306-4227-B86E-7BE3B6A1A4BE}">
      <dgm:prSet/>
      <dgm:spPr/>
      <dgm:t>
        <a:bodyPr/>
        <a:lstStyle/>
        <a:p>
          <a:endParaRPr lang="en-IN"/>
        </a:p>
      </dgm:t>
    </dgm:pt>
    <dgm:pt modelId="{59FC37C1-4F24-4B6B-97F1-DAC7F4E97519}" type="sibTrans" cxnId="{BE1292F7-A306-4227-B86E-7BE3B6A1A4BE}">
      <dgm:prSet/>
      <dgm:spPr/>
      <dgm:t>
        <a:bodyPr/>
        <a:lstStyle/>
        <a:p>
          <a:endParaRPr lang="en-IN"/>
        </a:p>
      </dgm:t>
    </dgm:pt>
    <dgm:pt modelId="{3C3553B7-57CD-47E8-98C3-38D2071AC3F9}">
      <dgm:prSet phldrT="[Text]" custT="1"/>
      <dgm:spPr>
        <a:solidFill>
          <a:srgbClr val="D15A3E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Kanti Velugu</a:t>
          </a:r>
        </a:p>
      </dgm:t>
    </dgm:pt>
    <dgm:pt modelId="{FBDF4819-81FD-4135-86E1-CA2B4BDAF520}" type="parTrans" cxnId="{3B3737A3-30F7-42E4-A21B-55563B37B788}">
      <dgm:prSet/>
      <dgm:spPr/>
      <dgm:t>
        <a:bodyPr/>
        <a:lstStyle/>
        <a:p>
          <a:endParaRPr lang="en-IN"/>
        </a:p>
      </dgm:t>
    </dgm:pt>
    <dgm:pt modelId="{E53567BB-5B05-4CBB-B3B0-11302D73928C}" type="sibTrans" cxnId="{3B3737A3-30F7-42E4-A21B-55563B37B788}">
      <dgm:prSet/>
      <dgm:spPr/>
      <dgm:t>
        <a:bodyPr/>
        <a:lstStyle/>
        <a:p>
          <a:endParaRPr lang="en-IN"/>
        </a:p>
      </dgm:t>
    </dgm:pt>
    <dgm:pt modelId="{B46F6AFE-935A-4D20-B529-1707B5033008}">
      <dgm:prSet custT="1"/>
      <dgm:spPr>
        <a:solidFill>
          <a:srgbClr val="D15A3E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KCT KIT</a:t>
          </a:r>
        </a:p>
      </dgm:t>
    </dgm:pt>
    <dgm:pt modelId="{A63673D6-8D9F-4DE8-8362-4AA41833BAB6}" type="parTrans" cxnId="{5D61B596-99C4-496F-90DE-208438EC2C68}">
      <dgm:prSet/>
      <dgm:spPr/>
      <dgm:t>
        <a:bodyPr/>
        <a:lstStyle/>
        <a:p>
          <a:endParaRPr lang="en-IN"/>
        </a:p>
      </dgm:t>
    </dgm:pt>
    <dgm:pt modelId="{3E1D04DA-F967-466B-9753-79A43834F33D}" type="sibTrans" cxnId="{5D61B596-99C4-496F-90DE-208438EC2C68}">
      <dgm:prSet/>
      <dgm:spPr/>
      <dgm:t>
        <a:bodyPr/>
        <a:lstStyle/>
        <a:p>
          <a:endParaRPr lang="en-IN"/>
        </a:p>
      </dgm:t>
    </dgm:pt>
    <dgm:pt modelId="{8DC76C4C-254D-4229-80A7-D1B2126D2551}">
      <dgm:prSet custT="1"/>
      <dgm:spPr/>
      <dgm:t>
        <a:bodyPr/>
        <a:lstStyle/>
        <a:p>
          <a:r>
            <a:rPr lang="en-IN" sz="2000" dirty="0">
              <a:solidFill>
                <a:schemeClr val="bg1"/>
              </a:solidFill>
              <a:latin typeface="Trebuchet MS" panose="020B0603020202020204" pitchFamily="34" charset="0"/>
            </a:rPr>
            <a:t>e-Birth and Notifiable Diseases</a:t>
          </a:r>
        </a:p>
      </dgm:t>
    </dgm:pt>
    <dgm:pt modelId="{EEFA264F-512A-47E2-9386-26783ACE2796}" type="sibTrans" cxnId="{C7536B27-35C1-4D8D-A602-9330FF335A18}">
      <dgm:prSet/>
      <dgm:spPr/>
      <dgm:t>
        <a:bodyPr/>
        <a:lstStyle/>
        <a:p>
          <a:endParaRPr lang="en-IN"/>
        </a:p>
      </dgm:t>
    </dgm:pt>
    <dgm:pt modelId="{FC358B8A-C0C6-4D53-ADCF-054B8FAE68ED}" type="parTrans" cxnId="{C7536B27-35C1-4D8D-A602-9330FF335A18}">
      <dgm:prSet/>
      <dgm:spPr/>
      <dgm:t>
        <a:bodyPr/>
        <a:lstStyle/>
        <a:p>
          <a:endParaRPr lang="en-IN"/>
        </a:p>
      </dgm:t>
    </dgm:pt>
    <dgm:pt modelId="{3AF9D64E-D73D-4999-9046-1CE011AF8980}">
      <dgm:prSet/>
      <dgm:spPr/>
      <dgm:t>
        <a:bodyPr/>
        <a:lstStyle/>
        <a:p>
          <a:endParaRPr lang="en-IN"/>
        </a:p>
      </dgm:t>
    </dgm:pt>
    <dgm:pt modelId="{AEEBA9FE-B9CA-4F36-A082-8281F198DF64}" type="parTrans" cxnId="{6E147934-02D0-4207-A75B-08754F2FEBDE}">
      <dgm:prSet/>
      <dgm:spPr/>
      <dgm:t>
        <a:bodyPr/>
        <a:lstStyle/>
        <a:p>
          <a:endParaRPr lang="en-IN"/>
        </a:p>
      </dgm:t>
    </dgm:pt>
    <dgm:pt modelId="{7F1C0685-251C-4D91-B721-7C1CD8B14BCC}" type="sibTrans" cxnId="{6E147934-02D0-4207-A75B-08754F2FEBDE}">
      <dgm:prSet/>
      <dgm:spPr/>
      <dgm:t>
        <a:bodyPr/>
        <a:lstStyle/>
        <a:p>
          <a:endParaRPr lang="en-IN"/>
        </a:p>
      </dgm:t>
    </dgm:pt>
    <dgm:pt modelId="{2B0E5AD2-458E-47B4-BE20-0C09AFF6141B}">
      <dgm:prSet/>
      <dgm:spPr/>
      <dgm:t>
        <a:bodyPr/>
        <a:lstStyle/>
        <a:p>
          <a:endParaRPr lang="en-IN"/>
        </a:p>
      </dgm:t>
    </dgm:pt>
    <dgm:pt modelId="{65468B7A-EA0C-45EC-B33E-A88D1B0F1F97}" type="parTrans" cxnId="{36E815FE-A52D-4E2F-99DF-0FAFBCCFA32B}">
      <dgm:prSet/>
      <dgm:spPr/>
      <dgm:t>
        <a:bodyPr/>
        <a:lstStyle/>
        <a:p>
          <a:endParaRPr lang="en-IN"/>
        </a:p>
      </dgm:t>
    </dgm:pt>
    <dgm:pt modelId="{8E5487C9-89A5-4F5D-914B-D17B2E388143}" type="sibTrans" cxnId="{36E815FE-A52D-4E2F-99DF-0FAFBCCFA32B}">
      <dgm:prSet/>
      <dgm:spPr/>
      <dgm:t>
        <a:bodyPr/>
        <a:lstStyle/>
        <a:p>
          <a:endParaRPr lang="en-IN"/>
        </a:p>
      </dgm:t>
    </dgm:pt>
    <dgm:pt modelId="{F020A25D-CB49-49FF-B1D4-6B9AF7838EB3}" type="pres">
      <dgm:prSet presAssocID="{4D374E27-0BE8-4C29-B2A6-09429C69281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D5A78ED-60EF-4673-86E0-409CCCC842A2}" type="pres">
      <dgm:prSet presAssocID="{CC847E97-636B-43F7-8A23-4BBAA921F2E8}" presName="centerShape" presStyleLbl="node0" presStyleIdx="0" presStyleCnt="1"/>
      <dgm:spPr/>
    </dgm:pt>
    <dgm:pt modelId="{57FC71AB-8DD9-42AC-AE6F-B67A75F0132E}" type="pres">
      <dgm:prSet presAssocID="{2068A233-7584-42F1-9420-C2D22340845B}" presName="Name9" presStyleLbl="parChTrans1D2" presStyleIdx="0" presStyleCnt="6"/>
      <dgm:spPr/>
    </dgm:pt>
    <dgm:pt modelId="{2A8417B0-8E73-4AE2-B7FC-E38144C36676}" type="pres">
      <dgm:prSet presAssocID="{2068A233-7584-42F1-9420-C2D22340845B}" presName="connTx" presStyleLbl="parChTrans1D2" presStyleIdx="0" presStyleCnt="6"/>
      <dgm:spPr/>
    </dgm:pt>
    <dgm:pt modelId="{2C37082E-8E90-414D-8CD3-5029F4679546}" type="pres">
      <dgm:prSet presAssocID="{5EB88DDB-B209-4E95-902A-DC16D22BD9C3}" presName="node" presStyleLbl="node1" presStyleIdx="0" presStyleCnt="6" custScaleX="128610" custScaleY="114281">
        <dgm:presLayoutVars>
          <dgm:bulletEnabled val="1"/>
        </dgm:presLayoutVars>
      </dgm:prSet>
      <dgm:spPr>
        <a:xfrm>
          <a:off x="3346761" y="-63115"/>
          <a:ext cx="1934091" cy="1718605"/>
        </a:xfrm>
        <a:prstGeom prst="ellipse">
          <a:avLst/>
        </a:prstGeom>
      </dgm:spPr>
    </dgm:pt>
    <dgm:pt modelId="{896CE4AD-9D49-4E7A-897E-578831B7130A}" type="pres">
      <dgm:prSet presAssocID="{FC358B8A-C0C6-4D53-ADCF-054B8FAE68ED}" presName="Name9" presStyleLbl="parChTrans1D2" presStyleIdx="1" presStyleCnt="6"/>
      <dgm:spPr/>
    </dgm:pt>
    <dgm:pt modelId="{1C761FDE-6A2C-4CBD-82BE-84220A65E0E8}" type="pres">
      <dgm:prSet presAssocID="{FC358B8A-C0C6-4D53-ADCF-054B8FAE68ED}" presName="connTx" presStyleLbl="parChTrans1D2" presStyleIdx="1" presStyleCnt="6"/>
      <dgm:spPr/>
    </dgm:pt>
    <dgm:pt modelId="{D3F86166-483F-4A98-8C04-318A3185EBFC}" type="pres">
      <dgm:prSet presAssocID="{8DC76C4C-254D-4229-80A7-D1B2126D2551}" presName="node" presStyleLbl="node1" presStyleIdx="1" presStyleCnt="6" custScaleX="121110" custScaleY="122836">
        <dgm:presLayoutVars>
          <dgm:bulletEnabled val="1"/>
        </dgm:presLayoutVars>
      </dgm:prSet>
      <dgm:spPr/>
    </dgm:pt>
    <dgm:pt modelId="{AC9E1E9D-455B-4490-8023-21BA9F679841}" type="pres">
      <dgm:prSet presAssocID="{EBD44707-7DBB-464F-B9FA-FBB4468AB970}" presName="Name9" presStyleLbl="parChTrans1D2" presStyleIdx="2" presStyleCnt="6"/>
      <dgm:spPr/>
    </dgm:pt>
    <dgm:pt modelId="{83B862DA-F49B-412C-95ED-2905229E00C9}" type="pres">
      <dgm:prSet presAssocID="{EBD44707-7DBB-464F-B9FA-FBB4468AB970}" presName="connTx" presStyleLbl="parChTrans1D2" presStyleIdx="2" presStyleCnt="6"/>
      <dgm:spPr/>
    </dgm:pt>
    <dgm:pt modelId="{147F7EAC-3763-4AA0-988D-EE05DAFCC5F9}" type="pres">
      <dgm:prSet presAssocID="{FD2BEC3B-5F90-4584-A549-34BA1CDC795D}" presName="node" presStyleLbl="node1" presStyleIdx="2" presStyleCnt="6" custScaleX="126184" custScaleY="113858">
        <dgm:presLayoutVars>
          <dgm:bulletEnabled val="1"/>
        </dgm:presLayoutVars>
      </dgm:prSet>
      <dgm:spPr>
        <a:xfrm>
          <a:off x="5058080" y="2872560"/>
          <a:ext cx="1897608" cy="1712244"/>
        </a:xfrm>
        <a:prstGeom prst="ellipse">
          <a:avLst/>
        </a:prstGeom>
      </dgm:spPr>
    </dgm:pt>
    <dgm:pt modelId="{34C651EF-8206-40B9-B4EE-77E4ED44EC1A}" type="pres">
      <dgm:prSet presAssocID="{D9AD9CDC-576C-4D5B-915B-BD85932C4799}" presName="Name9" presStyleLbl="parChTrans1D2" presStyleIdx="3" presStyleCnt="6"/>
      <dgm:spPr/>
    </dgm:pt>
    <dgm:pt modelId="{67F92242-1FAC-4393-AEBC-0FF20745FCC3}" type="pres">
      <dgm:prSet presAssocID="{D9AD9CDC-576C-4D5B-915B-BD85932C4799}" presName="connTx" presStyleLbl="parChTrans1D2" presStyleIdx="3" presStyleCnt="6"/>
      <dgm:spPr/>
    </dgm:pt>
    <dgm:pt modelId="{3C81651F-1C6F-4245-9BB8-43D4D37ED96A}" type="pres">
      <dgm:prSet presAssocID="{17873EE1-615D-480F-8780-06F3DF2BBECA}" presName="node" presStyleLbl="node1" presStyleIdx="3" presStyleCnt="6" custScaleX="122726" custScaleY="108957">
        <dgm:presLayoutVars>
          <dgm:bulletEnabled val="1"/>
        </dgm:presLayoutVars>
      </dgm:prSet>
      <dgm:spPr>
        <a:xfrm>
          <a:off x="3391004" y="3886911"/>
          <a:ext cx="1845605" cy="1638541"/>
        </a:xfrm>
        <a:prstGeom prst="ellipse">
          <a:avLst/>
        </a:prstGeom>
      </dgm:spPr>
    </dgm:pt>
    <dgm:pt modelId="{806ED6F2-CFCF-46B5-9E4E-221E1E5AFCBB}" type="pres">
      <dgm:prSet presAssocID="{A63673D6-8D9F-4DE8-8362-4AA41833BAB6}" presName="Name9" presStyleLbl="parChTrans1D2" presStyleIdx="4" presStyleCnt="6"/>
      <dgm:spPr/>
    </dgm:pt>
    <dgm:pt modelId="{26711D45-49D0-4881-9520-F5FFC8CC12C8}" type="pres">
      <dgm:prSet presAssocID="{A63673D6-8D9F-4DE8-8362-4AA41833BAB6}" presName="connTx" presStyleLbl="parChTrans1D2" presStyleIdx="4" presStyleCnt="6"/>
      <dgm:spPr/>
    </dgm:pt>
    <dgm:pt modelId="{32236CA6-7732-494D-AD63-B9CAAB39036F}" type="pres">
      <dgm:prSet presAssocID="{B46F6AFE-935A-4D20-B529-1707B5033008}" presName="node" presStyleLbl="node1" presStyleIdx="4" presStyleCnt="6" custScaleX="134314" custScaleY="120300">
        <dgm:presLayoutVars>
          <dgm:bulletEnabled val="1"/>
        </dgm:presLayoutVars>
      </dgm:prSet>
      <dgm:spPr>
        <a:xfrm>
          <a:off x="1610795" y="2824122"/>
          <a:ext cx="2019870" cy="1809121"/>
        </a:xfrm>
        <a:prstGeom prst="ellipse">
          <a:avLst/>
        </a:prstGeom>
      </dgm:spPr>
    </dgm:pt>
    <dgm:pt modelId="{9D7EE06C-42C3-490B-B3E8-DC03FDFD7BE6}" type="pres">
      <dgm:prSet presAssocID="{FBDF4819-81FD-4135-86E1-CA2B4BDAF520}" presName="Name9" presStyleLbl="parChTrans1D2" presStyleIdx="5" presStyleCnt="6"/>
      <dgm:spPr/>
    </dgm:pt>
    <dgm:pt modelId="{7C79C7B9-25FF-4551-828B-43420D2A8056}" type="pres">
      <dgm:prSet presAssocID="{FBDF4819-81FD-4135-86E1-CA2B4BDAF520}" presName="connTx" presStyleLbl="parChTrans1D2" presStyleIdx="5" presStyleCnt="6"/>
      <dgm:spPr/>
    </dgm:pt>
    <dgm:pt modelId="{7A930A33-7E35-4FED-BF5B-3B1E2DDD7BBE}" type="pres">
      <dgm:prSet presAssocID="{3C3553B7-57CD-47E8-98C3-38D2071AC3F9}" presName="node" presStyleLbl="node1" presStyleIdx="5" presStyleCnt="6" custScaleX="130997" custScaleY="123018">
        <dgm:presLayoutVars>
          <dgm:bulletEnabled val="1"/>
        </dgm:presLayoutVars>
      </dgm:prSet>
      <dgm:spPr>
        <a:xfrm>
          <a:off x="1635736" y="848687"/>
          <a:ext cx="1969987" cy="1849996"/>
        </a:xfrm>
        <a:prstGeom prst="ellipse">
          <a:avLst/>
        </a:prstGeom>
      </dgm:spPr>
    </dgm:pt>
  </dgm:ptLst>
  <dgm:cxnLst>
    <dgm:cxn modelId="{20644D0C-8413-4CC1-9DD8-D1AE42082680}" type="presOf" srcId="{2068A233-7584-42F1-9420-C2D22340845B}" destId="{2A8417B0-8E73-4AE2-B7FC-E38144C36676}" srcOrd="1" destOrd="0" presId="urn:microsoft.com/office/officeart/2005/8/layout/radial1"/>
    <dgm:cxn modelId="{9A588F0E-9969-4F4B-8A4F-3A8FDEABDF5A}" type="presOf" srcId="{D9AD9CDC-576C-4D5B-915B-BD85932C4799}" destId="{34C651EF-8206-40B9-B4EE-77E4ED44EC1A}" srcOrd="0" destOrd="0" presId="urn:microsoft.com/office/officeart/2005/8/layout/radial1"/>
    <dgm:cxn modelId="{C7536B27-35C1-4D8D-A602-9330FF335A18}" srcId="{CC847E97-636B-43F7-8A23-4BBAA921F2E8}" destId="{8DC76C4C-254D-4229-80A7-D1B2126D2551}" srcOrd="1" destOrd="0" parTransId="{FC358B8A-C0C6-4D53-ADCF-054B8FAE68ED}" sibTransId="{EEFA264F-512A-47E2-9386-26783ACE2796}"/>
    <dgm:cxn modelId="{ADBCC829-4A9F-4EDC-A0A3-2E14D449ED52}" type="presOf" srcId="{8DC76C4C-254D-4229-80A7-D1B2126D2551}" destId="{D3F86166-483F-4A98-8C04-318A3185EBFC}" srcOrd="0" destOrd="0" presId="urn:microsoft.com/office/officeart/2005/8/layout/radial1"/>
    <dgm:cxn modelId="{80EF0E2C-B76A-4CAC-BE76-95B6EEA708D4}" type="presOf" srcId="{FC358B8A-C0C6-4D53-ADCF-054B8FAE68ED}" destId="{1C761FDE-6A2C-4CBD-82BE-84220A65E0E8}" srcOrd="1" destOrd="0" presId="urn:microsoft.com/office/officeart/2005/8/layout/radial1"/>
    <dgm:cxn modelId="{6E147934-02D0-4207-A75B-08754F2FEBDE}" srcId="{4D374E27-0BE8-4C29-B2A6-09429C692813}" destId="{3AF9D64E-D73D-4999-9046-1CE011AF8980}" srcOrd="1" destOrd="0" parTransId="{AEEBA9FE-B9CA-4F36-A082-8281F198DF64}" sibTransId="{7F1C0685-251C-4D91-B721-7C1CD8B14BCC}"/>
    <dgm:cxn modelId="{18FCA35B-0208-487D-97F1-E202848CD5CF}" type="presOf" srcId="{FBDF4819-81FD-4135-86E1-CA2B4BDAF520}" destId="{9D7EE06C-42C3-490B-B3E8-DC03FDFD7BE6}" srcOrd="0" destOrd="0" presId="urn:microsoft.com/office/officeart/2005/8/layout/radial1"/>
    <dgm:cxn modelId="{0ED12D61-60A0-49DD-9D0F-79C2013D0055}" type="presOf" srcId="{D9AD9CDC-576C-4D5B-915B-BD85932C4799}" destId="{67F92242-1FAC-4393-AEBC-0FF20745FCC3}" srcOrd="1" destOrd="0" presId="urn:microsoft.com/office/officeart/2005/8/layout/radial1"/>
    <dgm:cxn modelId="{71133B49-08DA-4C9A-B1C7-9D790FA57900}" type="presOf" srcId="{17873EE1-615D-480F-8780-06F3DF2BBECA}" destId="{3C81651F-1C6F-4245-9BB8-43D4D37ED96A}" srcOrd="0" destOrd="0" presId="urn:microsoft.com/office/officeart/2005/8/layout/radial1"/>
    <dgm:cxn modelId="{E6F5AA4E-B230-4F36-AC71-1DF44CB9CF00}" type="presOf" srcId="{FBDF4819-81FD-4135-86E1-CA2B4BDAF520}" destId="{7C79C7B9-25FF-4551-828B-43420D2A8056}" srcOrd="1" destOrd="0" presId="urn:microsoft.com/office/officeart/2005/8/layout/radial1"/>
    <dgm:cxn modelId="{E527EA51-DF15-4903-9DD8-927B68A4C5FF}" srcId="{4D374E27-0BE8-4C29-B2A6-09429C692813}" destId="{CC847E97-636B-43F7-8A23-4BBAA921F2E8}" srcOrd="0" destOrd="0" parTransId="{F79B3BF2-9D67-4F04-8500-88ABAD248B4A}" sibTransId="{279F069D-7176-4401-995F-98951BB8EC59}"/>
    <dgm:cxn modelId="{B228C776-9C8F-4C52-B1A6-1D62A5154BBF}" type="presOf" srcId="{CC847E97-636B-43F7-8A23-4BBAA921F2E8}" destId="{7D5A78ED-60EF-4673-86E0-409CCCC842A2}" srcOrd="0" destOrd="0" presId="urn:microsoft.com/office/officeart/2005/8/layout/radial1"/>
    <dgm:cxn modelId="{24D07A86-1534-4C9D-AA2C-DECDD8F895E6}" type="presOf" srcId="{B46F6AFE-935A-4D20-B529-1707B5033008}" destId="{32236CA6-7732-494D-AD63-B9CAAB39036F}" srcOrd="0" destOrd="0" presId="urn:microsoft.com/office/officeart/2005/8/layout/radial1"/>
    <dgm:cxn modelId="{56D8D286-66BE-4FE9-9D01-D20B4AE8CFC9}" type="presOf" srcId="{FC358B8A-C0C6-4D53-ADCF-054B8FAE68ED}" destId="{896CE4AD-9D49-4E7A-897E-578831B7130A}" srcOrd="0" destOrd="0" presId="urn:microsoft.com/office/officeart/2005/8/layout/radial1"/>
    <dgm:cxn modelId="{B96BA194-B827-4D68-B853-C5E1153A955D}" type="presOf" srcId="{2068A233-7584-42F1-9420-C2D22340845B}" destId="{57FC71AB-8DD9-42AC-AE6F-B67A75F0132E}" srcOrd="0" destOrd="0" presId="urn:microsoft.com/office/officeart/2005/8/layout/radial1"/>
    <dgm:cxn modelId="{5D61B596-99C4-496F-90DE-208438EC2C68}" srcId="{CC847E97-636B-43F7-8A23-4BBAA921F2E8}" destId="{B46F6AFE-935A-4D20-B529-1707B5033008}" srcOrd="4" destOrd="0" parTransId="{A63673D6-8D9F-4DE8-8362-4AA41833BAB6}" sibTransId="{3E1D04DA-F967-466B-9753-79A43834F33D}"/>
    <dgm:cxn modelId="{3B3737A3-30F7-42E4-A21B-55563B37B788}" srcId="{CC847E97-636B-43F7-8A23-4BBAA921F2E8}" destId="{3C3553B7-57CD-47E8-98C3-38D2071AC3F9}" srcOrd="5" destOrd="0" parTransId="{FBDF4819-81FD-4135-86E1-CA2B4BDAF520}" sibTransId="{E53567BB-5B05-4CBB-B3B0-11302D73928C}"/>
    <dgm:cxn modelId="{054FAABC-257C-4046-94D4-8FB4FC1B35C7}" type="presOf" srcId="{FD2BEC3B-5F90-4584-A549-34BA1CDC795D}" destId="{147F7EAC-3763-4AA0-988D-EE05DAFCC5F9}" srcOrd="0" destOrd="0" presId="urn:microsoft.com/office/officeart/2005/8/layout/radial1"/>
    <dgm:cxn modelId="{BE6976CD-3B56-41EE-AA6C-0B995A452310}" type="presOf" srcId="{EBD44707-7DBB-464F-B9FA-FBB4468AB970}" destId="{83B862DA-F49B-412C-95ED-2905229E00C9}" srcOrd="1" destOrd="0" presId="urn:microsoft.com/office/officeart/2005/8/layout/radial1"/>
    <dgm:cxn modelId="{4761C9D2-1926-4670-8F52-77582E7D746B}" type="presOf" srcId="{5EB88DDB-B209-4E95-902A-DC16D22BD9C3}" destId="{2C37082E-8E90-414D-8CD3-5029F4679546}" srcOrd="0" destOrd="0" presId="urn:microsoft.com/office/officeart/2005/8/layout/radial1"/>
    <dgm:cxn modelId="{D66EFFD3-AA0F-4BDF-A35C-AC9DED872291}" srcId="{CC847E97-636B-43F7-8A23-4BBAA921F2E8}" destId="{FD2BEC3B-5F90-4584-A549-34BA1CDC795D}" srcOrd="2" destOrd="0" parTransId="{EBD44707-7DBB-464F-B9FA-FBB4468AB970}" sibTransId="{1D602E99-0EB8-457A-8FEA-3285BDB09CD5}"/>
    <dgm:cxn modelId="{A64BF6DD-8D57-4A2F-8355-54B3658D55E2}" type="presOf" srcId="{A63673D6-8D9F-4DE8-8362-4AA41833BAB6}" destId="{26711D45-49D0-4881-9520-F5FFC8CC12C8}" srcOrd="1" destOrd="0" presId="urn:microsoft.com/office/officeart/2005/8/layout/radial1"/>
    <dgm:cxn modelId="{5C7542F6-F27E-49DF-BDAF-ACE62D4FB35E}" type="presOf" srcId="{EBD44707-7DBB-464F-B9FA-FBB4468AB970}" destId="{AC9E1E9D-455B-4490-8023-21BA9F679841}" srcOrd="0" destOrd="0" presId="urn:microsoft.com/office/officeart/2005/8/layout/radial1"/>
    <dgm:cxn modelId="{BE1292F7-A306-4227-B86E-7BE3B6A1A4BE}" srcId="{CC847E97-636B-43F7-8A23-4BBAA921F2E8}" destId="{17873EE1-615D-480F-8780-06F3DF2BBECA}" srcOrd="3" destOrd="0" parTransId="{D9AD9CDC-576C-4D5B-915B-BD85932C4799}" sibTransId="{59FC37C1-4F24-4B6B-97F1-DAC7F4E97519}"/>
    <dgm:cxn modelId="{84BAB9F7-1F78-4DE4-B311-A06B9A43BF7D}" type="presOf" srcId="{3C3553B7-57CD-47E8-98C3-38D2071AC3F9}" destId="{7A930A33-7E35-4FED-BF5B-3B1E2DDD7BBE}" srcOrd="0" destOrd="0" presId="urn:microsoft.com/office/officeart/2005/8/layout/radial1"/>
    <dgm:cxn modelId="{B0E8E2FA-7DB0-4E93-B599-8EB7986B31D4}" type="presOf" srcId="{4D374E27-0BE8-4C29-B2A6-09429C692813}" destId="{F020A25D-CB49-49FF-B1D4-6B9AF7838EB3}" srcOrd="0" destOrd="0" presId="urn:microsoft.com/office/officeart/2005/8/layout/radial1"/>
    <dgm:cxn modelId="{6832C2FC-EFBB-4FB3-AD8F-BAC08D436243}" type="presOf" srcId="{A63673D6-8D9F-4DE8-8362-4AA41833BAB6}" destId="{806ED6F2-CFCF-46B5-9E4E-221E1E5AFCBB}" srcOrd="0" destOrd="0" presId="urn:microsoft.com/office/officeart/2005/8/layout/radial1"/>
    <dgm:cxn modelId="{CC8BCBFC-5C51-4BFE-A35A-966C1E50F100}" srcId="{CC847E97-636B-43F7-8A23-4BBAA921F2E8}" destId="{5EB88DDB-B209-4E95-902A-DC16D22BD9C3}" srcOrd="0" destOrd="0" parTransId="{2068A233-7584-42F1-9420-C2D22340845B}" sibTransId="{DEB6F615-F7B4-4D19-BCF7-A1838D475A14}"/>
    <dgm:cxn modelId="{36E815FE-A52D-4E2F-99DF-0FAFBCCFA32B}" srcId="{4D374E27-0BE8-4C29-B2A6-09429C692813}" destId="{2B0E5AD2-458E-47B4-BE20-0C09AFF6141B}" srcOrd="2" destOrd="0" parTransId="{65468B7A-EA0C-45EC-B33E-A88D1B0F1F97}" sibTransId="{8E5487C9-89A5-4F5D-914B-D17B2E388143}"/>
    <dgm:cxn modelId="{3BA9D710-C772-4AEB-A7D5-ACB66C807C45}" type="presParOf" srcId="{F020A25D-CB49-49FF-B1D4-6B9AF7838EB3}" destId="{7D5A78ED-60EF-4673-86E0-409CCCC842A2}" srcOrd="0" destOrd="0" presId="urn:microsoft.com/office/officeart/2005/8/layout/radial1"/>
    <dgm:cxn modelId="{0150BDCB-0170-415E-BA64-DAE45CB69C78}" type="presParOf" srcId="{F020A25D-CB49-49FF-B1D4-6B9AF7838EB3}" destId="{57FC71AB-8DD9-42AC-AE6F-B67A75F0132E}" srcOrd="1" destOrd="0" presId="urn:microsoft.com/office/officeart/2005/8/layout/radial1"/>
    <dgm:cxn modelId="{4F201EB6-08D9-46B0-BE0C-C0D6F1CE66D4}" type="presParOf" srcId="{57FC71AB-8DD9-42AC-AE6F-B67A75F0132E}" destId="{2A8417B0-8E73-4AE2-B7FC-E38144C36676}" srcOrd="0" destOrd="0" presId="urn:microsoft.com/office/officeart/2005/8/layout/radial1"/>
    <dgm:cxn modelId="{D1023D0E-233E-46DD-82BF-DF516136BFD5}" type="presParOf" srcId="{F020A25D-CB49-49FF-B1D4-6B9AF7838EB3}" destId="{2C37082E-8E90-414D-8CD3-5029F4679546}" srcOrd="2" destOrd="0" presId="urn:microsoft.com/office/officeart/2005/8/layout/radial1"/>
    <dgm:cxn modelId="{E21BCFDC-98B2-4DB2-A177-059FFECCEFAD}" type="presParOf" srcId="{F020A25D-CB49-49FF-B1D4-6B9AF7838EB3}" destId="{896CE4AD-9D49-4E7A-897E-578831B7130A}" srcOrd="3" destOrd="0" presId="urn:microsoft.com/office/officeart/2005/8/layout/radial1"/>
    <dgm:cxn modelId="{5CAB8CE8-0F0D-4F42-BF11-75305EFFA428}" type="presParOf" srcId="{896CE4AD-9D49-4E7A-897E-578831B7130A}" destId="{1C761FDE-6A2C-4CBD-82BE-84220A65E0E8}" srcOrd="0" destOrd="0" presId="urn:microsoft.com/office/officeart/2005/8/layout/radial1"/>
    <dgm:cxn modelId="{66246F1A-A534-4716-896B-DF43EB8142E9}" type="presParOf" srcId="{F020A25D-CB49-49FF-B1D4-6B9AF7838EB3}" destId="{D3F86166-483F-4A98-8C04-318A3185EBFC}" srcOrd="4" destOrd="0" presId="urn:microsoft.com/office/officeart/2005/8/layout/radial1"/>
    <dgm:cxn modelId="{DFBFED0E-7E5B-42DC-9947-D57F0DEC53ED}" type="presParOf" srcId="{F020A25D-CB49-49FF-B1D4-6B9AF7838EB3}" destId="{AC9E1E9D-455B-4490-8023-21BA9F679841}" srcOrd="5" destOrd="0" presId="urn:microsoft.com/office/officeart/2005/8/layout/radial1"/>
    <dgm:cxn modelId="{7C7E7B4A-0BE7-4980-B208-740E8E1B59A5}" type="presParOf" srcId="{AC9E1E9D-455B-4490-8023-21BA9F679841}" destId="{83B862DA-F49B-412C-95ED-2905229E00C9}" srcOrd="0" destOrd="0" presId="urn:microsoft.com/office/officeart/2005/8/layout/radial1"/>
    <dgm:cxn modelId="{6FFA7A19-2FE1-4832-95F3-C929CB500146}" type="presParOf" srcId="{F020A25D-CB49-49FF-B1D4-6B9AF7838EB3}" destId="{147F7EAC-3763-4AA0-988D-EE05DAFCC5F9}" srcOrd="6" destOrd="0" presId="urn:microsoft.com/office/officeart/2005/8/layout/radial1"/>
    <dgm:cxn modelId="{95E92655-5D2C-4DC8-94FE-69A4B96A60BB}" type="presParOf" srcId="{F020A25D-CB49-49FF-B1D4-6B9AF7838EB3}" destId="{34C651EF-8206-40B9-B4EE-77E4ED44EC1A}" srcOrd="7" destOrd="0" presId="urn:microsoft.com/office/officeart/2005/8/layout/radial1"/>
    <dgm:cxn modelId="{EF8BA9F0-B42B-4003-B42E-CE86ED21827B}" type="presParOf" srcId="{34C651EF-8206-40B9-B4EE-77E4ED44EC1A}" destId="{67F92242-1FAC-4393-AEBC-0FF20745FCC3}" srcOrd="0" destOrd="0" presId="urn:microsoft.com/office/officeart/2005/8/layout/radial1"/>
    <dgm:cxn modelId="{A21D76B3-D2D1-4A52-A1D4-34EDEF9D2CDC}" type="presParOf" srcId="{F020A25D-CB49-49FF-B1D4-6B9AF7838EB3}" destId="{3C81651F-1C6F-4245-9BB8-43D4D37ED96A}" srcOrd="8" destOrd="0" presId="urn:microsoft.com/office/officeart/2005/8/layout/radial1"/>
    <dgm:cxn modelId="{EB1C6CE4-A7B9-4779-B499-06CDC488C60D}" type="presParOf" srcId="{F020A25D-CB49-49FF-B1D4-6B9AF7838EB3}" destId="{806ED6F2-CFCF-46B5-9E4E-221E1E5AFCBB}" srcOrd="9" destOrd="0" presId="urn:microsoft.com/office/officeart/2005/8/layout/radial1"/>
    <dgm:cxn modelId="{13B89963-CB2F-424B-8E31-049775E0EC0B}" type="presParOf" srcId="{806ED6F2-CFCF-46B5-9E4E-221E1E5AFCBB}" destId="{26711D45-49D0-4881-9520-F5FFC8CC12C8}" srcOrd="0" destOrd="0" presId="urn:microsoft.com/office/officeart/2005/8/layout/radial1"/>
    <dgm:cxn modelId="{CEFD02B0-26EC-4F3F-9986-CEDB0F379186}" type="presParOf" srcId="{F020A25D-CB49-49FF-B1D4-6B9AF7838EB3}" destId="{32236CA6-7732-494D-AD63-B9CAAB39036F}" srcOrd="10" destOrd="0" presId="urn:microsoft.com/office/officeart/2005/8/layout/radial1"/>
    <dgm:cxn modelId="{0E394B7C-69EA-48AD-9039-DBF672A9868A}" type="presParOf" srcId="{F020A25D-CB49-49FF-B1D4-6B9AF7838EB3}" destId="{9D7EE06C-42C3-490B-B3E8-DC03FDFD7BE6}" srcOrd="11" destOrd="0" presId="urn:microsoft.com/office/officeart/2005/8/layout/radial1"/>
    <dgm:cxn modelId="{580D5760-393C-4AC5-8774-83318528E3BD}" type="presParOf" srcId="{9D7EE06C-42C3-490B-B3E8-DC03FDFD7BE6}" destId="{7C79C7B9-25FF-4551-828B-43420D2A8056}" srcOrd="0" destOrd="0" presId="urn:microsoft.com/office/officeart/2005/8/layout/radial1"/>
    <dgm:cxn modelId="{1D774C06-F036-4A1E-9ABB-AEF933109378}" type="presParOf" srcId="{F020A25D-CB49-49FF-B1D4-6B9AF7838EB3}" destId="{7A930A33-7E35-4FED-BF5B-3B1E2DDD7BB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A78ED-60EF-4673-86E0-409CCCC842A2}">
      <dsp:nvSpPr>
        <dsp:cNvPr id="0" name=""/>
        <dsp:cNvSpPr/>
      </dsp:nvSpPr>
      <dsp:spPr>
        <a:xfrm>
          <a:off x="2876360" y="2021227"/>
          <a:ext cx="1519565" cy="151956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e-Family Health Record</a:t>
          </a:r>
        </a:p>
      </dsp:txBody>
      <dsp:txXfrm>
        <a:off x="3098895" y="2243762"/>
        <a:ext cx="1074495" cy="1074495"/>
      </dsp:txXfrm>
    </dsp:sp>
    <dsp:sp modelId="{57FC71AB-8DD9-42AC-AE6F-B67A75F0132E}">
      <dsp:nvSpPr>
        <dsp:cNvPr id="0" name=""/>
        <dsp:cNvSpPr/>
      </dsp:nvSpPr>
      <dsp:spPr>
        <a:xfrm rot="16200000">
          <a:off x="3460870" y="1826988"/>
          <a:ext cx="350543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350543" y="18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627379" y="1837191"/>
        <a:ext cx="17527" cy="17527"/>
      </dsp:txXfrm>
    </dsp:sp>
    <dsp:sp modelId="{2C37082E-8E90-414D-8CD3-5029F4679546}">
      <dsp:nvSpPr>
        <dsp:cNvPr id="0" name=""/>
        <dsp:cNvSpPr/>
      </dsp:nvSpPr>
      <dsp:spPr>
        <a:xfrm>
          <a:off x="2658986" y="-65890"/>
          <a:ext cx="1954312" cy="1736574"/>
        </a:xfrm>
        <a:prstGeom prst="ellipse">
          <a:avLst/>
        </a:prstGeom>
        <a:solidFill>
          <a:srgbClr val="D15A3E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Sub-</a:t>
          </a:r>
          <a:r>
            <a:rPr lang="en-IN" sz="2000" kern="1200" dirty="0" err="1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Center</a:t>
          </a:r>
          <a:r>
            <a:rPr lang="en-IN" sz="2000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 Module</a:t>
          </a:r>
        </a:p>
      </dsp:txBody>
      <dsp:txXfrm>
        <a:off x="2945188" y="188425"/>
        <a:ext cx="1381908" cy="1227944"/>
      </dsp:txXfrm>
    </dsp:sp>
    <dsp:sp modelId="{896CE4AD-9D49-4E7A-897E-578831B7130A}">
      <dsp:nvSpPr>
        <dsp:cNvPr id="0" name=""/>
        <dsp:cNvSpPr/>
      </dsp:nvSpPr>
      <dsp:spPr>
        <a:xfrm rot="19800000">
          <a:off x="4274343" y="2308293"/>
          <a:ext cx="295431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295431" y="18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414673" y="2319874"/>
        <a:ext cx="14771" cy="14771"/>
      </dsp:txXfrm>
    </dsp:sp>
    <dsp:sp modelId="{D3F86166-483F-4A98-8C04-318A3185EBFC}">
      <dsp:nvSpPr>
        <dsp:cNvPr id="0" name=""/>
        <dsp:cNvSpPr/>
      </dsp:nvSpPr>
      <dsp:spPr>
        <a:xfrm>
          <a:off x="4429499" y="858416"/>
          <a:ext cx="1840345" cy="1866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bg1"/>
              </a:solidFill>
              <a:latin typeface="Trebuchet MS" panose="020B0603020202020204" pitchFamily="34" charset="0"/>
            </a:rPr>
            <a:t>e-Birth and Notifiable Diseases</a:t>
          </a:r>
        </a:p>
      </dsp:txBody>
      <dsp:txXfrm>
        <a:off x="4699011" y="1131769"/>
        <a:ext cx="1301321" cy="1319867"/>
      </dsp:txXfrm>
    </dsp:sp>
    <dsp:sp modelId="{AC9E1E9D-455B-4490-8023-21BA9F679841}">
      <dsp:nvSpPr>
        <dsp:cNvPr id="0" name=""/>
        <dsp:cNvSpPr/>
      </dsp:nvSpPr>
      <dsp:spPr>
        <a:xfrm rot="1800000">
          <a:off x="4274952" y="3213519"/>
          <a:ext cx="286340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286340" y="18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410964" y="3225327"/>
        <a:ext cx="14317" cy="14317"/>
      </dsp:txXfrm>
    </dsp:sp>
    <dsp:sp modelId="{147F7EAC-3763-4AA0-988D-EE05DAFCC5F9}">
      <dsp:nvSpPr>
        <dsp:cNvPr id="0" name=""/>
        <dsp:cNvSpPr/>
      </dsp:nvSpPr>
      <dsp:spPr>
        <a:xfrm>
          <a:off x="4390947" y="2905243"/>
          <a:ext cx="1917448" cy="1730146"/>
        </a:xfrm>
        <a:prstGeom prst="ellipse">
          <a:avLst/>
        </a:prstGeom>
        <a:solidFill>
          <a:srgbClr val="D15A3E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 err="1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Aarogyasri</a:t>
          </a:r>
          <a:endParaRPr lang="en-IN" sz="2000" kern="1200" dirty="0">
            <a:solidFill>
              <a:prstClr val="white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4671751" y="3158617"/>
        <a:ext cx="1355840" cy="1223398"/>
      </dsp:txXfrm>
    </dsp:sp>
    <dsp:sp modelId="{34C651EF-8206-40B9-B4EE-77E4ED44EC1A}">
      <dsp:nvSpPr>
        <dsp:cNvPr id="0" name=""/>
        <dsp:cNvSpPr/>
      </dsp:nvSpPr>
      <dsp:spPr>
        <a:xfrm rot="5400000">
          <a:off x="3440645" y="3717322"/>
          <a:ext cx="390994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390994" y="18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626367" y="3726514"/>
        <a:ext cx="19549" cy="19549"/>
      </dsp:txXfrm>
    </dsp:sp>
    <dsp:sp modelId="{3C81651F-1C6F-4245-9BB8-43D4D37ED96A}">
      <dsp:nvSpPr>
        <dsp:cNvPr id="0" name=""/>
        <dsp:cNvSpPr/>
      </dsp:nvSpPr>
      <dsp:spPr>
        <a:xfrm>
          <a:off x="2703691" y="3931786"/>
          <a:ext cx="1864901" cy="1655672"/>
        </a:xfrm>
        <a:prstGeom prst="ellipse">
          <a:avLst/>
        </a:prstGeom>
        <a:solidFill>
          <a:srgbClr val="D15A3E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PHC Out Patient Module</a:t>
          </a:r>
        </a:p>
      </dsp:txBody>
      <dsp:txXfrm>
        <a:off x="2976799" y="4174254"/>
        <a:ext cx="1318685" cy="1170736"/>
      </dsp:txXfrm>
    </dsp:sp>
    <dsp:sp modelId="{806ED6F2-CFCF-46B5-9E4E-221E1E5AFCBB}">
      <dsp:nvSpPr>
        <dsp:cNvPr id="0" name=""/>
        <dsp:cNvSpPr/>
      </dsp:nvSpPr>
      <dsp:spPr>
        <a:xfrm rot="9000000">
          <a:off x="2765047" y="3199035"/>
          <a:ext cx="228404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228404" y="18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2873539" y="3212292"/>
        <a:ext cx="11420" cy="11420"/>
      </dsp:txXfrm>
    </dsp:sp>
    <dsp:sp modelId="{32236CA6-7732-494D-AD63-B9CAAB39036F}">
      <dsp:nvSpPr>
        <dsp:cNvPr id="0" name=""/>
        <dsp:cNvSpPr/>
      </dsp:nvSpPr>
      <dsp:spPr>
        <a:xfrm>
          <a:off x="902118" y="2856298"/>
          <a:ext cx="2040988" cy="1828036"/>
        </a:xfrm>
        <a:prstGeom prst="ellipse">
          <a:avLst/>
        </a:prstGeom>
        <a:solidFill>
          <a:srgbClr val="D15A3E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KCT KIT</a:t>
          </a:r>
        </a:p>
      </dsp:txBody>
      <dsp:txXfrm>
        <a:off x="1201014" y="3124008"/>
        <a:ext cx="1443196" cy="1292616"/>
      </dsp:txXfrm>
    </dsp:sp>
    <dsp:sp modelId="{9D7EE06C-42C3-490B-B3E8-DC03FDFD7BE6}">
      <dsp:nvSpPr>
        <dsp:cNvPr id="0" name=""/>
        <dsp:cNvSpPr/>
      </dsp:nvSpPr>
      <dsp:spPr>
        <a:xfrm rot="12600000">
          <a:off x="2754421" y="2322203"/>
          <a:ext cx="239793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239793" y="18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2868323" y="2335175"/>
        <a:ext cx="11989" cy="11989"/>
      </dsp:txXfrm>
    </dsp:sp>
    <dsp:sp modelId="{7A930A33-7E35-4FED-BF5B-3B1E2DDD7BBE}">
      <dsp:nvSpPr>
        <dsp:cNvPr id="0" name=""/>
        <dsp:cNvSpPr/>
      </dsp:nvSpPr>
      <dsp:spPr>
        <a:xfrm>
          <a:off x="927320" y="857033"/>
          <a:ext cx="1990584" cy="1869338"/>
        </a:xfrm>
        <a:prstGeom prst="ellipse">
          <a:avLst/>
        </a:prstGeom>
        <a:solidFill>
          <a:srgbClr val="D15A3E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Kanti Velugu</a:t>
          </a:r>
        </a:p>
      </dsp:txBody>
      <dsp:txXfrm>
        <a:off x="1218834" y="1130791"/>
        <a:ext cx="1407556" cy="1321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0.00091</cdr:x>
      <cdr:y>0.93949</cdr:y>
    </cdr:from>
    <cdr:to>
      <cdr:x>0.36282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C27F1AD-A782-4824-BDC8-308BA601F42C}"/>
            </a:ext>
          </a:extLst>
        </cdr:cNvPr>
        <cdr:cNvSpPr txBox="1"/>
      </cdr:nvSpPr>
      <cdr:spPr>
        <a:xfrm xmlns:a="http://schemas.openxmlformats.org/drawingml/2006/main">
          <a:off x="8332" y="5369168"/>
          <a:ext cx="3309298" cy="345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2000" b="1" dirty="0">
              <a:solidFill>
                <a:srgbClr val="FF0000"/>
              </a:solidFill>
              <a:latin typeface="Trebuchet MS" panose="020B0603020202020204" pitchFamily="34" charset="0"/>
            </a:rPr>
            <a:t>Total Records: 4.24 lakhs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19F1E-703D-4F03-B642-B5B441CC9783}" type="datetimeFigureOut">
              <a:rPr lang="en-IN" smtClean="0"/>
              <a:pPr/>
              <a:t>18-11-2019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F87E-66B9-42D6-AE7A-1D596F8F78C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FF87E-66B9-42D6-AE7A-1D596F8F78CB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739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19A74-7129-4D7B-8003-40CF8D509BA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4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19A74-7129-4D7B-8003-40CF8D509BA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18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19A74-7129-4D7B-8003-40CF8D509BA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28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19A74-7129-4D7B-8003-40CF8D509BA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8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2A43A-5176-49AF-984C-30558BA42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3E322-A613-40D9-8ACC-6A5CCC3A1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D9CBC-9EED-4CB2-8BCB-F71166EF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9A02-5F93-4417-AE63-99691BB457A8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D92BB-C565-4ABD-8595-178C60C2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664D-9948-4A62-A561-A7081E01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961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BA91-0DE2-4218-A34E-E44A180C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9B876-EC51-4E0D-ABD3-F98621939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D4ED0-EADA-4A6E-8602-C8BC44E91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1B87-80B1-4F08-99DC-5507D02FBA9A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9AA86-E0D1-4E1C-BE39-38DDE14E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A7A2A-00C1-46BE-BFE1-FF29664E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83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9CFD70-F1BC-4E86-84F9-129AF427D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35DC7-4F0C-4962-B841-E3FA23C90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FF39E-8A76-4A6C-8803-BCD8F8F5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37C2-EDAD-4E59-B8A1-669615160D34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D2934-7645-4288-BFD8-AC1BEABB1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BD2BA-D522-4541-A93B-EE616A01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711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1178-5983-4E71-B7D6-770CCC24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91406" cy="110463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C0859-42C1-493C-9040-D50F3FB952E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F1A55-E40E-4393-B295-3B9967B9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4C3-FD98-41A6-B2AB-7111D6A8B05D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B923D-C690-4F77-AA0D-235810E1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C8091-CDBA-49D5-A75F-D2BBC672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758C-0601-415B-9918-7340498C1F8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961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C6A1-7333-4DCB-BF6E-8B9875C02C6E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HM&amp;FW Dept, Govt of Telangana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 bwMode="hidden"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84" y="1591122"/>
            <a:ext cx="7203233" cy="281940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384" y="4527137"/>
            <a:ext cx="7203233" cy="381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971550" y="4411813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2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130"/>
            <a:ext cx="8230944" cy="951988"/>
          </a:xfrm>
        </p:spPr>
        <p:txBody>
          <a:bodyPr anchor="ctr">
            <a:normAutofit/>
          </a:bodyPr>
          <a:lstStyle>
            <a:lvl1pPr>
              <a:defRPr sz="3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56119"/>
            <a:ext cx="8230944" cy="3985280"/>
          </a:xfrm>
        </p:spPr>
        <p:txBody>
          <a:bodyPr>
            <a:normAutofit/>
          </a:bodyPr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1F247-637F-4857-A9C2-44CFA428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531" y="5264549"/>
            <a:ext cx="724460" cy="185363"/>
          </a:xfrm>
        </p:spPr>
        <p:txBody>
          <a:bodyPr/>
          <a:lstStyle/>
          <a:p>
            <a:fld id="{C6D41647-5D67-40DD-BBCA-CA6571907259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D1692-0314-41D1-A167-FB75B0FF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1" y="5264549"/>
            <a:ext cx="4596023" cy="185363"/>
          </a:xfrm>
        </p:spPr>
        <p:txBody>
          <a:bodyPr/>
          <a:lstStyle/>
          <a:p>
            <a:r>
              <a:rPr lang="en-IN"/>
              <a:t>HM&amp;FW Dept, Govt of Telangana</a:t>
            </a:r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45F4C-A00B-4E68-AF56-40C392B1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983" y="5264549"/>
            <a:ext cx="689162" cy="185363"/>
          </a:xfrm>
        </p:spPr>
        <p:txBody>
          <a:bodyPr/>
          <a:lstStyle/>
          <a:p>
            <a:r>
              <a:rPr lang="en-IN"/>
              <a:t>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16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hidden"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117977"/>
            <a:ext cx="7200900" cy="22860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526280"/>
            <a:ext cx="7200900" cy="381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971550" y="4411813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017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651000"/>
            <a:ext cx="3429000" cy="3175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651000"/>
            <a:ext cx="3429000" cy="3175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1647-5D67-40DD-BBCA-CA6571907259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58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515269"/>
            <a:ext cx="3429000" cy="53445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086428"/>
            <a:ext cx="3429000" cy="273957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515269"/>
            <a:ext cx="3429000" cy="53445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086428"/>
            <a:ext cx="3429000" cy="273957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1647-5D67-40DD-BBCA-CA6571907259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53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9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20AB4-363B-45B2-842F-E0AC0707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5" y="244111"/>
            <a:ext cx="8157410" cy="862792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920A3-B3A6-486F-8B40-5DFA85403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95" y="1239254"/>
            <a:ext cx="8157410" cy="3908216"/>
          </a:xfrm>
        </p:spPr>
        <p:txBody>
          <a:bodyPr>
            <a:normAutofit/>
          </a:bodyPr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C16F4-1B24-4763-85DC-50B9F057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0683-479E-48E6-9536-4BA5594D115A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5F7A5-F9DF-4DF1-8DD3-67907E9A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732C4-1EAE-444F-9D48-1CAD75CB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4760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/>
        </p:nvGrpSpPr>
        <p:grpSpPr bwMode="hidden"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11/18/2019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18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 bwMode="hidden"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/>
        </p:nvSpPr>
        <p:spPr>
          <a:xfrm>
            <a:off x="0" y="0"/>
            <a:ext cx="5486400" cy="5715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64" y="476250"/>
            <a:ext cx="2743200" cy="1830917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98" y="476250"/>
            <a:ext cx="4663440" cy="4762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864" y="2495844"/>
            <a:ext cx="2743200" cy="190495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5942317" y="24130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D41647-5D67-40DD-BBCA-CA6571907259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N"/>
              <a:t>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17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5715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7" y="24130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480060"/>
            <a:ext cx="2743200" cy="18288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309" y="-133"/>
            <a:ext cx="5486400" cy="5715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499360"/>
            <a:ext cx="2743200" cy="1905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56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1647-5D67-40DD-BBCA-CA6571907259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44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985" y="408214"/>
            <a:ext cx="1265465" cy="4417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08214"/>
            <a:ext cx="5690508" cy="4417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1647-5D67-40DD-BBCA-CA6571907259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68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2F4F-A4F4-4895-9BC4-4AF6C556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DB4C6-462C-42E9-A23C-31E62F6AD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281CF-9EFA-41E3-8D3B-D9587866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3B2F-8108-4F0B-8589-27C7C5A4F313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7B86C-608B-47B2-8DD5-BF3367E9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0F4E1-2FEE-4BD5-ADCE-019552F5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10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07E3E-6E2D-4B3A-8548-C943E49F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89397-8955-472E-A2FE-A5C7F1822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9F2AA-68C0-4CF8-8AB2-1B502111D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CF094-EE49-4C6D-928A-B93109E7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05FB-0E96-4D81-A191-2E11E1565C79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036FC-F16B-4128-AEAA-8AC9545EC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DAEAA-320C-4B23-A6CA-46600F91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168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1FA1-D87B-476B-9FB8-680863EEA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0EAB8-8935-4DDB-AB70-BF8768402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237B3-3AF8-42DB-A601-66AC3E061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C8E9E-422B-4900-B703-A973D0CE0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3E3A1-FF46-4170-875C-8617A4108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7B7547-A9F6-4AB0-AE44-15ED2EFB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0108-4A85-45FC-B9AB-EB3BAF1FFB2A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C59BF-EB42-4B72-9745-02A8A736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2FA10-BF2A-4FB9-B5E9-70E5E7E5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3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27CD-4CF3-4CAF-B8D0-148E6285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59622-FC05-487D-9E02-992399F6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BBCD-7E66-4824-8438-5BF2B1F07047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C4D0D-A789-491B-99B6-028F23DA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83AFD-41A6-44A6-9BF6-D903A211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926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8C029-2E22-4ADC-8ECB-FEC8EF55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1B15-DB23-4057-B3FB-1D68A5DE7F23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64D2E-0487-4FF5-8CF5-6E0B4933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A6292-5035-49F2-9D23-863C4E23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42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02A4-1E7E-4163-B85A-CB219A62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5707B-24F1-4969-8828-45FC1E30A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E7596-95F5-4255-BCB6-599DDE833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FAF57-BFBB-4C1F-AADD-811D5CA7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4FDD-DE3E-472C-9951-7FF88E4087BD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86DB7-A2A7-46FA-A4AB-98D712A4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7EE48-917A-474C-9256-F53A077C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214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AA63-FCCF-431E-9541-BDF4698F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5AD4A-9F61-4D72-8676-D8C2B983B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F2E36-D0C3-4A89-A03C-05D3C7C7D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7FAAE-41D3-41BE-9947-FAE5743E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2280-5DE4-415D-85E4-BCD8DF348C13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964D4-B264-4B8B-9544-9F8EE487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B21DA-821E-4A8C-AF87-1C688F95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463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8C24A-D1CD-4DCB-BF95-8FB6D043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31BC7-D99A-4CE0-B37F-331BC337D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8752F-EAF9-40A1-B35A-2CBDB1D9F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41647-5D67-40DD-BBCA-CA6571907259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DD64D-59C8-4054-AFE9-C37710640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HM&amp;FW Dept, Govt of Telangana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6953F-2D12-45AC-B226-B9F4D1E32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751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64" r:id="rId12"/>
    <p:sldLayoutId id="2147483774" r:id="rId13"/>
  </p:sldLayoutIdLst>
  <p:hf hdr="0" dt="0"/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 bwMode="hidden">
          <a:xfrm>
            <a:off x="-1" y="-163286"/>
            <a:ext cx="9144002" cy="5715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419878"/>
            <a:ext cx="7200900" cy="951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651001"/>
            <a:ext cx="7200900" cy="317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/>
        </p:nvCxnSpPr>
        <p:spPr>
          <a:xfrm>
            <a:off x="457200" y="5143500"/>
            <a:ext cx="82296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5241399"/>
            <a:ext cx="4596023" cy="185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IN"/>
              <a:t>HM&amp;FW Dept, Govt of Telangana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70531" y="5241399"/>
            <a:ext cx="724460" cy="185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C6D41647-5D67-40DD-BBCA-CA6571907259}" type="datetime1">
              <a:rPr lang="en-IN" smtClean="0"/>
              <a:pPr/>
              <a:t>18-11-2019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983" y="5241399"/>
            <a:ext cx="689162" cy="185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IN"/>
              <a:t>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933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408509" indent="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irth.telangana.gov.in/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profile.jhs.telangana.gov.in/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rogyasri.telangana.gov.in/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crkit.telangana.gov.in/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ntivelugu.telangana.gov.in/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B651-8E0F-49EF-92B6-56E4023D6C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IN" sz="4000" dirty="0"/>
              <a:t>TELANGANA </a:t>
            </a:r>
            <a:br>
              <a:rPr lang="en-IN" sz="4000" dirty="0"/>
            </a:br>
            <a:r>
              <a:rPr lang="en-IN" sz="4000" dirty="0"/>
              <a:t>e-FAMILY HEALTH RECORD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124D7-01BD-4491-8171-F61AD65B15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n-IN" sz="1400" dirty="0"/>
          </a:p>
          <a:p>
            <a:pPr algn="ctr"/>
            <a:r>
              <a:rPr lang="en-IN" sz="4000" dirty="0"/>
              <a:t>Government of Telangana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C4668D-A2FE-499B-8450-3EDB0F1465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61" b="89427" l="8080" r="936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148"/>
          <a:stretch/>
        </p:blipFill>
        <p:spPr>
          <a:xfrm>
            <a:off x="3641298" y="372235"/>
            <a:ext cx="1861403" cy="18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8569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9146-8F70-4BF1-AB49-5697DD24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4. e-Birth &amp; Notifiable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AAA9-1B53-45AA-9FE2-3B97FC624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91997"/>
            <a:ext cx="8230944" cy="3985280"/>
          </a:xfrm>
        </p:spPr>
        <p:txBody>
          <a:bodyPr>
            <a:noAutofit/>
          </a:bodyPr>
          <a:lstStyle/>
          <a:p>
            <a:pPr marL="176213" lvl="1" indent="-157163"/>
            <a:r>
              <a:rPr lang="en-US" dirty="0"/>
              <a:t>Objective: To capture births &amp; notifiable diseases. </a:t>
            </a:r>
          </a:p>
          <a:p>
            <a:pPr marL="176213" lvl="1" indent="-157163"/>
            <a:r>
              <a:rPr lang="en-US" dirty="0"/>
              <a:t>Launched on 01.01.2019</a:t>
            </a:r>
          </a:p>
          <a:p>
            <a:pPr marL="176213" lvl="1" indent="-157163">
              <a:buNone/>
            </a:pPr>
            <a:r>
              <a:rPr lang="en-IN" b="1" dirty="0"/>
              <a:t>IT ARCHITECTURE:</a:t>
            </a:r>
          </a:p>
          <a:p>
            <a:pPr marL="176213" lvl="1" indent="-157163"/>
            <a:r>
              <a:rPr lang="en-US" dirty="0"/>
              <a:t>URL: </a:t>
            </a:r>
            <a:r>
              <a:rPr lang="en-US" dirty="0">
                <a:hlinkClick r:id="rId2"/>
              </a:rPr>
              <a:t>www.ebirth.telangana.gov.in</a:t>
            </a:r>
            <a:r>
              <a:rPr lang="en-US" dirty="0"/>
              <a:t> </a:t>
            </a:r>
          </a:p>
          <a:p>
            <a:pPr marL="176213" lvl="1" indent="-157163"/>
            <a:r>
              <a:rPr lang="en-US" dirty="0"/>
              <a:t>Web based software that supports follow up by the concerned field level functionaries</a:t>
            </a:r>
          </a:p>
          <a:p>
            <a:pPr marL="176213" lvl="1" indent="-157163"/>
            <a:r>
              <a:rPr lang="en-US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Primary data entry at the hospital level (Govt &amp; Pvt)</a:t>
            </a:r>
            <a:endParaRPr lang="en-IN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lvl="1" indent="-157163"/>
            <a:r>
              <a:rPr lang="en-US" dirty="0"/>
              <a:t>893 Government Hospitals &amp; 2247 Private hospitals on board</a:t>
            </a:r>
          </a:p>
          <a:p>
            <a:pPr marL="176213" lvl="1" indent="-157163"/>
            <a:r>
              <a:rPr lang="en-IN" dirty="0"/>
              <a:t>Number of records: 4.24 lakhs (equals 85% of all births in the state)</a:t>
            </a:r>
          </a:p>
          <a:p>
            <a:pPr marL="176213" lvl="1" indent="-157163"/>
            <a:r>
              <a:rPr lang="en-IN" dirty="0"/>
              <a:t>Web based MIS developed to monitor </a:t>
            </a:r>
            <a:r>
              <a:rPr lang="en-US" dirty="0"/>
              <a:t>deliveries in govt. facilities, sex ratio, C-Section Rate, 24 notifiable diseases</a:t>
            </a:r>
            <a:r>
              <a:rPr lang="en-IN" dirty="0"/>
              <a:t>.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HM&amp;FW Dept, Govt of Telangana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758C-0601-415B-9918-7340498C1F8F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954474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29FCE3-1BBF-493D-A610-1637CCB41929}"/>
              </a:ext>
            </a:extLst>
          </p:cNvPr>
          <p:cNvSpPr txBox="1">
            <a:spLocks/>
          </p:cNvSpPr>
          <p:nvPr/>
        </p:nvSpPr>
        <p:spPr>
          <a:xfrm>
            <a:off x="383345" y="507316"/>
            <a:ext cx="8377311" cy="3808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lnSpc>
                <a:spcPct val="150000"/>
              </a:lnSpc>
              <a:buNone/>
            </a:pPr>
            <a:endParaRPr lang="en-IN" sz="1950" dirty="0"/>
          </a:p>
          <a:p>
            <a:endParaRPr lang="en-IN" sz="1800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F3419DA-66A0-4057-B169-82A8D6DD4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  <a14:imgEffect>
                      <a14:colorTemperature colorTemp="10320"/>
                    </a14:imgEffect>
                    <a14:imgEffect>
                      <a14:saturation sat="209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</a:extLst>
          </a:blip>
          <a:srcRect l="25671" t="8550" r="24055" b="5519"/>
          <a:stretch/>
        </p:blipFill>
        <p:spPr>
          <a:xfrm>
            <a:off x="1421007" y="152400"/>
            <a:ext cx="6145397" cy="54395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5354CF-5002-43D3-9E7A-05D9B41E1811}"/>
              </a:ext>
            </a:extLst>
          </p:cNvPr>
          <p:cNvSpPr txBox="1">
            <a:spLocks/>
          </p:cNvSpPr>
          <p:nvPr/>
        </p:nvSpPr>
        <p:spPr>
          <a:xfrm>
            <a:off x="5354367" y="896499"/>
            <a:ext cx="1172765" cy="161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25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73DDD7-C0D6-404E-865D-0BB149941AEF}"/>
              </a:ext>
            </a:extLst>
          </p:cNvPr>
          <p:cNvSpPr txBox="1">
            <a:spLocks/>
          </p:cNvSpPr>
          <p:nvPr/>
        </p:nvSpPr>
        <p:spPr>
          <a:xfrm>
            <a:off x="5231347" y="1398855"/>
            <a:ext cx="607594" cy="161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25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DB7F9B-BC39-462F-9CE0-CFEC2A970355}"/>
              </a:ext>
            </a:extLst>
          </p:cNvPr>
          <p:cNvSpPr txBox="1">
            <a:spLocks/>
          </p:cNvSpPr>
          <p:nvPr/>
        </p:nvSpPr>
        <p:spPr>
          <a:xfrm>
            <a:off x="5278724" y="1614943"/>
            <a:ext cx="607595" cy="161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25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9146-8F70-4BF1-AB49-5697DD24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5.	Out Patient Module for PHCs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AAA9-1B53-45AA-9FE2-3B97FC624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IN" dirty="0"/>
              <a:t>Objective: To track ailment and treatment detail, so as to understand primary health needs of people at any given point.</a:t>
            </a:r>
          </a:p>
          <a:p>
            <a:pPr lvl="1"/>
            <a:r>
              <a:rPr lang="en-IN" dirty="0"/>
              <a:t>Launched on 1.4.2019</a:t>
            </a:r>
          </a:p>
          <a:p>
            <a:pPr marL="0" lvl="0" indent="0">
              <a:buNone/>
            </a:pPr>
            <a:r>
              <a:rPr lang="en-IN" b="1" dirty="0"/>
              <a:t>IT ARCHITECTURE:</a:t>
            </a:r>
          </a:p>
          <a:p>
            <a:pPr lvl="1"/>
            <a:r>
              <a:rPr lang="en-US" dirty="0"/>
              <a:t>Android APP </a:t>
            </a:r>
          </a:p>
          <a:p>
            <a:pPr lvl="1"/>
            <a:r>
              <a:rPr lang="en-US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Primary data entry at PHCs / </a:t>
            </a:r>
            <a:r>
              <a:rPr lang="en-US" dirty="0" err="1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Basthi</a:t>
            </a:r>
            <a:r>
              <a:rPr lang="en-US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Dawakhanas</a:t>
            </a:r>
            <a:r>
              <a:rPr lang="en-US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by Medical Officers</a:t>
            </a:r>
            <a:endParaRPr lang="en-IN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798 PHCs and 115 </a:t>
            </a:r>
            <a:r>
              <a:rPr lang="en-US" dirty="0" err="1"/>
              <a:t>Basthi</a:t>
            </a:r>
            <a:r>
              <a:rPr lang="en-US" dirty="0"/>
              <a:t> </a:t>
            </a:r>
            <a:r>
              <a:rPr lang="en-US" dirty="0" err="1"/>
              <a:t>Dawakhanas</a:t>
            </a:r>
            <a:r>
              <a:rPr lang="en-US" dirty="0"/>
              <a:t> are on board. </a:t>
            </a:r>
          </a:p>
          <a:p>
            <a:pPr lvl="1"/>
            <a:r>
              <a:rPr lang="en-IN" dirty="0"/>
              <a:t>Number of records: 75 lakhs</a:t>
            </a:r>
          </a:p>
          <a:p>
            <a:pPr lvl="1"/>
            <a:r>
              <a:rPr lang="en-IN" dirty="0"/>
              <a:t>On an average 50,000 OPD gets updated daily.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758C-0601-415B-9918-7340498C1F8F}" type="slidenum">
              <a:rPr lang="en-IN" smtClean="0"/>
              <a:pPr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811974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15E9-A270-4017-8A85-6238DBF5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6. Sub-</a:t>
            </a:r>
            <a:r>
              <a:rPr lang="en-IN" dirty="0" err="1"/>
              <a:t>Center</a:t>
            </a:r>
            <a:r>
              <a:rPr lang="en-IN" dirty="0"/>
              <a:t>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1F9E3-EC0A-499A-A03A-C5B2C6459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IN" sz="2400" dirty="0"/>
              <a:t>Goal: To capture deaths and causes of death. </a:t>
            </a:r>
          </a:p>
          <a:p>
            <a:pPr lvl="1"/>
            <a:r>
              <a:rPr lang="en-IN" sz="2400" dirty="0"/>
              <a:t>Launched on 01.04.2019</a:t>
            </a:r>
          </a:p>
          <a:p>
            <a:pPr marL="0" indent="0">
              <a:buNone/>
            </a:pPr>
            <a:r>
              <a:rPr lang="en-IN" sz="2400" b="1" dirty="0"/>
              <a:t>IT ARCHITECTURE:</a:t>
            </a:r>
          </a:p>
          <a:p>
            <a:pPr lvl="1"/>
            <a:r>
              <a:rPr lang="en-US" sz="2400" dirty="0"/>
              <a:t>URL: </a:t>
            </a:r>
            <a:r>
              <a:rPr lang="en-US" sz="2400" dirty="0">
                <a:hlinkClick r:id="rId2"/>
              </a:rPr>
              <a:t>www.healthprofile.jhs.telangana.gov.in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Android APP, using TABs by ANMs at Sub Center level</a:t>
            </a:r>
          </a:p>
          <a:p>
            <a:pPr lvl="1"/>
            <a:r>
              <a:rPr lang="en-US" sz="2400" dirty="0"/>
              <a:t>4797 Sub Centers update data once in a month</a:t>
            </a:r>
          </a:p>
          <a:p>
            <a:pPr lvl="1"/>
            <a:r>
              <a:rPr lang="en-IN" sz="2400" dirty="0"/>
              <a:t>Web based MIS developed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07339-88D3-451C-8E1E-BFB24039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896BC-A985-4B44-8F35-5D0A1E0A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758C-0601-415B-9918-7340498C1F8F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1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C0A2-413A-4608-AB29-15081349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7. Telangana e-Family Health Record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0F9AAA9-1B53-45AA-9FE2-3B97FC624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Objectives -  </a:t>
            </a:r>
          </a:p>
          <a:p>
            <a:pPr lvl="1"/>
            <a:r>
              <a:rPr lang="en-US" sz="2400" dirty="0"/>
              <a:t>Creating a single health record at household level.</a:t>
            </a:r>
          </a:p>
          <a:p>
            <a:pPr lvl="1"/>
            <a:r>
              <a:rPr lang="en-US" sz="2400" dirty="0"/>
              <a:t>Developing evidence based understanding of health requirements .</a:t>
            </a:r>
          </a:p>
          <a:p>
            <a:pPr lvl="1"/>
            <a:r>
              <a:rPr lang="en-US" sz="2400" dirty="0"/>
              <a:t>Optimize service delivery by developing linkages across initiatives and services</a:t>
            </a:r>
          </a:p>
          <a:p>
            <a:r>
              <a:rPr lang="en-IN" sz="2400" b="1" dirty="0"/>
              <a:t>Strategy :</a:t>
            </a:r>
          </a:p>
          <a:p>
            <a:pPr lvl="1"/>
            <a:r>
              <a:rPr lang="en-IN" sz="2400" dirty="0"/>
              <a:t>Leverage </a:t>
            </a:r>
            <a:r>
              <a:rPr lang="en-US" sz="2400" dirty="0"/>
              <a:t>the existing software application data, hardware and create big picture.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758C-0601-415B-9918-7340498C1F8F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08360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208B-7732-47DC-A530-5786A955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it is created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07618-128F-4372-AC0A-2650AAF9D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/>
              <a:t>Govt had conducted “</a:t>
            </a:r>
            <a:r>
              <a:rPr lang="en-IN" sz="2800" dirty="0" err="1"/>
              <a:t>Samagra</a:t>
            </a:r>
            <a:r>
              <a:rPr lang="en-IN" sz="2800" dirty="0"/>
              <a:t> </a:t>
            </a:r>
            <a:r>
              <a:rPr lang="en-IN" sz="2800" dirty="0" err="1"/>
              <a:t>Kutumba</a:t>
            </a:r>
            <a:r>
              <a:rPr lang="en-IN" sz="2800" dirty="0"/>
              <a:t> Survey (SKS)” of all households in the state. The survey is digitized. This data is taken as the base data. </a:t>
            </a:r>
          </a:p>
          <a:p>
            <a:r>
              <a:rPr lang="en-IN" sz="2800" dirty="0"/>
              <a:t>Each household is has an SKS ID. </a:t>
            </a:r>
          </a:p>
          <a:p>
            <a:r>
              <a:rPr lang="en-IN" sz="2800" dirty="0"/>
              <a:t>Each individual has Aadhar ID. </a:t>
            </a:r>
          </a:p>
          <a:p>
            <a:r>
              <a:rPr lang="en-IN" sz="2800" dirty="0"/>
              <a:t>The data from 6 different software applications developed for different programs at different points of time are integrated, to form a e-family health record.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0955A-95DC-43E0-9145-46F0D06C3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B6894-4C47-4B14-84F8-B8894E82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758C-0601-415B-9918-7340498C1F8F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1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0A10D2-B1D1-40AD-B26E-DBBF0809D0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842963"/>
            <a:ext cx="7127875" cy="4062412"/>
          </a:xfrm>
        </p:spPr>
        <p:txBody>
          <a:bodyPr/>
          <a:lstStyle/>
          <a:p>
            <a:endParaRPr lang="en-IN" dirty="0"/>
          </a:p>
          <a:p>
            <a:endParaRPr lang="en-IN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F0BDDE7-D8F4-4BF4-9C5B-9A8F459C8E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707063"/>
              </p:ext>
            </p:extLst>
          </p:nvPr>
        </p:nvGraphicFramePr>
        <p:xfrm>
          <a:off x="1" y="93784"/>
          <a:ext cx="7210515" cy="552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F25712E0-808B-4E45-9AAF-9EC4709AF11E}"/>
              </a:ext>
            </a:extLst>
          </p:cNvPr>
          <p:cNvSpPr/>
          <p:nvPr/>
        </p:nvSpPr>
        <p:spPr>
          <a:xfrm>
            <a:off x="6882030" y="1985212"/>
            <a:ext cx="1722711" cy="15639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latin typeface="Trebuchet MS" panose="020B0603020202020204" pitchFamily="34" charset="0"/>
              </a:rPr>
              <a:t>Data from Private Hospitals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2BC70E-917F-4A90-A8F4-8BF9E749E84F}"/>
              </a:ext>
            </a:extLst>
          </p:cNvPr>
          <p:cNvCxnSpPr>
            <a:cxnSpLocks/>
          </p:cNvCxnSpPr>
          <p:nvPr/>
        </p:nvCxnSpPr>
        <p:spPr>
          <a:xfrm flipH="1" flipV="1">
            <a:off x="6330462" y="2147522"/>
            <a:ext cx="468928" cy="445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F46C4E-CEB0-4AC2-93C3-091D4C3595BD}"/>
              </a:ext>
            </a:extLst>
          </p:cNvPr>
          <p:cNvCxnSpPr>
            <a:cxnSpLocks/>
          </p:cNvCxnSpPr>
          <p:nvPr/>
        </p:nvCxnSpPr>
        <p:spPr>
          <a:xfrm flipH="1">
            <a:off x="6236680" y="2857500"/>
            <a:ext cx="562708" cy="47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0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01B06A-1371-4793-BD66-E2C354AC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Strengths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608733-F237-41D0-95D0-5432A39DE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1" y="1271994"/>
            <a:ext cx="8230944" cy="3985280"/>
          </a:xfrm>
        </p:spPr>
        <p:txBody>
          <a:bodyPr>
            <a:normAutofit/>
          </a:bodyPr>
          <a:lstStyle/>
          <a:p>
            <a:r>
              <a:rPr lang="en-IN" dirty="0"/>
              <a:t>Integrated data from primary, secondary and tertiary level institutions</a:t>
            </a:r>
          </a:p>
          <a:p>
            <a:r>
              <a:rPr lang="en-IN" dirty="0"/>
              <a:t>Integrated data from Government as well as Private institutions</a:t>
            </a:r>
          </a:p>
          <a:p>
            <a:r>
              <a:rPr lang="en-IN" dirty="0"/>
              <a:t>MIS Report / Dashboards are created for key functionaries on real time basis so that they can use for effective management</a:t>
            </a:r>
          </a:p>
          <a:p>
            <a:r>
              <a:rPr lang="en-IN" dirty="0"/>
              <a:t>Number of Records: 3.09 Crores</a:t>
            </a:r>
          </a:p>
          <a:p>
            <a:r>
              <a:rPr lang="en-IN" dirty="0"/>
              <a:t>Number of villages: 11,567</a:t>
            </a:r>
          </a:p>
          <a:p>
            <a:r>
              <a:rPr lang="en-IN" dirty="0"/>
              <a:t>Number of Government health facilities: 5690 (incl. sub-</a:t>
            </a:r>
            <a:r>
              <a:rPr lang="en-IN" dirty="0" err="1"/>
              <a:t>centers</a:t>
            </a:r>
            <a:r>
              <a:rPr lang="en-IN" dirty="0"/>
              <a:t>)</a:t>
            </a:r>
          </a:p>
          <a:p>
            <a:r>
              <a:rPr lang="en-IN" dirty="0"/>
              <a:t>Number of Private health facilities: 2247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C1383E-9F4E-4419-BD58-A14FAFD7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5B2CD-E7A0-44A9-82D6-FA9443F3B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63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B22A1-1768-4621-9AB0-FD3F9834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0361B-B7C2-4045-ADCC-1AD4B4F1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EDB6-DC51-4845-9783-30071F1518D8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A40D17-31C9-486F-A4A0-E09DE6B76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C9BC9EF-3257-40D1-91C8-14C6EED317AB}"/>
              </a:ext>
            </a:extLst>
          </p:cNvPr>
          <p:cNvSpPr txBox="1">
            <a:spLocks/>
          </p:cNvSpPr>
          <p:nvPr/>
        </p:nvSpPr>
        <p:spPr>
          <a:xfrm>
            <a:off x="914401" y="1221726"/>
            <a:ext cx="605928" cy="98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25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BF9731-BC2E-4CE9-8DCF-F5A6AD79F8F6}"/>
              </a:ext>
            </a:extLst>
          </p:cNvPr>
          <p:cNvSpPr txBox="1">
            <a:spLocks/>
          </p:cNvSpPr>
          <p:nvPr/>
        </p:nvSpPr>
        <p:spPr>
          <a:xfrm>
            <a:off x="914401" y="1983037"/>
            <a:ext cx="605928" cy="1611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25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E98DE3-3E77-4319-A56C-42B7796A5F88}"/>
              </a:ext>
            </a:extLst>
          </p:cNvPr>
          <p:cNvSpPr txBox="1">
            <a:spLocks/>
          </p:cNvSpPr>
          <p:nvPr/>
        </p:nvSpPr>
        <p:spPr>
          <a:xfrm>
            <a:off x="914400" y="1707881"/>
            <a:ext cx="605928" cy="161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25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42E05E-194B-484E-AFDE-398CB2D60845}"/>
              </a:ext>
            </a:extLst>
          </p:cNvPr>
          <p:cNvSpPr txBox="1">
            <a:spLocks/>
          </p:cNvSpPr>
          <p:nvPr/>
        </p:nvSpPr>
        <p:spPr>
          <a:xfrm>
            <a:off x="914400" y="1479475"/>
            <a:ext cx="605928" cy="989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25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2FE4F1-5D2F-4D74-81DA-FD3633800B57}"/>
              </a:ext>
            </a:extLst>
          </p:cNvPr>
          <p:cNvSpPr txBox="1">
            <a:spLocks/>
          </p:cNvSpPr>
          <p:nvPr/>
        </p:nvSpPr>
        <p:spPr>
          <a:xfrm>
            <a:off x="914400" y="2252470"/>
            <a:ext cx="605928" cy="161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25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7DA488-7761-4EDD-84C0-EC2D061F4308}"/>
              </a:ext>
            </a:extLst>
          </p:cNvPr>
          <p:cNvSpPr txBox="1">
            <a:spLocks/>
          </p:cNvSpPr>
          <p:nvPr/>
        </p:nvSpPr>
        <p:spPr>
          <a:xfrm>
            <a:off x="683047" y="3845998"/>
            <a:ext cx="429658" cy="173955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5807B6-3FE6-4574-ADAF-89246A21775C}"/>
              </a:ext>
            </a:extLst>
          </p:cNvPr>
          <p:cNvSpPr txBox="1">
            <a:spLocks/>
          </p:cNvSpPr>
          <p:nvPr/>
        </p:nvSpPr>
        <p:spPr>
          <a:xfrm>
            <a:off x="4571999" y="643111"/>
            <a:ext cx="1172765" cy="1611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25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3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D5EB70-1638-4D2A-B045-C21AF5CD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893514-BA97-4BF1-ABE8-6CDF6385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19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E8BD3-A2B2-4529-8546-8BB001E9F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5" y="0"/>
            <a:ext cx="8500859" cy="5715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E7F8B8A-2533-4379-931D-9813AE9E462E}"/>
              </a:ext>
            </a:extLst>
          </p:cNvPr>
          <p:cNvSpPr txBox="1">
            <a:spLocks/>
          </p:cNvSpPr>
          <p:nvPr/>
        </p:nvSpPr>
        <p:spPr>
          <a:xfrm>
            <a:off x="5299282" y="136336"/>
            <a:ext cx="1172765" cy="1611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25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758C-0601-415B-9918-7340498C1F8F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9C536-0AB1-4ABA-8A4E-2B35DE7EF4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1" y="1586803"/>
            <a:ext cx="8308350" cy="5176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90000"/>
          </a:bodyPr>
          <a:lstStyle/>
          <a:p>
            <a:r>
              <a:rPr lang="en-IN" sz="3400" b="0" dirty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rPr>
              <a:t>3. </a:t>
            </a:r>
            <a:r>
              <a:rPr lang="en-IN" sz="3300" b="0" dirty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rPr>
              <a:t>Kanti Velugu (Eye screening programme)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29C536-0AB1-4ABA-8A4E-2B35DE7EF42B}"/>
              </a:ext>
            </a:extLst>
          </p:cNvPr>
          <p:cNvSpPr txBox="1">
            <a:spLocks/>
          </p:cNvSpPr>
          <p:nvPr/>
        </p:nvSpPr>
        <p:spPr>
          <a:xfrm>
            <a:off x="404436" y="1047803"/>
            <a:ext cx="8361115" cy="428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90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IN" dirty="0"/>
              <a:t>2. KCR KIT (Maternal benefit scheme)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29C536-0AB1-4ABA-8A4E-2B35DE7EF42B}"/>
              </a:ext>
            </a:extLst>
          </p:cNvPr>
          <p:cNvSpPr txBox="1">
            <a:spLocks/>
          </p:cNvSpPr>
          <p:nvPr/>
        </p:nvSpPr>
        <p:spPr>
          <a:xfrm>
            <a:off x="457201" y="2358704"/>
            <a:ext cx="8361115" cy="517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97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IN" dirty="0"/>
              <a:t>4. e-Birth &amp; Notifiable Diseases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29C536-0AB1-4ABA-8A4E-2B35DE7EF42B}"/>
              </a:ext>
            </a:extLst>
          </p:cNvPr>
          <p:cNvSpPr txBox="1">
            <a:spLocks/>
          </p:cNvSpPr>
          <p:nvPr/>
        </p:nvSpPr>
        <p:spPr>
          <a:xfrm>
            <a:off x="391244" y="360080"/>
            <a:ext cx="8352321" cy="5176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97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IN" dirty="0"/>
              <a:t>1. </a:t>
            </a:r>
            <a:r>
              <a:rPr lang="en-IN" dirty="0" err="1"/>
              <a:t>Aarogyasri</a:t>
            </a:r>
            <a:r>
              <a:rPr lang="en-IN" dirty="0"/>
              <a:t> (Insurance scheme)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ADFCAF-F0BD-471F-A93F-5D8AC4430047}"/>
              </a:ext>
            </a:extLst>
          </p:cNvPr>
          <p:cNvSpPr txBox="1">
            <a:spLocks/>
          </p:cNvSpPr>
          <p:nvPr/>
        </p:nvSpPr>
        <p:spPr>
          <a:xfrm>
            <a:off x="395642" y="3229478"/>
            <a:ext cx="8352321" cy="517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97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IN" dirty="0"/>
              <a:t>5. PHC Out Patient Module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CF6B591-5543-430D-9692-A757F4A65FDE}"/>
              </a:ext>
            </a:extLst>
          </p:cNvPr>
          <p:cNvSpPr txBox="1">
            <a:spLocks/>
          </p:cNvSpPr>
          <p:nvPr/>
        </p:nvSpPr>
        <p:spPr>
          <a:xfrm>
            <a:off x="395642" y="4688659"/>
            <a:ext cx="8343527" cy="5157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97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7. Telangana e-Family Health Record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EA7C85-82AA-45EE-89A4-A63CF9944E03}"/>
              </a:ext>
            </a:extLst>
          </p:cNvPr>
          <p:cNvSpPr txBox="1">
            <a:spLocks/>
          </p:cNvSpPr>
          <p:nvPr/>
        </p:nvSpPr>
        <p:spPr>
          <a:xfrm>
            <a:off x="404436" y="3933650"/>
            <a:ext cx="8343527" cy="5157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97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IN" dirty="0"/>
              <a:t>6. Sub-</a:t>
            </a:r>
            <a:r>
              <a:rPr lang="en-IN" dirty="0" err="1"/>
              <a:t>Center</a:t>
            </a:r>
            <a:r>
              <a:rPr lang="en-IN" dirty="0"/>
              <a:t> Module</a:t>
            </a:r>
          </a:p>
        </p:txBody>
      </p:sp>
    </p:spTree>
    <p:extLst>
      <p:ext uri="{BB962C8B-B14F-4D97-AF65-F5344CB8AC3E}">
        <p14:creationId xmlns:p14="http://schemas.microsoft.com/office/powerpoint/2010/main" val="396815238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4D84-23CD-408E-8BDB-587CCFB1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190063"/>
            <a:ext cx="7200900" cy="9519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IN" sz="3200" dirty="0"/>
              <a:t>ANALYTICS</a:t>
            </a:r>
            <a:br>
              <a:rPr lang="en-IN" sz="3200" dirty="0"/>
            </a:br>
            <a:r>
              <a:rPr lang="en-IN" sz="3200" dirty="0"/>
              <a:t>Telangana e-Family Health Record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B924C-F710-4D11-8FD6-F0587E1F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EE169-C48A-4F5C-9E57-13A65750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758C-0601-415B-9918-7340498C1F8F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331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29FCE3-1BBF-493D-A610-1637CCB41929}"/>
              </a:ext>
            </a:extLst>
          </p:cNvPr>
          <p:cNvSpPr txBox="1">
            <a:spLocks/>
          </p:cNvSpPr>
          <p:nvPr/>
        </p:nvSpPr>
        <p:spPr>
          <a:xfrm>
            <a:off x="383345" y="507316"/>
            <a:ext cx="8377311" cy="3808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lnSpc>
                <a:spcPct val="150000"/>
              </a:lnSpc>
              <a:buNone/>
            </a:pPr>
            <a:endParaRPr lang="en-IN" sz="1950" dirty="0"/>
          </a:p>
          <a:p>
            <a:endParaRPr lang="en-IN" sz="1800" dirty="0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2766CE7-E3C6-43F8-9655-2181EC8D4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" y="628650"/>
            <a:ext cx="9135666" cy="152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algn="ctr">
              <a:spcBef>
                <a:spcPct val="20000"/>
              </a:spcBef>
              <a:buClr>
                <a:schemeClr val="tx2"/>
              </a:buClr>
              <a:buSzPct val="115000"/>
            </a:pPr>
            <a:endParaRPr lang="en-US" sz="2100" b="1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BF6E63B-92CC-44A1-80B0-C843F559B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606284"/>
              </p:ext>
            </p:extLst>
          </p:nvPr>
        </p:nvGraphicFramePr>
        <p:xfrm>
          <a:off x="1" y="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29FCE3-1BBF-493D-A610-1637CCB41929}"/>
              </a:ext>
            </a:extLst>
          </p:cNvPr>
          <p:cNvSpPr txBox="1">
            <a:spLocks/>
          </p:cNvSpPr>
          <p:nvPr/>
        </p:nvSpPr>
        <p:spPr>
          <a:xfrm>
            <a:off x="383345" y="507316"/>
            <a:ext cx="8377311" cy="3808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lnSpc>
                <a:spcPct val="150000"/>
              </a:lnSpc>
              <a:buNone/>
            </a:pPr>
            <a:endParaRPr lang="en-IN" sz="1950" dirty="0"/>
          </a:p>
          <a:p>
            <a:endParaRPr lang="en-IN" sz="1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470016-4F8D-44AF-810B-279750E265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024269"/>
              </p:ext>
            </p:extLst>
          </p:nvPr>
        </p:nvGraphicFramePr>
        <p:xfrm>
          <a:off x="1" y="0"/>
          <a:ext cx="9143999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820B01D0-4686-4DC3-B615-01F1A1F132CA}"/>
              </a:ext>
            </a:extLst>
          </p:cNvPr>
          <p:cNvSpPr txBox="1"/>
          <p:nvPr/>
        </p:nvSpPr>
        <p:spPr>
          <a:xfrm>
            <a:off x="2460151" y="5369169"/>
            <a:ext cx="3309298" cy="3458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Total Records: 4.24 lakhs</a:t>
            </a:r>
          </a:p>
        </p:txBody>
      </p:sp>
    </p:spTree>
    <p:extLst>
      <p:ext uri="{BB962C8B-B14F-4D97-AF65-F5344CB8AC3E}">
        <p14:creationId xmlns:p14="http://schemas.microsoft.com/office/powerpoint/2010/main" val="26011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29FCE3-1BBF-493D-A610-1637CCB41929}"/>
              </a:ext>
            </a:extLst>
          </p:cNvPr>
          <p:cNvSpPr txBox="1">
            <a:spLocks/>
          </p:cNvSpPr>
          <p:nvPr/>
        </p:nvSpPr>
        <p:spPr>
          <a:xfrm>
            <a:off x="383345" y="507316"/>
            <a:ext cx="8377311" cy="3808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lnSpc>
                <a:spcPct val="150000"/>
              </a:lnSpc>
              <a:buNone/>
            </a:pPr>
            <a:endParaRPr lang="en-IN" sz="1950" dirty="0"/>
          </a:p>
          <a:p>
            <a:endParaRPr lang="en-IN" sz="1800" dirty="0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2766CE7-E3C6-43F8-9655-2181EC8D4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" y="628650"/>
            <a:ext cx="9135666" cy="152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algn="ctr">
              <a:spcBef>
                <a:spcPct val="20000"/>
              </a:spcBef>
              <a:buClr>
                <a:schemeClr val="tx2"/>
              </a:buClr>
              <a:buSzPct val="115000"/>
            </a:pPr>
            <a:endParaRPr lang="en-US" sz="2100" b="1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F70961D-034C-464C-AF65-398C3B1BF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987099"/>
              </p:ext>
            </p:extLst>
          </p:nvPr>
        </p:nvGraphicFramePr>
        <p:xfrm>
          <a:off x="1" y="1"/>
          <a:ext cx="9144000" cy="562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820B01D0-4686-4DC3-B615-01F1A1F132CA}"/>
              </a:ext>
            </a:extLst>
          </p:cNvPr>
          <p:cNvSpPr txBox="1"/>
          <p:nvPr/>
        </p:nvSpPr>
        <p:spPr>
          <a:xfrm>
            <a:off x="2753228" y="5369168"/>
            <a:ext cx="3309298" cy="3458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Total Records: 4.24 lakhs</a:t>
            </a:r>
          </a:p>
        </p:txBody>
      </p:sp>
    </p:spTree>
    <p:extLst>
      <p:ext uri="{BB962C8B-B14F-4D97-AF65-F5344CB8AC3E}">
        <p14:creationId xmlns:p14="http://schemas.microsoft.com/office/powerpoint/2010/main" val="40379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3254B88-A3FA-4875-92BA-B37BF9F0C6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392232"/>
              </p:ext>
            </p:extLst>
          </p:nvPr>
        </p:nvGraphicFramePr>
        <p:xfrm>
          <a:off x="1" y="-4759"/>
          <a:ext cx="9144000" cy="571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A7A8F5A5-5160-4F04-9453-7A7A8EE5099B}"/>
              </a:ext>
            </a:extLst>
          </p:cNvPr>
          <p:cNvSpPr txBox="1"/>
          <p:nvPr/>
        </p:nvSpPr>
        <p:spPr>
          <a:xfrm>
            <a:off x="2753228" y="5369168"/>
            <a:ext cx="3309298" cy="3458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Total Records: 1.08 lakhs</a:t>
            </a:r>
          </a:p>
        </p:txBody>
      </p:sp>
    </p:spTree>
    <p:extLst>
      <p:ext uri="{BB962C8B-B14F-4D97-AF65-F5344CB8AC3E}">
        <p14:creationId xmlns:p14="http://schemas.microsoft.com/office/powerpoint/2010/main" val="334028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44583E-6A56-4CE0-8697-3AC86338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B49E3-F9EB-476D-9F96-908A3578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25</a:t>
            </a:fld>
            <a:endParaRPr lang="en-IN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3BDFB3D-E8C4-44B0-B38C-866E95D4E4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135024"/>
              </p:ext>
            </p:extLst>
          </p:nvPr>
        </p:nvGraphicFramePr>
        <p:xfrm>
          <a:off x="0" y="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79433385-8082-4959-B4E7-3BD8A12A43AA}"/>
              </a:ext>
            </a:extLst>
          </p:cNvPr>
          <p:cNvSpPr txBox="1"/>
          <p:nvPr/>
        </p:nvSpPr>
        <p:spPr>
          <a:xfrm>
            <a:off x="2753228" y="5369168"/>
            <a:ext cx="3309298" cy="3458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Total Records: 75 lakhs</a:t>
            </a:r>
          </a:p>
        </p:txBody>
      </p:sp>
    </p:spTree>
    <p:extLst>
      <p:ext uri="{BB962C8B-B14F-4D97-AF65-F5344CB8AC3E}">
        <p14:creationId xmlns:p14="http://schemas.microsoft.com/office/powerpoint/2010/main" val="26229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C8603C-0D6D-46EA-B109-704A6789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Constraints: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31A6B8-34DB-42AA-88FE-578D47F85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56119"/>
            <a:ext cx="8230944" cy="951988"/>
          </a:xfrm>
        </p:spPr>
        <p:txBody>
          <a:bodyPr/>
          <a:lstStyle/>
          <a:p>
            <a:r>
              <a:rPr lang="en-IN" dirty="0"/>
              <a:t>Integration of </a:t>
            </a:r>
            <a:r>
              <a:rPr lang="en-IN" dirty="0" err="1"/>
              <a:t>GoI</a:t>
            </a:r>
            <a:r>
              <a:rPr lang="en-IN" dirty="0"/>
              <a:t> applications like NCD, NIKSHAY etc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7ACA99-6977-4DD1-83E8-7357F595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12B68B-D043-45FF-8C2E-E9436AEB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26</a:t>
            </a:fld>
            <a:endParaRPr lang="en-IN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30EE519-C9ED-4128-A80D-DB639A4C35E0}"/>
              </a:ext>
            </a:extLst>
          </p:cNvPr>
          <p:cNvSpPr txBox="1">
            <a:spLocks/>
          </p:cNvSpPr>
          <p:nvPr/>
        </p:nvSpPr>
        <p:spPr>
          <a:xfrm>
            <a:off x="456528" y="3160096"/>
            <a:ext cx="8230944" cy="95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509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20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5304C-13E7-8941-8934-BD77A3FB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-2393"/>
            <a:ext cx="8230944" cy="951988"/>
          </a:xfrm>
        </p:spPr>
        <p:txBody>
          <a:bodyPr/>
          <a:lstStyle/>
          <a:p>
            <a:r>
              <a:rPr lang="en-IN" dirty="0"/>
              <a:t>Way forward….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B4EF6-F603-EC49-AEF3-047D0228C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843" y="1163418"/>
            <a:ext cx="8230944" cy="3985280"/>
          </a:xfrm>
        </p:spPr>
        <p:txBody>
          <a:bodyPr/>
          <a:lstStyle/>
          <a:p>
            <a:r>
              <a:rPr lang="en-IN" dirty="0"/>
              <a:t>Integrate all existing and new health applications to eHR through family ID / Aadhar</a:t>
            </a:r>
          </a:p>
          <a:p>
            <a:r>
              <a:rPr lang="en-IN" dirty="0"/>
              <a:t>Integrate basic diagnostic services availed by individuals to eHR </a:t>
            </a:r>
          </a:p>
          <a:p>
            <a:r>
              <a:rPr lang="en-IN" dirty="0"/>
              <a:t>Integrate drug dispensation to patients (e-</a:t>
            </a:r>
            <a:r>
              <a:rPr lang="en-IN" dirty="0" err="1"/>
              <a:t>aushadi</a:t>
            </a:r>
            <a:r>
              <a:rPr lang="en-IN" dirty="0"/>
              <a:t>) to </a:t>
            </a:r>
            <a:r>
              <a:rPr lang="en-IN" dirty="0" err="1"/>
              <a:t>eHR</a:t>
            </a:r>
            <a:r>
              <a:rPr lang="en-IN" dirty="0"/>
              <a:t> </a:t>
            </a:r>
          </a:p>
          <a:p>
            <a:r>
              <a:rPr lang="en-IN" dirty="0"/>
              <a:t>Integrate NCD and track management of Hypertension and Diabetes 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E2490-CABE-D547-8ECF-332256FA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4C55A-EB7B-564E-AEF5-015E2355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43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ACE417-FFF5-4C3B-B1A0-10657721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D79CAD-0374-4017-A5BD-CD3C1B1D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BCFB-D277-4CF7-9C06-0B0BBBBC1BF2}" type="slidenum">
              <a:rPr lang="en-IN" smtClean="0"/>
              <a:pPr/>
              <a:t>28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85270-1FE4-4DBE-8824-849D4C60A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4" y="0"/>
            <a:ext cx="620150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8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989A62-801E-4902-8E01-210A3656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758C-0601-415B-9918-7340498C1F8F}" type="slidenum">
              <a:rPr lang="en-IN" smtClean="0"/>
              <a:pPr/>
              <a:t>29</a:t>
            </a:fld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4A72-B258-4678-9194-F2E1F24EAD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74763"/>
            <a:ext cx="7886700" cy="3627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N" sz="4700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IN" sz="6500" dirty="0">
                <a:solidFill>
                  <a:srgbClr val="FF0000"/>
                </a:solidFill>
                <a:latin typeface="Algerian" panose="04020705040A02060702" pitchFamily="82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60701543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9146-8F70-4BF1-AB49-5697DD24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1.	</a:t>
            </a:r>
            <a:r>
              <a:rPr lang="en-IN" dirty="0" err="1"/>
              <a:t>Aarogyasri</a:t>
            </a:r>
            <a:r>
              <a:rPr lang="en-IN" dirty="0"/>
              <a:t> (Health Insurance Scheme)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AAA9-1B53-45AA-9FE2-3B97FC624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IT ARCHITECTURE:</a:t>
            </a:r>
          </a:p>
          <a:p>
            <a:pPr lvl="1"/>
            <a:r>
              <a:rPr lang="en-US" dirty="0"/>
              <a:t>URL: </a:t>
            </a:r>
            <a:r>
              <a:rPr lang="en-US" dirty="0">
                <a:hlinkClick r:id="rId2"/>
              </a:rPr>
              <a:t>www.</a:t>
            </a:r>
            <a:r>
              <a:rPr lang="en-IN" dirty="0">
                <a:hlinkClick r:id="rId2"/>
              </a:rPr>
              <a:t>aarogyasri.telangana.gov.in</a:t>
            </a:r>
            <a:r>
              <a:rPr lang="en-IN" dirty="0"/>
              <a:t> </a:t>
            </a:r>
            <a:endParaRPr lang="en-US" dirty="0"/>
          </a:p>
          <a:p>
            <a:pPr lvl="1"/>
            <a:r>
              <a:rPr lang="en-US" dirty="0"/>
              <a:t>Web based end to end software, that supports implementation, monitoring and payments</a:t>
            </a:r>
          </a:p>
          <a:p>
            <a:pPr lvl="1"/>
            <a:r>
              <a:rPr lang="en-US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Primary data entry at the hospital (Govt &amp; Pvt)</a:t>
            </a:r>
            <a:endParaRPr lang="en-IN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97 Government Hospitals &amp; 234 Private hospitals are on board.  </a:t>
            </a:r>
          </a:p>
          <a:p>
            <a:pPr lvl="1"/>
            <a:r>
              <a:rPr lang="en-IN" dirty="0"/>
              <a:t>The number of records: 24.49 lakhs</a:t>
            </a:r>
          </a:p>
          <a:p>
            <a:pPr lvl="1"/>
            <a:r>
              <a:rPr lang="en-IN" dirty="0"/>
              <a:t>Web based MIS developed to monitor treatment, surgeries, transfer of funds etc</a:t>
            </a:r>
          </a:p>
          <a:p>
            <a:pPr lvl="1"/>
            <a:r>
              <a:rPr lang="en-IN" b="1" i="1" dirty="0">
                <a:solidFill>
                  <a:srgbClr val="FF0000"/>
                </a:solidFill>
              </a:rPr>
              <a:t>Ayushman Bharat</a:t>
            </a:r>
            <a:r>
              <a:rPr lang="en-IN" dirty="0"/>
              <a:t> has adopted the Software for NATION WIDE implementation.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758C-0601-415B-9918-7340498C1F8F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122764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6DAD-6B8B-410D-A1F1-F4E71102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2. KCR KIT – Maternal Benefit Scheme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DA124-DB1E-4C73-8CC6-37383EE5A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09227"/>
            <a:ext cx="8230944" cy="4055322"/>
          </a:xfrm>
          <a:ln>
            <a:solidFill>
              <a:srgbClr val="FAFAFA"/>
            </a:solidFill>
          </a:ln>
        </p:spPr>
        <p:txBody>
          <a:bodyPr>
            <a:normAutofit fontScale="92500"/>
          </a:bodyPr>
          <a:lstStyle/>
          <a:p>
            <a:r>
              <a:rPr lang="en-US" dirty="0"/>
              <a:t>Objective: To provide safe delivery &amp; to compensate wage loss of pregnant women. </a:t>
            </a:r>
          </a:p>
          <a:p>
            <a:r>
              <a:rPr lang="en-US" dirty="0"/>
              <a:t>Launched on 2.6.2017</a:t>
            </a:r>
          </a:p>
          <a:p>
            <a:pPr marL="0" indent="0">
              <a:buNone/>
            </a:pPr>
            <a:r>
              <a:rPr lang="en-IN" b="1" dirty="0"/>
              <a:t>IT ARCHITECTURE:</a:t>
            </a:r>
          </a:p>
          <a:p>
            <a:pPr>
              <a:spcBef>
                <a:spcPts val="600"/>
              </a:spcBef>
            </a:pPr>
            <a:r>
              <a:rPr lang="en-US" dirty="0"/>
              <a:t>URL: </a:t>
            </a:r>
            <a:r>
              <a:rPr lang="en-US" dirty="0">
                <a:hlinkClick r:id="rId2"/>
              </a:rPr>
              <a:t>www.kcrkit.telangana.gov.in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</a:pPr>
            <a:r>
              <a:rPr lang="en-US" dirty="0"/>
              <a:t>Web based end to end – work flow based software application to support implementation &amp; monitoring</a:t>
            </a:r>
          </a:p>
          <a:p>
            <a:pPr>
              <a:spcBef>
                <a:spcPts val="600"/>
              </a:spcBef>
            </a:pPr>
            <a:r>
              <a:rPr lang="en-US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Primary data entry by </a:t>
            </a:r>
            <a:r>
              <a:rPr lang="en-US" b="1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ANMs</a:t>
            </a:r>
            <a:r>
              <a:rPr lang="en-US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US" b="1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Sub-Centre &amp; PHC level</a:t>
            </a:r>
            <a:r>
              <a:rPr lang="en-US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using </a:t>
            </a:r>
            <a:r>
              <a:rPr lang="en-US" b="1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Tabs</a:t>
            </a:r>
            <a:r>
              <a:rPr lang="en-US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IN" dirty="0"/>
              <a:t>Number of records: 40.61 lakhs </a:t>
            </a:r>
          </a:p>
          <a:p>
            <a:pPr>
              <a:spcBef>
                <a:spcPts val="600"/>
              </a:spcBef>
            </a:pPr>
            <a:r>
              <a:rPr lang="en-IN" dirty="0"/>
              <a:t>Web based MIS developed to monitor Registration, ANC Care, High Risk cases, birth planning, delivery and immunization of new born &amp; DBT.</a:t>
            </a:r>
          </a:p>
          <a:p>
            <a:pPr>
              <a:spcBef>
                <a:spcPts val="600"/>
              </a:spcBef>
            </a:pPr>
            <a:r>
              <a:rPr lang="en-IN" dirty="0"/>
              <a:t>Daily SMS on Key Performance Indicators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758C-0601-415B-9918-7340498C1F8F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1116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Coverage (02.06.2019 to 14.11.2019)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FC35A4A-6848-4DCF-9535-13C74435B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404601"/>
              </p:ext>
            </p:extLst>
          </p:nvPr>
        </p:nvGraphicFramePr>
        <p:xfrm>
          <a:off x="457200" y="1255713"/>
          <a:ext cx="8229599" cy="374150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9074">
                  <a:extLst>
                    <a:ext uri="{9D8B030D-6E8A-4147-A177-3AD203B41FA5}">
                      <a16:colId xmlns:a16="http://schemas.microsoft.com/office/drawing/2014/main" val="1984826325"/>
                    </a:ext>
                  </a:extLst>
                </a:gridCol>
                <a:gridCol w="1299409">
                  <a:extLst>
                    <a:ext uri="{9D8B030D-6E8A-4147-A177-3AD203B41FA5}">
                      <a16:colId xmlns:a16="http://schemas.microsoft.com/office/drawing/2014/main" val="3465014496"/>
                    </a:ext>
                  </a:extLst>
                </a:gridCol>
                <a:gridCol w="1564105">
                  <a:extLst>
                    <a:ext uri="{9D8B030D-6E8A-4147-A177-3AD203B41FA5}">
                      <a16:colId xmlns:a16="http://schemas.microsoft.com/office/drawing/2014/main" val="1583004315"/>
                    </a:ext>
                  </a:extLst>
                </a:gridCol>
                <a:gridCol w="1299413">
                  <a:extLst>
                    <a:ext uri="{9D8B030D-6E8A-4147-A177-3AD203B41FA5}">
                      <a16:colId xmlns:a16="http://schemas.microsoft.com/office/drawing/2014/main" val="3711285550"/>
                    </a:ext>
                  </a:extLst>
                </a:gridCol>
                <a:gridCol w="1219198">
                  <a:extLst>
                    <a:ext uri="{9D8B030D-6E8A-4147-A177-3AD203B41FA5}">
                      <a16:colId xmlns:a16="http://schemas.microsoft.com/office/drawing/2014/main" val="4031676514"/>
                    </a:ext>
                  </a:extLst>
                </a:gridCol>
                <a:gridCol w="1379622">
                  <a:extLst>
                    <a:ext uri="{9D8B030D-6E8A-4147-A177-3AD203B41FA5}">
                      <a16:colId xmlns:a16="http://schemas.microsoft.com/office/drawing/2014/main" val="3196288973"/>
                    </a:ext>
                  </a:extLst>
                </a:gridCol>
                <a:gridCol w="1058778">
                  <a:extLst>
                    <a:ext uri="{9D8B030D-6E8A-4147-A177-3AD203B41FA5}">
                      <a16:colId xmlns:a16="http://schemas.microsoft.com/office/drawing/2014/main" val="3404819012"/>
                    </a:ext>
                  </a:extLst>
                </a:gridCol>
              </a:tblGrid>
              <a:tr h="90885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Sl. No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Year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No. of PW Registered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Number of ANCs done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HR Cases Identified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>
                          <a:effectLst/>
                          <a:latin typeface="Trebuchet MS" panose="020B0603020202020204" pitchFamily="34" charset="0"/>
                        </a:rPr>
                        <a:t>No. of Kits Distributed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>
                          <a:effectLst/>
                          <a:latin typeface="Trebuchet MS" panose="020B0603020202020204" pitchFamily="34" charset="0"/>
                        </a:rPr>
                        <a:t>DBT </a:t>
                      </a:r>
                      <a:br>
                        <a:rPr lang="en-IN" sz="2000" u="none" strike="noStrike"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en-IN" sz="2000" u="none" strike="noStrike">
                          <a:effectLst/>
                          <a:latin typeface="Trebuchet MS" panose="020B0603020202020204" pitchFamily="34" charset="0"/>
                        </a:rPr>
                        <a:t>(Rs Crs) 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2344722"/>
                  </a:ext>
                </a:extLst>
              </a:tr>
              <a:tr h="79350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2017-18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7,97,804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12,51,740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1,89,869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2,02,283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rebuchet MS" panose="020B0603020202020204" pitchFamily="34" charset="0"/>
                        </a:rPr>
                        <a:t>201.36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5297171"/>
                  </a:ext>
                </a:extLst>
              </a:tr>
              <a:tr h="77016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>
                          <a:effectLst/>
                          <a:latin typeface="Trebuchet MS" panose="020B0603020202020204" pitchFamily="34" charset="0"/>
                        </a:rPr>
                        <a:t>2018-19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6,13,292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16,74,375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1,78,416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2,42,444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rebuchet MS" panose="020B0603020202020204" pitchFamily="34" charset="0"/>
                        </a:rPr>
                        <a:t>219.93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996953"/>
                  </a:ext>
                </a:extLst>
              </a:tr>
              <a:tr h="79881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2019-20 </a:t>
                      </a:r>
                    </a:p>
                    <a:p>
                      <a:pPr algn="l" fontAlgn="ctr"/>
                      <a:r>
                        <a:rPr lang="en-IN" sz="1600" u="none" strike="noStrike" dirty="0">
                          <a:effectLst/>
                          <a:latin typeface="Trebuchet MS" panose="020B0603020202020204" pitchFamily="34" charset="0"/>
                        </a:rPr>
                        <a:t>(till Oct -2019)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4,11,980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11,73,374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1,47,237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rebuchet MS" panose="020B0603020202020204" pitchFamily="34" charset="0"/>
                        </a:rPr>
                        <a:t>1,38,504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rebuchet MS" panose="020B0603020202020204" pitchFamily="34" charset="0"/>
                        </a:rPr>
                        <a:t>199.19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1310355"/>
                  </a:ext>
                </a:extLst>
              </a:tr>
              <a:tr h="46697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2000" b="1" u="none" strike="noStrike" dirty="0">
                          <a:effectLst/>
                          <a:latin typeface="Trebuchet MS" panose="020B0603020202020204" pitchFamily="34" charset="0"/>
                        </a:rPr>
                        <a:t>TOTAL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  <a:latin typeface="Trebuchet MS" panose="020B0603020202020204" pitchFamily="34" charset="0"/>
                        </a:rPr>
                        <a:t>18,23,076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  <a:latin typeface="Trebuchet MS" panose="020B0603020202020204" pitchFamily="34" charset="0"/>
                        </a:rPr>
                        <a:t>40,99,489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  <a:latin typeface="Trebuchet MS" panose="020B0603020202020204" pitchFamily="34" charset="0"/>
                        </a:rPr>
                        <a:t>5,15,522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  <a:latin typeface="Trebuchet MS" panose="020B0603020202020204" pitchFamily="34" charset="0"/>
                        </a:rPr>
                        <a:t>5,83,231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rebuchet MS" panose="020B0603020202020204" pitchFamily="34" charset="0"/>
                        </a:rPr>
                        <a:t>620.49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33" marR="833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306403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1EE3-333F-40B1-96C9-E30F8857604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14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758C-0601-415B-9918-7340498C1F8F}" type="slidenum">
              <a:rPr lang="en-IN" smtClean="0"/>
              <a:pPr/>
              <a:t>6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1BF4BD-1BC6-4550-95FC-EEE74DFB9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0D7351-8D87-44F5-956C-674E1293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3. Kanti Velugu – Universal Eye Screening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19E8FC-AFD8-4D1B-BC83-26C76D2ABD9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IN" dirty="0"/>
              <a:t>Objective: To provide holistic, hassle free eye screening at door steps of citizens. Launched on 15.08.2019</a:t>
            </a:r>
          </a:p>
          <a:p>
            <a:pPr marL="0" indent="0">
              <a:buNone/>
            </a:pPr>
            <a:r>
              <a:rPr lang="en-IN" b="1" dirty="0"/>
              <a:t>IT ARCHITECTURE:</a:t>
            </a:r>
          </a:p>
          <a:p>
            <a:pPr>
              <a:spcBef>
                <a:spcPts val="600"/>
              </a:spcBef>
            </a:pPr>
            <a:r>
              <a:rPr lang="en-IN" dirty="0"/>
              <a:t>URL: </a:t>
            </a:r>
            <a:r>
              <a:rPr lang="en-IN" dirty="0">
                <a:hlinkClick r:id="rId2"/>
              </a:rPr>
              <a:t>www.kantivelugu.telangana.gov.in</a:t>
            </a:r>
            <a:endParaRPr lang="en-IN" dirty="0"/>
          </a:p>
          <a:p>
            <a:pPr>
              <a:spcBef>
                <a:spcPts val="600"/>
              </a:spcBef>
            </a:pPr>
            <a:r>
              <a:rPr lang="en-IN" dirty="0"/>
              <a:t>Data captured using end to end – Work flow based Android APP (offline / online modes)</a:t>
            </a:r>
          </a:p>
          <a:p>
            <a:pPr>
              <a:spcBef>
                <a:spcPts val="600"/>
              </a:spcBef>
            </a:pPr>
            <a:r>
              <a:rPr lang="en-IN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Tabs are used to capture data by ANMs (1650 </a:t>
            </a:r>
            <a:r>
              <a:rPr lang="en-IN" dirty="0" err="1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IN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N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IN" dirty="0"/>
              <a:t>Number of records: 1.54 Crores. </a:t>
            </a:r>
          </a:p>
          <a:p>
            <a:pPr>
              <a:spcBef>
                <a:spcPts val="600"/>
              </a:spcBef>
            </a:pPr>
            <a:r>
              <a:rPr lang="en-IN" dirty="0"/>
              <a:t>It supports implementation as well as monitoring of the program</a:t>
            </a:r>
          </a:p>
          <a:p>
            <a:pPr>
              <a:spcBef>
                <a:spcPts val="600"/>
              </a:spcBef>
            </a:pPr>
            <a:r>
              <a:rPr lang="en-IN" dirty="0"/>
              <a:t>Daily SMS on Key Performance Indicators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FB7BD5-9297-46E5-89EF-CB01985F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HM&amp;FW Dept, Govt of Telangana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C4C83F-BFC1-4723-829A-68F0DBFC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Daily Output &amp; Coverage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914655"/>
              </p:ext>
            </p:extLst>
          </p:nvPr>
        </p:nvGraphicFramePr>
        <p:xfrm>
          <a:off x="457199" y="1255713"/>
          <a:ext cx="8229599" cy="4010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6581">
                <a:tc>
                  <a:txBody>
                    <a:bodyPr/>
                    <a:lstStyle/>
                    <a:p>
                      <a:pPr algn="ctr"/>
                      <a:r>
                        <a:rPr lang="en-IN" sz="2300" b="1" dirty="0" err="1">
                          <a:latin typeface="Trebuchet MS" pitchFamily="34" charset="0"/>
                        </a:rPr>
                        <a:t>Sl</a:t>
                      </a:r>
                      <a:r>
                        <a:rPr lang="en-IN" sz="2300" b="1" dirty="0">
                          <a:latin typeface="Trebuchet MS" pitchFamily="34" charset="0"/>
                        </a:rPr>
                        <a:t> No</a:t>
                      </a:r>
                    </a:p>
                  </a:txBody>
                  <a:tcPr marL="70839" marR="70839" anchor="ctr"/>
                </a:tc>
                <a:tc>
                  <a:txBody>
                    <a:bodyPr/>
                    <a:lstStyle/>
                    <a:p>
                      <a:r>
                        <a:rPr lang="en-IN" sz="2300" b="1" dirty="0">
                          <a:latin typeface="Trebuchet MS" pitchFamily="34" charset="0"/>
                        </a:rPr>
                        <a:t>Particulars</a:t>
                      </a:r>
                    </a:p>
                  </a:txBody>
                  <a:tcPr marL="70839" marR="708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b="1" dirty="0">
                          <a:latin typeface="Trebuchet MS" pitchFamily="34" charset="0"/>
                        </a:rPr>
                        <a:t>Daily Output</a:t>
                      </a:r>
                    </a:p>
                  </a:txBody>
                  <a:tcPr marL="70839" marR="708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b="1" dirty="0">
                          <a:latin typeface="Trebuchet MS" pitchFamily="34" charset="0"/>
                        </a:rPr>
                        <a:t>Total Coverage</a:t>
                      </a:r>
                    </a:p>
                  </a:txBody>
                  <a:tcPr marL="70839" marR="7083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303">
                <a:tc>
                  <a:txBody>
                    <a:bodyPr/>
                    <a:lstStyle/>
                    <a:p>
                      <a:pPr algn="ctr"/>
                      <a:r>
                        <a:rPr lang="en-IN" sz="2300" dirty="0">
                          <a:latin typeface="Trebuchet MS" pitchFamily="34" charset="0"/>
                        </a:rPr>
                        <a:t>1</a:t>
                      </a:r>
                    </a:p>
                  </a:txBody>
                  <a:tcPr marL="70839" marR="70839" anchor="ctr"/>
                </a:tc>
                <a:tc>
                  <a:txBody>
                    <a:bodyPr/>
                    <a:lstStyle/>
                    <a:p>
                      <a:r>
                        <a:rPr lang="en-IN" sz="2300" dirty="0">
                          <a:latin typeface="Trebuchet MS" pitchFamily="34" charset="0"/>
                        </a:rPr>
                        <a:t>No.</a:t>
                      </a:r>
                      <a:r>
                        <a:rPr lang="en-IN" sz="2300" baseline="0" dirty="0">
                          <a:latin typeface="Trebuchet MS" pitchFamily="34" charset="0"/>
                        </a:rPr>
                        <a:t> of people screened</a:t>
                      </a:r>
                      <a:endParaRPr lang="en-IN" sz="2300" dirty="0">
                        <a:latin typeface="Trebuchet MS" pitchFamily="34" charset="0"/>
                      </a:endParaRPr>
                    </a:p>
                  </a:txBody>
                  <a:tcPr marL="70839" marR="708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dirty="0">
                          <a:latin typeface="Trebuchet MS" pitchFamily="34" charset="0"/>
                        </a:rPr>
                        <a:t>1,50,000</a:t>
                      </a:r>
                    </a:p>
                  </a:txBody>
                  <a:tcPr marL="70839" marR="708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dirty="0">
                          <a:latin typeface="Trebuchet MS" pitchFamily="34" charset="0"/>
                        </a:rPr>
                        <a:t>1.54 crores</a:t>
                      </a:r>
                    </a:p>
                  </a:txBody>
                  <a:tcPr marL="70839" marR="7083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581">
                <a:tc>
                  <a:txBody>
                    <a:bodyPr/>
                    <a:lstStyle/>
                    <a:p>
                      <a:pPr algn="ctr"/>
                      <a:r>
                        <a:rPr lang="en-IN" sz="2300" dirty="0"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70839" marR="70839" anchor="ctr"/>
                </a:tc>
                <a:tc>
                  <a:txBody>
                    <a:bodyPr/>
                    <a:lstStyle/>
                    <a:p>
                      <a:r>
                        <a:rPr lang="en-IN" sz="2300" dirty="0">
                          <a:latin typeface="Trebuchet MS" pitchFamily="34" charset="0"/>
                        </a:rPr>
                        <a:t>No. of reading glasses distributed</a:t>
                      </a:r>
                    </a:p>
                  </a:txBody>
                  <a:tcPr marL="70839" marR="708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dirty="0">
                          <a:latin typeface="Trebuchet MS" pitchFamily="34" charset="0"/>
                        </a:rPr>
                        <a:t>28,000</a:t>
                      </a:r>
                    </a:p>
                  </a:txBody>
                  <a:tcPr marL="70839" marR="708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dirty="0">
                          <a:latin typeface="Trebuchet MS" pitchFamily="34" charset="0"/>
                        </a:rPr>
                        <a:t>23 lakhs</a:t>
                      </a:r>
                    </a:p>
                  </a:txBody>
                  <a:tcPr marL="70839" marR="7083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310">
                <a:tc>
                  <a:txBody>
                    <a:bodyPr/>
                    <a:lstStyle/>
                    <a:p>
                      <a:pPr algn="ctr"/>
                      <a:r>
                        <a:rPr lang="en-IN" sz="2300" dirty="0">
                          <a:latin typeface="Trebuchet MS" pitchFamily="34" charset="0"/>
                        </a:rPr>
                        <a:t>3</a:t>
                      </a:r>
                    </a:p>
                  </a:txBody>
                  <a:tcPr marL="70839" marR="70839" anchor="ctr"/>
                </a:tc>
                <a:tc>
                  <a:txBody>
                    <a:bodyPr/>
                    <a:lstStyle/>
                    <a:p>
                      <a:r>
                        <a:rPr lang="en-IN" sz="2300" dirty="0">
                          <a:latin typeface="Trebuchet MS" pitchFamily="34" charset="0"/>
                        </a:rPr>
                        <a:t>No. of prescription glasses</a:t>
                      </a:r>
                    </a:p>
                  </a:txBody>
                  <a:tcPr marL="70839" marR="708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dirty="0">
                          <a:latin typeface="Trebuchet MS" pitchFamily="34" charset="0"/>
                        </a:rPr>
                        <a:t>10,000</a:t>
                      </a:r>
                    </a:p>
                  </a:txBody>
                  <a:tcPr marL="70839" marR="70839" anchor="ctr"/>
                </a:tc>
                <a:tc>
                  <a:txBody>
                    <a:bodyPr/>
                    <a:lstStyle/>
                    <a:p>
                      <a:pPr marL="0" marR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300" dirty="0">
                          <a:latin typeface="Trebuchet MS" pitchFamily="34" charset="0"/>
                        </a:rPr>
                        <a:t>18 lakhs</a:t>
                      </a:r>
                    </a:p>
                  </a:txBody>
                  <a:tcPr marL="70839" marR="7083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031">
                <a:tc>
                  <a:txBody>
                    <a:bodyPr/>
                    <a:lstStyle/>
                    <a:p>
                      <a:pPr algn="ctr"/>
                      <a:r>
                        <a:rPr lang="en-IN" sz="2300" dirty="0"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70839" marR="70839" anchor="ctr"/>
                </a:tc>
                <a:tc>
                  <a:txBody>
                    <a:bodyPr/>
                    <a:lstStyle/>
                    <a:p>
                      <a:r>
                        <a:rPr lang="en-IN" sz="2300" dirty="0">
                          <a:latin typeface="Trebuchet MS" pitchFamily="34" charset="0"/>
                        </a:rPr>
                        <a:t>No. of referrals</a:t>
                      </a:r>
                    </a:p>
                  </a:txBody>
                  <a:tcPr marL="70839" marR="708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dirty="0">
                          <a:latin typeface="Trebuchet MS" pitchFamily="34" charset="0"/>
                        </a:rPr>
                        <a:t>12,000</a:t>
                      </a:r>
                    </a:p>
                  </a:txBody>
                  <a:tcPr marL="70839" marR="70839" anchor="ctr"/>
                </a:tc>
                <a:tc>
                  <a:txBody>
                    <a:bodyPr/>
                    <a:lstStyle/>
                    <a:p>
                      <a:pPr marL="0" marR="0" indent="0" algn="ctr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300" dirty="0">
                          <a:latin typeface="Trebuchet MS" pitchFamily="34" charset="0"/>
                        </a:rPr>
                        <a:t>9 lakhs</a:t>
                      </a:r>
                    </a:p>
                  </a:txBody>
                  <a:tcPr marL="70839" marR="7083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HM&amp;FW Dept, Govt of Telangana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758C-0601-415B-9918-7340498C1F8F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114654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435F1AF-98B7-4379-9FC4-A564C641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E68EEE8-FF15-4719-AB45-56B289F694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856" y="144682"/>
            <a:ext cx="8230944" cy="509724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A4F60-9F67-40FB-96A7-B8A5CBBE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HM&amp;FW Dept, Govt of Telangana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E6D98-88CF-4954-89DF-D79F79BB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758C-0601-415B-9918-7340498C1F8F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D33854-73B1-4E01-BEB1-795CD12C019C}"/>
              </a:ext>
            </a:extLst>
          </p:cNvPr>
          <p:cNvSpPr txBox="1">
            <a:spLocks/>
          </p:cNvSpPr>
          <p:nvPr/>
        </p:nvSpPr>
        <p:spPr>
          <a:xfrm>
            <a:off x="2952520" y="4642233"/>
            <a:ext cx="1046603" cy="1501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 fontScale="25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400" b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9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1282</Words>
  <Application>Microsoft Office PowerPoint</Application>
  <PresentationFormat>On-screen Show (16:10)</PresentationFormat>
  <Paragraphs>242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Algerian</vt:lpstr>
      <vt:lpstr>Arial</vt:lpstr>
      <vt:lpstr>Calibri</vt:lpstr>
      <vt:lpstr>Calibri Light</vt:lpstr>
      <vt:lpstr>Tahoma</vt:lpstr>
      <vt:lpstr>Trebuchet MS</vt:lpstr>
      <vt:lpstr>Custom Design</vt:lpstr>
      <vt:lpstr>Diamond Grid 16x9</vt:lpstr>
      <vt:lpstr>TELANGANA  e-FAMILY HEALTH RECORD</vt:lpstr>
      <vt:lpstr>3. Kanti Velugu (Eye screening programme)</vt:lpstr>
      <vt:lpstr>1. Aarogyasri (Health Insurance Scheme)</vt:lpstr>
      <vt:lpstr>2. KCR KIT – Maternal Benefit Scheme </vt:lpstr>
      <vt:lpstr>Coverage (02.06.2019 to 14.11.2019)</vt:lpstr>
      <vt:lpstr>PowerPoint Presentation</vt:lpstr>
      <vt:lpstr>3. Kanti Velugu – Universal Eye Screening</vt:lpstr>
      <vt:lpstr>Daily Output &amp; Coverage</vt:lpstr>
      <vt:lpstr>PowerPoint Presentation</vt:lpstr>
      <vt:lpstr>4. e-Birth &amp; Notifiable Diseases</vt:lpstr>
      <vt:lpstr>PowerPoint Presentation</vt:lpstr>
      <vt:lpstr>5. Out Patient Module for PHCs</vt:lpstr>
      <vt:lpstr>6. Sub-Center Module</vt:lpstr>
      <vt:lpstr>7. Telangana e-Family Health Record </vt:lpstr>
      <vt:lpstr>How it is created ?</vt:lpstr>
      <vt:lpstr>PowerPoint Presentation</vt:lpstr>
      <vt:lpstr>Key Strengths</vt:lpstr>
      <vt:lpstr>PowerPoint Presentation</vt:lpstr>
      <vt:lpstr>PowerPoint Presentation</vt:lpstr>
      <vt:lpstr>ANALYTICS Telangana e-Family Health Record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Constraints:</vt:lpstr>
      <vt:lpstr>Way forward….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Amjad khan</dc:creator>
  <cp:lastModifiedBy>Hewlett-Packard Company</cp:lastModifiedBy>
  <cp:revision>254</cp:revision>
  <dcterms:created xsi:type="dcterms:W3CDTF">2019-02-24T08:07:28Z</dcterms:created>
  <dcterms:modified xsi:type="dcterms:W3CDTF">2019-11-18T03:42:14Z</dcterms:modified>
</cp:coreProperties>
</file>