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89" r:id="rId4"/>
    <p:sldId id="274" r:id="rId5"/>
    <p:sldId id="275" r:id="rId6"/>
    <p:sldId id="276" r:id="rId7"/>
    <p:sldId id="278" r:id="rId8"/>
    <p:sldId id="279" r:id="rId9"/>
    <p:sldId id="280" r:id="rId10"/>
    <p:sldId id="281" r:id="rId11"/>
    <p:sldId id="282" r:id="rId12"/>
    <p:sldId id="284" r:id="rId13"/>
    <p:sldId id="291" r:id="rId14"/>
    <p:sldId id="292" r:id="rId15"/>
    <p:sldId id="285" r:id="rId16"/>
    <p:sldId id="286" r:id="rId17"/>
    <p:sldId id="290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3" autoAdjust="0"/>
    <p:restoredTop sz="94660"/>
  </p:normalViewPr>
  <p:slideViewPr>
    <p:cSldViewPr snapToGrid="0">
      <p:cViewPr>
        <p:scale>
          <a:sx n="77" d="100"/>
          <a:sy n="77" d="100"/>
        </p:scale>
        <p:origin x="-46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9E0B1-987D-401C-887D-C8EC3732F909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13272-7CE9-4008-B58C-FBF0C3E29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4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BFB3-49D0-4D14-845F-2F273961BD89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03-4FF2-4F3E-A84E-ADC0777C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9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BFB3-49D0-4D14-845F-2F273961BD89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03-4FF2-4F3E-A84E-ADC0777C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7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BFB3-49D0-4D14-845F-2F273961BD89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03-4FF2-4F3E-A84E-ADC0777C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2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BFB3-49D0-4D14-845F-2F273961BD89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03-4FF2-4F3E-A84E-ADC0777C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0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BFB3-49D0-4D14-845F-2F273961BD89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03-4FF2-4F3E-A84E-ADC0777C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1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BFB3-49D0-4D14-845F-2F273961BD89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03-4FF2-4F3E-A84E-ADC0777C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8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BFB3-49D0-4D14-845F-2F273961BD89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03-4FF2-4F3E-A84E-ADC0777C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BFB3-49D0-4D14-845F-2F273961BD89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03-4FF2-4F3E-A84E-ADC0777C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BFB3-49D0-4D14-845F-2F273961BD89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03-4FF2-4F3E-A84E-ADC0777C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1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BFB3-49D0-4D14-845F-2F273961BD89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03-4FF2-4F3E-A84E-ADC0777C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4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BFB3-49D0-4D14-845F-2F273961BD89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F903-4FF2-4F3E-A84E-ADC0777C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DBFB3-49D0-4D14-845F-2F273961BD89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F903-4FF2-4F3E-A84E-ADC0777C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330" y="1351129"/>
            <a:ext cx="10822675" cy="264766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Zone-wise categorization of essential services at HWCs during COVID times </a:t>
            </a:r>
            <a:br>
              <a:rPr 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</a:br>
            <a:r>
              <a:rPr lang="en-US" sz="40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in Chhattisgarh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4818" y="4954137"/>
            <a:ext cx="9144000" cy="71309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chemeClr val="accent1"/>
              </a:buClr>
            </a:pPr>
            <a:r>
              <a:rPr lang="en-US" sz="3200">
                <a:solidFill>
                  <a:srgbClr val="002060"/>
                </a:solidFill>
                <a:latin typeface="Gill Sans MT" panose="020B0502020104020203" pitchFamily="34" charset="0"/>
              </a:rPr>
              <a:t>2</a:t>
            </a:r>
            <a:r>
              <a:rPr lang="en-IN" sz="3200">
                <a:solidFill>
                  <a:srgbClr val="002060"/>
                </a:solidFill>
                <a:latin typeface="Gill Sans MT" panose="020B0502020104020203" pitchFamily="34" charset="0"/>
              </a:rPr>
              <a:t>8 </a:t>
            </a:r>
            <a:r>
              <a:rPr lang="en-US" sz="3200">
                <a:solidFill>
                  <a:srgbClr val="002060"/>
                </a:solidFill>
                <a:latin typeface="Gill Sans MT" panose="020B0502020104020203" pitchFamily="34" charset="0"/>
              </a:rPr>
              <a:t>th </a:t>
            </a:r>
            <a:r>
              <a:rPr lang="en-US" sz="3200" dirty="0">
                <a:solidFill>
                  <a:srgbClr val="002060"/>
                </a:solidFill>
                <a:latin typeface="Gill Sans MT" panose="020B0502020104020203" pitchFamily="34" charset="0"/>
              </a:rPr>
              <a:t>December 2020</a:t>
            </a:r>
          </a:p>
        </p:txBody>
      </p:sp>
    </p:spTree>
    <p:extLst>
      <p:ext uri="{BB962C8B-B14F-4D97-AF65-F5344CB8AC3E}">
        <p14:creationId xmlns:p14="http://schemas.microsoft.com/office/powerpoint/2010/main" val="250654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2387" y="1134282"/>
            <a:ext cx="10671520" cy="5590368"/>
          </a:xfrm>
          <a:prstGeom prst="rect">
            <a:avLst/>
          </a:prstGeom>
          <a:noFill/>
          <a:ln w="34925">
            <a:solidFill>
              <a:srgbClr val="C00000"/>
            </a:solidFill>
            <a:prstDash val="dash"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13A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Growth monitoring of children falling into severe &amp; moderate category of malnutrition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SAM children or the accompanying mother /caregiver who are asymptomatic or with suspected or proven COVID 19 infection  managed in separate isolation facility as per recommended COVID guidelines.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Previously admitted children who are stable and have entered rehabilitation phase can be discharged early with appropriate feeding advice and medication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Recommended SAM management protocols followed during the stay period.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ALL SAM Cases identified in the community can be referred by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Mitanin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/AWW to PHC, SHC or nearly HWC for follow up.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Telephonic follow-up of children discharged from NRCs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Mangal" panose="02040503050203030202" pitchFamily="18" charset="0"/>
              </a:rPr>
              <a:t>List of children discharged from NRC  shared with AWC ,prioritized home-based delivery of Take Home Ration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5600" y="227705"/>
            <a:ext cx="10998307" cy="6669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206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Management of children with SAM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48" y="1199530"/>
            <a:ext cx="492443" cy="48075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Red/ </a:t>
            </a:r>
            <a:r>
              <a:rPr lang="en-US" sz="2000" b="1" i="1" dirty="0">
                <a:solidFill>
                  <a:srgbClr val="FFC000"/>
                </a:solidFill>
              </a:rPr>
              <a:t>orange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FFC000"/>
                </a:solidFill>
              </a:rPr>
              <a:t>zone</a:t>
            </a:r>
          </a:p>
        </p:txBody>
      </p:sp>
    </p:spTree>
    <p:extLst>
      <p:ext uri="{BB962C8B-B14F-4D97-AF65-F5344CB8AC3E}">
        <p14:creationId xmlns:p14="http://schemas.microsoft.com/office/powerpoint/2010/main" val="72492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2386" y="962025"/>
            <a:ext cx="10515599" cy="3905249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13A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Distributed condoms/ OCPs/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Chhaya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 possibly for 3 months by trained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Mitanin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/ANM.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Delay IUCD, Antara, Sterilization. Opt for alternate appropriate spacing methods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PPIUCD is only recommended for institutional delivery cases. Medical/ surgical abortion &amp; PPIUCD services s done only at those HCFs with proper IPC measures, including MTP Act registered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pvt.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 hospitals. ANM identify and refer these cases.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Mangal" panose="02040503050203030202" pitchFamily="18" charset="0"/>
              </a:rPr>
              <a:t>HWC, block and district level microplanning used  the line list of eligible couples.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Mangal" panose="02040503050203030202" pitchFamily="18" charset="0"/>
              </a:rPr>
              <a:t>Three monthly indenting through FPLMIS by looking into last three- month utilization.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307" y="227705"/>
            <a:ext cx="10515600" cy="6669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Family Planning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387" y="5019515"/>
            <a:ext cx="10515598" cy="1569660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Facility/ VHND (not in orange zone) level counselling done by FP counsellor in designated Health facility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During house visit for COVID-19 surveillance, FP counselling for basket of choice provided by the </a:t>
            </a:r>
            <a:r>
              <a:rPr lang="en-US" sz="2400" dirty="0" err="1">
                <a:latin typeface="Gill Sans MT" panose="020B0502020104020203" pitchFamily="34" charset="0"/>
              </a:rPr>
              <a:t>Mitanin</a:t>
            </a:r>
            <a:r>
              <a:rPr lang="en-US" sz="2400" dirty="0">
                <a:latin typeface="Gill Sans MT" panose="020B0502020104020203" pitchFamily="34" charset="0"/>
              </a:rPr>
              <a:t>/MPWs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1556" y="4717388"/>
            <a:ext cx="800219" cy="15446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B050"/>
                </a:solidFill>
              </a:rPr>
              <a:t>Green/</a:t>
            </a:r>
            <a:r>
              <a:rPr lang="en-US" sz="2000" b="1" i="1" dirty="0"/>
              <a:t> </a:t>
            </a:r>
            <a:r>
              <a:rPr lang="en-US" sz="2000" b="1" i="1" dirty="0">
                <a:solidFill>
                  <a:srgbClr val="FFC000"/>
                </a:solidFill>
              </a:rPr>
              <a:t>orange</a:t>
            </a:r>
            <a:r>
              <a:rPr lang="en-US" sz="2000" b="1" i="1" dirty="0"/>
              <a:t> </a:t>
            </a:r>
            <a:r>
              <a:rPr lang="en-US" sz="2000" b="1" i="1" dirty="0">
                <a:solidFill>
                  <a:srgbClr val="FFC000"/>
                </a:solidFill>
              </a:rPr>
              <a:t>zone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55" y="442532"/>
            <a:ext cx="492443" cy="48075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Red zone</a:t>
            </a:r>
          </a:p>
        </p:txBody>
      </p:sp>
    </p:spTree>
    <p:extLst>
      <p:ext uri="{BB962C8B-B14F-4D97-AF65-F5344CB8AC3E}">
        <p14:creationId xmlns:p14="http://schemas.microsoft.com/office/powerpoint/2010/main" val="416893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72406"/>
            <a:ext cx="10953466" cy="1851533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Digital IEC material for healthcare provider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Continue supply of DOTS ensured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Listed MOs for teleconsultation/ telemedicine support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Identified a nearby private provider near home for injections for MDR-TB patients who are on injectable regimen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Bi directional  TB-Covid  test  initiated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3263" y="177549"/>
            <a:ext cx="10515600" cy="6669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Disease control-Tuberculosis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199" y="2982036"/>
            <a:ext cx="10953467" cy="1277786"/>
          </a:xfrm>
          <a:prstGeom prst="rect">
            <a:avLst/>
          </a:prstGeom>
          <a:noFill/>
          <a:ln w="25400">
            <a:solidFill>
              <a:schemeClr val="dk1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Training of NTEP staff and RHOs on managing TB patients and community during COVID-19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Line-listing of all TB and MDR-TB patients maintained at the PHC/ SHC/ HWC level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Ensuring seamless functioning of TB toll free helpline numbers to avert any service interruption during lockdown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Catalyze NTEP team for DBT payments to private providers and TB patients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936" y="723900"/>
            <a:ext cx="492443" cy="22479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Red zone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199" y="4487245"/>
            <a:ext cx="10953467" cy="2308324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Ensured routine screening/ diagnostic/ treatment as per std. NTEP guidelines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Collected sputum on home visits following SOPs by RHOs for suspected cases/ patients who can’t come to HCF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Involved youth runners for transport of sputum samples to the respective microscopic centers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Mapped of TB resources (city/ district/ block-wise facilities and services in public/not-for-profit/private sectors) in the catchment area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Equipped frontline health care providers with TB resources of the catchment area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Developed SOP for client flow of TB patients to avoid any contact with Covid-19 patients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936" y="2496979"/>
            <a:ext cx="492443" cy="22479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i="1" dirty="0"/>
              <a:t>All zones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936" y="4406253"/>
            <a:ext cx="492443" cy="22479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B050"/>
                </a:solidFill>
              </a:rPr>
              <a:t>Green zone</a:t>
            </a:r>
          </a:p>
        </p:txBody>
      </p:sp>
    </p:spTree>
    <p:extLst>
      <p:ext uri="{BB962C8B-B14F-4D97-AF65-F5344CB8AC3E}">
        <p14:creationId xmlns:p14="http://schemas.microsoft.com/office/powerpoint/2010/main" val="127702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A5A7CD-6AE1-4176-BC4F-D871977163DD}"/>
              </a:ext>
            </a:extLst>
          </p:cNvPr>
          <p:cNvSpPr txBox="1">
            <a:spLocks/>
          </p:cNvSpPr>
          <p:nvPr/>
        </p:nvSpPr>
        <p:spPr>
          <a:xfrm>
            <a:off x="913263" y="177549"/>
            <a:ext cx="10515600" cy="6669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Disease control- Malaria</a:t>
            </a:r>
          </a:p>
        </p:txBody>
      </p:sp>
      <p:sp>
        <p:nvSpPr>
          <p:cNvPr id="4" name="Rectangle 3"/>
          <p:cNvSpPr/>
          <p:nvPr/>
        </p:nvSpPr>
        <p:spPr>
          <a:xfrm>
            <a:off x="69804" y="844531"/>
            <a:ext cx="11722146" cy="4244367"/>
          </a:xfrm>
          <a:prstGeom prst="rect">
            <a:avLst/>
          </a:prstGeom>
          <a:noFill/>
          <a:ln w="25400">
            <a:solidFill>
              <a:schemeClr val="dk1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During COVID lock down period second phase of Malaria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Mukt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Bastar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abhiyan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 was implemented Successfully and covered 6000 villages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Healthcare workers in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Bastar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 region went door to door, testing people to achieve 100 percent coverage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About 10 months after the initiative was launched, the seven districts in Chhattisgarh have seen a 65.5 per cent year-on-year decline in the total cases of malaria recorded.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This year, the malaria mortality rate in the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Bastar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 region also declined to 0.5 in the January to September period, compared to 0.39 last year. In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Sukma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it is down from 1.5 to 0.37 and in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Dantewada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 from 2.16 to 0.30.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 test positivity rate — the number of people testing positive — in the first round of the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programme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 was 4.6 per cent while in the second phase, it was 1.27 per cent.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Due to the COVID situation, every survey team was provided with masks, gloves and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sanitisers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 and they were instructed to maintain physical distance everywhere.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Supervising teams ensured that the teams that visited door-to-door, followed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Covid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 appropriate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behaviour</a:t>
            </a:r>
            <a:endParaRPr lang="en-US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t="13524" r="10841" b="29950"/>
          <a:stretch/>
        </p:blipFill>
        <p:spPr bwMode="auto">
          <a:xfrm>
            <a:off x="19048" y="5198567"/>
            <a:ext cx="4708340" cy="158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nhm\Downloads\WhatsApp Image 2020-12-27 at 7.53.33 A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467850" y="5213457"/>
            <a:ext cx="2724151" cy="161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hm\Downloads\Bastar-1-696x39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8" r="6118"/>
          <a:stretch/>
        </p:blipFill>
        <p:spPr bwMode="auto">
          <a:xfrm>
            <a:off x="5217891" y="5198567"/>
            <a:ext cx="3814900" cy="1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A5A7CD-6AE1-4176-BC4F-D871977163DD}"/>
              </a:ext>
            </a:extLst>
          </p:cNvPr>
          <p:cNvSpPr txBox="1">
            <a:spLocks/>
          </p:cNvSpPr>
          <p:nvPr/>
        </p:nvSpPr>
        <p:spPr>
          <a:xfrm>
            <a:off x="913263" y="177549"/>
            <a:ext cx="10515600" cy="6669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Non Communicable Disease control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872406"/>
            <a:ext cx="8439150" cy="1870512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Line listed the Co-morbid patients and 60+ year of population at HWC Level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Ensured door step screening and follow at door step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Ensured continuous monitoring and uninterrupted delivery of essential medicine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Health education and IEC for prevention of COVID is been ensured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Maintenance of buffer stock of all essential medicine and consumable 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Shielding of Co-Morbid and 60+ population at Home by HWC team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199" y="2867736"/>
            <a:ext cx="11048717" cy="1870512"/>
          </a:xfrm>
          <a:prstGeom prst="rect">
            <a:avLst/>
          </a:prstGeom>
          <a:noFill/>
          <a:ln w="25400">
            <a:solidFill>
              <a:schemeClr val="dk1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Ensured all the Healthcare staff should follow COVID –19 protocols while providing care at facility level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Instructed to use barrier cabinet in the OPD area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Only emergency cases/symptomatic cases are allowed to come in Health care facility, non emergent cases are treated at community level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For Symptomatic and suspected case fever clinic was being run so that healthcare worker and patient can be protected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9" y="4887295"/>
            <a:ext cx="11048717" cy="1477328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Ensured routine screening/ diagnostic/ treatment as per std.  guidelines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Screening by home visits following SOPs by RHOs for suspected cases/ patients who can’t come to HCF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Equipped frontline health care providers with resources of the catchment area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In all HWCs annual Health Calendar is being followed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936" y="723900"/>
            <a:ext cx="492443" cy="22479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Red zone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936" y="2496979"/>
            <a:ext cx="492443" cy="22479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i="1" dirty="0"/>
              <a:t>All zones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936" y="4463403"/>
            <a:ext cx="492443" cy="22479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B050"/>
                </a:solidFill>
              </a:rPr>
              <a:t>Green zone</a:t>
            </a:r>
          </a:p>
        </p:txBody>
      </p:sp>
      <p:pic>
        <p:nvPicPr>
          <p:cNvPr id="2050" name="Picture 2" descr="E:\Health and Welness Center\COVID Related Activity in HWCs\911758e5-32bf-43f3-bf9c-3bc1101cdc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868182"/>
            <a:ext cx="2514316" cy="19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5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929" y="329305"/>
            <a:ext cx="10515600" cy="89940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7500"/>
          </a:bodyPr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Overarching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847" y="1228712"/>
            <a:ext cx="7698853" cy="536258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Gill Sans MT" panose="020B0502020104020203" pitchFamily="34" charset="0"/>
              </a:rPr>
              <a:t>Organized VHNDs only in the green zones and continue provision of services on MCH/ FP/ TB as usual</a:t>
            </a:r>
          </a:p>
          <a:p>
            <a:pPr algn="just"/>
            <a:r>
              <a:rPr lang="en-US" sz="2400" dirty="0">
                <a:latin typeface="Gill Sans MT" panose="020B0502020104020203" pitchFamily="34" charset="0"/>
              </a:rPr>
              <a:t>Continued essential activities with necessary precautions from COVID-19 in the green zone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Provision of Adequate supply of PPE to RHOs/ CHOs &amp; other healthcare staff 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RHOs trained on infection prevention and control measures and workers strictly followed IPC guidelines. 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RHO trained in personal protection, use of PPE and hygiene practices</a:t>
            </a:r>
          </a:p>
          <a:p>
            <a:pPr lvl="0" algn="just"/>
            <a:r>
              <a:rPr lang="en-US" sz="2400" dirty="0">
                <a:latin typeface="Gill Sans MT" panose="020B0502020104020203" pitchFamily="34" charset="0"/>
              </a:rPr>
              <a:t>Social distancing and infection prevention practices followed at all levels by all health care staff during COVID-19.</a:t>
            </a:r>
          </a:p>
          <a:p>
            <a:pPr marL="0" indent="0" algn="just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318500" y="1619364"/>
            <a:ext cx="3657600" cy="39749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Home based care for NCD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CHO </a:t>
            </a: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Rasia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HWC </a:t>
            </a: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Bhaleshar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Mahasamund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pic>
        <p:nvPicPr>
          <p:cNvPr id="5" name="Picture 4" descr="C:\Users\Admin\Downloads\WhatsApp Image 2020-06-16 at 12.44.19 PM (1)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18210"/>
          <a:stretch/>
        </p:blipFill>
        <p:spPr bwMode="auto">
          <a:xfrm>
            <a:off x="8318500" y="1651114"/>
            <a:ext cx="3657600" cy="3492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357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030" y="192719"/>
            <a:ext cx="10515600" cy="899407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Overarching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3650"/>
            <a:ext cx="6172200" cy="5086350"/>
          </a:xfrm>
        </p:spPr>
        <p:txBody>
          <a:bodyPr>
            <a:noAutofit/>
          </a:bodyPr>
          <a:lstStyle/>
          <a:p>
            <a:pPr lvl="0" algn="just"/>
            <a:r>
              <a:rPr lang="en-US" sz="2400" dirty="0">
                <a:latin typeface="Gill Sans MT" panose="020B0502020104020203" pitchFamily="34" charset="0"/>
              </a:rPr>
              <a:t>Routine follow-up through WhatsApp or telephone for HRPs, sick newborns, NBSU / SNCU / NRC discharged infants and children, TB and NCD patients by CHO,s/ANMs/community volunteers, SHG members, retired / nurses / health providers, school teachers and NGOs. </a:t>
            </a:r>
          </a:p>
          <a:p>
            <a:pPr lvl="0" algn="just"/>
            <a:r>
              <a:rPr lang="en-US" sz="2400" dirty="0">
                <a:latin typeface="Gill Sans MT" panose="020B0502020104020203" pitchFamily="34" charset="0"/>
              </a:rPr>
              <a:t>Patient support groups for TB, NCD made on WhatsApp where follow-up and adherence  ensured by health providers under supervision of PRI members </a:t>
            </a:r>
          </a:p>
          <a:p>
            <a:pPr lvl="0" algn="just"/>
            <a:r>
              <a:rPr lang="en-US" sz="2400" dirty="0">
                <a:latin typeface="Gill Sans MT" panose="020B0502020104020203" pitchFamily="34" charset="0"/>
              </a:rPr>
              <a:t>Private vehicle employed for transporting patients in the absence of government vehicles and  reimbursed by district administration</a:t>
            </a:r>
            <a:endParaRPr lang="en-US" sz="2400" dirty="0">
              <a:latin typeface="Gill Sans MT" panose="020B0502020104020203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7" name="Picture 6" descr="C:\Users\Admin\Downloads\WhatsApp Image 2020-06-08 at 9.32.34 AM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343025"/>
            <a:ext cx="4381499" cy="478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059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2417B2-275D-4A78-85F3-AC345CB0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6"/>
            <a:ext cx="10934700" cy="558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IN" dirty="0"/>
              <a:t>                              </a:t>
            </a:r>
            <a:r>
              <a:rPr lang="en-IN" b="1" dirty="0">
                <a:solidFill>
                  <a:srgbClr val="0070C0"/>
                </a:solidFill>
                <a:latin typeface="Gill Sans MT" panose="020B0502020104020203" pitchFamily="34" charset="0"/>
              </a:rPr>
              <a:t>Achievements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0315EF9-071D-4170-864E-31DA5A5A7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211971"/>
              </p:ext>
            </p:extLst>
          </p:nvPr>
        </p:nvGraphicFramePr>
        <p:xfrm>
          <a:off x="523875" y="1219200"/>
          <a:ext cx="10829925" cy="4790540"/>
        </p:xfrm>
        <a:graphic>
          <a:graphicData uri="http://schemas.openxmlformats.org/drawingml/2006/table">
            <a:tbl>
              <a:tblPr/>
              <a:tblGrid>
                <a:gridCol w="6263089">
                  <a:extLst>
                    <a:ext uri="{9D8B030D-6E8A-4147-A177-3AD203B41FA5}">
                      <a16:colId xmlns="" xmlns:a16="http://schemas.microsoft.com/office/drawing/2014/main" val="2928639268"/>
                    </a:ext>
                  </a:extLst>
                </a:gridCol>
                <a:gridCol w="4566836">
                  <a:extLst>
                    <a:ext uri="{9D8B030D-6E8A-4147-A177-3AD203B41FA5}">
                      <a16:colId xmlns="" xmlns:a16="http://schemas.microsoft.com/office/drawing/2014/main" val="4212146132"/>
                    </a:ext>
                  </a:extLst>
                </a:gridCol>
              </a:tblGrid>
              <a:tr h="7364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Door Step Delivery of Drugs During COVID-19 Pandemic 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(1 April to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30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November 2020)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2586406"/>
                  </a:ext>
                </a:extLst>
              </a:tr>
              <a:tr h="37200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(Reported by 1655 Health and Wellness Centers)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0524516"/>
                  </a:ext>
                </a:extLst>
              </a:tr>
              <a:tr h="736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Total Number of Diabetes Patient Received Medicine at Home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196375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24384785"/>
                  </a:ext>
                </a:extLst>
              </a:tr>
              <a:tr h="736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Total Number of Hypertensive Patient Received Medicine at Home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132330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8656342"/>
                  </a:ext>
                </a:extLst>
              </a:tr>
              <a:tr h="736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Total Number of Tuberculosis Patient Received Medicine at Home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5279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64084425"/>
                  </a:ext>
                </a:extLst>
              </a:tr>
              <a:tr h="736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Total Number of Leprosy Patient Received Medicine at Home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2727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5452628"/>
                  </a:ext>
                </a:extLst>
              </a:tr>
              <a:tr h="736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Total Number of Pregnant Women Received Medicine at Home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185470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6818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37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17" y="2456597"/>
            <a:ext cx="10515600" cy="2047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US" sz="4800" b="1" dirty="0">
                <a:latin typeface="Gill Sans MT" panose="020B05020201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6855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041" y="163773"/>
            <a:ext cx="10515600" cy="89940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877" y="1201003"/>
            <a:ext cx="11158183" cy="550004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Due to COVID-19 outbreak, health facilities and workforce overburdened 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Major focus shifted towards controlling the pandemic 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Essential health services at HWCs and other health facilities got compromised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Health seeking behavior of general population also affected because of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Gill Sans MT" panose="020B0502020104020203" pitchFamily="34" charset="0"/>
              </a:rPr>
              <a:t>Lock down, Social / physical distancing requirements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Gill Sans MT" panose="020B0502020104020203" pitchFamily="34" charset="0"/>
              </a:rPr>
              <a:t>community perceptions that health facilities are infected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It was equally important to focus on non COVID activities and continue providing essential services,</a:t>
            </a:r>
          </a:p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</a:rPr>
              <a:t>State developed detailed operational framework for continuing essential services in HWCs located at different zones (Red/orange/green) with the technical support of Jhpiego / NISHTHA for implementation</a:t>
            </a:r>
            <a:endParaRPr lang="en-US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7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520" y="102066"/>
            <a:ext cx="10515600" cy="76334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Essential &amp; Desirable Services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053" y="920402"/>
            <a:ext cx="11389894" cy="2677656"/>
          </a:xfrm>
          <a:prstGeom prst="rect">
            <a:avLst/>
          </a:prstGeom>
          <a:solidFill>
            <a:srgbClr val="FFDDE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Essential services for all areas included: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Gill Sans MT" panose="020B0502020104020203" pitchFamily="34" charset="0"/>
              </a:rPr>
              <a:t>maternal, new born and child health,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Gill Sans MT" panose="020B0502020104020203" pitchFamily="34" charset="0"/>
              </a:rPr>
              <a:t>prevention and management of communicable and Non Communicable diseases,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Gill Sans MT" panose="020B0502020104020203" pitchFamily="34" charset="0"/>
              </a:rPr>
              <a:t>Continuum of care for  NCDS/ chronic diseases to avoid complications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Gill Sans MT" panose="020B0502020104020203" pitchFamily="34" charset="0"/>
              </a:rPr>
              <a:t> addressing health emergencies.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Gill Sans MT" panose="020B0502020104020203" pitchFamily="34" charset="0"/>
              </a:rPr>
              <a:t>health promotion activities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053" y="3680119"/>
            <a:ext cx="11389894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Desirable Non-COVID-19 services were defined, which could be deferred and undertaken after lockdown/restrictions are lifted. These services included: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Gill Sans MT" panose="020B0502020104020203" pitchFamily="34" charset="0"/>
              </a:rPr>
              <a:t>IEC campaigns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Gill Sans MT" panose="020B0502020104020203" pitchFamily="34" charset="0"/>
              </a:rPr>
              <a:t>meetings of the Village Health Sanitation and Nutrition Committees / </a:t>
            </a:r>
          </a:p>
          <a:p>
            <a:pPr lvl="1"/>
            <a:r>
              <a:rPr lang="en-US" sz="2400" dirty="0">
                <a:latin typeface="Gill Sans MT" panose="020B0502020104020203" pitchFamily="34" charset="0"/>
              </a:rPr>
              <a:t>   </a:t>
            </a:r>
            <a:r>
              <a:rPr lang="en-US" sz="2400" dirty="0" err="1">
                <a:latin typeface="Gill Sans MT" panose="020B0502020104020203" pitchFamily="34" charset="0"/>
              </a:rPr>
              <a:t>Mahila</a:t>
            </a:r>
            <a:r>
              <a:rPr lang="en-US" sz="2400" dirty="0">
                <a:latin typeface="Gill Sans MT" panose="020B0502020104020203" pitchFamily="34" charset="0"/>
              </a:rPr>
              <a:t> </a:t>
            </a:r>
            <a:r>
              <a:rPr lang="en-US" sz="2400" dirty="0" err="1">
                <a:latin typeface="Gill Sans MT" panose="020B0502020104020203" pitchFamily="34" charset="0"/>
              </a:rPr>
              <a:t>Arogya</a:t>
            </a:r>
            <a:r>
              <a:rPr lang="en-US" sz="2400" dirty="0">
                <a:latin typeface="Gill Sans MT" panose="020B0502020104020203" pitchFamily="34" charset="0"/>
              </a:rPr>
              <a:t> </a:t>
            </a:r>
            <a:r>
              <a:rPr lang="en-US" sz="2400" dirty="0" err="1">
                <a:latin typeface="Gill Sans MT" panose="020B0502020104020203" pitchFamily="34" charset="0"/>
              </a:rPr>
              <a:t>Samitis</a:t>
            </a:r>
            <a:r>
              <a:rPr lang="en-US" sz="2400" dirty="0">
                <a:latin typeface="Gill Sans MT" panose="020B0502020104020203" pitchFamily="34" charset="0"/>
              </a:rPr>
              <a:t>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Gill Sans MT" panose="020B0502020104020203" pitchFamily="34" charset="0"/>
              </a:rPr>
              <a:t>community based screening for chronic conditions, other screening </a:t>
            </a:r>
            <a:r>
              <a:rPr lang="en-US" sz="2400" dirty="0" err="1">
                <a:latin typeface="Gill Sans MT" panose="020B0502020104020203" pitchFamily="34" charset="0"/>
              </a:rPr>
              <a:t>programmes</a:t>
            </a:r>
            <a:endParaRPr lang="en-US" sz="2400" dirty="0">
              <a:latin typeface="Gill Sans MT" panose="020B0502020104020203" pitchFamily="34" charset="0"/>
            </a:endParaRPr>
          </a:p>
          <a:p>
            <a:pPr lvl="1"/>
            <a:r>
              <a:rPr lang="en-US" sz="2400" dirty="0">
                <a:latin typeface="Gill Sans MT" panose="020B0502020104020203" pitchFamily="34" charset="0"/>
              </a:rPr>
              <a:t>   etc. </a:t>
            </a:r>
          </a:p>
        </p:txBody>
      </p:sp>
    </p:spTree>
    <p:extLst>
      <p:ext uri="{BB962C8B-B14F-4D97-AF65-F5344CB8AC3E}">
        <p14:creationId xmlns:p14="http://schemas.microsoft.com/office/powerpoint/2010/main" val="37667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995" y="4300327"/>
            <a:ext cx="7027905" cy="2585323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IN" dirty="0">
                <a:latin typeface="Gill Sans MT" panose="020B0502020104020203" pitchFamily="34" charset="0"/>
              </a:rPr>
              <a:t>Follow up of ANCs/ PNC/HBNC through home visits by ANMs / ASHAs / CHO.</a:t>
            </a:r>
            <a:endParaRPr lang="en-US" dirty="0">
              <a:latin typeface="Gill Sans MT" panose="020B0502020104020203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IN" dirty="0">
                <a:latin typeface="Gill Sans MT" panose="020B0502020104020203" pitchFamily="34" charset="0"/>
              </a:rPr>
              <a:t>Telephonic follow-up / Tele medicine facilities at HWCs</a:t>
            </a:r>
            <a:endParaRPr lang="en-US" dirty="0">
              <a:latin typeface="Gill Sans MT" panose="020B0502020104020203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IN" dirty="0">
                <a:latin typeface="Gill Sans MT" panose="020B0502020104020203" pitchFamily="34" charset="0"/>
              </a:rPr>
              <a:t>Advance birth planning &amp; counselling for deliveries at alternative CHC-FRU.</a:t>
            </a:r>
            <a:endParaRPr lang="en-US" dirty="0">
              <a:latin typeface="Gill Sans MT" panose="020B0502020104020203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IN" dirty="0">
                <a:latin typeface="Gill Sans MT" panose="020B0502020104020203" pitchFamily="34" charset="0"/>
              </a:rPr>
              <a:t>Mothers can visit the SHCs / HWCs/ PHCs only if required for ANC</a:t>
            </a:r>
            <a:endParaRPr lang="en-US" dirty="0">
              <a:latin typeface="Gill Sans MT" panose="020B0502020104020203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IN" dirty="0">
                <a:latin typeface="Gill Sans MT" panose="020B0502020104020203" pitchFamily="34" charset="0"/>
              </a:rPr>
              <a:t>Educate the pregnant women on COVID-19 infection prevention and control measures</a:t>
            </a:r>
            <a:endParaRPr lang="en-US" dirty="0">
              <a:latin typeface="Gill Sans MT" panose="020B0502020104020203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IN" dirty="0">
                <a:latin typeface="Gill Sans MT" panose="020B0502020104020203" pitchFamily="34" charset="0"/>
              </a:rPr>
              <a:t>Three months’ supply of IFA, Calcium tablets through home visits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995" y="1070331"/>
            <a:ext cx="7027905" cy="3170099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ANC home visits by RHOs 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Doorstep delivery of  IFA, Cal. tablets. 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telephonic follow-up if cannot do home visits. Consult PHC MO through telephone/ telemedicine, if needed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RHOs make a list of suspected/ confirmed COVID-19 PW &amp; share with sector I/ C MO for birth preparedness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Quarantine facilities at nearest PHC/CHC for PW who were exposed to +</a:t>
            </a:r>
            <a:r>
              <a:rPr lang="en-US" sz="2000" dirty="0" err="1">
                <a:latin typeface="Gill Sans MT" panose="020B0502020104020203" pitchFamily="34" charset="0"/>
              </a:rPr>
              <a:t>ve</a:t>
            </a:r>
            <a:r>
              <a:rPr lang="en-US" sz="2000" dirty="0">
                <a:latin typeface="Gill Sans MT" panose="020B0502020104020203" pitchFamily="34" charset="0"/>
              </a:rPr>
              <a:t> cases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Special  quarantine centers setup for pregnant women and children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79395" y="180969"/>
            <a:ext cx="10515600" cy="6533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Ante-natal care services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52" y="1238456"/>
            <a:ext cx="492443" cy="1936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Red zone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843127"/>
            <a:ext cx="492443" cy="14674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 algn="ctr"/>
            <a:r>
              <a:rPr lang="en-IN" sz="2000" dirty="0">
                <a:solidFill>
                  <a:schemeClr val="accent4"/>
                </a:solidFill>
              </a:rPr>
              <a:t>Orange zone</a:t>
            </a:r>
            <a:endParaRPr lang="en-US" sz="2000" b="1" i="1" dirty="0">
              <a:solidFill>
                <a:schemeClr val="accent4"/>
              </a:solidFill>
            </a:endParaRPr>
          </a:p>
        </p:txBody>
      </p:sp>
      <p:pic>
        <p:nvPicPr>
          <p:cNvPr id="12" name="Picture 11" descr="C:\Users\Admin\Downloads\WhatsApp Image 2020-05-26 at 2.20.24 PM.jpe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1775181"/>
            <a:ext cx="3952875" cy="3663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-41353" y="4911967"/>
            <a:ext cx="553998" cy="24174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B050"/>
                </a:solidFill>
              </a:rPr>
              <a:t>Green zone</a:t>
            </a:r>
          </a:p>
        </p:txBody>
      </p:sp>
    </p:spTree>
    <p:extLst>
      <p:ext uri="{BB962C8B-B14F-4D97-AF65-F5344CB8AC3E}">
        <p14:creationId xmlns:p14="http://schemas.microsoft.com/office/powerpoint/2010/main" val="50859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030" y="220122"/>
            <a:ext cx="10515600" cy="6533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300" b="1" dirty="0">
                <a:latin typeface="Gill Sans MT" panose="020B0502020104020203" pitchFamily="34" charset="0"/>
              </a:rPr>
              <a:t>High-risk pregnancies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3" y="1061114"/>
            <a:ext cx="10721312" cy="5625436"/>
          </a:xfrm>
          <a:ln w="25400">
            <a:solidFill>
              <a:schemeClr val="dk1"/>
            </a:solidFill>
            <a:prstDash val="dash"/>
          </a:ln>
        </p:spPr>
        <p:txBody>
          <a:bodyPr>
            <a:noAutofit/>
          </a:bodyPr>
          <a:lstStyle/>
          <a:p>
            <a:pPr marL="0" indent="0" fontAlgn="t">
              <a:buNone/>
            </a:pPr>
            <a:endParaRPr lang="en-US" sz="300" b="1" i="1" dirty="0">
              <a:latin typeface="Gill Sans MT" panose="020B0502020104020203" pitchFamily="34" charset="0"/>
            </a:endParaRPr>
          </a:p>
          <a:p>
            <a:pPr fontAlgn="t"/>
            <a:r>
              <a:rPr lang="en-US" sz="2000" b="1" i="1" dirty="0">
                <a:latin typeface="Gill Sans MT" panose="020B0502020104020203" pitchFamily="34" charset="0"/>
              </a:rPr>
              <a:t>Line listing &amp; follow-up - </a:t>
            </a:r>
            <a:r>
              <a:rPr lang="en-US" sz="2000" dirty="0">
                <a:latin typeface="Gill Sans MT" panose="020B0502020104020203" pitchFamily="34" charset="0"/>
              </a:rPr>
              <a:t>High risk pregnant women's. </a:t>
            </a:r>
          </a:p>
          <a:p>
            <a:pPr fontAlgn="t"/>
            <a:r>
              <a:rPr lang="en-US" sz="2000" b="1" i="1" dirty="0">
                <a:latin typeface="Gill Sans MT" panose="020B0502020104020203" pitchFamily="34" charset="0"/>
              </a:rPr>
              <a:t>Birth Planning - </a:t>
            </a:r>
            <a:r>
              <a:rPr lang="en-US" sz="2000" dirty="0">
                <a:latin typeface="Gill Sans MT" panose="020B0502020104020203" pitchFamily="34" charset="0"/>
              </a:rPr>
              <a:t>Identify delivery points in advance to prevent  potential complications (</a:t>
            </a:r>
            <a:r>
              <a:rPr lang="en-US" sz="2000" dirty="0" err="1">
                <a:latin typeface="Gill Sans MT" panose="020B0502020104020203" pitchFamily="34" charset="0"/>
              </a:rPr>
              <a:t>CEmOC</a:t>
            </a:r>
            <a:r>
              <a:rPr lang="en-US" sz="2000" dirty="0">
                <a:latin typeface="Gill Sans MT" panose="020B0502020104020203" pitchFamily="34" charset="0"/>
              </a:rPr>
              <a:t>), referral care for newborns and children with serious diseases</a:t>
            </a:r>
          </a:p>
          <a:p>
            <a:pPr fontAlgn="t"/>
            <a:r>
              <a:rPr lang="en-US" sz="2000" b="1" i="1" dirty="0">
                <a:latin typeface="Gill Sans MT" panose="020B0502020104020203" pitchFamily="34" charset="0"/>
              </a:rPr>
              <a:t>Transport -</a:t>
            </a:r>
            <a:r>
              <a:rPr lang="en-US" sz="2000" dirty="0">
                <a:latin typeface="Gill Sans MT" panose="020B0502020104020203" pitchFamily="34" charset="0"/>
              </a:rPr>
              <a:t> Non COVID-19 ambulances  are available for emergency . Advance arrangement of logistics and transport. </a:t>
            </a:r>
          </a:p>
          <a:p>
            <a:pPr fontAlgn="t"/>
            <a:r>
              <a:rPr lang="en-US" sz="2000" b="1" i="1" dirty="0">
                <a:latin typeface="Gill Sans MT" panose="020B0502020104020203" pitchFamily="34" charset="0"/>
              </a:rPr>
              <a:t> Ensured Facility preparedness - </a:t>
            </a:r>
          </a:p>
          <a:p>
            <a:pPr lvl="1" fontAlgn="t">
              <a:buFont typeface="Wingdings" panose="05000000000000000000" pitchFamily="2" charset="2"/>
              <a:buChar char="ü"/>
            </a:pPr>
            <a:r>
              <a:rPr lang="en-US" sz="2000" dirty="0">
                <a:latin typeface="Gill Sans MT" panose="020B0502020104020203" pitchFamily="34" charset="0"/>
              </a:rPr>
              <a:t>Full time Availability of MOs </a:t>
            </a:r>
          </a:p>
          <a:p>
            <a:pPr lvl="1" fontAlgn="t">
              <a:buFont typeface="Wingdings" panose="05000000000000000000" pitchFamily="2" charset="2"/>
              <a:buChar char="ü"/>
            </a:pPr>
            <a:r>
              <a:rPr lang="en-US" sz="2000" dirty="0">
                <a:latin typeface="Gill Sans MT" panose="020B0502020104020203" pitchFamily="34" charset="0"/>
              </a:rPr>
              <a:t>Availability of safe delivery kit at HWCs.</a:t>
            </a:r>
          </a:p>
          <a:p>
            <a:pPr lvl="1" fontAlgn="t">
              <a:buFont typeface="Wingdings" panose="05000000000000000000" pitchFamily="2" charset="2"/>
              <a:buChar char="ü"/>
            </a:pPr>
            <a:r>
              <a:rPr lang="en-US" sz="2000" dirty="0">
                <a:latin typeface="Gill Sans MT" panose="020B0502020104020203" pitchFamily="34" charset="0"/>
              </a:rPr>
              <a:t>Availability of essential drugs and logistics including adequate PPE, misoprostol etc.</a:t>
            </a:r>
          </a:p>
          <a:p>
            <a:pPr lvl="1" fontAlgn="t">
              <a:buFont typeface="Wingdings" panose="05000000000000000000" pitchFamily="2" charset="2"/>
              <a:buChar char="ü"/>
            </a:pPr>
            <a:r>
              <a:rPr lang="en-US" sz="2000" dirty="0">
                <a:latin typeface="Gill Sans MT" panose="020B0502020104020203" pitchFamily="34" charset="0"/>
              </a:rPr>
              <a:t>All Blood banks/Blood Storage Units  are kept functional and ensured adequate stock.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735" y="2389359"/>
            <a:ext cx="492443" cy="1936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i="1" dirty="0"/>
              <a:t>All zones</a:t>
            </a:r>
          </a:p>
        </p:txBody>
      </p:sp>
      <p:pic>
        <p:nvPicPr>
          <p:cNvPr id="3074" name="Picture 2" descr="E:\Health and Welness Center\COVID Related Activity in HWCs\Jhpiego\Gujra_Balod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19807"/>
          <a:stretch/>
        </p:blipFill>
        <p:spPr bwMode="auto">
          <a:xfrm>
            <a:off x="8877300" y="4686300"/>
            <a:ext cx="2536902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Health and Welness Center\COVID Related Activity in HWCs\Jhpiego\Murkuta_Bilaspur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77"/>
          <a:stretch/>
        </p:blipFill>
        <p:spPr bwMode="auto">
          <a:xfrm rot="5584664">
            <a:off x="6702047" y="4825553"/>
            <a:ext cx="1958420" cy="168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7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00707"/>
            <a:ext cx="10515600" cy="666982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300" b="1" dirty="0">
                <a:latin typeface="Gill Sans MT" panose="020B0502020104020203" pitchFamily="34" charset="0"/>
              </a:rPr>
              <a:t>Intra-partum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863223"/>
            <a:ext cx="10356850" cy="3108702"/>
          </a:xfrm>
          <a:noFill/>
          <a:ln w="38100">
            <a:solidFill>
              <a:srgbClr val="C00000"/>
            </a:solidFill>
            <a:prstDash val="dash"/>
          </a:ln>
        </p:spPr>
        <p:txBody>
          <a:bodyPr>
            <a:noAutofit/>
          </a:bodyPr>
          <a:lstStyle/>
          <a:p>
            <a:pPr fontAlgn="t"/>
            <a:r>
              <a:rPr lang="en-US" sz="2000" dirty="0">
                <a:latin typeface="Gill Sans MT" panose="020B0502020104020203" pitchFamily="34" charset="0"/>
              </a:rPr>
              <a:t>Ensured availability of transport for the COVID positive/suspected PW. </a:t>
            </a:r>
          </a:p>
          <a:p>
            <a:pPr fontAlgn="t"/>
            <a:r>
              <a:rPr lang="en-US" sz="2000" dirty="0">
                <a:latin typeface="Gill Sans MT" panose="020B0502020104020203" pitchFamily="34" charset="0"/>
              </a:rPr>
              <a:t>Took consent additionally to routine consent also taken at the time of admission including aspects related to COVID-19 infection</a:t>
            </a:r>
          </a:p>
          <a:p>
            <a:pPr fontAlgn="t"/>
            <a:r>
              <a:rPr lang="en-US" sz="2000" dirty="0">
                <a:latin typeface="Gill Sans MT" panose="020B0502020104020203" pitchFamily="34" charset="0"/>
              </a:rPr>
              <a:t>Restriction of entry of birth companion in LR. 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Dedicated  COVID </a:t>
            </a:r>
            <a:r>
              <a:rPr lang="en-US" sz="2000" dirty="0" err="1">
                <a:latin typeface="Gill Sans MT" panose="020B0502020104020203" pitchFamily="34" charset="0"/>
              </a:rPr>
              <a:t>labour</a:t>
            </a:r>
            <a:r>
              <a:rPr lang="en-US" sz="2000" dirty="0">
                <a:latin typeface="Gill Sans MT" panose="020B0502020104020203" pitchFamily="34" charset="0"/>
              </a:rPr>
              <a:t> rooms/ OTs  for Covid Positive care established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Ensured adequate supply of safe delivery kits to all designated delivery points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Ensured availability of Misoprostol and disposable delivery kits with ANMs / CHOs for safe deliveries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48" y="600075"/>
            <a:ext cx="615553" cy="41814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</a:rPr>
              <a:t>For red zone/</a:t>
            </a:r>
            <a:r>
              <a:rPr lang="en-US" sz="2800" b="1" i="1" dirty="0">
                <a:solidFill>
                  <a:srgbClr val="FFC000"/>
                </a:solidFill>
              </a:rPr>
              <a:t>orange Zone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E0C0266-5E45-4406-8449-5E1211DAEA33}"/>
              </a:ext>
            </a:extLst>
          </p:cNvPr>
          <p:cNvSpPr txBox="1">
            <a:spLocks/>
          </p:cNvSpPr>
          <p:nvPr/>
        </p:nvSpPr>
        <p:spPr>
          <a:xfrm>
            <a:off x="889000" y="4287353"/>
            <a:ext cx="10614547" cy="2469940"/>
          </a:xfrm>
          <a:prstGeom prst="rect">
            <a:avLst/>
          </a:prstGeom>
          <a:noFill/>
          <a:ln w="34925">
            <a:solidFill>
              <a:schemeClr val="dk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13A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sz="1800" dirty="0"/>
              <a:t>Maintain unidirectional flow to enter the labor room after donning recommended PPE</a:t>
            </a:r>
          </a:p>
          <a:p>
            <a:pPr fontAlgn="t"/>
            <a:r>
              <a:rPr lang="en-US" sz="1800" dirty="0"/>
              <a:t>Cleaning as per </a:t>
            </a:r>
            <a:r>
              <a:rPr lang="en-US" sz="1800" dirty="0" err="1"/>
              <a:t>protocals</a:t>
            </a:r>
            <a:endParaRPr lang="en-US" sz="1800" dirty="0"/>
          </a:p>
          <a:p>
            <a:pPr fontAlgn="t"/>
            <a:r>
              <a:rPr lang="en-US" sz="1800" dirty="0"/>
              <a:t>All Blood banks/Blood Storage Units need to be kept functional and should ensure adequate stock. </a:t>
            </a:r>
          </a:p>
          <a:p>
            <a:pPr fontAlgn="t"/>
            <a:r>
              <a:rPr lang="en-US" sz="1800" dirty="0"/>
              <a:t>Labor room protocols to be made available at the health facility.</a:t>
            </a:r>
          </a:p>
          <a:p>
            <a:pPr fontAlgn="t"/>
            <a:r>
              <a:rPr lang="en-US" sz="1800" dirty="0"/>
              <a:t>Orientation of  </a:t>
            </a:r>
            <a:r>
              <a:rPr lang="en-US" sz="1800" dirty="0" err="1"/>
              <a:t>MItanins</a:t>
            </a:r>
            <a:r>
              <a:rPr lang="en-US" sz="1800" dirty="0"/>
              <a:t> to ensure enlisting of pregnant women with EDD up to next 3 months</a:t>
            </a:r>
          </a:p>
          <a:p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F2FA425-9892-4DCD-9481-A8D021BB0F38}"/>
              </a:ext>
            </a:extLst>
          </p:cNvPr>
          <p:cNvSpPr/>
          <p:nvPr/>
        </p:nvSpPr>
        <p:spPr>
          <a:xfrm>
            <a:off x="249058" y="5336008"/>
            <a:ext cx="492443" cy="102669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lvl="0" algn="ctr"/>
            <a:r>
              <a:rPr lang="en-US" sz="2000" b="1" i="1" dirty="0">
                <a:solidFill>
                  <a:prstClr val="black"/>
                </a:solidFill>
              </a:rPr>
              <a:t>All zones</a:t>
            </a:r>
          </a:p>
        </p:txBody>
      </p:sp>
    </p:spTree>
    <p:extLst>
      <p:ext uri="{BB962C8B-B14F-4D97-AF65-F5344CB8AC3E}">
        <p14:creationId xmlns:p14="http://schemas.microsoft.com/office/powerpoint/2010/main" val="399754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2279" y="1066800"/>
            <a:ext cx="5832821" cy="3445328"/>
          </a:xfrm>
          <a:prstGeom prst="rect">
            <a:avLst/>
          </a:prstGeom>
          <a:noFill/>
          <a:ln w="41275">
            <a:solidFill>
              <a:schemeClr val="tx1"/>
            </a:solidFill>
            <a:prstDash val="dash"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13A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sz="2000" dirty="0"/>
              <a:t>Counseling of  all mothers on HBNC &amp; IPC measures.(danger signs for mothers &amp; newborns. Let her breastfeed even if she is a suspected or confirmed case) </a:t>
            </a:r>
          </a:p>
          <a:p>
            <a:pPr fontAlgn="t"/>
            <a:r>
              <a:rPr lang="en-US" sz="2000" dirty="0"/>
              <a:t>Telehealth/Telemedicine services </a:t>
            </a:r>
          </a:p>
          <a:p>
            <a:pPr fontAlgn="t"/>
            <a:r>
              <a:rPr lang="en-US" sz="2000" dirty="0"/>
              <a:t>Three months supply of IFA, Calcium tablets can be ensured by Mitanins through home visits</a:t>
            </a:r>
          </a:p>
          <a:p>
            <a:pPr fontAlgn="t"/>
            <a:r>
              <a:rPr lang="en-US" sz="2000" dirty="0"/>
              <a:t>The mother assured mask all the time and strictly followed all the IPC measures while feeding the new born.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11413" y="202305"/>
            <a:ext cx="10998307" cy="6669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75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Post-partum &amp; newborn care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09485"/>
            <a:ext cx="553998" cy="30026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i="1" dirty="0"/>
              <a:t>All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/>
              <a:t>zones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2279" y="4931438"/>
            <a:ext cx="5832821" cy="1694703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13A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Follow up post-natal mothers on telephone on day 1, 5 and 10 by CHOs / ANMs / Mitanins. Home visits for PNC services and newborn care can be done by ANMs/Mitanins, only if required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332111"/>
            <a:ext cx="553998" cy="1499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Red zone</a:t>
            </a:r>
          </a:p>
        </p:txBody>
      </p:sp>
      <p:pic>
        <p:nvPicPr>
          <p:cNvPr id="8" name="Picture 7" descr="C:\Users\Jhpiego\Desktop\IMG-20200613-WA03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066799"/>
            <a:ext cx="4692649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Jhpiego\Desktop\Letter and Photos\IMG-20200615-WA02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6" y="4512128"/>
            <a:ext cx="4568824" cy="2319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87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2279" y="1186029"/>
            <a:ext cx="6404321" cy="1297864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13A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sz="1800" dirty="0"/>
              <a:t>Conducted only essential vaccination through house to house visits</a:t>
            </a:r>
          </a:p>
          <a:p>
            <a:pPr fontAlgn="t"/>
            <a:r>
              <a:rPr lang="en-US" sz="1800" dirty="0"/>
              <a:t>Quarantined beneficiaries identified and  vaccinated after  the quarantine </a:t>
            </a:r>
            <a:r>
              <a:rPr lang="en-US" sz="1800" dirty="0" err="1"/>
              <a:t>peried</a:t>
            </a:r>
            <a:r>
              <a:rPr lang="en-US" sz="1800" dirty="0"/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5600" y="227705"/>
            <a:ext cx="10998307" cy="6669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4000" dirty="0">
                <a:solidFill>
                  <a:srgbClr val="00206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Immunization services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23" y="735937"/>
            <a:ext cx="492443" cy="22812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Red zone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2280" y="2745285"/>
            <a:ext cx="6470996" cy="268860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13A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sz="1800" dirty="0"/>
              <a:t>Triple layer masks, gloves and proper hand hygiene to be maintained by HCW</a:t>
            </a:r>
          </a:p>
          <a:p>
            <a:pPr fontAlgn="t"/>
            <a:r>
              <a:rPr lang="en-US" sz="1800" dirty="0"/>
              <a:t>List of all HCF having cold chain points must be updated</a:t>
            </a:r>
          </a:p>
          <a:p>
            <a:pPr fontAlgn="t"/>
            <a:r>
              <a:rPr lang="en-US" sz="1800" dirty="0"/>
              <a:t>The name &amp; contact details of HCW must be provided with beneficiary </a:t>
            </a:r>
          </a:p>
          <a:p>
            <a:pPr fontAlgn="t"/>
            <a:r>
              <a:rPr lang="en-US" sz="1800" dirty="0"/>
              <a:t>Line listing of all beneficiaries’ facility wise for next 3 months</a:t>
            </a:r>
          </a:p>
          <a:p>
            <a:pPr fontAlgn="t"/>
            <a:r>
              <a:rPr lang="en-US" sz="1800" dirty="0"/>
              <a:t>Adequate supply of PPE</a:t>
            </a:r>
          </a:p>
          <a:p>
            <a:pPr fontAlgn="t"/>
            <a:r>
              <a:rPr lang="en-US" sz="1800" dirty="0"/>
              <a:t>Ensuring availability of vaccine logistics</a:t>
            </a:r>
          </a:p>
          <a:p>
            <a:pPr fontAlgn="t"/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8920" y="2922588"/>
            <a:ext cx="492443" cy="22812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i="1" dirty="0"/>
              <a:t>All zones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280" y="5797222"/>
            <a:ext cx="6470996" cy="646331"/>
          </a:xfrm>
          <a:prstGeom prst="rect">
            <a:avLst/>
          </a:prstGeom>
          <a:ln w="3810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fontAlgn="t"/>
            <a:r>
              <a:rPr lang="en-US" dirty="0">
                <a:latin typeface="Gill Sans MT" panose="020B0502020104020203" pitchFamily="34" charset="0"/>
              </a:rPr>
              <a:t>Conduct vaccination at health facility maintaining social distance and proper use of mask by PW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63414" y="5252540"/>
            <a:ext cx="800219" cy="14586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B050"/>
                </a:solidFill>
              </a:rPr>
              <a:t>Green/</a:t>
            </a:r>
            <a:r>
              <a:rPr lang="en-US" sz="2000" b="1" i="1" dirty="0"/>
              <a:t> </a:t>
            </a:r>
            <a:r>
              <a:rPr lang="en-US" sz="2000" b="1" i="1" dirty="0">
                <a:solidFill>
                  <a:srgbClr val="FFC000"/>
                </a:solidFill>
              </a:rPr>
              <a:t>Orange</a:t>
            </a:r>
            <a:r>
              <a:rPr lang="en-US" sz="2000" b="1" i="1" dirty="0"/>
              <a:t> </a:t>
            </a:r>
            <a:r>
              <a:rPr lang="en-US" sz="2000" b="1" i="1" dirty="0">
                <a:solidFill>
                  <a:srgbClr val="FFC000"/>
                </a:solidFill>
              </a:rPr>
              <a:t>zone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190616" y="1344702"/>
            <a:ext cx="2734684" cy="31764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Immunization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Ms </a:t>
            </a: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Sushma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CHO,HWC-</a:t>
            </a: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Tekameta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Baster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pic>
        <p:nvPicPr>
          <p:cNvPr id="10" name="Picture 9" descr="C:\Users\Jhpiego\Desktop\Letter and Photos\IMG-20200615-WA02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186029"/>
            <a:ext cx="4524375" cy="5043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5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2279" y="1016000"/>
            <a:ext cx="10827441" cy="5067300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13A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sz="2000" dirty="0"/>
              <a:t>Home visits by </a:t>
            </a:r>
            <a:r>
              <a:rPr lang="en-US" sz="2000" dirty="0" err="1"/>
              <a:t>Mitanins</a:t>
            </a:r>
            <a:r>
              <a:rPr lang="en-US" sz="2000" dirty="0"/>
              <a:t> with proper protection</a:t>
            </a:r>
          </a:p>
          <a:p>
            <a:pPr fontAlgn="t"/>
            <a:r>
              <a:rPr lang="en-US" sz="2000" dirty="0"/>
              <a:t>Pre-counseled mothers before leaving the HCF for exclusive breast feeding, safe neonatal practices and KMC Continued admission to SNCU and NBSU as per existing guidelines</a:t>
            </a:r>
          </a:p>
          <a:p>
            <a:pPr fontAlgn="t"/>
            <a:r>
              <a:rPr lang="en-US" sz="2000" dirty="0" err="1"/>
              <a:t>Mitanins</a:t>
            </a:r>
            <a:r>
              <a:rPr lang="en-US" sz="2000" dirty="0"/>
              <a:t> contacted the family telephonically regarding Home Based Young Child Care. Discontinue home visits </a:t>
            </a:r>
          </a:p>
          <a:p>
            <a:pPr fontAlgn="t"/>
            <a:r>
              <a:rPr lang="en-US" sz="2000" dirty="0"/>
              <a:t>In case of childhood illnesses, </a:t>
            </a:r>
            <a:r>
              <a:rPr lang="en-US" sz="2000" dirty="0" err="1"/>
              <a:t>Mitanin</a:t>
            </a:r>
            <a:r>
              <a:rPr lang="en-US" sz="2000" dirty="0"/>
              <a:t> / ANM / CHO did consultation with PHC MO telephonically for appropriate referral and management advice</a:t>
            </a:r>
          </a:p>
          <a:p>
            <a:pPr fontAlgn="t"/>
            <a:r>
              <a:rPr lang="en-US" sz="2000" dirty="0"/>
              <a:t>Enlisting sick newborns and young children by </a:t>
            </a:r>
            <a:r>
              <a:rPr lang="en-US" sz="2000" dirty="0" err="1"/>
              <a:t>Mitanin</a:t>
            </a:r>
            <a:r>
              <a:rPr lang="en-US" sz="2000" dirty="0"/>
              <a:t> followed by rigorous follow-up through telephone</a:t>
            </a:r>
          </a:p>
          <a:p>
            <a:pPr fontAlgn="t"/>
            <a:r>
              <a:rPr lang="en-US" sz="2000" dirty="0"/>
              <a:t>Use government non-COVID ambulances for transportation of sick newborns. Used private vehicles if required with due reimbursement. </a:t>
            </a:r>
          </a:p>
          <a:p>
            <a:pPr fontAlgn="t"/>
            <a:r>
              <a:rPr lang="en-US" sz="2000" dirty="0"/>
              <a:t>Ensured adequate supply of ORS, Cotrimoxazole, Gentamycin, and Amoxicillin at the SHC / HWCs.</a:t>
            </a:r>
          </a:p>
          <a:p>
            <a:pPr fontAlgn="t"/>
            <a:r>
              <a:rPr lang="en-US" sz="2000" dirty="0"/>
              <a:t>Calculated drug requirement by considering estimated number of cases. Relax norms for local purchase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5600" y="227705"/>
            <a:ext cx="10998307" cy="6669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4000" dirty="0">
                <a:solidFill>
                  <a:srgbClr val="00206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New born care &amp; childhood illnesses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54" y="1649907"/>
            <a:ext cx="553998" cy="30039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Red / </a:t>
            </a:r>
            <a:r>
              <a:rPr lang="en-US" sz="2400" b="1" i="1" dirty="0">
                <a:solidFill>
                  <a:srgbClr val="FFC000"/>
                </a:solidFill>
              </a:rPr>
              <a:t>orange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>
                <a:solidFill>
                  <a:srgbClr val="FFC000"/>
                </a:solidFill>
              </a:rPr>
              <a:t>zone</a:t>
            </a:r>
          </a:p>
        </p:txBody>
      </p:sp>
    </p:spTree>
    <p:extLst>
      <p:ext uri="{BB962C8B-B14F-4D97-AF65-F5344CB8AC3E}">
        <p14:creationId xmlns:p14="http://schemas.microsoft.com/office/powerpoint/2010/main" val="2960099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2096</Words>
  <Application>Microsoft Office PowerPoint</Application>
  <PresentationFormat>Custom</PresentationFormat>
  <Paragraphs>227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Zone-wise categorization of essential services at HWCs during COVID times  in Chhattisgarh</vt:lpstr>
      <vt:lpstr>Background</vt:lpstr>
      <vt:lpstr>Essential &amp; Desirable Services </vt:lpstr>
      <vt:lpstr>PowerPoint Presentation</vt:lpstr>
      <vt:lpstr>High-risk pregnancies</vt:lpstr>
      <vt:lpstr>Intra-partum services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Overarching themes</vt:lpstr>
      <vt:lpstr>Overarching themes</vt:lpstr>
      <vt:lpstr>                              Achievements </vt:lpstr>
      <vt:lpstr>PowerPoint Presentation</vt:lpstr>
    </vt:vector>
  </TitlesOfParts>
  <Company>Johns Hopkins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Admin1</dc:creator>
  <cp:lastModifiedBy>Dell</cp:lastModifiedBy>
  <cp:revision>93</cp:revision>
  <cp:lastPrinted>2020-12-26T13:39:07Z</cp:lastPrinted>
  <dcterms:created xsi:type="dcterms:W3CDTF">2020-06-13T10:41:53Z</dcterms:created>
  <dcterms:modified xsi:type="dcterms:W3CDTF">2020-12-27T04:52:23Z</dcterms:modified>
</cp:coreProperties>
</file>