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</p:sldMasterIdLst>
  <p:notesMasterIdLst>
    <p:notesMasterId r:id="rId28"/>
  </p:notesMasterIdLst>
  <p:sldIdLst>
    <p:sldId id="272" r:id="rId4"/>
    <p:sldId id="487" r:id="rId5"/>
    <p:sldId id="390" r:id="rId6"/>
    <p:sldId id="503" r:id="rId7"/>
    <p:sldId id="505" r:id="rId8"/>
    <p:sldId id="504" r:id="rId9"/>
    <p:sldId id="506" r:id="rId10"/>
    <p:sldId id="500" r:id="rId11"/>
    <p:sldId id="446" r:id="rId12"/>
    <p:sldId id="496" r:id="rId13"/>
    <p:sldId id="349" r:id="rId14"/>
    <p:sldId id="444" r:id="rId15"/>
    <p:sldId id="501" r:id="rId16"/>
    <p:sldId id="433" r:id="rId17"/>
    <p:sldId id="432" r:id="rId18"/>
    <p:sldId id="431" r:id="rId19"/>
    <p:sldId id="502" r:id="rId20"/>
    <p:sldId id="499" r:id="rId21"/>
    <p:sldId id="434" r:id="rId22"/>
    <p:sldId id="436" r:id="rId23"/>
    <p:sldId id="435" r:id="rId24"/>
    <p:sldId id="437" r:id="rId25"/>
    <p:sldId id="364" r:id="rId26"/>
    <p:sldId id="507" r:id="rId27"/>
  </p:sldIdLst>
  <p:sldSz cx="9144000" cy="6858000" type="screen4x3"/>
  <p:notesSz cx="6858000" cy="9144000"/>
  <p:defaultTextStyle>
    <a:defPPr>
      <a:defRPr lang="en-US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4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4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5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DD"/>
    <a:srgbClr val="FDEADA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C2D3E-9427-49CF-B2AB-186E2CA7485E}" type="datetimeFigureOut">
              <a:rPr lang="en-IN" smtClean="0"/>
              <a:pPr/>
              <a:t>04-07-2017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5E91-CF6C-421F-A56A-765FF3FD284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7261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9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4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9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4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59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59B27-BE45-48E4-8F94-A86FAB56ED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03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C1B35B-4A79-4648-AC1E-F6377A914A6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1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862" indent="-285716" defTabSz="8761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2865" indent="-228573" defTabSz="8761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011" indent="-228573" defTabSz="8761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156" indent="-228573" defTabSz="8761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303" indent="-228573" defTabSz="8761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449" indent="-228573" defTabSz="8761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8594" indent="-228573" defTabSz="8761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5741" indent="-228573" defTabSz="8761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ED11C8-EE52-4F0D-8568-2B09F9902EE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999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CC3939-6E47-47AC-AAB3-BEB90C763B82}" type="slidenum">
              <a:rPr lang="en-I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IN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158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85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8" y="27476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884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85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70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7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8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3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6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9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1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29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29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46" indent="0">
              <a:buNone/>
              <a:defRPr sz="2000" b="1"/>
            </a:lvl2pPr>
            <a:lvl3pPr marL="905489" indent="0">
              <a:buNone/>
              <a:defRPr sz="1800" b="1"/>
            </a:lvl3pPr>
            <a:lvl4pPr marL="1358230" indent="0">
              <a:buNone/>
              <a:defRPr sz="1600" b="1"/>
            </a:lvl4pPr>
            <a:lvl5pPr marL="1810961" indent="0">
              <a:buNone/>
              <a:defRPr sz="1600" b="1"/>
            </a:lvl5pPr>
            <a:lvl6pPr marL="2263724" indent="0">
              <a:buNone/>
              <a:defRPr sz="1600" b="1"/>
            </a:lvl6pPr>
            <a:lvl7pPr marL="2716461" indent="0">
              <a:buNone/>
              <a:defRPr sz="1600" b="1"/>
            </a:lvl7pPr>
            <a:lvl8pPr marL="3169214" indent="0">
              <a:buNone/>
              <a:defRPr sz="1600" b="1"/>
            </a:lvl8pPr>
            <a:lvl9pPr marL="362195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46" indent="0">
              <a:buNone/>
              <a:defRPr sz="2000" b="1"/>
            </a:lvl2pPr>
            <a:lvl3pPr marL="905489" indent="0">
              <a:buNone/>
              <a:defRPr sz="1800" b="1"/>
            </a:lvl3pPr>
            <a:lvl4pPr marL="1358230" indent="0">
              <a:buNone/>
              <a:defRPr sz="1600" b="1"/>
            </a:lvl4pPr>
            <a:lvl5pPr marL="1810961" indent="0">
              <a:buNone/>
              <a:defRPr sz="1600" b="1"/>
            </a:lvl5pPr>
            <a:lvl6pPr marL="2263724" indent="0">
              <a:buNone/>
              <a:defRPr sz="1600" b="1"/>
            </a:lvl6pPr>
            <a:lvl7pPr marL="2716461" indent="0">
              <a:buNone/>
              <a:defRPr sz="1600" b="1"/>
            </a:lvl7pPr>
            <a:lvl8pPr marL="3169214" indent="0">
              <a:buNone/>
              <a:defRPr sz="1600" b="1"/>
            </a:lvl8pPr>
            <a:lvl9pPr marL="362195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095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03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32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46" indent="0">
              <a:buNone/>
              <a:defRPr sz="1200"/>
            </a:lvl2pPr>
            <a:lvl3pPr marL="905489" indent="0">
              <a:buNone/>
              <a:defRPr sz="1000"/>
            </a:lvl3pPr>
            <a:lvl4pPr marL="1358230" indent="0">
              <a:buNone/>
              <a:defRPr sz="900"/>
            </a:lvl4pPr>
            <a:lvl5pPr marL="1810961" indent="0">
              <a:buNone/>
              <a:defRPr sz="900"/>
            </a:lvl5pPr>
            <a:lvl6pPr marL="2263724" indent="0">
              <a:buNone/>
              <a:defRPr sz="900"/>
            </a:lvl6pPr>
            <a:lvl7pPr marL="2716461" indent="0">
              <a:buNone/>
              <a:defRPr sz="900"/>
            </a:lvl7pPr>
            <a:lvl8pPr marL="3169214" indent="0">
              <a:buNone/>
              <a:defRPr sz="900"/>
            </a:lvl8pPr>
            <a:lvl9pPr marL="362195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80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8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46" indent="0">
              <a:buNone/>
              <a:defRPr sz="2800"/>
            </a:lvl2pPr>
            <a:lvl3pPr marL="905489" indent="0">
              <a:buNone/>
              <a:defRPr sz="2400"/>
            </a:lvl3pPr>
            <a:lvl4pPr marL="1358230" indent="0">
              <a:buNone/>
              <a:defRPr sz="2000"/>
            </a:lvl4pPr>
            <a:lvl5pPr marL="1810961" indent="0">
              <a:buNone/>
              <a:defRPr sz="2000"/>
            </a:lvl5pPr>
            <a:lvl6pPr marL="2263724" indent="0">
              <a:buNone/>
              <a:defRPr sz="2000"/>
            </a:lvl6pPr>
            <a:lvl7pPr marL="2716461" indent="0">
              <a:buNone/>
              <a:defRPr sz="2000"/>
            </a:lvl7pPr>
            <a:lvl8pPr marL="3169214" indent="0">
              <a:buNone/>
              <a:defRPr sz="2000"/>
            </a:lvl8pPr>
            <a:lvl9pPr marL="362195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746" indent="0">
              <a:buNone/>
              <a:defRPr sz="1200"/>
            </a:lvl2pPr>
            <a:lvl3pPr marL="905489" indent="0">
              <a:buNone/>
              <a:defRPr sz="1000"/>
            </a:lvl3pPr>
            <a:lvl4pPr marL="1358230" indent="0">
              <a:buNone/>
              <a:defRPr sz="900"/>
            </a:lvl4pPr>
            <a:lvl5pPr marL="1810961" indent="0">
              <a:buNone/>
              <a:defRPr sz="900"/>
            </a:lvl5pPr>
            <a:lvl6pPr marL="2263724" indent="0">
              <a:buNone/>
              <a:defRPr sz="900"/>
            </a:lvl6pPr>
            <a:lvl7pPr marL="2716461" indent="0">
              <a:buNone/>
              <a:defRPr sz="900"/>
            </a:lvl7pPr>
            <a:lvl8pPr marL="3169214" indent="0">
              <a:buNone/>
              <a:defRPr sz="900"/>
            </a:lvl8pPr>
            <a:lvl9pPr marL="362195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289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44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8" y="27476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49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49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985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0853" y="6407084"/>
            <a:ext cx="405915" cy="315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4303" tIns="42156" rIns="84303" bIns="42156">
            <a:spAutoFit/>
          </a:bodyPr>
          <a:lstStyle>
            <a:lvl1pPr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C6E9FA5-053C-420D-9138-91FEAE1E6AB5}" type="slidenum">
              <a:rPr lang="en-US" altLang="en-US" sz="1500" b="1" i="0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500" b="1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6000750"/>
            <a:ext cx="9144000" cy="857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84317" tIns="42160" rIns="84317" bIns="42160" anchor="ctr"/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</a:br>
            <a: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</a:br>
            <a:endParaRPr lang="en-US" altLang="en-US" sz="2800" b="1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0" descr="goi emblem copy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00" b="4445"/>
          <a:stretch>
            <a:fillRect/>
          </a:stretch>
        </p:blipFill>
        <p:spPr bwMode="auto">
          <a:xfrm>
            <a:off x="8557025" y="6000784"/>
            <a:ext cx="5228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outrays\AppData\Local\Microsoft\Windows\Temporary Internet Files\Content.Outlook\EKEF2LTK\NHM logo (3)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87" y="6215063"/>
            <a:ext cx="780692" cy="5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1216190" y="6296944"/>
            <a:ext cx="6501882" cy="3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17" tIns="42160" rIns="84317" bIns="42160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 i="0" dirty="0">
                <a:solidFill>
                  <a:srgbClr val="FFFFFF"/>
                </a:solidFill>
                <a:latin typeface="Arial Unicode MS" pitchFamily="34" charset="-128"/>
              </a:rPr>
              <a:t>Training -Workshop for Measles-Rubella  Vaccination Campaigns </a:t>
            </a:r>
          </a:p>
        </p:txBody>
      </p:sp>
      <p:sp>
        <p:nvSpPr>
          <p:cNvPr id="592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6033" y="2129731"/>
            <a:ext cx="7771963" cy="1470422"/>
          </a:xfrm>
          <a:solidFill>
            <a:srgbClr val="FAF7CE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2046" y="3885937"/>
            <a:ext cx="6399926" cy="175319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4542369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F7CE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8417260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40" y="4406801"/>
            <a:ext cx="7771963" cy="1361777"/>
          </a:xfrm>
          <a:solidFill>
            <a:srgbClr val="FAF7CE"/>
          </a:solidFill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40" y="2906613"/>
            <a:ext cx="7771963" cy="1500188"/>
          </a:xfrm>
          <a:solidFill>
            <a:srgbClr val="FAF7CE"/>
          </a:solidFill>
        </p:spPr>
        <p:txBody>
          <a:bodyPr anchor="b"/>
          <a:lstStyle>
            <a:lvl1pPr marL="0" indent="0">
              <a:buNone/>
              <a:defRPr sz="1900"/>
            </a:lvl1pPr>
            <a:lvl2pPr marL="421576" indent="0">
              <a:buNone/>
              <a:defRPr sz="1700"/>
            </a:lvl2pPr>
            <a:lvl3pPr marL="843154" indent="0">
              <a:buNone/>
              <a:defRPr sz="1500"/>
            </a:lvl3pPr>
            <a:lvl4pPr marL="1264730" indent="0">
              <a:buNone/>
              <a:defRPr sz="1300"/>
            </a:lvl4pPr>
            <a:lvl5pPr marL="1686310" indent="0">
              <a:buNone/>
              <a:defRPr sz="1300"/>
            </a:lvl5pPr>
            <a:lvl6pPr marL="2107891" indent="0">
              <a:buNone/>
              <a:defRPr sz="1300"/>
            </a:lvl6pPr>
            <a:lvl7pPr marL="2529465" indent="0">
              <a:buNone/>
              <a:defRPr sz="1300"/>
            </a:lvl7pPr>
            <a:lvl8pPr marL="2951044" indent="0">
              <a:buNone/>
              <a:defRPr sz="1300"/>
            </a:lvl8pPr>
            <a:lvl9pPr marL="337262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7181675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815" y="1071573"/>
            <a:ext cx="4137958" cy="478631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611" y="1071573"/>
            <a:ext cx="4139415" cy="478631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0407585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72" y="275333"/>
            <a:ext cx="82293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46" y="1534453"/>
            <a:ext cx="4040372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1576" indent="0">
              <a:buNone/>
              <a:defRPr sz="1900" b="1"/>
            </a:lvl2pPr>
            <a:lvl3pPr marL="843154" indent="0">
              <a:buNone/>
              <a:defRPr sz="1700" b="1"/>
            </a:lvl3pPr>
            <a:lvl4pPr marL="1264730" indent="0">
              <a:buNone/>
              <a:defRPr sz="1500" b="1"/>
            </a:lvl4pPr>
            <a:lvl5pPr marL="1686310" indent="0">
              <a:buNone/>
              <a:defRPr sz="1500" b="1"/>
            </a:lvl5pPr>
            <a:lvl6pPr marL="2107891" indent="0">
              <a:buNone/>
              <a:defRPr sz="1500" b="1"/>
            </a:lvl6pPr>
            <a:lvl7pPr marL="2529465" indent="0">
              <a:buNone/>
              <a:defRPr sz="1500" b="1"/>
            </a:lvl7pPr>
            <a:lvl8pPr marL="2951044" indent="0">
              <a:buNone/>
              <a:defRPr sz="1500" b="1"/>
            </a:lvl8pPr>
            <a:lvl9pPr marL="337262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46" y="2174380"/>
            <a:ext cx="4040372" cy="395138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26" y="1534453"/>
            <a:ext cx="4041828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1576" indent="0">
              <a:buNone/>
              <a:defRPr sz="1900" b="1"/>
            </a:lvl2pPr>
            <a:lvl3pPr marL="843154" indent="0">
              <a:buNone/>
              <a:defRPr sz="1700" b="1"/>
            </a:lvl3pPr>
            <a:lvl4pPr marL="1264730" indent="0">
              <a:buNone/>
              <a:defRPr sz="1500" b="1"/>
            </a:lvl4pPr>
            <a:lvl5pPr marL="1686310" indent="0">
              <a:buNone/>
              <a:defRPr sz="1500" b="1"/>
            </a:lvl5pPr>
            <a:lvl6pPr marL="2107891" indent="0">
              <a:buNone/>
              <a:defRPr sz="1500" b="1"/>
            </a:lvl6pPr>
            <a:lvl7pPr marL="2529465" indent="0">
              <a:buNone/>
              <a:defRPr sz="1500" b="1"/>
            </a:lvl7pPr>
            <a:lvl8pPr marL="2951044" indent="0">
              <a:buNone/>
              <a:defRPr sz="1500" b="1"/>
            </a:lvl8pPr>
            <a:lvl9pPr marL="337262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26" y="2174380"/>
            <a:ext cx="4041828" cy="395138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29487041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8431291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92259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7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8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3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6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9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1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579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45" y="272391"/>
            <a:ext cx="3007704" cy="116234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2356"/>
            <a:ext cx="5110910" cy="585341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45" y="1434737"/>
            <a:ext cx="300770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21576" indent="0">
              <a:buNone/>
              <a:defRPr sz="1100"/>
            </a:lvl2pPr>
            <a:lvl3pPr marL="843154" indent="0">
              <a:buNone/>
              <a:defRPr sz="900"/>
            </a:lvl3pPr>
            <a:lvl4pPr marL="1264730" indent="0">
              <a:buNone/>
              <a:defRPr sz="800"/>
            </a:lvl4pPr>
            <a:lvl5pPr marL="1686310" indent="0">
              <a:buNone/>
              <a:defRPr sz="800"/>
            </a:lvl5pPr>
            <a:lvl6pPr marL="2107891" indent="0">
              <a:buNone/>
              <a:defRPr sz="800"/>
            </a:lvl6pPr>
            <a:lvl7pPr marL="2529465" indent="0">
              <a:buNone/>
              <a:defRPr sz="800"/>
            </a:lvl7pPr>
            <a:lvl8pPr marL="2951044" indent="0">
              <a:buNone/>
              <a:defRPr sz="800"/>
            </a:lvl8pPr>
            <a:lvl9pPr marL="33726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9816099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005" y="4801195"/>
            <a:ext cx="5485235" cy="56554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3005" y="613172"/>
            <a:ext cx="5485235" cy="4115098"/>
          </a:xfrm>
        </p:spPr>
        <p:txBody>
          <a:bodyPr/>
          <a:lstStyle>
            <a:lvl1pPr marL="0" indent="0">
              <a:buNone/>
              <a:defRPr sz="3000"/>
            </a:lvl1pPr>
            <a:lvl2pPr marL="421576" indent="0">
              <a:buNone/>
              <a:defRPr sz="2600"/>
            </a:lvl2pPr>
            <a:lvl3pPr marL="843154" indent="0">
              <a:buNone/>
              <a:defRPr sz="2200"/>
            </a:lvl3pPr>
            <a:lvl4pPr marL="1264730" indent="0">
              <a:buNone/>
              <a:defRPr sz="1900"/>
            </a:lvl4pPr>
            <a:lvl5pPr marL="1686310" indent="0">
              <a:buNone/>
              <a:defRPr sz="1900"/>
            </a:lvl5pPr>
            <a:lvl6pPr marL="2107891" indent="0">
              <a:buNone/>
              <a:defRPr sz="1900"/>
            </a:lvl6pPr>
            <a:lvl7pPr marL="2529465" indent="0">
              <a:buNone/>
              <a:defRPr sz="1900"/>
            </a:lvl7pPr>
            <a:lvl8pPr marL="2951044" indent="0">
              <a:buNone/>
              <a:defRPr sz="1900"/>
            </a:lvl8pPr>
            <a:lvl9pPr marL="3372624" indent="0">
              <a:buNone/>
              <a:defRPr sz="19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3005" y="5366750"/>
            <a:ext cx="5485235" cy="805161"/>
          </a:xfrm>
        </p:spPr>
        <p:txBody>
          <a:bodyPr/>
          <a:lstStyle>
            <a:lvl1pPr marL="0" indent="0">
              <a:buNone/>
              <a:defRPr sz="1300"/>
            </a:lvl1pPr>
            <a:lvl2pPr marL="421576" indent="0">
              <a:buNone/>
              <a:defRPr sz="1100"/>
            </a:lvl2pPr>
            <a:lvl3pPr marL="843154" indent="0">
              <a:buNone/>
              <a:defRPr sz="900"/>
            </a:lvl3pPr>
            <a:lvl4pPr marL="1264730" indent="0">
              <a:buNone/>
              <a:defRPr sz="800"/>
            </a:lvl4pPr>
            <a:lvl5pPr marL="1686310" indent="0">
              <a:buNone/>
              <a:defRPr sz="800"/>
            </a:lvl5pPr>
            <a:lvl6pPr marL="2107891" indent="0">
              <a:buNone/>
              <a:defRPr sz="800"/>
            </a:lvl6pPr>
            <a:lvl7pPr marL="2529465" indent="0">
              <a:buNone/>
              <a:defRPr sz="800"/>
            </a:lvl7pPr>
            <a:lvl8pPr marL="2951044" indent="0">
              <a:buNone/>
              <a:defRPr sz="800"/>
            </a:lvl8pPr>
            <a:lvl9pPr marL="33726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4143804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7611198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762" y="8"/>
            <a:ext cx="2285271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"/>
            <a:ext cx="6718903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1170049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74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46" indent="0">
              <a:buNone/>
              <a:defRPr sz="2000" b="1"/>
            </a:lvl2pPr>
            <a:lvl3pPr marL="905489" indent="0">
              <a:buNone/>
              <a:defRPr sz="1800" b="1"/>
            </a:lvl3pPr>
            <a:lvl4pPr marL="1358230" indent="0">
              <a:buNone/>
              <a:defRPr sz="1600" b="1"/>
            </a:lvl4pPr>
            <a:lvl5pPr marL="1810961" indent="0">
              <a:buNone/>
              <a:defRPr sz="1600" b="1"/>
            </a:lvl5pPr>
            <a:lvl6pPr marL="2263724" indent="0">
              <a:buNone/>
              <a:defRPr sz="1600" b="1"/>
            </a:lvl6pPr>
            <a:lvl7pPr marL="2716461" indent="0">
              <a:buNone/>
              <a:defRPr sz="1600" b="1"/>
            </a:lvl7pPr>
            <a:lvl8pPr marL="3169214" indent="0">
              <a:buNone/>
              <a:defRPr sz="1600" b="1"/>
            </a:lvl8pPr>
            <a:lvl9pPr marL="362195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46" indent="0">
              <a:buNone/>
              <a:defRPr sz="2000" b="1"/>
            </a:lvl2pPr>
            <a:lvl3pPr marL="905489" indent="0">
              <a:buNone/>
              <a:defRPr sz="1800" b="1"/>
            </a:lvl3pPr>
            <a:lvl4pPr marL="1358230" indent="0">
              <a:buNone/>
              <a:defRPr sz="1600" b="1"/>
            </a:lvl4pPr>
            <a:lvl5pPr marL="1810961" indent="0">
              <a:buNone/>
              <a:defRPr sz="1600" b="1"/>
            </a:lvl5pPr>
            <a:lvl6pPr marL="2263724" indent="0">
              <a:buNone/>
              <a:defRPr sz="1600" b="1"/>
            </a:lvl6pPr>
            <a:lvl7pPr marL="2716461" indent="0">
              <a:buNone/>
              <a:defRPr sz="1600" b="1"/>
            </a:lvl7pPr>
            <a:lvl8pPr marL="3169214" indent="0">
              <a:buNone/>
              <a:defRPr sz="1600" b="1"/>
            </a:lvl8pPr>
            <a:lvl9pPr marL="362195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21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51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12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46" indent="0">
              <a:buNone/>
              <a:defRPr sz="1200"/>
            </a:lvl2pPr>
            <a:lvl3pPr marL="905489" indent="0">
              <a:buNone/>
              <a:defRPr sz="1000"/>
            </a:lvl3pPr>
            <a:lvl4pPr marL="1358230" indent="0">
              <a:buNone/>
              <a:defRPr sz="900"/>
            </a:lvl4pPr>
            <a:lvl5pPr marL="1810961" indent="0">
              <a:buNone/>
              <a:defRPr sz="900"/>
            </a:lvl5pPr>
            <a:lvl6pPr marL="2263724" indent="0">
              <a:buNone/>
              <a:defRPr sz="900"/>
            </a:lvl6pPr>
            <a:lvl7pPr marL="2716461" indent="0">
              <a:buNone/>
              <a:defRPr sz="900"/>
            </a:lvl7pPr>
            <a:lvl8pPr marL="3169214" indent="0">
              <a:buNone/>
              <a:defRPr sz="900"/>
            </a:lvl8pPr>
            <a:lvl9pPr marL="362195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17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46" indent="0">
              <a:buNone/>
              <a:defRPr sz="2800"/>
            </a:lvl2pPr>
            <a:lvl3pPr marL="905489" indent="0">
              <a:buNone/>
              <a:defRPr sz="2400"/>
            </a:lvl3pPr>
            <a:lvl4pPr marL="1358230" indent="0">
              <a:buNone/>
              <a:defRPr sz="2000"/>
            </a:lvl4pPr>
            <a:lvl5pPr marL="1810961" indent="0">
              <a:buNone/>
              <a:defRPr sz="2000"/>
            </a:lvl5pPr>
            <a:lvl6pPr marL="2263724" indent="0">
              <a:buNone/>
              <a:defRPr sz="2000"/>
            </a:lvl6pPr>
            <a:lvl7pPr marL="2716461" indent="0">
              <a:buNone/>
              <a:defRPr sz="2000"/>
            </a:lvl7pPr>
            <a:lvl8pPr marL="3169214" indent="0">
              <a:buNone/>
              <a:defRPr sz="2000"/>
            </a:lvl8pPr>
            <a:lvl9pPr marL="362195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746" indent="0">
              <a:buNone/>
              <a:defRPr sz="1200"/>
            </a:lvl2pPr>
            <a:lvl3pPr marL="905489" indent="0">
              <a:buNone/>
              <a:defRPr sz="1000"/>
            </a:lvl3pPr>
            <a:lvl4pPr marL="1358230" indent="0">
              <a:buNone/>
              <a:defRPr sz="900"/>
            </a:lvl4pPr>
            <a:lvl5pPr marL="1810961" indent="0">
              <a:buNone/>
              <a:defRPr sz="900"/>
            </a:lvl5pPr>
            <a:lvl6pPr marL="2263724" indent="0">
              <a:buNone/>
              <a:defRPr sz="900"/>
            </a:lvl6pPr>
            <a:lvl7pPr marL="2716461" indent="0">
              <a:buNone/>
              <a:defRPr sz="900"/>
            </a:lvl7pPr>
            <a:lvl8pPr marL="3169214" indent="0">
              <a:buNone/>
              <a:defRPr sz="900"/>
            </a:lvl8pPr>
            <a:lvl9pPr marL="362195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D8949BB9-B01D-4764-9BD9-A8585C043F9D}" type="datetimeFigureOut">
              <a:rPr lang="en-US" smtClean="0">
                <a:solidFill>
                  <a:prstClr val="black"/>
                </a:solidFill>
              </a:rPr>
              <a:pPr defTabSz="905489"/>
              <a:t>07/04/17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3"/>
            <a:ext cx="2895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553"/>
            <a:ext cx="2133600" cy="365125"/>
          </a:xfrm>
          <a:prstGeom prst="rect">
            <a:avLst/>
          </a:prstGeom>
        </p:spPr>
        <p:txBody>
          <a:bodyPr lIns="90551" tIns="45277" rIns="90551" bIns="45277"/>
          <a:lstStyle/>
          <a:p>
            <a:pPr defTabSz="905489"/>
            <a:fld id="{C5C45D00-3643-4458-896F-4BE7599D175B}" type="slidenum">
              <a:rPr lang="en-US" smtClean="0">
                <a:solidFill>
                  <a:prstClr val="black"/>
                </a:solidFill>
              </a:rPr>
              <a:pPr defTabSz="905489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29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627"/>
            <a:ext cx="91440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0551" tIns="45277" rIns="90551" bIns="45277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0551" tIns="45277" rIns="90551" bIns="4527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14356" y="6061277"/>
            <a:ext cx="9144000" cy="7969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lIns="90551" tIns="45277" rIns="90551" bIns="45277" anchor="ctr"/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lnSpc>
                <a:spcPct val="75000"/>
              </a:lnSpc>
              <a:defRPr/>
            </a:pPr>
            <a: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  <a:t> </a:t>
            </a:r>
            <a:b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</a:br>
            <a: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  <a:t/>
            </a:r>
            <a:b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</a:br>
            <a:endParaRPr lang="en-US" altLang="en-US" sz="3000" b="1" i="0" dirty="0" smtClean="0">
              <a:solidFill>
                <a:srgbClr val="EEECE1"/>
              </a:solidFill>
              <a:latin typeface="Arial" charset="0"/>
            </a:endParaRPr>
          </a:p>
        </p:txBody>
      </p:sp>
      <p:pic>
        <p:nvPicPr>
          <p:cNvPr id="8" name="Picture 7" descr="goi emblem copy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00" b="4445"/>
          <a:stretch>
            <a:fillRect/>
          </a:stretch>
        </p:blipFill>
        <p:spPr bwMode="auto">
          <a:xfrm>
            <a:off x="8493800" y="6061276"/>
            <a:ext cx="5429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routrays\AppData\Local\Microsoft\Windows\Temporary Internet Files\Content.Outlook\EKEF2LTK\NHM logo (3)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1" y="6218238"/>
            <a:ext cx="8509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32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05489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39555" indent="-339555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709" indent="-282971" algn="l" defTabSz="9054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867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07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49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093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838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5600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325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46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89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23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961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724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461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9214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95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627"/>
            <a:ext cx="91440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0551" tIns="45277" rIns="90551" bIns="45277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0551" tIns="45277" rIns="90551" bIns="4527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14356" y="6061273"/>
            <a:ext cx="9144000" cy="7969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lIns="90551" tIns="45277" rIns="90551" bIns="45277" anchor="ctr"/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lnSpc>
                <a:spcPct val="75000"/>
              </a:lnSpc>
              <a:defRPr/>
            </a:pPr>
            <a: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  <a:t> </a:t>
            </a:r>
            <a:b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</a:br>
            <a: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  <a:t/>
            </a:r>
            <a:br>
              <a:rPr lang="en-US" altLang="en-US" sz="3000" b="1" i="0" dirty="0" smtClean="0">
                <a:solidFill>
                  <a:srgbClr val="EEECE1"/>
                </a:solidFill>
                <a:latin typeface="Arial" charset="0"/>
              </a:rPr>
            </a:br>
            <a:endParaRPr lang="en-US" altLang="en-US" sz="3000" b="1" i="0" dirty="0" smtClean="0">
              <a:solidFill>
                <a:srgbClr val="EEECE1"/>
              </a:solidFill>
              <a:latin typeface="Arial" charset="0"/>
            </a:endParaRPr>
          </a:p>
        </p:txBody>
      </p:sp>
      <p:pic>
        <p:nvPicPr>
          <p:cNvPr id="8" name="Picture 7" descr="goi emblem copy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00" b="4445"/>
          <a:stretch>
            <a:fillRect/>
          </a:stretch>
        </p:blipFill>
        <p:spPr bwMode="auto">
          <a:xfrm>
            <a:off x="8493798" y="6061272"/>
            <a:ext cx="5429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routrays\AppData\Local\Microsoft\Windows\Temporary Internet Files\Content.Outlook\EKEF2LTK\NHM logo (3)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1" y="6218238"/>
            <a:ext cx="8509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67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05489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39555" indent="-339555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709" indent="-282971" algn="l" defTabSz="9054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867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07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49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093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838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5600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325" indent="-226371" algn="l" defTabSz="90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46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89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23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961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724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461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9214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950" algn="l" defTabSz="9054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59942"/>
          </a:xfrm>
          <a:prstGeom prst="rect">
            <a:avLst/>
          </a:prstGeom>
          <a:solidFill>
            <a:srgbClr val="FAF7CE"/>
          </a:solidFill>
          <a:ln>
            <a:noFill/>
          </a:ln>
          <a:extLst/>
        </p:spPr>
        <p:txBody>
          <a:bodyPr vert="horz" wrap="square" lIns="87510" tIns="43757" rIns="87510" bIns="437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801" y="1071573"/>
            <a:ext cx="8417199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905" tIns="43456" rIns="86905" bIns="43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15740" name="Text Box 28"/>
          <p:cNvSpPr txBox="1">
            <a:spLocks noChangeArrowheads="1"/>
          </p:cNvSpPr>
          <p:nvPr/>
        </p:nvSpPr>
        <p:spPr bwMode="auto">
          <a:xfrm>
            <a:off x="340853" y="6407084"/>
            <a:ext cx="405915" cy="315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4303" tIns="42156" rIns="84303" bIns="42156">
            <a:spAutoFit/>
          </a:bodyPr>
          <a:lstStyle>
            <a:lvl1pPr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08050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FCDE281-1F4F-41BD-8050-CD51522C36AB}" type="slidenum">
              <a:rPr lang="en-US" altLang="en-US" sz="1500" b="1" i="0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500" b="1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33"/>
          <p:cNvSpPr>
            <a:spLocks noChangeArrowheads="1"/>
          </p:cNvSpPr>
          <p:nvPr/>
        </p:nvSpPr>
        <p:spPr bwMode="auto">
          <a:xfrm>
            <a:off x="0" y="5979915"/>
            <a:ext cx="9144000" cy="87808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84317" tIns="42160" rIns="84317" bIns="42160" anchor="ctr"/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</a:br>
            <a: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en-US" sz="2800" b="1" i="0" dirty="0">
                <a:solidFill>
                  <a:srgbClr val="000000"/>
                </a:solidFill>
                <a:latin typeface="Arial" charset="0"/>
              </a:rPr>
            </a:br>
            <a:endParaRPr lang="en-US" altLang="en-US" sz="2800" b="1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0" name="Picture 5" descr="goi emblem copy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00" b="4445"/>
          <a:stretch>
            <a:fillRect/>
          </a:stretch>
        </p:blipFill>
        <p:spPr bwMode="auto">
          <a:xfrm>
            <a:off x="8557025" y="6000784"/>
            <a:ext cx="5228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 descr="C:\Users\routrays\AppData\Local\Microsoft\Windows\Temporary Internet Files\Content.Outlook\EKEF2LTK\NHM logo (3)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87" y="6215063"/>
            <a:ext cx="780692" cy="5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 userDrawn="1"/>
        </p:nvSpPr>
        <p:spPr bwMode="auto">
          <a:xfrm>
            <a:off x="1286103" y="6296944"/>
            <a:ext cx="6501882" cy="3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17" tIns="42160" rIns="84317" bIns="42160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00" b="1" i="0" dirty="0">
                <a:solidFill>
                  <a:srgbClr val="FFFFFF"/>
                </a:solidFill>
                <a:latin typeface="Arial Unicode MS" pitchFamily="34" charset="-128"/>
              </a:rPr>
              <a:t>Training -Workshop for Measles-Rubella  Vaccination Campaigns </a:t>
            </a:r>
          </a:p>
        </p:txBody>
      </p:sp>
    </p:spTree>
    <p:extLst>
      <p:ext uri="{BB962C8B-B14F-4D97-AF65-F5344CB8AC3E}">
        <p14:creationId xmlns:p14="http://schemas.microsoft.com/office/powerpoint/2010/main" xmlns="" val="4103604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/>
  <p:txStyles>
    <p:titleStyle>
      <a:lvl1pPr algn="l" defTabSz="869504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C00000"/>
          </a:solidFill>
          <a:latin typeface="Calibri" panose="020F0502020204030204" pitchFamily="34" charset="0"/>
          <a:ea typeface="+mj-ea"/>
          <a:cs typeface="+mj-cs"/>
        </a:defRPr>
      </a:lvl1pPr>
      <a:lvl2pPr algn="l" defTabSz="869504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</a:defRPr>
      </a:lvl2pPr>
      <a:lvl3pPr algn="l" defTabSz="869504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</a:defRPr>
      </a:lvl3pPr>
      <a:lvl4pPr algn="l" defTabSz="869504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</a:defRPr>
      </a:lvl4pPr>
      <a:lvl5pPr algn="l" defTabSz="869504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</a:defRPr>
      </a:lvl5pPr>
      <a:lvl6pPr marL="421576" algn="l" defTabSz="869504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6pPr>
      <a:lvl7pPr marL="843154" algn="l" defTabSz="869504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7pPr>
      <a:lvl8pPr marL="1264730" algn="l" defTabSz="869504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8pPr>
      <a:lvl9pPr marL="1686310" algn="l" defTabSz="869504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pitchFamily="34" charset="0"/>
        </a:defRPr>
      </a:lvl9pPr>
    </p:titleStyle>
    <p:bodyStyle>
      <a:lvl1pPr marL="324968" indent="-324968" algn="l" defTabSz="869504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05558" indent="-270806" algn="l" defTabSz="869504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Blip>
          <a:blip r:embed="rId16"/>
        </a:buBlip>
        <a:defRPr sz="2400">
          <a:solidFill>
            <a:schemeClr val="bg2"/>
          </a:solidFill>
          <a:latin typeface="+mn-lt"/>
        </a:defRPr>
      </a:lvl2pPr>
      <a:lvl3pPr marL="1086148" indent="-216647" algn="l" defTabSz="86950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Blip>
          <a:blip r:embed="rId17"/>
        </a:buBlip>
        <a:defRPr sz="2200">
          <a:solidFill>
            <a:schemeClr val="bg2"/>
          </a:solidFill>
          <a:latin typeface="+mn-lt"/>
        </a:defRPr>
      </a:lvl3pPr>
      <a:lvl4pPr marL="1520900" indent="-216647" algn="l" defTabSz="869504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900">
          <a:solidFill>
            <a:schemeClr val="accent1"/>
          </a:solidFill>
          <a:latin typeface="Arial Unicode MS" pitchFamily="34" charset="-128"/>
        </a:defRPr>
      </a:lvl4pPr>
      <a:lvl5pPr marL="1955646" indent="-218113" algn="l" defTabSz="86950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900">
          <a:solidFill>
            <a:schemeClr val="tx1"/>
          </a:solidFill>
          <a:latin typeface="Arial Unicode MS" pitchFamily="34" charset="-128"/>
        </a:defRPr>
      </a:lvl5pPr>
      <a:lvl6pPr marL="2377224" indent="-218113" algn="l" defTabSz="869504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900">
          <a:solidFill>
            <a:schemeClr val="tx1"/>
          </a:solidFill>
          <a:latin typeface="Arial Unicode MS" pitchFamily="34" charset="-128"/>
        </a:defRPr>
      </a:lvl6pPr>
      <a:lvl7pPr marL="2798814" indent="-218113" algn="l" defTabSz="869504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900">
          <a:solidFill>
            <a:schemeClr val="tx1"/>
          </a:solidFill>
          <a:latin typeface="Arial Unicode MS" pitchFamily="34" charset="-128"/>
        </a:defRPr>
      </a:lvl7pPr>
      <a:lvl8pPr marL="3220387" indent="-218113" algn="l" defTabSz="869504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900">
          <a:solidFill>
            <a:schemeClr val="tx1"/>
          </a:solidFill>
          <a:latin typeface="Arial Unicode MS" pitchFamily="34" charset="-128"/>
        </a:defRPr>
      </a:lvl8pPr>
      <a:lvl9pPr marL="3641963" indent="-218113" algn="l" defTabSz="869504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9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1576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3154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4730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86310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7891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465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51044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72624" algn="l" defTabSz="8431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D:\Srcbanglore-Data\SRC%20Bangalore\MR%20Campaigns\IEAG\IEAG%20Meeting%20-%20MR%20Campaign\Dr%20Devi%20Shetty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43400" y="76200"/>
            <a:ext cx="4724400" cy="579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defTabSz="909317">
              <a:spcBef>
                <a:spcPts val="0"/>
              </a:spcBef>
              <a:defRPr/>
            </a:pPr>
            <a:r>
              <a:rPr lang="en-IN" sz="3200" dirty="0"/>
              <a:t>Overcoming vaccine hesitancy in MR campaign</a:t>
            </a:r>
            <a:br>
              <a:rPr lang="en-IN" sz="3200" dirty="0"/>
            </a:br>
            <a:r>
              <a:rPr lang="en-IN" sz="3200" dirty="0" smtClean="0"/>
              <a:t>Karnataka</a:t>
            </a:r>
            <a:br>
              <a:rPr lang="en-IN" sz="3200" dirty="0" smtClean="0"/>
            </a:br>
            <a:r>
              <a:rPr lang="en-IN" sz="2400" dirty="0" smtClean="0"/>
              <a:t>(7</a:t>
            </a:r>
            <a:r>
              <a:rPr lang="en-IN" sz="2400" baseline="30000" dirty="0" smtClean="0"/>
              <a:t>th</a:t>
            </a:r>
            <a:r>
              <a:rPr lang="en-IN" sz="2400" dirty="0" smtClean="0"/>
              <a:t> February to 19</a:t>
            </a:r>
            <a:r>
              <a:rPr lang="en-IN" sz="2400" baseline="30000" dirty="0" smtClean="0"/>
              <a:t>th</a:t>
            </a:r>
            <a:r>
              <a:rPr lang="en-IN" sz="2400" dirty="0" smtClean="0"/>
              <a:t> March 2017)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976664"/>
            <a:ext cx="9144000" cy="836712"/>
            <a:chOff x="0" y="6128321"/>
            <a:chExt cx="9144000" cy="696418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0" y="6128321"/>
              <a:ext cx="9144000" cy="69417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defTabSz="942975" eaLnBrk="0" hangingPunct="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defTabSz="942975" eaLnBrk="0" hangingPunct="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defTabSz="942975" eaLnBrk="0" hangingPunct="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defTabSz="942975" eaLnBrk="0" hangingPunct="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defTabSz="942975" eaLnBrk="0" hangingPunct="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75000"/>
                </a:lnSpc>
                <a:defRPr/>
              </a:pPr>
              <a:r>
                <a:rPr lang="en-US" altLang="en-US" sz="3100" b="1" i="0" dirty="0">
                  <a:solidFill>
                    <a:srgbClr val="EEECE1"/>
                  </a:solidFill>
                  <a:latin typeface="Arial" charset="0"/>
                </a:rPr>
                <a:t> </a:t>
              </a:r>
              <a:br>
                <a:rPr lang="en-US" altLang="en-US" sz="3100" b="1" i="0" dirty="0">
                  <a:solidFill>
                    <a:srgbClr val="EEECE1"/>
                  </a:solidFill>
                  <a:latin typeface="Arial" charset="0"/>
                </a:rPr>
              </a:br>
              <a:r>
                <a:rPr lang="en-US" altLang="en-US" sz="3100" b="1" i="0" dirty="0">
                  <a:solidFill>
                    <a:srgbClr val="EEECE1"/>
                  </a:solidFill>
                  <a:latin typeface="Arial" charset="0"/>
                </a:rPr>
                <a:t/>
              </a:r>
              <a:br>
                <a:rPr lang="en-US" altLang="en-US" sz="3100" b="1" i="0" dirty="0">
                  <a:solidFill>
                    <a:srgbClr val="EEECE1"/>
                  </a:solidFill>
                  <a:latin typeface="Arial" charset="0"/>
                </a:rPr>
              </a:br>
              <a:endParaRPr lang="en-US" altLang="en-US" sz="3100" b="1" i="0" dirty="0">
                <a:solidFill>
                  <a:srgbClr val="EEECE1"/>
                </a:solidFill>
                <a:latin typeface="Arial" charset="0"/>
              </a:endParaRPr>
            </a:p>
          </p:txBody>
        </p:sp>
        <p:pic>
          <p:nvPicPr>
            <p:cNvPr id="12" name="Picture 10" descr="goi emblem cop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400" b="4445"/>
            <a:stretch>
              <a:fillRect/>
            </a:stretch>
          </p:blipFill>
          <p:spPr bwMode="auto">
            <a:xfrm>
              <a:off x="8382000" y="6196673"/>
              <a:ext cx="427037" cy="62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routrays\AppData\Local\Microsoft\Windows\Temporary Internet Files\Content.Outlook\EKEF2LTK\NHM logo (3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3" y="6277975"/>
              <a:ext cx="637582" cy="42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187623" y="6357001"/>
              <a:ext cx="6984357" cy="307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42975" eaLnBrk="0" hangingPunct="0">
                <a:defRPr sz="25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42975" eaLnBrk="0" hangingPunct="0">
                <a:defRPr sz="25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42975" eaLnBrk="0" hangingPunct="0">
                <a:defRPr sz="25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42975" eaLnBrk="0" hangingPunct="0">
                <a:defRPr sz="25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42975" eaLnBrk="0" hangingPunct="0">
                <a:defRPr sz="25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42975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800" b="1" i="0" dirty="0">
                  <a:solidFill>
                    <a:prstClr val="white"/>
                  </a:solidFill>
                  <a:latin typeface="Agency FB" pitchFamily="34" charset="0"/>
                </a:rPr>
                <a:t>Measles-Rubella  Vaccination Campaign February 2017 Karnataka </a:t>
              </a:r>
            </a:p>
          </p:txBody>
        </p:sp>
      </p:grpSp>
      <p:pic>
        <p:nvPicPr>
          <p:cNvPr id="1026" name="Picture 2" descr="D:\Srcbanglore-Data\SRC Bangalore\MR Campaigns\IEC\IEC\IEC Materials\IEC Materials\Measles and Rubella poster _ 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347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887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1129145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IN" sz="2400" b="1" dirty="0"/>
              <a:t>Dedicated </a:t>
            </a:r>
            <a:r>
              <a:rPr lang="en-IN" sz="2400" b="1" dirty="0" err="1"/>
              <a:t>facebook</a:t>
            </a:r>
            <a:r>
              <a:rPr lang="en-IN" sz="2400" b="1" dirty="0"/>
              <a:t> page and twitter handle</a:t>
            </a:r>
            <a:r>
              <a:rPr lang="en-IN" b="1" dirty="0"/>
              <a:t> 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Regular </a:t>
            </a:r>
            <a:r>
              <a:rPr lang="en-IN" b="1" dirty="0"/>
              <a:t>updates, answering questions of hesitant parents by experts</a:t>
            </a:r>
            <a:r>
              <a:rPr lang="en-IN" b="1" dirty="0" smtClean="0"/>
              <a:t>,</a:t>
            </a:r>
            <a:br>
              <a:rPr lang="en-IN" b="1" dirty="0" smtClean="0"/>
            </a:br>
            <a:r>
              <a:rPr lang="en-IN" b="1" dirty="0"/>
              <a:t>F</a:t>
            </a:r>
            <a:r>
              <a:rPr lang="en-IN" b="1" dirty="0" smtClean="0"/>
              <a:t>acebook </a:t>
            </a:r>
            <a:r>
              <a:rPr lang="en-IN" b="1" dirty="0"/>
              <a:t>live </a:t>
            </a:r>
            <a:r>
              <a:rPr lang="en-IN" b="1" dirty="0" smtClean="0"/>
              <a:t>chats </a:t>
            </a:r>
            <a:r>
              <a:rPr lang="en-IN" b="1" dirty="0"/>
              <a:t>with </a:t>
            </a:r>
            <a:r>
              <a:rPr lang="en-IN" b="1" dirty="0" smtClean="0"/>
              <a:t>experts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" t="19431" r="1219" b="6236"/>
          <a:stretch>
            <a:fillRect/>
          </a:stretch>
        </p:blipFill>
        <p:spPr bwMode="auto">
          <a:xfrm>
            <a:off x="76200" y="1143000"/>
            <a:ext cx="4419600" cy="4800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82" r="15714" b="6367"/>
          <a:stretch>
            <a:fillRect/>
          </a:stretch>
        </p:blipFill>
        <p:spPr bwMode="auto">
          <a:xfrm>
            <a:off x="4495800" y="1143000"/>
            <a:ext cx="4648200" cy="48768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2168682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4" y="4918362"/>
            <a:ext cx="4752975" cy="19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2"/>
            <a:ext cx="4419600" cy="227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4"/>
            <a:ext cx="4724400" cy="22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7" y="2882276"/>
            <a:ext cx="4714875" cy="20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88763"/>
            <a:ext cx="4419600" cy="202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4" y="4918362"/>
            <a:ext cx="4419599" cy="192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90800" y="4498870"/>
            <a:ext cx="4038600" cy="838982"/>
          </a:xfrm>
          <a:prstGeom prst="rect">
            <a:avLst/>
          </a:prstGeom>
          <a:solidFill>
            <a:srgbClr val="FDEADA"/>
          </a:solidFill>
        </p:spPr>
        <p:txBody>
          <a:bodyPr lIns="91429" tIns="45714" rIns="91429" bIns="45714">
            <a:normAutofit lnSpcReduction="10000"/>
          </a:bodyPr>
          <a:lstStyle>
            <a:lvl1pPr algn="ctr" defTabSz="905599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xmlns="" val="797338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28"/>
            <a:ext cx="9144000" cy="832573"/>
          </a:xfrm>
          <a:solidFill>
            <a:srgbClr val="FDEADA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Other Innovations </a:t>
            </a:r>
            <a:r>
              <a:rPr lang="en-US" sz="4000" dirty="0">
                <a:solidFill>
                  <a:schemeClr val="tx1"/>
                </a:solidFill>
              </a:rPr>
              <a:t>– </a:t>
            </a:r>
            <a:r>
              <a:rPr lang="en-US" sz="4000" dirty="0" smtClean="0">
                <a:solidFill>
                  <a:schemeClr val="tx1"/>
                </a:solidFill>
              </a:rPr>
              <a:t>MR Communication </a:t>
            </a:r>
            <a:endParaRPr lang="en-IN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4562"/>
            <a:ext cx="4191000" cy="50752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Posters/Banners/ Hoardings</a:t>
            </a:r>
          </a:p>
          <a:p>
            <a:r>
              <a:rPr lang="en-US" dirty="0" smtClean="0"/>
              <a:t>Videos and audio messages, jingles from celebrities</a:t>
            </a:r>
          </a:p>
          <a:p>
            <a:r>
              <a:rPr lang="en-US" dirty="0" smtClean="0"/>
              <a:t>Television- Ads, Panel discussions, live phone-in programs</a:t>
            </a:r>
          </a:p>
          <a:p>
            <a:r>
              <a:rPr lang="en-US" dirty="0" smtClean="0"/>
              <a:t>Radio- Multiple channels</a:t>
            </a:r>
          </a:p>
          <a:p>
            <a:r>
              <a:rPr lang="en-US" dirty="0" smtClean="0"/>
              <a:t>Metro stations</a:t>
            </a:r>
          </a:p>
          <a:p>
            <a:r>
              <a:rPr lang="en-US" dirty="0" smtClean="0"/>
              <a:t>Bangalore Airport</a:t>
            </a:r>
          </a:p>
          <a:p>
            <a:r>
              <a:rPr lang="en-US" dirty="0" smtClean="0"/>
              <a:t>Bus branding- Buses-outside, inside, tickets</a:t>
            </a:r>
          </a:p>
          <a:p>
            <a:r>
              <a:rPr lang="en-US" dirty="0" smtClean="0"/>
              <a:t>Facebook/Twitter/You tube page</a:t>
            </a:r>
          </a:p>
          <a:p>
            <a:r>
              <a:rPr lang="en-US" dirty="0" smtClean="0"/>
              <a:t>Newspapers ads- State and regional multiple languages</a:t>
            </a:r>
          </a:p>
          <a:p>
            <a:r>
              <a:rPr lang="en-US" dirty="0" smtClean="0"/>
              <a:t>School Rallies</a:t>
            </a:r>
          </a:p>
          <a:p>
            <a:endParaRPr lang="en-IN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5" y="6251415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14439" y="914400"/>
            <a:ext cx="4038600" cy="5029200"/>
          </a:xfrm>
          <a:prstGeom prst="rect">
            <a:avLst/>
          </a:prstGeom>
        </p:spPr>
        <p:txBody>
          <a:bodyPr vert="horz" lIns="90551" tIns="45277" rIns="90551" bIns="45277" rtlCol="0">
            <a:noAutofit/>
          </a:bodyPr>
          <a:lstStyle>
            <a:lvl1pPr marL="339596" indent="-339596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5798" indent="-283005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04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799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595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0394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3193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6010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8789" indent="-226399" algn="l" defTabSz="9055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Appeal from Chief Minister/ Health minister</a:t>
            </a:r>
          </a:p>
          <a:p>
            <a:r>
              <a:rPr lang="en-US" sz="2200" dirty="0"/>
              <a:t>Movie Theatres ad screening</a:t>
            </a:r>
          </a:p>
          <a:p>
            <a:r>
              <a:rPr lang="en-US" sz="2200" dirty="0"/>
              <a:t>Milk packets branded</a:t>
            </a:r>
          </a:p>
          <a:p>
            <a:r>
              <a:rPr lang="en-US" sz="2200" dirty="0"/>
              <a:t>Big FM School mobilization</a:t>
            </a:r>
          </a:p>
          <a:p>
            <a:r>
              <a:rPr lang="en-US" sz="2200" dirty="0"/>
              <a:t>India- England T20 match</a:t>
            </a:r>
          </a:p>
          <a:p>
            <a:r>
              <a:rPr lang="en-US" sz="2200" dirty="0"/>
              <a:t>Train announcements- stations and inside trains</a:t>
            </a:r>
          </a:p>
          <a:p>
            <a:r>
              <a:rPr lang="en-US" sz="2200" dirty="0"/>
              <a:t>Local cable channels across all districts</a:t>
            </a:r>
          </a:p>
          <a:p>
            <a:r>
              <a:rPr lang="en-US" sz="2200" dirty="0"/>
              <a:t>Folk artistes regional awareness </a:t>
            </a:r>
            <a:r>
              <a:rPr lang="en-US" sz="2200" dirty="0" smtClean="0"/>
              <a:t>events</a:t>
            </a:r>
          </a:p>
          <a:p>
            <a:r>
              <a:rPr lang="en-US" sz="2200" dirty="0" smtClean="0"/>
              <a:t>Garbage van announcements</a:t>
            </a:r>
            <a:endParaRPr lang="en-US" sz="2200" dirty="0"/>
          </a:p>
          <a:p>
            <a:endParaRPr lang="en-US" sz="2200" dirty="0"/>
          </a:p>
          <a:p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xmlns="" val="1375453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Posters printed by private schools management association and circulated to all schools in association to support MR vaccination campaign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8200" cy="4876800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IN" sz="8600" dirty="0" smtClean="0"/>
              <a:t>Communication through Private school management associations to address Private schools hesitancy</a:t>
            </a:r>
          </a:p>
          <a:p>
            <a:pPr lvl="0"/>
            <a:endParaRPr lang="en-US" sz="8600" dirty="0" smtClean="0"/>
          </a:p>
          <a:p>
            <a:pPr lvl="0"/>
            <a:r>
              <a:rPr lang="en-IN" sz="8600" dirty="0" smtClean="0"/>
              <a:t>NO Cost Implication</a:t>
            </a:r>
          </a:p>
          <a:p>
            <a:pPr lvl="0"/>
            <a:endParaRPr lang="en-US" sz="8600" dirty="0" smtClean="0"/>
          </a:p>
          <a:p>
            <a:pPr lvl="0"/>
            <a:endParaRPr lang="en-IN" sz="8600" dirty="0"/>
          </a:p>
          <a:p>
            <a:pPr lvl="0"/>
            <a:r>
              <a:rPr lang="en-IN" sz="8600" dirty="0" smtClean="0"/>
              <a:t>Good &amp; Positive programmatic outcome </a:t>
            </a:r>
            <a:endParaRPr lang="en-US" sz="8600" dirty="0" smtClean="0"/>
          </a:p>
          <a:p>
            <a:endParaRPr lang="en-US" dirty="0"/>
          </a:p>
        </p:txBody>
      </p:sp>
      <p:pic>
        <p:nvPicPr>
          <p:cNvPr id="7" name="Content Placeholder 6" descr="D:\Dr Lokesh Personal\Dell Backup\My Documents\Phone Photos and Vides\Moto x Play\Disa Images\20170124_183804094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910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3839497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45370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0" y="-3030"/>
            <a:ext cx="9144000" cy="1077206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prstClr val="black"/>
                </a:solidFill>
                <a:latin typeface="Calibri"/>
              </a:rPr>
              <a:t>Awareness programs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– Live Q &amp; A with experts in Radio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TV Panel discussions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12" name="Picture 2" descr="D:\Srcbanglore-Data\SRC Bangalore\MR Campaigns\Photos\IMG_20170203_154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076" y="1130300"/>
            <a:ext cx="46132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D:\Srcbanglore-Data\SRC Bangalore\MR Campaigns\Photos\IMG_20170203_151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457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72" b="33182"/>
          <a:stretch>
            <a:fillRect/>
          </a:stretch>
        </p:blipFill>
        <p:spPr bwMode="auto">
          <a:xfrm>
            <a:off x="1" y="3733800"/>
            <a:ext cx="457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210683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2" y="6350"/>
            <a:ext cx="9102724" cy="1081088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prstClr val="black"/>
                </a:solidFill>
              </a:rPr>
              <a:t>Letter from State Wakf Board and Urdu </a:t>
            </a:r>
            <a:r>
              <a:rPr lang="en-US" sz="3200" b="1" dirty="0" smtClean="0">
                <a:solidFill>
                  <a:prstClr val="black"/>
                </a:solidFill>
              </a:rPr>
              <a:t>Appeals</a:t>
            </a:r>
          </a:p>
          <a:p>
            <a:pPr algn="ctr" eaLnBrk="1" hangingPunct="1"/>
            <a:r>
              <a:rPr lang="en-US" sz="3200" b="1" dirty="0" smtClean="0">
                <a:solidFill>
                  <a:prstClr val="black"/>
                </a:solidFill>
              </a:rPr>
              <a:t>- Not to believe in </a:t>
            </a:r>
            <a:r>
              <a:rPr lang="en-US" sz="3200" b="1" dirty="0" err="1" smtClean="0">
                <a:solidFill>
                  <a:prstClr val="black"/>
                </a:solidFill>
              </a:rPr>
              <a:t>Rumours</a:t>
            </a:r>
            <a:endParaRPr lang="en-IN" sz="3200" b="1" dirty="0">
              <a:solidFill>
                <a:prstClr val="black"/>
              </a:solidFill>
            </a:endParaRPr>
          </a:p>
        </p:txBody>
      </p:sp>
      <p:pic>
        <p:nvPicPr>
          <p:cNvPr id="16387" name="Picture 6" descr="D:\Srcbanglore-Data\SRC Bangalore\MR Campaigns\Photos\20170215_0704421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819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D:\Srcbanglore-Data\SRC Bangalore\MR Campaigns\Photos\IMG_20170215_094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789" y="1077914"/>
            <a:ext cx="28829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D:\Srcbanglore-Data\SRC Bangalore\MR Campaigns\Photos\IMG_20170207_122209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85" r="47485" b="28889"/>
          <a:stretch>
            <a:fillRect/>
          </a:stretch>
        </p:blipFill>
        <p:spPr bwMode="auto">
          <a:xfrm>
            <a:off x="6054725" y="1087438"/>
            <a:ext cx="3048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638893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063" y="871539"/>
            <a:ext cx="2497137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0" y="6350"/>
            <a:ext cx="9067800" cy="908050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prstClr val="black"/>
                </a:solidFill>
                <a:latin typeface="Calibri"/>
              </a:rPr>
              <a:t>Appeals from Chief Minster &amp; Health Minister</a:t>
            </a:r>
          </a:p>
          <a:p>
            <a:pPr algn="ctr" eaLnBrk="1" hangingPunct="1"/>
            <a:r>
              <a:rPr lang="en-US" sz="2800" b="1" dirty="0">
                <a:solidFill>
                  <a:prstClr val="black"/>
                </a:solidFill>
                <a:latin typeface="Calibri"/>
              </a:rPr>
              <a:t>Published in 41 Newspapers in different languages</a:t>
            </a:r>
            <a:endParaRPr lang="en-IN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364" name="Picture 2" descr="D:\Srcbanglore-Data\SRC Bangalore\MR Campaigns\Photos\20170214_18013456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4" y="3468689"/>
            <a:ext cx="235743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Srcbanglore-Data\SRC Bangalore\MR Campaigns\Photos\20170214_18020561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4" y="949326"/>
            <a:ext cx="235743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D:\Srcbanglore-Data\SRC Bangalore\MR Campaigns\Photos\20170214_18041593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503613"/>
            <a:ext cx="24971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 descr="D:\Srcbanglore-Data\SRC Bangalore\MR Campaigns\Photos\20170214_180855845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7" t="6493" r="8765"/>
          <a:stretch>
            <a:fillRect/>
          </a:stretch>
        </p:blipFill>
        <p:spPr bwMode="auto">
          <a:xfrm>
            <a:off x="6324600" y="3306041"/>
            <a:ext cx="25082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6324601" y="1219200"/>
            <a:ext cx="2438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C00000"/>
                </a:solidFill>
              </a:rPr>
              <a:t>Kannada, English, Hindi, Urdu, Tamil, Marathi etc.</a:t>
            </a:r>
          </a:p>
        </p:txBody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3968062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2" y="990600"/>
            <a:ext cx="464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8901"/>
            <a:ext cx="9144000" cy="1077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Joint Media briefing by Health Minister and Education Minister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096106"/>
            <a:ext cx="4159826" cy="484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87623" y="6251415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4093549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en-IN" sz="3100" b="1" dirty="0" smtClean="0"/>
              <a:t/>
            </a:r>
            <a:br>
              <a:rPr lang="en-IN" sz="3100" b="1" dirty="0" smtClean="0"/>
            </a:br>
            <a:r>
              <a:rPr lang="en-IN" sz="3100" b="1" dirty="0" smtClean="0"/>
              <a:t/>
            </a:r>
            <a:br>
              <a:rPr lang="en-IN" sz="3100" b="1" dirty="0" smtClean="0"/>
            </a:br>
            <a:r>
              <a:rPr lang="en-IN" sz="3100" b="1" dirty="0" smtClean="0"/>
              <a:t>Positive video clips from vaccinated children circulated widely convinced many hesitant parents not to believe in rumours and vaccinate their children safely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670" t="5940" r="1480" b="1650"/>
          <a:stretch/>
        </p:blipFill>
        <p:spPr bwMode="auto">
          <a:xfrm>
            <a:off x="228600" y="1524000"/>
            <a:ext cx="86868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345259469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0" y="19051"/>
            <a:ext cx="9144000" cy="84368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Reaching to all: Metro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stations, Airport standees</a:t>
            </a:r>
          </a:p>
          <a:p>
            <a:pPr algn="ctr" eaLnBrk="1" hangingPunct="1"/>
            <a:r>
              <a:rPr lang="en-US" sz="2400" b="1" dirty="0">
                <a:solidFill>
                  <a:prstClr val="black"/>
                </a:solidFill>
                <a:latin typeface="Calibri"/>
              </a:rPr>
              <a:t>Bus branding, Community leaders meetings, Hoardings, </a:t>
            </a:r>
          </a:p>
        </p:txBody>
      </p:sp>
      <p:pic>
        <p:nvPicPr>
          <p:cNvPr id="18435" name="Picture 2" descr="D:\Srcbanglore-Data\SRC Bangalore\MR Campaigns\Photos\20170206_1026582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81050"/>
            <a:ext cx="43291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D:\Srcbanglore-Data\SRC Bangalore\MR Campaigns\Photos\20170206_2203043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113" y="790576"/>
            <a:ext cx="481488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D:\Srcbanglore-Data\SRC Bangalore\MR Campaigns\Photos\20170206_19191039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99" y="4625976"/>
            <a:ext cx="43291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D:\Srcbanglore-Data\SRC Bangalore\MR Campaigns\Photos\20170206_19191700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113" y="4625975"/>
            <a:ext cx="481488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D:\Srcbanglore-Data\SRC Bangalore\MR Campaigns\Photos\20170210_06532725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99" y="2482850"/>
            <a:ext cx="4341813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D:\Srcbanglore-Data\SRC Bangalore\MR Campaigns\Photos\20170131_07540124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590800"/>
            <a:ext cx="481488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1921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EADD"/>
          </a:solidFill>
          <a:ln>
            <a:noFill/>
          </a:ln>
        </p:spPr>
        <p:txBody>
          <a:bodyPr vert="horz" wrap="square" lIns="87499" tIns="43752" rIns="87499" bIns="43752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75000"/>
              </a:lnSpc>
            </a:pPr>
            <a:r>
              <a:rPr lang="en-US" altLang="en-US" kern="1200" dirty="0"/>
              <a:t>MR campaign: Vaccination strategy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4648199"/>
          </a:xfrm>
        </p:spPr>
        <p:txBody>
          <a:bodyPr/>
          <a:lstStyle/>
          <a:p>
            <a:pPr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>
                <a:latin typeface="Calibri" panose="020F0502020204030204" pitchFamily="34" charset="0"/>
              </a:rPr>
              <a:t>Target age group: </a:t>
            </a:r>
            <a:r>
              <a:rPr lang="en-GB" altLang="en-US" sz="2000" b="1" i="1" dirty="0">
                <a:latin typeface="Calibri" panose="020F0502020204030204" pitchFamily="34" charset="0"/>
              </a:rPr>
              <a:t>9 months </a:t>
            </a:r>
            <a:r>
              <a:rPr lang="en-GB" altLang="en-US" sz="2000" b="1" i="1" dirty="0" smtClean="0">
                <a:latin typeface="Calibri" panose="020F0502020204030204" pitchFamily="34" charset="0"/>
              </a:rPr>
              <a:t> to  &lt;</a:t>
            </a:r>
            <a:r>
              <a:rPr lang="en-GB" altLang="en-US" sz="2000" b="1" i="1" dirty="0">
                <a:latin typeface="Calibri" panose="020F0502020204030204" pitchFamily="34" charset="0"/>
              </a:rPr>
              <a:t>15 </a:t>
            </a:r>
            <a:r>
              <a:rPr lang="en-GB" altLang="en-US" sz="2000" b="1" i="1" dirty="0" smtClean="0">
                <a:latin typeface="Calibri" panose="020F0502020204030204" pitchFamily="34" charset="0"/>
              </a:rPr>
              <a:t>years</a:t>
            </a:r>
            <a:endParaRPr lang="en-GB" alt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 smtClean="0">
                <a:latin typeface="Calibri" panose="020F0502020204030204" pitchFamily="34" charset="0"/>
              </a:rPr>
              <a:t>To </a:t>
            </a:r>
            <a:r>
              <a:rPr lang="en-GB" altLang="en-US" sz="2000" dirty="0">
                <a:latin typeface="Calibri" panose="020F0502020204030204" pitchFamily="34" charset="0"/>
              </a:rPr>
              <a:t>cover one school in one day; one village in one day </a:t>
            </a:r>
            <a:endParaRPr lang="en-GB" altLang="en-US" sz="2000" dirty="0" smtClean="0"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278"/>
              </a:spcBef>
              <a:spcAft>
                <a:spcPts val="278"/>
              </a:spcAft>
              <a:buNone/>
              <a:defRPr/>
            </a:pPr>
            <a:endParaRPr lang="en-GB" altLang="en-U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>
                <a:latin typeface="Calibri" panose="020F0502020204030204" pitchFamily="34" charset="0"/>
              </a:rPr>
              <a:t>Average Campaign duration: ~ 3+ 1 weeks =  ~16-20  working days</a:t>
            </a:r>
          </a:p>
          <a:p>
            <a:pPr lvl="1"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>
                <a:latin typeface="Calibri" panose="020F0502020204030204" pitchFamily="34" charset="0"/>
              </a:rPr>
              <a:t>1</a:t>
            </a:r>
            <a:r>
              <a:rPr lang="en-GB" altLang="en-US" sz="2000" baseline="30000" dirty="0">
                <a:latin typeface="Calibri" panose="020F0502020204030204" pitchFamily="34" charset="0"/>
              </a:rPr>
              <a:t>st</a:t>
            </a:r>
            <a:r>
              <a:rPr lang="en-GB" altLang="en-US" sz="2000" dirty="0">
                <a:latin typeface="Calibri" panose="020F0502020204030204" pitchFamily="34" charset="0"/>
              </a:rPr>
              <a:t>  week: School based campaign </a:t>
            </a:r>
            <a:endParaRPr lang="en-GB" altLang="en-US" sz="2000" dirty="0" smtClean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 smtClean="0">
                <a:latin typeface="Calibri" panose="020F0502020204030204" pitchFamily="34" charset="0"/>
              </a:rPr>
              <a:t>2</a:t>
            </a:r>
            <a:r>
              <a:rPr lang="en-GB" altLang="en-US" sz="2000" baseline="30000" dirty="0" smtClean="0">
                <a:latin typeface="Calibri" panose="020F0502020204030204" pitchFamily="34" charset="0"/>
              </a:rPr>
              <a:t>nd</a:t>
            </a:r>
            <a:r>
              <a:rPr lang="en-GB" altLang="en-US" sz="2000" dirty="0" smtClean="0">
                <a:latin typeface="Calibri" panose="020F0502020204030204" pitchFamily="34" charset="0"/>
              </a:rPr>
              <a:t> and 3</a:t>
            </a:r>
            <a:r>
              <a:rPr lang="en-GB" altLang="en-US" sz="2000" baseline="30000" dirty="0" smtClean="0">
                <a:latin typeface="Calibri" panose="020F0502020204030204" pitchFamily="34" charset="0"/>
              </a:rPr>
              <a:t>rd</a:t>
            </a:r>
            <a:r>
              <a:rPr lang="en-GB" altLang="en-US" sz="2000" dirty="0" smtClean="0">
                <a:latin typeface="Calibri" panose="020F0502020204030204" pitchFamily="34" charset="0"/>
              </a:rPr>
              <a:t>  weeks: Community based campaign</a:t>
            </a:r>
          </a:p>
          <a:p>
            <a:pPr lvl="1" eaLnBrk="1" hangingPunct="1"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2000" dirty="0" smtClean="0">
                <a:latin typeface="Calibri" panose="020F0502020204030204" pitchFamily="34" charset="0"/>
              </a:rPr>
              <a:t>4</a:t>
            </a:r>
            <a:r>
              <a:rPr lang="en-GB" altLang="en-US" sz="2000" baseline="30000" dirty="0" smtClean="0">
                <a:latin typeface="Calibri" panose="020F0502020204030204" pitchFamily="34" charset="0"/>
              </a:rPr>
              <a:t>th</a:t>
            </a:r>
            <a:r>
              <a:rPr lang="en-GB" altLang="en-US" sz="2000" dirty="0" smtClean="0">
                <a:latin typeface="Calibri" panose="020F0502020204030204" pitchFamily="34" charset="0"/>
              </a:rPr>
              <a:t> week: sweeping activity</a:t>
            </a:r>
          </a:p>
          <a:p>
            <a:pPr lvl="1" eaLnBrk="1" hangingPunct="1">
              <a:spcBef>
                <a:spcPts val="278"/>
              </a:spcBef>
              <a:spcAft>
                <a:spcPts val="278"/>
              </a:spcAft>
              <a:defRPr/>
            </a:pPr>
            <a:endParaRPr lang="en-GB" altLang="en-US" sz="2000" dirty="0">
              <a:latin typeface="Calibri" panose="020F0502020204030204" pitchFamily="34" charset="0"/>
            </a:endParaRPr>
          </a:p>
          <a:p>
            <a:pPr>
              <a:lnSpc>
                <a:spcPct val="111000"/>
              </a:lnSpc>
              <a:spcBef>
                <a:spcPts val="582"/>
              </a:spcBef>
              <a:spcAft>
                <a:spcPts val="582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National MR vaccine </a:t>
            </a:r>
            <a:r>
              <a:rPr lang="en-US" altLang="en-US" sz="2400" dirty="0" smtClean="0">
                <a:latin typeface="Calibri" panose="020F0502020204030204" pitchFamily="34" charset="0"/>
              </a:rPr>
              <a:t>Launch </a:t>
            </a:r>
            <a:r>
              <a:rPr lang="en-US" altLang="en-US" sz="2400" dirty="0">
                <a:latin typeface="Calibri" panose="020F0502020204030204" pitchFamily="34" charset="0"/>
              </a:rPr>
              <a:t>in Bangalore on 5</a:t>
            </a:r>
            <a:r>
              <a:rPr lang="en-US" altLang="en-US" sz="24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400" dirty="0">
                <a:latin typeface="Calibri" panose="020F0502020204030204" pitchFamily="34" charset="0"/>
              </a:rPr>
              <a:t> February </a:t>
            </a:r>
            <a:r>
              <a:rPr lang="en-US" altLang="en-US" sz="2400" dirty="0" smtClean="0">
                <a:latin typeface="Calibri" panose="020F0502020204030204" pitchFamily="34" charset="0"/>
              </a:rPr>
              <a:t>2017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11000"/>
              </a:lnSpc>
              <a:spcBef>
                <a:spcPts val="582"/>
              </a:spcBef>
              <a:spcAft>
                <a:spcPts val="582"/>
              </a:spcAft>
            </a:pPr>
            <a:r>
              <a:rPr lang="en-US" altLang="en-US" sz="2400" dirty="0">
                <a:latin typeface="Calibri" panose="020F0502020204030204" pitchFamily="34" charset="0"/>
              </a:rPr>
              <a:t>Target Children = </a:t>
            </a:r>
            <a:r>
              <a:rPr lang="en-IN" sz="2400" b="1" dirty="0" smtClean="0"/>
              <a:t>160,32,635</a:t>
            </a:r>
            <a:endParaRPr lang="en-IN" altLang="en-US" sz="2400" b="1" dirty="0">
              <a:latin typeface="Calibri" panose="020F0502020204030204" pitchFamily="34" charset="0"/>
            </a:endParaRPr>
          </a:p>
          <a:p>
            <a:pPr>
              <a:lnSpc>
                <a:spcPct val="111000"/>
              </a:lnSpc>
              <a:spcBef>
                <a:spcPts val="582"/>
              </a:spcBef>
              <a:spcAft>
                <a:spcPts val="582"/>
              </a:spcAft>
            </a:pPr>
            <a:r>
              <a:rPr lang="en-US" altLang="en-US" sz="2400" dirty="0" smtClean="0">
                <a:latin typeface="Calibri" panose="020F0502020204030204" pitchFamily="34" charset="0"/>
              </a:rPr>
              <a:t>State Achievement </a:t>
            </a:r>
            <a:r>
              <a:rPr lang="en-US" altLang="en-US" sz="2400" dirty="0">
                <a:latin typeface="Calibri" panose="020F0502020204030204" pitchFamily="34" charset="0"/>
              </a:rPr>
              <a:t>= </a:t>
            </a:r>
            <a:r>
              <a:rPr lang="en-US" altLang="en-US" sz="2400" b="1" dirty="0">
                <a:latin typeface="Calibri" panose="020F0502020204030204" pitchFamily="34" charset="0"/>
              </a:rPr>
              <a:t>158,45,040 (98.83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%)</a:t>
            </a:r>
            <a:endParaRPr lang="en-GB" altLang="en-US" sz="2400" dirty="0">
              <a:latin typeface="Calibri" panose="020F050202020403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630697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0" y="1"/>
            <a:ext cx="9144000" cy="954095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Reaching out to all: Announcements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in Trains, Milk packets, Bus tickets,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Newspaper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skyber ads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  <p:pic>
        <p:nvPicPr>
          <p:cNvPr id="20484" name="Picture 2" descr="D:\Srcbanglore-Data\SRC Bangalore\MR Campaigns\Photos\20170214_1800129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3314"/>
            <a:ext cx="2617788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D:\Srcbanglore-Data\SRC Bangalore\MR Campaigns\Photos\20170214_1800189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456"/>
          <a:stretch>
            <a:fillRect/>
          </a:stretch>
        </p:blipFill>
        <p:spPr bwMode="auto">
          <a:xfrm>
            <a:off x="5562601" y="1130301"/>
            <a:ext cx="35814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D:\Srcbanglore-Data\SRC Bangalore\MR Campaigns\Photos\20170214_18004215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90926"/>
            <a:ext cx="3695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 descr="D:\Srcbanglore-Data\SRC Bangalore\MR Campaigns\Photos\20170214_18004374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789" y="1103314"/>
            <a:ext cx="294481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" descr="D:\Srcbanglore-Data\SRC Bangalore\MR Campaigns\Photos\20170214_18012563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1" y="3452813"/>
            <a:ext cx="29908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221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4953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Kala </a:t>
            </a:r>
            <a:r>
              <a:rPr lang="en-US" sz="2800" dirty="0" err="1">
                <a:solidFill>
                  <a:schemeClr val="tx1"/>
                </a:solidFill>
              </a:rPr>
              <a:t>Jatha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Van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Dramas/</a:t>
            </a:r>
            <a:r>
              <a:rPr lang="en-US" sz="2800" dirty="0" err="1" smtClean="0">
                <a:solidFill>
                  <a:schemeClr val="tx1"/>
                </a:solidFill>
              </a:rPr>
              <a:t>Roleplays</a:t>
            </a:r>
            <a:r>
              <a:rPr lang="en-US" sz="2800" dirty="0" smtClean="0">
                <a:solidFill>
                  <a:schemeClr val="tx1"/>
                </a:solidFill>
              </a:rPr>
              <a:t>- Vaccination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  <p:pic>
        <p:nvPicPr>
          <p:cNvPr id="19460" name="Picture 2" descr="D:\Srcbanglore-Data\SRC Bangalore\MR Campaigns\Photos\IMG_20170207_112631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135063"/>
            <a:ext cx="427355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D:\Srcbanglore-Data\SRC Bangalore\MR Campaigns\Photos\20170214_18014565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1135063"/>
            <a:ext cx="487680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70450" y="-7937"/>
            <a:ext cx="4279900" cy="1143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0551" tIns="45277" rIns="90551" bIns="45277" anchor="ctr"/>
          <a:lstStyle>
            <a:lvl1pPr algn="ctr" defTabSz="905599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Daily supervision autos with mike systems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889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747713"/>
            <a:ext cx="4737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0" y="19051"/>
            <a:ext cx="9144000" cy="65613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</a:rPr>
              <a:t>Support from Religious leaders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426" y="665164"/>
            <a:ext cx="4716463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1369553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Launch of MR campaign 5</a:t>
            </a:r>
            <a:r>
              <a:rPr lang="en-US" baseline="30000" dirty="0" smtClean="0"/>
              <a:t>th</a:t>
            </a:r>
            <a:r>
              <a:rPr lang="en-US" dirty="0" smtClean="0"/>
              <a:t> Feb</a:t>
            </a:r>
            <a:endParaRPr lang="en-IN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5" y="6251415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 descr="D:\Srcbanglore-Data\SRC Bangalore\MR Campaigns\Photos\20170206_0647569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1143002"/>
            <a:ext cx="4832199" cy="29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Srcbanglore-Data\SRC Bangalore\MR Campaigns\Photos\20170206_064757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5275" y="1143003"/>
            <a:ext cx="4318727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Srcbanglore-Data\SRC Bangalore\MR Campaigns\Photos\20170206_0647573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" y="3657601"/>
            <a:ext cx="48321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Srcbanglore-Data\SRC Bangalore\MR Campaigns\Photos\20170206_0647572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201" y="3636818"/>
            <a:ext cx="4311801" cy="32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3697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4" y="4918362"/>
            <a:ext cx="4752975" cy="19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2"/>
            <a:ext cx="4419600" cy="227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4"/>
            <a:ext cx="4724400" cy="22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7" y="2882276"/>
            <a:ext cx="4714875" cy="20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88763"/>
            <a:ext cx="4419600" cy="202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4" y="4918362"/>
            <a:ext cx="4419599" cy="192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90800" y="4498870"/>
            <a:ext cx="4038600" cy="838982"/>
          </a:xfrm>
          <a:prstGeom prst="rect">
            <a:avLst/>
          </a:prstGeom>
          <a:solidFill>
            <a:srgbClr val="FDEADA"/>
          </a:solidFill>
        </p:spPr>
        <p:txBody>
          <a:bodyPr lIns="91429" tIns="45714" rIns="91429" bIns="45714">
            <a:normAutofit lnSpcReduction="10000"/>
          </a:bodyPr>
          <a:lstStyle>
            <a:lvl1pPr algn="ctr" defTabSz="905599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prstClr val="black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xmlns="" val="4082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FFEADD"/>
          </a:solidFill>
          <a:ln>
            <a:noFill/>
          </a:ln>
        </p:spPr>
        <p:txBody>
          <a:bodyPr vert="horz" wrap="square" lIns="92049" tIns="46025" rIns="92049" bIns="46025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75000"/>
              </a:lnSpc>
            </a:pPr>
            <a:r>
              <a:rPr lang="en-US" altLang="en-US" sz="4000" dirty="0" smtClean="0">
                <a:solidFill>
                  <a:schemeClr val="tx1"/>
                </a:solidFill>
              </a:rPr>
              <a:t>Challenges:  Vaccine Hesitancy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401" y="1102081"/>
            <a:ext cx="8274199" cy="4689119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Large private schools not allowing vaccination in </a:t>
            </a:r>
            <a:r>
              <a:rPr lang="en-US" sz="2400" dirty="0" smtClean="0"/>
              <a:t>schools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Rumours</a:t>
            </a:r>
            <a:r>
              <a:rPr lang="en-US" sz="2400" dirty="0"/>
              <a:t> from </a:t>
            </a:r>
            <a:r>
              <a:rPr lang="en-US" sz="2400" dirty="0" err="1"/>
              <a:t>Tamilnadu</a:t>
            </a:r>
            <a:r>
              <a:rPr lang="en-US" sz="2400" dirty="0"/>
              <a:t> and </a:t>
            </a:r>
            <a:r>
              <a:rPr lang="en-US" sz="2400" dirty="0" smtClean="0"/>
              <a:t>Kerala that MR vaccine causes </a:t>
            </a:r>
            <a:r>
              <a:rPr lang="en-US" sz="2400" dirty="0"/>
              <a:t>adverse reactions </a:t>
            </a:r>
            <a:r>
              <a:rPr lang="en-US" sz="2400" dirty="0" smtClean="0"/>
              <a:t>- </a:t>
            </a:r>
            <a:r>
              <a:rPr lang="en-US" sz="2400" dirty="0" err="1"/>
              <a:t>rumour</a:t>
            </a:r>
            <a:r>
              <a:rPr lang="en-US" sz="2400" dirty="0"/>
              <a:t> of MR causing infertility, Correlation between MR and autism </a:t>
            </a:r>
            <a:r>
              <a:rPr lang="en-US" sz="2400" dirty="0" smtClean="0"/>
              <a:t>etc.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Community </a:t>
            </a:r>
            <a:r>
              <a:rPr lang="en-US" sz="2400" dirty="0"/>
              <a:t>resistance from Muslim minority </a:t>
            </a:r>
            <a:r>
              <a:rPr lang="en-US" sz="2400" dirty="0" smtClean="0"/>
              <a:t>community leading to Schools </a:t>
            </a:r>
            <a:r>
              <a:rPr lang="en-US" sz="2400" dirty="0"/>
              <a:t>and madrasas </a:t>
            </a:r>
            <a:r>
              <a:rPr lang="en-US" sz="2400" dirty="0" smtClean="0"/>
              <a:t>refusals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Some </a:t>
            </a:r>
            <a:r>
              <a:rPr lang="en-US" sz="2400" dirty="0"/>
              <a:t>Private practitioners advocated against MR </a:t>
            </a:r>
            <a:r>
              <a:rPr lang="en-US" sz="2400" dirty="0" smtClean="0"/>
              <a:t>campaign citing their clients have received 3 doses of MMR</a:t>
            </a:r>
          </a:p>
          <a:p>
            <a:pPr algn="just"/>
            <a:endParaRPr lang="en-US" sz="24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3" y="6251415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311160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Innovative Communication Strategies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IN" dirty="0"/>
              <a:t>Big FM radio channel roped in as official radio </a:t>
            </a:r>
            <a:r>
              <a:rPr lang="en-IN" dirty="0" smtClean="0"/>
              <a:t>partner</a:t>
            </a:r>
          </a:p>
          <a:p>
            <a:pPr lvl="0"/>
            <a:endParaRPr lang="en-IN" dirty="0"/>
          </a:p>
          <a:p>
            <a:pPr lvl="0"/>
            <a:r>
              <a:rPr lang="en-IN" dirty="0" smtClean="0"/>
              <a:t>Radio </a:t>
            </a:r>
            <a:r>
              <a:rPr lang="en-IN" dirty="0"/>
              <a:t>Jockey along with team of experts- Health department, Unicef and WHO </a:t>
            </a:r>
            <a:r>
              <a:rPr lang="en-IN" dirty="0" smtClean="0"/>
              <a:t>addressed </a:t>
            </a:r>
            <a:r>
              <a:rPr lang="en-IN" dirty="0"/>
              <a:t>concerns of parents and teachers in prominent large schools</a:t>
            </a:r>
            <a:r>
              <a:rPr lang="en-IN" dirty="0" smtClean="0"/>
              <a:t>.</a:t>
            </a:r>
          </a:p>
          <a:p>
            <a:pPr lvl="0"/>
            <a:endParaRPr lang="en-IN" dirty="0"/>
          </a:p>
          <a:p>
            <a:pPr lvl="0"/>
            <a:r>
              <a:rPr lang="en-IN" dirty="0" smtClean="0"/>
              <a:t>Expert’s </a:t>
            </a:r>
            <a:r>
              <a:rPr lang="en-IN" dirty="0"/>
              <a:t>interaction and motivational messages by teachers and students aired live on </a:t>
            </a:r>
            <a:r>
              <a:rPr lang="en-IN" dirty="0" smtClean="0"/>
              <a:t>radio</a:t>
            </a:r>
          </a:p>
          <a:p>
            <a:pPr lvl="0"/>
            <a:endParaRPr lang="en-IN" dirty="0"/>
          </a:p>
          <a:p>
            <a:pPr lvl="0"/>
            <a:r>
              <a:rPr lang="en-IN" dirty="0"/>
              <a:t>M</a:t>
            </a:r>
            <a:r>
              <a:rPr lang="en-IN" dirty="0" smtClean="0"/>
              <a:t>otivated </a:t>
            </a:r>
            <a:r>
              <a:rPr lang="en-IN" dirty="0"/>
              <a:t>other large chain of schools to come forward for MR vaccination clearing many of their apprehensions and hesitancy</a:t>
            </a:r>
            <a:endParaRPr lang="en-US" dirty="0"/>
          </a:p>
          <a:p>
            <a:endParaRPr lang="en-IN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169273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Users\who\Desktop\Ricoh BLR\Photos\MR campiagn\IMG-20170206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27111"/>
            <a:ext cx="4659312" cy="50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557370"/>
            <a:ext cx="9144000" cy="1568766"/>
          </a:xfrm>
        </p:spPr>
        <p:txBody>
          <a:bodyPr wrap="square">
            <a:spAutoFit/>
          </a:bodyPr>
          <a:lstStyle/>
          <a:p>
            <a:pPr defTabSz="914290">
              <a:defRPr/>
            </a:pPr>
            <a:r>
              <a:rPr lang="en-IN" sz="3200" dirty="0">
                <a:solidFill>
                  <a:schemeClr val="tx1"/>
                </a:solidFill>
                <a:ea typeface="+mn-ea"/>
                <a:cs typeface="+mn-cs"/>
              </a:rPr>
              <a:t>MR campaign awareness for schools </a:t>
            </a:r>
            <a:r>
              <a:rPr lang="en-IN" sz="3200" dirty="0" smtClean="0">
                <a:solidFill>
                  <a:schemeClr val="tx1"/>
                </a:solidFill>
                <a:ea typeface="+mn-ea"/>
                <a:cs typeface="+mn-cs"/>
              </a:rPr>
              <a:t>Children</a:t>
            </a:r>
            <a:br>
              <a:rPr lang="en-IN" sz="3200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IN" sz="3200" dirty="0" smtClean="0">
                <a:solidFill>
                  <a:schemeClr val="tx1"/>
                </a:solidFill>
                <a:ea typeface="+mn-ea"/>
                <a:cs typeface="+mn-cs"/>
              </a:rPr>
              <a:t>Principal Secretary- HFW with RJ team along with District DIO, Unicef and WHO</a:t>
            </a:r>
            <a:endParaRPr lang="en-IN" sz="3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27653" name="Picture 2" descr="C:\Users\who\Desktop\Ricoh BLR\Photos\MR campiagn\IMG-20170206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027110"/>
            <a:ext cx="4679950" cy="50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187450" y="6251576"/>
            <a:ext cx="698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591671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21775" cy="522288"/>
          </a:xfrm>
        </p:spPr>
        <p:txBody>
          <a:bodyPr wrap="square">
            <a:spAutoFit/>
          </a:bodyPr>
          <a:lstStyle/>
          <a:p>
            <a:pPr defTabSz="914290">
              <a:defRPr/>
            </a:pPr>
            <a:r>
              <a:rPr lang="en-IN" sz="2800" dirty="0">
                <a:solidFill>
                  <a:schemeClr val="tx1"/>
                </a:solidFill>
                <a:ea typeface="+mn-ea"/>
                <a:cs typeface="+mn-cs"/>
              </a:rPr>
              <a:t>MR campaign awareness at Reluctant schools by BIG FM RJs </a:t>
            </a:r>
          </a:p>
        </p:txBody>
      </p:sp>
      <p:pic>
        <p:nvPicPr>
          <p:cNvPr id="26627" name="Picture 2" descr="C:\Users\who\Desktop\Ricoh BLR\Photos\MR campiagn\IMG-20170202-WA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44481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295400" y="701675"/>
            <a:ext cx="1849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IN">
                <a:solidFill>
                  <a:prstClr val="black"/>
                </a:solidFill>
              </a:rPr>
              <a:t>BGS Nobel School</a:t>
            </a:r>
          </a:p>
        </p:txBody>
      </p:sp>
      <p:pic>
        <p:nvPicPr>
          <p:cNvPr id="26629" name="Picture 3" descr="C:\Users\who\Desktop\Ricoh BLR\Photos\MR campiagn\IMG-20170202-WA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76" y="549275"/>
            <a:ext cx="46958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7286625" y="549275"/>
            <a:ext cx="183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IN">
                <a:solidFill>
                  <a:prstClr val="black"/>
                </a:solidFill>
              </a:rPr>
              <a:t>Chaitanya  School</a:t>
            </a:r>
          </a:p>
        </p:txBody>
      </p:sp>
      <p:pic>
        <p:nvPicPr>
          <p:cNvPr id="26631" name="Picture 8" descr="C:\Users\who\Desktop\Ricoh BLR\Photos\MR campiagn\IMG-20170203-WA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81401"/>
            <a:ext cx="44481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1411288" y="3752850"/>
            <a:ext cx="160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IN">
                <a:solidFill>
                  <a:srgbClr val="EEECE1"/>
                </a:solidFill>
              </a:rPr>
              <a:t>Thathva School</a:t>
            </a:r>
          </a:p>
        </p:txBody>
      </p:sp>
      <p:pic>
        <p:nvPicPr>
          <p:cNvPr id="26633" name="Picture 9" descr="C:\Users\who\Desktop\Ricoh BLR\Photos\MR campiagn\IMG-20170203-WA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581400"/>
            <a:ext cx="47117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4724400" y="3721101"/>
            <a:ext cx="1144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IN">
                <a:solidFill>
                  <a:srgbClr val="EEECE1"/>
                </a:solidFill>
              </a:rPr>
              <a:t>At Mysore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87623" y="6488668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120290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Programme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IN" dirty="0"/>
              <a:t>128 hesitant schools visited and all got convinced and many other schools too came forward for MR vaccination listening to live radio motivation. </a:t>
            </a:r>
            <a:endParaRPr lang="en-IN" dirty="0" smtClean="0"/>
          </a:p>
          <a:p>
            <a:pPr algn="just"/>
            <a:endParaRPr lang="en-IN" dirty="0"/>
          </a:p>
          <a:p>
            <a:pPr algn="just"/>
            <a:r>
              <a:rPr lang="en-IN" dirty="0" smtClean="0"/>
              <a:t>Yielded </a:t>
            </a:r>
            <a:r>
              <a:rPr lang="en-IN" dirty="0"/>
              <a:t>100% positive results in three major cities of Karnataka- Bengaluru, Mysuru, and Mangalore. </a:t>
            </a:r>
            <a:endParaRPr lang="en-IN" dirty="0" smtClean="0"/>
          </a:p>
          <a:p>
            <a:pPr algn="just"/>
            <a:endParaRPr lang="en-US" dirty="0"/>
          </a:p>
          <a:p>
            <a:pPr algn="just"/>
            <a:r>
              <a:rPr lang="en-US" b="1" dirty="0"/>
              <a:t>Implementing partners: </a:t>
            </a:r>
            <a:r>
              <a:rPr lang="en-US" dirty="0"/>
              <a:t>Government of Karnataka, Big FM, Unicef, </a:t>
            </a:r>
            <a:r>
              <a:rPr lang="en-US" dirty="0" smtClean="0"/>
              <a:t>WHO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Financial Implications: </a:t>
            </a:r>
            <a:r>
              <a:rPr lang="en-US" dirty="0"/>
              <a:t>Big FM sponsorship s</a:t>
            </a:r>
            <a:r>
              <a:rPr lang="en-US" dirty="0" smtClean="0"/>
              <a:t>upported </a:t>
            </a:r>
            <a:r>
              <a:rPr lang="en-US" dirty="0"/>
              <a:t>by Unicef and Government of </a:t>
            </a:r>
            <a:r>
              <a:rPr lang="en-US" dirty="0" smtClean="0"/>
              <a:t>Karnataka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Scalability: </a:t>
            </a:r>
            <a:r>
              <a:rPr lang="en-US" dirty="0"/>
              <a:t>Feasible in all major cities where there will be challenge of large school </a:t>
            </a:r>
            <a:r>
              <a:rPr lang="en-US" dirty="0" smtClean="0"/>
              <a:t>hesitancy</a:t>
            </a:r>
            <a:endParaRPr lang="en-IN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1524011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lvl="0"/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Innovation: State Media </a:t>
            </a:r>
            <a:r>
              <a:rPr lang="en-IN" b="1" dirty="0" err="1" smtClean="0"/>
              <a:t>Whatsapp</a:t>
            </a:r>
            <a:r>
              <a:rPr lang="en-IN" b="1" dirty="0" smtClean="0"/>
              <a:t> Group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610600" cy="4953000"/>
          </a:xfrm>
        </p:spPr>
        <p:txBody>
          <a:bodyPr>
            <a:noAutofit/>
          </a:bodyPr>
          <a:lstStyle/>
          <a:p>
            <a:pPr algn="just"/>
            <a:r>
              <a:rPr lang="en-IN" sz="2000" dirty="0" err="1" smtClean="0"/>
              <a:t>Whatsapp</a:t>
            </a:r>
            <a:r>
              <a:rPr lang="en-IN" sz="2000" dirty="0" smtClean="0"/>
              <a:t> group consisting of all major health reporters in the state and moderated by JD-IEC along with  Principal Secretary-HFW, MD-NHM and </a:t>
            </a:r>
            <a:r>
              <a:rPr lang="en-IN" sz="2000" dirty="0" err="1" smtClean="0"/>
              <a:t>Commssioner</a:t>
            </a:r>
            <a:r>
              <a:rPr lang="en-IN" sz="2000" dirty="0" smtClean="0"/>
              <a:t>-HFW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IN" sz="2000" dirty="0" smtClean="0"/>
              <a:t>Sent out positive messages and latest information updates regarding campaign</a:t>
            </a:r>
          </a:p>
          <a:p>
            <a:pPr algn="just"/>
            <a:endParaRPr lang="en-US" sz="2000" dirty="0" smtClean="0"/>
          </a:p>
          <a:p>
            <a:pPr lvl="0" algn="just"/>
            <a:r>
              <a:rPr lang="en-IN" sz="2000" dirty="0" smtClean="0"/>
              <a:t>Queries on all rumours answered timely to media from the health department avoiding negative rumours to spread</a:t>
            </a:r>
          </a:p>
          <a:p>
            <a:pPr lvl="0" algn="just"/>
            <a:endParaRPr lang="en-US" sz="2000" dirty="0" smtClean="0"/>
          </a:p>
          <a:p>
            <a:pPr lvl="0" algn="just"/>
            <a:r>
              <a:rPr lang="en-IN" sz="2000" dirty="0" smtClean="0"/>
              <a:t>Financial implication: Nil</a:t>
            </a:r>
          </a:p>
          <a:p>
            <a:pPr lvl="0" algn="just"/>
            <a:endParaRPr lang="en-US" sz="2000" dirty="0" smtClean="0"/>
          </a:p>
          <a:p>
            <a:pPr lvl="0" algn="just"/>
            <a:r>
              <a:rPr lang="en-IN" sz="2000" dirty="0" smtClean="0"/>
              <a:t>Programmatic outcome- helps avoid hesitancy by timely addressing media concerns through proper communication</a:t>
            </a:r>
            <a:endParaRPr lang="en-US" sz="20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87623" y="6251412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</p:spTree>
    <p:extLst>
      <p:ext uri="{BB962C8B-B14F-4D97-AF65-F5344CB8AC3E}">
        <p14:creationId xmlns:p14="http://schemas.microsoft.com/office/powerpoint/2010/main" xmlns="" val="285343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 Appeals from Celebrities, Medical Fraternity, Scientists &amp; Religious Leaders</a:t>
            </a:r>
            <a:endParaRPr lang="en-IN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187623" y="6251415"/>
            <a:ext cx="6984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1" i="0" dirty="0">
                <a:solidFill>
                  <a:prstClr val="white"/>
                </a:solidFill>
                <a:latin typeface="Agency FB" pitchFamily="34" charset="0"/>
              </a:rPr>
              <a:t>Measles-Rubella  Vaccination Campaign February 2017 Karnataka </a:t>
            </a:r>
          </a:p>
        </p:txBody>
      </p:sp>
      <p:pic>
        <p:nvPicPr>
          <p:cNvPr id="18" name="Dr Devi Shetty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1" y="1219201"/>
            <a:ext cx="8839199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32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429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429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13969</TotalTime>
  <Words>786</Words>
  <Application>Microsoft Office PowerPoint</Application>
  <PresentationFormat>On-screen Show (4:3)</PresentationFormat>
  <Paragraphs>127</Paragraphs>
  <Slides>24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Blank</vt:lpstr>
      <vt:lpstr>1_Blank</vt:lpstr>
      <vt:lpstr>1_Soaring</vt:lpstr>
      <vt:lpstr>Overcoming vaccine hesitancy in MR campaign Karnataka (7th February to 19th March 2017)</vt:lpstr>
      <vt:lpstr>MR campaign: Vaccination strategy </vt:lpstr>
      <vt:lpstr>Challenges:  Vaccine Hesitancy</vt:lpstr>
      <vt:lpstr>Innovative Communication Strategies</vt:lpstr>
      <vt:lpstr>MR campaign awareness for schools Children Principal Secretary- HFW with RJ team along with District DIO, Unicef and WHO</vt:lpstr>
      <vt:lpstr>MR campaign awareness at Reluctant schools by BIG FM RJs </vt:lpstr>
      <vt:lpstr>Programme Outcome</vt:lpstr>
      <vt:lpstr> Innovation: State Media Whatsapp Group </vt:lpstr>
      <vt:lpstr>Video  Appeals from Celebrities, Medical Fraternity, Scientists &amp; Religious Leaders</vt:lpstr>
      <vt:lpstr>Dedicated facebook page and twitter handle  Regular updates, answering questions of hesitant parents by experts, Facebook live chats with experts</vt:lpstr>
      <vt:lpstr>Slide 11</vt:lpstr>
      <vt:lpstr>Other Innovations – MR Communication </vt:lpstr>
      <vt:lpstr> Posters printed by private schools management association and circulated to all schools in association to support MR vaccination campaign </vt:lpstr>
      <vt:lpstr>Slide 14</vt:lpstr>
      <vt:lpstr>Slide 15</vt:lpstr>
      <vt:lpstr>Slide 16</vt:lpstr>
      <vt:lpstr>Slide 17</vt:lpstr>
      <vt:lpstr>  Positive video clips from vaccinated children circulated widely convinced many hesitant parents not to believe in rumours and vaccinate their children safely </vt:lpstr>
      <vt:lpstr>Slide 19</vt:lpstr>
      <vt:lpstr>Slide 20</vt:lpstr>
      <vt:lpstr>Kala Jatha Van Dramas/Roleplays- Vaccination</vt:lpstr>
      <vt:lpstr>Slide 22</vt:lpstr>
      <vt:lpstr>National Launch of MR campaign 5th Feb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Campaign Inauguration plan</dc:title>
  <dc:creator>Srcbanglore</dc:creator>
  <cp:lastModifiedBy>admin2</cp:lastModifiedBy>
  <cp:revision>164</cp:revision>
  <dcterms:created xsi:type="dcterms:W3CDTF">2006-08-16T00:00:00Z</dcterms:created>
  <dcterms:modified xsi:type="dcterms:W3CDTF">2017-07-04T06:30:42Z</dcterms:modified>
</cp:coreProperties>
</file>