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95" r:id="rId3"/>
    <p:sldId id="409" r:id="rId4"/>
    <p:sldId id="397" r:id="rId5"/>
    <p:sldId id="406" r:id="rId6"/>
    <p:sldId id="410" r:id="rId7"/>
    <p:sldId id="330" r:id="rId8"/>
    <p:sldId id="405" r:id="rId9"/>
    <p:sldId id="399" r:id="rId10"/>
    <p:sldId id="402" r:id="rId11"/>
    <p:sldId id="404" r:id="rId12"/>
    <p:sldId id="407" r:id="rId13"/>
    <p:sldId id="401" r:id="rId14"/>
    <p:sldId id="389" r:id="rId15"/>
    <p:sldId id="353" r:id="rId16"/>
    <p:sldId id="40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24" autoAdjust="0"/>
  </p:normalViewPr>
  <p:slideViewPr>
    <p:cSldViewPr>
      <p:cViewPr varScale="1">
        <p:scale>
          <a:sx n="99" d="100"/>
          <a:sy n="99" d="100"/>
        </p:scale>
        <p:origin x="115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16823-AA51-4816-98F8-924A7E876D12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08D4D-8C59-49B6-96AE-2D8E2869B2E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800" b="1" dirty="0">
              <a:solidFill>
                <a:schemeClr val="bg1"/>
              </a:solidFill>
            </a:rPr>
            <a:t>VIA Screenings at HWCs</a:t>
          </a:r>
          <a:endParaRPr lang="en-US" sz="1800" b="1" dirty="0">
            <a:solidFill>
              <a:schemeClr val="bg1"/>
            </a:solidFill>
          </a:endParaRPr>
        </a:p>
      </dgm:t>
    </dgm:pt>
    <dgm:pt modelId="{B94934D1-F754-46B1-82CA-9E1B65124F3F}" type="parTrans" cxnId="{7D8F639D-48F9-4BBF-B8C2-DAAC7A0E7632}">
      <dgm:prSet/>
      <dgm:spPr/>
      <dgm:t>
        <a:bodyPr/>
        <a:lstStyle/>
        <a:p>
          <a:endParaRPr lang="en-US" sz="2000"/>
        </a:p>
      </dgm:t>
    </dgm:pt>
    <dgm:pt modelId="{17BD5528-6B7E-4198-B6E5-557D408E4A25}" type="sibTrans" cxnId="{7D8F639D-48F9-4BBF-B8C2-DAAC7A0E7632}">
      <dgm:prSet/>
      <dgm:spPr/>
      <dgm:t>
        <a:bodyPr/>
        <a:lstStyle/>
        <a:p>
          <a:endParaRPr lang="en-US" sz="2000"/>
        </a:p>
      </dgm:t>
    </dgm:pt>
    <dgm:pt modelId="{93464A8D-F766-4DBD-BE7C-A0534DF55905}">
      <dgm:prSet phldrT="[Text]" custT="1"/>
      <dgm:spPr/>
      <dgm:t>
        <a:bodyPr/>
        <a:lstStyle/>
        <a:p>
          <a:r>
            <a:rPr lang="en-US" sz="2000" b="1" dirty="0"/>
            <a:t>Health Department</a:t>
          </a:r>
        </a:p>
      </dgm:t>
    </dgm:pt>
    <dgm:pt modelId="{4A75189C-3A8D-40AD-8F02-D8CBD0470FB9}" type="parTrans" cxnId="{C1627864-9B9C-4877-AF6E-5D9B9CC7FD4F}">
      <dgm:prSet custT="1"/>
      <dgm:spPr/>
      <dgm:t>
        <a:bodyPr/>
        <a:lstStyle/>
        <a:p>
          <a:endParaRPr lang="en-US" sz="2000"/>
        </a:p>
      </dgm:t>
    </dgm:pt>
    <dgm:pt modelId="{455C616F-AECC-4146-83F8-2CD5F1EA2415}" type="sibTrans" cxnId="{C1627864-9B9C-4877-AF6E-5D9B9CC7FD4F}">
      <dgm:prSet/>
      <dgm:spPr/>
      <dgm:t>
        <a:bodyPr/>
        <a:lstStyle/>
        <a:p>
          <a:endParaRPr lang="en-US" sz="2000"/>
        </a:p>
      </dgm:t>
    </dgm:pt>
    <dgm:pt modelId="{7560F277-3D3A-48C1-9A0C-91640444F4D1}">
      <dgm:prSet phldrT="[Text]" custT="1"/>
      <dgm:spPr/>
      <dgm:t>
        <a:bodyPr/>
        <a:lstStyle/>
        <a:p>
          <a:r>
            <a:rPr lang="en-US" sz="1800" b="1" dirty="0" smtClean="0"/>
            <a:t>NHM</a:t>
          </a:r>
          <a:endParaRPr lang="en-US" sz="1800" b="1" dirty="0"/>
        </a:p>
      </dgm:t>
    </dgm:pt>
    <dgm:pt modelId="{A56EE005-1C0C-49CE-9CD1-9673BE452C46}" type="parTrans" cxnId="{AB916C11-A53F-4D46-A46A-46DE01483589}">
      <dgm:prSet custT="1"/>
      <dgm:spPr/>
      <dgm:t>
        <a:bodyPr/>
        <a:lstStyle/>
        <a:p>
          <a:endParaRPr lang="en-US" sz="2000"/>
        </a:p>
      </dgm:t>
    </dgm:pt>
    <dgm:pt modelId="{37D05212-04CE-469E-93DB-E17B22D36750}" type="sibTrans" cxnId="{AB916C11-A53F-4D46-A46A-46DE01483589}">
      <dgm:prSet/>
      <dgm:spPr/>
      <dgm:t>
        <a:bodyPr/>
        <a:lstStyle/>
        <a:p>
          <a:endParaRPr lang="en-US" sz="2000"/>
        </a:p>
      </dgm:t>
    </dgm:pt>
    <dgm:pt modelId="{5C7B47F6-BA91-4450-B136-17521AEB386B}">
      <dgm:prSet phldrT="[Text]" custT="1"/>
      <dgm:spPr/>
      <dgm:t>
        <a:bodyPr/>
        <a:lstStyle/>
        <a:p>
          <a:r>
            <a:rPr lang="en-US" sz="2000" b="1" dirty="0"/>
            <a:t>SC- HWC, PHC, CHC </a:t>
          </a:r>
        </a:p>
      </dgm:t>
    </dgm:pt>
    <dgm:pt modelId="{BCF22D97-D79B-4978-8B85-D1C3850249C1}" type="parTrans" cxnId="{E487EC8B-3B7B-49B1-A475-49ACE17AAFFD}">
      <dgm:prSet custT="1"/>
      <dgm:spPr/>
      <dgm:t>
        <a:bodyPr/>
        <a:lstStyle/>
        <a:p>
          <a:endParaRPr lang="en-US" sz="2000"/>
        </a:p>
      </dgm:t>
    </dgm:pt>
    <dgm:pt modelId="{58CA7695-7899-49B4-B7B5-C93C2F6F5968}" type="sibTrans" cxnId="{E487EC8B-3B7B-49B1-A475-49ACE17AAFFD}">
      <dgm:prSet/>
      <dgm:spPr/>
      <dgm:t>
        <a:bodyPr/>
        <a:lstStyle/>
        <a:p>
          <a:endParaRPr lang="en-US" sz="2000"/>
        </a:p>
      </dgm:t>
    </dgm:pt>
    <dgm:pt modelId="{A91A1BA4-BA36-4A8D-8CDA-99F07731584B}">
      <dgm:prSet/>
      <dgm:spPr/>
      <dgm:t>
        <a:bodyPr/>
        <a:lstStyle/>
        <a:p>
          <a:r>
            <a:rPr lang="en-US" b="1" dirty="0"/>
            <a:t>District Hospitals</a:t>
          </a:r>
          <a:endParaRPr lang="en-IN" b="1" dirty="0"/>
        </a:p>
      </dgm:t>
    </dgm:pt>
    <dgm:pt modelId="{8F52B8BF-3753-4088-B8ED-4B0CFE1E192C}" type="parTrans" cxnId="{81C2AEAB-4515-4BAF-8B8F-9F57E295517F}">
      <dgm:prSet/>
      <dgm:spPr/>
      <dgm:t>
        <a:bodyPr/>
        <a:lstStyle/>
        <a:p>
          <a:endParaRPr lang="en-IN"/>
        </a:p>
      </dgm:t>
    </dgm:pt>
    <dgm:pt modelId="{A5242C7C-877A-4E16-A268-DE732EE44B7D}" type="sibTrans" cxnId="{81C2AEAB-4515-4BAF-8B8F-9F57E295517F}">
      <dgm:prSet/>
      <dgm:spPr/>
      <dgm:t>
        <a:bodyPr/>
        <a:lstStyle/>
        <a:p>
          <a:endParaRPr lang="en-IN"/>
        </a:p>
      </dgm:t>
    </dgm:pt>
    <dgm:pt modelId="{F95A2E9D-7A34-4EFB-B862-B068F3626AA6}" type="pres">
      <dgm:prSet presAssocID="{F4F16823-AA51-4816-98F8-924A7E87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C237D0-32A8-41DE-9F2B-48D042CB6FFB}" type="pres">
      <dgm:prSet presAssocID="{77E08D4D-8C59-49B6-96AE-2D8E2869B2E8}" presName="centerShape" presStyleLbl="node0" presStyleIdx="0" presStyleCnt="1" custScaleX="193647" custScaleY="139856"/>
      <dgm:spPr/>
      <dgm:t>
        <a:bodyPr/>
        <a:lstStyle/>
        <a:p>
          <a:endParaRPr lang="en-US"/>
        </a:p>
      </dgm:t>
    </dgm:pt>
    <dgm:pt modelId="{A8E0932B-EC72-4AEC-81BE-A8256DEC4271}" type="pres">
      <dgm:prSet presAssocID="{4A75189C-3A8D-40AD-8F02-D8CBD0470FB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1CD8335-FF03-473B-A320-95138B2AF27F}" type="pres">
      <dgm:prSet presAssocID="{4A75189C-3A8D-40AD-8F02-D8CBD0470FB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3139493-C9D6-4B78-9E0B-455BE175D4AF}" type="pres">
      <dgm:prSet presAssocID="{93464A8D-F766-4DBD-BE7C-A0534DF55905}" presName="node" presStyleLbl="node1" presStyleIdx="0" presStyleCnt="4" custScaleX="214935" custScaleY="100450" custRadScaleRad="100911" custRadScaleInc="19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841F6-11E0-4078-98E7-4B261B82C2C6}" type="pres">
      <dgm:prSet presAssocID="{A56EE005-1C0C-49CE-9CD1-9673BE452C4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29A8515-244E-4884-B568-EF044EB6D9FD}" type="pres">
      <dgm:prSet presAssocID="{A56EE005-1C0C-49CE-9CD1-9673BE452C4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2DC9C66-51FB-4F09-B311-A0EFE1A9A235}" type="pres">
      <dgm:prSet presAssocID="{7560F277-3D3A-48C1-9A0C-91640444F4D1}" presName="node" presStyleLbl="node1" presStyleIdx="1" presStyleCnt="4" custScaleX="86190" custScaleY="125529" custRadScaleRad="113770" custRadScaleInc="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11AAC-6E7B-4C38-97B1-3816250F2842}" type="pres">
      <dgm:prSet presAssocID="{BCF22D97-D79B-4978-8B85-D1C3850249C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9BFA39E-64ED-4547-95D5-991DFB05CC6D}" type="pres">
      <dgm:prSet presAssocID="{BCF22D97-D79B-4978-8B85-D1C3850249C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E9D5991-53CD-4987-8509-A10F15D38397}" type="pres">
      <dgm:prSet presAssocID="{5C7B47F6-BA91-4450-B136-17521AEB386B}" presName="node" presStyleLbl="node1" presStyleIdx="2" presStyleCnt="4" custScaleX="200381" custScaleY="93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6622A-3096-4AA4-B4EE-1075483B8BBC}" type="pres">
      <dgm:prSet presAssocID="{8F52B8BF-3753-4088-B8ED-4B0CFE1E192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9C22F85-CEC7-4AA4-BB23-7AB2B07B8087}" type="pres">
      <dgm:prSet presAssocID="{8F52B8BF-3753-4088-B8ED-4B0CFE1E192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036A581-93D5-4820-BE45-21063B5C65C5}" type="pres">
      <dgm:prSet presAssocID="{A91A1BA4-BA36-4A8D-8CDA-99F07731584B}" presName="node" presStyleLbl="node1" presStyleIdx="3" presStyleCnt="4" custScaleX="126703" custScaleY="128485" custRadScaleRad="10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16C11-A53F-4D46-A46A-46DE01483589}" srcId="{77E08D4D-8C59-49B6-96AE-2D8E2869B2E8}" destId="{7560F277-3D3A-48C1-9A0C-91640444F4D1}" srcOrd="1" destOrd="0" parTransId="{A56EE005-1C0C-49CE-9CD1-9673BE452C46}" sibTransId="{37D05212-04CE-469E-93DB-E17B22D36750}"/>
    <dgm:cxn modelId="{3EA85BB5-3278-4AAC-A5FA-7AC5084296C9}" type="presOf" srcId="{7560F277-3D3A-48C1-9A0C-91640444F4D1}" destId="{72DC9C66-51FB-4F09-B311-A0EFE1A9A235}" srcOrd="0" destOrd="0" presId="urn:microsoft.com/office/officeart/2005/8/layout/radial5"/>
    <dgm:cxn modelId="{010E4359-B7F1-4C10-B78E-87296B910DA3}" type="presOf" srcId="{5C7B47F6-BA91-4450-B136-17521AEB386B}" destId="{0E9D5991-53CD-4987-8509-A10F15D38397}" srcOrd="0" destOrd="0" presId="urn:microsoft.com/office/officeart/2005/8/layout/radial5"/>
    <dgm:cxn modelId="{7D8F639D-48F9-4BBF-B8C2-DAAC7A0E7632}" srcId="{F4F16823-AA51-4816-98F8-924A7E876D12}" destId="{77E08D4D-8C59-49B6-96AE-2D8E2869B2E8}" srcOrd="0" destOrd="0" parTransId="{B94934D1-F754-46B1-82CA-9E1B65124F3F}" sibTransId="{17BD5528-6B7E-4198-B6E5-557D408E4A25}"/>
    <dgm:cxn modelId="{E88AE80E-F68A-4391-A0B5-CAC0715DFB22}" type="presOf" srcId="{F4F16823-AA51-4816-98F8-924A7E876D12}" destId="{F95A2E9D-7A34-4EFB-B862-B068F3626AA6}" srcOrd="0" destOrd="0" presId="urn:microsoft.com/office/officeart/2005/8/layout/radial5"/>
    <dgm:cxn modelId="{22838168-4C57-4402-BF69-15C6E359FF1D}" type="presOf" srcId="{8F52B8BF-3753-4088-B8ED-4B0CFE1E192C}" destId="{1436622A-3096-4AA4-B4EE-1075483B8BBC}" srcOrd="0" destOrd="0" presId="urn:microsoft.com/office/officeart/2005/8/layout/radial5"/>
    <dgm:cxn modelId="{E487EC8B-3B7B-49B1-A475-49ACE17AAFFD}" srcId="{77E08D4D-8C59-49B6-96AE-2D8E2869B2E8}" destId="{5C7B47F6-BA91-4450-B136-17521AEB386B}" srcOrd="2" destOrd="0" parTransId="{BCF22D97-D79B-4978-8B85-D1C3850249C1}" sibTransId="{58CA7695-7899-49B4-B7B5-C93C2F6F5968}"/>
    <dgm:cxn modelId="{AC8F4DA5-B5BE-4069-B3C3-01AB158ECAC4}" type="presOf" srcId="{77E08D4D-8C59-49B6-96AE-2D8E2869B2E8}" destId="{36C237D0-32A8-41DE-9F2B-48D042CB6FFB}" srcOrd="0" destOrd="0" presId="urn:microsoft.com/office/officeart/2005/8/layout/radial5"/>
    <dgm:cxn modelId="{A6E6DE3C-76CE-4D66-B151-0DF86702ECD8}" type="presOf" srcId="{BCF22D97-D79B-4978-8B85-D1C3850249C1}" destId="{3C811AAC-6E7B-4C38-97B1-3816250F2842}" srcOrd="0" destOrd="0" presId="urn:microsoft.com/office/officeart/2005/8/layout/radial5"/>
    <dgm:cxn modelId="{9F44BE49-D61B-4208-93C2-850C502A1312}" type="presOf" srcId="{93464A8D-F766-4DBD-BE7C-A0534DF55905}" destId="{83139493-C9D6-4B78-9E0B-455BE175D4AF}" srcOrd="0" destOrd="0" presId="urn:microsoft.com/office/officeart/2005/8/layout/radial5"/>
    <dgm:cxn modelId="{FBC7A312-0815-40A1-8766-4E77AA8630FA}" type="presOf" srcId="{A56EE005-1C0C-49CE-9CD1-9673BE452C46}" destId="{129A8515-244E-4884-B568-EF044EB6D9FD}" srcOrd="1" destOrd="0" presId="urn:microsoft.com/office/officeart/2005/8/layout/radial5"/>
    <dgm:cxn modelId="{94F2FD40-E489-4C38-89E0-86A5CB0BA6CD}" type="presOf" srcId="{4A75189C-3A8D-40AD-8F02-D8CBD0470FB9}" destId="{D1CD8335-FF03-473B-A320-95138B2AF27F}" srcOrd="1" destOrd="0" presId="urn:microsoft.com/office/officeart/2005/8/layout/radial5"/>
    <dgm:cxn modelId="{8C8147DC-CF26-4082-AC80-F709BB6F79DB}" type="presOf" srcId="{BCF22D97-D79B-4978-8B85-D1C3850249C1}" destId="{09BFA39E-64ED-4547-95D5-991DFB05CC6D}" srcOrd="1" destOrd="0" presId="urn:microsoft.com/office/officeart/2005/8/layout/radial5"/>
    <dgm:cxn modelId="{DF7777CB-1E06-4FD5-A4F7-07504E838E90}" type="presOf" srcId="{A91A1BA4-BA36-4A8D-8CDA-99F07731584B}" destId="{4036A581-93D5-4820-BE45-21063B5C65C5}" srcOrd="0" destOrd="0" presId="urn:microsoft.com/office/officeart/2005/8/layout/radial5"/>
    <dgm:cxn modelId="{9F82CA49-D1EA-4960-B4F9-FDB2A0747BB6}" type="presOf" srcId="{4A75189C-3A8D-40AD-8F02-D8CBD0470FB9}" destId="{A8E0932B-EC72-4AEC-81BE-A8256DEC4271}" srcOrd="0" destOrd="0" presId="urn:microsoft.com/office/officeart/2005/8/layout/radial5"/>
    <dgm:cxn modelId="{81C2AEAB-4515-4BAF-8B8F-9F57E295517F}" srcId="{77E08D4D-8C59-49B6-96AE-2D8E2869B2E8}" destId="{A91A1BA4-BA36-4A8D-8CDA-99F07731584B}" srcOrd="3" destOrd="0" parTransId="{8F52B8BF-3753-4088-B8ED-4B0CFE1E192C}" sibTransId="{A5242C7C-877A-4E16-A268-DE732EE44B7D}"/>
    <dgm:cxn modelId="{B8BCFE6B-29C1-459E-9EB1-9ED0D6426B46}" type="presOf" srcId="{8F52B8BF-3753-4088-B8ED-4B0CFE1E192C}" destId="{B9C22F85-CEC7-4AA4-BB23-7AB2B07B8087}" srcOrd="1" destOrd="0" presId="urn:microsoft.com/office/officeart/2005/8/layout/radial5"/>
    <dgm:cxn modelId="{C1627864-9B9C-4877-AF6E-5D9B9CC7FD4F}" srcId="{77E08D4D-8C59-49B6-96AE-2D8E2869B2E8}" destId="{93464A8D-F766-4DBD-BE7C-A0534DF55905}" srcOrd="0" destOrd="0" parTransId="{4A75189C-3A8D-40AD-8F02-D8CBD0470FB9}" sibTransId="{455C616F-AECC-4146-83F8-2CD5F1EA2415}"/>
    <dgm:cxn modelId="{D2EDCEC5-114D-4A65-A52A-543BB9DAB1A9}" type="presOf" srcId="{A56EE005-1C0C-49CE-9CD1-9673BE452C46}" destId="{CB0841F6-11E0-4078-98E7-4B261B82C2C6}" srcOrd="0" destOrd="0" presId="urn:microsoft.com/office/officeart/2005/8/layout/radial5"/>
    <dgm:cxn modelId="{068DA3A4-970F-48BC-AC3C-166401EFB965}" type="presParOf" srcId="{F95A2E9D-7A34-4EFB-B862-B068F3626AA6}" destId="{36C237D0-32A8-41DE-9F2B-48D042CB6FFB}" srcOrd="0" destOrd="0" presId="urn:microsoft.com/office/officeart/2005/8/layout/radial5"/>
    <dgm:cxn modelId="{D95B422D-1A87-4F17-90E9-D95CB33C04E8}" type="presParOf" srcId="{F95A2E9D-7A34-4EFB-B862-B068F3626AA6}" destId="{A8E0932B-EC72-4AEC-81BE-A8256DEC4271}" srcOrd="1" destOrd="0" presId="urn:microsoft.com/office/officeart/2005/8/layout/radial5"/>
    <dgm:cxn modelId="{643606C0-BD31-4836-A979-CBDCC6D61DA4}" type="presParOf" srcId="{A8E0932B-EC72-4AEC-81BE-A8256DEC4271}" destId="{D1CD8335-FF03-473B-A320-95138B2AF27F}" srcOrd="0" destOrd="0" presId="urn:microsoft.com/office/officeart/2005/8/layout/radial5"/>
    <dgm:cxn modelId="{E39D058D-3CBB-433F-AF30-8B5813A3C332}" type="presParOf" srcId="{F95A2E9D-7A34-4EFB-B862-B068F3626AA6}" destId="{83139493-C9D6-4B78-9E0B-455BE175D4AF}" srcOrd="2" destOrd="0" presId="urn:microsoft.com/office/officeart/2005/8/layout/radial5"/>
    <dgm:cxn modelId="{1179F399-88FE-42E9-87B6-79440474D151}" type="presParOf" srcId="{F95A2E9D-7A34-4EFB-B862-B068F3626AA6}" destId="{CB0841F6-11E0-4078-98E7-4B261B82C2C6}" srcOrd="3" destOrd="0" presId="urn:microsoft.com/office/officeart/2005/8/layout/radial5"/>
    <dgm:cxn modelId="{7B62F471-E65B-40EA-9E58-579AC09CE76B}" type="presParOf" srcId="{CB0841F6-11E0-4078-98E7-4B261B82C2C6}" destId="{129A8515-244E-4884-B568-EF044EB6D9FD}" srcOrd="0" destOrd="0" presId="urn:microsoft.com/office/officeart/2005/8/layout/radial5"/>
    <dgm:cxn modelId="{8379E6CB-1195-4CDF-B708-AAB865075609}" type="presParOf" srcId="{F95A2E9D-7A34-4EFB-B862-B068F3626AA6}" destId="{72DC9C66-51FB-4F09-B311-A0EFE1A9A235}" srcOrd="4" destOrd="0" presId="urn:microsoft.com/office/officeart/2005/8/layout/radial5"/>
    <dgm:cxn modelId="{C206FC57-5B42-4B6E-A027-96E0DC13299E}" type="presParOf" srcId="{F95A2E9D-7A34-4EFB-B862-B068F3626AA6}" destId="{3C811AAC-6E7B-4C38-97B1-3816250F2842}" srcOrd="5" destOrd="0" presId="urn:microsoft.com/office/officeart/2005/8/layout/radial5"/>
    <dgm:cxn modelId="{15EA2E2C-C4DA-48B9-B479-B179B5156C33}" type="presParOf" srcId="{3C811AAC-6E7B-4C38-97B1-3816250F2842}" destId="{09BFA39E-64ED-4547-95D5-991DFB05CC6D}" srcOrd="0" destOrd="0" presId="urn:microsoft.com/office/officeart/2005/8/layout/radial5"/>
    <dgm:cxn modelId="{C7D8DDD0-71B9-490C-BC97-D8821E7B2DA5}" type="presParOf" srcId="{F95A2E9D-7A34-4EFB-B862-B068F3626AA6}" destId="{0E9D5991-53CD-4987-8509-A10F15D38397}" srcOrd="6" destOrd="0" presId="urn:microsoft.com/office/officeart/2005/8/layout/radial5"/>
    <dgm:cxn modelId="{1C0C8BF8-06CA-4B29-BDDC-FFAD625CC9C2}" type="presParOf" srcId="{F95A2E9D-7A34-4EFB-B862-B068F3626AA6}" destId="{1436622A-3096-4AA4-B4EE-1075483B8BBC}" srcOrd="7" destOrd="0" presId="urn:microsoft.com/office/officeart/2005/8/layout/radial5"/>
    <dgm:cxn modelId="{2AE5ADBD-7482-40B5-9B0C-7722BBDECBC4}" type="presParOf" srcId="{1436622A-3096-4AA4-B4EE-1075483B8BBC}" destId="{B9C22F85-CEC7-4AA4-BB23-7AB2B07B8087}" srcOrd="0" destOrd="0" presId="urn:microsoft.com/office/officeart/2005/8/layout/radial5"/>
    <dgm:cxn modelId="{A45ABFBA-0C79-4F0F-8DBD-B8624BA9FEE3}" type="presParOf" srcId="{F95A2E9D-7A34-4EFB-B862-B068F3626AA6}" destId="{4036A581-93D5-4820-BE45-21063B5C65C5}" srcOrd="8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1B41C-BD28-4A9F-ACF5-3106049E4F0F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0FC29-2C03-4C0A-919E-C9B661C65488}">
      <dgm:prSet phldrT="[Text]" custT="1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IN" sz="1800" b="1" dirty="0"/>
            <a:t>VIA screening at HWC </a:t>
          </a:r>
          <a:endParaRPr lang="en-US" sz="1800" b="1" dirty="0"/>
        </a:p>
      </dgm:t>
    </dgm:pt>
    <dgm:pt modelId="{34784CC0-9D2B-4D00-8AF8-3E73317FF5D0}" type="parTrans" cxnId="{ED8595DC-9C25-4AC1-9748-3290DA50033C}">
      <dgm:prSet/>
      <dgm:spPr/>
      <dgm:t>
        <a:bodyPr/>
        <a:lstStyle/>
        <a:p>
          <a:endParaRPr lang="en-US"/>
        </a:p>
      </dgm:t>
    </dgm:pt>
    <dgm:pt modelId="{3788C882-AE27-457D-9BFF-99818AC913F5}" type="sibTrans" cxnId="{ED8595DC-9C25-4AC1-9748-3290DA50033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B702234-CE9E-442E-84A3-F976195F0D31}">
      <dgm:prSet phldrT="[Text]" custT="1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IN" sz="1100" b="1" dirty="0"/>
            <a:t>RIMS Radiotherapy Dept</a:t>
          </a:r>
          <a:r>
            <a:rPr lang="en-IN" sz="1000" b="1" dirty="0"/>
            <a:t>.</a:t>
          </a:r>
          <a:endParaRPr lang="en-US" sz="1000" b="1" dirty="0"/>
        </a:p>
      </dgm:t>
    </dgm:pt>
    <dgm:pt modelId="{7E92A90B-4857-4195-BF1B-4AAC4A908A2D}" type="parTrans" cxnId="{A0D65983-94AD-4D8F-AA56-63173103E952}">
      <dgm:prSet/>
      <dgm:spPr/>
      <dgm:t>
        <a:bodyPr/>
        <a:lstStyle/>
        <a:p>
          <a:endParaRPr lang="en-US"/>
        </a:p>
      </dgm:t>
    </dgm:pt>
    <dgm:pt modelId="{7C33D66E-A076-461B-B2AF-53F4ACDFBE77}" type="sibTrans" cxnId="{A0D65983-94AD-4D8F-AA56-63173103E95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D59F2B0-2952-4948-B768-49BA5C2C5E1C}">
      <dgm:prSet phldrT="[Text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IN" b="1" dirty="0"/>
            <a:t>Colposcopy &amp; Cryotherapy at District Hospital </a:t>
          </a:r>
          <a:endParaRPr lang="en-US" b="1" dirty="0"/>
        </a:p>
      </dgm:t>
    </dgm:pt>
    <dgm:pt modelId="{2F322683-90D0-49B3-B01A-591B1C699A84}" type="parTrans" cxnId="{7508386E-BDC4-4F9C-92AF-FD66C8D35D61}">
      <dgm:prSet/>
      <dgm:spPr/>
      <dgm:t>
        <a:bodyPr/>
        <a:lstStyle/>
        <a:p>
          <a:endParaRPr lang="en-US"/>
        </a:p>
      </dgm:t>
    </dgm:pt>
    <dgm:pt modelId="{4628EF8B-35FF-4ECE-BD98-183BACF96598}" type="sibTrans" cxnId="{7508386E-BDC4-4F9C-92AF-FD66C8D35D6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3CD3FB1-925C-453F-8DC7-AAA4DF9A77B7}" type="pres">
      <dgm:prSet presAssocID="{3F11B41C-BD28-4A9F-ACF5-3106049E4F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7348A-CD5D-4C37-A319-9C63B8C9288E}" type="pres">
      <dgm:prSet presAssocID="{4280FC29-2C03-4C0A-919E-C9B661C65488}" presName="node" presStyleLbl="node1" presStyleIdx="0" presStyleCnt="3" custScaleX="203022" custRadScaleRad="77564" custRadScaleInc="-9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F5BD0-3306-4043-BF56-0D21EC525FE1}" type="pres">
      <dgm:prSet presAssocID="{3788C882-AE27-457D-9BFF-99818AC913F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BF8A72B-07BD-4717-A2A9-CC348C372E13}" type="pres">
      <dgm:prSet presAssocID="{3788C882-AE27-457D-9BFF-99818AC913F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073ED-7F53-4234-B8AE-EFA70920AE2E}" type="pres">
      <dgm:prSet presAssocID="{1B702234-CE9E-442E-84A3-F976195F0D31}" presName="node" presStyleLbl="node1" presStyleIdx="1" presStyleCnt="3" custScaleX="142945" custRadScaleRad="90999" custRadScaleInc="-19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B9D0E-F2B9-443D-BF51-EFF6A0277762}" type="pres">
      <dgm:prSet presAssocID="{7C33D66E-A076-461B-B2AF-53F4ACDFBE7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92C5566-EDE9-460D-B2D6-21F7DC0E516F}" type="pres">
      <dgm:prSet presAssocID="{7C33D66E-A076-461B-B2AF-53F4ACDFBE7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93A6511-94BA-43E8-B6BE-9C2DE9DA935D}" type="pres">
      <dgm:prSet presAssocID="{6D59F2B0-2952-4948-B768-49BA5C2C5E1C}" presName="node" presStyleLbl="node1" presStyleIdx="2" presStyleCnt="3" custScaleY="173594" custRadScaleRad="86814" custRadScaleInc="23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B75E-D910-478C-B681-FBC2DEE33E2C}" type="pres">
      <dgm:prSet presAssocID="{4628EF8B-35FF-4ECE-BD98-183BACF9659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470E49C-737C-4AEF-800D-19CEA54122C9}" type="pres">
      <dgm:prSet presAssocID="{4628EF8B-35FF-4ECE-BD98-183BACF9659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317C001-8436-4409-950D-93489607C75E}" type="presOf" srcId="{1B702234-CE9E-442E-84A3-F976195F0D31}" destId="{672073ED-7F53-4234-B8AE-EFA70920AE2E}" srcOrd="0" destOrd="0" presId="urn:microsoft.com/office/officeart/2005/8/layout/cycle7"/>
    <dgm:cxn modelId="{A55B0C22-BF14-4404-B4B0-A19E24FF4A36}" type="presOf" srcId="{4628EF8B-35FF-4ECE-BD98-183BACF96598}" destId="{018FB75E-D910-478C-B681-FBC2DEE33E2C}" srcOrd="0" destOrd="0" presId="urn:microsoft.com/office/officeart/2005/8/layout/cycle7"/>
    <dgm:cxn modelId="{12408B1E-4043-4677-B526-DBCD043A1DBB}" type="presOf" srcId="{4280FC29-2C03-4C0A-919E-C9B661C65488}" destId="{B167348A-CD5D-4C37-A319-9C63B8C9288E}" srcOrd="0" destOrd="0" presId="urn:microsoft.com/office/officeart/2005/8/layout/cycle7"/>
    <dgm:cxn modelId="{ED8595DC-9C25-4AC1-9748-3290DA50033C}" srcId="{3F11B41C-BD28-4A9F-ACF5-3106049E4F0F}" destId="{4280FC29-2C03-4C0A-919E-C9B661C65488}" srcOrd="0" destOrd="0" parTransId="{34784CC0-9D2B-4D00-8AF8-3E73317FF5D0}" sibTransId="{3788C882-AE27-457D-9BFF-99818AC913F5}"/>
    <dgm:cxn modelId="{BF02B7F0-3333-4DEC-8E95-F971EFB784C4}" type="presOf" srcId="{3788C882-AE27-457D-9BFF-99818AC913F5}" destId="{7BF8A72B-07BD-4717-A2A9-CC348C372E13}" srcOrd="1" destOrd="0" presId="urn:microsoft.com/office/officeart/2005/8/layout/cycle7"/>
    <dgm:cxn modelId="{7508386E-BDC4-4F9C-92AF-FD66C8D35D61}" srcId="{3F11B41C-BD28-4A9F-ACF5-3106049E4F0F}" destId="{6D59F2B0-2952-4948-B768-49BA5C2C5E1C}" srcOrd="2" destOrd="0" parTransId="{2F322683-90D0-49B3-B01A-591B1C699A84}" sibTransId="{4628EF8B-35FF-4ECE-BD98-183BACF96598}"/>
    <dgm:cxn modelId="{1F21C536-1268-49F3-A702-21BEBFB37340}" type="presOf" srcId="{3788C882-AE27-457D-9BFF-99818AC913F5}" destId="{CC9F5BD0-3306-4043-BF56-0D21EC525FE1}" srcOrd="0" destOrd="0" presId="urn:microsoft.com/office/officeart/2005/8/layout/cycle7"/>
    <dgm:cxn modelId="{FC0E647E-3B97-4059-B054-A506BD0F7DE8}" type="presOf" srcId="{4628EF8B-35FF-4ECE-BD98-183BACF96598}" destId="{9470E49C-737C-4AEF-800D-19CEA54122C9}" srcOrd="1" destOrd="0" presId="urn:microsoft.com/office/officeart/2005/8/layout/cycle7"/>
    <dgm:cxn modelId="{67D97DD0-2087-47C2-87EA-439A5B2C84EF}" type="presOf" srcId="{3F11B41C-BD28-4A9F-ACF5-3106049E4F0F}" destId="{E3CD3FB1-925C-453F-8DC7-AAA4DF9A77B7}" srcOrd="0" destOrd="0" presId="urn:microsoft.com/office/officeart/2005/8/layout/cycle7"/>
    <dgm:cxn modelId="{A0D65983-94AD-4D8F-AA56-63173103E952}" srcId="{3F11B41C-BD28-4A9F-ACF5-3106049E4F0F}" destId="{1B702234-CE9E-442E-84A3-F976195F0D31}" srcOrd="1" destOrd="0" parTransId="{7E92A90B-4857-4195-BF1B-4AAC4A908A2D}" sibTransId="{7C33D66E-A076-461B-B2AF-53F4ACDFBE77}"/>
    <dgm:cxn modelId="{CAD0BDEB-8565-4CF0-AC61-7EFB29936277}" type="presOf" srcId="{7C33D66E-A076-461B-B2AF-53F4ACDFBE77}" destId="{392C5566-EDE9-460D-B2D6-21F7DC0E516F}" srcOrd="1" destOrd="0" presId="urn:microsoft.com/office/officeart/2005/8/layout/cycle7"/>
    <dgm:cxn modelId="{CE163C99-71EA-46A0-8F39-EB5B3D25BA6E}" type="presOf" srcId="{7C33D66E-A076-461B-B2AF-53F4ACDFBE77}" destId="{677B9D0E-F2B9-443D-BF51-EFF6A0277762}" srcOrd="0" destOrd="0" presId="urn:microsoft.com/office/officeart/2005/8/layout/cycle7"/>
    <dgm:cxn modelId="{AF47F078-B233-4DCC-802B-F2A48E2355C7}" type="presOf" srcId="{6D59F2B0-2952-4948-B768-49BA5C2C5E1C}" destId="{093A6511-94BA-43E8-B6BE-9C2DE9DA935D}" srcOrd="0" destOrd="0" presId="urn:microsoft.com/office/officeart/2005/8/layout/cycle7"/>
    <dgm:cxn modelId="{105AB449-3E83-4398-8E01-A414039AC690}" type="presParOf" srcId="{E3CD3FB1-925C-453F-8DC7-AAA4DF9A77B7}" destId="{B167348A-CD5D-4C37-A319-9C63B8C9288E}" srcOrd="0" destOrd="0" presId="urn:microsoft.com/office/officeart/2005/8/layout/cycle7"/>
    <dgm:cxn modelId="{B74CE195-BBC2-46A6-A439-034B65E3433F}" type="presParOf" srcId="{E3CD3FB1-925C-453F-8DC7-AAA4DF9A77B7}" destId="{CC9F5BD0-3306-4043-BF56-0D21EC525FE1}" srcOrd="1" destOrd="0" presId="urn:microsoft.com/office/officeart/2005/8/layout/cycle7"/>
    <dgm:cxn modelId="{07C97F80-F0CF-45C7-9BD6-A75B38F871F7}" type="presParOf" srcId="{CC9F5BD0-3306-4043-BF56-0D21EC525FE1}" destId="{7BF8A72B-07BD-4717-A2A9-CC348C372E13}" srcOrd="0" destOrd="0" presId="urn:microsoft.com/office/officeart/2005/8/layout/cycle7"/>
    <dgm:cxn modelId="{CC6BA716-9E81-4D8B-8E7E-E14357446CF7}" type="presParOf" srcId="{E3CD3FB1-925C-453F-8DC7-AAA4DF9A77B7}" destId="{672073ED-7F53-4234-B8AE-EFA70920AE2E}" srcOrd="2" destOrd="0" presId="urn:microsoft.com/office/officeart/2005/8/layout/cycle7"/>
    <dgm:cxn modelId="{EE80B949-36E7-400D-B3EA-F357BA8BE8D2}" type="presParOf" srcId="{E3CD3FB1-925C-453F-8DC7-AAA4DF9A77B7}" destId="{677B9D0E-F2B9-443D-BF51-EFF6A0277762}" srcOrd="3" destOrd="0" presId="urn:microsoft.com/office/officeart/2005/8/layout/cycle7"/>
    <dgm:cxn modelId="{14C190B7-AAAE-4264-83AC-42821913A23E}" type="presParOf" srcId="{677B9D0E-F2B9-443D-BF51-EFF6A0277762}" destId="{392C5566-EDE9-460D-B2D6-21F7DC0E516F}" srcOrd="0" destOrd="0" presId="urn:microsoft.com/office/officeart/2005/8/layout/cycle7"/>
    <dgm:cxn modelId="{EC969050-1A86-4DB0-851F-8E9E0954E833}" type="presParOf" srcId="{E3CD3FB1-925C-453F-8DC7-AAA4DF9A77B7}" destId="{093A6511-94BA-43E8-B6BE-9C2DE9DA935D}" srcOrd="4" destOrd="0" presId="urn:microsoft.com/office/officeart/2005/8/layout/cycle7"/>
    <dgm:cxn modelId="{A286CD65-B08E-48AA-8B0B-B4BE9775CFD1}" type="presParOf" srcId="{E3CD3FB1-925C-453F-8DC7-AAA4DF9A77B7}" destId="{018FB75E-D910-478C-B681-FBC2DEE33E2C}" srcOrd="5" destOrd="0" presId="urn:microsoft.com/office/officeart/2005/8/layout/cycle7"/>
    <dgm:cxn modelId="{06F7341F-E95C-47C9-8B1B-CA2106C475A4}" type="presParOf" srcId="{018FB75E-D910-478C-B681-FBC2DEE33E2C}" destId="{9470E49C-737C-4AEF-800D-19CEA54122C9}" srcOrd="0" destOrd="0" presId="urn:microsoft.com/office/officeart/2005/8/layout/cycle7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237D0-32A8-41DE-9F2B-48D042CB6FFB}">
      <dsp:nvSpPr>
        <dsp:cNvPr id="0" name=""/>
        <dsp:cNvSpPr/>
      </dsp:nvSpPr>
      <dsp:spPr>
        <a:xfrm>
          <a:off x="1524001" y="1310638"/>
          <a:ext cx="1395440" cy="100781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chemeClr val="bg1"/>
              </a:solidFill>
            </a:rPr>
            <a:t>VIA Screenings at HWCs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728358" y="1458229"/>
        <a:ext cx="986726" cy="712634"/>
      </dsp:txXfrm>
    </dsp:sp>
    <dsp:sp modelId="{A8E0932B-EC72-4AEC-81BE-A8256DEC4271}">
      <dsp:nvSpPr>
        <dsp:cNvPr id="0" name=""/>
        <dsp:cNvSpPr/>
      </dsp:nvSpPr>
      <dsp:spPr>
        <a:xfrm rot="16721100">
          <a:off x="2236432" y="1017039"/>
          <a:ext cx="170800" cy="284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58183" y="1099218"/>
        <a:ext cx="119560" cy="170558"/>
      </dsp:txXfrm>
    </dsp:sp>
    <dsp:sp modelId="{83139493-C9D6-4B78-9E0B-455BE175D4AF}">
      <dsp:nvSpPr>
        <dsp:cNvPr id="0" name=""/>
        <dsp:cNvSpPr/>
      </dsp:nvSpPr>
      <dsp:spPr>
        <a:xfrm>
          <a:off x="1447798" y="91440"/>
          <a:ext cx="1936054" cy="9048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Health Department</a:t>
          </a:r>
        </a:p>
      </dsp:txBody>
      <dsp:txXfrm>
        <a:off x="1731327" y="223947"/>
        <a:ext cx="1368996" cy="639802"/>
      </dsp:txXfrm>
    </dsp:sp>
    <dsp:sp modelId="{CB0841F6-11E0-4078-98E7-4B261B82C2C6}">
      <dsp:nvSpPr>
        <dsp:cNvPr id="0" name=""/>
        <dsp:cNvSpPr/>
      </dsp:nvSpPr>
      <dsp:spPr>
        <a:xfrm rot="123876">
          <a:off x="2998455" y="1703889"/>
          <a:ext cx="192717" cy="284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998474" y="1759701"/>
        <a:ext cx="134902" cy="170558"/>
      </dsp:txXfrm>
    </dsp:sp>
    <dsp:sp modelId="{72DC9C66-51FB-4F09-B311-A0EFE1A9A235}">
      <dsp:nvSpPr>
        <dsp:cNvPr id="0" name=""/>
        <dsp:cNvSpPr/>
      </dsp:nvSpPr>
      <dsp:spPr>
        <a:xfrm>
          <a:off x="3281837" y="1301398"/>
          <a:ext cx="776367" cy="113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NHM</a:t>
          </a:r>
          <a:endParaRPr lang="en-US" sz="1800" b="1" kern="1200" dirty="0"/>
        </a:p>
      </dsp:txBody>
      <dsp:txXfrm>
        <a:off x="3395533" y="1466988"/>
        <a:ext cx="548975" cy="799538"/>
      </dsp:txXfrm>
    </dsp:sp>
    <dsp:sp modelId="{3C811AAC-6E7B-4C38-97B1-3816250F2842}">
      <dsp:nvSpPr>
        <dsp:cNvPr id="0" name=""/>
        <dsp:cNvSpPr/>
      </dsp:nvSpPr>
      <dsp:spPr>
        <a:xfrm rot="5400000">
          <a:off x="2128979" y="2346059"/>
          <a:ext cx="185484" cy="284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56802" y="2375090"/>
        <a:ext cx="129839" cy="170558"/>
      </dsp:txXfrm>
    </dsp:sp>
    <dsp:sp modelId="{0E9D5991-53CD-4987-8509-A10F15D38397}">
      <dsp:nvSpPr>
        <dsp:cNvPr id="0" name=""/>
        <dsp:cNvSpPr/>
      </dsp:nvSpPr>
      <dsp:spPr>
        <a:xfrm>
          <a:off x="1319242" y="2668426"/>
          <a:ext cx="1804957" cy="839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SC- HWC, PHC, CHC </a:t>
          </a:r>
        </a:p>
      </dsp:txBody>
      <dsp:txXfrm>
        <a:off x="1583572" y="2791428"/>
        <a:ext cx="1276297" cy="593903"/>
      </dsp:txXfrm>
    </dsp:sp>
    <dsp:sp modelId="{1436622A-3096-4AA4-B4EE-1075483B8BBC}">
      <dsp:nvSpPr>
        <dsp:cNvPr id="0" name=""/>
        <dsp:cNvSpPr/>
      </dsp:nvSpPr>
      <dsp:spPr>
        <a:xfrm rot="10800000">
          <a:off x="1455566" y="1672415"/>
          <a:ext cx="48360" cy="284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 rot="10800000">
        <a:off x="1470074" y="1729268"/>
        <a:ext cx="33852" cy="170558"/>
      </dsp:txXfrm>
    </dsp:sp>
    <dsp:sp modelId="{4036A581-93D5-4820-BE45-21063B5C65C5}">
      <dsp:nvSpPr>
        <dsp:cNvPr id="0" name=""/>
        <dsp:cNvSpPr/>
      </dsp:nvSpPr>
      <dsp:spPr>
        <a:xfrm>
          <a:off x="291461" y="1235874"/>
          <a:ext cx="1141293" cy="11573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District Hospitals</a:t>
          </a:r>
          <a:endParaRPr lang="en-IN" sz="1500" b="1" kern="1200" dirty="0"/>
        </a:p>
      </dsp:txBody>
      <dsp:txXfrm>
        <a:off x="458599" y="1405363"/>
        <a:ext cx="807017" cy="818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7348A-CD5D-4C37-A319-9C63B8C9288E}">
      <dsp:nvSpPr>
        <dsp:cNvPr id="0" name=""/>
        <dsp:cNvSpPr/>
      </dsp:nvSpPr>
      <dsp:spPr>
        <a:xfrm>
          <a:off x="380995" y="140289"/>
          <a:ext cx="2260488" cy="556710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VIA screening at HWC </a:t>
          </a:r>
          <a:endParaRPr lang="en-US" sz="1800" b="1" kern="1200" dirty="0"/>
        </a:p>
      </dsp:txBody>
      <dsp:txXfrm>
        <a:off x="397300" y="156594"/>
        <a:ext cx="2227878" cy="524100"/>
      </dsp:txXfrm>
    </dsp:sp>
    <dsp:sp modelId="{CC9F5BD0-3306-4043-BF56-0D21EC525FE1}">
      <dsp:nvSpPr>
        <dsp:cNvPr id="0" name=""/>
        <dsp:cNvSpPr/>
      </dsp:nvSpPr>
      <dsp:spPr>
        <a:xfrm rot="2904012">
          <a:off x="1856394" y="883853"/>
          <a:ext cx="308742" cy="19484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914848" y="922823"/>
        <a:ext cx="191834" cy="116908"/>
      </dsp:txXfrm>
    </dsp:sp>
    <dsp:sp modelId="{672073ED-7F53-4234-B8AE-EFA70920AE2E}">
      <dsp:nvSpPr>
        <dsp:cNvPr id="0" name=""/>
        <dsp:cNvSpPr/>
      </dsp:nvSpPr>
      <dsp:spPr>
        <a:xfrm>
          <a:off x="1714502" y="1265556"/>
          <a:ext cx="1591578" cy="556710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/>
            <a:t>RIMS Radiotherapy Dept</a:t>
          </a:r>
          <a:r>
            <a:rPr lang="en-IN" sz="1000" b="1" kern="1200" dirty="0"/>
            <a:t>.</a:t>
          </a:r>
          <a:endParaRPr lang="en-US" sz="1000" b="1" kern="1200" dirty="0"/>
        </a:p>
      </dsp:txBody>
      <dsp:txXfrm>
        <a:off x="1730807" y="1281861"/>
        <a:ext cx="1558968" cy="524100"/>
      </dsp:txXfrm>
    </dsp:sp>
    <dsp:sp modelId="{677B9D0E-F2B9-443D-BF51-EFF6A0277762}">
      <dsp:nvSpPr>
        <dsp:cNvPr id="0" name=""/>
        <dsp:cNvSpPr/>
      </dsp:nvSpPr>
      <dsp:spPr>
        <a:xfrm rot="10904692">
          <a:off x="1335788" y="1415411"/>
          <a:ext cx="308742" cy="19484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394242" y="1454381"/>
        <a:ext cx="191834" cy="116908"/>
      </dsp:txXfrm>
    </dsp:sp>
    <dsp:sp modelId="{093A6511-94BA-43E8-B6BE-9C2DE9DA935D}">
      <dsp:nvSpPr>
        <dsp:cNvPr id="0" name=""/>
        <dsp:cNvSpPr/>
      </dsp:nvSpPr>
      <dsp:spPr>
        <a:xfrm>
          <a:off x="152397" y="1005834"/>
          <a:ext cx="1113420" cy="966415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Colposcopy &amp; Cryotherapy at District Hospital </a:t>
          </a:r>
          <a:endParaRPr lang="en-US" sz="1300" b="1" kern="1200" dirty="0"/>
        </a:p>
      </dsp:txBody>
      <dsp:txXfrm>
        <a:off x="180702" y="1034139"/>
        <a:ext cx="1056810" cy="909805"/>
      </dsp:txXfrm>
    </dsp:sp>
    <dsp:sp modelId="{018FB75E-D910-478C-B681-FBC2DEE33E2C}">
      <dsp:nvSpPr>
        <dsp:cNvPr id="0" name=""/>
        <dsp:cNvSpPr/>
      </dsp:nvSpPr>
      <dsp:spPr>
        <a:xfrm rot="18410824">
          <a:off x="1032558" y="753992"/>
          <a:ext cx="308742" cy="19484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91012" y="792962"/>
        <a:ext cx="191834" cy="11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B909-E41C-4681-B64E-70C66F214FE8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79BF-1D73-4A58-B6B2-CA3308A8D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600200"/>
            <a:ext cx="70909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National Summit on Good and Best Practices, </a:t>
            </a:r>
            <a:br>
              <a:rPr lang="en-US" sz="2800" b="1" dirty="0"/>
            </a:br>
            <a:r>
              <a:rPr lang="en-US" sz="2800" b="1" dirty="0"/>
              <a:t>Mahatma </a:t>
            </a:r>
            <a:r>
              <a:rPr lang="en-US" sz="2800" b="1" dirty="0" err="1"/>
              <a:t>Mandhir</a:t>
            </a:r>
            <a:r>
              <a:rPr lang="en-US" sz="2800" b="1" dirty="0"/>
              <a:t>, Gandhinagar</a:t>
            </a:r>
            <a:br>
              <a:rPr lang="en-US" sz="2800" b="1" dirty="0"/>
            </a:br>
            <a:r>
              <a:rPr lang="en-US" sz="2800" b="1" dirty="0"/>
              <a:t>Gujarat</a:t>
            </a:r>
            <a:br>
              <a:rPr lang="en-US" sz="2800" b="1" dirty="0"/>
            </a:br>
            <a:r>
              <a:rPr lang="en-US" sz="2000" b="1" dirty="0"/>
              <a:t>16</a:t>
            </a:r>
            <a:r>
              <a:rPr lang="en-US" sz="2000" b="1" baseline="30000" dirty="0"/>
              <a:t>th</a:t>
            </a:r>
            <a:r>
              <a:rPr lang="en-US" sz="2000" b="1" dirty="0"/>
              <a:t> – 18</a:t>
            </a:r>
            <a:r>
              <a:rPr lang="en-US" sz="2000" b="1" baseline="30000" dirty="0"/>
              <a:t>th</a:t>
            </a:r>
            <a:r>
              <a:rPr lang="en-US" sz="2000" b="1" dirty="0"/>
              <a:t> November </a:t>
            </a:r>
            <a:r>
              <a:rPr lang="en-US" sz="2000" b="1" dirty="0" smtClean="0"/>
              <a:t>2019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857923"/>
            <a:ext cx="70909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VIA Screening in Manipur through CHOs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By:  </a:t>
            </a:r>
            <a:r>
              <a:rPr lang="en-US" sz="2400" b="1" dirty="0" err="1"/>
              <a:t>Dr</a:t>
            </a:r>
            <a:r>
              <a:rPr lang="en-US" sz="2400" b="1" dirty="0"/>
              <a:t> Y </a:t>
            </a:r>
            <a:r>
              <a:rPr lang="en-US" sz="2400" b="1" dirty="0" err="1"/>
              <a:t>Premchandra</a:t>
            </a:r>
            <a:r>
              <a:rPr lang="en-US" sz="2400" b="1" dirty="0"/>
              <a:t> Singh</a:t>
            </a:r>
            <a:br>
              <a:rPr lang="en-US" sz="2400" b="1" dirty="0"/>
            </a:br>
            <a:r>
              <a:rPr lang="en-US" sz="2400" b="1" dirty="0"/>
              <a:t>State Nodal Officer </a:t>
            </a:r>
            <a:br>
              <a:rPr lang="en-US" sz="2400" b="1" dirty="0"/>
            </a:br>
            <a:r>
              <a:rPr lang="en-US" sz="2400" b="1" dirty="0"/>
              <a:t>NCD-HWC,NHM Manipur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D:\Satya - NHM\NHM - Logos\NHM Logo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43989"/>
            <a:ext cx="137832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7558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VIA steps and Findings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430" y="2477003"/>
            <a:ext cx="2135641" cy="124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399" y="2518286"/>
            <a:ext cx="2362199" cy="124806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876800" y="2062606"/>
            <a:ext cx="329700" cy="414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8375469" y="2048405"/>
            <a:ext cx="381000" cy="47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800600" y="1876400"/>
            <a:ext cx="4276998" cy="18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>
            <a:off x="3585617" y="3801017"/>
            <a:ext cx="2667000" cy="713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sz="1600" dirty="0" smtClean="0">
                <a:solidFill>
                  <a:schemeClr val="tx1"/>
                </a:solidFill>
              </a:rPr>
              <a:t>Normal : VIA NEGATIVE </a:t>
            </a:r>
            <a:br>
              <a:rPr lang="en-IN" sz="1600" dirty="0" smtClean="0">
                <a:solidFill>
                  <a:schemeClr val="tx1"/>
                </a:solidFill>
              </a:rPr>
            </a:br>
            <a:r>
              <a:rPr lang="en-IN" sz="1600" dirty="0" smtClean="0">
                <a:solidFill>
                  <a:schemeClr val="tx1"/>
                </a:solidFill>
              </a:rPr>
              <a:t>REPEAT VIA AFTER  3 YRS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30192" y="3827132"/>
            <a:ext cx="2667000" cy="707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VIA POSITIVE </a:t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COLPOSCOPY at MC/DH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763000" y="4461875"/>
            <a:ext cx="381000" cy="453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ounded Rectangle 16"/>
          <p:cNvSpPr/>
          <p:nvPr/>
        </p:nvSpPr>
        <p:spPr>
          <a:xfrm>
            <a:off x="6743702" y="4847203"/>
            <a:ext cx="2435136" cy="707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 Biopsy /Treatment  JNIMS,RIMS/DH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76801" y="1048448"/>
            <a:ext cx="4193040" cy="707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sz="2400" dirty="0" smtClean="0">
                <a:solidFill>
                  <a:schemeClr val="tx1"/>
                </a:solidFill>
              </a:rPr>
              <a:t>FINDINGS OF VIA TEST DONE BY CHO AT HWC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7800" y="1048448"/>
            <a:ext cx="3175500" cy="3300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IN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Process-Swabbing the cervix with 5 % acetic acid solution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Precancerous cell structure temporarily turn white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Can be easily identified by trained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Doctors/CHO /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Nurses/ Paramedics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Relatively simple / low-Cost /Minimum infrastructure</a:t>
            </a:r>
          </a:p>
          <a:p>
            <a:r>
              <a:rPr lang="en-IN" dirty="0">
                <a:solidFill>
                  <a:srgbClr val="000000"/>
                </a:solidFill>
                <a:latin typeface="Wingdings" panose="05000000000000000000" pitchFamily="2" charset="2"/>
              </a:rPr>
              <a:t>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Results -available immediately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21" y="5089333"/>
            <a:ext cx="4263279" cy="17135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1B426F-9C34-4757-BC9F-483CF491B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632" y="4712705"/>
            <a:ext cx="1640767" cy="20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81999" cy="7921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bg1"/>
                </a:solidFill>
              </a:rPr>
              <a:t>Program outlay and Benefit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5181600" cy="5638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C00000"/>
                </a:solidFill>
              </a:rPr>
              <a:t>Thoubal</a:t>
            </a:r>
            <a:r>
              <a:rPr lang="en-US" sz="3600" dirty="0" smtClean="0">
                <a:solidFill>
                  <a:srgbClr val="C00000"/>
                </a:solidFill>
              </a:rPr>
              <a:t> and </a:t>
            </a:r>
            <a:r>
              <a:rPr lang="en-US" sz="3600" dirty="0" err="1" smtClean="0">
                <a:solidFill>
                  <a:srgbClr val="C00000"/>
                </a:solidFill>
              </a:rPr>
              <a:t>Imphal</a:t>
            </a:r>
            <a:r>
              <a:rPr lang="en-US" sz="3600" dirty="0" smtClean="0">
                <a:solidFill>
                  <a:srgbClr val="C00000"/>
                </a:solidFill>
              </a:rPr>
              <a:t> West Districts  HWC </a:t>
            </a:r>
          </a:p>
          <a:p>
            <a:pPr marL="0" indent="0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100" dirty="0" smtClean="0"/>
              <a:t> </a:t>
            </a:r>
            <a:r>
              <a:rPr lang="en-US" sz="3600" dirty="0" smtClean="0"/>
              <a:t>CHOs mobilize women through community awareness and ASHA </a:t>
            </a:r>
          </a:p>
          <a:p>
            <a:r>
              <a:rPr lang="en-US" sz="3600" dirty="0" smtClean="0"/>
              <a:t> Class room Training cum screening  Done in HWC at least once in three –four months .</a:t>
            </a:r>
          </a:p>
          <a:p>
            <a:r>
              <a:rPr lang="en-US" sz="3600" dirty="0" smtClean="0"/>
              <a:t>CHOs have been given at least  </a:t>
            </a:r>
            <a:r>
              <a:rPr lang="en-US" sz="3600" dirty="0"/>
              <a:t>7</a:t>
            </a:r>
            <a:r>
              <a:rPr lang="en-US" sz="3600" dirty="0" smtClean="0"/>
              <a:t> days of cumulative VIA </a:t>
            </a:r>
            <a:r>
              <a:rPr lang="en-US" sz="3600" dirty="0" err="1" smtClean="0"/>
              <a:t>trg</a:t>
            </a:r>
            <a:r>
              <a:rPr lang="en-US" sz="3600" dirty="0" smtClean="0"/>
              <a:t> – First formal  theory of 3 days and 2 days   of practical and  another two days during Supervised visit by MO  (once a month) for at least 20 patients /day </a:t>
            </a:r>
          </a:p>
          <a:p>
            <a:endParaRPr lang="en-US" sz="3600" dirty="0" smtClean="0"/>
          </a:p>
          <a:p>
            <a:r>
              <a:rPr lang="en-US" sz="3600" dirty="0" smtClean="0"/>
              <a:t>Yearly calendar prepared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MO/</a:t>
            </a:r>
            <a:r>
              <a:rPr lang="en-US" sz="3600" dirty="0" err="1" smtClean="0"/>
              <a:t>Gynaecologist</a:t>
            </a:r>
            <a:r>
              <a:rPr lang="en-US" sz="3600" dirty="0" smtClean="0"/>
              <a:t> also conduct once a month visit to this selected HWC for VIA and other examination </a:t>
            </a:r>
          </a:p>
          <a:p>
            <a:r>
              <a:rPr lang="en-US" sz="3600" dirty="0" smtClean="0"/>
              <a:t>Work plan are  prepared  to complete partially screened patient within one month 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87B5C-EF0C-4378-8AB6-06FE13E7D07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780" y="1096505"/>
            <a:ext cx="3596640" cy="28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20255-8A4A-4E23-B830-654C43DA2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92105"/>
            <a:ext cx="3429000" cy="278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Outcome </a:t>
            </a: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69638D-E4DB-48DA-81EA-4B027D6B6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92114"/>
              </p:ext>
            </p:extLst>
          </p:nvPr>
        </p:nvGraphicFramePr>
        <p:xfrm>
          <a:off x="762000" y="762000"/>
          <a:ext cx="8077200" cy="5975036"/>
        </p:xfrm>
        <a:graphic>
          <a:graphicData uri="http://schemas.openxmlformats.org/drawingml/2006/table">
            <a:tbl>
              <a:tblPr firstRow="1" firstCol="1" bandRow="1"/>
              <a:tblGrid>
                <a:gridCol w="5815584">
                  <a:extLst>
                    <a:ext uri="{9D8B030D-6E8A-4147-A177-3AD203B41FA5}">
                      <a16:colId xmlns:a16="http://schemas.microsoft.com/office/drawing/2014/main" val="2611187216"/>
                    </a:ext>
                  </a:extLst>
                </a:gridCol>
                <a:gridCol w="2261616">
                  <a:extLst>
                    <a:ext uri="{9D8B030D-6E8A-4147-A177-3AD203B41FA5}">
                      <a16:colId xmlns:a16="http://schemas.microsoft.com/office/drawing/2014/main" val="2892321893"/>
                    </a:ext>
                  </a:extLst>
                </a:gridCol>
              </a:tblGrid>
              <a:tr h="1445414">
                <a:tc>
                  <a:txBody>
                    <a:bodyPr/>
                    <a:lstStyle/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Phase I</a:t>
                      </a: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 CHO Trained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Phase II</a:t>
                      </a:r>
                    </a:p>
                    <a:p>
                      <a:pPr marL="27432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 CHO Trained in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IN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</a:p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51592"/>
                  </a:ext>
                </a:extLst>
              </a:tr>
              <a:tr h="799976">
                <a:tc>
                  <a:txBody>
                    <a:bodyPr/>
                    <a:lstStyle/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 number of patients  were VIA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is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done by CHO during first 2days of practical Training (at  first phase: 9 HWCs )</a:t>
                      </a: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VIA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done during Training at  second  phase:10 HWCs</a:t>
                      </a: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281</a:t>
                      </a:r>
                    </a:p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481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030"/>
                  </a:ext>
                </a:extLst>
              </a:tr>
              <a:tr h="799976">
                <a:tc>
                  <a:txBody>
                    <a:bodyPr/>
                    <a:lstStyle/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VIA done by CHOs at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HWCs after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the Training</a:t>
                      </a:r>
                      <a:endParaRPr lang="en-IN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1654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36561"/>
                  </a:ext>
                </a:extLst>
              </a:tr>
              <a:tr h="567518">
                <a:tc>
                  <a:txBody>
                    <a:bodyPr/>
                    <a:lstStyle/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Eligible Women for VIA at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first 9 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centres</a:t>
                      </a:r>
                      <a:endParaRPr lang="en-IN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7357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89554"/>
                  </a:ext>
                </a:extLst>
              </a:tr>
              <a:tr h="567518">
                <a:tc>
                  <a:txBody>
                    <a:bodyPr/>
                    <a:lstStyle/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positive patient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refered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CHO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PHC /DH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 (3.6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51322"/>
                  </a:ext>
                </a:extLst>
              </a:tr>
              <a:tr h="567518">
                <a:tc>
                  <a:txBody>
                    <a:bodyPr/>
                    <a:lstStyle/>
                    <a:p>
                      <a:pPr marL="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and Treat started in third phase HWC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centres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4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96F56-51D4-4374-A119-1EC0B214D602}"/>
              </a:ext>
            </a:extLst>
          </p:cNvPr>
          <p:cNvSpPr/>
          <p:nvPr/>
        </p:nvSpPr>
        <p:spPr>
          <a:xfrm>
            <a:off x="175404" y="304800"/>
            <a:ext cx="8663795" cy="6919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9CC1D-D0DE-4218-94B2-B03E685A5A87}"/>
              </a:ext>
            </a:extLst>
          </p:cNvPr>
          <p:cNvSpPr txBox="1"/>
          <p:nvPr/>
        </p:nvSpPr>
        <p:spPr>
          <a:xfrm>
            <a:off x="175404" y="331434"/>
            <a:ext cx="866379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Multiple Benefits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175405" y="1237129"/>
            <a:ext cx="4320394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175405" y="1269675"/>
            <a:ext cx="414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Population Aware Of Cervical Cancer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252271" y="2075329"/>
            <a:ext cx="4243528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175404" y="2107875"/>
            <a:ext cx="429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Women come forward for VIA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252271" y="2855025"/>
            <a:ext cx="4243527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252271" y="2869875"/>
            <a:ext cx="407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 screening of Cervix by VIA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4648200" y="1237129"/>
            <a:ext cx="4114798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5181601" y="1269675"/>
            <a:ext cx="390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 Trained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4648200" y="2075329"/>
            <a:ext cx="4114798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5166289" y="2107875"/>
            <a:ext cx="344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Infrastructure Developed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4648200" y="2837329"/>
            <a:ext cx="4114798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4953000" y="2869875"/>
            <a:ext cx="53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Community participations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1600200" y="3599329"/>
            <a:ext cx="6096000" cy="581270"/>
          </a:xfrm>
          <a:prstGeom prst="roundRect">
            <a:avLst>
              <a:gd name="adj" fmla="val 208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1868648" y="3645322"/>
            <a:ext cx="537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Trust and support to Primary health care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4265092" y="1423901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4675795" y="144118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4282511" y="2224407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4663440" y="221224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4265092" y="3013664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4695009" y="2986863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7397730" y="3797311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15D9EA-7049-463F-B096-D217816D5075}"/>
              </a:ext>
            </a:extLst>
          </p:cNvPr>
          <p:cNvSpPr/>
          <p:nvPr/>
        </p:nvSpPr>
        <p:spPr>
          <a:xfrm>
            <a:off x="1649959" y="381915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ECA2D1E-53AC-4B15-9D7A-0BD89FE3E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03" y="4261659"/>
            <a:ext cx="3020698" cy="22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414A5D9-B053-4561-9DCB-023CE0518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40" y="4356436"/>
            <a:ext cx="2852574" cy="22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830FE0E-726D-4734-AF9B-CB5E8600E53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9156" y="4333897"/>
            <a:ext cx="2768342" cy="22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8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SCALABILITY  &amp; Future Road maps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Funds are available and  marked for each HWC </a:t>
            </a:r>
          </a:p>
          <a:p>
            <a:r>
              <a:rPr lang="en-US" sz="1800" dirty="0" smtClean="0"/>
              <a:t>Adequate Number of community Health Officers available and trainings going on </a:t>
            </a:r>
          </a:p>
          <a:p>
            <a:r>
              <a:rPr lang="en-US" sz="1800" dirty="0" smtClean="0"/>
              <a:t> A strong   organizational structure and dedicated State  and District Team is now available .</a:t>
            </a:r>
          </a:p>
          <a:p>
            <a:r>
              <a:rPr lang="en-US" sz="1800" dirty="0" smtClean="0"/>
              <a:t>Technical Support by JHPEIGO and TATA TRUST available </a:t>
            </a:r>
          </a:p>
          <a:p>
            <a:r>
              <a:rPr lang="en-US" sz="1800" dirty="0" smtClean="0"/>
              <a:t>Beneficiaries and Public are satisfied and coming forward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PLANS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 </a:t>
            </a:r>
            <a:r>
              <a:rPr lang="en-US" sz="1800" dirty="0">
                <a:solidFill>
                  <a:srgbClr val="C00000"/>
                </a:solidFill>
              </a:rPr>
              <a:t>Other Districts ,</a:t>
            </a:r>
            <a:r>
              <a:rPr lang="en-US" sz="1800" dirty="0" err="1">
                <a:solidFill>
                  <a:srgbClr val="C00000"/>
                </a:solidFill>
              </a:rPr>
              <a:t>Viz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Bishnupur</a:t>
            </a:r>
            <a:r>
              <a:rPr lang="en-US" sz="1800" dirty="0">
                <a:solidFill>
                  <a:srgbClr val="C00000"/>
                </a:solidFill>
              </a:rPr>
              <a:t> has started rolling out  similar program since October 2019 and other districts are </a:t>
            </a:r>
            <a:r>
              <a:rPr lang="en-US" sz="1800" dirty="0" smtClean="0">
                <a:solidFill>
                  <a:srgbClr val="C00000"/>
                </a:solidFill>
              </a:rPr>
              <a:t>prepared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Proper follow up mechanisms and treatment –Screen and Treat at selected HWC </a:t>
            </a:r>
            <a:endParaRPr lang="en-IN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IN" sz="1800" dirty="0" smtClean="0"/>
              <a:t>Designated ‘ VIA and CBE’  room at all HWC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1800" dirty="0" smtClean="0"/>
              <a:t>Training more </a:t>
            </a:r>
            <a:r>
              <a:rPr lang="en-IN" sz="1800" dirty="0" err="1" smtClean="0"/>
              <a:t>doctors,CHO</a:t>
            </a:r>
            <a:r>
              <a:rPr lang="en-IN" sz="1800" dirty="0" smtClean="0"/>
              <a:t>  and nurses on cryotherapy </a:t>
            </a:r>
            <a:r>
              <a:rPr lang="en-IN" sz="1800" dirty="0" err="1" smtClean="0"/>
              <a:t>etc</a:t>
            </a:r>
            <a:r>
              <a:rPr lang="en-IN" sz="1800" dirty="0" smtClean="0"/>
              <a:t> .</a:t>
            </a:r>
            <a:endParaRPr lang="en-IN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IN" sz="1800" b="1" dirty="0" smtClean="0"/>
              <a:t>Orientation/</a:t>
            </a:r>
            <a:r>
              <a:rPr lang="en-IN" sz="1800" b="1" dirty="0" err="1" smtClean="0"/>
              <a:t>outreachclinics</a:t>
            </a:r>
            <a:endParaRPr lang="en-IN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rgbClr val="C00000"/>
              </a:solidFill>
            </a:endParaRP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43726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 txBox="1">
            <a:spLocks noGrp="1"/>
          </p:cNvSpPr>
          <p:nvPr>
            <p:ph type="title"/>
          </p:nvPr>
        </p:nvSpPr>
        <p:spPr>
          <a:xfrm>
            <a:off x="2590800" y="5934670"/>
            <a:ext cx="2692004" cy="463154"/>
          </a:xfrm>
        </p:spPr>
        <p:txBody>
          <a:bodyPr vert="horz" lIns="51435" tIns="25718" rIns="51435" bIns="25718" rtlCol="0" anchor="ctr">
            <a:normAutofit fontScale="90000"/>
          </a:bodyPr>
          <a:lstStyle/>
          <a:p>
            <a:pPr>
              <a:defRPr/>
            </a:pPr>
            <a:r>
              <a:rPr b="1" dirty="0"/>
              <a:t>Thank  You</a:t>
            </a:r>
          </a:p>
        </p:txBody>
      </p:sp>
      <p:pic>
        <p:nvPicPr>
          <p:cNvPr id="35843" name="Picture 3" descr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985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595"/>
            <a:ext cx="9144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82804" y="3742790"/>
            <a:ext cx="2209800" cy="4631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b="1" dirty="0" smtClean="0"/>
              <a:t>Thank  You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24940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Status of PBS NCD as on 8</a:t>
            </a:r>
            <a:r>
              <a:rPr lang="en-IN" baseline="30000" dirty="0" smtClean="0"/>
              <a:t>th</a:t>
            </a:r>
            <a:r>
              <a:rPr lang="en-IN" dirty="0" smtClean="0"/>
              <a:t> Nov 2018</a:t>
            </a:r>
            <a:endParaRPr lang="en-IN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3BD7F22-6A3F-45EE-9FCD-D5ACC27CF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410200"/>
          </a:xfrm>
        </p:spPr>
      </p:pic>
    </p:spTree>
    <p:extLst>
      <p:ext uri="{BB962C8B-B14F-4D97-AF65-F5344CB8AC3E}">
        <p14:creationId xmlns:p14="http://schemas.microsoft.com/office/powerpoint/2010/main" val="637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492034" y="1524000"/>
            <a:ext cx="8311244" cy="5334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imes New Roman" panose="02020603050405020304" pitchFamily="18" charset="0"/>
              </a:rPr>
              <a:t>Challenges in delivering Population Based Screening of Common NCDs by Sub-Health Centre –Cervix cancer Screening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above </a:t>
            </a:r>
            <a:r>
              <a:rPr lang="en-US" altLang="en-US" sz="2400" dirty="0">
                <a:cs typeface="Times New Roman" panose="02020603050405020304" pitchFamily="18" charset="0"/>
              </a:rPr>
              <a:t>30 </a:t>
            </a:r>
            <a:r>
              <a:rPr lang="en-US" altLang="en-US" sz="2400" dirty="0" err="1">
                <a:cs typeface="Times New Roman" panose="02020603050405020304" pitchFamily="18" charset="0"/>
              </a:rPr>
              <a:t>yr</a:t>
            </a:r>
            <a:r>
              <a:rPr lang="en-US" altLang="en-US" sz="2400" dirty="0">
                <a:cs typeface="Times New Roman" panose="02020603050405020304" pitchFamily="18" charset="0"/>
              </a:rPr>
              <a:t> female population</a:t>
            </a:r>
          </a:p>
          <a:p>
            <a:pPr marL="0" indent="0" algn="just"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imes New Roman" panose="02020603050405020304" pitchFamily="18" charset="0"/>
              </a:rPr>
              <a:t>Initiatives Taken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imes New Roman" panose="02020603050405020304" pitchFamily="18" charset="0"/>
              </a:rPr>
              <a:t>Outcome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imes New Roman" panose="02020603050405020304" pitchFamily="18" charset="0"/>
              </a:rPr>
              <a:t>Scalability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Times New Roman" panose="02020603050405020304" pitchFamily="18" charset="0"/>
              </a:rPr>
              <a:t>Future Roadmaps </a:t>
            </a:r>
          </a:p>
          <a:p>
            <a:pPr marL="0" indent="0"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</p:txBody>
      </p:sp>
      <p:pic>
        <p:nvPicPr>
          <p:cNvPr id="10243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2303" y="2362199"/>
            <a:ext cx="3179406" cy="3170307"/>
          </a:xfrm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65909" y="5532507"/>
            <a:ext cx="8323217" cy="115416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altLang="en-US" b="1" dirty="0" smtClean="0">
                <a:solidFill>
                  <a:srgbClr val="FFFFFF"/>
                </a:solidFill>
                <a:latin typeface="+mn-lt"/>
              </a:rPr>
              <a:t>16 </a:t>
            </a:r>
            <a:r>
              <a:rPr lang="en-US" altLang="en-US" b="1" dirty="0">
                <a:solidFill>
                  <a:srgbClr val="FFFFFF"/>
                </a:solidFill>
                <a:latin typeface="+mn-lt"/>
              </a:rPr>
              <a:t>Districts :10 Hilly </a:t>
            </a:r>
            <a:r>
              <a:rPr lang="en-US" altLang="en-US" b="1" dirty="0" smtClean="0">
                <a:solidFill>
                  <a:srgbClr val="FFFFFF"/>
                </a:solidFill>
                <a:latin typeface="+mn-lt"/>
              </a:rPr>
              <a:t>districts</a:t>
            </a:r>
          </a:p>
          <a:p>
            <a:pPr algn="just"/>
            <a:r>
              <a:rPr lang="en-US" altLang="en-US" b="1" dirty="0" smtClean="0">
                <a:solidFill>
                  <a:srgbClr val="FFFFFF"/>
                </a:solidFill>
                <a:latin typeface="+mn-lt"/>
              </a:rPr>
              <a:t>PBS </a:t>
            </a:r>
            <a:r>
              <a:rPr lang="en-US" altLang="en-US" b="1" dirty="0">
                <a:solidFill>
                  <a:srgbClr val="FFFFFF"/>
                </a:solidFill>
                <a:latin typeface="+mn-lt"/>
              </a:rPr>
              <a:t>is implemented in all 16 districts of Manipur in Health and Wellness Centre covered areas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28600"/>
            <a:ext cx="8199835" cy="1127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1435" tIns="25718" rIns="51435" bIns="2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25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</a:rPr>
              <a:t>Outline of the presentation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2819400"/>
            <a:ext cx="7713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en-US" altLang="en-US" sz="1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en-US" altLang="en-US" sz="1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en-US" altLang="en-US" sz="1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Cervical cytology –though a standard screening tool for cervical cancer in developed countries -fails as a screening tool in low resource countries due to financial and technical constraints</a:t>
            </a:r>
          </a:p>
          <a:p>
            <a:r>
              <a:rPr lang="en-US" dirty="0" smtClean="0"/>
              <a:t>VIA (Visual Examination Acetic acid) of the cervix has been included in NPCDCS population based screening </a:t>
            </a:r>
          </a:p>
          <a:p>
            <a:r>
              <a:rPr lang="en-US" dirty="0" smtClean="0"/>
              <a:t>Transfer of  all female patient  (30-65 </a:t>
            </a:r>
            <a:r>
              <a:rPr lang="en-US" dirty="0" err="1" smtClean="0"/>
              <a:t>yrs</a:t>
            </a:r>
            <a:r>
              <a:rPr lang="en-US" dirty="0" smtClean="0"/>
              <a:t> ) for  VIA screening at  PHC is difficult </a:t>
            </a:r>
          </a:p>
          <a:p>
            <a:r>
              <a:rPr lang="en-US" dirty="0" smtClean="0"/>
              <a:t> As such Community </a:t>
            </a:r>
            <a:r>
              <a:rPr lang="en-US" dirty="0"/>
              <a:t>Health Officers are trained  at </a:t>
            </a:r>
            <a:r>
              <a:rPr lang="en-US" dirty="0" smtClean="0"/>
              <a:t>Health and wellness centers to </a:t>
            </a:r>
            <a:r>
              <a:rPr lang="en-US" dirty="0"/>
              <a:t>do VIA screening at their site  </a:t>
            </a: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199835" cy="1127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1435" tIns="25718" rIns="51435" bIns="2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25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Background 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FFFF"/>
                </a:solidFill>
              </a:rPr>
              <a:t>Leading site of cancer in female –Manipur </a:t>
            </a:r>
            <a:br>
              <a:rPr lang="en-IN" sz="3200" dirty="0" smtClean="0">
                <a:solidFill>
                  <a:srgbClr val="FFFFFF"/>
                </a:solidFill>
              </a:rPr>
            </a:br>
            <a:r>
              <a:rPr lang="en-IN" sz="3200" dirty="0" smtClean="0">
                <a:solidFill>
                  <a:srgbClr val="FFFFFF"/>
                </a:solidFill>
              </a:rPr>
              <a:t>(ICMR 2017)</a:t>
            </a:r>
            <a:endParaRPr lang="en-IN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06" y="1920479"/>
            <a:ext cx="8425543" cy="3704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586D9-B9CE-4E79-A012-6295F588786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685800" y="5624513"/>
            <a:ext cx="8214049" cy="10048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IN" dirty="0" smtClean="0">
                <a:solidFill>
                  <a:srgbClr val="FFFFFF"/>
                </a:solidFill>
              </a:rPr>
              <a:t>AAR- Age adjusted incidence rate /100,000</a:t>
            </a:r>
          </a:p>
          <a:p>
            <a:pPr algn="just"/>
            <a:r>
              <a:rPr lang="en-IN" dirty="0" err="1" smtClean="0">
                <a:solidFill>
                  <a:srgbClr val="FFFFFF"/>
                </a:solidFill>
              </a:rPr>
              <a:t>Possiblity</a:t>
            </a:r>
            <a:r>
              <a:rPr lang="en-IN" dirty="0" smtClean="0">
                <a:solidFill>
                  <a:srgbClr val="FFFFFF"/>
                </a:solidFill>
              </a:rPr>
              <a:t> </a:t>
            </a:r>
            <a:r>
              <a:rPr lang="en-IN" dirty="0">
                <a:solidFill>
                  <a:srgbClr val="FFFFFF"/>
                </a:solidFill>
              </a:rPr>
              <a:t>of one in number of persons developing cancer </a:t>
            </a:r>
            <a:r>
              <a:rPr lang="en-IN" dirty="0" smtClean="0">
                <a:solidFill>
                  <a:srgbClr val="FFFFFF"/>
                </a:solidFill>
              </a:rPr>
              <a:t> (0-70years</a:t>
            </a:r>
            <a:r>
              <a:rPr lang="en-IN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8475" y="2854706"/>
            <a:ext cx="1061357" cy="39188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350" dirty="0" err="1">
                <a:solidFill>
                  <a:srgbClr val="FFFFFF"/>
                </a:solidFill>
              </a:rPr>
              <a:t>Cx</a:t>
            </a:r>
            <a:r>
              <a:rPr lang="en-IN" sz="1350" dirty="0">
                <a:solidFill>
                  <a:srgbClr val="FFFFFF"/>
                </a:solidFill>
              </a:rPr>
              <a:t> 6.1%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4038600"/>
            <a:ext cx="1061357" cy="69668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350" dirty="0" smtClean="0">
                <a:solidFill>
                  <a:srgbClr val="FFFFFF"/>
                </a:solidFill>
              </a:rPr>
              <a:t>2542 (F)</a:t>
            </a:r>
          </a:p>
          <a:p>
            <a:pPr algn="ctr"/>
            <a:r>
              <a:rPr lang="en-IN" sz="1350" dirty="0" smtClean="0">
                <a:solidFill>
                  <a:srgbClr val="FFFFFF"/>
                </a:solidFill>
              </a:rPr>
              <a:t>2081(M)</a:t>
            </a:r>
          </a:p>
          <a:p>
            <a:pPr algn="ctr"/>
            <a:r>
              <a:rPr lang="en-IN" sz="1350" dirty="0" smtClean="0">
                <a:solidFill>
                  <a:srgbClr val="FFFFFF"/>
                </a:solidFill>
              </a:rPr>
              <a:t>new case </a:t>
            </a:r>
            <a:endParaRPr lang="en-IN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Trends Over Time in Cancer Incidence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8229599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821362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females Breast cancers is increasing and Cervix &amp; Lung Cancers are decreasing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012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7" y="457201"/>
            <a:ext cx="8894407" cy="10668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Plan </a:t>
            </a:r>
            <a:r>
              <a:rPr lang="en-US" sz="3200" b="1" dirty="0">
                <a:solidFill>
                  <a:srgbClr val="FFFFFF"/>
                </a:solidFill>
              </a:rPr>
              <a:t>for roll out of VIA in Health &amp; Wellness Center in Manipur  (FY2019-2020)</a:t>
            </a:r>
            <a:endParaRPr lang="en-IN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48675" y="1752601"/>
          <a:ext cx="4408714" cy="47244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0035">
                  <a:extLst>
                    <a:ext uri="{9D8B030D-6E8A-4147-A177-3AD203B41FA5}">
                      <a16:colId xmlns:a16="http://schemas.microsoft.com/office/drawing/2014/main" val="2278265447"/>
                    </a:ext>
                  </a:extLst>
                </a:gridCol>
                <a:gridCol w="580984">
                  <a:extLst>
                    <a:ext uri="{9D8B030D-6E8A-4147-A177-3AD203B41FA5}">
                      <a16:colId xmlns:a16="http://schemas.microsoft.com/office/drawing/2014/main" val="1275890377"/>
                    </a:ext>
                  </a:extLst>
                </a:gridCol>
                <a:gridCol w="618068">
                  <a:extLst>
                    <a:ext uri="{9D8B030D-6E8A-4147-A177-3AD203B41FA5}">
                      <a16:colId xmlns:a16="http://schemas.microsoft.com/office/drawing/2014/main" val="3297376814"/>
                    </a:ext>
                  </a:extLst>
                </a:gridCol>
                <a:gridCol w="580984">
                  <a:extLst>
                    <a:ext uri="{9D8B030D-6E8A-4147-A177-3AD203B41FA5}">
                      <a16:colId xmlns:a16="http://schemas.microsoft.com/office/drawing/2014/main" val="195730861"/>
                    </a:ext>
                  </a:extLst>
                </a:gridCol>
                <a:gridCol w="848643">
                  <a:extLst>
                    <a:ext uri="{9D8B030D-6E8A-4147-A177-3AD203B41FA5}">
                      <a16:colId xmlns:a16="http://schemas.microsoft.com/office/drawing/2014/main" val="1972051789"/>
                    </a:ext>
                  </a:extLst>
                </a:gridCol>
              </a:tblGrid>
              <a:tr h="2960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Indicator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90401"/>
                  </a:ext>
                </a:extLst>
              </a:tr>
              <a:tr h="296037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Number of Health and Wellness Center Approved till FY 2019-20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PHC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SC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UPHC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51484"/>
                  </a:ext>
                </a:extLst>
              </a:tr>
              <a:tr h="71048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220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312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57309"/>
                  </a:ext>
                </a:extLst>
              </a:tr>
              <a:tr h="10065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Number of Center Identified for Upgradation to HWC till date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216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26915"/>
                  </a:ext>
                </a:extLst>
              </a:tr>
              <a:tr h="532867">
                <a:tc>
                  <a:txBody>
                    <a:bodyPr/>
                    <a:lstStyle/>
                    <a:p>
                      <a:r>
                        <a:rPr lang="en-US" sz="1400" dirty="0"/>
                        <a:t>Number</a:t>
                      </a:r>
                      <a:r>
                        <a:rPr lang="en-US" sz="1400" baseline="0" dirty="0"/>
                        <a:t> of CHO Posted till date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151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151</a:t>
                      </a:r>
                      <a:endParaRPr lang="en-IN" sz="14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900156590"/>
                  </a:ext>
                </a:extLst>
              </a:tr>
              <a:tr h="994334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Tablet Issued for NCD </a:t>
                      </a:r>
                      <a:r>
                        <a:rPr lang="en-US" sz="1400" dirty="0" err="1"/>
                        <a:t>GoI</a:t>
                      </a:r>
                      <a:r>
                        <a:rPr lang="en-US" sz="1400" dirty="0"/>
                        <a:t> App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Nil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</a:t>
                      </a:r>
                      <a:r>
                        <a:rPr lang="en-US" sz="1400" baseline="0" dirty="0"/>
                        <a:t> CHO + 127 ANM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Nil</a:t>
                      </a:r>
                      <a:endParaRPr lang="en-IN" sz="14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211</a:t>
                      </a:r>
                      <a:endParaRPr lang="en-IN" sz="14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582502307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rgbClr val="FFFFFF"/>
                          </a:solidFill>
                        </a:rPr>
                        <a:t>HWCs Operational</a:t>
                      </a: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66</a:t>
                      </a:r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82</a:t>
                      </a:r>
                      <a:endParaRPr lang="en-IN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99148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DH </a:t>
                      </a:r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en-IN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55973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Medical college</a:t>
                      </a:r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IN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7780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/>
          <p:nvPr>
            <p:extLst/>
          </p:nvPr>
        </p:nvGraphicFramePr>
        <p:xfrm>
          <a:off x="111967" y="1752601"/>
          <a:ext cx="4128797" cy="2463239"/>
        </p:xfrm>
        <a:graphic>
          <a:graphicData uri="http://schemas.openxmlformats.org/drawingml/2006/table">
            <a:tbl>
              <a:tblPr firstRow="1" bandRow="1"/>
              <a:tblGrid>
                <a:gridCol w="69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0766"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Region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839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Area (Sq. Km.)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839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No. of Districts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839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Population (2011 census) in lacs  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839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Density of population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8394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% of Rural </a:t>
                      </a:r>
                      <a:endParaRPr lang="en-IN" sz="1400" b="1" dirty="0" smtClean="0"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smtClean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Population</a:t>
                      </a:r>
                      <a:endParaRPr sz="1400" b="1" dirty="0"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28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91"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Hill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20089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5(10)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12.22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61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92.7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91"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Valley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2238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4(6)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16.34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730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54.4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91"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Total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22327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9(16)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28.56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128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70.8</a:t>
                      </a: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3"/>
          <p:cNvGraphicFramePr/>
          <p:nvPr>
            <p:extLst/>
          </p:nvPr>
        </p:nvGraphicFramePr>
        <p:xfrm>
          <a:off x="111967" y="4304642"/>
          <a:ext cx="4128796" cy="2172357"/>
        </p:xfrm>
        <a:graphic>
          <a:graphicData uri="http://schemas.openxmlformats.org/drawingml/2006/table">
            <a:tbl>
              <a:tblPr firstRow="1" bandRow="1"/>
              <a:tblGrid>
                <a:gridCol w="194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999"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4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Estimated Population above 30 </a:t>
                      </a:r>
                      <a:r>
                        <a:rPr lang="en-IN" sz="1400" b="1" dirty="0" err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yrs</a:t>
                      </a:r>
                      <a:r>
                        <a:rPr lang="en-IN" sz="14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 </a:t>
                      </a:r>
                      <a:endParaRPr sz="14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4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Estimated female population above</a:t>
                      </a:r>
                      <a:r>
                        <a:rPr lang="en-IN" sz="1400" b="1" baseline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 30 years </a:t>
                      </a:r>
                      <a:endParaRPr sz="1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lang="en-IN" sz="1400" b="1" dirty="0" smtClean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4,52,140</a:t>
                      </a:r>
                      <a:endParaRPr sz="1400" b="1" dirty="0"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224590</a:t>
                      </a:r>
                      <a:endParaRPr lang="en-IN" sz="1800" b="1" dirty="0"/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lang="en-IN" sz="1400" b="1" dirty="0" smtClean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6,04580</a:t>
                      </a:r>
                      <a:endParaRPr sz="1400" b="1" dirty="0"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300312</a:t>
                      </a:r>
                      <a:endParaRPr lang="en-IN" sz="1800" b="1" dirty="0"/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pPr defTabSz="2322266">
                        <a:lnSpc>
                          <a:spcPct val="150000"/>
                        </a:lnSpc>
                        <a:defRPr sz="1800"/>
                      </a:pPr>
                      <a:r>
                        <a:rPr lang="en-IN" sz="1400" b="1" dirty="0" smtClean="0">
                          <a:latin typeface="Gill Sans MT" panose="020B0502020104020203" pitchFamily="34" charset="0"/>
                          <a:ea typeface="Franklin Gothic Book"/>
                          <a:cs typeface="Franklin Gothic Book"/>
                          <a:sym typeface="Franklin Gothic Book"/>
                        </a:rPr>
                        <a:t>10,56720</a:t>
                      </a:r>
                      <a:endParaRPr sz="1400" b="1" dirty="0">
                        <a:latin typeface="Gill Sans MT" panose="020B0502020104020203" pitchFamily="34" charset="0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rgbClr val="FF0000"/>
                          </a:solidFill>
                        </a:rPr>
                        <a:t>5,24,903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884" marR="1884" marT="1885" marB="188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80480" y="1558397"/>
            <a:ext cx="8879117" cy="510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96F56-51D4-4374-A119-1EC0B214D602}"/>
              </a:ext>
            </a:extLst>
          </p:cNvPr>
          <p:cNvSpPr/>
          <p:nvPr/>
        </p:nvSpPr>
        <p:spPr>
          <a:xfrm>
            <a:off x="0" y="30480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9CC1D-D0DE-4218-94B2-B03E685A5A87}"/>
              </a:ext>
            </a:extLst>
          </p:cNvPr>
          <p:cNvSpPr txBox="1"/>
          <p:nvPr/>
        </p:nvSpPr>
        <p:spPr>
          <a:xfrm>
            <a:off x="228600" y="331434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Comprehensive Primary  Health Care Services Package  in Manipur launched In August 2018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86BF883F-DB72-4232-AE6F-91C144FDCF79}"/>
              </a:ext>
            </a:extLst>
          </p:cNvPr>
          <p:cNvSpPr/>
          <p:nvPr/>
        </p:nvSpPr>
        <p:spPr>
          <a:xfrm>
            <a:off x="192960" y="1820464"/>
            <a:ext cx="4302839" cy="670699"/>
          </a:xfrm>
          <a:prstGeom prst="roundRect">
            <a:avLst>
              <a:gd name="adj" fmla="val 4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B614A-6BED-4E03-8A55-520174B92C54}"/>
              </a:ext>
            </a:extLst>
          </p:cNvPr>
          <p:cNvSpPr txBox="1"/>
          <p:nvPr/>
        </p:nvSpPr>
        <p:spPr>
          <a:xfrm>
            <a:off x="170999" y="1901709"/>
            <a:ext cx="4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000" dirty="0" smtClean="0">
                <a:solidFill>
                  <a:schemeClr val="bg1"/>
                </a:solidFill>
                <a:cs typeface="Times New Roman" pitchFamily="18" charset="0"/>
              </a:rPr>
              <a:t>1.Care </a:t>
            </a:r>
            <a:r>
              <a:rPr lang="en-IN" altLang="en-US" sz="2000" dirty="0">
                <a:solidFill>
                  <a:schemeClr val="bg1"/>
                </a:solidFill>
                <a:cs typeface="Times New Roman" pitchFamily="18" charset="0"/>
              </a:rPr>
              <a:t>in Pregnancy and Child-birth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67BE4B9E-2B90-4509-A593-3DE68C67A22A}"/>
              </a:ext>
            </a:extLst>
          </p:cNvPr>
          <p:cNvSpPr/>
          <p:nvPr/>
        </p:nvSpPr>
        <p:spPr>
          <a:xfrm>
            <a:off x="4540000" y="1863510"/>
            <a:ext cx="4419598" cy="639465"/>
          </a:xfrm>
          <a:prstGeom prst="roundRect">
            <a:avLst>
              <a:gd name="adj" fmla="val 4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A56495-6AFF-43D8-B414-C2949E1CD93B}"/>
              </a:ext>
            </a:extLst>
          </p:cNvPr>
          <p:cNvSpPr txBox="1"/>
          <p:nvPr/>
        </p:nvSpPr>
        <p:spPr>
          <a:xfrm>
            <a:off x="4718845" y="1773117"/>
            <a:ext cx="389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altLang="en-US" sz="2000" dirty="0" smtClean="0">
                <a:solidFill>
                  <a:schemeClr val="bg1"/>
                </a:solidFill>
                <a:cs typeface="Times New Roman" pitchFamily="18" charset="0"/>
              </a:rPr>
              <a:t>2.Neonatal </a:t>
            </a:r>
            <a:r>
              <a:rPr lang="en-IN" altLang="en-US" sz="2000" dirty="0">
                <a:solidFill>
                  <a:schemeClr val="bg1"/>
                </a:solidFill>
                <a:cs typeface="Times New Roman" pitchFamily="18" charset="0"/>
              </a:rPr>
              <a:t>and Infant Health Care Services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526C028A-38C7-47D0-91F7-C48EDA0A43D5}"/>
              </a:ext>
            </a:extLst>
          </p:cNvPr>
          <p:cNvSpPr/>
          <p:nvPr/>
        </p:nvSpPr>
        <p:spPr>
          <a:xfrm>
            <a:off x="1725477" y="2601760"/>
            <a:ext cx="7086600" cy="580939"/>
          </a:xfrm>
          <a:prstGeom prst="roundRect">
            <a:avLst>
              <a:gd name="adj" fmla="val 4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EDBAC-498C-46A7-A05B-04AFC71F9658}"/>
              </a:ext>
            </a:extLst>
          </p:cNvPr>
          <p:cNvSpPr txBox="1"/>
          <p:nvPr/>
        </p:nvSpPr>
        <p:spPr>
          <a:xfrm>
            <a:off x="1676401" y="270666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altLang="en-US" sz="2000" dirty="0" smtClean="0">
                <a:solidFill>
                  <a:schemeClr val="bg1"/>
                </a:solidFill>
                <a:cs typeface="Times New Roman" pitchFamily="18" charset="0"/>
              </a:rPr>
              <a:t> 3.Childhood </a:t>
            </a:r>
            <a:r>
              <a:rPr lang="en-IN" altLang="en-US" sz="2000" dirty="0">
                <a:solidFill>
                  <a:schemeClr val="bg1"/>
                </a:solidFill>
                <a:cs typeface="Times New Roman" pitchFamily="18" charset="0"/>
              </a:rPr>
              <a:t>and Adolescent Health Care Services</a:t>
            </a: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526C028A-38C7-47D0-91F7-C48EDA0A43D5}"/>
              </a:ext>
            </a:extLst>
          </p:cNvPr>
          <p:cNvSpPr/>
          <p:nvPr/>
        </p:nvSpPr>
        <p:spPr>
          <a:xfrm>
            <a:off x="1697603" y="3923235"/>
            <a:ext cx="7086600" cy="580939"/>
          </a:xfrm>
          <a:prstGeom prst="roundRect">
            <a:avLst>
              <a:gd name="adj" fmla="val 4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IN" altLang="en-US" dirty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en-IN" altLang="en-US" dirty="0" smtClean="0">
                <a:solidFill>
                  <a:schemeClr val="bg1"/>
                </a:solidFill>
                <a:cs typeface="Times New Roman" pitchFamily="18" charset="0"/>
              </a:rPr>
              <a:t>.Management </a:t>
            </a:r>
            <a:r>
              <a:rPr lang="en-IN" altLang="en-US" dirty="0">
                <a:solidFill>
                  <a:schemeClr val="bg1"/>
                </a:solidFill>
                <a:cs typeface="Times New Roman" pitchFamily="18" charset="0"/>
              </a:rPr>
              <a:t>of  Communicable Diseases: National Health Programmes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26C028A-38C7-47D0-91F7-C48EDA0A43D5}"/>
              </a:ext>
            </a:extLst>
          </p:cNvPr>
          <p:cNvSpPr/>
          <p:nvPr/>
        </p:nvSpPr>
        <p:spPr>
          <a:xfrm>
            <a:off x="1725477" y="4566714"/>
            <a:ext cx="7086600" cy="580939"/>
          </a:xfrm>
          <a:prstGeom prst="roundRect">
            <a:avLst>
              <a:gd name="adj" fmla="val 4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IN" altLang="en-US" dirty="0" smtClean="0">
                <a:solidFill>
                  <a:schemeClr val="bg1"/>
                </a:solidFill>
                <a:cs typeface="Times New Roman" pitchFamily="18" charset="0"/>
              </a:rPr>
              <a:t>6. General </a:t>
            </a:r>
            <a:r>
              <a:rPr lang="en-IN" altLang="en-US" dirty="0">
                <a:solidFill>
                  <a:schemeClr val="bg1"/>
                </a:solidFill>
                <a:cs typeface="Times New Roman" pitchFamily="18" charset="0"/>
              </a:rPr>
              <a:t>Out-patient Care for Acute Simple Illnesses and Minor Ailments</a:t>
            </a: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526C028A-38C7-47D0-91F7-C48EDA0A43D5}"/>
              </a:ext>
            </a:extLst>
          </p:cNvPr>
          <p:cNvSpPr/>
          <p:nvPr/>
        </p:nvSpPr>
        <p:spPr>
          <a:xfrm>
            <a:off x="1676400" y="5324785"/>
            <a:ext cx="7086600" cy="580939"/>
          </a:xfrm>
          <a:prstGeom prst="roundRect">
            <a:avLst>
              <a:gd name="adj" fmla="val 433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b="1" dirty="0" smtClean="0">
                <a:solidFill>
                  <a:schemeClr val="bg1"/>
                </a:solidFill>
                <a:cs typeface="Times New Roman" pitchFamily="18" charset="0"/>
              </a:rPr>
              <a:t>7. Screening</a:t>
            </a:r>
            <a:r>
              <a:rPr lang="en-IN" altLang="en-US" b="1" dirty="0">
                <a:solidFill>
                  <a:schemeClr val="bg1"/>
                </a:solidFill>
                <a:cs typeface="Times New Roman" pitchFamily="18" charset="0"/>
              </a:rPr>
              <a:t>, Prevention, Control and Management of Non-communicable </a:t>
            </a:r>
            <a:r>
              <a:rPr lang="en-IN" altLang="en-US" b="1" dirty="0" smtClean="0">
                <a:solidFill>
                  <a:schemeClr val="bg1"/>
                </a:solidFill>
                <a:cs typeface="Times New Roman" pitchFamily="18" charset="0"/>
              </a:rPr>
              <a:t>Diseases –VIA screening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526C028A-38C7-47D0-91F7-C48EDA0A43D5}"/>
              </a:ext>
            </a:extLst>
          </p:cNvPr>
          <p:cNvSpPr/>
          <p:nvPr/>
        </p:nvSpPr>
        <p:spPr>
          <a:xfrm>
            <a:off x="1697603" y="3268403"/>
            <a:ext cx="7086600" cy="580939"/>
          </a:xfrm>
          <a:prstGeom prst="roundRect">
            <a:avLst>
              <a:gd name="adj" fmla="val 433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dirty="0" smtClean="0">
                <a:solidFill>
                  <a:schemeClr val="bg1"/>
                </a:solidFill>
                <a:cs typeface="Times New Roman" pitchFamily="18" charset="0"/>
              </a:rPr>
              <a:t>4. Family </a:t>
            </a:r>
            <a:r>
              <a:rPr lang="en-IN" altLang="en-US" dirty="0" err="1" smtClean="0">
                <a:solidFill>
                  <a:schemeClr val="bg1"/>
                </a:solidFill>
                <a:cs typeface="Times New Roman" pitchFamily="18" charset="0"/>
              </a:rPr>
              <a:t>Planning,and</a:t>
            </a:r>
            <a:r>
              <a:rPr lang="en-IN" alt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IN" altLang="en-US" dirty="0">
                <a:solidFill>
                  <a:schemeClr val="bg1"/>
                </a:solidFill>
                <a:cs typeface="Times New Roman" pitchFamily="18" charset="0"/>
              </a:rPr>
              <a:t>other Reproductive Health Care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526C028A-38C7-47D0-91F7-C48EDA0A43D5}"/>
              </a:ext>
            </a:extLst>
          </p:cNvPr>
          <p:cNvSpPr/>
          <p:nvPr/>
        </p:nvSpPr>
        <p:spPr>
          <a:xfrm>
            <a:off x="2895600" y="6016321"/>
            <a:ext cx="5943600" cy="580939"/>
          </a:xfrm>
          <a:prstGeom prst="roundRect">
            <a:avLst>
              <a:gd name="adj" fmla="val 4333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sz="2000" dirty="0" smtClean="0">
                <a:solidFill>
                  <a:schemeClr val="bg1"/>
                </a:solidFill>
                <a:cs typeface="Times New Roman" pitchFamily="18" charset="0"/>
              </a:rPr>
              <a:t>8. Elderly </a:t>
            </a:r>
            <a:r>
              <a:rPr lang="en-IN" altLang="en-US" sz="2000" dirty="0">
                <a:solidFill>
                  <a:schemeClr val="bg1"/>
                </a:solidFill>
                <a:cs typeface="Times New Roman" pitchFamily="18" charset="0"/>
              </a:rPr>
              <a:t>and Palliative Health Care Services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21920" y="4433096"/>
            <a:ext cx="1603556" cy="2286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FFFF"/>
                </a:solidFill>
              </a:rPr>
              <a:t>VIA –PBS screening </a:t>
            </a:r>
            <a:endParaRPr lang="en-IN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156057"/>
            <a:ext cx="4267200" cy="990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75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Community Awareness on PBS of NCD and VIA screening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0" y="1067494"/>
            <a:ext cx="4114800" cy="323165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Conduct  community awareness </a:t>
            </a:r>
            <a:r>
              <a:rPr lang="en-US" altLang="en-US" sz="2000" dirty="0" smtClean="0">
                <a:latin typeface="+mn-lt"/>
              </a:rPr>
              <a:t>program on NCD-PBS  </a:t>
            </a:r>
            <a:r>
              <a:rPr lang="en-US" altLang="en-US" sz="2000" dirty="0">
                <a:latin typeface="+mn-lt"/>
              </a:rPr>
              <a:t>at every SC-HWCs </a:t>
            </a:r>
            <a:r>
              <a:rPr lang="en-US" altLang="en-US" sz="2000" dirty="0" smtClean="0">
                <a:latin typeface="+mn-lt"/>
              </a:rPr>
              <a:t>by the District NCD cell through </a:t>
            </a:r>
            <a:r>
              <a:rPr lang="en-US" altLang="en-US" sz="2000" dirty="0">
                <a:latin typeface="+mn-lt"/>
              </a:rPr>
              <a:t>newly posted CHOs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Informed </a:t>
            </a:r>
            <a:r>
              <a:rPr lang="en-US" altLang="en-US" sz="2000" dirty="0">
                <a:latin typeface="+mn-lt"/>
              </a:rPr>
              <a:t>about the </a:t>
            </a:r>
            <a:r>
              <a:rPr lang="en-US" altLang="en-US" sz="2000" dirty="0" smtClean="0">
                <a:latin typeface="+mn-lt"/>
              </a:rPr>
              <a:t> need of  NCD screening including VIA program </a:t>
            </a:r>
            <a:r>
              <a:rPr lang="en-US" altLang="en-US" sz="2000" dirty="0">
                <a:latin typeface="+mn-lt"/>
              </a:rPr>
              <a:t>and </a:t>
            </a:r>
            <a:r>
              <a:rPr lang="en-US" altLang="en-US" sz="2000" dirty="0" smtClean="0">
                <a:latin typeface="+mn-lt"/>
              </a:rPr>
              <a:t> other services </a:t>
            </a:r>
            <a:r>
              <a:rPr lang="en-US" altLang="en-US" sz="2000" dirty="0">
                <a:latin typeface="+mn-lt"/>
              </a:rPr>
              <a:t>which are to be rendered under </a:t>
            </a:r>
            <a:r>
              <a:rPr lang="en-US" altLang="en-US" sz="2000" dirty="0" smtClean="0">
                <a:latin typeface="+mn-lt"/>
              </a:rPr>
              <a:t>HWCs </a:t>
            </a:r>
            <a:endParaRPr lang="en-US" altLang="en-US" sz="20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Gathering ranges from 30-80  peopl</a:t>
            </a:r>
            <a:r>
              <a:rPr lang="en-US" altLang="en-US" sz="2400" dirty="0">
                <a:latin typeface="+mn-lt"/>
              </a:rPr>
              <a:t>e</a:t>
            </a:r>
          </a:p>
        </p:txBody>
      </p:sp>
      <p:sp>
        <p:nvSpPr>
          <p:cNvPr id="19" name="Title 1"/>
          <p:cNvSpPr txBox="1"/>
          <p:nvPr/>
        </p:nvSpPr>
        <p:spPr>
          <a:xfrm>
            <a:off x="381000" y="304800"/>
            <a:ext cx="8153400" cy="679254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19288" tIns="19288" rIns="19288" bIns="19288" anchor="ctr">
            <a:normAutofit/>
          </a:bodyPr>
          <a:lstStyle>
            <a:lvl1pPr algn="ctr" defTabSz="780288">
              <a:lnSpc>
                <a:spcPct val="801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Enhanced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Health Seeking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Behaviour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3400"/>
            <a:ext cx="4495801" cy="23942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1"/>
            <a:ext cx="4191000" cy="43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IN" sz="3200" dirty="0" smtClean="0">
                <a:solidFill>
                  <a:srgbClr val="FFFFFF"/>
                </a:solidFill>
              </a:rPr>
              <a:t>STAKEHOLDER CONSULTSATIONS &amp;</a:t>
            </a:r>
            <a:br>
              <a:rPr lang="en-IN" sz="3200" dirty="0" smtClean="0">
                <a:solidFill>
                  <a:srgbClr val="FFFFFF"/>
                </a:solidFill>
              </a:rPr>
            </a:br>
            <a:r>
              <a:rPr lang="en-IN" sz="3200" dirty="0" smtClean="0">
                <a:solidFill>
                  <a:srgbClr val="FFFFFF"/>
                </a:solidFill>
              </a:rPr>
              <a:t>TRAINING WORKSHOPS </a:t>
            </a:r>
            <a:endParaRPr lang="en-IN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45" y="3657600"/>
            <a:ext cx="3808911" cy="31165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IN" sz="2400" dirty="0" smtClean="0"/>
              <a:t>Training of 8 Master Trainers at AIIMS, New Delhi and NIPCR </a:t>
            </a:r>
          </a:p>
          <a:p>
            <a:r>
              <a:rPr lang="en-IN" sz="2400" dirty="0" smtClean="0"/>
              <a:t>State Level training for Medical Officers and Gynaecologist  On PBS NCD, VIA &amp; Follow up therapy  at District Hospitals </a:t>
            </a:r>
          </a:p>
          <a:p>
            <a:r>
              <a:rPr lang="en-IN" sz="2400" dirty="0" smtClean="0"/>
              <a:t>District level training of CHO ,ANMs and ASHAS  on PBS NCD </a:t>
            </a:r>
          </a:p>
          <a:p>
            <a:r>
              <a:rPr lang="en-IN" sz="2400" dirty="0" smtClean="0"/>
              <a:t>Orientation meeting of Stakeholders 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8260"/>
            <a:ext cx="1713411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41323"/>
            <a:ext cx="2127380" cy="1752600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02E3AA-01BC-4795-9246-E2DF62488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374672"/>
              </p:ext>
            </p:extLst>
          </p:nvPr>
        </p:nvGraphicFramePr>
        <p:xfrm>
          <a:off x="609600" y="1432561"/>
          <a:ext cx="4260980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305F6EA2-6646-4307-9753-059091A6F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179328"/>
              </p:ext>
            </p:extLst>
          </p:nvPr>
        </p:nvGraphicFramePr>
        <p:xfrm>
          <a:off x="5181601" y="1432562"/>
          <a:ext cx="3429000" cy="214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0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1015</Words>
  <Application>Microsoft Office PowerPoint</Application>
  <PresentationFormat>On-screen Show (4:3)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Background </vt:lpstr>
      <vt:lpstr>Leading site of cancer in female –Manipur  (ICMR 2017)</vt:lpstr>
      <vt:lpstr>Trends Over Time in Cancer Incidence </vt:lpstr>
      <vt:lpstr>Plan for roll out of VIA in Health &amp; Wellness Center in Manipur  (FY2019-2020)</vt:lpstr>
      <vt:lpstr>PowerPoint Presentation</vt:lpstr>
      <vt:lpstr>PowerPoint Presentation</vt:lpstr>
      <vt:lpstr>STAKEHOLDER CONSULTSATIONS &amp; TRAINING WORKSHOPS </vt:lpstr>
      <vt:lpstr>VIA steps and Findings </vt:lpstr>
      <vt:lpstr>Program outlay and Benefit </vt:lpstr>
      <vt:lpstr>Outcome </vt:lpstr>
      <vt:lpstr>PowerPoint Presentation</vt:lpstr>
      <vt:lpstr>SCALABILITY  &amp; Future Road maps </vt:lpstr>
      <vt:lpstr>Thank  You</vt:lpstr>
      <vt:lpstr>Status of PBS NCD as on 8th Nov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LENOVO</cp:lastModifiedBy>
  <cp:revision>693</cp:revision>
  <cp:lastPrinted>2019-05-04T09:15:14Z</cp:lastPrinted>
  <dcterms:created xsi:type="dcterms:W3CDTF">2019-03-20T10:30:10Z</dcterms:created>
  <dcterms:modified xsi:type="dcterms:W3CDTF">2019-11-17T03:32:20Z</dcterms:modified>
</cp:coreProperties>
</file>