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3" r:id="rId2"/>
    <p:sldId id="332" r:id="rId3"/>
    <p:sldId id="328" r:id="rId4"/>
    <p:sldId id="341" r:id="rId5"/>
    <p:sldId id="351" r:id="rId6"/>
    <p:sldId id="323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3" r:id="rId16"/>
    <p:sldId id="354" r:id="rId17"/>
    <p:sldId id="337" r:id="rId18"/>
    <p:sldId id="3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9B"/>
    <a:srgbClr val="006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10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59776902887142E-2"/>
          <c:y val="0.11470941416636249"/>
          <c:w val="0.92229043635170604"/>
          <c:h val="0.65046885207407612"/>
        </c:manualLayout>
      </c:layout>
      <c:lineChart>
        <c:grouping val="standard"/>
        <c:varyColors val="0"/>
        <c:ser>
          <c:idx val="0"/>
          <c:order val="0"/>
          <c:tx>
            <c:strRef>
              <c:f>Charts!$B$2</c:f>
              <c:strCache>
                <c:ptCount val="1"/>
                <c:pt idx="0">
                  <c:v>Others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110048902122726E-3"/>
                  <c:y val="-0.11309370771544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23-4186-95F0-41C4A4547FE0}"/>
                </c:ext>
              </c:extLst>
            </c:dLbl>
            <c:dLbl>
              <c:idx val="11"/>
              <c:layout>
                <c:manualLayout>
                  <c:x val="-3.1250000000001528E-3"/>
                  <c:y val="-6.0829132204974219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23-4186-95F0-41C4A4547FE0}"/>
                </c:ext>
              </c:extLst>
            </c:dLbl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Charts!$C$1:$N$1</c:f>
              <c:strCache>
                <c:ptCount val="12"/>
                <c:pt idx="0">
                  <c:v>Jun-Aug'15</c:v>
                </c:pt>
                <c:pt idx="1">
                  <c:v>Apr-Jun'16</c:v>
                </c:pt>
                <c:pt idx="2">
                  <c:v>Jul-Sep'16</c:v>
                </c:pt>
                <c:pt idx="3">
                  <c:v>Oct-Dec'16</c:v>
                </c:pt>
                <c:pt idx="4">
                  <c:v>Jan-Mar'17</c:v>
                </c:pt>
                <c:pt idx="5">
                  <c:v>Apr-Jun'17</c:v>
                </c:pt>
                <c:pt idx="6">
                  <c:v>Jul-Sep'17</c:v>
                </c:pt>
                <c:pt idx="7">
                  <c:v>Oct-Dec'17</c:v>
                </c:pt>
                <c:pt idx="8">
                  <c:v>Jan-Mar'18</c:v>
                </c:pt>
                <c:pt idx="9">
                  <c:v>Apr-Jun'18</c:v>
                </c:pt>
                <c:pt idx="10">
                  <c:v>Jul-Sep'18</c:v>
                </c:pt>
                <c:pt idx="11">
                  <c:v>Oct-Dec'18</c:v>
                </c:pt>
              </c:strCache>
            </c:strRef>
          </c:cat>
          <c:val>
            <c:numRef>
              <c:f>Charts!$C$2:$N$2</c:f>
              <c:numCache>
                <c:formatCode>0.0</c:formatCode>
                <c:ptCount val="12"/>
                <c:pt idx="0">
                  <c:v>21.459779638425868</c:v>
                </c:pt>
                <c:pt idx="1">
                  <c:v>22.168414409165937</c:v>
                </c:pt>
                <c:pt idx="2">
                  <c:v>18.992068518921169</c:v>
                </c:pt>
                <c:pt idx="3">
                  <c:v>18.789241144097357</c:v>
                </c:pt>
                <c:pt idx="4">
                  <c:v>19.064787501365672</c:v>
                </c:pt>
                <c:pt idx="5">
                  <c:v>21.141814761504367</c:v>
                </c:pt>
                <c:pt idx="6">
                  <c:v>19.204389574759947</c:v>
                </c:pt>
                <c:pt idx="7">
                  <c:v>18.930369570575188</c:v>
                </c:pt>
                <c:pt idx="8">
                  <c:v>19.63595781800716</c:v>
                </c:pt>
                <c:pt idx="9">
                  <c:v>20.987261606975029</c:v>
                </c:pt>
                <c:pt idx="10">
                  <c:v>18.758946424493569</c:v>
                </c:pt>
                <c:pt idx="11">
                  <c:v>18.618044464133742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23-4186-95F0-41C4A4547FE0}"/>
            </c:ext>
          </c:extLst>
        </c:ser>
        <c:ser>
          <c:idx val="1"/>
          <c:order val="1"/>
          <c:tx>
            <c:strRef>
              <c:f>Charts!$B$3</c:f>
              <c:strCache>
                <c:ptCount val="1"/>
                <c:pt idx="0">
                  <c:v>Phase1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6488039121698075E-3"/>
                  <c:y val="2.8998386593703376E-2"/>
                </c:manualLayout>
              </c:layout>
              <c:spPr>
                <a:solidFill>
                  <a:srgbClr val="00667D"/>
                </a:solidFill>
                <a:ln>
                  <a:solidFill>
                    <a:srgbClr val="00667D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F523-4186-95F0-41C4A4547FE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23-4186-95F0-41C4A4547FE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23-4186-95F0-41C4A4547FE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23-4186-95F0-41C4A4547FE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23-4186-95F0-41C4A4547FE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23-4186-95F0-41C4A4547FE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23-4186-95F0-41C4A4547FE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23-4186-95F0-41C4A4547FE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23-4186-95F0-41C4A4547FE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23-4186-95F0-41C4A4547FE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23-4186-95F0-41C4A4547FE0}"/>
                </c:ext>
              </c:extLst>
            </c:dLbl>
            <c:dLbl>
              <c:idx val="11"/>
              <c:layout>
                <c:manualLayout>
                  <c:x val="-8.1354068462973529E-3"/>
                  <c:y val="7.782500762824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523-4186-95F0-41C4A4547FE0}"/>
                </c:ext>
              </c:extLst>
            </c:dLbl>
            <c:spPr>
              <a:solidFill>
                <a:srgbClr val="00667D"/>
              </a:solidFill>
              <a:ln>
                <a:solidFill>
                  <a:srgbClr val="00667D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Charts!$C$1:$N$1</c:f>
              <c:strCache>
                <c:ptCount val="12"/>
                <c:pt idx="0">
                  <c:v>Jun-Aug'15</c:v>
                </c:pt>
                <c:pt idx="1">
                  <c:v>Apr-Jun'16</c:v>
                </c:pt>
                <c:pt idx="2">
                  <c:v>Jul-Sep'16</c:v>
                </c:pt>
                <c:pt idx="3">
                  <c:v>Oct-Dec'16</c:v>
                </c:pt>
                <c:pt idx="4">
                  <c:v>Jan-Mar'17</c:v>
                </c:pt>
                <c:pt idx="5">
                  <c:v>Apr-Jun'17</c:v>
                </c:pt>
                <c:pt idx="6">
                  <c:v>Jul-Sep'17</c:v>
                </c:pt>
                <c:pt idx="7">
                  <c:v>Oct-Dec'17</c:v>
                </c:pt>
                <c:pt idx="8">
                  <c:v>Jan-Mar'18</c:v>
                </c:pt>
                <c:pt idx="9">
                  <c:v>Apr-Jun'18</c:v>
                </c:pt>
                <c:pt idx="10">
                  <c:v>Jul-Sep'18</c:v>
                </c:pt>
                <c:pt idx="11">
                  <c:v>Oct-Dec'18</c:v>
                </c:pt>
              </c:strCache>
            </c:strRef>
          </c:cat>
          <c:val>
            <c:numRef>
              <c:f>Charts!$C$3:$N$3</c:f>
              <c:numCache>
                <c:formatCode>0.0</c:formatCode>
                <c:ptCount val="12"/>
                <c:pt idx="0">
                  <c:v>17.817970817588701</c:v>
                </c:pt>
                <c:pt idx="1">
                  <c:v>19.737994325545554</c:v>
                </c:pt>
                <c:pt idx="2">
                  <c:v>18.914889834101508</c:v>
                </c:pt>
                <c:pt idx="3">
                  <c:v>18.118770265401707</c:v>
                </c:pt>
                <c:pt idx="4">
                  <c:v>17.414161327419091</c:v>
                </c:pt>
                <c:pt idx="5">
                  <c:v>17.862459065197974</c:v>
                </c:pt>
                <c:pt idx="6">
                  <c:v>15.974733972846884</c:v>
                </c:pt>
                <c:pt idx="7">
                  <c:v>14.494482552937667</c:v>
                </c:pt>
                <c:pt idx="8">
                  <c:v>15.532172455535898</c:v>
                </c:pt>
                <c:pt idx="9">
                  <c:v>15.083477259643061</c:v>
                </c:pt>
                <c:pt idx="10">
                  <c:v>14.478959360849124</c:v>
                </c:pt>
                <c:pt idx="11">
                  <c:v>13.482585604882486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523-4186-95F0-41C4A4547FE0}"/>
            </c:ext>
          </c:extLst>
        </c:ser>
        <c:ser>
          <c:idx val="2"/>
          <c:order val="2"/>
          <c:tx>
            <c:strRef>
              <c:f>Charts!$B$4</c:f>
              <c:strCache>
                <c:ptCount val="1"/>
                <c:pt idx="0">
                  <c:v>Phase2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9.3749999999999233E-3"/>
                  <c:y val="-4.055275480331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523-4186-95F0-41C4A4547FE0}"/>
                </c:ext>
              </c:extLst>
            </c:dLbl>
            <c:dLbl>
              <c:idx val="11"/>
              <c:layout>
                <c:manualLayout>
                  <c:x val="-1.0416666666668195E-3"/>
                  <c:y val="6.3363679380181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523-4186-95F0-41C4A4547FE0}"/>
                </c:ext>
              </c:extLst>
            </c:dLbl>
            <c:spPr>
              <a:solidFill>
                <a:srgbClr val="26CAD3"/>
              </a:solidFill>
              <a:ln>
                <a:solidFill>
                  <a:srgbClr val="26CAD3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Charts!$C$1:$N$1</c:f>
              <c:strCache>
                <c:ptCount val="12"/>
                <c:pt idx="0">
                  <c:v>Jun-Aug'15</c:v>
                </c:pt>
                <c:pt idx="1">
                  <c:v>Apr-Jun'16</c:v>
                </c:pt>
                <c:pt idx="2">
                  <c:v>Jul-Sep'16</c:v>
                </c:pt>
                <c:pt idx="3">
                  <c:v>Oct-Dec'16</c:v>
                </c:pt>
                <c:pt idx="4">
                  <c:v>Jan-Mar'17</c:v>
                </c:pt>
                <c:pt idx="5">
                  <c:v>Apr-Jun'17</c:v>
                </c:pt>
                <c:pt idx="6">
                  <c:v>Jul-Sep'17</c:v>
                </c:pt>
                <c:pt idx="7">
                  <c:v>Oct-Dec'17</c:v>
                </c:pt>
                <c:pt idx="8">
                  <c:v>Jan-Mar'18</c:v>
                </c:pt>
                <c:pt idx="9">
                  <c:v>Apr-Jun'18</c:v>
                </c:pt>
                <c:pt idx="10">
                  <c:v>Jul-Sep'18</c:v>
                </c:pt>
                <c:pt idx="11">
                  <c:v>Oct-Dec'18</c:v>
                </c:pt>
              </c:strCache>
            </c:strRef>
          </c:cat>
          <c:val>
            <c:numRef>
              <c:f>Charts!$C$4:$N$4</c:f>
              <c:numCache>
                <c:formatCode>General</c:formatCode>
                <c:ptCount val="12"/>
                <c:pt idx="5" formatCode="0.0">
                  <c:v>22.645145748012524</c:v>
                </c:pt>
                <c:pt idx="6" formatCode="0.0">
                  <c:v>17.084858767151829</c:v>
                </c:pt>
                <c:pt idx="7" formatCode="0.0">
                  <c:v>15.247908166793444</c:v>
                </c:pt>
                <c:pt idx="8" formatCode="0.0">
                  <c:v>16.294434761460824</c:v>
                </c:pt>
                <c:pt idx="9" formatCode="0.0">
                  <c:v>19.293119321138374</c:v>
                </c:pt>
                <c:pt idx="10" formatCode="0.0">
                  <c:v>17.606276226965882</c:v>
                </c:pt>
                <c:pt idx="11" formatCode="0.0">
                  <c:v>17.85364579933416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F523-4186-95F0-41C4A4547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21440"/>
        <c:axId val="172644224"/>
      </c:lineChart>
      <c:catAx>
        <c:axId val="16022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6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44224"/>
        <c:crosses val="autoZero"/>
        <c:auto val="1"/>
        <c:lblAlgn val="ctr"/>
        <c:lblOffset val="100"/>
        <c:noMultiLvlLbl val="0"/>
      </c:catAx>
      <c:valAx>
        <c:axId val="172644224"/>
        <c:scaling>
          <c:orientation val="minMax"/>
          <c:max val="24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2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37130905511809"/>
          <c:y val="1.8797391266863493E-2"/>
          <c:w val="0.32942076771653545"/>
          <c:h val="6.6427088761239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PE/E referred out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Contextualization!$D$55</c:f>
              <c:strCache>
                <c:ptCount val="1"/>
                <c:pt idx="0">
                  <c:v>Apr17-Mar18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Contextualization!$C$56:$C$59</c:f>
              <c:strCache>
                <c:ptCount val="4"/>
                <c:pt idx="0">
                  <c:v>Adequate HR</c:v>
                </c:pt>
                <c:pt idx="1">
                  <c:v>30% Defiency</c:v>
                </c:pt>
                <c:pt idx="2">
                  <c:v>31%-60% defiency</c:v>
                </c:pt>
                <c:pt idx="3">
                  <c:v>61%-90% Defiency</c:v>
                </c:pt>
              </c:strCache>
            </c:strRef>
          </c:cat>
          <c:val>
            <c:numRef>
              <c:f>Contextualization!$D$56:$D$59</c:f>
              <c:numCache>
                <c:formatCode>0%</c:formatCode>
                <c:ptCount val="4"/>
                <c:pt idx="0">
                  <c:v>0.70346320346320346</c:v>
                </c:pt>
                <c:pt idx="1">
                  <c:v>0.47619047619047616</c:v>
                </c:pt>
                <c:pt idx="2">
                  <c:v>0.4705056179775281</c:v>
                </c:pt>
                <c:pt idx="3">
                  <c:v>0.2857142857142857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EE-4D1A-A598-DC6EAFE40EEA}"/>
            </c:ext>
          </c:extLst>
        </c:ser>
        <c:ser>
          <c:idx val="1"/>
          <c:order val="1"/>
          <c:tx>
            <c:strRef>
              <c:f>Contextualization!$E$55</c:f>
              <c:strCache>
                <c:ptCount val="1"/>
                <c:pt idx="0">
                  <c:v>Apr18-Feb19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Contextualization!$C$56:$C$59</c:f>
              <c:strCache>
                <c:ptCount val="4"/>
                <c:pt idx="0">
                  <c:v>Adequate HR</c:v>
                </c:pt>
                <c:pt idx="1">
                  <c:v>30% Defiency</c:v>
                </c:pt>
                <c:pt idx="2">
                  <c:v>31%-60% defiency</c:v>
                </c:pt>
                <c:pt idx="3">
                  <c:v>61%-90% Defiency</c:v>
                </c:pt>
              </c:strCache>
            </c:strRef>
          </c:cat>
          <c:val>
            <c:numRef>
              <c:f>Contextualization!$E$56:$E$59</c:f>
              <c:numCache>
                <c:formatCode>0%</c:formatCode>
                <c:ptCount val="4"/>
                <c:pt idx="0">
                  <c:v>0.33260869565217394</c:v>
                </c:pt>
                <c:pt idx="1">
                  <c:v>0.16923076923076924</c:v>
                </c:pt>
                <c:pt idx="2">
                  <c:v>0.28345802161263506</c:v>
                </c:pt>
                <c:pt idx="3">
                  <c:v>0.26484018264840181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EE-4D1A-A598-DC6EAFE40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08043008"/>
        <c:axId val="208089856"/>
      </c:barChart>
      <c:catAx>
        <c:axId val="20804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89856"/>
        <c:crosses val="autoZero"/>
        <c:auto val="1"/>
        <c:lblAlgn val="ctr"/>
        <c:lblOffset val="100"/>
        <c:noMultiLvlLbl val="0"/>
      </c:catAx>
      <c:valAx>
        <c:axId val="2080898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80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Overall</a:t>
            </a:r>
          </a:p>
        </c:rich>
      </c:tx>
      <c:layout>
        <c:manualLayout>
          <c:xMode val="edge"/>
          <c:yMode val="edge"/>
          <c:x val="1.2010130088554193E-3"/>
          <c:y val="1.058173725463076E-2"/>
        </c:manualLayout>
      </c:layout>
      <c:overlay val="0"/>
      <c:spPr>
        <a:solidFill>
          <a:srgbClr val="C00000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247516421036002"/>
          <c:y val="0.11132784190483723"/>
          <c:w val="0.64823418561948865"/>
          <c:h val="0.74289812033047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Contextualization!$D$8</c:f>
              <c:strCache>
                <c:ptCount val="1"/>
                <c:pt idx="0">
                  <c:v>detection rates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Contextualization!$C$9:$C$10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Contextualization!$D$9:$D$10</c:f>
              <c:numCache>
                <c:formatCode>0%</c:formatCode>
                <c:ptCount val="2"/>
                <c:pt idx="0" formatCode="0.00%">
                  <c:v>1.9386896727116222E-2</c:v>
                </c:pt>
                <c:pt idx="1">
                  <c:v>2.7990026542266549E-2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38-43F3-ADF8-19880373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08536704"/>
        <c:axId val="208538624"/>
      </c:barChart>
      <c:lineChart>
        <c:grouping val="standard"/>
        <c:varyColors val="0"/>
        <c:ser>
          <c:idx val="1"/>
          <c:order val="1"/>
          <c:tx>
            <c:strRef>
              <c:f>Contextualization!$E$8</c:f>
              <c:strCache>
                <c:ptCount val="1"/>
                <c:pt idx="0">
                  <c:v>Referred out %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994850824986049E-2"/>
                  <c:y val="-5.819955490046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38-43F3-ADF8-19880373C468}"/>
                </c:ext>
              </c:extLst>
            </c:dLbl>
            <c:dLbl>
              <c:idx val="1"/>
              <c:layout>
                <c:manualLayout>
                  <c:x val="4.7487127062465018E-3"/>
                  <c:y val="0.12698084705556911"/>
                </c:manualLayout>
              </c:layout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38-43F3-ADF8-19880373C468}"/>
                </c:ext>
              </c:extLst>
            </c:dLbl>
            <c:spPr>
              <a:solidFill>
                <a:srgbClr val="BE0065">
                  <a:lumMod val="5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Contextualization!$C$9:$C$10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Contextualization!$E$9:$E$10</c:f>
              <c:numCache>
                <c:formatCode>0.0%</c:formatCode>
                <c:ptCount val="2"/>
                <c:pt idx="0">
                  <c:v>0.27817019845274132</c:v>
                </c:pt>
                <c:pt idx="1">
                  <c:v>0.19396551724137931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38-43F3-ADF8-19880373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50528"/>
        <c:axId val="208548608"/>
      </c:lineChart>
      <c:catAx>
        <c:axId val="20853670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PPH detection rate(out of deliveries)</a:t>
                </a:r>
              </a:p>
            </c:rich>
          </c:tx>
          <c:layout>
            <c:manualLayout>
              <c:xMode val="edge"/>
              <c:yMode val="edge"/>
              <c:x val="9.8501479026639402E-3"/>
              <c:y val="0.1712651937925235"/>
            </c:manualLayout>
          </c:layout>
          <c:overlay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38624"/>
        <c:crosses val="autoZero"/>
        <c:auto val="1"/>
        <c:lblAlgn val="ctr"/>
        <c:lblOffset val="100"/>
        <c:noMultiLvlLbl val="0"/>
      </c:catAx>
      <c:valAx>
        <c:axId val="2085386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8536704"/>
        <c:crosses val="autoZero"/>
        <c:crossBetween val="between"/>
      </c:valAx>
      <c:valAx>
        <c:axId val="208548608"/>
        <c:scaling>
          <c:orientation val="minMax"/>
          <c:min val="0.1500000000000000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0" i="0" baseline="0" dirty="0">
                    <a:solidFill>
                      <a:schemeClr val="tx1"/>
                    </a:solidFill>
                    <a:effectLst/>
                  </a:rPr>
                  <a:t>% PPH cases referred out (out of total PPH cases)</a:t>
                </a:r>
                <a:endParaRPr lang="en-US" sz="5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93688991916914588"/>
              <c:y val="0.18587220286784537"/>
            </c:manualLayout>
          </c:layout>
          <c:overlay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50528"/>
        <c:crosses val="max"/>
        <c:crossBetween val="between"/>
      </c:valAx>
      <c:catAx>
        <c:axId val="208550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548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DH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2654199475065617E-2"/>
          <c:y val="9.2592592592592587E-3"/>
        </c:manualLayout>
      </c:layout>
      <c:overlay val="0"/>
      <c:spPr>
        <a:solidFill>
          <a:srgbClr val="C00000"/>
        </a:solidFill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Contextualization!$D$12</c:f>
              <c:strCache>
                <c:ptCount val="1"/>
                <c:pt idx="0">
                  <c:v>detection rates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E9E-459C-87C0-D29095340BB7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9E-459C-87C0-D29095340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Contextualization!$C$13:$C$14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Contextualization!$D$13:$D$14</c:f>
              <c:numCache>
                <c:formatCode>0%</c:formatCode>
                <c:ptCount val="2"/>
                <c:pt idx="0" formatCode="0.00%">
                  <c:v>1.9090059656436426E-2</c:v>
                </c:pt>
                <c:pt idx="1">
                  <c:v>3.718197207978606E-2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9E-459C-87C0-D2909534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12558208"/>
        <c:axId val="212559744"/>
      </c:barChart>
      <c:lineChart>
        <c:grouping val="standard"/>
        <c:varyColors val="0"/>
        <c:ser>
          <c:idx val="1"/>
          <c:order val="1"/>
          <c:tx>
            <c:strRef>
              <c:f>Contextualization!$E$12</c:f>
              <c:strCache>
                <c:ptCount val="1"/>
                <c:pt idx="0">
                  <c:v>Referred out %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96430546771216E-17"/>
                  <c:y val="-7.512301001442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9E-459C-87C0-D29095340BB7}"/>
                </c:ext>
              </c:extLst>
            </c:dLbl>
            <c:spPr>
              <a:solidFill>
                <a:srgbClr val="BE0065">
                  <a:lumMod val="5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Contextualization!$C$13:$C$14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Contextualization!$E$13:$E$14</c:f>
              <c:numCache>
                <c:formatCode>0.0%</c:formatCode>
                <c:ptCount val="2"/>
                <c:pt idx="0">
                  <c:v>8.3584337349397589E-2</c:v>
                </c:pt>
                <c:pt idx="1">
                  <c:v>4.5199604091059054E-2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E9E-459C-87C0-D2909534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71264"/>
        <c:axId val="212561280"/>
      </c:lineChart>
      <c:catAx>
        <c:axId val="212558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59744"/>
        <c:crosses val="autoZero"/>
        <c:auto val="1"/>
        <c:lblAlgn val="ctr"/>
        <c:lblOffset val="100"/>
        <c:noMultiLvlLbl val="0"/>
      </c:catAx>
      <c:valAx>
        <c:axId val="212559744"/>
        <c:scaling>
          <c:orientation val="minMax"/>
        </c:scaling>
        <c:delete val="1"/>
        <c:axPos val="t"/>
        <c:numFmt formatCode="0.0%" sourceLinked="0"/>
        <c:majorTickMark val="none"/>
        <c:minorTickMark val="none"/>
        <c:tickLblPos val="nextTo"/>
        <c:crossAx val="212558208"/>
        <c:crosses val="autoZero"/>
        <c:crossBetween val="between"/>
      </c:valAx>
      <c:valAx>
        <c:axId val="212561280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extTo"/>
        <c:crossAx val="212571264"/>
        <c:crosses val="max"/>
        <c:crossBetween val="between"/>
      </c:valAx>
      <c:catAx>
        <c:axId val="21257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561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SDH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2654124247204272E-2"/>
          <c:y val="0"/>
        </c:manualLayout>
      </c:layout>
      <c:overlay val="0"/>
      <c:spPr>
        <a:solidFill>
          <a:srgbClr val="C00000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08907383145729"/>
          <c:y val="0.14627990446464442"/>
          <c:w val="0.69945271562337086"/>
          <c:h val="0.686218009562365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Contextualization!$D$16</c:f>
              <c:strCache>
                <c:ptCount val="1"/>
                <c:pt idx="0">
                  <c:v>detection rates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Contextualization!$C$17:$C$18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Contextualization!$D$17:$D$18</c:f>
              <c:numCache>
                <c:formatCode>0%</c:formatCode>
                <c:ptCount val="2"/>
                <c:pt idx="0" formatCode="0.00%">
                  <c:v>1.8515953271459575E-2</c:v>
                </c:pt>
                <c:pt idx="1">
                  <c:v>1.9638969521044991E-2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2D-48F6-9F01-473C7E4F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12739200"/>
        <c:axId val="212740736"/>
      </c:barChart>
      <c:lineChart>
        <c:grouping val="standard"/>
        <c:varyColors val="0"/>
        <c:ser>
          <c:idx val="1"/>
          <c:order val="1"/>
          <c:tx>
            <c:strRef>
              <c:f>Contextualization!$E$16</c:f>
              <c:strCache>
                <c:ptCount val="1"/>
                <c:pt idx="0">
                  <c:v>Referred out %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96430546771216E-17"/>
                  <c:y val="-7.512301001442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2D-48F6-9F01-473C7E4F726F}"/>
                </c:ext>
              </c:extLst>
            </c:dLbl>
            <c:spPr>
              <a:solidFill>
                <a:srgbClr val="BE0065">
                  <a:lumMod val="5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Contextualization!$C$17:$C$18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Contextualization!$E$17:$E$18</c:f>
              <c:numCache>
                <c:formatCode>0.0%</c:formatCode>
                <c:ptCount val="2"/>
                <c:pt idx="0">
                  <c:v>0.23940149625935161</c:v>
                </c:pt>
                <c:pt idx="1">
                  <c:v>0.19399538106235567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2D-48F6-9F01-473C7E4F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64544"/>
        <c:axId val="212763008"/>
      </c:lineChart>
      <c:catAx>
        <c:axId val="21273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40736"/>
        <c:crosses val="autoZero"/>
        <c:auto val="1"/>
        <c:lblAlgn val="ctr"/>
        <c:lblOffset val="100"/>
        <c:noMultiLvlLbl val="0"/>
      </c:catAx>
      <c:valAx>
        <c:axId val="212740736"/>
        <c:scaling>
          <c:orientation val="minMax"/>
          <c:max val="2.5000000000000005E-2"/>
          <c:min val="1.0000000000000002E-2"/>
        </c:scaling>
        <c:delete val="1"/>
        <c:axPos val="t"/>
        <c:numFmt formatCode="0%" sourceLinked="0"/>
        <c:majorTickMark val="out"/>
        <c:minorTickMark val="none"/>
        <c:tickLblPos val="nextTo"/>
        <c:crossAx val="212739200"/>
        <c:crosses val="autoZero"/>
        <c:crossBetween val="between"/>
      </c:valAx>
      <c:valAx>
        <c:axId val="212763008"/>
        <c:scaling>
          <c:orientation val="minMax"/>
          <c:min val="0.18000000000000002"/>
        </c:scaling>
        <c:delete val="1"/>
        <c:axPos val="r"/>
        <c:numFmt formatCode="0%" sourceLinked="0"/>
        <c:majorTickMark val="out"/>
        <c:minorTickMark val="none"/>
        <c:tickLblPos val="nextTo"/>
        <c:crossAx val="212764544"/>
        <c:crosses val="max"/>
        <c:crossBetween val="between"/>
      </c:valAx>
      <c:catAx>
        <c:axId val="212764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276300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38608361252844"/>
          <c:y val="0.82591262197873494"/>
          <c:w val="0.6143454038298366"/>
          <c:h val="8.1888094600362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dirty="0" smtClean="0">
                <a:solidFill>
                  <a:schemeClr val="bg1"/>
                </a:solidFill>
              </a:rPr>
              <a:t>CHC</a:t>
            </a:r>
            <a:endParaRPr lang="en-US" b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2654124247204272E-2"/>
          <c:y val="0"/>
        </c:manualLayout>
      </c:layout>
      <c:overlay val="0"/>
      <c:spPr>
        <a:solidFill>
          <a:srgbClr val="C00000"/>
        </a:solidFill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Contextualization!$D$20</c:f>
              <c:strCache>
                <c:ptCount val="1"/>
                <c:pt idx="0">
                  <c:v>detection rates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Contextualization!$C$21:$C$22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Contextualization!$D$21:$D$22</c:f>
              <c:numCache>
                <c:formatCode>0%</c:formatCode>
                <c:ptCount val="2"/>
                <c:pt idx="0" formatCode="0.00%">
                  <c:v>2.0649068482370452E-2</c:v>
                </c:pt>
                <c:pt idx="1">
                  <c:v>2.0671010464604123E-2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23-4B10-877C-9535E87F8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17130880"/>
        <c:axId val="217132416"/>
      </c:barChart>
      <c:lineChart>
        <c:grouping val="standard"/>
        <c:varyColors val="0"/>
        <c:ser>
          <c:idx val="1"/>
          <c:order val="1"/>
          <c:tx>
            <c:strRef>
              <c:f>Contextualization!$E$20</c:f>
              <c:strCache>
                <c:ptCount val="1"/>
                <c:pt idx="0">
                  <c:v>Referred out %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5806091652350884E-2"/>
                  <c:y val="4.553135542008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3-4B10-877C-9535E87F8B6A}"/>
                </c:ext>
              </c:extLst>
            </c:dLbl>
            <c:spPr>
              <a:solidFill>
                <a:srgbClr val="BE0065">
                  <a:lumMod val="5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Contextualization!$C$21:$C$22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Contextualization!$E$21:$E$22</c:f>
              <c:numCache>
                <c:formatCode>0.0%</c:formatCode>
                <c:ptCount val="2"/>
                <c:pt idx="0">
                  <c:v>0.51118475559237775</c:v>
                </c:pt>
                <c:pt idx="1">
                  <c:v>0.51138868479059518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523-4B10-877C-9535E87F8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184896"/>
        <c:axId val="217183360"/>
      </c:lineChart>
      <c:catAx>
        <c:axId val="217130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132416"/>
        <c:crosses val="autoZero"/>
        <c:auto val="1"/>
        <c:lblAlgn val="ctr"/>
        <c:lblOffset val="100"/>
        <c:noMultiLvlLbl val="0"/>
      </c:catAx>
      <c:valAx>
        <c:axId val="217132416"/>
        <c:scaling>
          <c:orientation val="minMax"/>
          <c:max val="3.0000000000000006E-2"/>
          <c:min val="1.0000000000000002E-2"/>
        </c:scaling>
        <c:delete val="1"/>
        <c:axPos val="t"/>
        <c:numFmt formatCode="0%" sourceLinked="0"/>
        <c:majorTickMark val="none"/>
        <c:minorTickMark val="none"/>
        <c:tickLblPos val="nextTo"/>
        <c:crossAx val="217130880"/>
        <c:crosses val="autoZero"/>
        <c:crossBetween val="between"/>
      </c:valAx>
      <c:valAx>
        <c:axId val="217183360"/>
        <c:scaling>
          <c:orientation val="minMax"/>
          <c:min val="5.000000000000001E-2"/>
        </c:scaling>
        <c:delete val="1"/>
        <c:axPos val="r"/>
        <c:numFmt formatCode="0%" sourceLinked="0"/>
        <c:majorTickMark val="out"/>
        <c:minorTickMark val="none"/>
        <c:tickLblPos val="nextTo"/>
        <c:crossAx val="217184896"/>
        <c:crosses val="max"/>
        <c:crossBetween val="between"/>
      </c:valAx>
      <c:catAx>
        <c:axId val="21718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7183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% PPH </a:t>
            </a:r>
            <a:r>
              <a:rPr lang="en-US" sz="1800" b="1" dirty="0" smtClean="0">
                <a:solidFill>
                  <a:schemeClr val="tx1"/>
                </a:solidFill>
              </a:rPr>
              <a:t>Referred out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Contextualization!$D$26</c:f>
              <c:strCache>
                <c:ptCount val="1"/>
                <c:pt idx="0">
                  <c:v>Apr17-Mar18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Contextualization!$C$27:$C$30</c:f>
              <c:strCache>
                <c:ptCount val="4"/>
                <c:pt idx="0">
                  <c:v>Adequate HR</c:v>
                </c:pt>
                <c:pt idx="1">
                  <c:v>30% Defiency</c:v>
                </c:pt>
                <c:pt idx="2">
                  <c:v>31%-60% defiency</c:v>
                </c:pt>
                <c:pt idx="3">
                  <c:v>61%-90% Defiency</c:v>
                </c:pt>
              </c:strCache>
            </c:strRef>
          </c:cat>
          <c:val>
            <c:numRef>
              <c:f>Contextualization!$D$27:$D$30</c:f>
              <c:numCache>
                <c:formatCode>0%</c:formatCode>
                <c:ptCount val="4"/>
                <c:pt idx="0">
                  <c:v>0.40236686390532544</c:v>
                </c:pt>
                <c:pt idx="1">
                  <c:v>0.25954198473282442</c:v>
                </c:pt>
                <c:pt idx="2">
                  <c:v>0.2478713339640492</c:v>
                </c:pt>
                <c:pt idx="3">
                  <c:v>0.33695652173913043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86-45A7-9E09-4D03673A00A5}"/>
            </c:ext>
          </c:extLst>
        </c:ser>
        <c:ser>
          <c:idx val="1"/>
          <c:order val="1"/>
          <c:tx>
            <c:strRef>
              <c:f>Contextualization!$E$26</c:f>
              <c:strCache>
                <c:ptCount val="1"/>
                <c:pt idx="0">
                  <c:v>Apr18-Feb19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Contextualization!$C$27:$C$30</c:f>
              <c:strCache>
                <c:ptCount val="4"/>
                <c:pt idx="0">
                  <c:v>Adequate HR</c:v>
                </c:pt>
                <c:pt idx="1">
                  <c:v>30% Defiency</c:v>
                </c:pt>
                <c:pt idx="2">
                  <c:v>31%-60% defiency</c:v>
                </c:pt>
                <c:pt idx="3">
                  <c:v>61%-90% Defiency</c:v>
                </c:pt>
              </c:strCache>
            </c:strRef>
          </c:cat>
          <c:val>
            <c:numRef>
              <c:f>Contextualization!$E$27:$E$30</c:f>
              <c:numCache>
                <c:formatCode>0%</c:formatCode>
                <c:ptCount val="4"/>
                <c:pt idx="0">
                  <c:v>0.28953488372093023</c:v>
                </c:pt>
                <c:pt idx="1">
                  <c:v>0.16250000000000001</c:v>
                </c:pt>
                <c:pt idx="2">
                  <c:v>0.12439613526570048</c:v>
                </c:pt>
                <c:pt idx="3">
                  <c:v>0.35574229691876752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86-45A7-9E09-4D03673A0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17907584"/>
        <c:axId val="217909120"/>
      </c:barChart>
      <c:catAx>
        <c:axId val="217907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909120"/>
        <c:crosses val="autoZero"/>
        <c:auto val="1"/>
        <c:lblAlgn val="ctr"/>
        <c:lblOffset val="100"/>
        <c:noMultiLvlLbl val="0"/>
      </c:catAx>
      <c:valAx>
        <c:axId val="2179091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79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PPH referred Out %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Summary!$G$134</c:f>
              <c:strCache>
                <c:ptCount val="1"/>
                <c:pt idx="0">
                  <c:v>Type A RO%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347470659537603E-2"/>
                  <c:y val="-0.11716884470108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A18-4479-8494-BB0F3670C18C}"/>
                </c:ext>
              </c:extLst>
            </c:dLbl>
            <c:dLbl>
              <c:idx val="8"/>
              <c:layout>
                <c:manualLayout>
                  <c:x val="-2.2430668481609644E-3"/>
                  <c:y val="-0.12061498719228933"/>
                </c:manualLayout>
              </c:layout>
              <c:spPr>
                <a:solidFill>
                  <a:srgbClr val="26CAD3">
                    <a:lumMod val="75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DA18-4479-8494-BB0F3670C18C}"/>
                </c:ext>
              </c:extLst>
            </c:dLbl>
            <c:spPr>
              <a:solidFill>
                <a:srgbClr val="26CAD3">
                  <a:lumMod val="75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Summary!$A$135:$A$143</c:f>
              <c:strCache>
                <c:ptCount val="9"/>
                <c:pt idx="0">
                  <c:v>Jan-Mar'17</c:v>
                </c:pt>
                <c:pt idx="1">
                  <c:v>Apr-May'17</c:v>
                </c:pt>
                <c:pt idx="2">
                  <c:v>Jul-Sep' 17</c:v>
                </c:pt>
                <c:pt idx="3">
                  <c:v>Oct-Dec'17</c:v>
                </c:pt>
                <c:pt idx="4">
                  <c:v>Jan-Mar'18</c:v>
                </c:pt>
                <c:pt idx="5">
                  <c:v>Apr-Jun'18</c:v>
                </c:pt>
                <c:pt idx="6">
                  <c:v>Jul-Sep'18</c:v>
                </c:pt>
                <c:pt idx="7">
                  <c:v>Oct-Dec'18</c:v>
                </c:pt>
                <c:pt idx="8">
                  <c:v>Jan-Feb'19</c:v>
                </c:pt>
              </c:strCache>
            </c:strRef>
          </c:cat>
          <c:val>
            <c:numRef>
              <c:f>Summary!$G$135:$G$143</c:f>
              <c:numCache>
                <c:formatCode>0%</c:formatCode>
                <c:ptCount val="9"/>
                <c:pt idx="0">
                  <c:v>0.47093023255813954</c:v>
                </c:pt>
                <c:pt idx="1">
                  <c:v>0.49729729729729732</c:v>
                </c:pt>
                <c:pt idx="2">
                  <c:v>0.51162790697674421</c:v>
                </c:pt>
                <c:pt idx="3">
                  <c:v>0.46875</c:v>
                </c:pt>
                <c:pt idx="4">
                  <c:v>0.34636871508379891</c:v>
                </c:pt>
                <c:pt idx="5">
                  <c:v>0.34632034632034631</c:v>
                </c:pt>
                <c:pt idx="6">
                  <c:v>0.51162790697674421</c:v>
                </c:pt>
                <c:pt idx="7">
                  <c:v>0.32323232323232326</c:v>
                </c:pt>
                <c:pt idx="8">
                  <c:v>0.379746835443038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B8-4A52-B61C-E313F111CB20}"/>
            </c:ext>
          </c:extLst>
        </c:ser>
        <c:ser>
          <c:idx val="1"/>
          <c:order val="1"/>
          <c:tx>
            <c:strRef>
              <c:f>Summary!$M$134</c:f>
              <c:strCache>
                <c:ptCount val="1"/>
                <c:pt idx="0">
                  <c:v>TypeB RO%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048938596663206E-2"/>
                  <c:y val="5.858442235054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A18-4479-8494-BB0F3670C18C}"/>
                </c:ext>
              </c:extLst>
            </c:dLbl>
            <c:dLbl>
              <c:idx val="8"/>
              <c:layout/>
              <c:spPr>
                <a:solidFill>
                  <a:srgbClr val="00667D">
                    <a:lumMod val="60000"/>
                    <a:lumOff val="4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DA18-4479-8494-BB0F3670C18C}"/>
                </c:ext>
              </c:extLst>
            </c:dLbl>
            <c:spPr>
              <a:solidFill>
                <a:srgbClr val="00667D">
                  <a:lumMod val="60000"/>
                  <a:lumOff val="4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Summary!$A$135:$A$143</c:f>
              <c:strCache>
                <c:ptCount val="9"/>
                <c:pt idx="0">
                  <c:v>Jan-Mar'17</c:v>
                </c:pt>
                <c:pt idx="1">
                  <c:v>Apr-May'17</c:v>
                </c:pt>
                <c:pt idx="2">
                  <c:v>Jul-Sep' 17</c:v>
                </c:pt>
                <c:pt idx="3">
                  <c:v>Oct-Dec'17</c:v>
                </c:pt>
                <c:pt idx="4">
                  <c:v>Jan-Mar'18</c:v>
                </c:pt>
                <c:pt idx="5">
                  <c:v>Apr-Jun'18</c:v>
                </c:pt>
                <c:pt idx="6">
                  <c:v>Jul-Sep'18</c:v>
                </c:pt>
                <c:pt idx="7">
                  <c:v>Oct-Dec'18</c:v>
                </c:pt>
                <c:pt idx="8">
                  <c:v>Jan-Feb'19</c:v>
                </c:pt>
              </c:strCache>
            </c:strRef>
          </c:cat>
          <c:val>
            <c:numRef>
              <c:f>Summary!$M$135:$M$143</c:f>
              <c:numCache>
                <c:formatCode>0%</c:formatCode>
                <c:ptCount val="9"/>
                <c:pt idx="0">
                  <c:v>0.32635983263598328</c:v>
                </c:pt>
                <c:pt idx="1">
                  <c:v>0.33716475095785442</c:v>
                </c:pt>
                <c:pt idx="2">
                  <c:v>0.32267441860465118</c:v>
                </c:pt>
                <c:pt idx="3">
                  <c:v>0.30996309963099633</c:v>
                </c:pt>
                <c:pt idx="4">
                  <c:v>0.13953488372093023</c:v>
                </c:pt>
                <c:pt idx="5">
                  <c:v>0.15157894736842106</c:v>
                </c:pt>
                <c:pt idx="6">
                  <c:v>0.31433823529411764</c:v>
                </c:pt>
                <c:pt idx="7">
                  <c:v>0.25052192066805845</c:v>
                </c:pt>
                <c:pt idx="8">
                  <c:v>0.192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B8-4A52-B61C-E313F111CB20}"/>
            </c:ext>
          </c:extLst>
        </c:ser>
        <c:ser>
          <c:idx val="2"/>
          <c:order val="2"/>
          <c:tx>
            <c:strRef>
              <c:f>Summary!$S$134</c:f>
              <c:strCache>
                <c:ptCount val="1"/>
                <c:pt idx="0">
                  <c:v>TypeC RO%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292005444823999E-2"/>
                  <c:y val="6.8922849824165258E-2"/>
                </c:manualLayout>
              </c:layout>
              <c:spPr>
                <a:solidFill>
                  <a:srgbClr val="BE0065">
                    <a:lumMod val="60000"/>
                    <a:lumOff val="4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DA18-4479-8494-BB0F3670C18C}"/>
                </c:ext>
              </c:extLst>
            </c:dLbl>
            <c:dLbl>
              <c:idx val="8"/>
              <c:layout>
                <c:manualLayout>
                  <c:x val="0"/>
                  <c:y val="6.8922849824165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18-4479-8494-BB0F3670C18C}"/>
                </c:ext>
              </c:extLst>
            </c:dLbl>
            <c:spPr>
              <a:solidFill>
                <a:srgbClr val="BE0065">
                  <a:lumMod val="60000"/>
                  <a:lumOff val="4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Summary!$A$135:$A$143</c:f>
              <c:strCache>
                <c:ptCount val="9"/>
                <c:pt idx="0">
                  <c:v>Jan-Mar'17</c:v>
                </c:pt>
                <c:pt idx="1">
                  <c:v>Apr-May'17</c:v>
                </c:pt>
                <c:pt idx="2">
                  <c:v>Jul-Sep' 17</c:v>
                </c:pt>
                <c:pt idx="3">
                  <c:v>Oct-Dec'17</c:v>
                </c:pt>
                <c:pt idx="4">
                  <c:v>Jan-Mar'18</c:v>
                </c:pt>
                <c:pt idx="5">
                  <c:v>Apr-Jun'18</c:v>
                </c:pt>
                <c:pt idx="6">
                  <c:v>Jul-Sep'18</c:v>
                </c:pt>
                <c:pt idx="7">
                  <c:v>Oct-Dec'18</c:v>
                </c:pt>
                <c:pt idx="8">
                  <c:v>Jan-Feb'19</c:v>
                </c:pt>
              </c:strCache>
            </c:strRef>
          </c:cat>
          <c:val>
            <c:numRef>
              <c:f>Summary!$S$135:$S$143</c:f>
              <c:numCache>
                <c:formatCode>0%</c:formatCode>
                <c:ptCount val="9"/>
                <c:pt idx="0">
                  <c:v>0.19895287958115182</c:v>
                </c:pt>
                <c:pt idx="1">
                  <c:v>0.19393939393939394</c:v>
                </c:pt>
                <c:pt idx="2">
                  <c:v>0.13380281690140844</c:v>
                </c:pt>
                <c:pt idx="3">
                  <c:v>0.1125</c:v>
                </c:pt>
                <c:pt idx="4">
                  <c:v>0.16867469879518071</c:v>
                </c:pt>
                <c:pt idx="5">
                  <c:v>7.7757685352622063E-2</c:v>
                </c:pt>
                <c:pt idx="6">
                  <c:v>7.1428571428571425E-2</c:v>
                </c:pt>
                <c:pt idx="7">
                  <c:v>6.2305295950155763E-2</c:v>
                </c:pt>
                <c:pt idx="8">
                  <c:v>4.912280701754386E-2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6B8-4A52-B61C-E313F111C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732672"/>
        <c:axId val="246734208"/>
      </c:lineChart>
      <c:catAx>
        <c:axId val="2467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734208"/>
        <c:crosses val="autoZero"/>
        <c:auto val="1"/>
        <c:lblAlgn val="ctr"/>
        <c:lblOffset val="100"/>
        <c:noMultiLvlLbl val="0"/>
      </c:catAx>
      <c:valAx>
        <c:axId val="24673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73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86236510902507E-2"/>
          <c:y val="6.353112906040119E-2"/>
          <c:w val="0.92536170757941161"/>
          <c:h val="0.675899698378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Sheet2!$L$4</c:f>
              <c:strCache>
                <c:ptCount val="1"/>
                <c:pt idx="0">
                  <c:v> Counsels on danger signs to mother at time of discharge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Sheet2!$M$3:$N$3</c:f>
              <c:strCache>
                <c:ptCount val="2"/>
                <c:pt idx="0">
                  <c:v>Before Intervention </c:v>
                </c:pt>
                <c:pt idx="1">
                  <c:v>After Intervention (till Jul'19)</c:v>
                </c:pt>
              </c:strCache>
            </c:strRef>
          </c:cat>
          <c:val>
            <c:numRef>
              <c:f>Sheet2!$M$4:$N$4</c:f>
              <c:numCache>
                <c:formatCode>0%</c:formatCode>
                <c:ptCount val="2"/>
                <c:pt idx="0">
                  <c:v>0.66666666666666663</c:v>
                </c:pt>
                <c:pt idx="1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5E-4925-BC65-B5F4FAA3367B}"/>
            </c:ext>
          </c:extLst>
        </c:ser>
        <c:ser>
          <c:idx val="1"/>
          <c:order val="1"/>
          <c:tx>
            <c:strRef>
              <c:f>Sheet2!$L$5</c:f>
              <c:strCache>
                <c:ptCount val="1"/>
                <c:pt idx="0">
                  <c:v> Counsels on post partum family planning to mother at discharge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Sheet2!$M$3:$N$3</c:f>
              <c:strCache>
                <c:ptCount val="2"/>
                <c:pt idx="0">
                  <c:v>Before Intervention </c:v>
                </c:pt>
                <c:pt idx="1">
                  <c:v>After Intervention (till Jul'19)</c:v>
                </c:pt>
              </c:strCache>
            </c:strRef>
          </c:cat>
          <c:val>
            <c:numRef>
              <c:f>Sheet2!$M$5:$N$5</c:f>
              <c:numCache>
                <c:formatCode>0%</c:formatCode>
                <c:ptCount val="2"/>
                <c:pt idx="0">
                  <c:v>0.8666666666666667</c:v>
                </c:pt>
                <c:pt idx="1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5E-4925-BC65-B5F4FAA3367B}"/>
            </c:ext>
          </c:extLst>
        </c:ser>
        <c:ser>
          <c:idx val="2"/>
          <c:order val="2"/>
          <c:tx>
            <c:strRef>
              <c:f>Sheet2!$L$6</c:f>
              <c:strCache>
                <c:ptCount val="1"/>
                <c:pt idx="0">
                  <c:v> Counsels on exclusive breast feeding to mother at discharge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Sheet2!$M$3:$N$3</c:f>
              <c:strCache>
                <c:ptCount val="2"/>
                <c:pt idx="0">
                  <c:v>Before Intervention </c:v>
                </c:pt>
                <c:pt idx="1">
                  <c:v>After Intervention (till Jul'19)</c:v>
                </c:pt>
              </c:strCache>
            </c:strRef>
          </c:cat>
          <c:val>
            <c:numRef>
              <c:f>Sheet2!$M$6:$N$6</c:f>
              <c:numCache>
                <c:formatCode>0%</c:formatCode>
                <c:ptCount val="2"/>
                <c:pt idx="0">
                  <c:v>0.9</c:v>
                </c:pt>
                <c:pt idx="1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5E-4925-BC65-B5F4FAA33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039616"/>
        <c:axId val="109041152"/>
      </c:barChart>
      <c:lineChart>
        <c:grouping val="stacked"/>
        <c:varyColors val="0"/>
        <c:ser>
          <c:idx val="3"/>
          <c:order val="3"/>
          <c:tx>
            <c:strRef>
              <c:f>Sheet2!$L$7</c:f>
              <c:strCache>
                <c:ptCount val="1"/>
                <c:pt idx="0">
                  <c:v>Information on mother and baby danger signs shared (Client feedback)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solidFill>
                <a:srgbClr val="FFFF00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Sheet2!$M$3:$N$3</c:f>
              <c:strCache>
                <c:ptCount val="2"/>
                <c:pt idx="0">
                  <c:v>Before Intervention </c:v>
                </c:pt>
                <c:pt idx="1">
                  <c:v>After Intervention (till Jul'19)</c:v>
                </c:pt>
              </c:strCache>
            </c:strRef>
          </c:cat>
          <c:val>
            <c:numRef>
              <c:f>Sheet2!$M$7:$N$7</c:f>
              <c:numCache>
                <c:formatCode>0%</c:formatCode>
                <c:ptCount val="2"/>
                <c:pt idx="0">
                  <c:v>0.7100000000000003</c:v>
                </c:pt>
                <c:pt idx="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B5E-4925-BC65-B5F4FAA33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39616"/>
        <c:axId val="109041152"/>
      </c:lineChart>
      <c:catAx>
        <c:axId val="1090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41152"/>
        <c:crosses val="autoZero"/>
        <c:auto val="1"/>
        <c:lblAlgn val="ctr"/>
        <c:lblOffset val="100"/>
        <c:noMultiLvlLbl val="0"/>
      </c:catAx>
      <c:valAx>
        <c:axId val="10904115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3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765307603063984E-4"/>
          <c:y val="0.80092700281688878"/>
          <c:w val="0.94203576943377343"/>
          <c:h val="0.16470800661538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91575048376551E-2"/>
          <c:y val="4.843681136062121E-2"/>
          <c:w val="0.88802934204402006"/>
          <c:h val="0.833066506911053"/>
        </c:manualLayout>
      </c:layout>
      <c:lineChart>
        <c:grouping val="standard"/>
        <c:varyColors val="0"/>
        <c:ser>
          <c:idx val="0"/>
          <c:order val="0"/>
          <c:tx>
            <c:strRef>
              <c:f>Sheet3!$C$24</c:f>
              <c:strCache>
                <c:ptCount val="1"/>
                <c:pt idx="0">
                  <c:v>Phase 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302391563510813E-2"/>
                  <c:y val="-6.119675099634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59-4B78-825B-A65046A6D3DD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59-4B78-825B-A65046A6D3D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59-4B78-825B-A65046A6D3DD}"/>
                </c:ext>
              </c:extLst>
            </c:dLbl>
            <c:dLbl>
              <c:idx val="3"/>
              <c:layout>
                <c:manualLayout>
                  <c:x val="1.0853263029256807E-2"/>
                  <c:y val="-7.8681536995294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59-4B78-825B-A65046A6D3DD}"/>
                </c:ext>
              </c:extLst>
            </c:dLbl>
            <c:spPr>
              <a:solidFill>
                <a:srgbClr val="00667D"/>
              </a:solidFill>
              <a:ln>
                <a:solidFill>
                  <a:srgbClr val="00667D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Sheet3!$F$4:$I$4</c:f>
              <c:strCache>
                <c:ptCount val="4"/>
                <c:pt idx="0">
                  <c:v>Apr 15-March 16</c:v>
                </c:pt>
                <c:pt idx="1">
                  <c:v>Apr 16-March 17</c:v>
                </c:pt>
                <c:pt idx="2">
                  <c:v>Apr 17-March 18</c:v>
                </c:pt>
                <c:pt idx="3">
                  <c:v>Apr18-Jan19</c:v>
                </c:pt>
              </c:strCache>
            </c:strRef>
          </c:cat>
          <c:val>
            <c:numRef>
              <c:f>Sheet3!$F$24:$I$24</c:f>
              <c:numCache>
                <c:formatCode>0.0</c:formatCode>
                <c:ptCount val="4"/>
                <c:pt idx="0">
                  <c:v>18.981818181818181</c:v>
                </c:pt>
                <c:pt idx="1">
                  <c:v>16.463636363636365</c:v>
                </c:pt>
                <c:pt idx="2">
                  <c:v>16.044444444444444</c:v>
                </c:pt>
                <c:pt idx="3">
                  <c:v>14.277777777777779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D59-4B78-825B-A65046A6D3DD}"/>
            </c:ext>
          </c:extLst>
        </c:ser>
        <c:ser>
          <c:idx val="1"/>
          <c:order val="1"/>
          <c:tx>
            <c:strRef>
              <c:f>Sheet3!$C$33</c:f>
              <c:strCache>
                <c:ptCount val="1"/>
                <c:pt idx="0">
                  <c:v>PhaseII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230379845767252"/>
                  <c:y val="1.323195628324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59-4B78-825B-A65046A6D3DD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59-4B78-825B-A65046A6D3D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59-4B78-825B-A65046A6D3DD}"/>
                </c:ext>
              </c:extLst>
            </c:dLbl>
            <c:dLbl>
              <c:idx val="3"/>
              <c:layout>
                <c:manualLayout>
                  <c:x val="-4.3111479251292195E-4"/>
                  <c:y val="6.961645359155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D59-4B78-825B-A65046A6D3DD}"/>
                </c:ext>
              </c:extLst>
            </c:dLbl>
            <c:spPr>
              <a:solidFill>
                <a:srgbClr val="26CAD3"/>
              </a:solidFill>
              <a:ln>
                <a:solidFill>
                  <a:srgbClr val="26CAD3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Sheet3!$F$4:$I$4</c:f>
              <c:strCache>
                <c:ptCount val="4"/>
                <c:pt idx="0">
                  <c:v>Apr 15-March 16</c:v>
                </c:pt>
                <c:pt idx="1">
                  <c:v>Apr 16-March 17</c:v>
                </c:pt>
                <c:pt idx="2">
                  <c:v>Apr 17-March 18</c:v>
                </c:pt>
                <c:pt idx="3">
                  <c:v>Apr18-Jan19</c:v>
                </c:pt>
              </c:strCache>
            </c:strRef>
          </c:cat>
          <c:val>
            <c:numRef>
              <c:f>Sheet3!$F$33:$I$33</c:f>
              <c:numCache>
                <c:formatCode>0.0</c:formatCode>
                <c:ptCount val="4"/>
                <c:pt idx="0">
                  <c:v>19.134710743801651</c:v>
                </c:pt>
                <c:pt idx="1">
                  <c:v>15.863636363636367</c:v>
                </c:pt>
                <c:pt idx="2">
                  <c:v>14.74135802469136</c:v>
                </c:pt>
                <c:pt idx="3">
                  <c:v>14.126543209876543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D59-4B78-825B-A65046A6D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51552"/>
        <c:axId val="189009920"/>
      </c:lineChart>
      <c:catAx>
        <c:axId val="1833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09920"/>
        <c:crosses val="autoZero"/>
        <c:auto val="1"/>
        <c:lblAlgn val="ctr"/>
        <c:lblOffset val="100"/>
        <c:noMultiLvlLbl val="0"/>
      </c:catAx>
      <c:valAx>
        <c:axId val="189009920"/>
        <c:scaling>
          <c:orientation val="minMax"/>
          <c:max val="20"/>
          <c:min val="1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515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57763380922507"/>
          <c:y val="2.8970241871538856E-2"/>
          <c:w val="0.33259772771295626"/>
          <c:h val="0.11583138150213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954529588220125E-2"/>
          <c:y val="0.15512882158601274"/>
          <c:w val="0.95685572341094605"/>
          <c:h val="0.52174450525775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Sheet4!$D$2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96-4CF2-855B-C6ED933FC27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96-4CF2-855B-C6ED933FC27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96-4CF2-855B-C6ED933FC27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96-4CF2-855B-C6ED933FC27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96-4CF2-855B-C6ED933FC277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96-4CF2-855B-C6ED933FC277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896-4CF2-855B-C6ED933FC27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896-4CF2-855B-C6ED933FC277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896-4CF2-855B-C6ED933FC277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896-4CF2-855B-C6ED933FC277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896-4CF2-855B-C6ED933FC277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896-4CF2-855B-C6ED933FC277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896-4CF2-855B-C6ED933FC277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896-4CF2-855B-C6ED933FC277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896-4CF2-855B-C6ED933FC277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896-4CF2-855B-C6ED933FC277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896-4CF2-855B-C6ED933FC277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896-4CF2-855B-C6ED933FC277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896-4CF2-855B-C6ED933FC277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896-4CF2-855B-C6ED933FC277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896-4CF2-855B-C6ED933FC277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896-4CF2-855B-C6ED933FC277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F896-4CF2-855B-C6ED933FC2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Sheet4!$C$3:$C$28</c:f>
              <c:strCache>
                <c:ptCount val="26"/>
                <c:pt idx="0">
                  <c:v>DH Banswara</c:v>
                </c:pt>
                <c:pt idx="1">
                  <c:v>CHC Partapur</c:v>
                </c:pt>
                <c:pt idx="2">
                  <c:v>DH Bharatpur</c:v>
                </c:pt>
                <c:pt idx="3">
                  <c:v>CHC Bayana</c:v>
                </c:pt>
                <c:pt idx="4">
                  <c:v>DH Bundi</c:v>
                </c:pt>
                <c:pt idx="5">
                  <c:v>DH Dholpur</c:v>
                </c:pt>
                <c:pt idx="6">
                  <c:v>General Hospital Bari</c:v>
                </c:pt>
                <c:pt idx="7">
                  <c:v>DH Dungarpur</c:v>
                </c:pt>
                <c:pt idx="8">
                  <c:v>SDH Sagwara</c:v>
                </c:pt>
                <c:pt idx="9">
                  <c:v>DH Jhunjhunu</c:v>
                </c:pt>
                <c:pt idx="10">
                  <c:v>CHC Bilara</c:v>
                </c:pt>
                <c:pt idx="11">
                  <c:v>MC Jodhpur</c:v>
                </c:pt>
                <c:pt idx="12">
                  <c:v>SDH Didwana</c:v>
                </c:pt>
                <c:pt idx="13">
                  <c:v>DH Nagaur</c:v>
                </c:pt>
                <c:pt idx="14">
                  <c:v>SDH Sojat City</c:v>
                </c:pt>
                <c:pt idx="15">
                  <c:v>DH Pali</c:v>
                </c:pt>
                <c:pt idx="16">
                  <c:v>DH Rajsamand</c:v>
                </c:pt>
                <c:pt idx="17">
                  <c:v>SDH Salumber</c:v>
                </c:pt>
                <c:pt idx="18">
                  <c:v>DH Barmer</c:v>
                </c:pt>
                <c:pt idx="19">
                  <c:v>Kotputli</c:v>
                </c:pt>
                <c:pt idx="20">
                  <c:v>DH Jaislmer</c:v>
                </c:pt>
                <c:pt idx="21">
                  <c:v>DH Partapgarh</c:v>
                </c:pt>
                <c:pt idx="22">
                  <c:v>DH Sawaimadhopur</c:v>
                </c:pt>
                <c:pt idx="23">
                  <c:v>Gangapur city</c:v>
                </c:pt>
                <c:pt idx="24">
                  <c:v>DH Chittorgarh</c:v>
                </c:pt>
                <c:pt idx="25">
                  <c:v>DH Tonk</c:v>
                </c:pt>
              </c:strCache>
            </c:strRef>
          </c:cat>
          <c:val>
            <c:numRef>
              <c:f>Sheet4!$D$3:$D$28</c:f>
              <c:numCache>
                <c:formatCode>General</c:formatCode>
                <c:ptCount val="26"/>
                <c:pt idx="0">
                  <c:v>17</c:v>
                </c:pt>
                <c:pt idx="1">
                  <c:v>-6.5</c:v>
                </c:pt>
                <c:pt idx="2">
                  <c:v>-6.6000000000000014</c:v>
                </c:pt>
                <c:pt idx="3">
                  <c:v>-0.59999999999999964</c:v>
                </c:pt>
                <c:pt idx="4">
                  <c:v>5.6999999999999993</c:v>
                </c:pt>
                <c:pt idx="5">
                  <c:v>-12.899999999999999</c:v>
                </c:pt>
                <c:pt idx="6">
                  <c:v>1.1000000000000014</c:v>
                </c:pt>
                <c:pt idx="7">
                  <c:v>0.5</c:v>
                </c:pt>
                <c:pt idx="8">
                  <c:v>-10.199999999999999</c:v>
                </c:pt>
                <c:pt idx="9">
                  <c:v>-11</c:v>
                </c:pt>
                <c:pt idx="10">
                  <c:v>0.29999999999999982</c:v>
                </c:pt>
                <c:pt idx="11">
                  <c:v>-8.3999999999999986</c:v>
                </c:pt>
                <c:pt idx="12">
                  <c:v>5.9</c:v>
                </c:pt>
                <c:pt idx="13">
                  <c:v>-9.6000000000000014</c:v>
                </c:pt>
                <c:pt idx="14">
                  <c:v>-0.90000000000000036</c:v>
                </c:pt>
                <c:pt idx="15">
                  <c:v>-9.1000000000000014</c:v>
                </c:pt>
                <c:pt idx="16">
                  <c:v>-5.1999999999999993</c:v>
                </c:pt>
                <c:pt idx="17">
                  <c:v>2.4000000000000004</c:v>
                </c:pt>
                <c:pt idx="18">
                  <c:v>-13.5</c:v>
                </c:pt>
                <c:pt idx="19">
                  <c:v>3.8000000000000007</c:v>
                </c:pt>
                <c:pt idx="20">
                  <c:v>-2.1000000000000014</c:v>
                </c:pt>
                <c:pt idx="21">
                  <c:v>3.5999999999999996</c:v>
                </c:pt>
                <c:pt idx="22">
                  <c:v>1.5</c:v>
                </c:pt>
                <c:pt idx="23">
                  <c:v>-2.5</c:v>
                </c:pt>
                <c:pt idx="24">
                  <c:v>-7.5</c:v>
                </c:pt>
                <c:pt idx="25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F896-4CF2-855B-C6ED933FC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818176"/>
        <c:axId val="80819712"/>
      </c:barChart>
      <c:catAx>
        <c:axId val="808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19712"/>
        <c:crosses val="autoZero"/>
        <c:auto val="1"/>
        <c:lblAlgn val="ctr"/>
        <c:lblOffset val="100"/>
        <c:noMultiLvlLbl val="0"/>
      </c:catAx>
      <c:valAx>
        <c:axId val="8081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1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5650848419548"/>
          <c:y val="3.8413015692781882E-2"/>
          <c:w val="0.88914349151580452"/>
          <c:h val="0.85632034429759196"/>
        </c:manualLayout>
      </c:layout>
      <c:lineChart>
        <c:grouping val="standard"/>
        <c:varyColors val="0"/>
        <c:ser>
          <c:idx val="0"/>
          <c:order val="0"/>
          <c:tx>
            <c:strRef>
              <c:f>Charts!$B$25</c:f>
              <c:strCache>
                <c:ptCount val="1"/>
                <c:pt idx="0">
                  <c:v>Others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587513353459674E-2"/>
                  <c:y val="1.756470241659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3D-4B49-921E-F016DD8A4B82}"/>
                </c:ext>
              </c:extLst>
            </c:dLbl>
            <c:dLbl>
              <c:idx val="7"/>
              <c:layout>
                <c:manualLayout>
                  <c:x val="8.9759279042160838E-3"/>
                  <c:y val="6.4403908860862225E-2"/>
                </c:manualLayout>
              </c:layout>
              <c:spPr>
                <a:solidFill>
                  <a:prstClr val="black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363D-4B49-921E-F016DD8A4B82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Charts!$H$24:$O$24</c:f>
              <c:strCache>
                <c:ptCount val="8"/>
                <c:pt idx="0">
                  <c:v>Apr-Jun'17</c:v>
                </c:pt>
                <c:pt idx="1">
                  <c:v>Jul-Sep'17</c:v>
                </c:pt>
                <c:pt idx="2">
                  <c:v>Oct-Dec'17</c:v>
                </c:pt>
                <c:pt idx="3">
                  <c:v>Jan-Mar'18</c:v>
                </c:pt>
                <c:pt idx="4">
                  <c:v>Apr-Jun'18</c:v>
                </c:pt>
                <c:pt idx="5">
                  <c:v>Jul-Sep'18</c:v>
                </c:pt>
                <c:pt idx="6">
                  <c:v>Oct-Dec'18</c:v>
                </c:pt>
                <c:pt idx="7">
                  <c:v>Jan-Feb'19</c:v>
                </c:pt>
              </c:strCache>
            </c:strRef>
          </c:cat>
          <c:val>
            <c:numRef>
              <c:f>Charts!$H$25:$O$25</c:f>
              <c:numCache>
                <c:formatCode>0%</c:formatCode>
                <c:ptCount val="8"/>
                <c:pt idx="0">
                  <c:v>9.9722991689750698E-2</c:v>
                </c:pt>
                <c:pt idx="1">
                  <c:v>8.7996985114000378E-2</c:v>
                </c:pt>
                <c:pt idx="2">
                  <c:v>0.26078431372549021</c:v>
                </c:pt>
                <c:pt idx="3">
                  <c:v>0.83516203113039045</c:v>
                </c:pt>
                <c:pt idx="4">
                  <c:v>0.78539962240402772</c:v>
                </c:pt>
                <c:pt idx="5">
                  <c:v>0.75067689530685922</c:v>
                </c:pt>
                <c:pt idx="6">
                  <c:v>0.88331627430910953</c:v>
                </c:pt>
                <c:pt idx="7">
                  <c:v>0.83445265278710545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2F-4595-BDA6-74B4C75884A6}"/>
            </c:ext>
          </c:extLst>
        </c:ser>
        <c:ser>
          <c:idx val="1"/>
          <c:order val="1"/>
          <c:tx>
            <c:strRef>
              <c:f>Charts!$B$26</c:f>
              <c:strCache>
                <c:ptCount val="1"/>
                <c:pt idx="0">
                  <c:v>Phase1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977558413324516E-2"/>
                  <c:y val="-6.4403908860862197E-2"/>
                </c:manualLayout>
              </c:layout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3D-4B49-921E-F016DD8A4B82}"/>
                </c:ext>
              </c:extLst>
            </c:dLbl>
            <c:dLbl>
              <c:idx val="7"/>
              <c:layout>
                <c:manualLayout>
                  <c:x val="8.9759279042160838E-3"/>
                  <c:y val="-7.611371047192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3D-4B49-921E-F016DD8A4B82}"/>
                </c:ext>
              </c:extLst>
            </c:dLbl>
            <c:spPr>
              <a:solidFill>
                <a:srgbClr val="0070C0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Charts!$H$24:$O$24</c:f>
              <c:strCache>
                <c:ptCount val="8"/>
                <c:pt idx="0">
                  <c:v>Apr-Jun'17</c:v>
                </c:pt>
                <c:pt idx="1">
                  <c:v>Jul-Sep'17</c:v>
                </c:pt>
                <c:pt idx="2">
                  <c:v>Oct-Dec'17</c:v>
                </c:pt>
                <c:pt idx="3">
                  <c:v>Jan-Mar'18</c:v>
                </c:pt>
                <c:pt idx="4">
                  <c:v>Apr-Jun'18</c:v>
                </c:pt>
                <c:pt idx="5">
                  <c:v>Jul-Sep'18</c:v>
                </c:pt>
                <c:pt idx="6">
                  <c:v>Oct-Dec'18</c:v>
                </c:pt>
                <c:pt idx="7">
                  <c:v>Jan-Feb'19</c:v>
                </c:pt>
              </c:strCache>
            </c:strRef>
          </c:cat>
          <c:val>
            <c:numRef>
              <c:f>Charts!$H$26:$O$26</c:f>
              <c:numCache>
                <c:formatCode>0%</c:formatCode>
                <c:ptCount val="8"/>
                <c:pt idx="0">
                  <c:v>0.3559322033898305</c:v>
                </c:pt>
                <c:pt idx="1">
                  <c:v>0.26178010471204188</c:v>
                </c:pt>
                <c:pt idx="2">
                  <c:v>0.39273356401384085</c:v>
                </c:pt>
                <c:pt idx="3">
                  <c:v>0.86512524084778419</c:v>
                </c:pt>
                <c:pt idx="4">
                  <c:v>0.91943127962085303</c:v>
                </c:pt>
                <c:pt idx="5">
                  <c:v>0.94413407821229045</c:v>
                </c:pt>
                <c:pt idx="6">
                  <c:v>0.8341384863123994</c:v>
                </c:pt>
                <c:pt idx="7">
                  <c:v>0.88778877887788776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2F-4595-BDA6-74B4C75884A6}"/>
            </c:ext>
          </c:extLst>
        </c:ser>
        <c:ser>
          <c:idx val="2"/>
          <c:order val="2"/>
          <c:tx>
            <c:strRef>
              <c:f>Charts!$B$27</c:f>
              <c:strCache>
                <c:ptCount val="1"/>
                <c:pt idx="0">
                  <c:v>Phase2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2"/>
            <c:marker>
              <c:spPr>
                <a:solidFill>
                  <a:schemeClr val="accent2">
                    <a:lumMod val="75000"/>
                  </a:schemeClr>
                </a:solidFill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2F-4595-BDA6-74B4C75884A6}"/>
              </c:ext>
            </c:extLst>
          </c:dPt>
          <c:dLbls>
            <c:dLbl>
              <c:idx val="0"/>
              <c:layout>
                <c:manualLayout>
                  <c:x val="-3.9269684580946103E-2"/>
                  <c:y val="-6.7331359263628696E-2"/>
                </c:manualLayout>
              </c:layout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3D-4B49-921E-F016DD8A4B82}"/>
                </c:ext>
              </c:extLst>
            </c:dLbl>
            <c:dLbl>
              <c:idx val="7"/>
              <c:layout>
                <c:manualLayout>
                  <c:x val="1.2341900868297341E-2"/>
                  <c:y val="-2.3419603222131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3D-4B49-921E-F016DD8A4B82}"/>
                </c:ext>
              </c:extLst>
            </c:dLbl>
            <c:spPr>
              <a:solidFill>
                <a:srgbClr val="BE0065">
                  <a:lumMod val="60000"/>
                  <a:lumOff val="4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Charts!$H$24:$O$24</c:f>
              <c:strCache>
                <c:ptCount val="8"/>
                <c:pt idx="0">
                  <c:v>Apr-Jun'17</c:v>
                </c:pt>
                <c:pt idx="1">
                  <c:v>Jul-Sep'17</c:v>
                </c:pt>
                <c:pt idx="2">
                  <c:v>Oct-Dec'17</c:v>
                </c:pt>
                <c:pt idx="3">
                  <c:v>Jan-Mar'18</c:v>
                </c:pt>
                <c:pt idx="4">
                  <c:v>Apr-Jun'18</c:v>
                </c:pt>
                <c:pt idx="5">
                  <c:v>Jul-Sep'18</c:v>
                </c:pt>
                <c:pt idx="6">
                  <c:v>Oct-Dec'18</c:v>
                </c:pt>
                <c:pt idx="7">
                  <c:v>Jan-Feb'19</c:v>
                </c:pt>
              </c:strCache>
            </c:strRef>
          </c:cat>
          <c:val>
            <c:numRef>
              <c:f>Charts!$H$27:$O$27</c:f>
              <c:numCache>
                <c:formatCode>0%</c:formatCode>
                <c:ptCount val="8"/>
                <c:pt idx="0">
                  <c:v>0.70257611241217799</c:v>
                </c:pt>
                <c:pt idx="1">
                  <c:v>0.34545454545454546</c:v>
                </c:pt>
                <c:pt idx="2">
                  <c:v>0.78773584905660377</c:v>
                </c:pt>
                <c:pt idx="3">
                  <c:v>0.82450331125827814</c:v>
                </c:pt>
                <c:pt idx="4">
                  <c:v>1</c:v>
                </c:pt>
                <c:pt idx="5">
                  <c:v>0.90575916230366493</c:v>
                </c:pt>
                <c:pt idx="6">
                  <c:v>0.9101123595505618</c:v>
                </c:pt>
                <c:pt idx="7">
                  <c:v>0.84946236559139787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12F-4595-BDA6-74B4C7588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93088"/>
        <c:axId val="196794624"/>
      </c:lineChart>
      <c:catAx>
        <c:axId val="1967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94624"/>
        <c:crosses val="autoZero"/>
        <c:auto val="1"/>
        <c:lblAlgn val="ctr"/>
        <c:lblOffset val="100"/>
        <c:noMultiLvlLbl val="0"/>
      </c:catAx>
      <c:valAx>
        <c:axId val="19679462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% hypertension cases managed </a:t>
                </a:r>
              </a:p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(out</a:t>
                </a:r>
                <a:r>
                  <a:rPr lang="en-US" sz="1600" b="1" baseline="0" dirty="0" smtClean="0">
                    <a:solidFill>
                      <a:schemeClr val="tx1"/>
                    </a:solidFill>
                  </a:rPr>
                  <a:t> of detected cases)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62427543779757E-2"/>
              <c:y val="0.14055701894039777"/>
            </c:manualLayout>
          </c:layout>
          <c:overlay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9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128233498516316"/>
          <c:y val="0.74334570065271088"/>
          <c:w val="0.30925905835448625"/>
          <c:h val="7.2870710002106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Overall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2654199475065617E-2"/>
          <c:y val="9.2592592592592587E-3"/>
        </c:manualLayout>
      </c:layout>
      <c:overlay val="0"/>
      <c:spPr>
        <a:solidFill>
          <a:srgbClr val="BE0065">
            <a:lumMod val="50000"/>
          </a:srgb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026409087138752"/>
          <c:y val="9.265571675968147E-2"/>
          <c:w val="0.65582382427748509"/>
          <c:h val="0.635759736166940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Contextualization!$D$37</c:f>
              <c:strCache>
                <c:ptCount val="1"/>
                <c:pt idx="0">
                  <c:v>detection rates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AC-4FC3-90FD-F52AC58AC00C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AC-4FC3-90FD-F52AC58AC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Contextualization!$C$38:$C$39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Contextualization!$D$38:$D$39</c:f>
              <c:numCache>
                <c:formatCode>0%</c:formatCode>
                <c:ptCount val="2"/>
                <c:pt idx="0" formatCode="0.00%">
                  <c:v>1.2999999999999999E-2</c:v>
                </c:pt>
                <c:pt idx="1">
                  <c:v>1.2999999999999999E-2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AC-4FC3-90FD-F52AC58AC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0"/>
        <c:axId val="205240192"/>
        <c:axId val="205271040"/>
      </c:barChart>
      <c:lineChart>
        <c:grouping val="standard"/>
        <c:varyColors val="0"/>
        <c:ser>
          <c:idx val="1"/>
          <c:order val="1"/>
          <c:tx>
            <c:strRef>
              <c:f>Contextualization!$E$37</c:f>
              <c:strCache>
                <c:ptCount val="1"/>
                <c:pt idx="0">
                  <c:v>Referred out %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96430546771216E-17"/>
                  <c:y val="-7.512301001442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AC-4FC3-90FD-F52AC58AC00C}"/>
                </c:ext>
              </c:extLst>
            </c:dLbl>
            <c:spPr>
              <a:solidFill>
                <a:srgbClr val="BE0065">
                  <a:lumMod val="5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Contextualization!$C$38:$C$39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Contextualization!$E$38:$E$39</c:f>
              <c:numCache>
                <c:formatCode>0.0%</c:formatCode>
                <c:ptCount val="2"/>
                <c:pt idx="0">
                  <c:v>0.4</c:v>
                </c:pt>
                <c:pt idx="1">
                  <c:v>0.34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AC-4FC3-90FD-F52AC58AC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74496"/>
        <c:axId val="205272576"/>
      </c:lineChart>
      <c:catAx>
        <c:axId val="205240192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effectLst/>
                  </a:rPr>
                  <a:t>% PE/E  cases referred out (out of total PPH cases)</a:t>
                </a:r>
                <a:endParaRPr lang="en-US" sz="7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4738127281560631E-2"/>
              <c:y val="0.14485001350623808"/>
            </c:manualLayout>
          </c:layout>
          <c:overlay val="0"/>
          <c:spPr>
            <a:solidFill>
              <a:srgbClr val="BE0065">
                <a:lumMod val="20000"/>
                <a:lumOff val="80000"/>
              </a:srgbClr>
            </a:solidFill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71040"/>
        <c:crosses val="autoZero"/>
        <c:auto val="1"/>
        <c:lblAlgn val="ctr"/>
        <c:lblOffset val="100"/>
        <c:noMultiLvlLbl val="0"/>
      </c:catAx>
      <c:valAx>
        <c:axId val="205271040"/>
        <c:scaling>
          <c:orientation val="minMax"/>
          <c:max val="2.0000000000000004E-2"/>
        </c:scaling>
        <c:delete val="1"/>
        <c:axPos val="t"/>
        <c:numFmt formatCode="0.00%" sourceLinked="1"/>
        <c:majorTickMark val="none"/>
        <c:minorTickMark val="none"/>
        <c:tickLblPos val="nextTo"/>
        <c:crossAx val="205240192"/>
        <c:crosses val="autoZero"/>
        <c:crossBetween val="between"/>
      </c:valAx>
      <c:valAx>
        <c:axId val="205272576"/>
        <c:scaling>
          <c:orientation val="minMax"/>
        </c:scaling>
        <c:delete val="1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effectLst/>
                  </a:rPr>
                  <a:t>% PE/E cases referred out (out of total PPH cases)</a:t>
                </a:r>
                <a:endParaRPr lang="en-US" sz="7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1948129146659596"/>
              <c:y val="7.2934059295187328E-2"/>
            </c:manualLayout>
          </c:layout>
          <c:overlay val="0"/>
          <c:spPr>
            <a:solidFill>
              <a:srgbClr val="BE0065">
                <a:lumMod val="20000"/>
                <a:lumOff val="80000"/>
              </a:srgbClr>
            </a:solidFill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crossAx val="205274496"/>
        <c:crosses val="max"/>
        <c:crossBetween val="between"/>
      </c:valAx>
      <c:catAx>
        <c:axId val="20527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272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92670745427629"/>
          <c:y val="0.73288098332885621"/>
          <c:w val="0.45937663490371206"/>
          <c:h val="9.1556602346087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</a:rPr>
              <a:t>DH</a:t>
            </a:r>
            <a:endParaRPr lang="en-US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2654124247204272E-2"/>
          <c:y val="0"/>
        </c:manualLayout>
      </c:layout>
      <c:overlay val="0"/>
      <c:spPr>
        <a:solidFill>
          <a:srgbClr val="BE0065">
            <a:lumMod val="50000"/>
          </a:srgbClr>
        </a:solidFill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Contextualization!$D$41</c:f>
              <c:strCache>
                <c:ptCount val="1"/>
                <c:pt idx="0">
                  <c:v>detection rates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Contextualization!$C$42:$C$43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Contextualization!$D$42:$D$43</c:f>
              <c:numCache>
                <c:formatCode>0.0%</c:formatCode>
                <c:ptCount val="2"/>
                <c:pt idx="0">
                  <c:v>9.9262507474586412E-3</c:v>
                </c:pt>
                <c:pt idx="1">
                  <c:v>1.1839821472848996E-2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DE-47D3-8720-CBFD75A78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05931648"/>
        <c:axId val="205933184"/>
      </c:barChart>
      <c:lineChart>
        <c:grouping val="standard"/>
        <c:varyColors val="0"/>
        <c:ser>
          <c:idx val="1"/>
          <c:order val="1"/>
          <c:tx>
            <c:strRef>
              <c:f>Contextualization!$E$41</c:f>
              <c:strCache>
                <c:ptCount val="1"/>
                <c:pt idx="0">
                  <c:v>Referred out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accent2"/>
                </a:solidFill>
                <a:ln w="5715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CCA-49C3-AC6D-981A10AC1DCC}"/>
              </c:ext>
            </c:extLst>
          </c:dPt>
          <c:dLbls>
            <c:dLbl>
              <c:idx val="0"/>
              <c:layout>
                <c:manualLayout>
                  <c:x val="-3.9296430546771216E-17"/>
                  <c:y val="-7.512301001442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DE-47D3-8720-CBFD75A78C33}"/>
                </c:ext>
              </c:extLst>
            </c:dLbl>
            <c:spPr>
              <a:solidFill>
                <a:srgbClr val="BE0065">
                  <a:lumMod val="60000"/>
                  <a:lumOff val="4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Contextualization!$C$42:$C$43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Contextualization!$E$42:$E$43</c:f>
              <c:numCache>
                <c:formatCode>0.0%</c:formatCode>
                <c:ptCount val="2"/>
                <c:pt idx="0">
                  <c:v>0.46452476572958501</c:v>
                </c:pt>
                <c:pt idx="1">
                  <c:v>0.18010471204188483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DE-47D3-8720-CBFD75A78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73376"/>
        <c:axId val="205971840"/>
      </c:lineChart>
      <c:catAx>
        <c:axId val="205931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33184"/>
        <c:crosses val="autoZero"/>
        <c:auto val="1"/>
        <c:lblAlgn val="ctr"/>
        <c:lblOffset val="100"/>
        <c:noMultiLvlLbl val="0"/>
      </c:catAx>
      <c:valAx>
        <c:axId val="205933184"/>
        <c:scaling>
          <c:orientation val="minMax"/>
          <c:max val="1.5000000000000003E-2"/>
        </c:scaling>
        <c:delete val="1"/>
        <c:axPos val="t"/>
        <c:numFmt formatCode="0.0%" sourceLinked="1"/>
        <c:majorTickMark val="out"/>
        <c:minorTickMark val="none"/>
        <c:tickLblPos val="nextTo"/>
        <c:crossAx val="205931648"/>
        <c:crosses val="autoZero"/>
        <c:crossBetween val="between"/>
      </c:valAx>
      <c:valAx>
        <c:axId val="205971840"/>
        <c:scaling>
          <c:orientation val="minMax"/>
          <c:min val="0.1"/>
        </c:scaling>
        <c:delete val="1"/>
        <c:axPos val="r"/>
        <c:numFmt formatCode="0%" sourceLinked="0"/>
        <c:majorTickMark val="out"/>
        <c:minorTickMark val="none"/>
        <c:tickLblPos val="nextTo"/>
        <c:crossAx val="205973376"/>
        <c:crosses val="max"/>
        <c:crossBetween val="between"/>
      </c:valAx>
      <c:catAx>
        <c:axId val="2059733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597184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</a:rPr>
              <a:t>SDH</a:t>
            </a:r>
            <a:endParaRPr lang="en-US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2654124247204272E-2"/>
          <c:y val="0"/>
        </c:manualLayout>
      </c:layout>
      <c:overlay val="0"/>
      <c:spPr>
        <a:solidFill>
          <a:srgbClr val="BE0065">
            <a:lumMod val="50000"/>
          </a:srgbClr>
        </a:solidFill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Contextualization!$D$45</c:f>
              <c:strCache>
                <c:ptCount val="1"/>
                <c:pt idx="0">
                  <c:v>detection rates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Contextualization!$C$46:$C$47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Contextualization!$D$46:$D$47</c:f>
              <c:numCache>
                <c:formatCode>0.0%</c:formatCode>
                <c:ptCount val="2"/>
                <c:pt idx="0">
                  <c:v>1.070154577883472E-2</c:v>
                </c:pt>
                <c:pt idx="1">
                  <c:v>9.2171078514022373E-3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B6-4650-95F3-2C712CC86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06171136"/>
        <c:axId val="206553856"/>
      </c:barChart>
      <c:lineChart>
        <c:grouping val="standard"/>
        <c:varyColors val="0"/>
        <c:ser>
          <c:idx val="1"/>
          <c:order val="1"/>
          <c:tx>
            <c:strRef>
              <c:f>Contextualization!$E$45</c:f>
              <c:strCache>
                <c:ptCount val="1"/>
                <c:pt idx="0">
                  <c:v>Referred out %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96430546771216E-17"/>
                  <c:y val="-7.512301001442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B6-4650-95F3-2C712CC86EEA}"/>
                </c:ext>
              </c:extLst>
            </c:dLbl>
            <c:spPr>
              <a:solidFill>
                <a:srgbClr val="BE0065">
                  <a:lumMod val="60000"/>
                  <a:lumOff val="4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Contextualization!$C$46:$C$47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Contextualization!$E$46:$E$47</c:f>
              <c:numCache>
                <c:formatCode>0.0%</c:formatCode>
                <c:ptCount val="2"/>
                <c:pt idx="0">
                  <c:v>0.45370370370370372</c:v>
                </c:pt>
                <c:pt idx="1">
                  <c:v>0.51219512195121952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DB6-4650-95F3-2C712CC86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61280"/>
        <c:axId val="206555392"/>
      </c:lineChart>
      <c:catAx>
        <c:axId val="20617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53856"/>
        <c:crosses val="autoZero"/>
        <c:auto val="1"/>
        <c:lblAlgn val="ctr"/>
        <c:lblOffset val="100"/>
        <c:noMultiLvlLbl val="0"/>
      </c:catAx>
      <c:valAx>
        <c:axId val="20655385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06171136"/>
        <c:crosses val="autoZero"/>
        <c:crossBetween val="between"/>
      </c:valAx>
      <c:valAx>
        <c:axId val="206555392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extTo"/>
        <c:crossAx val="206561280"/>
        <c:crosses val="max"/>
        <c:crossBetween val="between"/>
      </c:valAx>
      <c:catAx>
        <c:axId val="20656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555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</a:rPr>
              <a:t>CHC</a:t>
            </a:r>
            <a:endParaRPr lang="en-US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2.9101624489046417E-3"/>
          <c:y val="9.2592592592592587E-2"/>
        </c:manualLayout>
      </c:layout>
      <c:overlay val="0"/>
      <c:spPr>
        <a:solidFill>
          <a:srgbClr val="BE0065">
            <a:lumMod val="50000"/>
          </a:srgbClr>
        </a:solidFill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Contextualization!$D$49</c:f>
              <c:strCache>
                <c:ptCount val="1"/>
                <c:pt idx="0">
                  <c:v>detection rates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Contextualization!$C$50:$C$51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Contextualization!$D$50:$D$51</c:f>
              <c:numCache>
                <c:formatCode>0.0%</c:formatCode>
                <c:ptCount val="2"/>
                <c:pt idx="0">
                  <c:v>1.6165387053602875E-2</c:v>
                </c:pt>
                <c:pt idx="1">
                  <c:v>1.6452648475120384E-2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66-4F39-AE18-562C5ADE4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07011840"/>
        <c:axId val="207013376"/>
      </c:barChart>
      <c:lineChart>
        <c:grouping val="standard"/>
        <c:varyColors val="0"/>
        <c:ser>
          <c:idx val="1"/>
          <c:order val="1"/>
          <c:tx>
            <c:strRef>
              <c:f>Contextualization!$E$49</c:f>
              <c:strCache>
                <c:ptCount val="1"/>
                <c:pt idx="0">
                  <c:v>Referred out %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96430546771216E-17"/>
                  <c:y val="-7.512301001442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66-4F39-AE18-562C5ADE42F2}"/>
                </c:ext>
              </c:extLst>
            </c:dLbl>
            <c:spPr>
              <a:solidFill>
                <a:srgbClr val="BE0065">
                  <a:lumMod val="60000"/>
                  <a:lumOff val="4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Contextualization!$C$50:$C$51</c:f>
              <c:strCache>
                <c:ptCount val="2"/>
                <c:pt idx="0">
                  <c:v>Apr17-Mar18</c:v>
                </c:pt>
                <c:pt idx="1">
                  <c:v>Apr18-Feb19</c:v>
                </c:pt>
              </c:strCache>
            </c:strRef>
          </c:cat>
          <c:val>
            <c:numRef>
              <c:f>Contextualization!$E$50:$E$51</c:f>
              <c:numCache>
                <c:formatCode>0.0%</c:formatCode>
                <c:ptCount val="2"/>
                <c:pt idx="0">
                  <c:v>0.70588235294117652</c:v>
                </c:pt>
                <c:pt idx="1">
                  <c:v>0.57598499061913699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666-4F39-AE18-562C5ADE4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164160"/>
        <c:axId val="207014912"/>
      </c:lineChart>
      <c:catAx>
        <c:axId val="207011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13376"/>
        <c:crosses val="autoZero"/>
        <c:auto val="1"/>
        <c:lblAlgn val="ctr"/>
        <c:lblOffset val="100"/>
        <c:noMultiLvlLbl val="0"/>
      </c:catAx>
      <c:valAx>
        <c:axId val="207013376"/>
        <c:scaling>
          <c:orientation val="minMax"/>
          <c:max val="2.0000000000000004E-2"/>
        </c:scaling>
        <c:delete val="1"/>
        <c:axPos val="t"/>
        <c:numFmt formatCode="0.0%" sourceLinked="1"/>
        <c:majorTickMark val="out"/>
        <c:minorTickMark val="none"/>
        <c:tickLblPos val="nextTo"/>
        <c:crossAx val="207011840"/>
        <c:crosses val="autoZero"/>
        <c:crossBetween val="between"/>
      </c:valAx>
      <c:valAx>
        <c:axId val="207014912"/>
        <c:scaling>
          <c:orientation val="minMax"/>
          <c:min val="0.5"/>
        </c:scaling>
        <c:delete val="1"/>
        <c:axPos val="r"/>
        <c:numFmt formatCode="0%" sourceLinked="0"/>
        <c:majorTickMark val="out"/>
        <c:minorTickMark val="none"/>
        <c:tickLblPos val="nextTo"/>
        <c:crossAx val="207164160"/>
        <c:crosses val="max"/>
        <c:crossBetween val="between"/>
      </c:valAx>
      <c:catAx>
        <c:axId val="2071641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701491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PE/E referred out %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Summary!$G$126</c:f>
              <c:strCache>
                <c:ptCount val="1"/>
                <c:pt idx="0">
                  <c:v>Type A RO%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3666928610932654E-3"/>
                  <c:y val="-7.201457818375831E-2"/>
                </c:manualLayout>
              </c:layout>
              <c:spPr>
                <a:solidFill>
                  <a:srgbClr val="00667D">
                    <a:lumMod val="75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23CB-4CE6-9342-2FB0CFA441B1}"/>
                </c:ext>
              </c:extLst>
            </c:dLbl>
            <c:dLbl>
              <c:idx val="8"/>
              <c:layout>
                <c:manualLayout>
                  <c:x val="3.0793780522796288E-3"/>
                  <c:y val="-8.183474793608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CB-4CE6-9342-2FB0CFA441B1}"/>
                </c:ext>
              </c:extLst>
            </c:dLbl>
            <c:spPr>
              <a:solidFill>
                <a:srgbClr val="00667D">
                  <a:lumMod val="75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Summary!$A$127:$A$135</c:f>
              <c:strCache>
                <c:ptCount val="9"/>
                <c:pt idx="0">
                  <c:v>Jan-Mar'17</c:v>
                </c:pt>
                <c:pt idx="1">
                  <c:v>Apr-May'17</c:v>
                </c:pt>
                <c:pt idx="2">
                  <c:v>Jul-Sep' 17</c:v>
                </c:pt>
                <c:pt idx="3">
                  <c:v>Oct-Dec'17</c:v>
                </c:pt>
                <c:pt idx="4">
                  <c:v>Jan-Mar'18</c:v>
                </c:pt>
                <c:pt idx="5">
                  <c:v>Apr-Jun'18</c:v>
                </c:pt>
                <c:pt idx="6">
                  <c:v>Jul-Sep'18</c:v>
                </c:pt>
                <c:pt idx="7">
                  <c:v>Oct-Dec'18</c:v>
                </c:pt>
                <c:pt idx="8">
                  <c:v>Jan-Feb'19</c:v>
                </c:pt>
              </c:strCache>
            </c:strRef>
          </c:cat>
          <c:val>
            <c:numRef>
              <c:f>Summary!$G$127:$G$135</c:f>
              <c:numCache>
                <c:formatCode>0%</c:formatCode>
                <c:ptCount val="9"/>
                <c:pt idx="0">
                  <c:v>0.6333333333333333</c:v>
                </c:pt>
                <c:pt idx="1">
                  <c:v>0.58947368421052626</c:v>
                </c:pt>
                <c:pt idx="2">
                  <c:v>0.5423728813559322</c:v>
                </c:pt>
                <c:pt idx="3">
                  <c:v>0.51063829787234039</c:v>
                </c:pt>
                <c:pt idx="4">
                  <c:v>0.52054794520547942</c:v>
                </c:pt>
                <c:pt idx="5">
                  <c:v>0.34545454545454546</c:v>
                </c:pt>
                <c:pt idx="6">
                  <c:v>0.56756756756756754</c:v>
                </c:pt>
                <c:pt idx="7">
                  <c:v>0.53846153846153844</c:v>
                </c:pt>
                <c:pt idx="8">
                  <c:v>0.42857142857142855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9E-44CA-AB60-C7CB474BA06C}"/>
            </c:ext>
          </c:extLst>
        </c:ser>
        <c:ser>
          <c:idx val="1"/>
          <c:order val="1"/>
          <c:tx>
            <c:strRef>
              <c:f>Summary!$M$126</c:f>
              <c:strCache>
                <c:ptCount val="1"/>
                <c:pt idx="0">
                  <c:v>TypeB RO%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565318698274868E-2"/>
                  <c:y val="9.8201697523306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CB-4CE6-9342-2FB0CFA441B1}"/>
                </c:ext>
              </c:extLst>
            </c:dLbl>
            <c:dLbl>
              <c:idx val="8"/>
              <c:layout>
                <c:manualLayout>
                  <c:x val="0"/>
                  <c:y val="5.2374238679096956E-2"/>
                </c:manualLayout>
              </c:layout>
              <c:spPr>
                <a:solidFill>
                  <a:srgbClr val="00667D">
                    <a:lumMod val="60000"/>
                    <a:lumOff val="4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23CB-4CE6-9342-2FB0CFA441B1}"/>
                </c:ext>
              </c:extLst>
            </c:dLbl>
            <c:spPr>
              <a:solidFill>
                <a:srgbClr val="00667D">
                  <a:lumMod val="60000"/>
                  <a:lumOff val="4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Summary!$A$127:$A$135</c:f>
              <c:strCache>
                <c:ptCount val="9"/>
                <c:pt idx="0">
                  <c:v>Jan-Mar'17</c:v>
                </c:pt>
                <c:pt idx="1">
                  <c:v>Apr-May'17</c:v>
                </c:pt>
                <c:pt idx="2">
                  <c:v>Jul-Sep' 17</c:v>
                </c:pt>
                <c:pt idx="3">
                  <c:v>Oct-Dec'17</c:v>
                </c:pt>
                <c:pt idx="4">
                  <c:v>Jan-Mar'18</c:v>
                </c:pt>
                <c:pt idx="5">
                  <c:v>Apr-Jun'18</c:v>
                </c:pt>
                <c:pt idx="6">
                  <c:v>Jul-Sep'18</c:v>
                </c:pt>
                <c:pt idx="7">
                  <c:v>Oct-Dec'18</c:v>
                </c:pt>
                <c:pt idx="8">
                  <c:v>Jan-Feb'19</c:v>
                </c:pt>
              </c:strCache>
            </c:strRef>
          </c:cat>
          <c:val>
            <c:numRef>
              <c:f>Summary!$M$127:$M$135</c:f>
              <c:numCache>
                <c:formatCode>0%</c:formatCode>
                <c:ptCount val="9"/>
                <c:pt idx="0">
                  <c:v>0.65775401069518713</c:v>
                </c:pt>
                <c:pt idx="1">
                  <c:v>0.46341463414634149</c:v>
                </c:pt>
                <c:pt idx="2">
                  <c:v>0.7345454545454545</c:v>
                </c:pt>
                <c:pt idx="3">
                  <c:v>0.70370370370370372</c:v>
                </c:pt>
                <c:pt idx="4">
                  <c:v>0.33510638297872342</c:v>
                </c:pt>
                <c:pt idx="5">
                  <c:v>0.38750000000000001</c:v>
                </c:pt>
                <c:pt idx="6">
                  <c:v>0.33463035019455251</c:v>
                </c:pt>
                <c:pt idx="7">
                  <c:v>0.33478260869565218</c:v>
                </c:pt>
                <c:pt idx="8">
                  <c:v>0.28378378378378377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9E-44CA-AB60-C7CB474BA06C}"/>
            </c:ext>
          </c:extLst>
        </c:ser>
        <c:ser>
          <c:idx val="2"/>
          <c:order val="2"/>
          <c:tx>
            <c:strRef>
              <c:f>Summary!$S$126</c:f>
              <c:strCache>
                <c:ptCount val="1"/>
                <c:pt idx="0">
                  <c:v>TypeC RO%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188439566091638E-2"/>
                  <c:y val="7.528796810120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CB-4CE6-9342-2FB0CFA441B1}"/>
                </c:ext>
              </c:extLst>
            </c:dLbl>
            <c:dLbl>
              <c:idx val="8"/>
              <c:layout>
                <c:manualLayout>
                  <c:x val="0"/>
                  <c:y val="6.54677983488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CB-4CE6-9342-2FB0CFA441B1}"/>
                </c:ext>
              </c:extLst>
            </c:dLbl>
            <c:spPr>
              <a:solidFill>
                <a:srgbClr val="BE0065">
                  <a:lumMod val="60000"/>
                  <a:lumOff val="4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Summary!$A$127:$A$135</c:f>
              <c:strCache>
                <c:ptCount val="9"/>
                <c:pt idx="0">
                  <c:v>Jan-Mar'17</c:v>
                </c:pt>
                <c:pt idx="1">
                  <c:v>Apr-May'17</c:v>
                </c:pt>
                <c:pt idx="2">
                  <c:v>Jul-Sep' 17</c:v>
                </c:pt>
                <c:pt idx="3">
                  <c:v>Oct-Dec'17</c:v>
                </c:pt>
                <c:pt idx="4">
                  <c:v>Jan-Mar'18</c:v>
                </c:pt>
                <c:pt idx="5">
                  <c:v>Apr-Jun'18</c:v>
                </c:pt>
                <c:pt idx="6">
                  <c:v>Jul-Sep'18</c:v>
                </c:pt>
                <c:pt idx="7">
                  <c:v>Oct-Dec'18</c:v>
                </c:pt>
                <c:pt idx="8">
                  <c:v>Jan-Feb'19</c:v>
                </c:pt>
              </c:strCache>
            </c:strRef>
          </c:cat>
          <c:val>
            <c:numRef>
              <c:f>Summary!$S$127:$S$135</c:f>
              <c:numCache>
                <c:formatCode>0%</c:formatCode>
                <c:ptCount val="9"/>
                <c:pt idx="0">
                  <c:v>0.3783783783783784</c:v>
                </c:pt>
                <c:pt idx="1">
                  <c:v>0.41176470588235292</c:v>
                </c:pt>
                <c:pt idx="2">
                  <c:v>0.38596491228070173</c:v>
                </c:pt>
                <c:pt idx="3">
                  <c:v>0.35714285714285715</c:v>
                </c:pt>
                <c:pt idx="4">
                  <c:v>0.38235294117647056</c:v>
                </c:pt>
                <c:pt idx="5">
                  <c:v>0.45348837209302323</c:v>
                </c:pt>
                <c:pt idx="6">
                  <c:v>0.18041237113402062</c:v>
                </c:pt>
                <c:pt idx="7">
                  <c:v>0.15204678362573099</c:v>
                </c:pt>
                <c:pt idx="8">
                  <c:v>0.17647058823529413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9E-44CA-AB60-C7CB474BA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17728"/>
        <c:axId val="207819520"/>
      </c:lineChart>
      <c:catAx>
        <c:axId val="2078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19520"/>
        <c:crosses val="autoZero"/>
        <c:auto val="1"/>
        <c:lblAlgn val="ctr"/>
        <c:lblOffset val="100"/>
        <c:noMultiLvlLbl val="0"/>
      </c:catAx>
      <c:valAx>
        <c:axId val="20781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1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E2CFB-6378-468E-B74D-FFEFB36B6C59}" type="doc">
      <dgm:prSet loTypeId="urn:microsoft.com/office/officeart/2005/8/layout/hProcess4" loCatId="process" qsTypeId="urn:microsoft.com/office/officeart/2005/8/quickstyle/simple1" qsCatId="simple" csTypeId="urn:microsoft.com/office/officeart/2005/8/colors/accent0_1" csCatId="mainScheme" phldr="1"/>
      <dgm:spPr/>
    </dgm:pt>
    <dgm:pt modelId="{4A0F946D-124B-4E59-A4C0-5DCAB5077BBA}">
      <dgm:prSet phldrT="[Text]"/>
      <dgm:spPr/>
      <dgm:t>
        <a:bodyPr/>
        <a:lstStyle/>
        <a:p>
          <a:r>
            <a:rPr lang="en-IN" dirty="0" smtClean="0"/>
            <a:t>Admission</a:t>
          </a:r>
          <a:endParaRPr lang="en-IN" dirty="0"/>
        </a:p>
      </dgm:t>
    </dgm:pt>
    <dgm:pt modelId="{FB8E4A63-8472-4780-A1AE-6E988EF90363}" type="parTrans" cxnId="{976AF339-7374-42CC-B61F-ECA9CC94D3B5}">
      <dgm:prSet/>
      <dgm:spPr/>
      <dgm:t>
        <a:bodyPr/>
        <a:lstStyle/>
        <a:p>
          <a:endParaRPr lang="en-IN"/>
        </a:p>
      </dgm:t>
    </dgm:pt>
    <dgm:pt modelId="{CD684625-AF89-42C9-B9EE-D6A11DD2492E}" type="sibTrans" cxnId="{976AF339-7374-42CC-B61F-ECA9CC94D3B5}">
      <dgm:prSet/>
      <dgm:spPr/>
      <dgm:t>
        <a:bodyPr/>
        <a:lstStyle/>
        <a:p>
          <a:endParaRPr lang="en-IN"/>
        </a:p>
      </dgm:t>
    </dgm:pt>
    <dgm:pt modelId="{83C20954-9AAF-4139-94D0-A302385F65C6}">
      <dgm:prSet phldrT="[Text]"/>
      <dgm:spPr/>
      <dgm:t>
        <a:bodyPr/>
        <a:lstStyle/>
        <a:p>
          <a:r>
            <a:rPr lang="en-IN" dirty="0" smtClean="0"/>
            <a:t>Labour Room</a:t>
          </a:r>
          <a:endParaRPr lang="en-IN" dirty="0"/>
        </a:p>
      </dgm:t>
    </dgm:pt>
    <dgm:pt modelId="{A2D130ED-8371-4883-B67C-64F42D9AE711}" type="parTrans" cxnId="{67500B80-9CD8-4289-88D3-9D0829534D61}">
      <dgm:prSet/>
      <dgm:spPr/>
      <dgm:t>
        <a:bodyPr/>
        <a:lstStyle/>
        <a:p>
          <a:endParaRPr lang="en-IN"/>
        </a:p>
      </dgm:t>
    </dgm:pt>
    <dgm:pt modelId="{040D4247-4425-4074-BFA4-A76F909D0A60}" type="sibTrans" cxnId="{67500B80-9CD8-4289-88D3-9D0829534D61}">
      <dgm:prSet/>
      <dgm:spPr/>
      <dgm:t>
        <a:bodyPr/>
        <a:lstStyle/>
        <a:p>
          <a:endParaRPr lang="en-IN"/>
        </a:p>
      </dgm:t>
    </dgm:pt>
    <dgm:pt modelId="{2B44E2B0-D789-4B67-9B23-F4E9F3B1E730}">
      <dgm:prSet phldrT="[Text]"/>
      <dgm:spPr/>
      <dgm:t>
        <a:bodyPr/>
        <a:lstStyle/>
        <a:p>
          <a:r>
            <a:rPr lang="en-IN" dirty="0" smtClean="0"/>
            <a:t>Post-natal ward</a:t>
          </a:r>
          <a:endParaRPr lang="en-IN" dirty="0"/>
        </a:p>
      </dgm:t>
    </dgm:pt>
    <dgm:pt modelId="{E0A06584-BF7E-4685-AB23-637634BD2213}" type="parTrans" cxnId="{097D5C16-6D87-4B6E-8C27-B414036C7235}">
      <dgm:prSet/>
      <dgm:spPr/>
      <dgm:t>
        <a:bodyPr/>
        <a:lstStyle/>
        <a:p>
          <a:endParaRPr lang="en-IN"/>
        </a:p>
      </dgm:t>
    </dgm:pt>
    <dgm:pt modelId="{0BBBB5BA-4F46-49A4-BE91-4351502D2163}" type="sibTrans" cxnId="{097D5C16-6D87-4B6E-8C27-B414036C7235}">
      <dgm:prSet/>
      <dgm:spPr/>
      <dgm:t>
        <a:bodyPr/>
        <a:lstStyle/>
        <a:p>
          <a:endParaRPr lang="en-IN"/>
        </a:p>
      </dgm:t>
    </dgm:pt>
    <dgm:pt modelId="{4E06BD78-12AC-4555-8A8B-00EB15D3CD9E}">
      <dgm:prSet phldrT="[Text]"/>
      <dgm:spPr/>
      <dgm:t>
        <a:bodyPr/>
        <a:lstStyle/>
        <a:p>
          <a:r>
            <a:rPr lang="en-IN" dirty="0" smtClean="0"/>
            <a:t>Discharge</a:t>
          </a:r>
          <a:endParaRPr lang="en-IN" dirty="0"/>
        </a:p>
      </dgm:t>
    </dgm:pt>
    <dgm:pt modelId="{BB0DBE61-3526-4548-9B42-D542BC4627CF}" type="parTrans" cxnId="{0BE7AA57-20BE-41A8-B141-E85EA981FF24}">
      <dgm:prSet/>
      <dgm:spPr/>
      <dgm:t>
        <a:bodyPr/>
        <a:lstStyle/>
        <a:p>
          <a:endParaRPr lang="en-IN"/>
        </a:p>
      </dgm:t>
    </dgm:pt>
    <dgm:pt modelId="{37A6881E-AA99-4166-A08F-D3A88994B5D1}" type="sibTrans" cxnId="{0BE7AA57-20BE-41A8-B141-E85EA981FF24}">
      <dgm:prSet/>
      <dgm:spPr/>
      <dgm:t>
        <a:bodyPr/>
        <a:lstStyle/>
        <a:p>
          <a:endParaRPr lang="en-IN"/>
        </a:p>
      </dgm:t>
    </dgm:pt>
    <dgm:pt modelId="{9F49BFB2-B9EF-4AD5-8E74-C92CE9211D44}" type="pres">
      <dgm:prSet presAssocID="{9E1E2CFB-6378-468E-B74D-FFEFB36B6C59}" presName="Name0" presStyleCnt="0">
        <dgm:presLayoutVars>
          <dgm:dir/>
          <dgm:animLvl val="lvl"/>
          <dgm:resizeHandles val="exact"/>
        </dgm:presLayoutVars>
      </dgm:prSet>
      <dgm:spPr/>
    </dgm:pt>
    <dgm:pt modelId="{7AD0BAE0-A2B9-4B8E-AB7A-7B5894989D80}" type="pres">
      <dgm:prSet presAssocID="{9E1E2CFB-6378-468E-B74D-FFEFB36B6C59}" presName="tSp" presStyleCnt="0"/>
      <dgm:spPr/>
    </dgm:pt>
    <dgm:pt modelId="{67AD7F52-63C9-4381-BBF5-85C2733FD804}" type="pres">
      <dgm:prSet presAssocID="{9E1E2CFB-6378-468E-B74D-FFEFB36B6C59}" presName="bSp" presStyleCnt="0"/>
      <dgm:spPr/>
    </dgm:pt>
    <dgm:pt modelId="{7223A362-3717-4C41-A9EE-086EC9C29711}" type="pres">
      <dgm:prSet presAssocID="{9E1E2CFB-6378-468E-B74D-FFEFB36B6C59}" presName="process" presStyleCnt="0"/>
      <dgm:spPr/>
    </dgm:pt>
    <dgm:pt modelId="{B8428762-1FCE-4109-83D0-0375D5414ECB}" type="pres">
      <dgm:prSet presAssocID="{4A0F946D-124B-4E59-A4C0-5DCAB5077BBA}" presName="composite1" presStyleCnt="0"/>
      <dgm:spPr/>
    </dgm:pt>
    <dgm:pt modelId="{CF785B57-54DE-424C-B0AB-EFAFFE906C90}" type="pres">
      <dgm:prSet presAssocID="{4A0F946D-124B-4E59-A4C0-5DCAB5077BBA}" presName="dummyNode1" presStyleLbl="node1" presStyleIdx="0" presStyleCnt="4"/>
      <dgm:spPr/>
    </dgm:pt>
    <dgm:pt modelId="{3AF344C9-68AF-42A3-9F2F-36D0243178A8}" type="pres">
      <dgm:prSet presAssocID="{4A0F946D-124B-4E59-A4C0-5DCAB5077BBA}" presName="childNode1" presStyleLbl="bgAcc1" presStyleIdx="0" presStyleCnt="4">
        <dgm:presLayoutVars>
          <dgm:bulletEnabled val="1"/>
        </dgm:presLayoutVars>
      </dgm:prSet>
      <dgm:spPr/>
    </dgm:pt>
    <dgm:pt modelId="{41FE71CC-BCD4-44DF-B91C-28659653603C}" type="pres">
      <dgm:prSet presAssocID="{4A0F946D-124B-4E59-A4C0-5DCAB5077BBA}" presName="childNode1tx" presStyleLbl="bgAcc1" presStyleIdx="0" presStyleCnt="4">
        <dgm:presLayoutVars>
          <dgm:bulletEnabled val="1"/>
        </dgm:presLayoutVars>
      </dgm:prSet>
      <dgm:spPr/>
    </dgm:pt>
    <dgm:pt modelId="{64497E89-0BEA-4E39-9F1E-302F4B9F9D2A}" type="pres">
      <dgm:prSet presAssocID="{4A0F946D-124B-4E59-A4C0-5DCAB5077BBA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D4F402-BBF6-4774-858D-ACBEDF52F053}" type="pres">
      <dgm:prSet presAssocID="{4A0F946D-124B-4E59-A4C0-5DCAB5077BBA}" presName="connSite1" presStyleCnt="0"/>
      <dgm:spPr/>
    </dgm:pt>
    <dgm:pt modelId="{CE01B47B-146A-43B4-9F97-94C10AB8C235}" type="pres">
      <dgm:prSet presAssocID="{CD684625-AF89-42C9-B9EE-D6A11DD2492E}" presName="Name9" presStyleLbl="sibTrans2D1" presStyleIdx="0" presStyleCnt="3"/>
      <dgm:spPr/>
      <dgm:t>
        <a:bodyPr/>
        <a:lstStyle/>
        <a:p>
          <a:endParaRPr lang="en-IN"/>
        </a:p>
      </dgm:t>
    </dgm:pt>
    <dgm:pt modelId="{6ED21C82-A309-4079-9A24-0426EC2FEAFC}" type="pres">
      <dgm:prSet presAssocID="{83C20954-9AAF-4139-94D0-A302385F65C6}" presName="composite2" presStyleCnt="0"/>
      <dgm:spPr/>
    </dgm:pt>
    <dgm:pt modelId="{B21DD60A-AF9D-48D2-9897-ECF1894CEED8}" type="pres">
      <dgm:prSet presAssocID="{83C20954-9AAF-4139-94D0-A302385F65C6}" presName="dummyNode2" presStyleLbl="node1" presStyleIdx="0" presStyleCnt="4"/>
      <dgm:spPr/>
    </dgm:pt>
    <dgm:pt modelId="{D31E9BFE-8AE3-467C-B833-47769E4C73CF}" type="pres">
      <dgm:prSet presAssocID="{83C20954-9AAF-4139-94D0-A302385F65C6}" presName="childNode2" presStyleLbl="bgAcc1" presStyleIdx="1" presStyleCnt="4">
        <dgm:presLayoutVars>
          <dgm:bulletEnabled val="1"/>
        </dgm:presLayoutVars>
      </dgm:prSet>
      <dgm:spPr/>
    </dgm:pt>
    <dgm:pt modelId="{B42D8881-5AA6-4383-9156-2B132EE90829}" type="pres">
      <dgm:prSet presAssocID="{83C20954-9AAF-4139-94D0-A302385F65C6}" presName="childNode2tx" presStyleLbl="bgAcc1" presStyleIdx="1" presStyleCnt="4">
        <dgm:presLayoutVars>
          <dgm:bulletEnabled val="1"/>
        </dgm:presLayoutVars>
      </dgm:prSet>
      <dgm:spPr/>
    </dgm:pt>
    <dgm:pt modelId="{1C45D209-340D-4554-932D-68AAB5AE49AF}" type="pres">
      <dgm:prSet presAssocID="{83C20954-9AAF-4139-94D0-A302385F65C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3531A2-940E-40D8-94C2-5B8170E81759}" type="pres">
      <dgm:prSet presAssocID="{83C20954-9AAF-4139-94D0-A302385F65C6}" presName="connSite2" presStyleCnt="0"/>
      <dgm:spPr/>
    </dgm:pt>
    <dgm:pt modelId="{88024D4C-C691-4FED-A963-4330D039ED4B}" type="pres">
      <dgm:prSet presAssocID="{040D4247-4425-4074-BFA4-A76F909D0A60}" presName="Name18" presStyleLbl="sibTrans2D1" presStyleIdx="1" presStyleCnt="3"/>
      <dgm:spPr/>
      <dgm:t>
        <a:bodyPr/>
        <a:lstStyle/>
        <a:p>
          <a:endParaRPr lang="en-IN"/>
        </a:p>
      </dgm:t>
    </dgm:pt>
    <dgm:pt modelId="{67098076-BFD7-4435-BB82-CB1CBB25399A}" type="pres">
      <dgm:prSet presAssocID="{2B44E2B0-D789-4B67-9B23-F4E9F3B1E730}" presName="composite1" presStyleCnt="0"/>
      <dgm:spPr/>
    </dgm:pt>
    <dgm:pt modelId="{F407D321-FCFF-4E2C-9B3C-E2AD73F5F6A3}" type="pres">
      <dgm:prSet presAssocID="{2B44E2B0-D789-4B67-9B23-F4E9F3B1E730}" presName="dummyNode1" presStyleLbl="node1" presStyleIdx="1" presStyleCnt="4"/>
      <dgm:spPr/>
    </dgm:pt>
    <dgm:pt modelId="{C46E16A7-4C2C-4F41-A45F-A91495CDAECA}" type="pres">
      <dgm:prSet presAssocID="{2B44E2B0-D789-4B67-9B23-F4E9F3B1E730}" presName="childNode1" presStyleLbl="bgAcc1" presStyleIdx="2" presStyleCnt="4">
        <dgm:presLayoutVars>
          <dgm:bulletEnabled val="1"/>
        </dgm:presLayoutVars>
      </dgm:prSet>
      <dgm:spPr/>
    </dgm:pt>
    <dgm:pt modelId="{A89A2FFB-C7CD-4998-876C-66D78DD573A4}" type="pres">
      <dgm:prSet presAssocID="{2B44E2B0-D789-4B67-9B23-F4E9F3B1E730}" presName="childNode1tx" presStyleLbl="bgAcc1" presStyleIdx="2" presStyleCnt="4">
        <dgm:presLayoutVars>
          <dgm:bulletEnabled val="1"/>
        </dgm:presLayoutVars>
      </dgm:prSet>
      <dgm:spPr/>
    </dgm:pt>
    <dgm:pt modelId="{C5219B88-4CB8-484A-A25A-B47A35A569C2}" type="pres">
      <dgm:prSet presAssocID="{2B44E2B0-D789-4B67-9B23-F4E9F3B1E730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140347-37F0-4C5A-927F-7215F7640349}" type="pres">
      <dgm:prSet presAssocID="{2B44E2B0-D789-4B67-9B23-F4E9F3B1E730}" presName="connSite1" presStyleCnt="0"/>
      <dgm:spPr/>
    </dgm:pt>
    <dgm:pt modelId="{6726348F-0AF7-46D3-9C54-5C93EA83F5D4}" type="pres">
      <dgm:prSet presAssocID="{0BBBB5BA-4F46-49A4-BE91-4351502D2163}" presName="Name9" presStyleLbl="sibTrans2D1" presStyleIdx="2" presStyleCnt="3"/>
      <dgm:spPr/>
      <dgm:t>
        <a:bodyPr/>
        <a:lstStyle/>
        <a:p>
          <a:endParaRPr lang="en-IN"/>
        </a:p>
      </dgm:t>
    </dgm:pt>
    <dgm:pt modelId="{F2F0CC42-5C34-4469-B8E4-1B80610ACB75}" type="pres">
      <dgm:prSet presAssocID="{4E06BD78-12AC-4555-8A8B-00EB15D3CD9E}" presName="composite2" presStyleCnt="0"/>
      <dgm:spPr/>
    </dgm:pt>
    <dgm:pt modelId="{2CEC59CD-8A7C-49BF-83A9-C49D54FCEC68}" type="pres">
      <dgm:prSet presAssocID="{4E06BD78-12AC-4555-8A8B-00EB15D3CD9E}" presName="dummyNode2" presStyleLbl="node1" presStyleIdx="2" presStyleCnt="4"/>
      <dgm:spPr/>
    </dgm:pt>
    <dgm:pt modelId="{F96F5E4E-CA96-460D-80F7-B90793E97751}" type="pres">
      <dgm:prSet presAssocID="{4E06BD78-12AC-4555-8A8B-00EB15D3CD9E}" presName="childNode2" presStyleLbl="bgAcc1" presStyleIdx="3" presStyleCnt="4">
        <dgm:presLayoutVars>
          <dgm:bulletEnabled val="1"/>
        </dgm:presLayoutVars>
      </dgm:prSet>
      <dgm:spPr/>
    </dgm:pt>
    <dgm:pt modelId="{B2D1D858-A3E9-4273-83FD-FC36B5C24933}" type="pres">
      <dgm:prSet presAssocID="{4E06BD78-12AC-4555-8A8B-00EB15D3CD9E}" presName="childNode2tx" presStyleLbl="bgAcc1" presStyleIdx="3" presStyleCnt="4">
        <dgm:presLayoutVars>
          <dgm:bulletEnabled val="1"/>
        </dgm:presLayoutVars>
      </dgm:prSet>
      <dgm:spPr/>
    </dgm:pt>
    <dgm:pt modelId="{EC674BEE-98DC-4D49-8FCE-2403B354748F}" type="pres">
      <dgm:prSet presAssocID="{4E06BD78-12AC-4555-8A8B-00EB15D3CD9E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3DC0BB-7D58-4B16-822F-2BA4E6128446}" type="pres">
      <dgm:prSet presAssocID="{4E06BD78-12AC-4555-8A8B-00EB15D3CD9E}" presName="connSite2" presStyleCnt="0"/>
      <dgm:spPr/>
    </dgm:pt>
  </dgm:ptLst>
  <dgm:cxnLst>
    <dgm:cxn modelId="{D0DADDD9-4CB7-4751-9E64-6A6A02335018}" type="presOf" srcId="{040D4247-4425-4074-BFA4-A76F909D0A60}" destId="{88024D4C-C691-4FED-A963-4330D039ED4B}" srcOrd="0" destOrd="0" presId="urn:microsoft.com/office/officeart/2005/8/layout/hProcess4"/>
    <dgm:cxn modelId="{F7113994-69C6-40C9-9B55-FB5E63DD04F3}" type="presOf" srcId="{4E06BD78-12AC-4555-8A8B-00EB15D3CD9E}" destId="{EC674BEE-98DC-4D49-8FCE-2403B354748F}" srcOrd="0" destOrd="0" presId="urn:microsoft.com/office/officeart/2005/8/layout/hProcess4"/>
    <dgm:cxn modelId="{C33FF22C-C203-4D19-836F-A2585D213D63}" type="presOf" srcId="{2B44E2B0-D789-4B67-9B23-F4E9F3B1E730}" destId="{C5219B88-4CB8-484A-A25A-B47A35A569C2}" srcOrd="0" destOrd="0" presId="urn:microsoft.com/office/officeart/2005/8/layout/hProcess4"/>
    <dgm:cxn modelId="{06F99994-8C44-437A-BBB7-4328108633A3}" type="presOf" srcId="{83C20954-9AAF-4139-94D0-A302385F65C6}" destId="{1C45D209-340D-4554-932D-68AAB5AE49AF}" srcOrd="0" destOrd="0" presId="urn:microsoft.com/office/officeart/2005/8/layout/hProcess4"/>
    <dgm:cxn modelId="{1EDA2208-CACF-47ED-BB99-AD8283C9672C}" type="presOf" srcId="{CD684625-AF89-42C9-B9EE-D6A11DD2492E}" destId="{CE01B47B-146A-43B4-9F97-94C10AB8C235}" srcOrd="0" destOrd="0" presId="urn:microsoft.com/office/officeart/2005/8/layout/hProcess4"/>
    <dgm:cxn modelId="{80D1D549-4F17-45C9-9F3A-7DB0021B97F9}" type="presOf" srcId="{0BBBB5BA-4F46-49A4-BE91-4351502D2163}" destId="{6726348F-0AF7-46D3-9C54-5C93EA83F5D4}" srcOrd="0" destOrd="0" presId="urn:microsoft.com/office/officeart/2005/8/layout/hProcess4"/>
    <dgm:cxn modelId="{59785203-005D-489F-B186-524C57712278}" type="presOf" srcId="{9E1E2CFB-6378-468E-B74D-FFEFB36B6C59}" destId="{9F49BFB2-B9EF-4AD5-8E74-C92CE9211D44}" srcOrd="0" destOrd="0" presId="urn:microsoft.com/office/officeart/2005/8/layout/hProcess4"/>
    <dgm:cxn modelId="{097D5C16-6D87-4B6E-8C27-B414036C7235}" srcId="{9E1E2CFB-6378-468E-B74D-FFEFB36B6C59}" destId="{2B44E2B0-D789-4B67-9B23-F4E9F3B1E730}" srcOrd="2" destOrd="0" parTransId="{E0A06584-BF7E-4685-AB23-637634BD2213}" sibTransId="{0BBBB5BA-4F46-49A4-BE91-4351502D2163}"/>
    <dgm:cxn modelId="{976AF339-7374-42CC-B61F-ECA9CC94D3B5}" srcId="{9E1E2CFB-6378-468E-B74D-FFEFB36B6C59}" destId="{4A0F946D-124B-4E59-A4C0-5DCAB5077BBA}" srcOrd="0" destOrd="0" parTransId="{FB8E4A63-8472-4780-A1AE-6E988EF90363}" sibTransId="{CD684625-AF89-42C9-B9EE-D6A11DD2492E}"/>
    <dgm:cxn modelId="{15012676-4496-4C18-B165-C53F302C2E25}" type="presOf" srcId="{4A0F946D-124B-4E59-A4C0-5DCAB5077BBA}" destId="{64497E89-0BEA-4E39-9F1E-302F4B9F9D2A}" srcOrd="0" destOrd="0" presId="urn:microsoft.com/office/officeart/2005/8/layout/hProcess4"/>
    <dgm:cxn modelId="{0BE7AA57-20BE-41A8-B141-E85EA981FF24}" srcId="{9E1E2CFB-6378-468E-B74D-FFEFB36B6C59}" destId="{4E06BD78-12AC-4555-8A8B-00EB15D3CD9E}" srcOrd="3" destOrd="0" parTransId="{BB0DBE61-3526-4548-9B42-D542BC4627CF}" sibTransId="{37A6881E-AA99-4166-A08F-D3A88994B5D1}"/>
    <dgm:cxn modelId="{67500B80-9CD8-4289-88D3-9D0829534D61}" srcId="{9E1E2CFB-6378-468E-B74D-FFEFB36B6C59}" destId="{83C20954-9AAF-4139-94D0-A302385F65C6}" srcOrd="1" destOrd="0" parTransId="{A2D130ED-8371-4883-B67C-64F42D9AE711}" sibTransId="{040D4247-4425-4074-BFA4-A76F909D0A60}"/>
    <dgm:cxn modelId="{D1056CA2-1863-4C54-9DE0-60C69C00BCB2}" type="presParOf" srcId="{9F49BFB2-B9EF-4AD5-8E74-C92CE9211D44}" destId="{7AD0BAE0-A2B9-4B8E-AB7A-7B5894989D80}" srcOrd="0" destOrd="0" presId="urn:microsoft.com/office/officeart/2005/8/layout/hProcess4"/>
    <dgm:cxn modelId="{69B16AD6-8755-455B-8F00-523272E587AD}" type="presParOf" srcId="{9F49BFB2-B9EF-4AD5-8E74-C92CE9211D44}" destId="{67AD7F52-63C9-4381-BBF5-85C2733FD804}" srcOrd="1" destOrd="0" presId="urn:microsoft.com/office/officeart/2005/8/layout/hProcess4"/>
    <dgm:cxn modelId="{77A36ACF-2A3E-4AA6-B00C-F21A1450DC94}" type="presParOf" srcId="{9F49BFB2-B9EF-4AD5-8E74-C92CE9211D44}" destId="{7223A362-3717-4C41-A9EE-086EC9C29711}" srcOrd="2" destOrd="0" presId="urn:microsoft.com/office/officeart/2005/8/layout/hProcess4"/>
    <dgm:cxn modelId="{B9E6943B-4078-41BD-A989-75EBB6CE85BE}" type="presParOf" srcId="{7223A362-3717-4C41-A9EE-086EC9C29711}" destId="{B8428762-1FCE-4109-83D0-0375D5414ECB}" srcOrd="0" destOrd="0" presId="urn:microsoft.com/office/officeart/2005/8/layout/hProcess4"/>
    <dgm:cxn modelId="{1F6B5D1D-7E5C-4D16-8305-97DA69C004FE}" type="presParOf" srcId="{B8428762-1FCE-4109-83D0-0375D5414ECB}" destId="{CF785B57-54DE-424C-B0AB-EFAFFE906C90}" srcOrd="0" destOrd="0" presId="urn:microsoft.com/office/officeart/2005/8/layout/hProcess4"/>
    <dgm:cxn modelId="{3315C3B3-4A1C-4CE6-890A-F8FCDD52E873}" type="presParOf" srcId="{B8428762-1FCE-4109-83D0-0375D5414ECB}" destId="{3AF344C9-68AF-42A3-9F2F-36D0243178A8}" srcOrd="1" destOrd="0" presId="urn:microsoft.com/office/officeart/2005/8/layout/hProcess4"/>
    <dgm:cxn modelId="{3D1037FD-F836-4577-BBD1-6994C3E73F21}" type="presParOf" srcId="{B8428762-1FCE-4109-83D0-0375D5414ECB}" destId="{41FE71CC-BCD4-44DF-B91C-28659653603C}" srcOrd="2" destOrd="0" presId="urn:microsoft.com/office/officeart/2005/8/layout/hProcess4"/>
    <dgm:cxn modelId="{C1D2CD93-AC1E-42AF-BCDE-A6A59C7A493E}" type="presParOf" srcId="{B8428762-1FCE-4109-83D0-0375D5414ECB}" destId="{64497E89-0BEA-4E39-9F1E-302F4B9F9D2A}" srcOrd="3" destOrd="0" presId="urn:microsoft.com/office/officeart/2005/8/layout/hProcess4"/>
    <dgm:cxn modelId="{91987F7A-D58F-4F62-8C66-37F859C0FE7E}" type="presParOf" srcId="{B8428762-1FCE-4109-83D0-0375D5414ECB}" destId="{80D4F402-BBF6-4774-858D-ACBEDF52F053}" srcOrd="4" destOrd="0" presId="urn:microsoft.com/office/officeart/2005/8/layout/hProcess4"/>
    <dgm:cxn modelId="{C52EB3B7-B1E5-4B53-AC89-0DE00C7CBA68}" type="presParOf" srcId="{7223A362-3717-4C41-A9EE-086EC9C29711}" destId="{CE01B47B-146A-43B4-9F97-94C10AB8C235}" srcOrd="1" destOrd="0" presId="urn:microsoft.com/office/officeart/2005/8/layout/hProcess4"/>
    <dgm:cxn modelId="{AAD9D128-7D7F-453F-97ED-F4D912C5CA66}" type="presParOf" srcId="{7223A362-3717-4C41-A9EE-086EC9C29711}" destId="{6ED21C82-A309-4079-9A24-0426EC2FEAFC}" srcOrd="2" destOrd="0" presId="urn:microsoft.com/office/officeart/2005/8/layout/hProcess4"/>
    <dgm:cxn modelId="{053350A6-259B-4DF1-845A-71203540F7B8}" type="presParOf" srcId="{6ED21C82-A309-4079-9A24-0426EC2FEAFC}" destId="{B21DD60A-AF9D-48D2-9897-ECF1894CEED8}" srcOrd="0" destOrd="0" presId="urn:microsoft.com/office/officeart/2005/8/layout/hProcess4"/>
    <dgm:cxn modelId="{46821EFC-307D-462A-A540-501D10280A53}" type="presParOf" srcId="{6ED21C82-A309-4079-9A24-0426EC2FEAFC}" destId="{D31E9BFE-8AE3-467C-B833-47769E4C73CF}" srcOrd="1" destOrd="0" presId="urn:microsoft.com/office/officeart/2005/8/layout/hProcess4"/>
    <dgm:cxn modelId="{7D9150E8-9253-4DD9-87B3-3832C897E0AA}" type="presParOf" srcId="{6ED21C82-A309-4079-9A24-0426EC2FEAFC}" destId="{B42D8881-5AA6-4383-9156-2B132EE90829}" srcOrd="2" destOrd="0" presId="urn:microsoft.com/office/officeart/2005/8/layout/hProcess4"/>
    <dgm:cxn modelId="{1E1A7C92-7087-491E-AB1D-E4D7F4C70B4D}" type="presParOf" srcId="{6ED21C82-A309-4079-9A24-0426EC2FEAFC}" destId="{1C45D209-340D-4554-932D-68AAB5AE49AF}" srcOrd="3" destOrd="0" presId="urn:microsoft.com/office/officeart/2005/8/layout/hProcess4"/>
    <dgm:cxn modelId="{952CD3EB-EFD1-4CDC-81FA-D4CCAE616ED7}" type="presParOf" srcId="{6ED21C82-A309-4079-9A24-0426EC2FEAFC}" destId="{BC3531A2-940E-40D8-94C2-5B8170E81759}" srcOrd="4" destOrd="0" presId="urn:microsoft.com/office/officeart/2005/8/layout/hProcess4"/>
    <dgm:cxn modelId="{DF7F2CB8-8046-4A22-8EF3-91856F790493}" type="presParOf" srcId="{7223A362-3717-4C41-A9EE-086EC9C29711}" destId="{88024D4C-C691-4FED-A963-4330D039ED4B}" srcOrd="3" destOrd="0" presId="urn:microsoft.com/office/officeart/2005/8/layout/hProcess4"/>
    <dgm:cxn modelId="{ED49472B-BBBA-48D2-A3D3-5B47F2C70370}" type="presParOf" srcId="{7223A362-3717-4C41-A9EE-086EC9C29711}" destId="{67098076-BFD7-4435-BB82-CB1CBB25399A}" srcOrd="4" destOrd="0" presId="urn:microsoft.com/office/officeart/2005/8/layout/hProcess4"/>
    <dgm:cxn modelId="{F47FAF39-2B29-4A7C-8EB0-0F9FF31FB1A7}" type="presParOf" srcId="{67098076-BFD7-4435-BB82-CB1CBB25399A}" destId="{F407D321-FCFF-4E2C-9B3C-E2AD73F5F6A3}" srcOrd="0" destOrd="0" presId="urn:microsoft.com/office/officeart/2005/8/layout/hProcess4"/>
    <dgm:cxn modelId="{A314AD6A-E2C7-40DC-A7A0-9672ED6C7E5D}" type="presParOf" srcId="{67098076-BFD7-4435-BB82-CB1CBB25399A}" destId="{C46E16A7-4C2C-4F41-A45F-A91495CDAECA}" srcOrd="1" destOrd="0" presId="urn:microsoft.com/office/officeart/2005/8/layout/hProcess4"/>
    <dgm:cxn modelId="{0258CF38-4BD0-4337-B3A4-D6D818D26832}" type="presParOf" srcId="{67098076-BFD7-4435-BB82-CB1CBB25399A}" destId="{A89A2FFB-C7CD-4998-876C-66D78DD573A4}" srcOrd="2" destOrd="0" presId="urn:microsoft.com/office/officeart/2005/8/layout/hProcess4"/>
    <dgm:cxn modelId="{57E35783-6856-484D-A0DE-FDC254B775E4}" type="presParOf" srcId="{67098076-BFD7-4435-BB82-CB1CBB25399A}" destId="{C5219B88-4CB8-484A-A25A-B47A35A569C2}" srcOrd="3" destOrd="0" presId="urn:microsoft.com/office/officeart/2005/8/layout/hProcess4"/>
    <dgm:cxn modelId="{F3D868E2-6AF2-425D-970F-3EFAA2CD87E9}" type="presParOf" srcId="{67098076-BFD7-4435-BB82-CB1CBB25399A}" destId="{79140347-37F0-4C5A-927F-7215F7640349}" srcOrd="4" destOrd="0" presId="urn:microsoft.com/office/officeart/2005/8/layout/hProcess4"/>
    <dgm:cxn modelId="{CC19942A-75BD-4187-8CED-7C9A5DCC887A}" type="presParOf" srcId="{7223A362-3717-4C41-A9EE-086EC9C29711}" destId="{6726348F-0AF7-46D3-9C54-5C93EA83F5D4}" srcOrd="5" destOrd="0" presId="urn:microsoft.com/office/officeart/2005/8/layout/hProcess4"/>
    <dgm:cxn modelId="{AB097863-C9E6-4D1A-A6D5-14CA0DC4CF1C}" type="presParOf" srcId="{7223A362-3717-4C41-A9EE-086EC9C29711}" destId="{F2F0CC42-5C34-4469-B8E4-1B80610ACB75}" srcOrd="6" destOrd="0" presId="urn:microsoft.com/office/officeart/2005/8/layout/hProcess4"/>
    <dgm:cxn modelId="{EB1348A8-61CB-41A5-AEE9-73F3BA49D7DD}" type="presParOf" srcId="{F2F0CC42-5C34-4469-B8E4-1B80610ACB75}" destId="{2CEC59CD-8A7C-49BF-83A9-C49D54FCEC68}" srcOrd="0" destOrd="0" presId="urn:microsoft.com/office/officeart/2005/8/layout/hProcess4"/>
    <dgm:cxn modelId="{E93A7DF2-9F55-40A2-853E-7CA173495D73}" type="presParOf" srcId="{F2F0CC42-5C34-4469-B8E4-1B80610ACB75}" destId="{F96F5E4E-CA96-460D-80F7-B90793E97751}" srcOrd="1" destOrd="0" presId="urn:microsoft.com/office/officeart/2005/8/layout/hProcess4"/>
    <dgm:cxn modelId="{B72F89AC-C8A1-48C6-A2F7-91C97037E38C}" type="presParOf" srcId="{F2F0CC42-5C34-4469-B8E4-1B80610ACB75}" destId="{B2D1D858-A3E9-4273-83FD-FC36B5C24933}" srcOrd="2" destOrd="0" presId="urn:microsoft.com/office/officeart/2005/8/layout/hProcess4"/>
    <dgm:cxn modelId="{80E31C8F-07BA-467A-B3B6-400148F09212}" type="presParOf" srcId="{F2F0CC42-5C34-4469-B8E4-1B80610ACB75}" destId="{EC674BEE-98DC-4D49-8FCE-2403B354748F}" srcOrd="3" destOrd="0" presId="urn:microsoft.com/office/officeart/2005/8/layout/hProcess4"/>
    <dgm:cxn modelId="{91BA6D1B-ABB2-43EB-B40C-17CA4AAD08B2}" type="presParOf" srcId="{F2F0CC42-5C34-4469-B8E4-1B80610ACB75}" destId="{283DC0BB-7D58-4B16-822F-2BA4E612844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E2CFB-6378-468E-B74D-FFEFB36B6C59}" type="doc">
      <dgm:prSet loTypeId="urn:microsoft.com/office/officeart/2005/8/layout/hProcess4" loCatId="process" qsTypeId="urn:microsoft.com/office/officeart/2005/8/quickstyle/simple1" qsCatId="simple" csTypeId="urn:microsoft.com/office/officeart/2005/8/colors/accent0_1" csCatId="mainScheme" phldr="1"/>
      <dgm:spPr/>
    </dgm:pt>
    <dgm:pt modelId="{4A0F946D-124B-4E59-A4C0-5DCAB5077BBA}">
      <dgm:prSet phldrT="[Text]"/>
      <dgm:spPr/>
      <dgm:t>
        <a:bodyPr/>
        <a:lstStyle/>
        <a:p>
          <a:r>
            <a:rPr lang="en-IN" dirty="0" smtClean="0"/>
            <a:t>Admission</a:t>
          </a:r>
          <a:endParaRPr lang="en-IN" dirty="0"/>
        </a:p>
      </dgm:t>
    </dgm:pt>
    <dgm:pt modelId="{FB8E4A63-8472-4780-A1AE-6E988EF90363}" type="parTrans" cxnId="{976AF339-7374-42CC-B61F-ECA9CC94D3B5}">
      <dgm:prSet/>
      <dgm:spPr/>
      <dgm:t>
        <a:bodyPr/>
        <a:lstStyle/>
        <a:p>
          <a:endParaRPr lang="en-IN"/>
        </a:p>
      </dgm:t>
    </dgm:pt>
    <dgm:pt modelId="{CD684625-AF89-42C9-B9EE-D6A11DD2492E}" type="sibTrans" cxnId="{976AF339-7374-42CC-B61F-ECA9CC94D3B5}">
      <dgm:prSet/>
      <dgm:spPr/>
      <dgm:t>
        <a:bodyPr/>
        <a:lstStyle/>
        <a:p>
          <a:endParaRPr lang="en-IN"/>
        </a:p>
      </dgm:t>
    </dgm:pt>
    <dgm:pt modelId="{83C20954-9AAF-4139-94D0-A302385F65C6}">
      <dgm:prSet phldrT="[Text]"/>
      <dgm:spPr/>
      <dgm:t>
        <a:bodyPr/>
        <a:lstStyle/>
        <a:p>
          <a:r>
            <a:rPr lang="en-IN" dirty="0" smtClean="0"/>
            <a:t>Labour Room</a:t>
          </a:r>
          <a:endParaRPr lang="en-IN" dirty="0"/>
        </a:p>
      </dgm:t>
    </dgm:pt>
    <dgm:pt modelId="{A2D130ED-8371-4883-B67C-64F42D9AE711}" type="parTrans" cxnId="{67500B80-9CD8-4289-88D3-9D0829534D61}">
      <dgm:prSet/>
      <dgm:spPr/>
      <dgm:t>
        <a:bodyPr/>
        <a:lstStyle/>
        <a:p>
          <a:endParaRPr lang="en-IN"/>
        </a:p>
      </dgm:t>
    </dgm:pt>
    <dgm:pt modelId="{040D4247-4425-4074-BFA4-A76F909D0A60}" type="sibTrans" cxnId="{67500B80-9CD8-4289-88D3-9D0829534D61}">
      <dgm:prSet/>
      <dgm:spPr/>
      <dgm:t>
        <a:bodyPr/>
        <a:lstStyle/>
        <a:p>
          <a:endParaRPr lang="en-IN"/>
        </a:p>
      </dgm:t>
    </dgm:pt>
    <dgm:pt modelId="{2B44E2B0-D789-4B67-9B23-F4E9F3B1E730}">
      <dgm:prSet phldrT="[Text]"/>
      <dgm:spPr/>
      <dgm:t>
        <a:bodyPr/>
        <a:lstStyle/>
        <a:p>
          <a:r>
            <a:rPr lang="en-IN" dirty="0" smtClean="0"/>
            <a:t>Post-natal ward</a:t>
          </a:r>
          <a:endParaRPr lang="en-IN" dirty="0"/>
        </a:p>
      </dgm:t>
    </dgm:pt>
    <dgm:pt modelId="{E0A06584-BF7E-4685-AB23-637634BD2213}" type="parTrans" cxnId="{097D5C16-6D87-4B6E-8C27-B414036C7235}">
      <dgm:prSet/>
      <dgm:spPr/>
      <dgm:t>
        <a:bodyPr/>
        <a:lstStyle/>
        <a:p>
          <a:endParaRPr lang="en-IN"/>
        </a:p>
      </dgm:t>
    </dgm:pt>
    <dgm:pt modelId="{0BBBB5BA-4F46-49A4-BE91-4351502D2163}" type="sibTrans" cxnId="{097D5C16-6D87-4B6E-8C27-B414036C7235}">
      <dgm:prSet/>
      <dgm:spPr/>
      <dgm:t>
        <a:bodyPr/>
        <a:lstStyle/>
        <a:p>
          <a:endParaRPr lang="en-IN"/>
        </a:p>
      </dgm:t>
    </dgm:pt>
    <dgm:pt modelId="{4E06BD78-12AC-4555-8A8B-00EB15D3CD9E}">
      <dgm:prSet phldrT="[Text]"/>
      <dgm:spPr/>
      <dgm:t>
        <a:bodyPr/>
        <a:lstStyle/>
        <a:p>
          <a:r>
            <a:rPr lang="en-IN" dirty="0" smtClean="0"/>
            <a:t>Discharge</a:t>
          </a:r>
          <a:endParaRPr lang="en-IN" dirty="0"/>
        </a:p>
      </dgm:t>
    </dgm:pt>
    <dgm:pt modelId="{BB0DBE61-3526-4548-9B42-D542BC4627CF}" type="parTrans" cxnId="{0BE7AA57-20BE-41A8-B141-E85EA981FF24}">
      <dgm:prSet/>
      <dgm:spPr/>
      <dgm:t>
        <a:bodyPr/>
        <a:lstStyle/>
        <a:p>
          <a:endParaRPr lang="en-IN"/>
        </a:p>
      </dgm:t>
    </dgm:pt>
    <dgm:pt modelId="{37A6881E-AA99-4166-A08F-D3A88994B5D1}" type="sibTrans" cxnId="{0BE7AA57-20BE-41A8-B141-E85EA981FF24}">
      <dgm:prSet/>
      <dgm:spPr/>
      <dgm:t>
        <a:bodyPr/>
        <a:lstStyle/>
        <a:p>
          <a:endParaRPr lang="en-IN"/>
        </a:p>
      </dgm:t>
    </dgm:pt>
    <dgm:pt modelId="{9F49BFB2-B9EF-4AD5-8E74-C92CE9211D44}" type="pres">
      <dgm:prSet presAssocID="{9E1E2CFB-6378-468E-B74D-FFEFB36B6C59}" presName="Name0" presStyleCnt="0">
        <dgm:presLayoutVars>
          <dgm:dir/>
          <dgm:animLvl val="lvl"/>
          <dgm:resizeHandles val="exact"/>
        </dgm:presLayoutVars>
      </dgm:prSet>
      <dgm:spPr/>
    </dgm:pt>
    <dgm:pt modelId="{7AD0BAE0-A2B9-4B8E-AB7A-7B5894989D80}" type="pres">
      <dgm:prSet presAssocID="{9E1E2CFB-6378-468E-B74D-FFEFB36B6C59}" presName="tSp" presStyleCnt="0"/>
      <dgm:spPr/>
    </dgm:pt>
    <dgm:pt modelId="{67AD7F52-63C9-4381-BBF5-85C2733FD804}" type="pres">
      <dgm:prSet presAssocID="{9E1E2CFB-6378-468E-B74D-FFEFB36B6C59}" presName="bSp" presStyleCnt="0"/>
      <dgm:spPr/>
    </dgm:pt>
    <dgm:pt modelId="{7223A362-3717-4C41-A9EE-086EC9C29711}" type="pres">
      <dgm:prSet presAssocID="{9E1E2CFB-6378-468E-B74D-FFEFB36B6C59}" presName="process" presStyleCnt="0"/>
      <dgm:spPr/>
    </dgm:pt>
    <dgm:pt modelId="{B8428762-1FCE-4109-83D0-0375D5414ECB}" type="pres">
      <dgm:prSet presAssocID="{4A0F946D-124B-4E59-A4C0-5DCAB5077BBA}" presName="composite1" presStyleCnt="0"/>
      <dgm:spPr/>
    </dgm:pt>
    <dgm:pt modelId="{CF785B57-54DE-424C-B0AB-EFAFFE906C90}" type="pres">
      <dgm:prSet presAssocID="{4A0F946D-124B-4E59-A4C0-5DCAB5077BBA}" presName="dummyNode1" presStyleLbl="node1" presStyleIdx="0" presStyleCnt="4"/>
      <dgm:spPr/>
    </dgm:pt>
    <dgm:pt modelId="{3AF344C9-68AF-42A3-9F2F-36D0243178A8}" type="pres">
      <dgm:prSet presAssocID="{4A0F946D-124B-4E59-A4C0-5DCAB5077BBA}" presName="childNode1" presStyleLbl="bgAcc1" presStyleIdx="0" presStyleCnt="4">
        <dgm:presLayoutVars>
          <dgm:bulletEnabled val="1"/>
        </dgm:presLayoutVars>
      </dgm:prSet>
      <dgm:spPr/>
    </dgm:pt>
    <dgm:pt modelId="{41FE71CC-BCD4-44DF-B91C-28659653603C}" type="pres">
      <dgm:prSet presAssocID="{4A0F946D-124B-4E59-A4C0-5DCAB5077BBA}" presName="childNode1tx" presStyleLbl="bgAcc1" presStyleIdx="0" presStyleCnt="4">
        <dgm:presLayoutVars>
          <dgm:bulletEnabled val="1"/>
        </dgm:presLayoutVars>
      </dgm:prSet>
      <dgm:spPr/>
    </dgm:pt>
    <dgm:pt modelId="{64497E89-0BEA-4E39-9F1E-302F4B9F9D2A}" type="pres">
      <dgm:prSet presAssocID="{4A0F946D-124B-4E59-A4C0-5DCAB5077BBA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D4F402-BBF6-4774-858D-ACBEDF52F053}" type="pres">
      <dgm:prSet presAssocID="{4A0F946D-124B-4E59-A4C0-5DCAB5077BBA}" presName="connSite1" presStyleCnt="0"/>
      <dgm:spPr/>
    </dgm:pt>
    <dgm:pt modelId="{CE01B47B-146A-43B4-9F97-94C10AB8C235}" type="pres">
      <dgm:prSet presAssocID="{CD684625-AF89-42C9-B9EE-D6A11DD2492E}" presName="Name9" presStyleLbl="sibTrans2D1" presStyleIdx="0" presStyleCnt="3"/>
      <dgm:spPr/>
      <dgm:t>
        <a:bodyPr/>
        <a:lstStyle/>
        <a:p>
          <a:endParaRPr lang="en-IN"/>
        </a:p>
      </dgm:t>
    </dgm:pt>
    <dgm:pt modelId="{6ED21C82-A309-4079-9A24-0426EC2FEAFC}" type="pres">
      <dgm:prSet presAssocID="{83C20954-9AAF-4139-94D0-A302385F65C6}" presName="composite2" presStyleCnt="0"/>
      <dgm:spPr/>
    </dgm:pt>
    <dgm:pt modelId="{B21DD60A-AF9D-48D2-9897-ECF1894CEED8}" type="pres">
      <dgm:prSet presAssocID="{83C20954-9AAF-4139-94D0-A302385F65C6}" presName="dummyNode2" presStyleLbl="node1" presStyleIdx="0" presStyleCnt="4"/>
      <dgm:spPr/>
    </dgm:pt>
    <dgm:pt modelId="{D31E9BFE-8AE3-467C-B833-47769E4C73CF}" type="pres">
      <dgm:prSet presAssocID="{83C20954-9AAF-4139-94D0-A302385F65C6}" presName="childNode2" presStyleLbl="bgAcc1" presStyleIdx="1" presStyleCnt="4">
        <dgm:presLayoutVars>
          <dgm:bulletEnabled val="1"/>
        </dgm:presLayoutVars>
      </dgm:prSet>
      <dgm:spPr/>
    </dgm:pt>
    <dgm:pt modelId="{B42D8881-5AA6-4383-9156-2B132EE90829}" type="pres">
      <dgm:prSet presAssocID="{83C20954-9AAF-4139-94D0-A302385F65C6}" presName="childNode2tx" presStyleLbl="bgAcc1" presStyleIdx="1" presStyleCnt="4">
        <dgm:presLayoutVars>
          <dgm:bulletEnabled val="1"/>
        </dgm:presLayoutVars>
      </dgm:prSet>
      <dgm:spPr/>
    </dgm:pt>
    <dgm:pt modelId="{1C45D209-340D-4554-932D-68AAB5AE49AF}" type="pres">
      <dgm:prSet presAssocID="{83C20954-9AAF-4139-94D0-A302385F65C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3531A2-940E-40D8-94C2-5B8170E81759}" type="pres">
      <dgm:prSet presAssocID="{83C20954-9AAF-4139-94D0-A302385F65C6}" presName="connSite2" presStyleCnt="0"/>
      <dgm:spPr/>
    </dgm:pt>
    <dgm:pt modelId="{88024D4C-C691-4FED-A963-4330D039ED4B}" type="pres">
      <dgm:prSet presAssocID="{040D4247-4425-4074-BFA4-A76F909D0A60}" presName="Name18" presStyleLbl="sibTrans2D1" presStyleIdx="1" presStyleCnt="3"/>
      <dgm:spPr/>
      <dgm:t>
        <a:bodyPr/>
        <a:lstStyle/>
        <a:p>
          <a:endParaRPr lang="en-IN"/>
        </a:p>
      </dgm:t>
    </dgm:pt>
    <dgm:pt modelId="{67098076-BFD7-4435-BB82-CB1CBB25399A}" type="pres">
      <dgm:prSet presAssocID="{2B44E2B0-D789-4B67-9B23-F4E9F3B1E730}" presName="composite1" presStyleCnt="0"/>
      <dgm:spPr/>
    </dgm:pt>
    <dgm:pt modelId="{F407D321-FCFF-4E2C-9B3C-E2AD73F5F6A3}" type="pres">
      <dgm:prSet presAssocID="{2B44E2B0-D789-4B67-9B23-F4E9F3B1E730}" presName="dummyNode1" presStyleLbl="node1" presStyleIdx="1" presStyleCnt="4"/>
      <dgm:spPr/>
    </dgm:pt>
    <dgm:pt modelId="{C46E16A7-4C2C-4F41-A45F-A91495CDAECA}" type="pres">
      <dgm:prSet presAssocID="{2B44E2B0-D789-4B67-9B23-F4E9F3B1E730}" presName="childNode1" presStyleLbl="bgAcc1" presStyleIdx="2" presStyleCnt="4">
        <dgm:presLayoutVars>
          <dgm:bulletEnabled val="1"/>
        </dgm:presLayoutVars>
      </dgm:prSet>
      <dgm:spPr/>
    </dgm:pt>
    <dgm:pt modelId="{A89A2FFB-C7CD-4998-876C-66D78DD573A4}" type="pres">
      <dgm:prSet presAssocID="{2B44E2B0-D789-4B67-9B23-F4E9F3B1E730}" presName="childNode1tx" presStyleLbl="bgAcc1" presStyleIdx="2" presStyleCnt="4">
        <dgm:presLayoutVars>
          <dgm:bulletEnabled val="1"/>
        </dgm:presLayoutVars>
      </dgm:prSet>
      <dgm:spPr/>
    </dgm:pt>
    <dgm:pt modelId="{C5219B88-4CB8-484A-A25A-B47A35A569C2}" type="pres">
      <dgm:prSet presAssocID="{2B44E2B0-D789-4B67-9B23-F4E9F3B1E730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140347-37F0-4C5A-927F-7215F7640349}" type="pres">
      <dgm:prSet presAssocID="{2B44E2B0-D789-4B67-9B23-F4E9F3B1E730}" presName="connSite1" presStyleCnt="0"/>
      <dgm:spPr/>
    </dgm:pt>
    <dgm:pt modelId="{6726348F-0AF7-46D3-9C54-5C93EA83F5D4}" type="pres">
      <dgm:prSet presAssocID="{0BBBB5BA-4F46-49A4-BE91-4351502D2163}" presName="Name9" presStyleLbl="sibTrans2D1" presStyleIdx="2" presStyleCnt="3"/>
      <dgm:spPr/>
      <dgm:t>
        <a:bodyPr/>
        <a:lstStyle/>
        <a:p>
          <a:endParaRPr lang="en-IN"/>
        </a:p>
      </dgm:t>
    </dgm:pt>
    <dgm:pt modelId="{F2F0CC42-5C34-4469-B8E4-1B80610ACB75}" type="pres">
      <dgm:prSet presAssocID="{4E06BD78-12AC-4555-8A8B-00EB15D3CD9E}" presName="composite2" presStyleCnt="0"/>
      <dgm:spPr/>
    </dgm:pt>
    <dgm:pt modelId="{2CEC59CD-8A7C-49BF-83A9-C49D54FCEC68}" type="pres">
      <dgm:prSet presAssocID="{4E06BD78-12AC-4555-8A8B-00EB15D3CD9E}" presName="dummyNode2" presStyleLbl="node1" presStyleIdx="2" presStyleCnt="4"/>
      <dgm:spPr/>
    </dgm:pt>
    <dgm:pt modelId="{F96F5E4E-CA96-460D-80F7-B90793E97751}" type="pres">
      <dgm:prSet presAssocID="{4E06BD78-12AC-4555-8A8B-00EB15D3CD9E}" presName="childNode2" presStyleLbl="bgAcc1" presStyleIdx="3" presStyleCnt="4">
        <dgm:presLayoutVars>
          <dgm:bulletEnabled val="1"/>
        </dgm:presLayoutVars>
      </dgm:prSet>
      <dgm:spPr/>
    </dgm:pt>
    <dgm:pt modelId="{B2D1D858-A3E9-4273-83FD-FC36B5C24933}" type="pres">
      <dgm:prSet presAssocID="{4E06BD78-12AC-4555-8A8B-00EB15D3CD9E}" presName="childNode2tx" presStyleLbl="bgAcc1" presStyleIdx="3" presStyleCnt="4">
        <dgm:presLayoutVars>
          <dgm:bulletEnabled val="1"/>
        </dgm:presLayoutVars>
      </dgm:prSet>
      <dgm:spPr/>
    </dgm:pt>
    <dgm:pt modelId="{EC674BEE-98DC-4D49-8FCE-2403B354748F}" type="pres">
      <dgm:prSet presAssocID="{4E06BD78-12AC-4555-8A8B-00EB15D3CD9E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3DC0BB-7D58-4B16-822F-2BA4E6128446}" type="pres">
      <dgm:prSet presAssocID="{4E06BD78-12AC-4555-8A8B-00EB15D3CD9E}" presName="connSite2" presStyleCnt="0"/>
      <dgm:spPr/>
    </dgm:pt>
  </dgm:ptLst>
  <dgm:cxnLst>
    <dgm:cxn modelId="{097D5C16-6D87-4B6E-8C27-B414036C7235}" srcId="{9E1E2CFB-6378-468E-B74D-FFEFB36B6C59}" destId="{2B44E2B0-D789-4B67-9B23-F4E9F3B1E730}" srcOrd="2" destOrd="0" parTransId="{E0A06584-BF7E-4685-AB23-637634BD2213}" sibTransId="{0BBBB5BA-4F46-49A4-BE91-4351502D2163}"/>
    <dgm:cxn modelId="{91946026-42C7-48E5-915B-96EBC213A58D}" type="presOf" srcId="{CD684625-AF89-42C9-B9EE-D6A11DD2492E}" destId="{CE01B47B-146A-43B4-9F97-94C10AB8C235}" srcOrd="0" destOrd="0" presId="urn:microsoft.com/office/officeart/2005/8/layout/hProcess4"/>
    <dgm:cxn modelId="{0BE7AA57-20BE-41A8-B141-E85EA981FF24}" srcId="{9E1E2CFB-6378-468E-B74D-FFEFB36B6C59}" destId="{4E06BD78-12AC-4555-8A8B-00EB15D3CD9E}" srcOrd="3" destOrd="0" parTransId="{BB0DBE61-3526-4548-9B42-D542BC4627CF}" sibTransId="{37A6881E-AA99-4166-A08F-D3A88994B5D1}"/>
    <dgm:cxn modelId="{E2573178-1D35-48B4-A547-99F3B6B524C2}" type="presOf" srcId="{9E1E2CFB-6378-468E-B74D-FFEFB36B6C59}" destId="{9F49BFB2-B9EF-4AD5-8E74-C92CE9211D44}" srcOrd="0" destOrd="0" presId="urn:microsoft.com/office/officeart/2005/8/layout/hProcess4"/>
    <dgm:cxn modelId="{841065BE-3ED9-4611-BF08-0BCC6AE96E07}" type="presOf" srcId="{4A0F946D-124B-4E59-A4C0-5DCAB5077BBA}" destId="{64497E89-0BEA-4E39-9F1E-302F4B9F9D2A}" srcOrd="0" destOrd="0" presId="urn:microsoft.com/office/officeart/2005/8/layout/hProcess4"/>
    <dgm:cxn modelId="{B6800CDF-8525-4F78-91F1-ED49CF9AA0BA}" type="presOf" srcId="{040D4247-4425-4074-BFA4-A76F909D0A60}" destId="{88024D4C-C691-4FED-A963-4330D039ED4B}" srcOrd="0" destOrd="0" presId="urn:microsoft.com/office/officeart/2005/8/layout/hProcess4"/>
    <dgm:cxn modelId="{33CDB2BD-473A-45E1-B3C6-902FA35335C4}" type="presOf" srcId="{4E06BD78-12AC-4555-8A8B-00EB15D3CD9E}" destId="{EC674BEE-98DC-4D49-8FCE-2403B354748F}" srcOrd="0" destOrd="0" presId="urn:microsoft.com/office/officeart/2005/8/layout/hProcess4"/>
    <dgm:cxn modelId="{A58EBF05-F74B-4CB5-BD80-789BF8412D32}" type="presOf" srcId="{83C20954-9AAF-4139-94D0-A302385F65C6}" destId="{1C45D209-340D-4554-932D-68AAB5AE49AF}" srcOrd="0" destOrd="0" presId="urn:microsoft.com/office/officeart/2005/8/layout/hProcess4"/>
    <dgm:cxn modelId="{67500B80-9CD8-4289-88D3-9D0829534D61}" srcId="{9E1E2CFB-6378-468E-B74D-FFEFB36B6C59}" destId="{83C20954-9AAF-4139-94D0-A302385F65C6}" srcOrd="1" destOrd="0" parTransId="{A2D130ED-8371-4883-B67C-64F42D9AE711}" sibTransId="{040D4247-4425-4074-BFA4-A76F909D0A60}"/>
    <dgm:cxn modelId="{976AF339-7374-42CC-B61F-ECA9CC94D3B5}" srcId="{9E1E2CFB-6378-468E-B74D-FFEFB36B6C59}" destId="{4A0F946D-124B-4E59-A4C0-5DCAB5077BBA}" srcOrd="0" destOrd="0" parTransId="{FB8E4A63-8472-4780-A1AE-6E988EF90363}" sibTransId="{CD684625-AF89-42C9-B9EE-D6A11DD2492E}"/>
    <dgm:cxn modelId="{24B3F9EA-B607-4BF7-ABCA-200569D525A9}" type="presOf" srcId="{2B44E2B0-D789-4B67-9B23-F4E9F3B1E730}" destId="{C5219B88-4CB8-484A-A25A-B47A35A569C2}" srcOrd="0" destOrd="0" presId="urn:microsoft.com/office/officeart/2005/8/layout/hProcess4"/>
    <dgm:cxn modelId="{A8E6C801-02AB-40B7-9A79-C8FE4A366A5A}" type="presOf" srcId="{0BBBB5BA-4F46-49A4-BE91-4351502D2163}" destId="{6726348F-0AF7-46D3-9C54-5C93EA83F5D4}" srcOrd="0" destOrd="0" presId="urn:microsoft.com/office/officeart/2005/8/layout/hProcess4"/>
    <dgm:cxn modelId="{694426D2-4CE1-40BA-825B-2F3BA94D0D6F}" type="presParOf" srcId="{9F49BFB2-B9EF-4AD5-8E74-C92CE9211D44}" destId="{7AD0BAE0-A2B9-4B8E-AB7A-7B5894989D80}" srcOrd="0" destOrd="0" presId="urn:microsoft.com/office/officeart/2005/8/layout/hProcess4"/>
    <dgm:cxn modelId="{8B96F470-10F2-4338-B1F8-22EFC0612426}" type="presParOf" srcId="{9F49BFB2-B9EF-4AD5-8E74-C92CE9211D44}" destId="{67AD7F52-63C9-4381-BBF5-85C2733FD804}" srcOrd="1" destOrd="0" presId="urn:microsoft.com/office/officeart/2005/8/layout/hProcess4"/>
    <dgm:cxn modelId="{839E8364-D243-4E9D-8666-C769278F8C38}" type="presParOf" srcId="{9F49BFB2-B9EF-4AD5-8E74-C92CE9211D44}" destId="{7223A362-3717-4C41-A9EE-086EC9C29711}" srcOrd="2" destOrd="0" presId="urn:microsoft.com/office/officeart/2005/8/layout/hProcess4"/>
    <dgm:cxn modelId="{92159A9F-314D-4C54-8C6B-B4AF4CEB838F}" type="presParOf" srcId="{7223A362-3717-4C41-A9EE-086EC9C29711}" destId="{B8428762-1FCE-4109-83D0-0375D5414ECB}" srcOrd="0" destOrd="0" presId="urn:microsoft.com/office/officeart/2005/8/layout/hProcess4"/>
    <dgm:cxn modelId="{C160C098-2F14-4A0F-943A-D7FB8CEE6191}" type="presParOf" srcId="{B8428762-1FCE-4109-83D0-0375D5414ECB}" destId="{CF785B57-54DE-424C-B0AB-EFAFFE906C90}" srcOrd="0" destOrd="0" presId="urn:microsoft.com/office/officeart/2005/8/layout/hProcess4"/>
    <dgm:cxn modelId="{B69865AB-BE65-41CA-B50C-A0942EFB9386}" type="presParOf" srcId="{B8428762-1FCE-4109-83D0-0375D5414ECB}" destId="{3AF344C9-68AF-42A3-9F2F-36D0243178A8}" srcOrd="1" destOrd="0" presId="urn:microsoft.com/office/officeart/2005/8/layout/hProcess4"/>
    <dgm:cxn modelId="{877480CE-EBFB-44E8-991F-14C4E67F456E}" type="presParOf" srcId="{B8428762-1FCE-4109-83D0-0375D5414ECB}" destId="{41FE71CC-BCD4-44DF-B91C-28659653603C}" srcOrd="2" destOrd="0" presId="urn:microsoft.com/office/officeart/2005/8/layout/hProcess4"/>
    <dgm:cxn modelId="{51DD42C6-3AAF-4192-94FB-0254EC7FE4EB}" type="presParOf" srcId="{B8428762-1FCE-4109-83D0-0375D5414ECB}" destId="{64497E89-0BEA-4E39-9F1E-302F4B9F9D2A}" srcOrd="3" destOrd="0" presId="urn:microsoft.com/office/officeart/2005/8/layout/hProcess4"/>
    <dgm:cxn modelId="{E94676DA-811B-4530-A5F4-7F35B9B6AEB8}" type="presParOf" srcId="{B8428762-1FCE-4109-83D0-0375D5414ECB}" destId="{80D4F402-BBF6-4774-858D-ACBEDF52F053}" srcOrd="4" destOrd="0" presId="urn:microsoft.com/office/officeart/2005/8/layout/hProcess4"/>
    <dgm:cxn modelId="{F79BAC28-A572-4E53-972C-4026D87797AD}" type="presParOf" srcId="{7223A362-3717-4C41-A9EE-086EC9C29711}" destId="{CE01B47B-146A-43B4-9F97-94C10AB8C235}" srcOrd="1" destOrd="0" presId="urn:microsoft.com/office/officeart/2005/8/layout/hProcess4"/>
    <dgm:cxn modelId="{211718A5-1724-4B2A-B89A-79A96B40743E}" type="presParOf" srcId="{7223A362-3717-4C41-A9EE-086EC9C29711}" destId="{6ED21C82-A309-4079-9A24-0426EC2FEAFC}" srcOrd="2" destOrd="0" presId="urn:microsoft.com/office/officeart/2005/8/layout/hProcess4"/>
    <dgm:cxn modelId="{8684DBA6-A4C0-45B0-854D-E6DEF882CAFE}" type="presParOf" srcId="{6ED21C82-A309-4079-9A24-0426EC2FEAFC}" destId="{B21DD60A-AF9D-48D2-9897-ECF1894CEED8}" srcOrd="0" destOrd="0" presId="urn:microsoft.com/office/officeart/2005/8/layout/hProcess4"/>
    <dgm:cxn modelId="{467D3191-0EE7-4FCC-A063-D65B9BA7050B}" type="presParOf" srcId="{6ED21C82-A309-4079-9A24-0426EC2FEAFC}" destId="{D31E9BFE-8AE3-467C-B833-47769E4C73CF}" srcOrd="1" destOrd="0" presId="urn:microsoft.com/office/officeart/2005/8/layout/hProcess4"/>
    <dgm:cxn modelId="{BEB686CF-5EB3-42CE-AC5E-AE17FCC5B323}" type="presParOf" srcId="{6ED21C82-A309-4079-9A24-0426EC2FEAFC}" destId="{B42D8881-5AA6-4383-9156-2B132EE90829}" srcOrd="2" destOrd="0" presId="urn:microsoft.com/office/officeart/2005/8/layout/hProcess4"/>
    <dgm:cxn modelId="{38F7629E-7914-47A1-8D59-621FC3B1FAF2}" type="presParOf" srcId="{6ED21C82-A309-4079-9A24-0426EC2FEAFC}" destId="{1C45D209-340D-4554-932D-68AAB5AE49AF}" srcOrd="3" destOrd="0" presId="urn:microsoft.com/office/officeart/2005/8/layout/hProcess4"/>
    <dgm:cxn modelId="{38949787-E472-4523-A664-3CC12DFBBDFA}" type="presParOf" srcId="{6ED21C82-A309-4079-9A24-0426EC2FEAFC}" destId="{BC3531A2-940E-40D8-94C2-5B8170E81759}" srcOrd="4" destOrd="0" presId="urn:microsoft.com/office/officeart/2005/8/layout/hProcess4"/>
    <dgm:cxn modelId="{8498E611-B86D-4D54-A171-951F46DAAD9A}" type="presParOf" srcId="{7223A362-3717-4C41-A9EE-086EC9C29711}" destId="{88024D4C-C691-4FED-A963-4330D039ED4B}" srcOrd="3" destOrd="0" presId="urn:microsoft.com/office/officeart/2005/8/layout/hProcess4"/>
    <dgm:cxn modelId="{D3A2106F-CF1A-4FE2-859B-C0E925E12CB1}" type="presParOf" srcId="{7223A362-3717-4C41-A9EE-086EC9C29711}" destId="{67098076-BFD7-4435-BB82-CB1CBB25399A}" srcOrd="4" destOrd="0" presId="urn:microsoft.com/office/officeart/2005/8/layout/hProcess4"/>
    <dgm:cxn modelId="{DDC83A72-0066-4DA3-85D0-E93699CC1644}" type="presParOf" srcId="{67098076-BFD7-4435-BB82-CB1CBB25399A}" destId="{F407D321-FCFF-4E2C-9B3C-E2AD73F5F6A3}" srcOrd="0" destOrd="0" presId="urn:microsoft.com/office/officeart/2005/8/layout/hProcess4"/>
    <dgm:cxn modelId="{9870DFA0-6E2F-485E-BA0C-197A7DA96C92}" type="presParOf" srcId="{67098076-BFD7-4435-BB82-CB1CBB25399A}" destId="{C46E16A7-4C2C-4F41-A45F-A91495CDAECA}" srcOrd="1" destOrd="0" presId="urn:microsoft.com/office/officeart/2005/8/layout/hProcess4"/>
    <dgm:cxn modelId="{627D82F0-137A-44A1-A054-B06B2F1E7148}" type="presParOf" srcId="{67098076-BFD7-4435-BB82-CB1CBB25399A}" destId="{A89A2FFB-C7CD-4998-876C-66D78DD573A4}" srcOrd="2" destOrd="0" presId="urn:microsoft.com/office/officeart/2005/8/layout/hProcess4"/>
    <dgm:cxn modelId="{A43F58F2-E316-4D44-A68D-58A7BF9F6C08}" type="presParOf" srcId="{67098076-BFD7-4435-BB82-CB1CBB25399A}" destId="{C5219B88-4CB8-484A-A25A-B47A35A569C2}" srcOrd="3" destOrd="0" presId="urn:microsoft.com/office/officeart/2005/8/layout/hProcess4"/>
    <dgm:cxn modelId="{06DA7FB1-CC5C-4F72-8282-648553C37DDE}" type="presParOf" srcId="{67098076-BFD7-4435-BB82-CB1CBB25399A}" destId="{79140347-37F0-4C5A-927F-7215F7640349}" srcOrd="4" destOrd="0" presId="urn:microsoft.com/office/officeart/2005/8/layout/hProcess4"/>
    <dgm:cxn modelId="{F744F0C4-DCBC-4106-9774-0869068F017F}" type="presParOf" srcId="{7223A362-3717-4C41-A9EE-086EC9C29711}" destId="{6726348F-0AF7-46D3-9C54-5C93EA83F5D4}" srcOrd="5" destOrd="0" presId="urn:microsoft.com/office/officeart/2005/8/layout/hProcess4"/>
    <dgm:cxn modelId="{91608F0B-CE1D-43D8-A6C9-B2EDD275704E}" type="presParOf" srcId="{7223A362-3717-4C41-A9EE-086EC9C29711}" destId="{F2F0CC42-5C34-4469-B8E4-1B80610ACB75}" srcOrd="6" destOrd="0" presId="urn:microsoft.com/office/officeart/2005/8/layout/hProcess4"/>
    <dgm:cxn modelId="{E1271438-B6BB-40E5-9F11-694AB76E6729}" type="presParOf" srcId="{F2F0CC42-5C34-4469-B8E4-1B80610ACB75}" destId="{2CEC59CD-8A7C-49BF-83A9-C49D54FCEC68}" srcOrd="0" destOrd="0" presId="urn:microsoft.com/office/officeart/2005/8/layout/hProcess4"/>
    <dgm:cxn modelId="{BEB3A5C0-0E65-4AD7-804A-0BFCD35DA149}" type="presParOf" srcId="{F2F0CC42-5C34-4469-B8E4-1B80610ACB75}" destId="{F96F5E4E-CA96-460D-80F7-B90793E97751}" srcOrd="1" destOrd="0" presId="urn:microsoft.com/office/officeart/2005/8/layout/hProcess4"/>
    <dgm:cxn modelId="{5F034AAA-4365-4FE0-9ECF-385FD5263A1D}" type="presParOf" srcId="{F2F0CC42-5C34-4469-B8E4-1B80610ACB75}" destId="{B2D1D858-A3E9-4273-83FD-FC36B5C24933}" srcOrd="2" destOrd="0" presId="urn:microsoft.com/office/officeart/2005/8/layout/hProcess4"/>
    <dgm:cxn modelId="{EDEB08B5-686B-40A2-8C62-23711336B7EA}" type="presParOf" srcId="{F2F0CC42-5C34-4469-B8E4-1B80610ACB75}" destId="{EC674BEE-98DC-4D49-8FCE-2403B354748F}" srcOrd="3" destOrd="0" presId="urn:microsoft.com/office/officeart/2005/8/layout/hProcess4"/>
    <dgm:cxn modelId="{D229802A-171C-44B1-BF84-E912A688FB35}" type="presParOf" srcId="{F2F0CC42-5C34-4469-B8E4-1B80610ACB75}" destId="{283DC0BB-7D58-4B16-822F-2BA4E612844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344C9-68AF-42A3-9F2F-36D0243178A8}">
      <dsp:nvSpPr>
        <dsp:cNvPr id="0" name=""/>
        <dsp:cNvSpPr/>
      </dsp:nvSpPr>
      <dsp:spPr>
        <a:xfrm>
          <a:off x="680" y="644040"/>
          <a:ext cx="1092105" cy="9007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1B47B-146A-43B4-9F97-94C10AB8C235}">
      <dsp:nvSpPr>
        <dsp:cNvPr id="0" name=""/>
        <dsp:cNvSpPr/>
      </dsp:nvSpPr>
      <dsp:spPr>
        <a:xfrm>
          <a:off x="598577" y="801690"/>
          <a:ext cx="1288422" cy="1288422"/>
        </a:xfrm>
        <a:prstGeom prst="leftCircularArrow">
          <a:avLst>
            <a:gd name="adj1" fmla="val 3802"/>
            <a:gd name="adj2" fmla="val 475165"/>
            <a:gd name="adj3" fmla="val 2250676"/>
            <a:gd name="adj4" fmla="val 9024489"/>
            <a:gd name="adj5" fmla="val 443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97E89-0BEA-4E39-9F1E-302F4B9F9D2A}">
      <dsp:nvSpPr>
        <dsp:cNvPr id="0" name=""/>
        <dsp:cNvSpPr/>
      </dsp:nvSpPr>
      <dsp:spPr>
        <a:xfrm>
          <a:off x="243370" y="1351779"/>
          <a:ext cx="970760" cy="38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Admission</a:t>
          </a:r>
          <a:endParaRPr lang="en-IN" sz="1100" kern="1200" dirty="0"/>
        </a:p>
      </dsp:txBody>
      <dsp:txXfrm>
        <a:off x="254677" y="1363086"/>
        <a:ext cx="948146" cy="363425"/>
      </dsp:txXfrm>
    </dsp:sp>
    <dsp:sp modelId="{D31E9BFE-8AE3-467C-B833-47769E4C73CF}">
      <dsp:nvSpPr>
        <dsp:cNvPr id="0" name=""/>
        <dsp:cNvSpPr/>
      </dsp:nvSpPr>
      <dsp:spPr>
        <a:xfrm>
          <a:off x="1447396" y="644040"/>
          <a:ext cx="1092105" cy="9007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24D4C-C691-4FED-A963-4330D039ED4B}">
      <dsp:nvSpPr>
        <dsp:cNvPr id="0" name=""/>
        <dsp:cNvSpPr/>
      </dsp:nvSpPr>
      <dsp:spPr>
        <a:xfrm>
          <a:off x="2036192" y="63408"/>
          <a:ext cx="1427969" cy="1427969"/>
        </a:xfrm>
        <a:prstGeom prst="circularArrow">
          <a:avLst>
            <a:gd name="adj1" fmla="val 3430"/>
            <a:gd name="adj2" fmla="val 424934"/>
            <a:gd name="adj3" fmla="val 19399556"/>
            <a:gd name="adj4" fmla="val 12575511"/>
            <a:gd name="adj5" fmla="val 400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5D209-340D-4554-932D-68AAB5AE49AF}">
      <dsp:nvSpPr>
        <dsp:cNvPr id="0" name=""/>
        <dsp:cNvSpPr/>
      </dsp:nvSpPr>
      <dsp:spPr>
        <a:xfrm>
          <a:off x="1690086" y="451020"/>
          <a:ext cx="970760" cy="38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Labour Room</a:t>
          </a:r>
          <a:endParaRPr lang="en-IN" sz="1100" kern="1200" dirty="0"/>
        </a:p>
      </dsp:txBody>
      <dsp:txXfrm>
        <a:off x="1701393" y="462327"/>
        <a:ext cx="948146" cy="363425"/>
      </dsp:txXfrm>
    </dsp:sp>
    <dsp:sp modelId="{C46E16A7-4C2C-4F41-A45F-A91495CDAECA}">
      <dsp:nvSpPr>
        <dsp:cNvPr id="0" name=""/>
        <dsp:cNvSpPr/>
      </dsp:nvSpPr>
      <dsp:spPr>
        <a:xfrm>
          <a:off x="2894112" y="644040"/>
          <a:ext cx="1092105" cy="9007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6348F-0AF7-46D3-9C54-5C93EA83F5D4}">
      <dsp:nvSpPr>
        <dsp:cNvPr id="0" name=""/>
        <dsp:cNvSpPr/>
      </dsp:nvSpPr>
      <dsp:spPr>
        <a:xfrm>
          <a:off x="3492009" y="801690"/>
          <a:ext cx="1288422" cy="1288422"/>
        </a:xfrm>
        <a:prstGeom prst="leftCircularArrow">
          <a:avLst>
            <a:gd name="adj1" fmla="val 3802"/>
            <a:gd name="adj2" fmla="val 475165"/>
            <a:gd name="adj3" fmla="val 2250676"/>
            <a:gd name="adj4" fmla="val 9024489"/>
            <a:gd name="adj5" fmla="val 443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19B88-4CB8-484A-A25A-B47A35A569C2}">
      <dsp:nvSpPr>
        <dsp:cNvPr id="0" name=""/>
        <dsp:cNvSpPr/>
      </dsp:nvSpPr>
      <dsp:spPr>
        <a:xfrm>
          <a:off x="3136802" y="1351779"/>
          <a:ext cx="970760" cy="38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Post-natal ward</a:t>
          </a:r>
          <a:endParaRPr lang="en-IN" sz="1100" kern="1200" dirty="0"/>
        </a:p>
      </dsp:txBody>
      <dsp:txXfrm>
        <a:off x="3148109" y="1363086"/>
        <a:ext cx="948146" cy="363425"/>
      </dsp:txXfrm>
    </dsp:sp>
    <dsp:sp modelId="{F96F5E4E-CA96-460D-80F7-B90793E97751}">
      <dsp:nvSpPr>
        <dsp:cNvPr id="0" name=""/>
        <dsp:cNvSpPr/>
      </dsp:nvSpPr>
      <dsp:spPr>
        <a:xfrm>
          <a:off x="4340828" y="644040"/>
          <a:ext cx="1092105" cy="9007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74BEE-98DC-4D49-8FCE-2403B354748F}">
      <dsp:nvSpPr>
        <dsp:cNvPr id="0" name=""/>
        <dsp:cNvSpPr/>
      </dsp:nvSpPr>
      <dsp:spPr>
        <a:xfrm>
          <a:off x="4583518" y="451020"/>
          <a:ext cx="970760" cy="38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Discharge</a:t>
          </a:r>
          <a:endParaRPr lang="en-IN" sz="1100" kern="1200" dirty="0"/>
        </a:p>
      </dsp:txBody>
      <dsp:txXfrm>
        <a:off x="4594825" y="462327"/>
        <a:ext cx="948146" cy="363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344C9-68AF-42A3-9F2F-36D0243178A8}">
      <dsp:nvSpPr>
        <dsp:cNvPr id="0" name=""/>
        <dsp:cNvSpPr/>
      </dsp:nvSpPr>
      <dsp:spPr>
        <a:xfrm>
          <a:off x="680" y="644040"/>
          <a:ext cx="1092105" cy="9007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1B47B-146A-43B4-9F97-94C10AB8C235}">
      <dsp:nvSpPr>
        <dsp:cNvPr id="0" name=""/>
        <dsp:cNvSpPr/>
      </dsp:nvSpPr>
      <dsp:spPr>
        <a:xfrm>
          <a:off x="598577" y="801690"/>
          <a:ext cx="1288422" cy="1288422"/>
        </a:xfrm>
        <a:prstGeom prst="leftCircularArrow">
          <a:avLst>
            <a:gd name="adj1" fmla="val 3802"/>
            <a:gd name="adj2" fmla="val 475165"/>
            <a:gd name="adj3" fmla="val 2250676"/>
            <a:gd name="adj4" fmla="val 9024489"/>
            <a:gd name="adj5" fmla="val 443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97E89-0BEA-4E39-9F1E-302F4B9F9D2A}">
      <dsp:nvSpPr>
        <dsp:cNvPr id="0" name=""/>
        <dsp:cNvSpPr/>
      </dsp:nvSpPr>
      <dsp:spPr>
        <a:xfrm>
          <a:off x="243370" y="1351779"/>
          <a:ext cx="970760" cy="38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Admission</a:t>
          </a:r>
          <a:endParaRPr lang="en-IN" sz="1100" kern="1200" dirty="0"/>
        </a:p>
      </dsp:txBody>
      <dsp:txXfrm>
        <a:off x="254677" y="1363086"/>
        <a:ext cx="948146" cy="363425"/>
      </dsp:txXfrm>
    </dsp:sp>
    <dsp:sp modelId="{D31E9BFE-8AE3-467C-B833-47769E4C73CF}">
      <dsp:nvSpPr>
        <dsp:cNvPr id="0" name=""/>
        <dsp:cNvSpPr/>
      </dsp:nvSpPr>
      <dsp:spPr>
        <a:xfrm>
          <a:off x="1447396" y="644040"/>
          <a:ext cx="1092105" cy="9007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24D4C-C691-4FED-A963-4330D039ED4B}">
      <dsp:nvSpPr>
        <dsp:cNvPr id="0" name=""/>
        <dsp:cNvSpPr/>
      </dsp:nvSpPr>
      <dsp:spPr>
        <a:xfrm>
          <a:off x="2036192" y="63408"/>
          <a:ext cx="1427969" cy="1427969"/>
        </a:xfrm>
        <a:prstGeom prst="circularArrow">
          <a:avLst>
            <a:gd name="adj1" fmla="val 3430"/>
            <a:gd name="adj2" fmla="val 424934"/>
            <a:gd name="adj3" fmla="val 19399556"/>
            <a:gd name="adj4" fmla="val 12575511"/>
            <a:gd name="adj5" fmla="val 400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5D209-340D-4554-932D-68AAB5AE49AF}">
      <dsp:nvSpPr>
        <dsp:cNvPr id="0" name=""/>
        <dsp:cNvSpPr/>
      </dsp:nvSpPr>
      <dsp:spPr>
        <a:xfrm>
          <a:off x="1690086" y="451020"/>
          <a:ext cx="970760" cy="38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Labour Room</a:t>
          </a:r>
          <a:endParaRPr lang="en-IN" sz="1100" kern="1200" dirty="0"/>
        </a:p>
      </dsp:txBody>
      <dsp:txXfrm>
        <a:off x="1701393" y="462327"/>
        <a:ext cx="948146" cy="363425"/>
      </dsp:txXfrm>
    </dsp:sp>
    <dsp:sp modelId="{C46E16A7-4C2C-4F41-A45F-A91495CDAECA}">
      <dsp:nvSpPr>
        <dsp:cNvPr id="0" name=""/>
        <dsp:cNvSpPr/>
      </dsp:nvSpPr>
      <dsp:spPr>
        <a:xfrm>
          <a:off x="2894112" y="644040"/>
          <a:ext cx="1092105" cy="9007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6348F-0AF7-46D3-9C54-5C93EA83F5D4}">
      <dsp:nvSpPr>
        <dsp:cNvPr id="0" name=""/>
        <dsp:cNvSpPr/>
      </dsp:nvSpPr>
      <dsp:spPr>
        <a:xfrm>
          <a:off x="3492009" y="801690"/>
          <a:ext cx="1288422" cy="1288422"/>
        </a:xfrm>
        <a:prstGeom prst="leftCircularArrow">
          <a:avLst>
            <a:gd name="adj1" fmla="val 3802"/>
            <a:gd name="adj2" fmla="val 475165"/>
            <a:gd name="adj3" fmla="val 2250676"/>
            <a:gd name="adj4" fmla="val 9024489"/>
            <a:gd name="adj5" fmla="val 443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19B88-4CB8-484A-A25A-B47A35A569C2}">
      <dsp:nvSpPr>
        <dsp:cNvPr id="0" name=""/>
        <dsp:cNvSpPr/>
      </dsp:nvSpPr>
      <dsp:spPr>
        <a:xfrm>
          <a:off x="3136802" y="1351779"/>
          <a:ext cx="970760" cy="38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Post-natal ward</a:t>
          </a:r>
          <a:endParaRPr lang="en-IN" sz="1100" kern="1200" dirty="0"/>
        </a:p>
      </dsp:txBody>
      <dsp:txXfrm>
        <a:off x="3148109" y="1363086"/>
        <a:ext cx="948146" cy="363425"/>
      </dsp:txXfrm>
    </dsp:sp>
    <dsp:sp modelId="{F96F5E4E-CA96-460D-80F7-B90793E97751}">
      <dsp:nvSpPr>
        <dsp:cNvPr id="0" name=""/>
        <dsp:cNvSpPr/>
      </dsp:nvSpPr>
      <dsp:spPr>
        <a:xfrm>
          <a:off x="4340828" y="644040"/>
          <a:ext cx="1092105" cy="9007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74BEE-98DC-4D49-8FCE-2403B354748F}">
      <dsp:nvSpPr>
        <dsp:cNvPr id="0" name=""/>
        <dsp:cNvSpPr/>
      </dsp:nvSpPr>
      <dsp:spPr>
        <a:xfrm>
          <a:off x="4583518" y="451020"/>
          <a:ext cx="970760" cy="38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Discharge</a:t>
          </a:r>
          <a:endParaRPr lang="en-IN" sz="1100" kern="1200" dirty="0"/>
        </a:p>
      </dsp:txBody>
      <dsp:txXfrm>
        <a:off x="4594825" y="462327"/>
        <a:ext cx="948146" cy="36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0.5923</cdr:x>
      <cdr:y>0.39054</cdr:y>
    </cdr:from>
    <cdr:to>
      <cdr:x>0.97795</cdr:x>
      <cdr:y>0.60946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6909547" y="1888943"/>
          <a:ext cx="4498806" cy="10588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5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FFFF00"/>
              </a:solidFill>
            </a:rPr>
            <a:t>4814 </a:t>
          </a:r>
          <a:r>
            <a:rPr lang="en-US" sz="2000" b="1" dirty="0" smtClean="0"/>
            <a:t>cases of hypertension managed in Dakshata facilities</a:t>
          </a:r>
          <a:endParaRPr 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07323-75BD-4BA0-874A-DC6A3098CF8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43651-2092-4C37-BBE7-A8D7C438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We already have idea competency development and QI. Here I am going to talk </a:t>
            </a:r>
            <a:r>
              <a:rPr lang="en-IN" dirty="0" err="1" smtClean="0"/>
              <a:t>Jhpiego’s</a:t>
            </a:r>
            <a:r>
              <a:rPr lang="en-IN" dirty="0" smtClean="0"/>
              <a:t> innovative approach to add technology for betterment of QoC. </a:t>
            </a:r>
            <a:r>
              <a:rPr lang="en-IN" dirty="0" err="1" smtClean="0"/>
              <a:t>Basicallay</a:t>
            </a:r>
            <a:r>
              <a:rPr lang="en-IN" dirty="0" smtClean="0"/>
              <a:t> it is a technology driven improvement.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D787-5DCF-4B37-8551-797C4AAC55D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78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D3DC-42D8-4406-AAE6-7564BAD68E6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4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D3DC-42D8-4406-AAE6-7564BAD68E6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7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D3DC-42D8-4406-AAE6-7564BAD68E6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8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8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6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9302"/>
          </a:xfrm>
          <a:solidFill>
            <a:srgbClr val="00B99B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3775-21FC-4D5C-927B-378765C7D07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804F-7AE4-473A-8788-F44E4A7C4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oR logo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28" y="6176963"/>
            <a:ext cx="791545" cy="56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HM Logo-new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1" y="6059132"/>
            <a:ext cx="823913" cy="6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7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254" y="287747"/>
            <a:ext cx="7356953" cy="3159585"/>
          </a:xfrm>
          <a:solidFill>
            <a:srgbClr val="00B99B"/>
          </a:solidFill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Use of Technology for </a:t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chemeClr val="bg1"/>
                </a:solidFill>
              </a:rPr>
              <a:t>Better Data Visualization</a:t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chemeClr val="bg1"/>
                </a:solidFill>
              </a:rPr>
              <a:t> and Informed Decision-Making:</a:t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chemeClr val="bg1"/>
                </a:solidFill>
              </a:rPr>
              <a:t>MWMIS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0542" y="5185776"/>
            <a:ext cx="4734838" cy="150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By:</a:t>
            </a:r>
          </a:p>
          <a:p>
            <a:pPr algn="ctr"/>
            <a:r>
              <a:rPr lang="en-US" sz="2400" b="1" i="1" dirty="0" smtClean="0"/>
              <a:t>Team Maternal Health</a:t>
            </a:r>
          </a:p>
          <a:p>
            <a:pPr algn="ctr"/>
            <a:r>
              <a:rPr lang="en-US" sz="2400" b="1" i="1" dirty="0" smtClean="0"/>
              <a:t>Rajasthan</a:t>
            </a:r>
            <a:endParaRPr lang="en-US" sz="24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54" y="3591837"/>
            <a:ext cx="2954351" cy="234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D:\Documents\Directorate\Misc\NFHS 4\IMG-20191111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36" y="1467699"/>
            <a:ext cx="389976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378" y="0"/>
            <a:ext cx="10928808" cy="556417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and appropriate referral of </a:t>
            </a:r>
            <a:r>
              <a:rPr lang="en-US" dirty="0" smtClean="0"/>
              <a:t>PE/ </a:t>
            </a:r>
            <a:r>
              <a:rPr lang="en-US" dirty="0"/>
              <a:t>cases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4914" y="6581001"/>
            <a:ext cx="2355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smtClean="0">
                <a:solidFill>
                  <a:srgbClr val="C00000"/>
                </a:solidFill>
              </a:rPr>
              <a:t>Source: Facility Complication data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558616" y="1074883"/>
          <a:ext cx="6160531" cy="267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>
            <a:off x="327871" y="3345896"/>
            <a:ext cx="10911634" cy="73152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Contextualization-PE/E referral trend at different level </a:t>
            </a:r>
            <a:r>
              <a:rPr lang="en-US" dirty="0">
                <a:solidFill>
                  <a:prstClr val="white"/>
                </a:solidFill>
              </a:rPr>
              <a:t>to facilities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18679" y="4027222"/>
          <a:ext cx="3812788" cy="232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6964219" y="1758894"/>
            <a:ext cx="4932218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t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</a:rPr>
              <a:t>PE/E referral decreased  by 6% (from 40% to 36%)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984912" y="4077416"/>
          <a:ext cx="3839996" cy="238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7952513" y="3841023"/>
          <a:ext cx="39100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892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579447" y="0"/>
            <a:ext cx="10928808" cy="55641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18AB3"/>
                </a:solidFill>
              </a:rPr>
              <a:t>Identification and appropriate referral of PE/E cases</a:t>
            </a:r>
            <a:endParaRPr lang="en-US" dirty="0">
              <a:solidFill>
                <a:srgbClr val="418AB3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28650" y="1194413"/>
            <a:ext cx="4312805" cy="9018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Contextualization-  SN Work Load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106609" y="1160466"/>
            <a:ext cx="4245985" cy="9018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Contextualization-  HR adequacy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05314" y="2028323"/>
          <a:ext cx="5816759" cy="387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445409" y="2028323"/>
          <a:ext cx="5496955" cy="417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5928851" y="6513074"/>
            <a:ext cx="2355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smtClean="0">
                <a:solidFill>
                  <a:srgbClr val="C00000"/>
                </a:solidFill>
              </a:rPr>
              <a:t>Source: Facility Complication data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138649" y="5975989"/>
          <a:ext cx="3290599" cy="7752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290599">
                  <a:extLst>
                    <a:ext uri="{9D8B030D-6E8A-4147-A177-3AD203B41FA5}">
                      <a16:colId xmlns:a16="http://schemas.microsoft.com/office/drawing/2014/main" xmlns="" val="1829047520"/>
                    </a:ext>
                  </a:extLst>
                </a:gridCol>
              </a:tblGrid>
              <a:tr h="258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A=&lt;20 del/month/SN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914001"/>
                  </a:ext>
                </a:extLst>
              </a:tr>
              <a:tr h="258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B=21-40 del/month/SN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775281"/>
                  </a:ext>
                </a:extLst>
              </a:tr>
              <a:tr h="258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C=&gt;40 del/ month/SN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2035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0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1013556" y="467649"/>
            <a:ext cx="10928808" cy="55641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18AB3"/>
                </a:solidFill>
              </a:rPr>
              <a:t>Identification and appropriate referral of PPH cases</a:t>
            </a:r>
            <a:endParaRPr lang="en-US" dirty="0">
              <a:solidFill>
                <a:srgbClr val="418AB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4141" y="1917221"/>
            <a:ext cx="4853131" cy="3385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</a:rPr>
              <a:t> PPH referral decreased  by 8% (from 27.8% to 19.4%)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49093" y="3232324"/>
            <a:ext cx="10911634" cy="73152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Contextualization-PPH </a:t>
            </a:r>
            <a:r>
              <a:rPr lang="en-US" dirty="0">
                <a:solidFill>
                  <a:prstClr val="white"/>
                </a:solidFill>
              </a:rPr>
              <a:t>referral trend at different level to facilities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80802" y="943149"/>
          <a:ext cx="7078980" cy="228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180802" y="3915754"/>
          <a:ext cx="3648619" cy="233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3626220" y="3963843"/>
          <a:ext cx="3985862" cy="261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7612082" y="3987888"/>
          <a:ext cx="4330281" cy="233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4484914" y="6581001"/>
            <a:ext cx="2355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smtClean="0">
                <a:solidFill>
                  <a:srgbClr val="C00000"/>
                </a:solidFill>
              </a:rPr>
              <a:t>Source: Facility Complication data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013556" y="467649"/>
            <a:ext cx="10928808" cy="55641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18AB3"/>
                </a:solidFill>
              </a:rPr>
              <a:t>Identification and appropriate referral of PPH cases</a:t>
            </a:r>
            <a:endParaRPr lang="en-US" dirty="0">
              <a:solidFill>
                <a:srgbClr val="418AB3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56711" y="1024066"/>
            <a:ext cx="4301140" cy="103443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Contextualization-  SN Work Load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018602" y="1024066"/>
            <a:ext cx="4717210" cy="106842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Contextualization-  HR adequacy</a:t>
            </a:r>
            <a:endParaRPr lang="en-US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341664" y="2043302"/>
          <a:ext cx="5600700" cy="442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50982" y="2004320"/>
          <a:ext cx="5661891" cy="368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181512" y="5689600"/>
          <a:ext cx="3290599" cy="7752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290599">
                  <a:extLst>
                    <a:ext uri="{9D8B030D-6E8A-4147-A177-3AD203B41FA5}">
                      <a16:colId xmlns:a16="http://schemas.microsoft.com/office/drawing/2014/main" xmlns="" val="1829047520"/>
                    </a:ext>
                  </a:extLst>
                </a:gridCol>
              </a:tblGrid>
              <a:tr h="258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A=&lt;20 del/month/SN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914001"/>
                  </a:ext>
                </a:extLst>
              </a:tr>
              <a:tr h="258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B=21-40 del/month/SN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775281"/>
                  </a:ext>
                </a:extLst>
              </a:tr>
              <a:tr h="258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C=&gt;40 del/ month/SN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20351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163905" y="6570336"/>
            <a:ext cx="2355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smtClean="0">
                <a:solidFill>
                  <a:srgbClr val="C00000"/>
                </a:solidFill>
              </a:rPr>
              <a:t>Source: Facility Complication data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6A3ED-DC89-4315-9623-343A262BECCD}" type="slidenum">
              <a:rPr lang="en-US" altLang="en-US" smtClean="0">
                <a:solidFill>
                  <a:srgbClr val="5E5E5E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5E5E5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36908"/>
              </p:ext>
            </p:extLst>
          </p:nvPr>
        </p:nvGraphicFramePr>
        <p:xfrm>
          <a:off x="152399" y="719666"/>
          <a:ext cx="11811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1">
                  <a:extLst>
                    <a:ext uri="{9D8B030D-6E8A-4147-A177-3AD203B41FA5}">
                      <a16:colId xmlns:a16="http://schemas.microsoft.com/office/drawing/2014/main" xmlns="" val="138074837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601623832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xmlns="" val="418434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Interim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9282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P/V examination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024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Hand</a:t>
                      </a:r>
                      <a:r>
                        <a:rPr lang="en-US" baseline="0" dirty="0" smtClean="0"/>
                        <a:t> Hygiene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4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Measuring temperature improved.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737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During childbirth,</a:t>
                      </a:r>
                      <a:r>
                        <a:rPr lang="en-US" baseline="0" dirty="0" smtClean="0"/>
                        <a:t> Injection oxytocin administration within 5 minutes of birth improved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75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of clean</a:t>
                      </a:r>
                      <a:r>
                        <a:rPr lang="en-US" baseline="0" dirty="0" smtClean="0"/>
                        <a:t> cord cut (almost universal), keeping bag and mask 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 above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61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Pre-filled oxytocin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681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Hand wash before delivery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7561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Induction of labor</a:t>
                      </a:r>
                      <a:r>
                        <a:rPr lang="en-US" baseline="0" dirty="0" smtClean="0"/>
                        <a:t> using oxytocin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543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Drying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weighing the baby &amp;</a:t>
                      </a:r>
                      <a:r>
                        <a:rPr lang="en-US" baseline="0" dirty="0" smtClean="0"/>
                        <a:t>  initiating breast feeding within one hour improved over time but assessment of uterine tone and mother’s vitals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062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K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33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Care immediately after childbirth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673584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0" y="257385"/>
            <a:ext cx="652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000000"/>
                </a:solidFill>
              </a:rPr>
              <a:t>Dakshata</a:t>
            </a:r>
            <a:r>
              <a:rPr lang="en-US" sz="2000" b="1" i="1" dirty="0" smtClean="0">
                <a:solidFill>
                  <a:srgbClr val="000000"/>
                </a:solidFill>
              </a:rPr>
              <a:t> Third Party evaluation by PHFI Hyderabad 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AC5C20"/>
          </a:solidFill>
        </p:spPr>
        <p:txBody>
          <a:bodyPr>
            <a:noAutofit/>
          </a:bodyPr>
          <a:lstStyle/>
          <a:p>
            <a:r>
              <a:rPr lang="en-IN" sz="3600" dirty="0" smtClean="0">
                <a:latin typeface="+mn-lt"/>
                <a:cs typeface="Arial" panose="020B0604020202020204" pitchFamily="34" charset="0"/>
              </a:rPr>
              <a:t>What  we derived from data ?</a:t>
            </a:r>
            <a:r>
              <a:rPr lang="en-IN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IN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IN" sz="36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				</a:t>
            </a:r>
            <a:r>
              <a:rPr lang="en-IN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Staff </a:t>
            </a:r>
            <a:r>
              <a:rPr lang="en-IN" sz="3600" dirty="0">
                <a:solidFill>
                  <a:schemeClr val="bg1"/>
                </a:solidFill>
                <a:cs typeface="Arial" panose="020B0604020202020204" pitchFamily="34" charset="0"/>
              </a:rPr>
              <a:t>Nurse duty roster in MWMIS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93" y="1103793"/>
            <a:ext cx="5210750" cy="4821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45" y="1030581"/>
            <a:ext cx="5893904" cy="480654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H="1">
            <a:off x="12146280" y="1825625"/>
            <a:ext cx="45719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1503122" y="5924810"/>
            <a:ext cx="7064680" cy="66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MWMIS has found place on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LaQshya</a:t>
            </a:r>
            <a:r>
              <a:rPr lang="en-US" sz="2000" b="1" i="1" dirty="0" smtClean="0">
                <a:solidFill>
                  <a:srgbClr val="C00000"/>
                </a:solidFill>
              </a:rPr>
              <a:t> GOI portal</a:t>
            </a:r>
            <a:r>
              <a:rPr lang="en-US" b="1" dirty="0" smtClean="0">
                <a:solidFill>
                  <a:srgbClr val="C00000"/>
                </a:solidFill>
              </a:rPr>
              <a:t>. 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152" y="6574898"/>
            <a:ext cx="3077308" cy="27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Source Periodic Assessment, Client feedback form</a:t>
            </a:r>
            <a:endParaRPr lang="en-US" sz="11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86" y="3421707"/>
            <a:ext cx="2788267" cy="2694613"/>
          </a:xfrm>
          <a:prstGeom prst="rect">
            <a:avLst/>
          </a:prstGeom>
        </p:spPr>
      </p:pic>
      <p:pic>
        <p:nvPicPr>
          <p:cNvPr id="8" name="Content Placeholder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61" y="3418995"/>
            <a:ext cx="2902858" cy="2697325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13152" y="3224677"/>
          <a:ext cx="5747658" cy="344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152" y="2954321"/>
            <a:ext cx="106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Result:</a:t>
            </a:r>
            <a:endParaRPr lang="en-I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59882"/>
            <a:ext cx="12192000" cy="777729"/>
          </a:xfrm>
          <a:prstGeom prst="rect">
            <a:avLst/>
          </a:prstGeom>
          <a:solidFill>
            <a:srgbClr val="00B99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</a:rPr>
              <a:t>Group PNC or Discharge </a:t>
            </a:r>
            <a:r>
              <a:rPr lang="en-US" sz="4000" dirty="0" smtClean="0">
                <a:solidFill>
                  <a:schemeClr val="bg1"/>
                </a:solidFill>
              </a:rPr>
              <a:t>Counselling: Initial Results 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Mang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31506" y="962719"/>
            <a:ext cx="11928987" cy="186540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 Group counselling sessions in PNC ward on key messages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 </a:t>
            </a:r>
            <a:r>
              <a:rPr lang="en-US" sz="2000" dirty="0" smtClean="0"/>
              <a:t> Development </a:t>
            </a:r>
            <a:r>
              <a:rPr lang="en-US" sz="2000" dirty="0"/>
              <a:t>and printing of a leaflet of pictorial messages which </a:t>
            </a:r>
            <a:r>
              <a:rPr lang="en-US" sz="2000" dirty="0" smtClean="0"/>
              <a:t>are attached </a:t>
            </a:r>
            <a:r>
              <a:rPr lang="en-US" sz="2000" dirty="0"/>
              <a:t>along with discharge ticket.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Display posters on danger signs, breastfeeding in the ANC/PNC wards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Bulk of Women can get the common health promotive </a:t>
            </a:r>
            <a:r>
              <a:rPr lang="en-US" sz="2000" dirty="0" smtClean="0"/>
              <a:t>messages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17474" y="2677886"/>
            <a:ext cx="268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lgerian" pitchFamily="82" charset="0"/>
              </a:rPr>
              <a:t>SDH </a:t>
            </a:r>
            <a:r>
              <a:rPr lang="en-US" sz="1600" dirty="0" err="1" smtClean="0">
                <a:solidFill>
                  <a:srgbClr val="0070C0"/>
                </a:solidFill>
                <a:latin typeface="Algerian" pitchFamily="82" charset="0"/>
              </a:rPr>
              <a:t>Kuchaman</a:t>
            </a:r>
            <a:r>
              <a:rPr lang="en-US" sz="1600" dirty="0" smtClean="0">
                <a:solidFill>
                  <a:srgbClr val="0070C0"/>
                </a:solidFill>
                <a:latin typeface="Algerian" pitchFamily="82" charset="0"/>
              </a:rPr>
              <a:t> , </a:t>
            </a:r>
            <a:r>
              <a:rPr lang="en-US" sz="1600" dirty="0" err="1" smtClean="0">
                <a:solidFill>
                  <a:srgbClr val="0070C0"/>
                </a:solidFill>
                <a:latin typeface="Algerian" pitchFamily="82" charset="0"/>
              </a:rPr>
              <a:t>nagaur</a:t>
            </a:r>
            <a:endParaRPr lang="en-US" sz="1600" dirty="0" smtClean="0">
              <a:solidFill>
                <a:srgbClr val="0070C0"/>
              </a:solidFill>
              <a:latin typeface="Algerian" pitchFamily="82" charset="0"/>
            </a:endParaRPr>
          </a:p>
          <a:p>
            <a:pPr algn="ctr"/>
            <a:r>
              <a:rPr lang="en-US" sz="1600" dirty="0" err="1" smtClean="0">
                <a:solidFill>
                  <a:srgbClr val="0070C0"/>
                </a:solidFill>
                <a:latin typeface="Algerian" pitchFamily="82" charset="0"/>
              </a:rPr>
              <a:t>Dr.kalpana</a:t>
            </a:r>
            <a:endParaRPr lang="en-US" sz="1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9464" y="2686595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lgerian" pitchFamily="82" charset="0"/>
              </a:rPr>
              <a:t>CHC  </a:t>
            </a:r>
            <a:r>
              <a:rPr lang="en-US" sz="1600" dirty="0" err="1" smtClean="0">
                <a:solidFill>
                  <a:srgbClr val="0070C0"/>
                </a:solidFill>
                <a:latin typeface="Algerian" pitchFamily="82" charset="0"/>
              </a:rPr>
              <a:t>bhindar</a:t>
            </a:r>
            <a:r>
              <a:rPr lang="en-US" sz="1600" dirty="0" smtClean="0">
                <a:solidFill>
                  <a:srgbClr val="0070C0"/>
                </a:solidFill>
                <a:latin typeface="Algerian" pitchFamily="82" charset="0"/>
              </a:rPr>
              <a:t> , </a:t>
            </a:r>
            <a:r>
              <a:rPr lang="en-US" sz="1600" dirty="0" err="1" smtClean="0">
                <a:solidFill>
                  <a:srgbClr val="0070C0"/>
                </a:solidFill>
                <a:latin typeface="Algerian" pitchFamily="82" charset="0"/>
              </a:rPr>
              <a:t>udaipur</a:t>
            </a:r>
            <a:endParaRPr lang="en-US" sz="1600" dirty="0" smtClean="0">
              <a:solidFill>
                <a:srgbClr val="0070C0"/>
              </a:solidFill>
              <a:latin typeface="Algerian" pitchFamily="82" charset="0"/>
            </a:endParaRPr>
          </a:p>
          <a:p>
            <a:pPr algn="ctr"/>
            <a:r>
              <a:rPr lang="en-US" sz="1600" dirty="0" err="1" smtClean="0">
                <a:solidFill>
                  <a:srgbClr val="0070C0"/>
                </a:solidFill>
                <a:latin typeface="Algerian" pitchFamily="82" charset="0"/>
              </a:rPr>
              <a:t>Sn</a:t>
            </a:r>
            <a:r>
              <a:rPr lang="en-US" sz="1600" dirty="0" smtClean="0">
                <a:solidFill>
                  <a:srgbClr val="0070C0"/>
                </a:solidFill>
                <a:latin typeface="Algerian" pitchFamily="82" charset="0"/>
              </a:rPr>
              <a:t>- </a:t>
            </a:r>
            <a:r>
              <a:rPr lang="en-US" sz="1600" dirty="0" err="1" smtClean="0">
                <a:solidFill>
                  <a:srgbClr val="0070C0"/>
                </a:solidFill>
                <a:latin typeface="Algerian" pitchFamily="82" charset="0"/>
              </a:rPr>
              <a:t>smt.</a:t>
            </a:r>
            <a:r>
              <a:rPr lang="en-US" sz="16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lgerian" pitchFamily="82" charset="0"/>
              </a:rPr>
              <a:t>meena</a:t>
            </a:r>
            <a:endParaRPr lang="en-US" sz="1600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/>
        </p:blipFill>
        <p:spPr bwMode="auto">
          <a:xfrm>
            <a:off x="280015" y="516391"/>
            <a:ext cx="11623209" cy="549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3633" y="0"/>
            <a:ext cx="10515600" cy="5991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/>
              <a:t>ASMAN Application Dashboard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3618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41"/>
            <a:ext cx="12192000" cy="5141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19" y="4709835"/>
            <a:ext cx="42223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700" b="1" dirty="0">
                <a:solidFill>
                  <a:schemeClr val="accent5">
                    <a:lumMod val="75000"/>
                  </a:schemeClr>
                </a:solidFill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40915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Existing Paper Based System</a:t>
            </a:r>
            <a:endParaRPr lang="en-IN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85194" y="1412776"/>
          <a:ext cx="5554960" cy="21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Multidocument 4"/>
          <p:cNvSpPr/>
          <p:nvPr/>
        </p:nvSpPr>
        <p:spPr>
          <a:xfrm>
            <a:off x="179514" y="3933057"/>
            <a:ext cx="1308320" cy="1728193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1100" dirty="0">
                <a:ea typeface="Calibri"/>
                <a:cs typeface="Times New Roman"/>
              </a:rPr>
              <a:t>Enter primary detail in case Sheet </a:t>
            </a:r>
          </a:p>
        </p:txBody>
      </p:sp>
      <p:sp>
        <p:nvSpPr>
          <p:cNvPr id="6" name="Flowchart: Multidocument 5"/>
          <p:cNvSpPr/>
          <p:nvPr/>
        </p:nvSpPr>
        <p:spPr>
          <a:xfrm>
            <a:off x="1679506" y="3933056"/>
            <a:ext cx="1308320" cy="1728193"/>
          </a:xfrm>
          <a:prstGeom prst="flowChartMultidocumen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1100" dirty="0">
                <a:ea typeface="Calibri"/>
                <a:cs typeface="Times New Roman"/>
              </a:rPr>
              <a:t>Enter intra partum &amp; immediate post partum  notes in case sheets </a:t>
            </a:r>
          </a:p>
        </p:txBody>
      </p:sp>
      <p:sp>
        <p:nvSpPr>
          <p:cNvPr id="7" name="Flowchart: Multidocument 6"/>
          <p:cNvSpPr/>
          <p:nvPr/>
        </p:nvSpPr>
        <p:spPr>
          <a:xfrm>
            <a:off x="3131842" y="3933057"/>
            <a:ext cx="1308320" cy="1728193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1100" dirty="0">
                <a:ea typeface="Calibri"/>
                <a:cs typeface="Times New Roman"/>
              </a:rPr>
              <a:t>Enter post natal care  notes in case sheets</a:t>
            </a:r>
          </a:p>
        </p:txBody>
      </p:sp>
      <p:sp>
        <p:nvSpPr>
          <p:cNvPr id="8" name="Flowchart: Multidocument 7"/>
          <p:cNvSpPr/>
          <p:nvPr/>
        </p:nvSpPr>
        <p:spPr>
          <a:xfrm>
            <a:off x="4716018" y="3933055"/>
            <a:ext cx="1308320" cy="1728193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1100" dirty="0">
                <a:ea typeface="Calibri"/>
                <a:cs typeface="Times New Roman"/>
              </a:rPr>
              <a:t>Enter discharge notes /discharge slip </a:t>
            </a: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647566" y="3320988"/>
            <a:ext cx="57606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2159734" y="3320988"/>
            <a:ext cx="57606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6200000">
            <a:off x="3527886" y="3320988"/>
            <a:ext cx="57606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5184070" y="3320988"/>
            <a:ext cx="57606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b="1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156178" y="1484784"/>
            <a:ext cx="0" cy="4968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loud Callout 14"/>
          <p:cNvSpPr/>
          <p:nvPr/>
        </p:nvSpPr>
        <p:spPr bwMode="auto">
          <a:xfrm>
            <a:off x="5652122" y="162851"/>
            <a:ext cx="5133036" cy="2432898"/>
          </a:xfrm>
          <a:prstGeom prst="cloudCallout">
            <a:avLst>
              <a:gd name="adj1" fmla="val 9153"/>
              <a:gd name="adj2" fmla="val 137374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Huge </a:t>
            </a:r>
            <a:r>
              <a:rPr lang="en-US" sz="1400" dirty="0"/>
              <a:t>volume of  non-analyzed </a:t>
            </a:r>
            <a:r>
              <a:rPr lang="en-US" sz="1400" dirty="0" smtClean="0"/>
              <a:t>data </a:t>
            </a:r>
            <a:r>
              <a:rPr lang="en-US" sz="1400" dirty="0"/>
              <a:t>(in paper formats)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Inadequate recording of data for maternal &amp; new born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Data recording in Multiple Registers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Manual collation of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Delay in availability of data for decision </a:t>
            </a:r>
            <a:r>
              <a:rPr lang="en-US" sz="1400" dirty="0" smtClean="0"/>
              <a:t>making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72202" y="3789040"/>
            <a:ext cx="2474568" cy="1800200"/>
            <a:chOff x="6849960" y="3717032"/>
            <a:chExt cx="2474568" cy="1800200"/>
          </a:xfrm>
          <a:solidFill>
            <a:schemeClr val="accent2"/>
          </a:solidFill>
        </p:grpSpPr>
        <p:sp>
          <p:nvSpPr>
            <p:cNvPr id="16" name="Flowchart: Multidocument 15"/>
            <p:cNvSpPr/>
            <p:nvPr/>
          </p:nvSpPr>
          <p:spPr bwMode="auto">
            <a:xfrm>
              <a:off x="7255712" y="3717032"/>
              <a:ext cx="1060704" cy="1296144"/>
            </a:xfrm>
            <a:prstGeom prst="flowChartMultidocumen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" name="Flowchart: Multidocument 16"/>
            <p:cNvSpPr/>
            <p:nvPr/>
          </p:nvSpPr>
          <p:spPr bwMode="auto">
            <a:xfrm>
              <a:off x="7065984" y="3933056"/>
              <a:ext cx="1060704" cy="1296144"/>
            </a:xfrm>
            <a:prstGeom prst="flowChartMultidocumen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8" name="Flowchart: Multidocument 17"/>
            <p:cNvSpPr/>
            <p:nvPr/>
          </p:nvSpPr>
          <p:spPr bwMode="auto">
            <a:xfrm>
              <a:off x="6849960" y="4149080"/>
              <a:ext cx="1060704" cy="1296144"/>
            </a:xfrm>
            <a:prstGeom prst="flowChartMultidocumen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sz="1200" b="1" dirty="0">
                  <a:solidFill>
                    <a:schemeClr val="tx2"/>
                  </a:solidFill>
                  <a:latin typeface="Arial" charset="0"/>
                </a:rPr>
                <a:t>Case Sheet Jan-16</a:t>
              </a:r>
            </a:p>
          </p:txBody>
        </p:sp>
        <p:sp>
          <p:nvSpPr>
            <p:cNvPr id="19" name="Flowchart: Multidocument 18"/>
            <p:cNvSpPr/>
            <p:nvPr/>
          </p:nvSpPr>
          <p:spPr bwMode="auto">
            <a:xfrm>
              <a:off x="8263824" y="3789040"/>
              <a:ext cx="1060704" cy="1296144"/>
            </a:xfrm>
            <a:prstGeom prst="flowChartMultidocumen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0" name="Flowchart: Multidocument 19"/>
            <p:cNvSpPr/>
            <p:nvPr/>
          </p:nvSpPr>
          <p:spPr bwMode="auto">
            <a:xfrm>
              <a:off x="8074096" y="4005064"/>
              <a:ext cx="1060704" cy="1296144"/>
            </a:xfrm>
            <a:prstGeom prst="flowChartMultidocumen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1" name="Flowchart: Multidocument 20"/>
            <p:cNvSpPr/>
            <p:nvPr/>
          </p:nvSpPr>
          <p:spPr bwMode="auto">
            <a:xfrm>
              <a:off x="7858072" y="4221088"/>
              <a:ext cx="1060704" cy="1296144"/>
            </a:xfrm>
            <a:prstGeom prst="flowChartMultidocumen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sz="1200" b="1" dirty="0">
                  <a:solidFill>
                    <a:schemeClr val="tx2"/>
                  </a:solidFill>
                  <a:latin typeface="Arial" charset="0"/>
                </a:rPr>
                <a:t>Case Sheet Feb-16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000344" y="3004457"/>
            <a:ext cx="1944914" cy="286232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 smtClean="0"/>
              <a:t>Admission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LR </a:t>
            </a:r>
            <a:r>
              <a:rPr lang="en-IN" dirty="0" err="1" smtClean="0"/>
              <a:t>Reg</a:t>
            </a:r>
            <a:endParaRPr lang="en-IN" dirty="0" smtClean="0"/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Discharge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IUD 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High Risk Pregnancy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Refer in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Refer out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HIV</a:t>
            </a:r>
          </a:p>
          <a:p>
            <a:pPr marL="342900" indent="-342900">
              <a:buFont typeface="+mj-lt"/>
              <a:buAutoNum type="arabicPeriod"/>
            </a:pPr>
            <a:endParaRPr lang="en-IN" dirty="0"/>
          </a:p>
        </p:txBody>
      </p:sp>
      <p:cxnSp>
        <p:nvCxnSpPr>
          <p:cNvPr id="25" name="Elbow Connector 24"/>
          <p:cNvCxnSpPr/>
          <p:nvPr/>
        </p:nvCxnSpPr>
        <p:spPr>
          <a:xfrm>
            <a:off x="9324531" y="1540876"/>
            <a:ext cx="1567071" cy="1433275"/>
          </a:xfrm>
          <a:prstGeom prst="bentConnector3">
            <a:avLst>
              <a:gd name="adj1" fmla="val 99089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1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3664"/>
          </a:xfrm>
          <a:solidFill>
            <a:srgbClr val="00B99B"/>
          </a:solidFill>
        </p:spPr>
        <p:txBody>
          <a:bodyPr>
            <a:normAutofit/>
          </a:bodyPr>
          <a:lstStyle/>
          <a:p>
            <a:r>
              <a:rPr lang="en-IN" dirty="0"/>
              <a:t>Need for Collection and Utilization of Data from LR</a:t>
            </a:r>
            <a:endParaRPr lang="en-IN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77" y="888400"/>
            <a:ext cx="8200690" cy="49237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22505" y="5742774"/>
            <a:ext cx="447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Five Deming Principles that Help Healthcare Process Improvement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12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39" y="761541"/>
            <a:ext cx="5788429" cy="6850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  <a:spcAft>
                <a:spcPts val="1200"/>
              </a:spcAft>
              <a:tabLst>
                <a:tab pos="577215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Labor room case sheet digitization and Maternity Wing Management Information System (MW MIS) software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2993" y="1902537"/>
            <a:ext cx="5486920" cy="2890231"/>
            <a:chOff x="0" y="0"/>
            <a:chExt cx="5731193" cy="1939290"/>
          </a:xfrm>
        </p:grpSpPr>
        <p:pic>
          <p:nvPicPr>
            <p:cNvPr id="4" name="Picture 3" descr="image00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35960" cy="1939290"/>
            </a:xfrm>
            <a:prstGeom prst="rect">
              <a:avLst/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pic>
          <p:nvPicPr>
            <p:cNvPr id="5" name="Picture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0" t="32351" r="32928" b="24682"/>
            <a:stretch/>
          </p:blipFill>
          <p:spPr>
            <a:xfrm>
              <a:off x="3676968" y="134937"/>
              <a:ext cx="2054225" cy="1669415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8" name="Rectangle 7"/>
          <p:cNvSpPr/>
          <p:nvPr/>
        </p:nvSpPr>
        <p:spPr>
          <a:xfrm>
            <a:off x="0" y="5952957"/>
            <a:ext cx="12192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Enables monitoring of provider practices in labor room for improving facility level accountability and planning of corrective </a:t>
            </a:r>
            <a:r>
              <a:rPr lang="en-US" sz="2400" dirty="0" smtClean="0">
                <a:solidFill>
                  <a:prstClr val="white"/>
                </a:solidFill>
              </a:rPr>
              <a:t>actions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6890" y="405742"/>
            <a:ext cx="528689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Hands-on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training of data entry operators in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Rajasthan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517" y="0"/>
            <a:ext cx="452078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800" b="1" dirty="0">
                <a:solidFill>
                  <a:srgbClr val="DF5327">
                    <a:lumMod val="50000"/>
                  </a:srgbClr>
                </a:solidFill>
              </a:rPr>
              <a:t>Case sheet </a:t>
            </a:r>
            <a:r>
              <a:rPr lang="en-IN" sz="2800" b="1" dirty="0" smtClean="0">
                <a:solidFill>
                  <a:srgbClr val="DF5327">
                    <a:lumMod val="50000"/>
                  </a:srgbClr>
                </a:solidFill>
              </a:rPr>
              <a:t>Digitalization </a:t>
            </a:r>
            <a:endParaRPr lang="en-IN" sz="2800" b="1" dirty="0">
              <a:solidFill>
                <a:srgbClr val="DF5327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6891" y="806376"/>
            <a:ext cx="528689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38383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112453 </a:t>
            </a:r>
            <a:r>
              <a:rPr lang="en-US" b="1" dirty="0" smtClean="0">
                <a:solidFill>
                  <a:srgbClr val="838383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cases registered out of 1.3 lakh deliveries across 21 </a:t>
            </a:r>
            <a:r>
              <a:rPr lang="en-US" b="1" dirty="0" smtClean="0">
                <a:solidFill>
                  <a:srgbClr val="838383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districts by 202 facilities </a:t>
            </a:r>
            <a:r>
              <a:rPr lang="en-US" b="1" dirty="0" smtClean="0">
                <a:solidFill>
                  <a:srgbClr val="838383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.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0904" y="2123994"/>
            <a:ext cx="51328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Enables monitoring of provider practices in </a:t>
            </a:r>
            <a:r>
              <a:rPr lang="en-US" dirty="0" err="1"/>
              <a:t>labour</a:t>
            </a:r>
            <a:r>
              <a:rPr lang="en-US" dirty="0"/>
              <a:t> room for improving facility level accountability and planning of corrective actions. </a:t>
            </a:r>
          </a:p>
          <a:p>
            <a:r>
              <a:rPr lang="en-US" dirty="0"/>
              <a:t>Facility, district and state level dashboards developed for key process and outcome indicators of </a:t>
            </a:r>
            <a:r>
              <a:rPr lang="en-US" dirty="0" err="1"/>
              <a:t>Dakshata</a:t>
            </a:r>
            <a:r>
              <a:rPr lang="en-US" dirty="0"/>
              <a:t> program.</a:t>
            </a:r>
          </a:p>
          <a:p>
            <a:r>
              <a:rPr lang="en-US" dirty="0"/>
              <a:t>Hands-on training of DEOs OF </a:t>
            </a:r>
            <a:r>
              <a:rPr lang="en-US" dirty="0" err="1"/>
              <a:t>Dakshata</a:t>
            </a:r>
            <a:r>
              <a:rPr lang="en-US" dirty="0"/>
              <a:t> facilities conducted in SIHFW.</a:t>
            </a:r>
          </a:p>
          <a:p>
            <a:r>
              <a:rPr lang="en-US" dirty="0"/>
              <a:t>In order to ensure good quality of MWMIS data, state is reviewing facilities on the basis of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% cases entered (vis-à-vis total deliveries)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% completeness of </a:t>
            </a:r>
            <a:r>
              <a:rPr lang="en-US" dirty="0" err="1"/>
              <a:t>casesheets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2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875070"/>
          </a:xfrm>
          <a:prstGeom prst="rect">
            <a:avLst/>
          </a:prstGeom>
          <a:solidFill>
            <a:srgbClr val="00B99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IN" dirty="0" smtClean="0">
                <a:solidFill>
                  <a:schemeClr val="bg1"/>
                </a:solidFill>
              </a:rPr>
              <a:t>MWMIS and ASMAN: How They are Different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131"/>
          <a:stretch/>
        </p:blipFill>
        <p:spPr>
          <a:xfrm>
            <a:off x="1247685" y="1068223"/>
            <a:ext cx="8673981" cy="44623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8603" y="5530555"/>
            <a:ext cx="8562886" cy="1200329"/>
          </a:xfrm>
          <a:prstGeom prst="rect">
            <a:avLst/>
          </a:prstGeom>
          <a:solidFill>
            <a:srgbClr val="00667D"/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Way Forward: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1"/>
                </a:solidFill>
              </a:rPr>
              <a:t>Gradually state will shift from offsite data entry (MWMIS) to Onsite entry (ASMAN)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1"/>
                </a:solidFill>
              </a:rPr>
              <a:t>Explore possibility to link ASMAN with other similar platform like </a:t>
            </a:r>
            <a:r>
              <a:rPr lang="en-IN" dirty="0" err="1" smtClean="0">
                <a:solidFill>
                  <a:schemeClr val="bg1"/>
                </a:solidFill>
              </a:rPr>
              <a:t>Ojas</a:t>
            </a:r>
            <a:endParaRPr lang="en-IN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1"/>
                </a:solidFill>
              </a:rPr>
              <a:t>Hosting of these applications on Govt Approved Server 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216011" y="1117811"/>
          <a:ext cx="5554960" cy="21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Multidocument 4"/>
          <p:cNvSpPr/>
          <p:nvPr/>
        </p:nvSpPr>
        <p:spPr>
          <a:xfrm>
            <a:off x="1010331" y="4658866"/>
            <a:ext cx="5829024" cy="1728193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Enter primary detail in </a:t>
            </a:r>
            <a:r>
              <a:rPr kumimoji="0" lang="en-I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app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Enter intra partum &amp; immediate post partum  notes in </a:t>
            </a:r>
            <a:r>
              <a:rPr kumimoji="0" lang="en-I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app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Enter post natal care  notes in </a:t>
            </a:r>
            <a:r>
              <a:rPr kumimoji="0" lang="en-I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app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Auto generate discharge slip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576931" y="1246093"/>
            <a:ext cx="0" cy="4968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ight Arrow 24"/>
          <p:cNvSpPr/>
          <p:nvPr/>
        </p:nvSpPr>
        <p:spPr bwMode="auto">
          <a:xfrm rot="5400000">
            <a:off x="2572272" y="3353630"/>
            <a:ext cx="57606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5400000">
            <a:off x="4090940" y="3332641"/>
            <a:ext cx="57606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5554117" y="3332641"/>
            <a:ext cx="576064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stCxn id="31" idx="3"/>
          </p:cNvCxnSpPr>
          <p:nvPr/>
        </p:nvCxnSpPr>
        <p:spPr bwMode="auto">
          <a:xfrm>
            <a:off x="3783500" y="4143835"/>
            <a:ext cx="1759685" cy="8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 descr="C:\Users\Jhpiego\AppData\Local\Microsoft\Windows\INetCache\IE\5SLBZJVS\Data_server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95" y="53103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hpiego\AppData\Local\Microsoft\Windows\INetCache\IE\5SLBZJVS\users-pawns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3" r="39957"/>
          <a:stretch/>
        </p:blipFill>
        <p:spPr bwMode="auto">
          <a:xfrm>
            <a:off x="8107633" y="3651096"/>
            <a:ext cx="765111" cy="9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>
            <a:endCxn id="1027" idx="1"/>
          </p:cNvCxnSpPr>
          <p:nvPr/>
        </p:nvCxnSpPr>
        <p:spPr bwMode="auto">
          <a:xfrm flipV="1">
            <a:off x="7827817" y="5919964"/>
            <a:ext cx="1542078" cy="21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9986507" y="3140968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r="18311"/>
          <a:stretch/>
        </p:blipFill>
        <p:spPr bwMode="auto">
          <a:xfrm>
            <a:off x="1243776" y="3738881"/>
            <a:ext cx="468911" cy="72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r="18311"/>
          <a:stretch/>
        </p:blipFill>
        <p:spPr bwMode="auto">
          <a:xfrm>
            <a:off x="3314589" y="3779788"/>
            <a:ext cx="468911" cy="72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r="18311"/>
          <a:stretch/>
        </p:blipFill>
        <p:spPr bwMode="auto">
          <a:xfrm>
            <a:off x="5536929" y="3730369"/>
            <a:ext cx="468911" cy="72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>
            <a:endCxn id="31" idx="1"/>
          </p:cNvCxnSpPr>
          <p:nvPr/>
        </p:nvCxnSpPr>
        <p:spPr bwMode="auto">
          <a:xfrm flipV="1">
            <a:off x="1642577" y="4143835"/>
            <a:ext cx="1672012" cy="84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2" descr="C:\Users\Jhpiego\Desktop\RJ-snapshot\Captur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12" y="980800"/>
            <a:ext cx="3371766" cy="21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Jhpiego\AppData\Local\Microsoft\Windows\INetCache\IE\5SLBZJVS\users-pawns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1"/>
          <a:stretch/>
        </p:blipFill>
        <p:spPr bwMode="auto">
          <a:xfrm>
            <a:off x="9609381" y="3705233"/>
            <a:ext cx="740229" cy="9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Jhpiego\AppData\Local\Microsoft\Windows\INetCache\IE\5SLBZJVS\users-pawns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34"/>
          <a:stretch/>
        </p:blipFill>
        <p:spPr bwMode="auto">
          <a:xfrm>
            <a:off x="11076118" y="3645024"/>
            <a:ext cx="776973" cy="9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lbow Connector 8"/>
          <p:cNvCxnSpPr/>
          <p:nvPr/>
        </p:nvCxnSpPr>
        <p:spPr>
          <a:xfrm rot="16200000" flipH="1">
            <a:off x="8858725" y="4211621"/>
            <a:ext cx="752481" cy="1489306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4" idx="2"/>
          </p:cNvCxnSpPr>
          <p:nvPr/>
        </p:nvCxnSpPr>
        <p:spPr>
          <a:xfrm rot="5400000">
            <a:off x="9500109" y="4481807"/>
            <a:ext cx="349174" cy="609601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5" idx="2"/>
          </p:cNvCxnSpPr>
          <p:nvPr/>
        </p:nvCxnSpPr>
        <p:spPr>
          <a:xfrm rot="5400000">
            <a:off x="10453017" y="3949601"/>
            <a:ext cx="409378" cy="1613798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40054" y="4443824"/>
            <a:ext cx="11719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Facility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54790" y="4427355"/>
            <a:ext cx="1171965" cy="369332"/>
          </a:xfrm>
          <a:prstGeom prst="rect">
            <a:avLst/>
          </a:prstGeom>
          <a:solidFill>
            <a:srgbClr val="D7499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932366" y="4452288"/>
            <a:ext cx="117196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1028" idx="0"/>
            <a:endCxn id="27" idx="2"/>
          </p:cNvCxnSpPr>
          <p:nvPr/>
        </p:nvCxnSpPr>
        <p:spPr>
          <a:xfrm flipV="1">
            <a:off x="8490189" y="3134984"/>
            <a:ext cx="1489306" cy="516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9990188" y="3129000"/>
            <a:ext cx="1423833" cy="4726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12192000" cy="875070"/>
          </a:xfrm>
          <a:prstGeom prst="rect">
            <a:avLst/>
          </a:prstGeom>
          <a:solidFill>
            <a:srgbClr val="00B99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dirty="0">
                <a:solidFill>
                  <a:schemeClr val="bg1"/>
                </a:solidFill>
              </a:rPr>
              <a:t>Digitalization to Process </a:t>
            </a:r>
            <a:r>
              <a:rPr lang="en-IN" sz="3600" dirty="0" smtClean="0">
                <a:solidFill>
                  <a:schemeClr val="bg1"/>
                </a:solidFill>
              </a:rPr>
              <a:t>Information Onsite </a:t>
            </a:r>
            <a:r>
              <a:rPr lang="en-IN" sz="3600" dirty="0">
                <a:solidFill>
                  <a:schemeClr val="bg1"/>
                </a:solidFill>
              </a:rPr>
              <a:t>(ASMAN) </a:t>
            </a:r>
            <a:r>
              <a:rPr lang="en-IN" sz="3600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IN" sz="3600" dirty="0" smtClean="0">
                <a:solidFill>
                  <a:schemeClr val="bg1"/>
                </a:solidFill>
              </a:rPr>
              <a:t>Offsite </a:t>
            </a:r>
            <a:r>
              <a:rPr lang="en-IN" sz="3600" dirty="0">
                <a:solidFill>
                  <a:schemeClr val="bg1"/>
                </a:solidFill>
              </a:rPr>
              <a:t>(MWMIS)</a:t>
            </a:r>
            <a:endParaRPr lang="en-US" sz="3600" dirty="0">
              <a:solidFill>
                <a:schemeClr val="bg1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 animBg="1"/>
      <p:bldP spid="20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744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Outcome Indicators – Stillbirth Rate (SBR)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0" y="1434905"/>
          <a:ext cx="12192000" cy="471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107810" y="6105104"/>
            <a:ext cx="79763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fontAlgn="ctr">
              <a:buClr>
                <a:srgbClr val="000000"/>
              </a:buClr>
              <a:buSzPts val="1100"/>
            </a:pPr>
            <a:r>
              <a:rPr lang="en-US" dirty="0">
                <a:solidFill>
                  <a:srgbClr val="000000"/>
                </a:solidFill>
              </a:rPr>
              <a:t>Dakshata facilities </a:t>
            </a:r>
            <a:r>
              <a:rPr lang="en-US" dirty="0" smtClean="0">
                <a:solidFill>
                  <a:srgbClr val="000000"/>
                </a:solidFill>
              </a:rPr>
              <a:t>showed almost </a:t>
            </a:r>
            <a:r>
              <a:rPr lang="en-US" dirty="0">
                <a:solidFill>
                  <a:srgbClr val="000000"/>
                </a:solidFill>
              </a:rPr>
              <a:t>24</a:t>
            </a:r>
            <a:r>
              <a:rPr lang="en-US" dirty="0" smtClean="0">
                <a:solidFill>
                  <a:srgbClr val="000000"/>
                </a:solidFill>
              </a:rPr>
              <a:t>% reduction of </a:t>
            </a:r>
            <a:r>
              <a:rPr lang="en-US" dirty="0">
                <a:solidFill>
                  <a:srgbClr val="000000"/>
                </a:solidFill>
              </a:rPr>
              <a:t>SBR in Phase-I </a:t>
            </a:r>
            <a:r>
              <a:rPr lang="en-US" dirty="0" smtClean="0">
                <a:solidFill>
                  <a:srgbClr val="000000"/>
                </a:solidFill>
              </a:rPr>
              <a:t>facilities and </a:t>
            </a:r>
            <a:r>
              <a:rPr lang="en-US" dirty="0">
                <a:solidFill>
                  <a:srgbClr val="000000"/>
                </a:solidFill>
              </a:rPr>
              <a:t>21% reduction in Phase </a:t>
            </a:r>
            <a:r>
              <a:rPr lang="en-US" dirty="0" smtClean="0">
                <a:solidFill>
                  <a:srgbClr val="000000"/>
                </a:solidFill>
              </a:rPr>
              <a:t>II facilities </a:t>
            </a:r>
            <a:r>
              <a:rPr lang="en-US" dirty="0">
                <a:solidFill>
                  <a:srgbClr val="000000"/>
                </a:solidFill>
              </a:rPr>
              <a:t>in comparison to 13% reduction </a:t>
            </a:r>
            <a:r>
              <a:rPr lang="en-US" dirty="0" smtClean="0">
                <a:solidFill>
                  <a:srgbClr val="000000"/>
                </a:solidFill>
              </a:rPr>
              <a:t>in other facilities.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628380" y="3304368"/>
            <a:ext cx="2935239" cy="971194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4073 s</a:t>
            </a:r>
            <a:r>
              <a:rPr lang="en-US" sz="20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tillbirths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averted in intervention facilities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84190" y="828496"/>
            <a:ext cx="1809384" cy="236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Source: PCTS data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3427" y="512009"/>
            <a:ext cx="10928808" cy="512009"/>
          </a:xfrm>
        </p:spPr>
        <p:txBody>
          <a:bodyPr/>
          <a:lstStyle/>
          <a:p>
            <a:r>
              <a:rPr lang="en-US" sz="2400" dirty="0" smtClean="0"/>
              <a:t>Tracking Outcome Indicators - Inborn SNCU Admissions with Neonatal Asphyxia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12052" y="1674483"/>
          <a:ext cx="7773818" cy="218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440615" y="1340237"/>
            <a:ext cx="3517766" cy="4624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prstClr val="white"/>
                </a:solidFill>
              </a:rPr>
              <a:t>58</a:t>
            </a:r>
            <a:r>
              <a:rPr lang="en-US" sz="2400" dirty="0" smtClean="0">
                <a:solidFill>
                  <a:prstClr val="white"/>
                </a:solidFill>
              </a:rPr>
              <a:t>% SNCUs (15/26</a:t>
            </a:r>
            <a:r>
              <a:rPr lang="en-US" sz="2400" dirty="0">
                <a:solidFill>
                  <a:prstClr val="white"/>
                </a:solidFill>
              </a:rPr>
              <a:t>) </a:t>
            </a:r>
            <a:r>
              <a:rPr lang="en-US" sz="2400" dirty="0" smtClean="0">
                <a:solidFill>
                  <a:prstClr val="white"/>
                </a:solidFill>
              </a:rPr>
              <a:t>reported </a:t>
            </a:r>
            <a:r>
              <a:rPr lang="en-US" sz="2400" dirty="0">
                <a:solidFill>
                  <a:prstClr val="white"/>
                </a:solidFill>
              </a:rPr>
              <a:t>decline in </a:t>
            </a:r>
            <a:r>
              <a:rPr lang="en-US" sz="2400" dirty="0" smtClean="0">
                <a:solidFill>
                  <a:prstClr val="white"/>
                </a:solidFill>
              </a:rPr>
              <a:t>inborn </a:t>
            </a:r>
            <a:r>
              <a:rPr lang="en-US" sz="2400" dirty="0">
                <a:solidFill>
                  <a:prstClr val="white"/>
                </a:solidFill>
              </a:rPr>
              <a:t>admissions with neonatal asphyxia in Phase </a:t>
            </a:r>
            <a:r>
              <a:rPr lang="en-US" sz="2400" dirty="0" smtClean="0">
                <a:solidFill>
                  <a:prstClr val="white"/>
                </a:solidFill>
              </a:rPr>
              <a:t>I &amp; II districts.</a:t>
            </a:r>
          </a:p>
          <a:p>
            <a:pPr algn="just"/>
            <a:endParaRPr lang="en-US" sz="2400" dirty="0">
              <a:solidFill>
                <a:prstClr val="white"/>
              </a:solidFill>
            </a:endParaRPr>
          </a:p>
          <a:p>
            <a:pPr algn="just"/>
            <a:r>
              <a:rPr lang="en-US" sz="2400" dirty="0" smtClean="0">
                <a:solidFill>
                  <a:prstClr val="white"/>
                </a:solidFill>
              </a:rPr>
              <a:t>Overall, </a:t>
            </a:r>
            <a:r>
              <a:rPr lang="en-US" sz="2400" dirty="0">
                <a:solidFill>
                  <a:prstClr val="white"/>
                </a:solidFill>
              </a:rPr>
              <a:t>3.4% </a:t>
            </a:r>
            <a:r>
              <a:rPr lang="en-US" sz="2400" dirty="0" smtClean="0">
                <a:solidFill>
                  <a:prstClr val="white"/>
                </a:solidFill>
              </a:rPr>
              <a:t>decline </a:t>
            </a:r>
            <a:r>
              <a:rPr lang="en-US" sz="2400" dirty="0">
                <a:solidFill>
                  <a:prstClr val="white"/>
                </a:solidFill>
              </a:rPr>
              <a:t>reported in </a:t>
            </a:r>
            <a:r>
              <a:rPr lang="en-US" sz="2400" dirty="0" smtClean="0">
                <a:solidFill>
                  <a:prstClr val="white"/>
                </a:solidFill>
              </a:rPr>
              <a:t>inborn admissions </a:t>
            </a:r>
            <a:r>
              <a:rPr lang="en-US" sz="2400" dirty="0">
                <a:solidFill>
                  <a:prstClr val="white"/>
                </a:solidFill>
              </a:rPr>
              <a:t>from 17.9</a:t>
            </a:r>
            <a:r>
              <a:rPr lang="en-US" sz="2400" dirty="0" smtClean="0">
                <a:solidFill>
                  <a:prstClr val="white"/>
                </a:solidFill>
              </a:rPr>
              <a:t>% (</a:t>
            </a:r>
            <a:r>
              <a:rPr lang="en-US" sz="2400" dirty="0">
                <a:solidFill>
                  <a:prstClr val="white"/>
                </a:solidFill>
              </a:rPr>
              <a:t>2015-16) to 14.5% (2018-19)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31595" y="3967089"/>
          <a:ext cx="7654275" cy="268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0" y="6621847"/>
            <a:ext cx="1809384" cy="236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Source: SNCU </a:t>
            </a:r>
            <a:r>
              <a:rPr lang="en-US" sz="1200" dirty="0">
                <a:solidFill>
                  <a:srgbClr val="000000"/>
                </a:solidFill>
              </a:rPr>
              <a:t>Online </a:t>
            </a:r>
            <a:r>
              <a:rPr lang="en-US" sz="1200" dirty="0" smtClean="0">
                <a:solidFill>
                  <a:srgbClr val="000000"/>
                </a:solidFill>
              </a:rPr>
              <a:t>data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512737" y="2524032"/>
            <a:ext cx="1779080" cy="243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% Inborn </a:t>
            </a:r>
            <a:r>
              <a:rPr lang="en-US" sz="1400" dirty="0" smtClean="0">
                <a:solidFill>
                  <a:srgbClr val="000000"/>
                </a:solidFill>
              </a:rPr>
              <a:t>Admissions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Left Bracket 12"/>
          <p:cNvSpPr/>
          <p:nvPr/>
        </p:nvSpPr>
        <p:spPr>
          <a:xfrm rot="16200000">
            <a:off x="3006093" y="3157981"/>
            <a:ext cx="980224" cy="5133939"/>
          </a:xfrm>
          <a:prstGeom prst="leftBracket">
            <a:avLst/>
          </a:prstGeom>
          <a:solidFill>
            <a:schemeClr val="accent1">
              <a:lumMod val="40000"/>
              <a:lumOff val="60000"/>
              <a:alpha val="19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rot="16200000">
            <a:off x="6675465" y="4604657"/>
            <a:ext cx="998117" cy="2222695"/>
          </a:xfrm>
          <a:prstGeom prst="leftBracket">
            <a:avLst/>
          </a:prstGeom>
          <a:solidFill>
            <a:schemeClr val="accent2">
              <a:lumMod val="40000"/>
              <a:lumOff val="60000"/>
              <a:alpha val="19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880938" y="5177078"/>
            <a:ext cx="2515483" cy="2674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% Change in  </a:t>
            </a:r>
            <a:r>
              <a:rPr lang="en-US" sz="1400" dirty="0">
                <a:solidFill>
                  <a:srgbClr val="000000"/>
                </a:solidFill>
              </a:rPr>
              <a:t>Inborn </a:t>
            </a:r>
            <a:r>
              <a:rPr lang="en-US" sz="1400" dirty="0" smtClean="0">
                <a:solidFill>
                  <a:srgbClr val="000000"/>
                </a:solidFill>
              </a:rPr>
              <a:t>Admissions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45" y="116093"/>
            <a:ext cx="10928808" cy="1112838"/>
          </a:xfrm>
        </p:spPr>
        <p:txBody>
          <a:bodyPr/>
          <a:lstStyle/>
          <a:p>
            <a:r>
              <a:rPr lang="en-GB" sz="2800" dirty="0" smtClean="0"/>
              <a:t>Improved </a:t>
            </a:r>
            <a:r>
              <a:rPr lang="en-GB" sz="2800" dirty="0"/>
              <a:t>Management </a:t>
            </a:r>
            <a:r>
              <a:rPr lang="en-GB" sz="2800" dirty="0" smtClean="0"/>
              <a:t>of Pregnant Women </a:t>
            </a:r>
            <a:r>
              <a:rPr lang="en-GB" sz="2800" dirty="0"/>
              <a:t>with </a:t>
            </a:r>
            <a:r>
              <a:rPr lang="en-GB" sz="2800" dirty="0" smtClean="0"/>
              <a:t>Hypertension (</a:t>
            </a:r>
            <a:r>
              <a:rPr lang="en-GB" sz="2800" dirty="0"/>
              <a:t>BP&gt;140/90</a:t>
            </a:r>
            <a:r>
              <a:rPr lang="en-GB" sz="2800" dirty="0" smtClean="0"/>
              <a:t>)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66254" y="1691154"/>
          <a:ext cx="11665528" cy="483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0157359" y="764937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Source: PCTS data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Jhpiego">
    <a:dk1>
      <a:sysClr val="windowText" lastClr="000000"/>
    </a:dk1>
    <a:lt1>
      <a:sysClr val="window" lastClr="FFFFFF"/>
    </a:lt1>
    <a:dk2>
      <a:srgbClr val="55565A"/>
    </a:dk2>
    <a:lt2>
      <a:srgbClr val="CBD5D4"/>
    </a:lt2>
    <a:accent1>
      <a:srgbClr val="00667D"/>
    </a:accent1>
    <a:accent2>
      <a:srgbClr val="26CAD3"/>
    </a:accent2>
    <a:accent3>
      <a:srgbClr val="6F9395"/>
    </a:accent3>
    <a:accent4>
      <a:srgbClr val="BE0065"/>
    </a:accent4>
    <a:accent5>
      <a:srgbClr val="0087CD"/>
    </a:accent5>
    <a:accent6>
      <a:srgbClr val="00AA88"/>
    </a:accent6>
    <a:hlink>
      <a:srgbClr val="00667D"/>
    </a:hlink>
    <a:folHlink>
      <a:srgbClr val="26CAD3"/>
    </a:folHlink>
  </a:clrScheme>
  <a:fontScheme name="Calib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Jhpiego">
    <a:dk1>
      <a:sysClr val="windowText" lastClr="000000"/>
    </a:dk1>
    <a:lt1>
      <a:sysClr val="window" lastClr="FFFFFF"/>
    </a:lt1>
    <a:dk2>
      <a:srgbClr val="55565A"/>
    </a:dk2>
    <a:lt2>
      <a:srgbClr val="CBD5D4"/>
    </a:lt2>
    <a:accent1>
      <a:srgbClr val="00667D"/>
    </a:accent1>
    <a:accent2>
      <a:srgbClr val="26CAD3"/>
    </a:accent2>
    <a:accent3>
      <a:srgbClr val="6F9395"/>
    </a:accent3>
    <a:accent4>
      <a:srgbClr val="BE0065"/>
    </a:accent4>
    <a:accent5>
      <a:srgbClr val="0087CD"/>
    </a:accent5>
    <a:accent6>
      <a:srgbClr val="00AA88"/>
    </a:accent6>
    <a:hlink>
      <a:srgbClr val="00667D"/>
    </a:hlink>
    <a:folHlink>
      <a:srgbClr val="26CAD3"/>
    </a:folHlink>
  </a:clrScheme>
  <a:fontScheme name="Calib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Jhpiego">
    <a:dk1>
      <a:sysClr val="windowText" lastClr="000000"/>
    </a:dk1>
    <a:lt1>
      <a:sysClr val="window" lastClr="FFFFFF"/>
    </a:lt1>
    <a:dk2>
      <a:srgbClr val="55565A"/>
    </a:dk2>
    <a:lt2>
      <a:srgbClr val="CBD5D4"/>
    </a:lt2>
    <a:accent1>
      <a:srgbClr val="00667D"/>
    </a:accent1>
    <a:accent2>
      <a:srgbClr val="26CAD3"/>
    </a:accent2>
    <a:accent3>
      <a:srgbClr val="6F9395"/>
    </a:accent3>
    <a:accent4>
      <a:srgbClr val="BE0065"/>
    </a:accent4>
    <a:accent5>
      <a:srgbClr val="0087CD"/>
    </a:accent5>
    <a:accent6>
      <a:srgbClr val="00AA88"/>
    </a:accent6>
    <a:hlink>
      <a:srgbClr val="00667D"/>
    </a:hlink>
    <a:folHlink>
      <a:srgbClr val="26CAD3"/>
    </a:folHlink>
  </a:clrScheme>
  <a:fontScheme name="Calib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Jhpiego">
    <a:dk1>
      <a:sysClr val="windowText" lastClr="000000"/>
    </a:dk1>
    <a:lt1>
      <a:sysClr val="window" lastClr="FFFFFF"/>
    </a:lt1>
    <a:dk2>
      <a:srgbClr val="55565A"/>
    </a:dk2>
    <a:lt2>
      <a:srgbClr val="CBD5D4"/>
    </a:lt2>
    <a:accent1>
      <a:srgbClr val="00667D"/>
    </a:accent1>
    <a:accent2>
      <a:srgbClr val="26CAD3"/>
    </a:accent2>
    <a:accent3>
      <a:srgbClr val="6F9395"/>
    </a:accent3>
    <a:accent4>
      <a:srgbClr val="BE0065"/>
    </a:accent4>
    <a:accent5>
      <a:srgbClr val="0087CD"/>
    </a:accent5>
    <a:accent6>
      <a:srgbClr val="00AA88"/>
    </a:accent6>
    <a:hlink>
      <a:srgbClr val="00667D"/>
    </a:hlink>
    <a:folHlink>
      <a:srgbClr val="26CAD3"/>
    </a:folHlink>
  </a:clrScheme>
  <a:fontScheme name="Calib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Jhpiego">
    <a:dk1>
      <a:sysClr val="windowText" lastClr="000000"/>
    </a:dk1>
    <a:lt1>
      <a:sysClr val="window" lastClr="FFFFFF"/>
    </a:lt1>
    <a:dk2>
      <a:srgbClr val="55565A"/>
    </a:dk2>
    <a:lt2>
      <a:srgbClr val="CBD5D4"/>
    </a:lt2>
    <a:accent1>
      <a:srgbClr val="00667D"/>
    </a:accent1>
    <a:accent2>
      <a:srgbClr val="26CAD3"/>
    </a:accent2>
    <a:accent3>
      <a:srgbClr val="6F9395"/>
    </a:accent3>
    <a:accent4>
      <a:srgbClr val="BE0065"/>
    </a:accent4>
    <a:accent5>
      <a:srgbClr val="0087CD"/>
    </a:accent5>
    <a:accent6>
      <a:srgbClr val="00AA88"/>
    </a:accent6>
    <a:hlink>
      <a:srgbClr val="00667D"/>
    </a:hlink>
    <a:folHlink>
      <a:srgbClr val="26CAD3"/>
    </a:folHlink>
  </a:clrScheme>
  <a:fontScheme name="Calib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Jhpiego">
    <a:dk1>
      <a:sysClr val="windowText" lastClr="000000"/>
    </a:dk1>
    <a:lt1>
      <a:sysClr val="window" lastClr="FFFFFF"/>
    </a:lt1>
    <a:dk2>
      <a:srgbClr val="55565A"/>
    </a:dk2>
    <a:lt2>
      <a:srgbClr val="CBD5D4"/>
    </a:lt2>
    <a:accent1>
      <a:srgbClr val="00667D"/>
    </a:accent1>
    <a:accent2>
      <a:srgbClr val="26CAD3"/>
    </a:accent2>
    <a:accent3>
      <a:srgbClr val="6F9395"/>
    </a:accent3>
    <a:accent4>
      <a:srgbClr val="BE0065"/>
    </a:accent4>
    <a:accent5>
      <a:srgbClr val="0087CD"/>
    </a:accent5>
    <a:accent6>
      <a:srgbClr val="00AA88"/>
    </a:accent6>
    <a:hlink>
      <a:srgbClr val="00667D"/>
    </a:hlink>
    <a:folHlink>
      <a:srgbClr val="26CAD3"/>
    </a:folHlink>
  </a:clrScheme>
  <a:fontScheme name="Calib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Jhpiego">
    <a:dk1>
      <a:sysClr val="windowText" lastClr="000000"/>
    </a:dk1>
    <a:lt1>
      <a:sysClr val="window" lastClr="FFFFFF"/>
    </a:lt1>
    <a:dk2>
      <a:srgbClr val="55565A"/>
    </a:dk2>
    <a:lt2>
      <a:srgbClr val="CBD5D4"/>
    </a:lt2>
    <a:accent1>
      <a:srgbClr val="00667D"/>
    </a:accent1>
    <a:accent2>
      <a:srgbClr val="26CAD3"/>
    </a:accent2>
    <a:accent3>
      <a:srgbClr val="6F9395"/>
    </a:accent3>
    <a:accent4>
      <a:srgbClr val="BE0065"/>
    </a:accent4>
    <a:accent5>
      <a:srgbClr val="0087CD"/>
    </a:accent5>
    <a:accent6>
      <a:srgbClr val="00AA88"/>
    </a:accent6>
    <a:hlink>
      <a:srgbClr val="00667D"/>
    </a:hlink>
    <a:folHlink>
      <a:srgbClr val="26CAD3"/>
    </a:folHlink>
  </a:clrScheme>
  <a:fontScheme name="Calib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1043</Words>
  <Application>Microsoft Office PowerPoint</Application>
  <PresentationFormat>Custom</PresentationFormat>
  <Paragraphs>215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Use of Technology for  Better Data Visualization  and Informed Decision-Making: MWMIS</vt:lpstr>
      <vt:lpstr>Existing Paper Based System</vt:lpstr>
      <vt:lpstr>Need for Collection and Utilization of Data from LR</vt:lpstr>
      <vt:lpstr>PowerPoint Presentation</vt:lpstr>
      <vt:lpstr>PowerPoint Presentation</vt:lpstr>
      <vt:lpstr>PowerPoint Presentation</vt:lpstr>
      <vt:lpstr>Tracking Outcome Indicators – Stillbirth Rate (SBR)</vt:lpstr>
      <vt:lpstr>Tracking Outcome Indicators - Inborn SNCU Admissions with Neonatal Asphyxia</vt:lpstr>
      <vt:lpstr>Improved Management of Pregnant Women with Hypertension (BP&gt;140/90)</vt:lpstr>
      <vt:lpstr>Identification and appropriate referral of PE/ cases</vt:lpstr>
      <vt:lpstr>PowerPoint Presentation</vt:lpstr>
      <vt:lpstr>PowerPoint Presentation</vt:lpstr>
      <vt:lpstr>PowerPoint Presentation</vt:lpstr>
      <vt:lpstr>PowerPoint Presentation</vt:lpstr>
      <vt:lpstr>What  we derived from data ?     Staff Nurse duty roster in MWMIS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 Kumar;Dr CS JOSHI;Yashpal Jain</dc:creator>
  <cp:lastModifiedBy>DEL</cp:lastModifiedBy>
  <cp:revision>88</cp:revision>
  <dcterms:created xsi:type="dcterms:W3CDTF">2018-07-06T09:52:18Z</dcterms:created>
  <dcterms:modified xsi:type="dcterms:W3CDTF">2019-11-12T05:20:25Z</dcterms:modified>
</cp:coreProperties>
</file>