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7" r:id="rId2"/>
    <p:sldId id="258" r:id="rId3"/>
    <p:sldId id="268" r:id="rId4"/>
    <p:sldId id="259" r:id="rId5"/>
    <p:sldId id="256" r:id="rId6"/>
    <p:sldId id="260" r:id="rId7"/>
    <p:sldId id="261"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26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A96F2031-79A1-4D7C-A33F-C627494A5C6C}" type="datetimeFigureOut">
              <a:rPr lang="en-US" altLang="en-US"/>
              <a:pPr/>
              <a:t>04-Jul-17</a:t>
            </a:fld>
            <a:endParaRPr lang="en-US" altLang="en-US"/>
          </a:p>
        </p:txBody>
      </p:sp>
      <p:sp>
        <p:nvSpPr>
          <p:cNvPr id="26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CD1DC72-F02A-4396-AB59-5D8C78316DE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6469466E-5633-4058-9619-C0B94BAC6955}" type="datetimeFigureOut">
              <a:rPr lang="en-US"/>
              <a:pPr>
                <a:defRPr/>
              </a:pPr>
              <a:t>04-Jul-17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6DD66C17-30D3-41A9-90A7-99B907EEF27E}" type="slidenum">
              <a:rPr lang="en-IN" altLang="en-US"/>
              <a:pPr/>
              <a:t>‹#›</a:t>
            </a:fld>
            <a:endParaRPr lang="en-IN" altLang="en-US"/>
          </a:p>
        </p:txBody>
      </p:sp>
    </p:spTree>
    <p:extLst>
      <p:ext uri="{BB962C8B-B14F-4D97-AF65-F5344CB8AC3E}">
        <p14:creationId xmlns:p14="http://schemas.microsoft.com/office/powerpoint/2010/main" val="365915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888AD364-23B7-44BC-A725-9A7D6D12CF35}" type="datetimeFigureOut">
              <a:rPr lang="en-US"/>
              <a:pPr>
                <a:defRPr/>
              </a:pPr>
              <a:t>04-Jul-17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F382F497-D636-40C3-BFA7-BEC57EBD1A68}" type="slidenum">
              <a:rPr lang="en-IN" altLang="en-US"/>
              <a:pPr/>
              <a:t>‹#›</a:t>
            </a:fld>
            <a:endParaRPr lang="en-IN" altLang="en-US"/>
          </a:p>
        </p:txBody>
      </p:sp>
    </p:spTree>
    <p:extLst>
      <p:ext uri="{BB962C8B-B14F-4D97-AF65-F5344CB8AC3E}">
        <p14:creationId xmlns:p14="http://schemas.microsoft.com/office/powerpoint/2010/main" val="274011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647B94D0-2CD2-40CB-B1AB-AA7820366A98}" type="datetimeFigureOut">
              <a:rPr lang="en-US"/>
              <a:pPr>
                <a:defRPr/>
              </a:pPr>
              <a:t>04-Jul-17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F5A63440-5066-4E2B-8388-E6FD9BC39436}" type="slidenum">
              <a:rPr lang="en-IN" altLang="en-US"/>
              <a:pPr/>
              <a:t>‹#›</a:t>
            </a:fld>
            <a:endParaRPr lang="en-IN" altLang="en-US"/>
          </a:p>
        </p:txBody>
      </p:sp>
    </p:spTree>
    <p:extLst>
      <p:ext uri="{BB962C8B-B14F-4D97-AF65-F5344CB8AC3E}">
        <p14:creationId xmlns:p14="http://schemas.microsoft.com/office/powerpoint/2010/main" val="186749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56F94859-478F-42BE-90E6-64CF17BD3AB9}" type="datetimeFigureOut">
              <a:rPr lang="en-US"/>
              <a:pPr>
                <a:defRPr/>
              </a:pPr>
              <a:t>04-Jul-17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6E137080-95FD-49EE-9D79-BBF34F318117}" type="slidenum">
              <a:rPr lang="en-IN" altLang="en-US"/>
              <a:pPr/>
              <a:t>‹#›</a:t>
            </a:fld>
            <a:endParaRPr lang="en-IN" altLang="en-US"/>
          </a:p>
        </p:txBody>
      </p:sp>
    </p:spTree>
    <p:extLst>
      <p:ext uri="{BB962C8B-B14F-4D97-AF65-F5344CB8AC3E}">
        <p14:creationId xmlns:p14="http://schemas.microsoft.com/office/powerpoint/2010/main" val="251737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ED4E08-4029-4B60-9D60-217A3EA4FFF2}" type="datetimeFigureOut">
              <a:rPr lang="en-US"/>
              <a:pPr>
                <a:defRPr/>
              </a:pPr>
              <a:t>04-Jul-17</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89244282-6414-47CA-91E6-0A853FF7F69B}" type="slidenum">
              <a:rPr lang="en-IN" altLang="en-US"/>
              <a:pPr/>
              <a:t>‹#›</a:t>
            </a:fld>
            <a:endParaRPr lang="en-IN" altLang="en-US"/>
          </a:p>
        </p:txBody>
      </p:sp>
    </p:spTree>
    <p:extLst>
      <p:ext uri="{BB962C8B-B14F-4D97-AF65-F5344CB8AC3E}">
        <p14:creationId xmlns:p14="http://schemas.microsoft.com/office/powerpoint/2010/main" val="422870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85E530B7-D95D-4329-B136-5A9D602906AA}" type="datetimeFigureOut">
              <a:rPr lang="en-US"/>
              <a:pPr>
                <a:defRPr/>
              </a:pPr>
              <a:t>04-Jul-17</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16C7A1D4-BCCD-41FF-B3CB-E64F34987B4E}" type="slidenum">
              <a:rPr lang="en-IN" altLang="en-US"/>
              <a:pPr/>
              <a:t>‹#›</a:t>
            </a:fld>
            <a:endParaRPr lang="en-IN" altLang="en-US"/>
          </a:p>
        </p:txBody>
      </p:sp>
    </p:spTree>
    <p:extLst>
      <p:ext uri="{BB962C8B-B14F-4D97-AF65-F5344CB8AC3E}">
        <p14:creationId xmlns:p14="http://schemas.microsoft.com/office/powerpoint/2010/main" val="349771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8DB8159A-A566-493D-ADF1-072ED12E8170}" type="datetimeFigureOut">
              <a:rPr lang="en-US"/>
              <a:pPr>
                <a:defRPr/>
              </a:pPr>
              <a:t>04-Jul-17</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fld id="{A85117B4-1184-4C91-9DEF-3C3DBA7F70BF}" type="slidenum">
              <a:rPr lang="en-IN" altLang="en-US"/>
              <a:pPr/>
              <a:t>‹#›</a:t>
            </a:fld>
            <a:endParaRPr lang="en-IN" altLang="en-US"/>
          </a:p>
        </p:txBody>
      </p:sp>
    </p:spTree>
    <p:extLst>
      <p:ext uri="{BB962C8B-B14F-4D97-AF65-F5344CB8AC3E}">
        <p14:creationId xmlns:p14="http://schemas.microsoft.com/office/powerpoint/2010/main" val="289438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AC83840C-4406-44E7-951C-4A53FC1F95F3}" type="datetimeFigureOut">
              <a:rPr lang="en-US"/>
              <a:pPr>
                <a:defRPr/>
              </a:pPr>
              <a:t>04-Jul-17</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fld id="{464A4052-FDAF-420C-B15A-16A8B5F835D8}" type="slidenum">
              <a:rPr lang="en-IN" altLang="en-US"/>
              <a:pPr/>
              <a:t>‹#›</a:t>
            </a:fld>
            <a:endParaRPr lang="en-IN" altLang="en-US"/>
          </a:p>
        </p:txBody>
      </p:sp>
    </p:spTree>
    <p:extLst>
      <p:ext uri="{BB962C8B-B14F-4D97-AF65-F5344CB8AC3E}">
        <p14:creationId xmlns:p14="http://schemas.microsoft.com/office/powerpoint/2010/main" val="85600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BE9B9F-AA4F-4D53-A226-9F58F49B3E05}" type="datetimeFigureOut">
              <a:rPr lang="en-US"/>
              <a:pPr>
                <a:defRPr/>
              </a:pPr>
              <a:t>04-Jul-17</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fld id="{A5986E59-00C0-425E-9D9F-7627EF3E0293}" type="slidenum">
              <a:rPr lang="en-IN" altLang="en-US"/>
              <a:pPr/>
              <a:t>‹#›</a:t>
            </a:fld>
            <a:endParaRPr lang="en-IN" altLang="en-US"/>
          </a:p>
        </p:txBody>
      </p:sp>
    </p:spTree>
    <p:extLst>
      <p:ext uri="{BB962C8B-B14F-4D97-AF65-F5344CB8AC3E}">
        <p14:creationId xmlns:p14="http://schemas.microsoft.com/office/powerpoint/2010/main" val="220869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73DFF1-110A-4DCA-8E64-11A19C57B698}" type="datetimeFigureOut">
              <a:rPr lang="en-US"/>
              <a:pPr>
                <a:defRPr/>
              </a:pPr>
              <a:t>04-Jul-17</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489AA124-EE63-4BFF-87B0-818105238C35}" type="slidenum">
              <a:rPr lang="en-IN" altLang="en-US"/>
              <a:pPr/>
              <a:t>‹#›</a:t>
            </a:fld>
            <a:endParaRPr lang="en-IN" altLang="en-US"/>
          </a:p>
        </p:txBody>
      </p:sp>
    </p:spTree>
    <p:extLst>
      <p:ext uri="{BB962C8B-B14F-4D97-AF65-F5344CB8AC3E}">
        <p14:creationId xmlns:p14="http://schemas.microsoft.com/office/powerpoint/2010/main" val="406549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1D7DBB-D6C5-45EA-A112-F4B08CCAC628}" type="datetimeFigureOut">
              <a:rPr lang="en-US"/>
              <a:pPr>
                <a:defRPr/>
              </a:pPr>
              <a:t>04-Jul-17</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83A144C1-822B-4530-A3E2-3C072FF1E206}" type="slidenum">
              <a:rPr lang="en-IN" altLang="en-US"/>
              <a:pPr/>
              <a:t>‹#›</a:t>
            </a:fld>
            <a:endParaRPr lang="en-IN" altLang="en-US"/>
          </a:p>
        </p:txBody>
      </p:sp>
    </p:spTree>
    <p:extLst>
      <p:ext uri="{BB962C8B-B14F-4D97-AF65-F5344CB8AC3E}">
        <p14:creationId xmlns:p14="http://schemas.microsoft.com/office/powerpoint/2010/main" val="19951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BD64413-637F-4BA5-B4BB-2952D13E8AF4}" type="datetimeFigureOut">
              <a:rPr lang="en-US"/>
              <a:pPr>
                <a:defRPr/>
              </a:pPr>
              <a:t>04-Jul-17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DFB64D3-5921-4904-8448-D83CB1045319}" type="slidenum">
              <a:rPr lang="en-IN" altLang="en-US"/>
              <a:pPr/>
              <a:t>‹#›</a:t>
            </a:fld>
            <a:endParaRPr lang="en-I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143000" y="4419600"/>
            <a:ext cx="6400800" cy="1752600"/>
          </a:xfrm>
        </p:spPr>
        <p:txBody>
          <a:bodyPr>
            <a:normAutofit/>
          </a:bodyPr>
          <a:lstStyle/>
          <a:p>
            <a:pPr>
              <a:lnSpc>
                <a:spcPct val="80000"/>
              </a:lnSpc>
            </a:pPr>
            <a:r>
              <a:rPr lang="en-US" altLang="en-US" sz="2000" b="1" smtClean="0">
                <a:solidFill>
                  <a:schemeClr val="tx1"/>
                </a:solidFill>
              </a:rPr>
              <a:t>Implementing partners: </a:t>
            </a:r>
          </a:p>
          <a:p>
            <a:pPr>
              <a:lnSpc>
                <a:spcPct val="80000"/>
              </a:lnSpc>
            </a:pPr>
            <a:endParaRPr lang="en-US" altLang="en-US" sz="2000" smtClean="0">
              <a:solidFill>
                <a:schemeClr val="tx1"/>
              </a:solidFill>
            </a:endParaRPr>
          </a:p>
          <a:p>
            <a:pPr>
              <a:lnSpc>
                <a:spcPct val="80000"/>
              </a:lnSpc>
            </a:pPr>
            <a:r>
              <a:rPr lang="en-US" altLang="en-US" sz="2000" smtClean="0">
                <a:solidFill>
                  <a:schemeClr val="tx1"/>
                </a:solidFill>
              </a:rPr>
              <a:t>	State National Health Mission, State Revised National TB Control Programme, District Revised National TB Control Programme, Integrated Tribal Development Agency (ITDA), Local Community Leaders</a:t>
            </a:r>
            <a:endParaRPr lang="en-US" altLang="en-US" sz="1600" smtClean="0">
              <a:solidFill>
                <a:schemeClr val="tx1"/>
              </a:solidFill>
            </a:endParaRPr>
          </a:p>
        </p:txBody>
      </p:sp>
      <p:sp>
        <p:nvSpPr>
          <p:cNvPr id="2051" name="Rectangle 4"/>
          <p:cNvSpPr>
            <a:spLocks noGrp="1" noChangeArrowheads="1"/>
          </p:cNvSpPr>
          <p:nvPr>
            <p:ph type="ctrTitle"/>
          </p:nvPr>
        </p:nvSpPr>
        <p:spPr>
          <a:xfrm>
            <a:off x="762000" y="1447800"/>
            <a:ext cx="7772400" cy="1470025"/>
          </a:xfrm>
        </p:spPr>
        <p:txBody>
          <a:bodyPr/>
          <a:lstStyle/>
          <a:p>
            <a:r>
              <a:rPr lang="en-US" altLang="en-US" sz="2800" b="1" smtClean="0"/>
              <a:t>Systematic Active Case Finding Efforts in Tribal TB Units of Visakhapatnam, Andhra Pradesh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8or9"/>
          <p:cNvPicPr>
            <a:picLocks noChangeAspect="1" noChangeArrowheads="1"/>
          </p:cNvPicPr>
          <p:nvPr/>
        </p:nvPicPr>
        <p:blipFill>
          <a:blip r:embed="rId2">
            <a:extLst>
              <a:ext uri="{28A0092B-C50C-407E-A947-70E740481C1C}">
                <a14:useLocalDpi xmlns:a14="http://schemas.microsoft.com/office/drawing/2010/main" val="0"/>
              </a:ext>
            </a:extLst>
          </a:blip>
          <a:srcRect b="45515"/>
          <a:stretch>
            <a:fillRect/>
          </a:stretch>
        </p:blipFill>
        <p:spPr bwMode="auto">
          <a:xfrm>
            <a:off x="228600" y="685800"/>
            <a:ext cx="85344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10600"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6"/>
          <p:cNvSpPr txBox="1">
            <a:spLocks noChangeArrowheads="1"/>
          </p:cNvSpPr>
          <p:nvPr/>
        </p:nvSpPr>
        <p:spPr bwMode="auto">
          <a:xfrm>
            <a:off x="1928813" y="142875"/>
            <a:ext cx="4751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sz="2000" b="1"/>
              <a:t>SPUTUM COLLECTION  CAMP IN PROGRESS</a:t>
            </a:r>
          </a:p>
        </p:txBody>
      </p:sp>
      <p:pic>
        <p:nvPicPr>
          <p:cNvPr id="12291" name="Picture 4" descr="C:\Users\DrShanta\Downloads\somepicsofshandycampsintribalarea\Chinthapal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642938"/>
            <a:ext cx="7929562"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DrShanta\Downloads\somepicsofshandycampsintribalarea\Pade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928688"/>
            <a:ext cx="87153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p:cNvSpPr txBox="1">
            <a:spLocks noChangeArrowheads="1"/>
          </p:cNvSpPr>
          <p:nvPr/>
        </p:nvSpPr>
        <p:spPr bwMode="auto">
          <a:xfrm>
            <a:off x="1857375" y="285750"/>
            <a:ext cx="604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sz="2000" b="1"/>
              <a:t>SPREADING AWARENESS ABOUT TB IN SHANDY CAMPS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343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52400" y="609600"/>
            <a:ext cx="8915400" cy="6019800"/>
          </a:xfrm>
        </p:spPr>
        <p:txBody>
          <a:bodyPr rtlCol="0">
            <a:normAutofit/>
          </a:bodyPr>
          <a:lstStyle/>
          <a:p>
            <a:pPr fontAlgn="auto">
              <a:lnSpc>
                <a:spcPct val="80000"/>
              </a:lnSpc>
              <a:spcAft>
                <a:spcPts val="0"/>
              </a:spcAft>
              <a:buFontTx/>
              <a:buNone/>
              <a:defRPr/>
            </a:pPr>
            <a:r>
              <a:rPr lang="en-US" sz="3600" b="1" dirty="0" smtClean="0"/>
              <a:t>Introduction</a:t>
            </a:r>
            <a:endParaRPr lang="en-US" sz="3600" dirty="0" smtClean="0"/>
          </a:p>
          <a:p>
            <a:pPr fontAlgn="auto">
              <a:lnSpc>
                <a:spcPct val="80000"/>
              </a:lnSpc>
              <a:spcAft>
                <a:spcPts val="0"/>
              </a:spcAft>
              <a:buFontTx/>
              <a:buNone/>
              <a:defRPr/>
            </a:pPr>
            <a:r>
              <a:rPr lang="en-US" sz="3600" b="1" dirty="0" smtClean="0"/>
              <a:t>Burden of TB is high in Tribal population</a:t>
            </a:r>
            <a:endParaRPr lang="en-US" sz="3600" dirty="0" smtClean="0"/>
          </a:p>
          <a:p>
            <a:pPr lvl="1" fontAlgn="auto">
              <a:lnSpc>
                <a:spcPct val="80000"/>
              </a:lnSpc>
              <a:spcBef>
                <a:spcPct val="50000"/>
              </a:spcBef>
              <a:spcAft>
                <a:spcPts val="0"/>
              </a:spcAft>
              <a:defRPr/>
            </a:pPr>
            <a:r>
              <a:rPr lang="en-US" dirty="0" smtClean="0"/>
              <a:t>Difficult geographic terrain makes it difficult for them to approach Health facilities frequently. </a:t>
            </a:r>
          </a:p>
          <a:p>
            <a:pPr lvl="1" fontAlgn="auto">
              <a:lnSpc>
                <a:spcPct val="80000"/>
              </a:lnSpc>
              <a:spcBef>
                <a:spcPct val="50000"/>
              </a:spcBef>
              <a:spcAft>
                <a:spcPts val="0"/>
              </a:spcAft>
              <a:defRPr/>
            </a:pPr>
            <a:r>
              <a:rPr lang="en-US" dirty="0" smtClean="0"/>
              <a:t>Transmission is likely to be higher  because of</a:t>
            </a:r>
          </a:p>
          <a:p>
            <a:pPr lvl="2" fontAlgn="auto">
              <a:lnSpc>
                <a:spcPct val="80000"/>
              </a:lnSpc>
              <a:spcBef>
                <a:spcPct val="50000"/>
              </a:spcBef>
              <a:spcAft>
                <a:spcPts val="0"/>
              </a:spcAft>
              <a:defRPr/>
            </a:pPr>
            <a:r>
              <a:rPr lang="en-US" dirty="0"/>
              <a:t>T</a:t>
            </a:r>
            <a:r>
              <a:rPr lang="en-US" dirty="0" smtClean="0"/>
              <a:t>heir </a:t>
            </a:r>
            <a:r>
              <a:rPr lang="en-US" dirty="0" smtClean="0"/>
              <a:t>living habits in close clusters or huddled together in small huts</a:t>
            </a:r>
          </a:p>
          <a:p>
            <a:pPr lvl="2" fontAlgn="auto">
              <a:lnSpc>
                <a:spcPct val="80000"/>
              </a:lnSpc>
              <a:spcBef>
                <a:spcPct val="50000"/>
              </a:spcBef>
              <a:spcAft>
                <a:spcPts val="0"/>
              </a:spcAft>
              <a:defRPr/>
            </a:pPr>
            <a:r>
              <a:rPr lang="en-US" dirty="0"/>
              <a:t>M</a:t>
            </a:r>
            <a:r>
              <a:rPr lang="en-US" dirty="0" smtClean="0"/>
              <a:t>alnourishment </a:t>
            </a:r>
            <a:r>
              <a:rPr lang="en-US" dirty="0" smtClean="0"/>
              <a:t>and lowered immunity </a:t>
            </a:r>
            <a:endParaRPr lang="en-US" dirty="0" smtClean="0"/>
          </a:p>
          <a:p>
            <a:pPr lvl="1" fontAlgn="auto">
              <a:lnSpc>
                <a:spcPct val="80000"/>
              </a:lnSpc>
              <a:spcBef>
                <a:spcPct val="50000"/>
              </a:spcBef>
              <a:spcAft>
                <a:spcPts val="0"/>
              </a:spcAft>
              <a:defRPr/>
            </a:pPr>
            <a:r>
              <a:rPr lang="en-US" dirty="0" smtClean="0"/>
              <a:t>Passive </a:t>
            </a:r>
            <a:r>
              <a:rPr lang="en-US" dirty="0" smtClean="0"/>
              <a:t>case finding approach may miss many TB cases or diagnose them late.</a:t>
            </a:r>
          </a:p>
          <a:p>
            <a:pPr lvl="1" fontAlgn="auto">
              <a:lnSpc>
                <a:spcPct val="80000"/>
              </a:lnSpc>
              <a:spcBef>
                <a:spcPct val="50000"/>
              </a:spcBef>
              <a:spcAft>
                <a:spcPts val="0"/>
              </a:spcAft>
              <a:defRPr/>
            </a:pPr>
            <a:endParaRPr lang="en-US" dirty="0" smtClean="0"/>
          </a:p>
          <a:p>
            <a:pPr marL="457200" lvl="1" indent="0" fontAlgn="auto">
              <a:lnSpc>
                <a:spcPct val="80000"/>
              </a:lnSpc>
              <a:spcBef>
                <a:spcPct val="50000"/>
              </a:spcBef>
              <a:spcAft>
                <a:spcPts val="0"/>
              </a:spcAft>
              <a:buFontTx/>
              <a:buNone/>
              <a:defRPr/>
            </a:pPr>
            <a:endParaRPr lang="en-US" dirty="0" smtClean="0"/>
          </a:p>
          <a:p>
            <a:pPr marL="457200" lvl="1" indent="0" fontAlgn="auto">
              <a:lnSpc>
                <a:spcPct val="80000"/>
              </a:lnSpc>
              <a:spcBef>
                <a:spcPct val="50000"/>
              </a:spcBef>
              <a:spcAft>
                <a:spcPts val="0"/>
              </a:spcAft>
              <a:buFontTx/>
              <a:buNone/>
              <a:defRPr/>
            </a:pPr>
            <a:endParaRPr lang="en-US" sz="3200" dirty="0" smtClean="0"/>
          </a:p>
          <a:p>
            <a:pPr lvl="1" fontAlgn="auto">
              <a:lnSpc>
                <a:spcPct val="80000"/>
              </a:lnSpc>
              <a:spcBef>
                <a:spcPct val="50000"/>
              </a:spcBef>
              <a:spcAft>
                <a:spcPts val="0"/>
              </a:spcAft>
              <a:defRPr/>
            </a:pPr>
            <a:endParaRPr lang="en-US" sz="3200" dirty="0" smtClean="0"/>
          </a:p>
          <a:p>
            <a:pPr lvl="1" fontAlgn="auto">
              <a:lnSpc>
                <a:spcPct val="80000"/>
              </a:lnSpc>
              <a:spcBef>
                <a:spcPct val="50000"/>
              </a:spcBef>
              <a:spcAft>
                <a:spcPts val="0"/>
              </a:spcAft>
              <a:defRPr/>
            </a:pPr>
            <a:endParaRPr lang="en-US" sz="32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00" name="Group 200"/>
          <p:cNvGraphicFramePr>
            <a:graphicFrameLocks noGrp="1"/>
          </p:cNvGraphicFramePr>
          <p:nvPr>
            <p:extLst>
              <p:ext uri="{D42A27DB-BD31-4B8C-83A1-F6EECF244321}">
                <p14:modId xmlns:p14="http://schemas.microsoft.com/office/powerpoint/2010/main" val="2346077356"/>
              </p:ext>
            </p:extLst>
          </p:nvPr>
        </p:nvGraphicFramePr>
        <p:xfrm>
          <a:off x="395288" y="1125538"/>
          <a:ext cx="8208962" cy="4319589"/>
        </p:xfrm>
        <a:graphic>
          <a:graphicData uri="http://schemas.openxmlformats.org/drawingml/2006/table">
            <a:tbl>
              <a:tblPr/>
              <a:tblGrid>
                <a:gridCol w="1300162">
                  <a:extLst>
                    <a:ext uri="{9D8B030D-6E8A-4147-A177-3AD203B41FA5}">
                      <a16:colId xmlns:a16="http://schemas.microsoft.com/office/drawing/2014/main" val="2085357486"/>
                    </a:ext>
                  </a:extLst>
                </a:gridCol>
                <a:gridCol w="1150938">
                  <a:extLst>
                    <a:ext uri="{9D8B030D-6E8A-4147-A177-3AD203B41FA5}">
                      <a16:colId xmlns:a16="http://schemas.microsoft.com/office/drawing/2014/main" val="4044542341"/>
                    </a:ext>
                  </a:extLst>
                </a:gridCol>
                <a:gridCol w="1152525">
                  <a:extLst>
                    <a:ext uri="{9D8B030D-6E8A-4147-A177-3AD203B41FA5}">
                      <a16:colId xmlns:a16="http://schemas.microsoft.com/office/drawing/2014/main" val="3670323660"/>
                    </a:ext>
                  </a:extLst>
                </a:gridCol>
                <a:gridCol w="1150937">
                  <a:extLst>
                    <a:ext uri="{9D8B030D-6E8A-4147-A177-3AD203B41FA5}">
                      <a16:colId xmlns:a16="http://schemas.microsoft.com/office/drawing/2014/main" val="2120229169"/>
                    </a:ext>
                  </a:extLst>
                </a:gridCol>
                <a:gridCol w="1150938">
                  <a:extLst>
                    <a:ext uri="{9D8B030D-6E8A-4147-A177-3AD203B41FA5}">
                      <a16:colId xmlns:a16="http://schemas.microsoft.com/office/drawing/2014/main" val="3928178528"/>
                    </a:ext>
                  </a:extLst>
                </a:gridCol>
                <a:gridCol w="1152525">
                  <a:extLst>
                    <a:ext uri="{9D8B030D-6E8A-4147-A177-3AD203B41FA5}">
                      <a16:colId xmlns:a16="http://schemas.microsoft.com/office/drawing/2014/main" val="3962694367"/>
                    </a:ext>
                  </a:extLst>
                </a:gridCol>
                <a:gridCol w="1150937">
                  <a:extLst>
                    <a:ext uri="{9D8B030D-6E8A-4147-A177-3AD203B41FA5}">
                      <a16:colId xmlns:a16="http://schemas.microsoft.com/office/drawing/2014/main" val="1233511732"/>
                    </a:ext>
                  </a:extLst>
                </a:gridCol>
              </a:tblGrid>
              <a:tr h="679450">
                <a:tc gridSpan="7">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5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TB BURDEN IN TRIBAL TUs - VISAKHAPATNAM </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3414722"/>
                  </a:ext>
                </a:extLst>
              </a:tr>
              <a:tr h="871538">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2015(Jan-Dec)</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2016(Jan-Dec)</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2017(Jan-June)</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3437971685"/>
                  </a:ext>
                </a:extLst>
              </a:tr>
              <a:tr h="1268413">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Total Cases</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Cases/ lakh/annum</a:t>
                      </a:r>
                      <a:endParaRPr kumimoji="0" lang="en-US" altLang="en-US" sz="3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Total Cases</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Cases/ lakh/annum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Total Cases</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Cases/ lakh/annum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804848"/>
                  </a:ext>
                </a:extLst>
              </a:tr>
              <a:tr h="7493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District</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6076</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133</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6086</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137</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2901</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130</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0821540"/>
                  </a:ext>
                </a:extLst>
              </a:tr>
              <a:tr h="7508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Tribal</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1106</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169</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1172</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175</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562</a:t>
                      </a:r>
                      <a:endParaRPr kumimoji="0" lang="en-US" altLang="en-US" sz="3200" b="0" i="0" u="none" strike="noStrike" cap="none" normalizeH="0" baseline="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170</a:t>
                      </a:r>
                      <a:endParaRPr kumimoji="0" lang="en-US" altLang="en-US" sz="3200" b="0" i="0" u="none" strike="noStrike" cap="none" normalizeH="0" baseline="0" dirty="0" smtClean="0">
                        <a:ln>
                          <a:noFill/>
                        </a:ln>
                        <a:solidFill>
                          <a:schemeClr val="tx1"/>
                        </a:solidFill>
                        <a:effectLst/>
                        <a:latin typeface="Calibri" panose="020F050202020403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102335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23528" y="260648"/>
            <a:ext cx="8496944" cy="6336704"/>
          </a:xfrm>
        </p:spPr>
        <p:txBody>
          <a:bodyPr rtlCol="0">
            <a:noAutofit/>
          </a:bodyPr>
          <a:lstStyle/>
          <a:p>
            <a:pPr algn="ctr" fontAlgn="auto">
              <a:lnSpc>
                <a:spcPct val="80000"/>
              </a:lnSpc>
              <a:spcAft>
                <a:spcPts val="0"/>
              </a:spcAft>
              <a:buFontTx/>
              <a:buNone/>
              <a:defRPr/>
            </a:pPr>
            <a:r>
              <a:rPr lang="en-US" sz="2800" b="1" dirty="0" smtClean="0"/>
              <a:t>Program Description: </a:t>
            </a:r>
            <a:endParaRPr lang="en-US" sz="2800" b="1" dirty="0" smtClean="0"/>
          </a:p>
          <a:p>
            <a:pPr algn="just" fontAlgn="auto">
              <a:lnSpc>
                <a:spcPct val="80000"/>
              </a:lnSpc>
              <a:spcAft>
                <a:spcPts val="0"/>
              </a:spcAft>
              <a:buFont typeface="Wingdings" panose="05000000000000000000" pitchFamily="2" charset="2"/>
              <a:buChar char="Ø"/>
              <a:defRPr/>
            </a:pPr>
            <a:r>
              <a:rPr lang="en-US" sz="1800" dirty="0" smtClean="0"/>
              <a:t>India </a:t>
            </a:r>
            <a:r>
              <a:rPr lang="en-US" sz="1800" dirty="0" smtClean="0"/>
              <a:t>mainly uses passive case finding to detect tuberculosis (TB) patients through the Revised National Tuberculosis Control </a:t>
            </a:r>
            <a:r>
              <a:rPr lang="en-US" sz="1800" dirty="0" err="1" smtClean="0"/>
              <a:t>Programme</a:t>
            </a:r>
            <a:r>
              <a:rPr lang="en-US" sz="1800" dirty="0" smtClean="0"/>
              <a:t> (RNTCP).  </a:t>
            </a:r>
            <a:endParaRPr lang="en-US" sz="1800" dirty="0" smtClean="0"/>
          </a:p>
          <a:p>
            <a:pPr algn="just" fontAlgn="auto">
              <a:lnSpc>
                <a:spcPct val="80000"/>
              </a:lnSpc>
              <a:spcAft>
                <a:spcPts val="0"/>
              </a:spcAft>
              <a:buFont typeface="Wingdings" panose="05000000000000000000" pitchFamily="2" charset="2"/>
              <a:buChar char="Ø"/>
              <a:defRPr/>
            </a:pPr>
            <a:r>
              <a:rPr lang="en-US" sz="1800" dirty="0" smtClean="0"/>
              <a:t>Systematic </a:t>
            </a:r>
            <a:r>
              <a:rPr lang="en-US" sz="1800" dirty="0" smtClean="0"/>
              <a:t>Active case finding activities can bring TB services closer to the Tribal </a:t>
            </a:r>
            <a:r>
              <a:rPr lang="en-US" sz="1800" dirty="0" smtClean="0"/>
              <a:t>community.</a:t>
            </a:r>
          </a:p>
          <a:p>
            <a:pPr algn="just" fontAlgn="auto">
              <a:lnSpc>
                <a:spcPct val="80000"/>
              </a:lnSpc>
              <a:spcAft>
                <a:spcPts val="0"/>
              </a:spcAft>
              <a:buFont typeface="Wingdings" panose="05000000000000000000" pitchFamily="2" charset="2"/>
              <a:buChar char="Ø"/>
              <a:defRPr/>
            </a:pPr>
            <a:r>
              <a:rPr lang="en-US" sz="1800" dirty="0" smtClean="0"/>
              <a:t>The </a:t>
            </a:r>
            <a:r>
              <a:rPr lang="en-US" sz="1800" dirty="0" smtClean="0"/>
              <a:t>Tribal communities gather in large numbers at certain specific places like weekly markets, Bus stations, patient-health care provider meetings, Gram </a:t>
            </a:r>
            <a:r>
              <a:rPr lang="en-US" sz="1800" dirty="0" err="1" smtClean="0"/>
              <a:t>sabhas</a:t>
            </a:r>
            <a:r>
              <a:rPr lang="en-US" sz="1800" dirty="0" smtClean="0"/>
              <a:t>, monthly religious rituals </a:t>
            </a:r>
            <a:r>
              <a:rPr lang="en-US" sz="1800" dirty="0" smtClean="0"/>
              <a:t>etc.</a:t>
            </a:r>
          </a:p>
          <a:p>
            <a:pPr algn="just" fontAlgn="auto">
              <a:lnSpc>
                <a:spcPct val="80000"/>
              </a:lnSpc>
              <a:spcAft>
                <a:spcPts val="0"/>
              </a:spcAft>
              <a:buFont typeface="Wingdings" panose="05000000000000000000" pitchFamily="2" charset="2"/>
              <a:buChar char="Ø"/>
              <a:defRPr/>
            </a:pPr>
            <a:r>
              <a:rPr lang="en-US" sz="1800" dirty="0" smtClean="0"/>
              <a:t>Eight </a:t>
            </a:r>
            <a:r>
              <a:rPr lang="en-US" sz="1800" dirty="0" smtClean="0"/>
              <a:t>Tribal TB Units having 14 Designated Microscopy Centers with a population of 686846 (15.36% of total District population of 4470909) were selected to conduct ‘</a:t>
            </a:r>
            <a:r>
              <a:rPr lang="en-US" sz="1800" b="1" dirty="0" smtClean="0"/>
              <a:t>Active TB case finding</a:t>
            </a:r>
            <a:r>
              <a:rPr lang="en-US" sz="1800" dirty="0" smtClean="0"/>
              <a:t> ‘activities. </a:t>
            </a:r>
            <a:endParaRPr lang="en-US" sz="1800" dirty="0" smtClean="0"/>
          </a:p>
          <a:p>
            <a:pPr algn="just" fontAlgn="auto">
              <a:lnSpc>
                <a:spcPct val="80000"/>
              </a:lnSpc>
              <a:spcAft>
                <a:spcPts val="0"/>
              </a:spcAft>
              <a:buFont typeface="Wingdings" panose="05000000000000000000" pitchFamily="2" charset="2"/>
              <a:buChar char="Ø"/>
              <a:defRPr/>
            </a:pPr>
            <a:r>
              <a:rPr lang="en-US" sz="1800" dirty="0" smtClean="0"/>
              <a:t>Since </a:t>
            </a:r>
            <a:r>
              <a:rPr lang="en-US" sz="1800" dirty="0" smtClean="0"/>
              <a:t>March 2015 Health camps to screen patients with symptoms of TB are being organized systematically once every month on fixed day at one of the specific places. </a:t>
            </a:r>
            <a:endParaRPr lang="en-US" sz="1800" dirty="0" smtClean="0"/>
          </a:p>
          <a:p>
            <a:pPr algn="just" fontAlgn="auto">
              <a:lnSpc>
                <a:spcPct val="80000"/>
              </a:lnSpc>
              <a:spcAft>
                <a:spcPts val="0"/>
              </a:spcAft>
              <a:buFont typeface="Wingdings" panose="05000000000000000000" pitchFamily="2" charset="2"/>
              <a:buChar char="Ø"/>
              <a:defRPr/>
            </a:pPr>
            <a:r>
              <a:rPr lang="en-US" sz="1800" dirty="0" smtClean="0"/>
              <a:t>Medical </a:t>
            </a:r>
            <a:r>
              <a:rPr lang="en-US" sz="1800" dirty="0" smtClean="0"/>
              <a:t>Officer, PHC STS ( Senior Treatment Supervisor)  , Laboratory Technician and a paramedical staff participate in setting up Sputum Collection Centers in the “</a:t>
            </a:r>
            <a:r>
              <a:rPr lang="en-US" sz="1800" dirty="0" err="1" smtClean="0"/>
              <a:t>Shandy</a:t>
            </a:r>
            <a:r>
              <a:rPr lang="en-US" sz="1800" dirty="0" smtClean="0"/>
              <a:t> </a:t>
            </a:r>
            <a:r>
              <a:rPr lang="en-US" sz="1800" dirty="0" smtClean="0"/>
              <a:t>camps”</a:t>
            </a:r>
          </a:p>
          <a:p>
            <a:pPr algn="just" fontAlgn="auto">
              <a:lnSpc>
                <a:spcPct val="80000"/>
              </a:lnSpc>
              <a:spcAft>
                <a:spcPts val="0"/>
              </a:spcAft>
              <a:buFont typeface="Wingdings" panose="05000000000000000000" pitchFamily="2" charset="2"/>
              <a:buChar char="Ø"/>
              <a:defRPr/>
            </a:pPr>
            <a:r>
              <a:rPr lang="en-IN" sz="1800" dirty="0" smtClean="0"/>
              <a:t>Patients </a:t>
            </a:r>
            <a:r>
              <a:rPr lang="en-IN" sz="1800" dirty="0" smtClean="0"/>
              <a:t>with symptoms are encouraged to give spot  sputum sample at these centres and asked to report with early morning sample at the nearest Health </a:t>
            </a:r>
            <a:r>
              <a:rPr lang="en-IN" sz="1800" dirty="0" smtClean="0"/>
              <a:t>facility</a:t>
            </a:r>
          </a:p>
          <a:p>
            <a:pPr algn="just" fontAlgn="auto">
              <a:lnSpc>
                <a:spcPct val="80000"/>
              </a:lnSpc>
              <a:spcAft>
                <a:spcPts val="0"/>
              </a:spcAft>
              <a:buFont typeface="Wingdings" panose="05000000000000000000" pitchFamily="2" charset="2"/>
              <a:buChar char="Ø"/>
              <a:defRPr/>
            </a:pPr>
            <a:r>
              <a:rPr lang="en-IN" sz="1800" dirty="0" smtClean="0"/>
              <a:t>If </a:t>
            </a:r>
            <a:r>
              <a:rPr lang="en-IN" sz="1800" dirty="0" smtClean="0"/>
              <a:t>the patient does not reach the health facility with second sample, health workers will visit the home of the patient to ensure his sample is </a:t>
            </a:r>
            <a:r>
              <a:rPr lang="en-IN" sz="1800" dirty="0" smtClean="0"/>
              <a:t>collected.</a:t>
            </a:r>
          </a:p>
          <a:p>
            <a:pPr algn="just" fontAlgn="auto">
              <a:lnSpc>
                <a:spcPct val="80000"/>
              </a:lnSpc>
              <a:spcAft>
                <a:spcPts val="0"/>
              </a:spcAft>
              <a:buFont typeface="Wingdings" panose="05000000000000000000" pitchFamily="2" charset="2"/>
              <a:buChar char="Ø"/>
              <a:defRPr/>
            </a:pPr>
            <a:r>
              <a:rPr lang="en-IN" sz="1800" dirty="0" smtClean="0"/>
              <a:t>IEC </a:t>
            </a:r>
            <a:r>
              <a:rPr lang="en-IN" sz="1800" dirty="0" smtClean="0"/>
              <a:t>activities  &amp; House to house awareness is carried out throughout the year by the Health staff about these </a:t>
            </a:r>
            <a:r>
              <a:rPr lang="en-IN" sz="1800" dirty="0" smtClean="0"/>
              <a:t>camps</a:t>
            </a:r>
            <a:endParaRPr lang="en-IN"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ounded Rectangle 155"/>
          <p:cNvSpPr/>
          <p:nvPr/>
        </p:nvSpPr>
        <p:spPr>
          <a:xfrm>
            <a:off x="6072188" y="3286125"/>
            <a:ext cx="1785937"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53" name="Rectangle 152"/>
          <p:cNvSpPr/>
          <p:nvPr/>
        </p:nvSpPr>
        <p:spPr>
          <a:xfrm>
            <a:off x="5072063" y="1285875"/>
            <a:ext cx="15716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solidFill>
                <a:schemeClr val="bg1"/>
              </a:solidFill>
            </a:endParaRPr>
          </a:p>
        </p:txBody>
      </p:sp>
      <p:sp>
        <p:nvSpPr>
          <p:cNvPr id="88" name="Rectangle 87"/>
          <p:cNvSpPr/>
          <p:nvPr/>
        </p:nvSpPr>
        <p:spPr>
          <a:xfrm>
            <a:off x="6286500" y="2500313"/>
            <a:ext cx="21431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512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143000"/>
            <a:ext cx="17859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C:\Users\DrShanta\Desktop\symbols\omano_om88_clinical_compound_microsco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1071563"/>
            <a:ext cx="571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4688" y="1214438"/>
            <a:ext cx="17541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2071688" y="1714500"/>
            <a:ext cx="10001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9" name="Picture 7" descr="C:\Users\DrShanta\Desktop\symbols\Primary-health-cent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438" y="714375"/>
            <a:ext cx="16605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16"/>
          <p:cNvSpPr txBox="1">
            <a:spLocks noChangeArrowheads="1"/>
          </p:cNvSpPr>
          <p:nvPr/>
        </p:nvSpPr>
        <p:spPr bwMode="auto">
          <a:xfrm>
            <a:off x="428625" y="785813"/>
            <a:ext cx="1463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a:t>Shandy Camp</a:t>
            </a:r>
          </a:p>
        </p:txBody>
      </p:sp>
      <p:sp>
        <p:nvSpPr>
          <p:cNvPr id="5131" name="TextBox 25"/>
          <p:cNvSpPr txBox="1">
            <a:spLocks noChangeArrowheads="1"/>
          </p:cNvSpPr>
          <p:nvPr/>
        </p:nvSpPr>
        <p:spPr bwMode="auto">
          <a:xfrm>
            <a:off x="3071813" y="357188"/>
            <a:ext cx="27670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sz="1400" b="1"/>
              <a:t>MO/LT/  Parameidcal attend health camps organized in these Shandy Camps every month</a:t>
            </a:r>
          </a:p>
          <a:p>
            <a:endParaRPr lang="en-IN" altLang="en-US" sz="1400"/>
          </a:p>
          <a:p>
            <a:endParaRPr lang="en-IN" altLang="en-US" sz="1400"/>
          </a:p>
        </p:txBody>
      </p:sp>
      <p:sp>
        <p:nvSpPr>
          <p:cNvPr id="5132" name="TextBox 28"/>
          <p:cNvSpPr txBox="1">
            <a:spLocks noChangeArrowheads="1"/>
          </p:cNvSpPr>
          <p:nvPr/>
        </p:nvSpPr>
        <p:spPr bwMode="auto">
          <a:xfrm>
            <a:off x="7000875" y="357188"/>
            <a:ext cx="185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IN" altLang="en-US"/>
              <a:t>PHI/DMC</a:t>
            </a:r>
          </a:p>
        </p:txBody>
      </p:sp>
      <p:sp>
        <p:nvSpPr>
          <p:cNvPr id="5133" name="TextBox 29"/>
          <p:cNvSpPr txBox="1">
            <a:spLocks noChangeArrowheads="1"/>
          </p:cNvSpPr>
          <p:nvPr/>
        </p:nvSpPr>
        <p:spPr bwMode="auto">
          <a:xfrm>
            <a:off x="6357938" y="2500313"/>
            <a:ext cx="171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a:solidFill>
                  <a:schemeClr val="bg1"/>
                </a:solidFill>
              </a:rPr>
              <a:t>Morning sample</a:t>
            </a:r>
          </a:p>
        </p:txBody>
      </p:sp>
      <p:pic>
        <p:nvPicPr>
          <p:cNvPr id="5134" name="Picture 5" descr="C:\Users\DrShanta\Desktop\symbols\mic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5125" y="5715000"/>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8" descr="C:\Users\DrShanta\Desktop\symbols\OpASHA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9313" y="4214813"/>
            <a:ext cx="1841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Box 60"/>
          <p:cNvSpPr txBox="1">
            <a:spLocks noChangeArrowheads="1"/>
          </p:cNvSpPr>
          <p:nvPr/>
        </p:nvSpPr>
        <p:spPr bwMode="auto">
          <a:xfrm>
            <a:off x="5000625" y="1357313"/>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sz="1400" b="1">
                <a:solidFill>
                  <a:schemeClr val="bg1"/>
                </a:solidFill>
              </a:rPr>
              <a:t>Spot sample  taken to </a:t>
            </a:r>
          </a:p>
        </p:txBody>
      </p:sp>
      <p:sp>
        <p:nvSpPr>
          <p:cNvPr id="5137" name="TextBox 75"/>
          <p:cNvSpPr txBox="1">
            <a:spLocks noChangeArrowheads="1"/>
          </p:cNvSpPr>
          <p:nvPr/>
        </p:nvSpPr>
        <p:spPr bwMode="auto">
          <a:xfrm>
            <a:off x="3000375" y="5429250"/>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a:solidFill>
                  <a:schemeClr val="bg1"/>
                </a:solidFill>
              </a:rPr>
              <a:t>LT examined</a:t>
            </a:r>
          </a:p>
        </p:txBody>
      </p:sp>
      <p:sp>
        <p:nvSpPr>
          <p:cNvPr id="5138" name="TextBox 79"/>
          <p:cNvSpPr txBox="1">
            <a:spLocks noChangeArrowheads="1"/>
          </p:cNvSpPr>
          <p:nvPr/>
        </p:nvSpPr>
        <p:spPr bwMode="auto">
          <a:xfrm>
            <a:off x="2500313" y="2214563"/>
            <a:ext cx="31432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Tx/>
              <a:buAutoNum type="arabicPeriod"/>
            </a:pPr>
            <a:r>
              <a:rPr lang="en-IN" altLang="en-US" sz="1400"/>
              <a:t>STS attend one of these camps selected randomly every month as prescheduled</a:t>
            </a:r>
          </a:p>
          <a:p>
            <a:pPr>
              <a:buFontTx/>
              <a:buAutoNum type="arabicPeriod"/>
            </a:pPr>
            <a:r>
              <a:rPr lang="en-IN" altLang="en-US" sz="1400"/>
              <a:t>Patients attending these camps are screened for TB symptoms</a:t>
            </a:r>
          </a:p>
          <a:p>
            <a:pPr>
              <a:buFontTx/>
              <a:buAutoNum type="arabicPeriod"/>
            </a:pPr>
            <a:r>
              <a:rPr lang="en-IN" altLang="en-US" sz="1400"/>
              <a:t>Spot sputum samples are collected from the symptomatics .</a:t>
            </a:r>
          </a:p>
          <a:p>
            <a:pPr>
              <a:buFontTx/>
              <a:buAutoNum type="arabicPeriod"/>
            </a:pPr>
            <a:r>
              <a:rPr lang="en-IN" altLang="en-US" sz="1400"/>
              <a:t>Patient asked to report to nearest health facility with early morning sputum sample  the next day</a:t>
            </a:r>
          </a:p>
        </p:txBody>
      </p:sp>
      <p:pic>
        <p:nvPicPr>
          <p:cNvPr id="5139" name="Picture 10" descr="C:\Users\DrShanta\Desktop\symbols\dot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 y="5357813"/>
            <a:ext cx="11906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8725" y="5357813"/>
            <a:ext cx="129063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Arrow Connector 102"/>
          <p:cNvCxnSpPr/>
          <p:nvPr/>
        </p:nvCxnSpPr>
        <p:spPr>
          <a:xfrm rot="10800000">
            <a:off x="571500" y="6286500"/>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4572000" y="5715000"/>
            <a:ext cx="1143000" cy="92868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2400" b="1" dirty="0">
                <a:solidFill>
                  <a:srgbClr val="FF0000"/>
                </a:solidFill>
              </a:rPr>
              <a:t>TB </a:t>
            </a:r>
            <a:r>
              <a:rPr lang="en-IN" sz="1100" b="1" dirty="0">
                <a:solidFill>
                  <a:srgbClr val="FF0000"/>
                </a:solidFill>
              </a:rPr>
              <a:t>Confirmed</a:t>
            </a:r>
          </a:p>
        </p:txBody>
      </p:sp>
      <p:sp>
        <p:nvSpPr>
          <p:cNvPr id="5143" name="TextBox 119"/>
          <p:cNvSpPr txBox="1">
            <a:spLocks noChangeArrowheads="1"/>
          </p:cNvSpPr>
          <p:nvPr/>
        </p:nvSpPr>
        <p:spPr bwMode="auto">
          <a:xfrm>
            <a:off x="6000750" y="3286125"/>
            <a:ext cx="19288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sz="1200"/>
              <a:t>If patient does not bring</a:t>
            </a:r>
          </a:p>
          <a:p>
            <a:r>
              <a:rPr lang="en-IN" altLang="en-US"/>
              <a:t> </a:t>
            </a:r>
            <a:r>
              <a:rPr lang="en-IN" altLang="en-US" sz="1200"/>
              <a:t>early morning </a:t>
            </a:r>
            <a:r>
              <a:rPr lang="en-IN" altLang="en-US" sz="1400"/>
              <a:t>sample</a:t>
            </a:r>
            <a:endParaRPr lang="en-IN" altLang="en-US"/>
          </a:p>
        </p:txBody>
      </p:sp>
      <p:sp>
        <p:nvSpPr>
          <p:cNvPr id="138" name="Up Arrow 137"/>
          <p:cNvSpPr/>
          <p:nvPr/>
        </p:nvSpPr>
        <p:spPr>
          <a:xfrm>
            <a:off x="7929563" y="2000250"/>
            <a:ext cx="214312" cy="357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39" name="Up Arrow 138"/>
          <p:cNvSpPr/>
          <p:nvPr/>
        </p:nvSpPr>
        <p:spPr>
          <a:xfrm flipH="1">
            <a:off x="8001000" y="3000375"/>
            <a:ext cx="214313" cy="25003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146" name="TextBox 139"/>
          <p:cNvSpPr txBox="1">
            <a:spLocks noChangeArrowheads="1"/>
          </p:cNvSpPr>
          <p:nvPr/>
        </p:nvSpPr>
        <p:spPr bwMode="auto">
          <a:xfrm>
            <a:off x="5357813" y="5143500"/>
            <a:ext cx="2089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sz="1400" b="1"/>
              <a:t>Health staff visit patients </a:t>
            </a:r>
          </a:p>
          <a:p>
            <a:r>
              <a:rPr lang="en-IN" altLang="en-US" sz="1400" b="1"/>
              <a:t>home and collect sample</a:t>
            </a:r>
          </a:p>
        </p:txBody>
      </p:sp>
      <p:sp>
        <p:nvSpPr>
          <p:cNvPr id="141" name="Right Arrow 140"/>
          <p:cNvSpPr/>
          <p:nvPr/>
        </p:nvSpPr>
        <p:spPr>
          <a:xfrm>
            <a:off x="7429500" y="5357813"/>
            <a:ext cx="620713"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44" name="Down Arrow 143"/>
          <p:cNvSpPr/>
          <p:nvPr/>
        </p:nvSpPr>
        <p:spPr>
          <a:xfrm>
            <a:off x="8858250" y="2000250"/>
            <a:ext cx="71438" cy="4357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47" name="Left Arrow 146"/>
          <p:cNvSpPr/>
          <p:nvPr/>
        </p:nvSpPr>
        <p:spPr>
          <a:xfrm>
            <a:off x="3929063" y="6000750"/>
            <a:ext cx="571500"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150" name="TextBox 149"/>
          <p:cNvSpPr txBox="1">
            <a:spLocks noChangeArrowheads="1"/>
          </p:cNvSpPr>
          <p:nvPr/>
        </p:nvSpPr>
        <p:spPr bwMode="auto">
          <a:xfrm>
            <a:off x="428625" y="4929188"/>
            <a:ext cx="703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b="1"/>
              <a:t>DOTS</a:t>
            </a:r>
          </a:p>
        </p:txBody>
      </p:sp>
      <p:sp>
        <p:nvSpPr>
          <p:cNvPr id="5151" name="TextBox 150"/>
          <p:cNvSpPr txBox="1">
            <a:spLocks noChangeArrowheads="1"/>
          </p:cNvSpPr>
          <p:nvPr/>
        </p:nvSpPr>
        <p:spPr bwMode="auto">
          <a:xfrm>
            <a:off x="2071688" y="4929188"/>
            <a:ext cx="2528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b="1"/>
              <a:t>Doctor examines patient</a:t>
            </a:r>
          </a:p>
        </p:txBody>
      </p:sp>
      <p:sp>
        <p:nvSpPr>
          <p:cNvPr id="5152" name="TextBox 151"/>
          <p:cNvSpPr txBox="1">
            <a:spLocks noChangeArrowheads="1"/>
          </p:cNvSpPr>
          <p:nvPr/>
        </p:nvSpPr>
        <p:spPr bwMode="auto">
          <a:xfrm>
            <a:off x="7786688" y="5786438"/>
            <a:ext cx="989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IN" altLang="en-US" sz="1200" b="1"/>
              <a:t>LT examines </a:t>
            </a:r>
          </a:p>
          <a:p>
            <a:pPr algn="ctr"/>
            <a:r>
              <a:rPr lang="en-IN" altLang="en-US" sz="1200" b="1"/>
              <a:t>samples</a:t>
            </a:r>
          </a:p>
        </p:txBody>
      </p:sp>
      <p:sp>
        <p:nvSpPr>
          <p:cNvPr id="158" name="Left Arrow 157"/>
          <p:cNvSpPr/>
          <p:nvPr/>
        </p:nvSpPr>
        <p:spPr>
          <a:xfrm flipV="1">
            <a:off x="5786438" y="6000750"/>
            <a:ext cx="5715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59" name="Left Arrow 158"/>
          <p:cNvSpPr/>
          <p:nvPr/>
        </p:nvSpPr>
        <p:spPr>
          <a:xfrm>
            <a:off x="1643063" y="5929313"/>
            <a:ext cx="571500"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60" name="Left Arrow 159"/>
          <p:cNvSpPr/>
          <p:nvPr/>
        </p:nvSpPr>
        <p:spPr>
          <a:xfrm flipV="1">
            <a:off x="8072438" y="6215063"/>
            <a:ext cx="785812"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156" name="TextBox 160"/>
          <p:cNvSpPr txBox="1">
            <a:spLocks noChangeArrowheads="1"/>
          </p:cNvSpPr>
          <p:nvPr/>
        </p:nvSpPr>
        <p:spPr bwMode="auto">
          <a:xfrm>
            <a:off x="2357438" y="0"/>
            <a:ext cx="4643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b="1">
                <a:solidFill>
                  <a:srgbClr val="00B0F0"/>
                </a:solidFill>
              </a:rPr>
              <a:t>SPUTUM COLLECTION AT SHANDY CAMPS</a:t>
            </a:r>
          </a:p>
        </p:txBody>
      </p:sp>
      <p:sp>
        <p:nvSpPr>
          <p:cNvPr id="162" name="Rounded Rectangle 161"/>
          <p:cNvSpPr/>
          <p:nvPr/>
        </p:nvSpPr>
        <p:spPr>
          <a:xfrm>
            <a:off x="428625" y="2786063"/>
            <a:ext cx="1714500" cy="17145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400" b="1" dirty="0">
                <a:solidFill>
                  <a:schemeClr val="bg1"/>
                </a:solidFill>
              </a:rPr>
              <a:t>House to house awareness and IEC activities conducted through out the year by health staff</a:t>
            </a:r>
          </a:p>
        </p:txBody>
      </p:sp>
      <p:sp>
        <p:nvSpPr>
          <p:cNvPr id="163" name="Right Arrow 162"/>
          <p:cNvSpPr/>
          <p:nvPr/>
        </p:nvSpPr>
        <p:spPr>
          <a:xfrm>
            <a:off x="6715125" y="1571625"/>
            <a:ext cx="357188"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7315821"/>
              </p:ext>
            </p:extLst>
          </p:nvPr>
        </p:nvGraphicFramePr>
        <p:xfrm>
          <a:off x="381000" y="4495800"/>
          <a:ext cx="8367465" cy="2276862"/>
        </p:xfrm>
        <a:graphic>
          <a:graphicData uri="http://schemas.openxmlformats.org/drawingml/2006/table">
            <a:tbl>
              <a:tblPr/>
              <a:tblGrid>
                <a:gridCol w="1298000">
                  <a:extLst>
                    <a:ext uri="{9D8B030D-6E8A-4147-A177-3AD203B41FA5}">
                      <a16:colId xmlns:a16="http://schemas.microsoft.com/office/drawing/2014/main" val="20000"/>
                    </a:ext>
                  </a:extLst>
                </a:gridCol>
                <a:gridCol w="999254">
                  <a:extLst>
                    <a:ext uri="{9D8B030D-6E8A-4147-A177-3AD203B41FA5}">
                      <a16:colId xmlns:a16="http://schemas.microsoft.com/office/drawing/2014/main" val="20001"/>
                    </a:ext>
                  </a:extLst>
                </a:gridCol>
                <a:gridCol w="927143">
                  <a:extLst>
                    <a:ext uri="{9D8B030D-6E8A-4147-A177-3AD203B41FA5}">
                      <a16:colId xmlns:a16="http://schemas.microsoft.com/office/drawing/2014/main" val="20002"/>
                    </a:ext>
                  </a:extLst>
                </a:gridCol>
                <a:gridCol w="1091969">
                  <a:extLst>
                    <a:ext uri="{9D8B030D-6E8A-4147-A177-3AD203B41FA5}">
                      <a16:colId xmlns:a16="http://schemas.microsoft.com/office/drawing/2014/main" val="20003"/>
                    </a:ext>
                  </a:extLst>
                </a:gridCol>
                <a:gridCol w="1040460">
                  <a:extLst>
                    <a:ext uri="{9D8B030D-6E8A-4147-A177-3AD203B41FA5}">
                      <a16:colId xmlns:a16="http://schemas.microsoft.com/office/drawing/2014/main" val="20004"/>
                    </a:ext>
                  </a:extLst>
                </a:gridCol>
                <a:gridCol w="1104846">
                  <a:extLst>
                    <a:ext uri="{9D8B030D-6E8A-4147-A177-3AD203B41FA5}">
                      <a16:colId xmlns:a16="http://schemas.microsoft.com/office/drawing/2014/main" val="20005"/>
                    </a:ext>
                  </a:extLst>
                </a:gridCol>
                <a:gridCol w="937444">
                  <a:extLst>
                    <a:ext uri="{9D8B030D-6E8A-4147-A177-3AD203B41FA5}">
                      <a16:colId xmlns:a16="http://schemas.microsoft.com/office/drawing/2014/main" val="20006"/>
                    </a:ext>
                  </a:extLst>
                </a:gridCol>
                <a:gridCol w="968349">
                  <a:extLst>
                    <a:ext uri="{9D8B030D-6E8A-4147-A177-3AD203B41FA5}">
                      <a16:colId xmlns:a16="http://schemas.microsoft.com/office/drawing/2014/main" val="20007"/>
                    </a:ext>
                  </a:extLst>
                </a:gridCol>
              </a:tblGrid>
              <a:tr h="1003801">
                <a:tc>
                  <a:txBody>
                    <a:bodyPr/>
                    <a:lstStyle/>
                    <a:p>
                      <a:pPr algn="ctr" fontAlgn="ctr"/>
                      <a:r>
                        <a:rPr lang="en-IN" sz="1100" b="1" i="0" u="none" strike="noStrike" dirty="0">
                          <a:solidFill>
                            <a:srgbClr val="000000"/>
                          </a:solidFill>
                          <a:latin typeface="Calibri"/>
                        </a:rPr>
                        <a:t>Indicator</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100" b="1" i="0" u="none" strike="noStrike" dirty="0">
                          <a:solidFill>
                            <a:srgbClr val="000000"/>
                          </a:solidFill>
                          <a:latin typeface="Calibri"/>
                        </a:rPr>
                        <a:t>Year 2014 (Jan-Dec)Before Sputum Collection Camps were held</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100" b="1" i="0" u="none" strike="noStrike" dirty="0">
                          <a:solidFill>
                            <a:srgbClr val="000000"/>
                          </a:solidFill>
                          <a:latin typeface="Calibri"/>
                        </a:rPr>
                        <a:t>Year 2015(Jan-Dec) After Sputum Collection Camps were </a:t>
                      </a:r>
                      <a:r>
                        <a:rPr lang="en-IN" sz="1100" b="1" i="0" u="none" strike="noStrike" dirty="0" smtClean="0">
                          <a:solidFill>
                            <a:srgbClr val="000000"/>
                          </a:solidFill>
                          <a:latin typeface="Calibri"/>
                        </a:rPr>
                        <a:t>held]</a:t>
                      </a:r>
                    </a:p>
                    <a:p>
                      <a:pPr algn="ctr" fontAlgn="ctr"/>
                      <a:r>
                        <a:rPr lang="en-IN" sz="1100" b="1" i="0" u="none" strike="noStrike" dirty="0" smtClean="0">
                          <a:solidFill>
                            <a:srgbClr val="000000"/>
                          </a:solidFill>
                          <a:latin typeface="Calibri"/>
                        </a:rPr>
                        <a:t>(A)</a:t>
                      </a:r>
                      <a:endParaRPr lang="en-IN" sz="1100" b="1" i="0" u="none" strike="noStrike" dirty="0">
                        <a:solidFill>
                          <a:srgbClr val="000000"/>
                        </a:solidFill>
                        <a:latin typeface="Calibri"/>
                      </a:endParaRP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100" b="1" i="0" u="none" strike="noStrike" dirty="0" smtClean="0">
                          <a:solidFill>
                            <a:srgbClr val="000000"/>
                          </a:solidFill>
                          <a:latin typeface="Calibri"/>
                        </a:rPr>
                        <a:t>Of (A)  </a:t>
                      </a:r>
                      <a:r>
                        <a:rPr lang="en-IN" sz="1100" b="1" i="0" u="none" strike="noStrike" dirty="0">
                          <a:solidFill>
                            <a:srgbClr val="000000"/>
                          </a:solidFill>
                          <a:latin typeface="Calibri"/>
                        </a:rPr>
                        <a:t>Number of cases from the Camps</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100" b="1" i="0" u="none" strike="noStrike" dirty="0">
                          <a:solidFill>
                            <a:srgbClr val="000000"/>
                          </a:solidFill>
                          <a:latin typeface="Calibri"/>
                        </a:rPr>
                        <a:t>Year 2016(Jan-Dec) After Sputum Collection Camps were </a:t>
                      </a:r>
                      <a:r>
                        <a:rPr lang="en-IN" sz="1100" b="1" i="0" u="none" strike="noStrike" dirty="0" smtClean="0">
                          <a:solidFill>
                            <a:srgbClr val="000000"/>
                          </a:solidFill>
                          <a:latin typeface="Calibri"/>
                        </a:rPr>
                        <a:t>held</a:t>
                      </a:r>
                    </a:p>
                    <a:p>
                      <a:pPr algn="ctr" fontAlgn="ctr"/>
                      <a:r>
                        <a:rPr lang="en-IN" sz="1100" b="1" i="0" u="none" strike="noStrike" dirty="0" smtClean="0">
                          <a:solidFill>
                            <a:srgbClr val="000000"/>
                          </a:solidFill>
                          <a:latin typeface="Calibri"/>
                        </a:rPr>
                        <a:t>(B)</a:t>
                      </a:r>
                      <a:endParaRPr lang="en-IN" sz="1100" b="1" i="0" u="none" strike="noStrike" dirty="0">
                        <a:solidFill>
                          <a:srgbClr val="000000"/>
                        </a:solidFill>
                        <a:latin typeface="Calibri"/>
                      </a:endParaRP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100" b="1" i="0" u="none" strike="noStrike" dirty="0" smtClean="0">
                          <a:solidFill>
                            <a:srgbClr val="000000"/>
                          </a:solidFill>
                          <a:latin typeface="Calibri"/>
                        </a:rPr>
                        <a:t> Of  (B)  </a:t>
                      </a:r>
                      <a:r>
                        <a:rPr lang="en-IN" sz="1100" b="1" i="0" u="none" strike="noStrike" dirty="0">
                          <a:solidFill>
                            <a:srgbClr val="000000"/>
                          </a:solidFill>
                          <a:latin typeface="Calibri"/>
                        </a:rPr>
                        <a:t>Number of cases from the Camps</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100" b="1" i="0" u="none" strike="noStrike" dirty="0">
                          <a:solidFill>
                            <a:srgbClr val="000000"/>
                          </a:solidFill>
                          <a:latin typeface="Calibri"/>
                        </a:rPr>
                        <a:t>Year 2017(Jan-June) After Sputum Collection Camps were </a:t>
                      </a:r>
                      <a:r>
                        <a:rPr lang="en-IN" sz="1100" b="1" i="0" u="none" strike="noStrike" dirty="0" smtClean="0">
                          <a:solidFill>
                            <a:srgbClr val="000000"/>
                          </a:solidFill>
                          <a:latin typeface="Calibri"/>
                        </a:rPr>
                        <a:t>held</a:t>
                      </a:r>
                    </a:p>
                    <a:p>
                      <a:pPr algn="ctr" fontAlgn="ctr"/>
                      <a:r>
                        <a:rPr lang="en-IN" sz="1100" b="1" i="0" u="none" strike="noStrike" dirty="0" smtClean="0">
                          <a:solidFill>
                            <a:srgbClr val="000000"/>
                          </a:solidFill>
                          <a:latin typeface="Calibri"/>
                        </a:rPr>
                        <a:t>(C) </a:t>
                      </a:r>
                      <a:endParaRPr lang="en-IN" sz="1100" b="1" i="0" u="none" strike="noStrike" dirty="0">
                        <a:solidFill>
                          <a:srgbClr val="000000"/>
                        </a:solidFill>
                        <a:latin typeface="Calibri"/>
                      </a:endParaRP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100" b="1" i="0" u="none" strike="noStrike" dirty="0">
                          <a:solidFill>
                            <a:srgbClr val="000000"/>
                          </a:solidFill>
                          <a:latin typeface="Calibri"/>
                        </a:rPr>
                        <a:t>Of  </a:t>
                      </a:r>
                      <a:r>
                        <a:rPr lang="en-IN" sz="1100" b="1" i="0" u="none" strike="noStrike" dirty="0" smtClean="0">
                          <a:solidFill>
                            <a:srgbClr val="000000"/>
                          </a:solidFill>
                          <a:latin typeface="Calibri"/>
                        </a:rPr>
                        <a:t>(C)  </a:t>
                      </a:r>
                      <a:r>
                        <a:rPr lang="en-IN" sz="1100" b="1" i="0" u="none" strike="noStrike" dirty="0">
                          <a:solidFill>
                            <a:srgbClr val="000000"/>
                          </a:solidFill>
                          <a:latin typeface="Calibri"/>
                        </a:rPr>
                        <a:t>Number of cases from the Camps</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0"/>
                  </a:ext>
                </a:extLst>
              </a:tr>
              <a:tr h="729365">
                <a:tc>
                  <a:txBody>
                    <a:bodyPr/>
                    <a:lstStyle/>
                    <a:p>
                      <a:pPr algn="ctr" fontAlgn="b"/>
                      <a:r>
                        <a:rPr lang="en-IN" sz="1100" b="1" i="0" u="none" strike="noStrike">
                          <a:solidFill>
                            <a:srgbClr val="000000"/>
                          </a:solidFill>
                          <a:latin typeface="Calibri"/>
                        </a:rPr>
                        <a:t>Persons with  TB symptoms   tested in all Microscopy centres in the District</a:t>
                      </a:r>
                    </a:p>
                  </a:txBody>
                  <a:tcPr marL="5631" marR="5631" marT="5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100" b="0" i="0" u="none" strike="noStrike">
                          <a:solidFill>
                            <a:srgbClr val="000000"/>
                          </a:solidFill>
                          <a:latin typeface="Calibri"/>
                        </a:rPr>
                        <a:t>37750</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38864</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356</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latin typeface="Calibri"/>
                        </a:rPr>
                        <a:t>44807</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latin typeface="Calibri"/>
                        </a:rPr>
                        <a:t>546</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latin typeface="Calibri"/>
                        </a:rPr>
                        <a:t>16180</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latin typeface="Calibri"/>
                        </a:rPr>
                        <a:t>192</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8386">
                <a:tc>
                  <a:txBody>
                    <a:bodyPr/>
                    <a:lstStyle/>
                    <a:p>
                      <a:pPr algn="ctr" fontAlgn="b"/>
                      <a:r>
                        <a:rPr lang="en-IN" sz="1100" b="1" i="0" u="none" strike="noStrike">
                          <a:solidFill>
                            <a:srgbClr val="000000"/>
                          </a:solidFill>
                          <a:latin typeface="Calibri"/>
                        </a:rPr>
                        <a:t>TB cases confirmed in the District</a:t>
                      </a:r>
                    </a:p>
                  </a:txBody>
                  <a:tcPr marL="5631" marR="5631" marT="56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IN" sz="1100" b="0" i="0" u="none" strike="noStrike">
                          <a:solidFill>
                            <a:srgbClr val="000000"/>
                          </a:solidFill>
                          <a:latin typeface="Calibri"/>
                        </a:rPr>
                        <a:t>4025</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4063</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28</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4258</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54</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latin typeface="Calibri"/>
                        </a:rPr>
                        <a:t>1842</a:t>
                      </a: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smtClean="0">
                          <a:solidFill>
                            <a:srgbClr val="000000"/>
                          </a:solidFill>
                          <a:latin typeface="Calibri"/>
                        </a:rPr>
                        <a:t>15</a:t>
                      </a:r>
                      <a:endParaRPr lang="en-IN" sz="1100" b="0" i="0" u="none" strike="noStrike" dirty="0">
                        <a:solidFill>
                          <a:srgbClr val="000000"/>
                        </a:solidFill>
                        <a:latin typeface="Calibri"/>
                      </a:endParaRPr>
                    </a:p>
                  </a:txBody>
                  <a:tcPr marL="5631" marR="5631" marT="56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292" name="Group 148"/>
          <p:cNvGraphicFramePr>
            <a:graphicFrameLocks noGrp="1"/>
          </p:cNvGraphicFramePr>
          <p:nvPr>
            <p:extLst>
              <p:ext uri="{D42A27DB-BD31-4B8C-83A1-F6EECF244321}">
                <p14:modId xmlns:p14="http://schemas.microsoft.com/office/powerpoint/2010/main" val="4124749917"/>
              </p:ext>
            </p:extLst>
          </p:nvPr>
        </p:nvGraphicFramePr>
        <p:xfrm>
          <a:off x="381000" y="598489"/>
          <a:ext cx="8367464" cy="3752884"/>
        </p:xfrm>
        <a:graphic>
          <a:graphicData uri="http://schemas.openxmlformats.org/drawingml/2006/table">
            <a:tbl>
              <a:tblPr/>
              <a:tblGrid>
                <a:gridCol w="414231">
                  <a:extLst>
                    <a:ext uri="{9D8B030D-6E8A-4147-A177-3AD203B41FA5}">
                      <a16:colId xmlns:a16="http://schemas.microsoft.com/office/drawing/2014/main" val="1254893707"/>
                    </a:ext>
                  </a:extLst>
                </a:gridCol>
                <a:gridCol w="1813987">
                  <a:extLst>
                    <a:ext uri="{9D8B030D-6E8A-4147-A177-3AD203B41FA5}">
                      <a16:colId xmlns:a16="http://schemas.microsoft.com/office/drawing/2014/main" val="497943521"/>
                    </a:ext>
                  </a:extLst>
                </a:gridCol>
                <a:gridCol w="969991">
                  <a:extLst>
                    <a:ext uri="{9D8B030D-6E8A-4147-A177-3AD203B41FA5}">
                      <a16:colId xmlns:a16="http://schemas.microsoft.com/office/drawing/2014/main" val="1140181391"/>
                    </a:ext>
                  </a:extLst>
                </a:gridCol>
                <a:gridCol w="1059741">
                  <a:extLst>
                    <a:ext uri="{9D8B030D-6E8A-4147-A177-3AD203B41FA5}">
                      <a16:colId xmlns:a16="http://schemas.microsoft.com/office/drawing/2014/main" val="1700326925"/>
                    </a:ext>
                  </a:extLst>
                </a:gridCol>
                <a:gridCol w="1058014">
                  <a:extLst>
                    <a:ext uri="{9D8B030D-6E8A-4147-A177-3AD203B41FA5}">
                      <a16:colId xmlns:a16="http://schemas.microsoft.com/office/drawing/2014/main" val="2921919527"/>
                    </a:ext>
                  </a:extLst>
                </a:gridCol>
                <a:gridCol w="1070096">
                  <a:extLst>
                    <a:ext uri="{9D8B030D-6E8A-4147-A177-3AD203B41FA5}">
                      <a16:colId xmlns:a16="http://schemas.microsoft.com/office/drawing/2014/main" val="3505346218"/>
                    </a:ext>
                  </a:extLst>
                </a:gridCol>
                <a:gridCol w="1071823">
                  <a:extLst>
                    <a:ext uri="{9D8B030D-6E8A-4147-A177-3AD203B41FA5}">
                      <a16:colId xmlns:a16="http://schemas.microsoft.com/office/drawing/2014/main" val="2466453799"/>
                    </a:ext>
                  </a:extLst>
                </a:gridCol>
                <a:gridCol w="909581">
                  <a:extLst>
                    <a:ext uri="{9D8B030D-6E8A-4147-A177-3AD203B41FA5}">
                      <a16:colId xmlns:a16="http://schemas.microsoft.com/office/drawing/2014/main" val="2848933237"/>
                    </a:ext>
                  </a:extLst>
                </a:gridCol>
              </a:tblGrid>
              <a:tr h="266036">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IN" altLang="en-US" sz="1200" b="1" i="0" u="none" strike="noStrike" cap="none" normalizeH="0" baseline="0" dirty="0" err="1" smtClean="0">
                          <a:ln>
                            <a:noFill/>
                          </a:ln>
                          <a:solidFill>
                            <a:srgbClr val="000000"/>
                          </a:solidFill>
                          <a:effectLst/>
                          <a:latin typeface="Calibri" panose="020F0502020204030204" pitchFamily="34" charset="0"/>
                        </a:rPr>
                        <a:t>S.No</a:t>
                      </a:r>
                      <a:r>
                        <a:rPr kumimoji="0" lang="en-IN" altLang="en-US" sz="1200" b="1" i="0" u="none" strike="noStrike" cap="none" normalizeH="0" baseline="0" dirty="0" smtClean="0">
                          <a:ln>
                            <a:noFill/>
                          </a:ln>
                          <a:solidFill>
                            <a:srgbClr val="000000"/>
                          </a:solidFill>
                          <a:effectLst/>
                          <a:latin typeface="Calibri" panose="020F0502020204030204" pitchFamily="34" charset="0"/>
                        </a:rPr>
                        <a:t> </a:t>
                      </a:r>
                    </a:p>
                  </a:txBody>
                  <a:tcPr marL="5884" marR="5884" marT="588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IN" altLang="en-US" sz="1200" b="1" i="0" u="none" strike="noStrike" cap="none" normalizeH="0" baseline="0" dirty="0" smtClean="0">
                          <a:ln>
                            <a:noFill/>
                          </a:ln>
                          <a:solidFill>
                            <a:srgbClr val="000000"/>
                          </a:solidFill>
                          <a:effectLst/>
                          <a:latin typeface="Calibri" panose="020F0502020204030204" pitchFamily="34" charset="0"/>
                        </a:rPr>
                        <a:t>TU Name</a:t>
                      </a:r>
                    </a:p>
                  </a:txBody>
                  <a:tcPr marL="5884" marR="5884" marT="588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rowSpan="2"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en-US" sz="1200" b="1" i="0" u="none" strike="noStrike" cap="none" normalizeH="0" baseline="0" smtClean="0">
                          <a:ln>
                            <a:noFill/>
                          </a:ln>
                          <a:solidFill>
                            <a:srgbClr val="000000"/>
                          </a:solidFill>
                          <a:effectLst/>
                          <a:latin typeface="Calibri" panose="020F0502020204030204" pitchFamily="34" charset="0"/>
                        </a:rPr>
                        <a:t>2015-16</a:t>
                      </a:r>
                      <a:r>
                        <a:rPr kumimoji="0" lang="fr-FR" altLang="en-US" sz="1200" b="0" i="0" u="none" strike="noStrike" cap="none" normalizeH="0" baseline="0" smtClean="0">
                          <a:ln>
                            <a:noFill/>
                          </a:ln>
                          <a:solidFill>
                            <a:srgbClr val="000000"/>
                          </a:solidFill>
                          <a:effectLst/>
                          <a:latin typeface="Calibri" panose="020F0502020204030204" pitchFamily="34" charset="0"/>
                        </a:rPr>
                        <a:t>  ( 8 Sputum Collection Camps)</a:t>
                      </a:r>
                      <a:r>
                        <a:rPr kumimoji="0" lang="fr-FR" altLang="en-US" sz="1200" b="1" i="0" u="none" strike="noStrike" cap="none" normalizeH="0" baseline="0" smtClean="0">
                          <a:ln>
                            <a:noFill/>
                          </a:ln>
                          <a:solidFill>
                            <a:srgbClr val="000000"/>
                          </a:solidFill>
                          <a:effectLst/>
                          <a:latin typeface="Calibri" panose="020F0502020204030204" pitchFamily="34" charset="0"/>
                        </a:rPr>
                        <a:t> </a:t>
                      </a:r>
                    </a:p>
                  </a:txBody>
                  <a:tcPr marL="5884" marR="5884" marT="588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rowSpan="2" hMerge="1">
                  <a:txBody>
                    <a:bodyPr/>
                    <a:lstStyle/>
                    <a:p>
                      <a:endParaRPr lang="en-US"/>
                    </a:p>
                  </a:txBody>
                  <a:tcPr/>
                </a:tc>
                <a:tc rowSpan="2"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en-US" sz="1200" b="1" i="0" u="none" strike="noStrike" cap="none" normalizeH="0" baseline="0" smtClean="0">
                          <a:ln>
                            <a:noFill/>
                          </a:ln>
                          <a:solidFill>
                            <a:srgbClr val="000000"/>
                          </a:solidFill>
                          <a:effectLst/>
                          <a:latin typeface="Calibri" panose="020F0502020204030204" pitchFamily="34" charset="0"/>
                        </a:rPr>
                        <a:t>2016-17</a:t>
                      </a:r>
                      <a:r>
                        <a:rPr kumimoji="0" lang="fr-FR" altLang="en-US" sz="1200" b="0" i="0" u="none" strike="noStrike" cap="none" normalizeH="0" baseline="0" smtClean="0">
                          <a:ln>
                            <a:noFill/>
                          </a:ln>
                          <a:solidFill>
                            <a:srgbClr val="000000"/>
                          </a:solidFill>
                          <a:effectLst/>
                          <a:latin typeface="Calibri" panose="020F0502020204030204" pitchFamily="34" charset="0"/>
                        </a:rPr>
                        <a:t> (8 Sputum Collection Camps)</a:t>
                      </a:r>
                      <a:r>
                        <a:rPr kumimoji="0" lang="fr-FR" altLang="en-US" sz="1200" b="1" i="0" u="none" strike="noStrike" cap="none" normalizeH="0" baseline="0" smtClean="0">
                          <a:ln>
                            <a:noFill/>
                          </a:ln>
                          <a:solidFill>
                            <a:srgbClr val="000000"/>
                          </a:solidFill>
                          <a:effectLst/>
                          <a:latin typeface="Calibri" panose="020F0502020204030204" pitchFamily="34" charset="0"/>
                        </a:rPr>
                        <a:t> </a:t>
                      </a:r>
                    </a:p>
                  </a:txBody>
                  <a:tcPr marL="5884" marR="5884" marT="588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rowSpan="2" hMerge="1">
                  <a:txBody>
                    <a:bodyPr/>
                    <a:lstStyle/>
                    <a:p>
                      <a:endParaRPr lang="en-US"/>
                    </a:p>
                  </a:txBody>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IN" altLang="en-US" sz="1200" b="1" i="0" u="none" strike="noStrike" cap="none" normalizeH="0" baseline="0" smtClean="0">
                          <a:ln>
                            <a:noFill/>
                          </a:ln>
                          <a:solidFill>
                            <a:srgbClr val="000000"/>
                          </a:solidFill>
                          <a:effectLst/>
                          <a:latin typeface="Calibri" panose="020F0502020204030204" pitchFamily="34" charset="0"/>
                        </a:rPr>
                        <a:t>2017-18(Apr-June 17)     </a:t>
                      </a:r>
                    </a:p>
                  </a:txBody>
                  <a:tcPr marL="5884" marR="5884" marT="588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D8D8D8"/>
                    </a:solidFill>
                  </a:tcPr>
                </a:tc>
                <a:tc hMerge="1">
                  <a:txBody>
                    <a:bodyPr/>
                    <a:lstStyle/>
                    <a:p>
                      <a:endParaRPr lang="en-US"/>
                    </a:p>
                  </a:txBody>
                  <a:tcPr/>
                </a:tc>
                <a:extLst>
                  <a:ext uri="{0D108BD9-81ED-4DB2-BD59-A6C34878D82A}">
                    <a16:rowId xmlns:a16="http://schemas.microsoft.com/office/drawing/2014/main" val="458725809"/>
                  </a:ext>
                </a:extLst>
              </a:tr>
              <a:tr h="266036">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( 2 Sputum Collection Camps)</a:t>
                      </a:r>
                    </a:p>
                  </a:txBody>
                  <a:tcPr marL="5884" marR="5884" marT="588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hMerge="1">
                  <a:txBody>
                    <a:bodyPr/>
                    <a:lstStyle/>
                    <a:p>
                      <a:endParaRPr lang="en-US"/>
                    </a:p>
                  </a:txBody>
                  <a:tcPr/>
                </a:tc>
                <a:extLst>
                  <a:ext uri="{0D108BD9-81ED-4DB2-BD59-A6C34878D82A}">
                    <a16:rowId xmlns:a16="http://schemas.microsoft.com/office/drawing/2014/main" val="404900078"/>
                  </a:ext>
                </a:extLst>
              </a:tr>
              <a:tr h="525384">
                <a:tc vMerge="1">
                  <a:txBody>
                    <a:bodyPr/>
                    <a:lstStyle/>
                    <a:p>
                      <a:endParaRPr lang="en-US"/>
                    </a:p>
                  </a:txBody>
                  <a:tcPr/>
                </a:tc>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1" i="0" u="none" strike="noStrike" cap="none" normalizeH="0" baseline="0" dirty="0" smtClean="0">
                          <a:ln>
                            <a:noFill/>
                          </a:ln>
                          <a:solidFill>
                            <a:srgbClr val="000000"/>
                          </a:solidFill>
                          <a:effectLst/>
                          <a:latin typeface="Calibri" panose="020F0502020204030204" pitchFamily="34" charset="0"/>
                        </a:rPr>
                        <a:t>No. of Sputum samples collected</a:t>
                      </a:r>
                      <a:r>
                        <a:rPr kumimoji="0" lang="en-IN" altLang="en-US" sz="1200" b="0" i="0" u="none" strike="noStrike" cap="none" normalizeH="0" baseline="0" dirty="0" smtClean="0">
                          <a:ln>
                            <a:noFill/>
                          </a:ln>
                          <a:solidFill>
                            <a:srgbClr val="000000"/>
                          </a:solidFill>
                          <a:effectLst/>
                          <a:latin typeface="Calibri" panose="020F0502020204030204" pitchFamily="34" charset="0"/>
                        </a:rPr>
                        <a:t> </a:t>
                      </a:r>
                      <a:r>
                        <a:rPr kumimoji="0" lang="en-IN" altLang="en-US" sz="1200" b="1" i="0" u="none" strike="noStrike" cap="none" normalizeH="0" baseline="0" dirty="0" smtClean="0">
                          <a:ln>
                            <a:noFill/>
                          </a:ln>
                          <a:solidFill>
                            <a:srgbClr val="000000"/>
                          </a:solidFill>
                          <a:effectLst/>
                          <a:latin typeface="Calibri" panose="020F0502020204030204" pitchFamily="34" charset="0"/>
                        </a:rPr>
                        <a:t>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1" i="0" u="none" strike="noStrike" cap="none" normalizeH="0" baseline="0" smtClean="0">
                          <a:ln>
                            <a:noFill/>
                          </a:ln>
                          <a:solidFill>
                            <a:srgbClr val="000000"/>
                          </a:solidFill>
                          <a:effectLst/>
                          <a:latin typeface="Calibri" panose="020F0502020204030204" pitchFamily="34" charset="0"/>
                        </a:rPr>
                        <a:t>Positives identified</a:t>
                      </a:r>
                      <a:r>
                        <a:rPr kumimoji="0" lang="en-IN" altLang="en-US" sz="1200" b="0" i="0" u="none" strike="noStrike" cap="none" normalizeH="0" baseline="0" smtClean="0">
                          <a:ln>
                            <a:noFill/>
                          </a:ln>
                          <a:solidFill>
                            <a:srgbClr val="000000"/>
                          </a:solidFill>
                          <a:effectLst/>
                          <a:latin typeface="Calibri" panose="020F0502020204030204" pitchFamily="34" charset="0"/>
                        </a:rPr>
                        <a:t> </a:t>
                      </a:r>
                      <a:r>
                        <a:rPr kumimoji="0" lang="en-IN" altLang="en-US" sz="1200" b="1" i="0" u="none" strike="noStrike" cap="none" normalizeH="0" baseline="0" smtClean="0">
                          <a:ln>
                            <a:noFill/>
                          </a:ln>
                          <a:solidFill>
                            <a:srgbClr val="000000"/>
                          </a:solidFill>
                          <a:effectLst/>
                          <a:latin typeface="Calibri" panose="020F0502020204030204" pitchFamily="34" charset="0"/>
                        </a:rPr>
                        <a:t>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1" i="0" u="none" strike="noStrike" cap="none" normalizeH="0" baseline="0" smtClean="0">
                          <a:ln>
                            <a:noFill/>
                          </a:ln>
                          <a:solidFill>
                            <a:srgbClr val="000000"/>
                          </a:solidFill>
                          <a:effectLst/>
                          <a:latin typeface="Calibri" panose="020F0502020204030204" pitchFamily="34" charset="0"/>
                        </a:rPr>
                        <a:t>No. of Sputum samples collected</a:t>
                      </a:r>
                      <a:r>
                        <a:rPr kumimoji="0" lang="en-IN" altLang="en-US" sz="1200" b="0" i="0" u="none" strike="noStrike" cap="none" normalizeH="0" baseline="0" smtClean="0">
                          <a:ln>
                            <a:noFill/>
                          </a:ln>
                          <a:solidFill>
                            <a:srgbClr val="000000"/>
                          </a:solidFill>
                          <a:effectLst/>
                          <a:latin typeface="Calibri" panose="020F0502020204030204" pitchFamily="34" charset="0"/>
                        </a:rPr>
                        <a:t> </a:t>
                      </a:r>
                      <a:r>
                        <a:rPr kumimoji="0" lang="en-IN" altLang="en-US" sz="1200" b="1" i="0" u="none" strike="noStrike" cap="none" normalizeH="0" baseline="0" smtClean="0">
                          <a:ln>
                            <a:noFill/>
                          </a:ln>
                          <a:solidFill>
                            <a:srgbClr val="000000"/>
                          </a:solidFill>
                          <a:effectLst/>
                          <a:latin typeface="Calibri" panose="020F0502020204030204" pitchFamily="34" charset="0"/>
                        </a:rPr>
                        <a:t>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1" i="0" u="none" strike="noStrike" cap="none" normalizeH="0" baseline="0" smtClean="0">
                          <a:ln>
                            <a:noFill/>
                          </a:ln>
                          <a:solidFill>
                            <a:srgbClr val="000000"/>
                          </a:solidFill>
                          <a:effectLst/>
                          <a:latin typeface="Calibri" panose="020F0502020204030204" pitchFamily="34" charset="0"/>
                        </a:rPr>
                        <a:t>Positives identified</a:t>
                      </a:r>
                      <a:r>
                        <a:rPr kumimoji="0" lang="en-IN" altLang="en-US" sz="1200" b="0" i="0" u="none" strike="noStrike" cap="none" normalizeH="0" baseline="0" smtClean="0">
                          <a:ln>
                            <a:noFill/>
                          </a:ln>
                          <a:solidFill>
                            <a:srgbClr val="000000"/>
                          </a:solidFill>
                          <a:effectLst/>
                          <a:latin typeface="Calibri" panose="020F0502020204030204" pitchFamily="34" charset="0"/>
                        </a:rPr>
                        <a:t> </a:t>
                      </a:r>
                      <a:r>
                        <a:rPr kumimoji="0" lang="en-IN" altLang="en-US" sz="1200" b="1" i="0" u="none" strike="noStrike" cap="none" normalizeH="0" baseline="0" smtClean="0">
                          <a:ln>
                            <a:noFill/>
                          </a:ln>
                          <a:solidFill>
                            <a:srgbClr val="000000"/>
                          </a:solidFill>
                          <a:effectLst/>
                          <a:latin typeface="Calibri" panose="020F0502020204030204" pitchFamily="34" charset="0"/>
                        </a:rPr>
                        <a:t>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1" i="0" u="none" strike="noStrike" cap="none" normalizeH="0" baseline="0" smtClean="0">
                          <a:ln>
                            <a:noFill/>
                          </a:ln>
                          <a:solidFill>
                            <a:srgbClr val="000000"/>
                          </a:solidFill>
                          <a:effectLst/>
                          <a:latin typeface="Calibri" panose="020F0502020204030204" pitchFamily="34" charset="0"/>
                        </a:rPr>
                        <a:t>No. of Sputum samples collected</a:t>
                      </a:r>
                      <a:r>
                        <a:rPr kumimoji="0" lang="en-IN" altLang="en-US" sz="1200" b="0" i="0" u="none" strike="noStrike" cap="none" normalizeH="0" baseline="0" smtClean="0">
                          <a:ln>
                            <a:noFill/>
                          </a:ln>
                          <a:solidFill>
                            <a:srgbClr val="000000"/>
                          </a:solidFill>
                          <a:effectLst/>
                          <a:latin typeface="Calibri" panose="020F0502020204030204" pitchFamily="34" charset="0"/>
                        </a:rPr>
                        <a:t> </a:t>
                      </a:r>
                      <a:r>
                        <a:rPr kumimoji="0" lang="en-IN" altLang="en-US" sz="1200" b="1" i="0" u="none" strike="noStrike" cap="none" normalizeH="0" baseline="0" smtClean="0">
                          <a:ln>
                            <a:noFill/>
                          </a:ln>
                          <a:solidFill>
                            <a:srgbClr val="000000"/>
                          </a:solidFill>
                          <a:effectLst/>
                          <a:latin typeface="Calibri" panose="020F0502020204030204" pitchFamily="34" charset="0"/>
                        </a:rPr>
                        <a:t>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1" i="0" u="none" strike="noStrike" cap="none" normalizeH="0" baseline="0" smtClean="0">
                          <a:ln>
                            <a:noFill/>
                          </a:ln>
                          <a:solidFill>
                            <a:srgbClr val="000000"/>
                          </a:solidFill>
                          <a:effectLst/>
                          <a:latin typeface="Calibri" panose="020F0502020204030204" pitchFamily="34" charset="0"/>
                        </a:rPr>
                        <a:t>Positives identified</a:t>
                      </a:r>
                      <a:r>
                        <a:rPr kumimoji="0" lang="en-IN" altLang="en-US" sz="1200" b="0" i="0" u="none" strike="noStrike" cap="none" normalizeH="0" baseline="0" smtClean="0">
                          <a:ln>
                            <a:noFill/>
                          </a:ln>
                          <a:solidFill>
                            <a:srgbClr val="000000"/>
                          </a:solidFill>
                          <a:effectLst/>
                          <a:latin typeface="Calibri" panose="020F0502020204030204" pitchFamily="34" charset="0"/>
                        </a:rPr>
                        <a:t> </a:t>
                      </a:r>
                      <a:r>
                        <a:rPr kumimoji="0" lang="en-IN" altLang="en-US" sz="1200" b="1" i="0" u="none" strike="noStrike" cap="none" normalizeH="0" baseline="0" smtClean="0">
                          <a:ln>
                            <a:noFill/>
                          </a:ln>
                          <a:solidFill>
                            <a:srgbClr val="000000"/>
                          </a:solidFill>
                          <a:effectLst/>
                          <a:latin typeface="Calibri" panose="020F0502020204030204" pitchFamily="34" charset="0"/>
                        </a:rPr>
                        <a:t>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a16="http://schemas.microsoft.com/office/drawing/2014/main" val="3259396515"/>
                  </a:ext>
                </a:extLst>
              </a:tr>
              <a:tr h="266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1</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Paderu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52</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4</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92</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8</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24</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1</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0382768"/>
                  </a:ext>
                </a:extLst>
              </a:tr>
              <a:tr h="266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2</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Hukumpeta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41</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3</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65</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6</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15</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0</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0625881"/>
                  </a:ext>
                </a:extLst>
              </a:tr>
              <a:tr h="266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3</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Munchingput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47</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3</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58</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7</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13</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0</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762873"/>
                  </a:ext>
                </a:extLst>
              </a:tr>
              <a:tr h="266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4</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GK Veedhi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27</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2</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45</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4</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10</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0</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864118"/>
                  </a:ext>
                </a:extLst>
              </a:tr>
              <a:tr h="25777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5</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Araku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40</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3</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79</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9</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31</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7</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39862"/>
                  </a:ext>
                </a:extLst>
              </a:tr>
              <a:tr h="25777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6</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Ananthagiri</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35</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3</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54</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6</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13</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3</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9185031"/>
                  </a:ext>
                </a:extLst>
              </a:tr>
              <a:tr h="266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7</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KD Peta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54</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5</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72</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7</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37</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0</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857388"/>
                  </a:ext>
                </a:extLst>
              </a:tr>
              <a:tr h="26603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8</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Chinthapalli </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60</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5</a:t>
                      </a:r>
                    </a:p>
                  </a:txBody>
                  <a:tcPr marL="5884" marR="5884" marT="588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81</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7</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49</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4</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8082924"/>
                  </a:ext>
                </a:extLst>
              </a:tr>
              <a:tr h="52538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  </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Total </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356</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28</a:t>
                      </a:r>
                    </a:p>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(Cat I – 24</a:t>
                      </a:r>
                    </a:p>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Cat II – 04)</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546</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54</a:t>
                      </a:r>
                    </a:p>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(Cat I – 47</a:t>
                      </a:r>
                    </a:p>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Cat II – 07)</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smtClean="0">
                          <a:ln>
                            <a:noFill/>
                          </a:ln>
                          <a:solidFill>
                            <a:srgbClr val="000000"/>
                          </a:solidFill>
                          <a:effectLst/>
                          <a:latin typeface="Calibri" panose="020F0502020204030204" pitchFamily="34" charset="0"/>
                        </a:rPr>
                        <a:t>192</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15</a:t>
                      </a:r>
                    </a:p>
                    <a:p>
                      <a:pPr marL="0" marR="0" lvl="0" indent="0" algn="ctr" defTabSz="914400" rtl="0" eaLnBrk="1" fontAlgn="b" latinLnBrk="0" hangingPunct="1">
                        <a:lnSpc>
                          <a:spcPct val="100000"/>
                        </a:lnSpc>
                        <a:spcBef>
                          <a:spcPct val="0"/>
                        </a:spcBef>
                        <a:spcAft>
                          <a:spcPct val="0"/>
                        </a:spcAft>
                        <a:buClrTx/>
                        <a:buSzTx/>
                        <a:buFontTx/>
                        <a:buNone/>
                        <a:tabLst/>
                      </a:pPr>
                      <a:r>
                        <a:rPr kumimoji="0" lang="en-IN" altLang="en-US" sz="1200" b="0" i="0" u="none" strike="noStrike" cap="none" normalizeH="0" baseline="0" dirty="0" smtClean="0">
                          <a:ln>
                            <a:noFill/>
                          </a:ln>
                          <a:solidFill>
                            <a:srgbClr val="000000"/>
                          </a:solidFill>
                          <a:effectLst/>
                          <a:latin typeface="Calibri" panose="020F0502020204030204" pitchFamily="34" charset="0"/>
                        </a:rPr>
                        <a:t>(Cat 1 – 15)</a:t>
                      </a:r>
                    </a:p>
                  </a:txBody>
                  <a:tcPr marL="5884" marR="5884" marT="588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680958"/>
                  </a:ext>
                </a:extLst>
              </a:tr>
            </a:tbl>
          </a:graphicData>
        </a:graphic>
      </p:graphicFrame>
      <p:sp>
        <p:nvSpPr>
          <p:cNvPr id="6290" name="TextBox 7"/>
          <p:cNvSpPr txBox="1">
            <a:spLocks noChangeArrowheads="1"/>
          </p:cNvSpPr>
          <p:nvPr/>
        </p:nvSpPr>
        <p:spPr bwMode="auto">
          <a:xfrm>
            <a:off x="3048000" y="228600"/>
            <a:ext cx="272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altLang="en-US"/>
              <a:t>STATISTICAL INFORMATION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381000"/>
            <a:ext cx="8763000" cy="6400800"/>
          </a:xfrm>
        </p:spPr>
        <p:txBody>
          <a:bodyPr/>
          <a:lstStyle/>
          <a:p>
            <a:pPr algn="ctr">
              <a:lnSpc>
                <a:spcPct val="80000"/>
              </a:lnSpc>
              <a:buFontTx/>
              <a:buNone/>
            </a:pPr>
            <a:r>
              <a:rPr lang="en-US" altLang="en-US" sz="4000" b="1" smtClean="0"/>
              <a:t>Programme Outcome</a:t>
            </a:r>
          </a:p>
          <a:p>
            <a:pPr algn="just">
              <a:lnSpc>
                <a:spcPct val="80000"/>
              </a:lnSpc>
              <a:buFontTx/>
              <a:buNone/>
            </a:pPr>
            <a:endParaRPr lang="en-US" altLang="en-US" sz="4000" smtClean="0"/>
          </a:p>
          <a:p>
            <a:pPr lvl="1" algn="just">
              <a:spcBef>
                <a:spcPct val="100000"/>
              </a:spcBef>
              <a:buFont typeface="Wingdings" panose="05000000000000000000" pitchFamily="2" charset="2"/>
              <a:buChar char="Ø"/>
            </a:pPr>
            <a:r>
              <a:rPr lang="en-US" altLang="en-US" sz="2400" smtClean="0"/>
              <a:t>TB case detection rates are moderately increased.</a:t>
            </a:r>
          </a:p>
          <a:p>
            <a:pPr lvl="1" algn="just">
              <a:spcBef>
                <a:spcPct val="100000"/>
              </a:spcBef>
              <a:buFont typeface="Wingdings" panose="05000000000000000000" pitchFamily="2" charset="2"/>
              <a:buChar char="Ø"/>
            </a:pPr>
            <a:r>
              <a:rPr lang="en-US" altLang="en-US" sz="2400" smtClean="0"/>
              <a:t>The number of sputum samples collected and sputum positive TB cases detected amongst them are increasing steadily every month as is seen in the table and have nearly doubled in 2016-17 as compared with cases in 2015-16.</a:t>
            </a:r>
          </a:p>
          <a:p>
            <a:pPr lvl="1" algn="just">
              <a:spcBef>
                <a:spcPct val="100000"/>
              </a:spcBef>
              <a:buFont typeface="Wingdings" panose="05000000000000000000" pitchFamily="2" charset="2"/>
              <a:buChar char="Ø"/>
            </a:pPr>
            <a:r>
              <a:rPr lang="en-US" altLang="en-US" sz="2400" smtClean="0"/>
              <a:t>The Shandy camps have also spread awareness and more patients with TB symptoms (Presumptive TB cases) are attending the Health facility to confirm TB diagnosis</a:t>
            </a:r>
            <a:endParaRPr lang="en-US" altLang="en-US" sz="2400"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28600" y="76200"/>
            <a:ext cx="8458200"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altLang="en-US" sz="3200" b="1"/>
              <a:t>Financial Implications</a:t>
            </a:r>
          </a:p>
          <a:p>
            <a:pPr algn="just"/>
            <a:endParaRPr lang="en-US" altLang="en-US" sz="2400"/>
          </a:p>
          <a:p>
            <a:pPr lvl="1" algn="just">
              <a:spcBef>
                <a:spcPct val="50000"/>
              </a:spcBef>
              <a:buFont typeface="Wingdings" panose="05000000000000000000" pitchFamily="2" charset="2"/>
              <a:buChar char="Ø"/>
            </a:pPr>
            <a:r>
              <a:rPr lang="en-US" altLang="en-US" sz="2400"/>
              <a:t>There are no additional financial implications. </a:t>
            </a:r>
          </a:p>
          <a:p>
            <a:pPr lvl="1" algn="just">
              <a:spcBef>
                <a:spcPct val="50000"/>
              </a:spcBef>
              <a:buFont typeface="Wingdings" panose="05000000000000000000" pitchFamily="2" charset="2"/>
              <a:buChar char="Ø"/>
            </a:pPr>
            <a:r>
              <a:rPr lang="en-US" altLang="en-US" sz="2400"/>
              <a:t>Programme budget for IEC activities are used for the awareness campaigns and for organizing the camps. </a:t>
            </a:r>
          </a:p>
          <a:p>
            <a:pPr algn="just"/>
            <a:endParaRPr lang="en-US" altLang="en-US" sz="2800" b="1"/>
          </a:p>
          <a:p>
            <a:pPr algn="just"/>
            <a:r>
              <a:rPr lang="en-US" altLang="en-US" sz="3200" b="1"/>
              <a:t>Scalability</a:t>
            </a:r>
          </a:p>
          <a:p>
            <a:pPr algn="just"/>
            <a:endParaRPr lang="en-US" altLang="en-US" sz="2400"/>
          </a:p>
          <a:p>
            <a:pPr lvl="2" algn="just">
              <a:spcBef>
                <a:spcPct val="50000"/>
              </a:spcBef>
              <a:buFont typeface="Wingdings" panose="05000000000000000000" pitchFamily="2" charset="2"/>
              <a:buChar char="Ø"/>
            </a:pPr>
            <a:r>
              <a:rPr lang="en-US" altLang="en-US" sz="2000"/>
              <a:t>This can be scaled up to include all Tribal /agency areas in the State or Nation since data shows that such efforts incur no additional expenses  and can contribute towards a moderate increase in TB cases. The existing health system and programme staff with support of ITDA can implement this.</a:t>
            </a:r>
          </a:p>
          <a:p>
            <a:pPr lvl="2" algn="just">
              <a:spcBef>
                <a:spcPct val="50000"/>
              </a:spcBef>
              <a:buFont typeface="Wingdings" panose="05000000000000000000" pitchFamily="2" charset="2"/>
              <a:buChar char="Ø"/>
            </a:pPr>
            <a:r>
              <a:rPr lang="en-US" altLang="en-US" sz="2000"/>
              <a:t>Budget plan for ITDA may include this head of expenses specifically to improve supporting activities, strengthen and ensure that this scheme is continued without interruptions as a part of tribal area financial plan</a:t>
            </a:r>
          </a:p>
          <a:p>
            <a:pPr lvl="2" algn="just">
              <a:spcBef>
                <a:spcPct val="50000"/>
              </a:spcBef>
              <a:buFont typeface="Wingdings" panose="05000000000000000000" pitchFamily="2" charset="2"/>
              <a:buChar char="Ø"/>
            </a:pPr>
            <a:r>
              <a:rPr lang="en-US" altLang="en-US" sz="2000"/>
              <a:t>NSP 2017-25 also highlights the importance of Active Case Finding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76200" y="381000"/>
            <a:ext cx="8839200" cy="4525963"/>
          </a:xfrm>
        </p:spPr>
        <p:txBody>
          <a:bodyPr rtlCol="0">
            <a:normAutofit fontScale="92500" lnSpcReduction="10000"/>
          </a:bodyPr>
          <a:lstStyle/>
          <a:p>
            <a:pPr algn="ctr" fontAlgn="auto">
              <a:spcAft>
                <a:spcPts val="0"/>
              </a:spcAft>
              <a:buFontTx/>
              <a:buNone/>
              <a:defRPr/>
            </a:pPr>
            <a:r>
              <a:rPr lang="en-US" sz="3600" b="1" smtClean="0"/>
              <a:t>Concluding Remarks</a:t>
            </a:r>
            <a:endParaRPr lang="en-US" sz="3600" smtClean="0"/>
          </a:p>
          <a:p>
            <a:pPr lvl="1" fontAlgn="auto">
              <a:spcBef>
                <a:spcPct val="70000"/>
              </a:spcBef>
              <a:spcAft>
                <a:spcPts val="0"/>
              </a:spcAft>
              <a:buFont typeface="Wingdings" pitchFamily="2" charset="2"/>
              <a:buChar char="Ø"/>
              <a:defRPr/>
            </a:pPr>
            <a:r>
              <a:rPr lang="en-US" smtClean="0"/>
              <a:t>This programme activity shows that an innovative, community-based, education/case finding intervention increased the number of TB cases detected and treated </a:t>
            </a:r>
          </a:p>
          <a:p>
            <a:pPr lvl="1" algn="just" fontAlgn="auto">
              <a:spcBef>
                <a:spcPct val="70000"/>
              </a:spcBef>
              <a:spcAft>
                <a:spcPts val="0"/>
              </a:spcAft>
              <a:buFont typeface="Wingdings" pitchFamily="2" charset="2"/>
              <a:buChar char="Ø"/>
              <a:defRPr/>
            </a:pPr>
            <a:r>
              <a:rPr lang="en-US" smtClean="0"/>
              <a:t>TB diagnostic and treatment services are brought closer to vulnerable communities</a:t>
            </a:r>
          </a:p>
          <a:p>
            <a:pPr lvl="1" algn="just" fontAlgn="auto">
              <a:spcBef>
                <a:spcPct val="70000"/>
              </a:spcBef>
              <a:spcAft>
                <a:spcPts val="0"/>
              </a:spcAft>
              <a:buFont typeface="Wingdings" pitchFamily="2" charset="2"/>
              <a:buChar char="Ø"/>
              <a:defRPr/>
            </a:pPr>
            <a:r>
              <a:rPr lang="en-US" smtClean="0"/>
              <a:t>Boosted awareness about RNTCP services. </a:t>
            </a:r>
          </a:p>
          <a:p>
            <a:pPr lvl="1" algn="just" fontAlgn="auto">
              <a:spcBef>
                <a:spcPct val="70000"/>
              </a:spcBef>
              <a:spcAft>
                <a:spcPts val="0"/>
              </a:spcAft>
              <a:buFont typeface="Wingdings" pitchFamily="2" charset="2"/>
              <a:buChar char="Ø"/>
              <a:defRPr/>
            </a:pPr>
            <a:r>
              <a:rPr lang="en-US" smtClean="0"/>
              <a:t>More frequent camps regularly at all Shandy Camps can increase  TB case detection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1006</Words>
  <Application>Microsoft Office PowerPoint</Application>
  <PresentationFormat>On-screen Show (4:3)</PresentationFormat>
  <Paragraphs>209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Arial</vt:lpstr>
      <vt:lpstr>Wingdings</vt:lpstr>
      <vt:lpstr>Office Theme</vt:lpstr>
      <vt:lpstr>Systematic Active Case Finding Efforts in Tribal TB Units of Visakhapatnam, Andhra Pradesh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 Rao</dc:creator>
  <cp:lastModifiedBy>Carel Joseph Peravali</cp:lastModifiedBy>
  <cp:revision>15</cp:revision>
  <dcterms:created xsi:type="dcterms:W3CDTF">2017-07-03T15:30:01Z</dcterms:created>
  <dcterms:modified xsi:type="dcterms:W3CDTF">2017-07-04T08:42:39Z</dcterms:modified>
</cp:coreProperties>
</file>