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516" r:id="rId3"/>
    <p:sldId id="471" r:id="rId4"/>
    <p:sldId id="470" r:id="rId5"/>
    <p:sldId id="469" r:id="rId6"/>
    <p:sldId id="569" r:id="rId7"/>
    <p:sldId id="548" r:id="rId8"/>
    <p:sldId id="540" r:id="rId9"/>
    <p:sldId id="541" r:id="rId10"/>
    <p:sldId id="542" r:id="rId11"/>
    <p:sldId id="543" r:id="rId12"/>
    <p:sldId id="544" r:id="rId13"/>
    <p:sldId id="573" r:id="rId14"/>
    <p:sldId id="574" r:id="rId15"/>
    <p:sldId id="575" r:id="rId16"/>
    <p:sldId id="546" r:id="rId17"/>
    <p:sldId id="547" r:id="rId18"/>
    <p:sldId id="557" r:id="rId19"/>
    <p:sldId id="551" r:id="rId20"/>
    <p:sldId id="552" r:id="rId21"/>
    <p:sldId id="558" r:id="rId22"/>
    <p:sldId id="460" r:id="rId23"/>
    <p:sldId id="464" r:id="rId24"/>
    <p:sldId id="441" r:id="rId25"/>
    <p:sldId id="443" r:id="rId26"/>
    <p:sldId id="444" r:id="rId27"/>
    <p:sldId id="446" r:id="rId28"/>
    <p:sldId id="465" r:id="rId29"/>
    <p:sldId id="463" r:id="rId30"/>
    <p:sldId id="445" r:id="rId31"/>
    <p:sldId id="448" r:id="rId32"/>
    <p:sldId id="559" r:id="rId33"/>
    <p:sldId id="476" r:id="rId34"/>
    <p:sldId id="478" r:id="rId35"/>
    <p:sldId id="479" r:id="rId36"/>
    <p:sldId id="483" r:id="rId37"/>
    <p:sldId id="560" r:id="rId38"/>
    <p:sldId id="554" r:id="rId39"/>
    <p:sldId id="555" r:id="rId40"/>
    <p:sldId id="556" r:id="rId41"/>
    <p:sldId id="561" r:id="rId42"/>
    <p:sldId id="486" r:id="rId43"/>
    <p:sldId id="487" r:id="rId44"/>
    <p:sldId id="562" r:id="rId45"/>
    <p:sldId id="499" r:id="rId46"/>
    <p:sldId id="532" r:id="rId47"/>
    <p:sldId id="500" r:id="rId48"/>
    <p:sldId id="501" r:id="rId49"/>
    <p:sldId id="533" r:id="rId50"/>
    <p:sldId id="563" r:id="rId51"/>
    <p:sldId id="518" r:id="rId52"/>
    <p:sldId id="521" r:id="rId53"/>
    <p:sldId id="531" r:id="rId54"/>
    <p:sldId id="572" r:id="rId55"/>
    <p:sldId id="570" r:id="rId56"/>
    <p:sldId id="43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F3300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05" autoAdjust="0"/>
    <p:restoredTop sz="92115" autoAdjust="0"/>
  </p:normalViewPr>
  <p:slideViewPr>
    <p:cSldViewPr snapToGrid="0">
      <p:cViewPr varScale="1">
        <p:scale>
          <a:sx n="63" d="100"/>
          <a:sy n="63" d="100"/>
        </p:scale>
        <p:origin x="-90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JVNSubramanyam\Desktop\Chevening%20Project%20\ASHA%20Dashboard%2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onthly%20Reports\2018-19\May%202018\AS&amp;MD%20Visit%2020%20June%202018\B\ASHA%20Paym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onthly%20Report\2017-18\December%202017\Parliamentary%20Standing%20Committee\Ref\NMR_U5MR_IM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IN" sz="11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100"/>
              <a:t>ASHA  CLAIM FACTOR ACTIVITY SET WISE</a:t>
            </a:r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399929270686601E-2"/>
          <c:y val="0.16355932369150317"/>
          <c:w val="0.77933089519300003"/>
          <c:h val="0.46284726559127332"/>
        </c:manualLayout>
      </c:layout>
      <c:line3DChart>
        <c:grouping val="standard"/>
        <c:ser>
          <c:idx val="0"/>
          <c:order val="0"/>
          <c:tx>
            <c:strRef>
              <c:f>Analysis!$I$63</c:f>
              <c:strCache>
                <c:ptCount val="1"/>
                <c:pt idx="0">
                  <c:v>Claim Factor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cat>
            <c:strRef>
              <c:f>Analysis!$C$64:$C$75</c:f>
              <c:strCache>
                <c:ptCount val="12"/>
                <c:pt idx="0">
                  <c:v>Adolescent health</c:v>
                </c:pt>
                <c:pt idx="1">
                  <c:v>Family Planning Services</c:v>
                </c:pt>
                <c:pt idx="2">
                  <c:v>ANC services (Rural)</c:v>
                </c:pt>
                <c:pt idx="3">
                  <c:v>ANC Services (urban)</c:v>
                </c:pt>
                <c:pt idx="4">
                  <c:v>Institutional delivery Services</c:v>
                </c:pt>
                <c:pt idx="5">
                  <c:v>Post partum care</c:v>
                </c:pt>
                <c:pt idx="6">
                  <c:v>Meetings</c:v>
                </c:pt>
                <c:pt idx="7">
                  <c:v>Registers and Due list preparation</c:v>
                </c:pt>
                <c:pt idx="8">
                  <c:v>Child health</c:v>
                </c:pt>
                <c:pt idx="9">
                  <c:v>Immunisation</c:v>
                </c:pt>
                <c:pt idx="10">
                  <c:v>Vertical Programmes</c:v>
                </c:pt>
                <c:pt idx="11">
                  <c:v>Death Reporting</c:v>
                </c:pt>
              </c:strCache>
            </c:strRef>
          </c:cat>
          <c:val>
            <c:numRef>
              <c:f>Analysis!$I$64:$I$75</c:f>
              <c:numCache>
                <c:formatCode>0.00</c:formatCode>
                <c:ptCount val="12"/>
                <c:pt idx="0">
                  <c:v>2.9702970297029847E-2</c:v>
                </c:pt>
                <c:pt idx="1">
                  <c:v>3.6302237230899245E-2</c:v>
                </c:pt>
                <c:pt idx="2">
                  <c:v>1.6735218508997418</c:v>
                </c:pt>
                <c:pt idx="3">
                  <c:v>7.7519379844961647E-3</c:v>
                </c:pt>
                <c:pt idx="4">
                  <c:v>1.4809160305343498</c:v>
                </c:pt>
                <c:pt idx="5">
                  <c:v>0.4942528735632194</c:v>
                </c:pt>
                <c:pt idx="6">
                  <c:v>0.51358344113842158</c:v>
                </c:pt>
                <c:pt idx="7">
                  <c:v>0.74887892376681764</c:v>
                </c:pt>
                <c:pt idx="8">
                  <c:v>0.21951219512195233</c:v>
                </c:pt>
                <c:pt idx="9">
                  <c:v>1.6896551724137994</c:v>
                </c:pt>
                <c:pt idx="10">
                  <c:v>2.0179372197309559E-2</c:v>
                </c:pt>
                <c:pt idx="11">
                  <c:v>5.6910569105691033E-2</c:v>
                </c:pt>
              </c:numCache>
            </c:numRef>
          </c:val>
        </c:ser>
        <c:axId val="66201472"/>
        <c:axId val="66203008"/>
        <c:axId val="36604544"/>
      </c:line3DChart>
      <c:catAx>
        <c:axId val="6620147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IN"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03008"/>
        <c:crosses val="autoZero"/>
        <c:auto val="1"/>
        <c:lblAlgn val="ctr"/>
        <c:lblOffset val="100"/>
      </c:catAx>
      <c:valAx>
        <c:axId val="662030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IN"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01472"/>
        <c:crosses val="autoZero"/>
        <c:crossBetween val="between"/>
      </c:valAx>
      <c:serAx>
        <c:axId val="36604544"/>
        <c:scaling>
          <c:orientation val="minMax"/>
        </c:scaling>
        <c:axPos val="b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IN"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03008"/>
        <c:crosses val="autoZero"/>
      </c:serAx>
      <c:spPr>
        <a:noFill/>
        <a:ln>
          <a:noFill/>
        </a:ln>
        <a:effectLst>
          <a:softEdge rad="0"/>
        </a:effectLst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softEdge rad="63500"/>
    </a:effectLst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IN"/>
            </a:pPr>
            <a:r>
              <a:rPr lang="en-US"/>
              <a:t>Average Income of ASHAs per month</a:t>
            </a:r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Average Income</c:v>
                </c:pt>
              </c:strCache>
            </c:strRef>
          </c:tx>
          <c:marker>
            <c:symbol val="none"/>
          </c:marker>
          <c:dLbls>
            <c:numFmt formatCode="[&gt;9999999]##\,##\,##\,##0;[&gt;99999]##\,##\,##0;#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IN"/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Sheet1!$B$2:$B$6</c:f>
              <c:numCache>
                <c:formatCode>[&gt;9999999]"Rs."##\,##\,##\,##0.00;[&gt;99999]"Rs."##\,##\,##0.00;"Rs."##,##0.00</c:formatCode>
                <c:ptCount val="5"/>
                <c:pt idx="0">
                  <c:v>1179.28</c:v>
                </c:pt>
                <c:pt idx="1">
                  <c:v>1188.77</c:v>
                </c:pt>
                <c:pt idx="2">
                  <c:v>3590.7</c:v>
                </c:pt>
                <c:pt idx="3">
                  <c:v>4326.3500000000004</c:v>
                </c:pt>
                <c:pt idx="4">
                  <c:v>4457</c:v>
                </c:pt>
              </c:numCache>
            </c:numRef>
          </c:val>
        </c:ser>
        <c:dLbls>
          <c:showVal val="1"/>
        </c:dLbls>
        <c:marker val="1"/>
        <c:axId val="67834240"/>
        <c:axId val="67835776"/>
      </c:lineChart>
      <c:catAx>
        <c:axId val="678342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67835776"/>
        <c:crosses val="autoZero"/>
        <c:auto val="1"/>
        <c:lblAlgn val="ctr"/>
        <c:lblOffset val="100"/>
      </c:catAx>
      <c:valAx>
        <c:axId val="67835776"/>
        <c:scaling>
          <c:orientation val="minMax"/>
        </c:scaling>
        <c:axPos val="l"/>
        <c:numFmt formatCode="[&gt;9999999]&quot;Rs.&quot;##\,##\,##\,##0.00;[&gt;99999]&quot;Rs.&quot;##\,##\,##0.00;&quot;Rs.&quot;##,##0.00" sourceLinked="1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678342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20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Sheet3!$B$1</c:f>
              <c:strCache>
                <c:ptCount val="1"/>
                <c:pt idx="0">
                  <c:v>Assam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7"/>
              <c:spPr/>
              <c:txPr>
                <a:bodyPr/>
                <a:lstStyle/>
                <a:p>
                  <a:pPr>
                    <a:defRPr lang="en-IN" sz="2400"/>
                  </a:pPr>
                  <a:endParaRPr lang="en-US"/>
                </a:p>
              </c:txPr>
            </c:dLbl>
            <c:dLbl>
              <c:idx val="8"/>
              <c:spPr/>
              <c:txPr>
                <a:bodyPr/>
                <a:lstStyle/>
                <a:p>
                  <a:pPr>
                    <a:defRPr lang="en-IN" sz="2400"/>
                  </a:pPr>
                  <a:endParaRPr lang="en-US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Sheet3!$A$2:$A$10</c:f>
              <c:strCache>
                <c:ptCount val="9"/>
                <c:pt idx="0">
                  <c:v>SRS 2008</c:v>
                </c:pt>
                <c:pt idx="1">
                  <c:v>SRS 2009</c:v>
                </c:pt>
                <c:pt idx="2">
                  <c:v>SRS 2010</c:v>
                </c:pt>
                <c:pt idx="3">
                  <c:v>SRS 2011</c:v>
                </c:pt>
                <c:pt idx="4">
                  <c:v>SRS 2012</c:v>
                </c:pt>
                <c:pt idx="5">
                  <c:v>SRS 2013</c:v>
                </c:pt>
                <c:pt idx="6">
                  <c:v>SRS 2014</c:v>
                </c:pt>
                <c:pt idx="7">
                  <c:v>SRS 2015</c:v>
                </c:pt>
                <c:pt idx="8">
                  <c:v>SRS 2016</c:v>
                </c:pt>
              </c:strCache>
            </c:strRef>
          </c:cat>
          <c:val>
            <c:numRef>
              <c:f>Sheet3!$B$2:$B$10</c:f>
              <c:numCache>
                <c:formatCode>General</c:formatCode>
                <c:ptCount val="9"/>
                <c:pt idx="0">
                  <c:v>88</c:v>
                </c:pt>
                <c:pt idx="1">
                  <c:v>87</c:v>
                </c:pt>
                <c:pt idx="2">
                  <c:v>83</c:v>
                </c:pt>
                <c:pt idx="3">
                  <c:v>78</c:v>
                </c:pt>
                <c:pt idx="4">
                  <c:v>75</c:v>
                </c:pt>
                <c:pt idx="5">
                  <c:v>73</c:v>
                </c:pt>
                <c:pt idx="6">
                  <c:v>66</c:v>
                </c:pt>
                <c:pt idx="7">
                  <c:v>62</c:v>
                </c:pt>
                <c:pt idx="8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Sheet3!$A$2:$A$10</c:f>
              <c:strCache>
                <c:ptCount val="9"/>
                <c:pt idx="0">
                  <c:v>SRS 2008</c:v>
                </c:pt>
                <c:pt idx="1">
                  <c:v>SRS 2009</c:v>
                </c:pt>
                <c:pt idx="2">
                  <c:v>SRS 2010</c:v>
                </c:pt>
                <c:pt idx="3">
                  <c:v>SRS 2011</c:v>
                </c:pt>
                <c:pt idx="4">
                  <c:v>SRS 2012</c:v>
                </c:pt>
                <c:pt idx="5">
                  <c:v>SRS 2013</c:v>
                </c:pt>
                <c:pt idx="6">
                  <c:v>SRS 2014</c:v>
                </c:pt>
                <c:pt idx="7">
                  <c:v>SRS 2015</c:v>
                </c:pt>
                <c:pt idx="8">
                  <c:v>SRS 2016</c:v>
                </c:pt>
              </c:strCache>
            </c:strRef>
          </c:cat>
          <c:val>
            <c:numRef>
              <c:f>Sheet3!$C$2:$C$10</c:f>
              <c:numCache>
                <c:formatCode>General</c:formatCode>
                <c:ptCount val="9"/>
                <c:pt idx="0">
                  <c:v>69</c:v>
                </c:pt>
                <c:pt idx="1">
                  <c:v>64</c:v>
                </c:pt>
                <c:pt idx="2">
                  <c:v>59</c:v>
                </c:pt>
                <c:pt idx="3">
                  <c:v>55</c:v>
                </c:pt>
                <c:pt idx="4">
                  <c:v>52</c:v>
                </c:pt>
                <c:pt idx="5">
                  <c:v>49</c:v>
                </c:pt>
                <c:pt idx="6">
                  <c:v>45</c:v>
                </c:pt>
                <c:pt idx="7">
                  <c:v>43</c:v>
                </c:pt>
                <c:pt idx="8">
                  <c:v>39</c:v>
                </c:pt>
              </c:numCache>
            </c:numRef>
          </c:val>
        </c:ser>
        <c:dLbls>
          <c:showVal val="1"/>
        </c:dLbls>
        <c:axId val="67907584"/>
        <c:axId val="67909120"/>
      </c:barChart>
      <c:catAx>
        <c:axId val="679075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67909120"/>
        <c:crosses val="autoZero"/>
        <c:auto val="1"/>
        <c:lblAlgn val="ctr"/>
        <c:lblOffset val="100"/>
      </c:catAx>
      <c:valAx>
        <c:axId val="679091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U5MR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67907584"/>
        <c:crosses val="autoZero"/>
        <c:crossBetween val="between"/>
      </c:valAx>
    </c:plotArea>
    <c:legend>
      <c:legendPos val="r"/>
      <c:txPr>
        <a:bodyPr/>
        <a:lstStyle/>
        <a:p>
          <a:pPr>
            <a:defRPr lang="en-IN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4A27C-4BAC-BC48-8DA2-E29E0349F058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5844-1D6C-9C4E-984E-0DD43A60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0206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69EB-EFF0-44A1-883B-A606CA2BAD01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5451-76CA-408D-AE26-FCC10440FD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NIN:</a:t>
            </a:r>
            <a:r>
              <a:rPr lang="en-US" baseline="0" dirty="0" smtClean="0"/>
              <a:t> National Identification Number to Health Facilities of India. </a:t>
            </a:r>
          </a:p>
          <a:p>
            <a:r>
              <a:rPr lang="en-US" baseline="0" dirty="0" smtClean="0"/>
              <a:t>It is an unique number provided for all health facilities of India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5451-76CA-408D-AE26-FCC10440FD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9E439-0A36-4389-B1D4-036D35E9F4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4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9E439-0A36-4389-B1D4-036D35E9F4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4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5451-76CA-408D-AE26-FCC10440FDD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5451-76CA-408D-AE26-FCC10440FDD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5451-76CA-408D-AE26-FCC10440FDD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35135941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0819532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91824777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93484" y="765175"/>
            <a:ext cx="11184000" cy="969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3484" y="295683"/>
            <a:ext cx="11184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494400" y="1810800"/>
            <a:ext cx="11184000" cy="453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486" y="6407835"/>
            <a:ext cx="1007929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b="0">
                <a:solidFill>
                  <a:srgbClr val="8C8C8C"/>
                </a:solidFill>
              </a:defRPr>
            </a:lvl1pPr>
          </a:lstStyle>
          <a:p>
            <a:r>
              <a:rPr lang="en-GB" smtClean="0"/>
              <a:t>Member Firms and DTTL: Insert appropriate copyright (Go Header &amp; Footer to edit this text)</a:t>
            </a:r>
            <a:endParaRPr lang="en-GB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629328" y="6407835"/>
            <a:ext cx="105611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6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406502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5068900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9529798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30815589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52197106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33098593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1219046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8931173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23387278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8800-8D6A-4CBA-8394-548799143A2C}" type="datetimeFigureOut">
              <a:rPr lang="en-IN" smtClean="0"/>
              <a:pPr/>
              <a:t>31-10-2018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FAB5D-9A49-49EC-BF07-44B991550C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2495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98229"/>
            <a:ext cx="12192000" cy="12441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/>
              <a:t>Swasthya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Sewa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Dapoon</a:t>
            </a:r>
            <a:endParaRPr lang="en-US" sz="5400" b="1" dirty="0" smtClean="0"/>
          </a:p>
          <a:p>
            <a:pPr algn="ctr"/>
            <a:r>
              <a:rPr lang="en-US" sz="3600" b="1" dirty="0" smtClean="0"/>
              <a:t>Integrated MIS GIS System</a:t>
            </a:r>
            <a:endParaRPr lang="en-IN" sz="3600" dirty="0"/>
          </a:p>
        </p:txBody>
      </p:sp>
      <p:sp>
        <p:nvSpPr>
          <p:cNvPr id="5" name="Rectangle 4"/>
          <p:cNvSpPr/>
          <p:nvPr/>
        </p:nvSpPr>
        <p:spPr>
          <a:xfrm>
            <a:off x="344774" y="4973102"/>
            <a:ext cx="11542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IN" sz="2000" dirty="0"/>
          </a:p>
          <a:p>
            <a:pPr algn="r"/>
            <a:r>
              <a:rPr lang="en-US" sz="2000" b="1" i="1" dirty="0" smtClean="0"/>
              <a:t>J.V.N. </a:t>
            </a:r>
            <a:r>
              <a:rPr lang="en-US" sz="2000" b="1" i="1" dirty="0" err="1" smtClean="0"/>
              <a:t>Subramanyam</a:t>
            </a:r>
            <a:r>
              <a:rPr lang="en-US" sz="2000" b="1" i="1" dirty="0" smtClean="0"/>
              <a:t>, IAS</a:t>
            </a:r>
          </a:p>
          <a:p>
            <a:pPr algn="r"/>
            <a:r>
              <a:rPr lang="en-US" sz="2000" b="1" i="1" dirty="0" smtClean="0"/>
              <a:t>Mission Director</a:t>
            </a:r>
          </a:p>
          <a:p>
            <a:pPr algn="r"/>
            <a:r>
              <a:rPr lang="en-US" sz="2000" b="1" dirty="0" smtClean="0"/>
              <a:t>National </a:t>
            </a:r>
            <a:r>
              <a:rPr lang="en-US" sz="2000" b="1" dirty="0"/>
              <a:t>Health Mission, </a:t>
            </a:r>
            <a:r>
              <a:rPr lang="en-US" sz="2000" b="1" dirty="0" smtClean="0"/>
              <a:t>Assam</a:t>
            </a:r>
          </a:p>
        </p:txBody>
      </p:sp>
      <p:pic>
        <p:nvPicPr>
          <p:cNvPr id="6" name="Picture 3" descr="C:\Users\HMRI COO\AppData\Local\Microsoft\Windows\Temporary Internet Files\Content.Outlook\48RLZ001\Govt Of Ass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449" y="299197"/>
            <a:ext cx="1538744" cy="1430905"/>
          </a:xfrm>
          <a:prstGeom prst="rect">
            <a:avLst/>
          </a:prstGeom>
          <a:noFill/>
        </p:spPr>
      </p:pic>
      <p:pic>
        <p:nvPicPr>
          <p:cNvPr id="7" name="Picture 6" descr="D:\Desktop\logo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10069" y="497098"/>
            <a:ext cx="1288982" cy="11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2" name="Rectangle 1"/>
          <p:cNvSpPr/>
          <p:nvPr/>
        </p:nvSpPr>
        <p:spPr>
          <a:xfrm>
            <a:off x="265142" y="5477383"/>
            <a:ext cx="5925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Date: 31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October 2018</a:t>
            </a:r>
          </a:p>
          <a:p>
            <a:r>
              <a:rPr lang="en-US" sz="2000" b="1" dirty="0" smtClean="0"/>
              <a:t>Venue: </a:t>
            </a:r>
            <a:r>
              <a:rPr lang="en-US" sz="2000" b="1" dirty="0" err="1" smtClean="0"/>
              <a:t>Kaziranga</a:t>
            </a:r>
            <a:r>
              <a:rPr lang="en-US" sz="2000" b="1" dirty="0" smtClean="0"/>
              <a:t>, Assam</a:t>
            </a:r>
            <a:endParaRPr lang="en-IN" sz="2000" dirty="0"/>
          </a:p>
        </p:txBody>
      </p:sp>
      <p:sp>
        <p:nvSpPr>
          <p:cNvPr id="8" name="Rectangle 7"/>
          <p:cNvSpPr/>
          <p:nvPr/>
        </p:nvSpPr>
        <p:spPr>
          <a:xfrm>
            <a:off x="3137941" y="54251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5</a:t>
            </a:r>
            <a:r>
              <a:rPr lang="en-US" sz="2800" baseline="30000" dirty="0" smtClean="0">
                <a:solidFill>
                  <a:srgbClr val="002060"/>
                </a:solidFill>
              </a:rPr>
              <a:t>th</a:t>
            </a:r>
            <a:r>
              <a:rPr lang="en-US" sz="2800" dirty="0" smtClean="0">
                <a:solidFill>
                  <a:srgbClr val="002060"/>
                </a:solidFill>
              </a:rPr>
              <a:t> National Summit on Good and Replicable Practices and Innovations in Public Healthcare Systems for 2018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3207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HR-MIS System – Complete details of each employee</a:t>
            </a:r>
            <a:endParaRPr lang="en-US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4056" t="21250" r="15461" b="5000"/>
          <a:stretch>
            <a:fillRect/>
          </a:stretch>
        </p:blipFill>
        <p:spPr bwMode="auto">
          <a:xfrm>
            <a:off x="1738845" y="999844"/>
            <a:ext cx="9170674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39524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HR-MIS System – Management Reports with drill down</a:t>
            </a:r>
            <a:endParaRPr lang="en-US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13353" t="21250" r="14758" b="5000"/>
          <a:stretch>
            <a:fillRect/>
          </a:stretch>
        </p:blipFill>
        <p:spPr bwMode="auto">
          <a:xfrm>
            <a:off x="1274163" y="1104775"/>
            <a:ext cx="1014834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067839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HR-MIS System – Management Reports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056" t="21250" r="15461" b="5000"/>
          <a:stretch>
            <a:fillRect/>
          </a:stretch>
        </p:blipFill>
        <p:spPr bwMode="auto">
          <a:xfrm>
            <a:off x="389746" y="909903"/>
            <a:ext cx="5741232" cy="51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14758" t="21250" r="16164" b="5000"/>
          <a:stretch>
            <a:fillRect/>
          </a:stretch>
        </p:blipFill>
        <p:spPr bwMode="auto">
          <a:xfrm>
            <a:off x="6355829" y="939884"/>
            <a:ext cx="5411449" cy="514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5607" y="6207390"/>
            <a:ext cx="4998380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Management Reports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384151" y="6202393"/>
            <a:ext cx="4998380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FMR wise HR expenditure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646681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</a:t>
            </a:r>
            <a:r>
              <a:rPr lang="en-US" sz="3200" b="1" dirty="0" smtClean="0"/>
              <a:t>HR-MIS and HMIS integration for Performance Appraisal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0" y="5654040"/>
            <a:ext cx="12192000" cy="99617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dk1"/>
                </a:solidFill>
              </a:rPr>
              <a:t>ToR</a:t>
            </a:r>
            <a:r>
              <a:rPr lang="en-US" sz="2800" dirty="0" smtClean="0">
                <a:solidFill>
                  <a:schemeClr val="dk1"/>
                </a:solidFill>
              </a:rPr>
              <a:t> of NHM staff revised.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40 indicators for </a:t>
            </a:r>
            <a:r>
              <a:rPr lang="en-US" sz="2800" dirty="0" err="1" smtClean="0">
                <a:solidFill>
                  <a:schemeClr val="dk1"/>
                </a:solidFill>
              </a:rPr>
              <a:t>ToR</a:t>
            </a:r>
            <a:r>
              <a:rPr lang="en-US" sz="2800" dirty="0" smtClean="0">
                <a:solidFill>
                  <a:schemeClr val="dk1"/>
                </a:solidFill>
              </a:rPr>
              <a:t> of DPM and BPM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 t="23750" r="9136" b="11250"/>
          <a:stretch>
            <a:fillRect/>
          </a:stretch>
        </p:blipFill>
        <p:spPr bwMode="auto">
          <a:xfrm>
            <a:off x="594360" y="838200"/>
            <a:ext cx="111252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46681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575757"/>
                </a:solidFill>
              </a:rPr>
              <a:t/>
            </a:r>
            <a:br>
              <a:rPr lang="en-US" altLang="ja-JP" dirty="0">
                <a:solidFill>
                  <a:srgbClr val="575757"/>
                </a:solidFill>
              </a:rPr>
            </a:br>
            <a:endParaRPr lang="en-US" dirty="0">
              <a:solidFill>
                <a:srgbClr val="57575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0" y="0"/>
            <a:ext cx="12192000" cy="655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  Human Resource for Health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281451"/>
              </p:ext>
            </p:extLst>
          </p:nvPr>
        </p:nvGraphicFramePr>
        <p:xfrm>
          <a:off x="254747" y="756745"/>
          <a:ext cx="11632452" cy="5601459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472453"/>
                <a:gridCol w="1930400"/>
                <a:gridCol w="1016000"/>
                <a:gridCol w="1005744"/>
                <a:gridCol w="1490817"/>
                <a:gridCol w="1514112"/>
                <a:gridCol w="1583993"/>
                <a:gridCol w="1618933"/>
              </a:tblGrid>
              <a:tr h="1174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HR Cadre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Performance Indicator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>
                          <a:effectLst/>
                          <a:latin typeface="+mn-lt"/>
                        </a:rPr>
                        <a:t>All India Per day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>
                          <a:effectLst/>
                          <a:latin typeface="+mn-lt"/>
                        </a:rPr>
                        <a:t>All Assam Per day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Minimum Caseload (Daily)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>
                          <a:effectLst/>
                          <a:latin typeface="+mn-lt"/>
                        </a:rPr>
                        <a:t>Maximum Caseload (Daily)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Aspirational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Minimum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Caseload </a:t>
                      </a:r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Daily)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Aspirational</a:t>
                      </a:r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Maximum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Caseload </a:t>
                      </a:r>
                      <a:endParaRPr lang="en-IN" sz="1800" u="none" strike="noStrike" dirty="0" smtClean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Daily)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MO &amp; Specialist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 OPD attendance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/ MO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44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14.07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Dibrugarh </a:t>
                      </a:r>
                      <a:endParaRPr lang="en-IN" sz="1800" u="none" strike="noStrike" dirty="0" smtClean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(7.32)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Dhubri </a:t>
                      </a:r>
                      <a:endParaRPr lang="en-IN" sz="1800" u="none" strike="noStrike" dirty="0" smtClean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(32.52)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Barpeta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(13.87)</a:t>
                      </a:r>
                      <a:endParaRPr lang="en-I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Dhubri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(32.52)</a:t>
                      </a:r>
                      <a:endParaRPr lang="en-IN" sz="180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Staff Nurse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800" u="none" strike="noStrike" dirty="0" smtClean="0">
                          <a:effectLst/>
                          <a:latin typeface="+mn-lt"/>
                        </a:rPr>
                        <a:t> IPD </a:t>
                      </a:r>
                      <a:r>
                        <a:rPr lang="it-IT" sz="1800" u="none" strike="noStrike" dirty="0">
                          <a:effectLst/>
                          <a:latin typeface="+mn-lt"/>
                        </a:rPr>
                        <a:t>attendance per </a:t>
                      </a:r>
                      <a:r>
                        <a:rPr lang="it-IT" sz="1800" u="none" strike="noStrike" dirty="0" smtClean="0">
                          <a:effectLst/>
                          <a:latin typeface="+mn-lt"/>
                        </a:rPr>
                        <a:t> SN </a:t>
                      </a:r>
                      <a:r>
                        <a:rPr lang="it-IT" sz="1800" u="none" strike="noStrike" dirty="0">
                          <a:effectLst/>
                          <a:latin typeface="+mn-lt"/>
                        </a:rPr>
                        <a:t>per shift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>
                          <a:effectLst/>
                          <a:latin typeface="+mn-lt"/>
                        </a:rPr>
                        <a:t>4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1.96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Chirang (</a:t>
                      </a:r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0.75)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Kamrup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(Metro)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(4.30)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Barpeta</a:t>
                      </a:r>
                      <a:endParaRPr lang="en-US" sz="180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(1.13)</a:t>
                      </a:r>
                      <a:endParaRPr lang="en-IN" sz="180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Hailakandi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(3.52)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Lab technicians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Total Number of Lab Tests per LT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9.6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Barpeta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(2.9)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Goalpara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(18.8)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Barpeta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(2.9)</a:t>
                      </a:r>
                      <a:endParaRPr lang="en-I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Goalpara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(18.8)</a:t>
                      </a:r>
                      <a:endParaRPr lang="en-I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Gynecologists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 Number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of </a:t>
                      </a:r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C-  sections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per </a:t>
                      </a:r>
                      <a:r>
                        <a:rPr lang="en-IN" sz="1800" u="none" strike="noStrike" dirty="0" err="1">
                          <a:effectLst/>
                          <a:latin typeface="+mn-lt"/>
                        </a:rPr>
                        <a:t>Gynecologist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>
                          <a:effectLst/>
                          <a:latin typeface="+mn-lt"/>
                        </a:rPr>
                        <a:t>1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0.76</a:t>
                      </a:r>
                      <a:endParaRPr lang="en-IN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Hailakandi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(.05)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Lakhimpur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(4.73)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Hailakandi</a:t>
                      </a: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(.05)</a:t>
                      </a:r>
                      <a:endParaRPr lang="en-I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Barpeta</a:t>
                      </a: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(1.60)</a:t>
                      </a:r>
                      <a:endParaRPr lang="en-I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Dental MOs/ Surgeons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   Dental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OPD </a:t>
                      </a:r>
                      <a:endParaRPr lang="en-IN" sz="1800" u="none" strike="noStrike" dirty="0" smtClean="0">
                        <a:effectLst/>
                        <a:latin typeface="+mn-lt"/>
                      </a:endParaRPr>
                    </a:p>
                    <a:p>
                      <a:pPr algn="l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   per </a:t>
                      </a:r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Dentist 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3.91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Dibrugarh (</a:t>
                      </a:r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0.74)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>
                          <a:effectLst/>
                          <a:latin typeface="+mn-lt"/>
                        </a:rPr>
                        <a:t>Dhubri </a:t>
                      </a:r>
                      <a:endParaRPr lang="en-IN" sz="1800" u="none" strike="noStrike" dirty="0" smtClean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effectLst/>
                          <a:latin typeface="+mn-lt"/>
                        </a:rPr>
                        <a:t>(9.33)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Udalguri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(1.99)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Dhubri </a:t>
                      </a:r>
                    </a:p>
                    <a:p>
                      <a:pPr algn="ctr" rtl="0" fontAlgn="ctr"/>
                      <a:r>
                        <a:rPr lang="en-IN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(9.33)</a:t>
                      </a:r>
                      <a:endParaRPr lang="en-IN" sz="180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440" marR="8440" marT="63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06239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575757"/>
                </a:solidFill>
              </a:rPr>
              <a:t/>
            </a:r>
            <a:br>
              <a:rPr lang="en-US" altLang="ja-JP" dirty="0">
                <a:solidFill>
                  <a:srgbClr val="575757"/>
                </a:solidFill>
              </a:rPr>
            </a:br>
            <a:endParaRPr lang="en-US" dirty="0">
              <a:solidFill>
                <a:srgbClr val="57575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0" y="0"/>
            <a:ext cx="12192000" cy="655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  Human Resource for Health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t="23750" b="15000"/>
          <a:stretch>
            <a:fillRect/>
          </a:stretch>
        </p:blipFill>
        <p:spPr bwMode="auto">
          <a:xfrm>
            <a:off x="365760" y="716280"/>
            <a:ext cx="1146048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 t="23750" b="11250"/>
          <a:stretch>
            <a:fillRect/>
          </a:stretch>
        </p:blipFill>
        <p:spPr bwMode="auto">
          <a:xfrm>
            <a:off x="428625" y="3718560"/>
            <a:ext cx="11397615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6239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Transparent Posting Module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394743" y="944941"/>
            <a:ext cx="62159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Merit list and place of posting is published in the public domain of website 2/3 days prior to counseling. 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b="1" dirty="0" smtClean="0"/>
              <a:t>During counseling, candidates are called as per merit list and accordingly they choose their place of posting. 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Once one post is selected, the place of posting is blocked and the same is reflected in the projector screen displayed in the hall. 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Appointment letter is displayed automatically from the system and appointment letter is handed over on the spot. 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The system has bring transparency in the posting system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t="11250" b="3750"/>
          <a:stretch>
            <a:fillRect/>
          </a:stretch>
        </p:blipFill>
        <p:spPr bwMode="auto">
          <a:xfrm>
            <a:off x="6702161" y="1026258"/>
            <a:ext cx="2655138" cy="213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6730585" y="3357796"/>
          <a:ext cx="2638268" cy="2657847"/>
        </p:xfrm>
        <a:graphic>
          <a:graphicData uri="http://schemas.openxmlformats.org/presentationml/2006/ole">
            <p:oleObj spid="_x0000_s1035" name="Bitmap Image" r:id="rId4" imgW="2800741" imgH="2742857" progId="PBrush">
              <p:embed/>
            </p:oleObj>
          </a:graphicData>
        </a:graphic>
      </p:graphicFrame>
      <p:pic>
        <p:nvPicPr>
          <p:cNvPr id="9" name="Picture 8" descr="G:\Photo\DSC093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3802" y="1045564"/>
            <a:ext cx="2388433" cy="204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Downloads\IMG-20181009-WA000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85103" y="3354050"/>
            <a:ext cx="2387107" cy="25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3629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240" y="1121085"/>
            <a:ext cx="10515600" cy="5354665"/>
          </a:xfrm>
        </p:spPr>
        <p:txBody>
          <a:bodyPr>
            <a:noAutofit/>
          </a:bodyPr>
          <a:lstStyle/>
          <a:p>
            <a:pPr marL="465138" lvl="0" indent="-465138" algn="just"/>
            <a:r>
              <a:rPr lang="en-US" sz="2400" b="1" dirty="0" smtClean="0"/>
              <a:t>Updated  HR database </a:t>
            </a:r>
            <a:r>
              <a:rPr lang="en-US" sz="2400" dirty="0" smtClean="0"/>
              <a:t>of Health &amp; Family Welfare Department is available readily</a:t>
            </a:r>
          </a:p>
          <a:p>
            <a:pPr marL="465138" lvl="0" indent="-465138" algn="just"/>
            <a:r>
              <a:rPr lang="en-US" sz="2400" b="1" dirty="0" smtClean="0"/>
              <a:t>Centralized salary disbursement of 100% NHM employees within the last week of every month which has increased the motivational level of employees.</a:t>
            </a:r>
          </a:p>
          <a:p>
            <a:pPr marL="465138" lvl="0" indent="-465138" algn="just"/>
            <a:r>
              <a:rPr lang="en-US" sz="2400" dirty="0" smtClean="0"/>
              <a:t>Salary linked with grading of performance appraisal.(A/B/C/D)</a:t>
            </a:r>
          </a:p>
          <a:p>
            <a:pPr marL="465138" lvl="0" indent="-465138" algn="just"/>
            <a:r>
              <a:rPr lang="en-US" sz="2400" dirty="0" smtClean="0"/>
              <a:t>Faster recruitment process by using online application module which also helped for sorting eligible candidates.</a:t>
            </a:r>
          </a:p>
          <a:p>
            <a:pPr marL="465138" lvl="0" indent="-465138" algn="just"/>
            <a:r>
              <a:rPr lang="en-US" sz="2400" b="1" dirty="0" smtClean="0"/>
              <a:t>Online transfer, posting and joining for both employees under State health service and under NHM which helped real time updating of information.</a:t>
            </a:r>
          </a:p>
          <a:p>
            <a:pPr marL="465138" lvl="0" indent="-465138" algn="just"/>
            <a:r>
              <a:rPr lang="en-US" sz="2400" dirty="0" smtClean="0"/>
              <a:t>Transparency of system by publication of HR database in public domain. </a:t>
            </a:r>
          </a:p>
          <a:p>
            <a:pPr marL="465138" indent="-465138" algn="just"/>
            <a:r>
              <a:rPr lang="en-US" sz="2400" dirty="0" smtClean="0"/>
              <a:t>Transparent posting on merit basis through counseling and on the spot distribution of appointment letter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Outcome of HR-MIS System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52114100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Performance Monitoring System of Community Health Officers (CHOs)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86" y="727793"/>
            <a:ext cx="4798101" cy="5269578"/>
          </a:xfrm>
        </p:spPr>
        <p:txBody>
          <a:bodyPr>
            <a:noAutofit/>
          </a:bodyPr>
          <a:lstStyle/>
          <a:p>
            <a:pPr marL="465138" indent="-465138" algn="just"/>
            <a:r>
              <a:rPr lang="en-US" sz="2400" dirty="0"/>
              <a:t>NHM, Assam has developed and implemented online CHO performance monitoring system to monitor the progress of each and every CHOs in the State.</a:t>
            </a:r>
          </a:p>
          <a:p>
            <a:pPr marL="465138" lvl="0" indent="-465138" algn="just"/>
            <a:r>
              <a:rPr lang="en-US" sz="2400" dirty="0" smtClean="0"/>
              <a:t>CHOs work as mid level service providers (MLP) for Health &amp; Wellness Centres in the State. </a:t>
            </a:r>
          </a:p>
          <a:p>
            <a:pPr marL="465138" lvl="0" indent="-465138" algn="just"/>
            <a:r>
              <a:rPr lang="en-US" sz="2400" dirty="0" smtClean="0"/>
              <a:t>At present 691 CHOs are working in the Sub </a:t>
            </a:r>
            <a:r>
              <a:rPr lang="en-US" sz="2400" dirty="0" err="1" smtClean="0"/>
              <a:t>Centres</a:t>
            </a:r>
            <a:r>
              <a:rPr lang="en-US" sz="2400" dirty="0" smtClean="0"/>
              <a:t> of hard to reach areas of the State. </a:t>
            </a:r>
          </a:p>
          <a:p>
            <a:pPr marL="465138" lvl="0" indent="-465138" algn="just"/>
            <a:r>
              <a:rPr lang="en-US" sz="2400" b="1" dirty="0" smtClean="0"/>
              <a:t>Objective of the system is to review the gaps and take corrective steps for improvement of the performance of CHOs- OPD/Delivery</a:t>
            </a:r>
            <a:endParaRPr lang="en-US" sz="2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Performance Monitoring System of CHOs</a:t>
            </a:r>
            <a:endParaRPr lang="en-US" sz="3200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t="9462" b="4731"/>
          <a:stretch>
            <a:fillRect/>
          </a:stretch>
        </p:blipFill>
        <p:spPr bwMode="auto">
          <a:xfrm>
            <a:off x="6130976" y="953556"/>
            <a:ext cx="5771213" cy="212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 t="5000" b="10000"/>
          <a:stretch>
            <a:fillRect/>
          </a:stretch>
        </p:blipFill>
        <p:spPr bwMode="auto">
          <a:xfrm>
            <a:off x="6130977" y="3587701"/>
            <a:ext cx="5891134" cy="269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30977" y="3177916"/>
            <a:ext cx="572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Monthly performance entry form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8467" y="6238399"/>
            <a:ext cx="572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Analytical reports – Month wise CHO performance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3585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925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Problem Statement 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4617" y="959368"/>
            <a:ext cx="110177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State has implemented online “Health Management Information System (HMIS)” from 2008 and “Mother &amp; Child Tracking System (MCTS)” from 2011. </a:t>
            </a:r>
          </a:p>
          <a:p>
            <a:pPr marL="465138" indent="-46513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/>
              <a:t>A</a:t>
            </a:r>
            <a:r>
              <a:rPr lang="en-US" sz="2800" b="1" dirty="0" smtClean="0"/>
              <a:t>ll required data were not being captured through HMIS and MCTS. </a:t>
            </a:r>
          </a:p>
          <a:p>
            <a:pPr marL="465138" indent="-46513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 smtClean="0"/>
              <a:t>All systems were running in silos and there was no correlation between the systems. </a:t>
            </a:r>
          </a:p>
          <a:p>
            <a:pPr marL="922338" lvl="1" indent="-46513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Information Silos for HR data, ASHA related activities, VHND monitoring, financial monitoring, Health infrastructure development etc.    </a:t>
            </a:r>
          </a:p>
          <a:p>
            <a:pPr marL="465138" indent="-46513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In fact there </a:t>
            </a:r>
            <a:r>
              <a:rPr lang="en-US" sz="2800" b="1" dirty="0" smtClean="0"/>
              <a:t>was no concrete HR database and for every instance</a:t>
            </a:r>
            <a:r>
              <a:rPr lang="en-US" sz="2800" dirty="0" smtClean="0"/>
              <a:t>, separate reports were collected from districts based on which decision of posting and transfer were done which often resulted erroneous decisions.</a:t>
            </a:r>
            <a:endParaRPr lang="en-US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99" y="1166057"/>
            <a:ext cx="10764186" cy="4351338"/>
          </a:xfrm>
        </p:spPr>
        <p:txBody>
          <a:bodyPr>
            <a:noAutofit/>
          </a:bodyPr>
          <a:lstStyle/>
          <a:p>
            <a:pPr marL="465138" lvl="0" indent="-465138" algn="just"/>
            <a:r>
              <a:rPr lang="en-US" sz="2400" b="1" dirty="0" smtClean="0"/>
              <a:t>Same HR Database used for CHO’s performance Monitoring</a:t>
            </a:r>
          </a:p>
          <a:p>
            <a:pPr marL="465138" lvl="0" indent="-465138" algn="just"/>
            <a:r>
              <a:rPr lang="en-US" sz="2400" dirty="0" smtClean="0"/>
              <a:t>Due to proper monitoring and timely follow up, CHO programme became a success story as Mid Level Service Provider.</a:t>
            </a:r>
          </a:p>
          <a:p>
            <a:pPr marL="465138" lvl="0" indent="-465138" algn="just"/>
            <a:r>
              <a:rPr lang="en-US" sz="2400" b="1" dirty="0" smtClean="0"/>
              <a:t>Total 103.75 </a:t>
            </a:r>
            <a:r>
              <a:rPr lang="en-US" sz="2400" b="1" dirty="0" err="1" smtClean="0"/>
              <a:t>lakhs</a:t>
            </a:r>
            <a:r>
              <a:rPr lang="en-US" sz="2400" b="1" dirty="0" smtClean="0"/>
              <a:t> OPD and 1.76 </a:t>
            </a:r>
            <a:r>
              <a:rPr lang="en-US" sz="2400" b="1" dirty="0" err="1" smtClean="0"/>
              <a:t>lakhs</a:t>
            </a:r>
            <a:r>
              <a:rPr lang="en-US" sz="2400" b="1" dirty="0" smtClean="0"/>
              <a:t> Deliveries conducted by CHOs till September 2018.</a:t>
            </a:r>
          </a:p>
          <a:p>
            <a:pPr marL="465138" lvl="0" indent="-465138" algn="just"/>
            <a:r>
              <a:rPr lang="en-US" sz="2400" dirty="0" smtClean="0"/>
              <a:t>Total 36,258 Deliveries conducted and 15.10 </a:t>
            </a:r>
            <a:r>
              <a:rPr lang="en-US" sz="2400" dirty="0" err="1" smtClean="0"/>
              <a:t>lakhs</a:t>
            </a:r>
            <a:r>
              <a:rPr lang="en-US" sz="2400" dirty="0" smtClean="0"/>
              <a:t> OPDs seen by CHOs in the year 2017-18.</a:t>
            </a:r>
          </a:p>
          <a:p>
            <a:pPr marL="465138" lvl="0" indent="-465138" algn="just"/>
            <a:r>
              <a:rPr lang="en-US" sz="2400" b="1" dirty="0" smtClean="0"/>
              <a:t>Posting of CHOs are rationalized based on performance and needs (mainly on home delivery pockets). </a:t>
            </a:r>
          </a:p>
          <a:p>
            <a:pPr marL="465138" lvl="0" indent="-465138" algn="just"/>
            <a:r>
              <a:rPr lang="en-US" sz="2400" dirty="0" smtClean="0"/>
              <a:t>Now, the CHO performance module is being extended for reporting of H&amp;WCs.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Outcome of the CHO Performance Monitoring System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19601812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ASHA Payment and Performance Monitoring System (APPMS)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45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 Before APPMS</a:t>
            </a:r>
            <a:r>
              <a:rPr lang="mr-IN" sz="3200" b="1" dirty="0" smtClean="0"/>
              <a:t>…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016092"/>
            <a:ext cx="11243734" cy="5647037"/>
          </a:xfrm>
        </p:spPr>
        <p:txBody>
          <a:bodyPr>
            <a:normAutofit lnSpcReduction="10000"/>
          </a:bodyPr>
          <a:lstStyle/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ASHAs were </a:t>
            </a:r>
            <a:r>
              <a:rPr lang="en-US" b="1" dirty="0"/>
              <a:t>not aware about the list of activities </a:t>
            </a:r>
            <a:r>
              <a:rPr lang="en-US" dirty="0"/>
              <a:t>for which they are entitled for Incentives.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There were no comprehensive guidelines.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Complex system of incentive claims by implementing multiple claim forms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No specific time frame for receipt of claim and release of payment resulting irregular and delay in release of payment.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b="1" dirty="0"/>
              <a:t>Multiple Window Payment System.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Lack of transparency in the payment system.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b="1" dirty="0"/>
              <a:t>Lack of Monitoring system </a:t>
            </a:r>
            <a:r>
              <a:rPr lang="en-US" dirty="0"/>
              <a:t>to assess the performance of ASHAs.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Lack of digitized ASHA Database.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b="1" dirty="0"/>
              <a:t>Quality of ASHA Trainings </a:t>
            </a:r>
            <a:r>
              <a:rPr lang="en-US" dirty="0"/>
              <a:t>compromised due to lack of monitoring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419051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009"/>
            <a:ext cx="12192000" cy="65950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  APPMS Implementation Strategies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83" y="1310632"/>
            <a:ext cx="5809736" cy="4846108"/>
          </a:xfrm>
        </p:spPr>
        <p:txBody>
          <a:bodyPr>
            <a:normAutofit fontScale="92500" lnSpcReduction="10000"/>
          </a:bodyPr>
          <a:lstStyle/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Development of </a:t>
            </a:r>
            <a:r>
              <a:rPr lang="en-US" b="1" dirty="0"/>
              <a:t>comprehensive guidelines – in the form of booklet – distributed to all ASHAs.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Implementation of </a:t>
            </a:r>
            <a:r>
              <a:rPr lang="en-US" b="1" dirty="0"/>
              <a:t>Master Claim Forms </a:t>
            </a:r>
            <a:r>
              <a:rPr lang="en-US" dirty="0"/>
              <a:t>– all activities are claimed through single claim form.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Implementation of single window system for all claims.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Fixation of accountability for verification of claims.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/>
              <a:t>Fixation of timeframe for submission of claim and release of payment.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47936" y="3735961"/>
            <a:ext cx="5544064" cy="530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ASHA Performance Dashboard</a:t>
            </a:r>
            <a:endParaRPr lang="en-US" sz="36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977586456"/>
              </p:ext>
            </p:extLst>
          </p:nvPr>
        </p:nvGraphicFramePr>
        <p:xfrm>
          <a:off x="6647936" y="4215254"/>
          <a:ext cx="5696207" cy="2792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6382264" y="1253068"/>
            <a:ext cx="5809736" cy="2482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indent="-465138" algn="just">
              <a:buFont typeface="Wingdings" pitchFamily="2" charset="2"/>
              <a:buChar char="§"/>
            </a:pPr>
            <a:r>
              <a:rPr lang="en-US" dirty="0" smtClean="0"/>
              <a:t>Opening of Bank Account of all ASHAs- 100% PFMS /DBT for All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 smtClean="0"/>
              <a:t>Development of online ASHA payment and  Performance Monitoring System.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 smtClean="0"/>
              <a:t>Monitoring of activity wise performance.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dirty="0" smtClean="0"/>
              <a:t>Monitoring of quality of ASHA Trainings.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0838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9626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  APPMS: with Defined Workflow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409075" y="690075"/>
            <a:ext cx="9248932" cy="46165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34" tIns="45716" rIns="91434" bIns="45716" anchor="ctr">
            <a:spAutoFit/>
          </a:bodyPr>
          <a:lstStyle/>
          <a:p>
            <a:pPr algn="ctr"/>
            <a:r>
              <a:rPr lang="en-US" sz="2400" b="1" dirty="0" smtClean="0"/>
              <a:t>Process Flow - Creating </a:t>
            </a:r>
            <a:r>
              <a:rPr lang="en-US" sz="2400" b="1" dirty="0"/>
              <a:t>ASHA Database (One time activities)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8270" y="1229193"/>
            <a:ext cx="5577840" cy="42846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Creation of Maker and Checker</a:t>
            </a:r>
          </a:p>
          <a:p>
            <a:pPr algn="ctr"/>
            <a:endParaRPr lang="en-US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3281" y="1886260"/>
            <a:ext cx="5577840" cy="762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Agency Bank Account Mapping by Admin User and Bank Account Activation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3280" y="2876860"/>
            <a:ext cx="5577840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Updation  of ASHA Bank Account Information in PFMS by Maker</a:t>
            </a: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5280271" y="2648261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08291" y="3715060"/>
            <a:ext cx="5577840" cy="6021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Complete Validation of ASHA Bank Accounts  from Bank Server in PFMS by Maker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3300" y="4629460"/>
            <a:ext cx="5577840" cy="4072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Approval of ASHA Bank Account by Checker </a:t>
            </a: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5280271" y="1657661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5289795" y="3486461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5289795" y="4355891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5289795" y="5074171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08290" y="5393960"/>
            <a:ext cx="5577840" cy="4072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Confirmation of Approval to be sent to Head Quarter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00790" y="6142220"/>
            <a:ext cx="5577840" cy="513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Import to ASHA Payment System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5280271" y="5870056"/>
            <a:ext cx="219075" cy="257175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-225650" y="3540173"/>
            <a:ext cx="4245508" cy="1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891250" y="141407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91250" y="5667193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7042243" y="3490822"/>
            <a:ext cx="4228475" cy="5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8468170" y="1382841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8468170" y="5605981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90129" y="3081730"/>
            <a:ext cx="2312257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PFMS</a:t>
            </a:r>
          </a:p>
          <a:p>
            <a:pPr algn="ctr"/>
            <a:endParaRPr lang="en-US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35098" y="6067270"/>
            <a:ext cx="2327249" cy="4384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ASHA Payment System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8468171" y="6324262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604"/>
            <a:ext cx="12192000" cy="684186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 APPMS: How the System Works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576005" y="1488885"/>
            <a:ext cx="7916664" cy="8921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ASHAs to submit Monthly all Claim Forms along with Supporting Documents 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(Fixed Date Range: 1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4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4283810" y="2381063"/>
            <a:ext cx="288106" cy="301109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114576" tIns="57286" rIns="114576" bIns="57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6005" y="2662980"/>
            <a:ext cx="7916664" cy="15166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Receipt Claim Forms at BPHC along with Supporting Documents. To be entered on spot and provide print out of Acknowledgement. Single Window System for all identified Incentives 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(Fixed Date Range: 5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12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283810" y="4179680"/>
            <a:ext cx="288106" cy="301109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114576" tIns="57286" rIns="114576" bIns="57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492669" y="3287502"/>
            <a:ext cx="501055" cy="26765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3724" y="2930633"/>
            <a:ext cx="2906117" cy="10706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SMS Alert to ASHA regarding receipt of claim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005" y="4536550"/>
            <a:ext cx="7916664" cy="8921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Verification of Documents and approval of SDM&amp;HO 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(Fixed Date Range: 13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22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nd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492669" y="4804201"/>
            <a:ext cx="501055" cy="26765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008714" y="4507290"/>
            <a:ext cx="2906117" cy="9641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SMS Alert to ASHA regarding Approval of claim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4283809" y="5413010"/>
            <a:ext cx="300633" cy="356870"/>
          </a:xfrm>
          <a:prstGeom prst="downArrow">
            <a:avLst>
              <a:gd name="adj1" fmla="val 50000"/>
              <a:gd name="adj2" fmla="val 29348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114576" tIns="57286" rIns="114576" bIns="57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6025" y="5829120"/>
            <a:ext cx="7916664" cy="8921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Direct Bank Transfer to ASHA’s Bank Account using PFMS/ CPSMS Portal 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(Fixed Date Range: 23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rd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25</a:t>
            </a:r>
            <a:r>
              <a:rPr lang="en-US" sz="2500" i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8462689" y="6096771"/>
            <a:ext cx="501055" cy="26765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978734" y="5799860"/>
            <a:ext cx="2906117" cy="93072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4576" tIns="57286" rIns="114576" bIns="57286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SMS Alert to ASHA regarding Payment of claim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024" y="681424"/>
            <a:ext cx="11371156" cy="4850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4576" tIns="57286" rIns="114576" bIns="57286" anchor="ctr">
            <a:spAutoFit/>
          </a:bodyPr>
          <a:lstStyle/>
          <a:p>
            <a:pPr algn="ctr"/>
            <a:r>
              <a:rPr lang="en-US" sz="2400" b="1" dirty="0" smtClean="0"/>
              <a:t>New ASHA Payment System (Monthly Activity)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55"/>
            <a:ext cx="12192000" cy="5192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+mj-ea"/>
                <a:cs typeface="+mj-cs"/>
              </a:rPr>
              <a:t>    ASHA Comprehensive Database</a:t>
            </a:r>
            <a:endParaRPr lang="en-US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3" name="Picture 12" descr="D:\Downloads\Screenshot-2017-11-21 ASHA Detail(2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080" y="852155"/>
            <a:ext cx="10440493" cy="53537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77764" y="6257357"/>
            <a:ext cx="4998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i="1" dirty="0" smtClean="0"/>
              <a:t>ASHA Database with photographs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760341" y="6349797"/>
            <a:ext cx="4998380" cy="369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ASHA Database with Photographs</a:t>
            </a:r>
            <a:endParaRPr lang="en-US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66"/>
            <a:ext cx="12192000" cy="5192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 APPMS: Customized Workflows</a:t>
            </a:r>
            <a:endParaRPr lang="en-US" sz="32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0919" y="798203"/>
            <a:ext cx="5381468" cy="28144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" descr="D:\Desktop\1.png"/>
          <p:cNvPicPr/>
          <p:nvPr/>
        </p:nvPicPr>
        <p:blipFill>
          <a:blip r:embed="rId3" cstate="print"/>
          <a:srcRect l="792" t="9520"/>
          <a:stretch>
            <a:fillRect/>
          </a:stretch>
        </p:blipFill>
        <p:spPr bwMode="auto">
          <a:xfrm>
            <a:off x="868753" y="816609"/>
            <a:ext cx="5037372" cy="2766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62774" y="3604099"/>
            <a:ext cx="4998380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Receipt Entry Form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167593" y="3589110"/>
            <a:ext cx="5434794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Approval of receipt</a:t>
            </a:r>
            <a:endParaRPr lang="en-US" b="1" dirty="0"/>
          </a:p>
        </p:txBody>
      </p:sp>
      <p:pic>
        <p:nvPicPr>
          <p:cNvPr id="9" name="Picture 8"/>
          <p:cNvPicPr/>
          <p:nvPr/>
        </p:nvPicPr>
        <p:blipFill>
          <a:blip r:embed="rId5"/>
          <a:srcRect l="6087" t="17224" r="6640" b="9843"/>
          <a:stretch>
            <a:fillRect/>
          </a:stretch>
        </p:blipFill>
        <p:spPr bwMode="auto">
          <a:xfrm>
            <a:off x="816350" y="3970014"/>
            <a:ext cx="5134745" cy="2365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0341" y="6349797"/>
            <a:ext cx="4998380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Good performing ASHAs</a:t>
            </a:r>
            <a:endParaRPr lang="en-US" b="1" dirty="0"/>
          </a:p>
        </p:txBody>
      </p:sp>
      <p:pic>
        <p:nvPicPr>
          <p:cNvPr id="11" name="Picture 10" descr="D:\Downloads\Screenshot-2017-11-21 Integrated MIS-GIS System(5).png"/>
          <p:cNvPicPr/>
          <p:nvPr/>
        </p:nvPicPr>
        <p:blipFill>
          <a:blip r:embed="rId6"/>
          <a:srcRect b="22855"/>
          <a:stretch>
            <a:fillRect/>
          </a:stretch>
        </p:blipFill>
        <p:spPr bwMode="auto">
          <a:xfrm>
            <a:off x="6184458" y="3959861"/>
            <a:ext cx="5402940" cy="24259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170091" y="6443698"/>
            <a:ext cx="5432296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IN" b="1" dirty="0" smtClean="0"/>
              <a:t>Poor performing ASHAs</a:t>
            </a:r>
            <a:endParaRPr lang="en-US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960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    The USP for APPMS: Power of 100%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171" y="1241007"/>
            <a:ext cx="10950146" cy="4772883"/>
          </a:xfrm>
        </p:spPr>
        <p:txBody>
          <a:bodyPr>
            <a:noAutofit/>
          </a:bodyPr>
          <a:lstStyle/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ASHA </a:t>
            </a:r>
            <a:r>
              <a:rPr lang="en-US" sz="2400" dirty="0"/>
              <a:t>Master Database created with all vital </a:t>
            </a:r>
            <a:r>
              <a:rPr lang="en-US" sz="2400" dirty="0" smtClean="0"/>
              <a:t>information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Dashboard Analytics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DBT with link to GOI PFMS portal – </a:t>
            </a:r>
            <a:r>
              <a:rPr lang="en-US" sz="2400" b="1" dirty="0" smtClean="0"/>
              <a:t>more than Rs. 245 Cr. DBT payment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open </a:t>
            </a:r>
            <a:r>
              <a:rPr lang="en-US" sz="2400" dirty="0"/>
              <a:t>source </a:t>
            </a:r>
            <a:r>
              <a:rPr lang="en-US" sz="2400" dirty="0" smtClean="0"/>
              <a:t>technology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in House capacity utilized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Drill Downs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SMS generated </a:t>
            </a:r>
            <a:r>
              <a:rPr lang="en-US" sz="2400" dirty="0"/>
              <a:t>alarms </a:t>
            </a:r>
            <a:endParaRPr lang="en-US" sz="2400" dirty="0" smtClean="0"/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Categorization </a:t>
            </a:r>
            <a:r>
              <a:rPr lang="en-US" sz="2400" dirty="0"/>
              <a:t>of ASHAs based on performance </a:t>
            </a:r>
            <a:endParaRPr lang="en-US" sz="2400" dirty="0" smtClean="0"/>
          </a:p>
          <a:p>
            <a:pPr lvl="1" algn="just">
              <a:buClr>
                <a:srgbClr val="FF0000"/>
              </a:buClr>
              <a:buSzPct val="123000"/>
              <a:buFont typeface="Wingdings" charset="2"/>
              <a:buChar char="q"/>
            </a:pPr>
            <a:r>
              <a:rPr lang="en-US" dirty="0" smtClean="0"/>
              <a:t>Award </a:t>
            </a:r>
            <a:r>
              <a:rPr lang="en-US" dirty="0"/>
              <a:t>to good performing ASHAs, re-orientation to poor performing </a:t>
            </a:r>
            <a:r>
              <a:rPr lang="en-US" dirty="0" smtClean="0"/>
              <a:t>ASHAs.</a:t>
            </a:r>
          </a:p>
          <a:p>
            <a:pPr marL="514350" indent="-514350" algn="just">
              <a:buClr>
                <a:srgbClr val="FF0000"/>
              </a:buClr>
              <a:buSzPct val="123000"/>
              <a:buFont typeface="+mj-lt"/>
              <a:buAutoNum type="arabicPeriod"/>
            </a:pPr>
            <a:r>
              <a:rPr lang="en-US" sz="2400" dirty="0" smtClean="0"/>
              <a:t>100% Categorization </a:t>
            </a:r>
            <a:r>
              <a:rPr lang="en-US" sz="2400" dirty="0"/>
              <a:t>of activities based on performance </a:t>
            </a:r>
            <a:endParaRPr lang="en-US" sz="2400" dirty="0" smtClean="0"/>
          </a:p>
          <a:p>
            <a:pPr lvl="1" algn="just">
              <a:buClr>
                <a:srgbClr val="FF0000"/>
              </a:buClr>
              <a:buSzPct val="123000"/>
              <a:buFont typeface="Wingdings" charset="2"/>
              <a:buChar char="q"/>
            </a:pPr>
            <a:r>
              <a:rPr lang="en-US" dirty="0"/>
              <a:t>R</a:t>
            </a:r>
            <a:r>
              <a:rPr lang="en-US" dirty="0" smtClean="0"/>
              <a:t>estructuring </a:t>
            </a:r>
            <a:r>
              <a:rPr lang="en-US" dirty="0"/>
              <a:t>poor performing activities. </a:t>
            </a:r>
          </a:p>
        </p:txBody>
      </p:sp>
    </p:spTree>
    <p:extLst>
      <p:ext uri="{BB962C8B-B14F-4D97-AF65-F5344CB8AC3E}">
        <p14:creationId xmlns="" xmlns:p14="http://schemas.microsoft.com/office/powerpoint/2010/main" val="18850187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5463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   Assam Health System Benefitted!!!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871"/>
            <a:ext cx="10515600" cy="4351338"/>
          </a:xfrm>
        </p:spPr>
        <p:txBody>
          <a:bodyPr/>
          <a:lstStyle/>
          <a:p>
            <a:r>
              <a:rPr lang="en-US" dirty="0" smtClean="0"/>
              <a:t>Transparency </a:t>
            </a:r>
            <a:r>
              <a:rPr lang="en-US" dirty="0" smtClean="0">
                <a:solidFill>
                  <a:srgbClr val="FF0000"/>
                </a:solidFill>
              </a:rPr>
              <a:t>( Being Aware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Beware!!!)</a:t>
            </a:r>
          </a:p>
          <a:p>
            <a:r>
              <a:rPr lang="en-US" dirty="0" smtClean="0"/>
              <a:t>Improved Service Provider Satisfaction </a:t>
            </a:r>
            <a:r>
              <a:rPr lang="en-US" dirty="0" smtClean="0">
                <a:solidFill>
                  <a:srgbClr val="FF0000"/>
                </a:solidFill>
              </a:rPr>
              <a:t>( We Care.. You Take Care!!!)</a:t>
            </a:r>
          </a:p>
          <a:p>
            <a:r>
              <a:rPr lang="en-US" dirty="0" smtClean="0"/>
              <a:t>Reduced stress on multiple complex procedures </a:t>
            </a:r>
            <a:r>
              <a:rPr lang="en-US" dirty="0" smtClean="0">
                <a:solidFill>
                  <a:srgbClr val="FF0000"/>
                </a:solidFill>
              </a:rPr>
              <a:t>( Will No more be Business As Usual !!!)</a:t>
            </a:r>
          </a:p>
          <a:p>
            <a:r>
              <a:rPr lang="en-US" dirty="0" smtClean="0"/>
              <a:t>Improved Work Performance </a:t>
            </a:r>
            <a:r>
              <a:rPr lang="en-US" dirty="0" smtClean="0">
                <a:solidFill>
                  <a:srgbClr val="FF3300"/>
                </a:solidFill>
              </a:rPr>
              <a:t>(What gets measured gets done!!!)</a:t>
            </a:r>
          </a:p>
          <a:p>
            <a:r>
              <a:rPr lang="en-US" dirty="0" smtClean="0"/>
              <a:t>Quality of ASHA trainings improved </a:t>
            </a:r>
            <a:r>
              <a:rPr lang="en-US" dirty="0" smtClean="0">
                <a:solidFill>
                  <a:srgbClr val="FF0000"/>
                </a:solidFill>
              </a:rPr>
              <a:t>(Learn More to Earn More!!!)</a:t>
            </a:r>
          </a:p>
        </p:txBody>
      </p:sp>
    </p:spTree>
    <p:extLst>
      <p:ext uri="{BB962C8B-B14F-4D97-AF65-F5344CB8AC3E}">
        <p14:creationId xmlns="" xmlns:p14="http://schemas.microsoft.com/office/powerpoint/2010/main" val="8405475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925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Strategies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4597" y="794802"/>
            <a:ext cx="1119765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Swasthya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Dapoon</a:t>
            </a:r>
            <a:r>
              <a:rPr lang="en-US" sz="2400" dirty="0" smtClean="0"/>
              <a:t> – Integrated MIS GIS System</a:t>
            </a:r>
          </a:p>
          <a:p>
            <a:pPr marL="465138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Use of GIS to build the MIS- All Health Facilities GIS mapped</a:t>
            </a:r>
          </a:p>
          <a:p>
            <a:pPr marL="465138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All Health Databases in single platform and single database structure – same master tables in all module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Single entry – no duplication of data entry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Open Source Technology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PHP/MySQL DB/Apache web Server 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Developed using in-house capacity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Hosted in own server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User Friendly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Customized Dashboards</a:t>
            </a:r>
          </a:p>
          <a:p>
            <a:pPr marL="922338" lvl="1" indent="-465138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Customized Reports</a:t>
            </a: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457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 ASHAs Performed More Activities Earning More</a:t>
            </a:r>
            <a:endParaRPr lang="en-US" sz="3200" b="1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20788" y="831696"/>
          <a:ext cx="10541755" cy="570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927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 Outcome of ASHA work: Highest Reduction of U5MR in the Country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49926" y="900972"/>
          <a:ext cx="11387372" cy="560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8919148" y="3147936"/>
            <a:ext cx="974360" cy="434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9338872" y="1484028"/>
            <a:ext cx="1843790" cy="599606"/>
          </a:xfrm>
          <a:prstGeom prst="wedgeRoundRectCallout">
            <a:avLst>
              <a:gd name="adj1" fmla="val -37906"/>
              <a:gd name="adj2" fmla="val 252500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 points drop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32302" y="2880612"/>
            <a:ext cx="974360" cy="434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8441961" y="796979"/>
            <a:ext cx="1843790" cy="599606"/>
          </a:xfrm>
          <a:prstGeom prst="wedgeRoundRectCallout">
            <a:avLst>
              <a:gd name="adj1" fmla="val -54979"/>
              <a:gd name="adj2" fmla="val 32000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 points drop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15470" y="2523346"/>
            <a:ext cx="974360" cy="434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6663128" y="906907"/>
            <a:ext cx="1843790" cy="599606"/>
          </a:xfrm>
          <a:prstGeom prst="wedgeRoundRectCallout">
            <a:avLst>
              <a:gd name="adj1" fmla="val -6198"/>
              <a:gd name="adj2" fmla="val 27250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7 points drop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40446" y="6415790"/>
            <a:ext cx="3567658" cy="2398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21 points drop in 3 years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21434" y="6410793"/>
            <a:ext cx="5274041" cy="229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15 points drop in 5 years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VHND Monitoring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Village Health &amp; Nutrition Day (VHND) Monitoring Module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9540" y="998982"/>
            <a:ext cx="10792919" cy="5506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/>
              <a:t>VHNDs are monitored by health officials to ensure quality of services and the same is uploaded in online system along with photographs.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dk1"/>
                </a:solidFill>
              </a:rPr>
              <a:t>Micro-plan for VHND monitoring prepared- 24,856 VHND planning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dk1"/>
                </a:solidFill>
              </a:rPr>
              <a:t>One VHND can be revisited once all VHNDs of the Block completed</a:t>
            </a:r>
            <a:r>
              <a:rPr lang="en-US" sz="2800" dirty="0" smtClean="0">
                <a:solidFill>
                  <a:schemeClr val="dk1"/>
                </a:solidFill>
              </a:rPr>
              <a:t>. 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It is </a:t>
            </a:r>
            <a:r>
              <a:rPr lang="en-US" sz="2800" b="1" dirty="0" smtClean="0">
                <a:solidFill>
                  <a:schemeClr val="dk1"/>
                </a:solidFill>
              </a:rPr>
              <a:t>linked with the HR database</a:t>
            </a:r>
            <a:r>
              <a:rPr lang="en-US" sz="2800" dirty="0" smtClean="0">
                <a:solidFill>
                  <a:schemeClr val="dk1"/>
                </a:solidFill>
              </a:rPr>
              <a:t> and </a:t>
            </a:r>
            <a:r>
              <a:rPr lang="en-US" sz="2800" b="1" dirty="0" smtClean="0">
                <a:solidFill>
                  <a:schemeClr val="dk1"/>
                </a:solidFill>
              </a:rPr>
              <a:t>performance appraisal </a:t>
            </a:r>
            <a:r>
              <a:rPr lang="en-US" sz="2800" dirty="0" smtClean="0">
                <a:solidFill>
                  <a:schemeClr val="dk1"/>
                </a:solidFill>
              </a:rPr>
              <a:t>of DPMU and BPMU staffs.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Verification of pregnant women and children </a:t>
            </a:r>
            <a:r>
              <a:rPr lang="en-US" sz="2800" b="1" dirty="0" smtClean="0">
                <a:solidFill>
                  <a:schemeClr val="dk1"/>
                </a:solidFill>
              </a:rPr>
              <a:t>as per MCTS Work Plan by all monitoring officer has been made mandatory.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>
                <a:solidFill>
                  <a:schemeClr val="dk1"/>
                </a:solidFill>
              </a:rPr>
              <a:t>Identification and tracking of High risk cases, </a:t>
            </a:r>
            <a:r>
              <a:rPr lang="en-US" sz="2800" dirty="0">
                <a:solidFill>
                  <a:schemeClr val="dk1"/>
                </a:solidFill>
              </a:rPr>
              <a:t>ensuring availability of Drugs, vaccine and other consumables are monitored and reviewed during VHND visit- </a:t>
            </a:r>
            <a:r>
              <a:rPr lang="en-US" sz="2800" b="1" dirty="0">
                <a:solidFill>
                  <a:schemeClr val="dk1"/>
                </a:solidFill>
              </a:rPr>
              <a:t>31000 HRP identified and </a:t>
            </a:r>
            <a:r>
              <a:rPr lang="en-US" sz="2800" b="1" dirty="0" smtClean="0">
                <a:solidFill>
                  <a:schemeClr val="dk1"/>
                </a:solidFill>
              </a:rPr>
              <a:t>tracked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</a:pPr>
            <a:endParaRPr lang="en-US" sz="2400" b="1" dirty="0" smtClean="0">
              <a:solidFill>
                <a:schemeClr val="dk1"/>
              </a:solidFill>
            </a:endParaRP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VHND Monitoring – 100% Drill down option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570" t="33750" r="18272" b="11250"/>
          <a:stretch>
            <a:fillRect/>
          </a:stretch>
        </p:blipFill>
        <p:spPr bwMode="auto">
          <a:xfrm>
            <a:off x="637152" y="804974"/>
            <a:ext cx="5194020" cy="2432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975" t="33750" r="18975" b="11250"/>
          <a:stretch>
            <a:fillRect/>
          </a:stretch>
        </p:blipFill>
        <p:spPr bwMode="auto">
          <a:xfrm>
            <a:off x="6056023" y="786235"/>
            <a:ext cx="5501391" cy="2391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9678" t="27500" r="19678" b="12500"/>
          <a:stretch>
            <a:fillRect/>
          </a:stretch>
        </p:blipFill>
        <p:spPr bwMode="auto">
          <a:xfrm>
            <a:off x="621750" y="3784269"/>
            <a:ext cx="5224412" cy="2541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16867" t="8750" r="19678" b="11250"/>
          <a:stretch>
            <a:fillRect/>
          </a:stretch>
        </p:blipFill>
        <p:spPr bwMode="auto">
          <a:xfrm>
            <a:off x="6052111" y="3776773"/>
            <a:ext cx="5535284" cy="2549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44778" y="3291805"/>
            <a:ext cx="404714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District wise upload status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073715" y="3279313"/>
            <a:ext cx="404714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VHND site wise upload status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87316" y="6367282"/>
            <a:ext cx="485411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Uploaded report of VHND – View option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016253" y="6377274"/>
            <a:ext cx="485411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Photographs uploaded 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VHND Monitoring – Analytical reports with query builder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7570" t="26250" r="17570" b="11250"/>
          <a:stretch>
            <a:fillRect/>
          </a:stretch>
        </p:blipFill>
        <p:spPr bwMode="auto">
          <a:xfrm>
            <a:off x="397262" y="825958"/>
            <a:ext cx="5568823" cy="5095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17429" y="6092465"/>
            <a:ext cx="410208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b="1" dirty="0" smtClean="0"/>
              <a:t>Analytical reports with query builder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758" t="7500" r="18975" b="11250"/>
          <a:stretch>
            <a:fillRect/>
          </a:stretch>
        </p:blipFill>
        <p:spPr bwMode="auto">
          <a:xfrm>
            <a:off x="6355830" y="839449"/>
            <a:ext cx="5426438" cy="5096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311062" y="6094964"/>
            <a:ext cx="179613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b="1" dirty="0" smtClean="0"/>
              <a:t>HRPW Tracking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Outcome of VHND Monitoring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8" y="1071120"/>
            <a:ext cx="10573063" cy="4295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For 2018-19, </a:t>
            </a:r>
            <a:r>
              <a:rPr lang="en-US" sz="2400" dirty="0" err="1" smtClean="0">
                <a:solidFill>
                  <a:schemeClr val="dk1"/>
                </a:solidFill>
              </a:rPr>
              <a:t>mor</a:t>
            </a:r>
            <a:r>
              <a:rPr lang="en-US" sz="2400" dirty="0" smtClean="0">
                <a:solidFill>
                  <a:schemeClr val="dk1"/>
                </a:solidFill>
              </a:rPr>
              <a:t> than 52,399 VHND monitoring checklists uploaded in the system till 29</a:t>
            </a:r>
            <a:r>
              <a:rPr lang="en-US" sz="2400" baseline="30000" dirty="0" smtClean="0">
                <a:solidFill>
                  <a:schemeClr val="dk1"/>
                </a:solidFill>
              </a:rPr>
              <a:t>th</a:t>
            </a:r>
            <a:r>
              <a:rPr lang="en-US" sz="2400" dirty="0" smtClean="0">
                <a:solidFill>
                  <a:schemeClr val="dk1"/>
                </a:solidFill>
              </a:rPr>
              <a:t> October 2018.</a:t>
            </a: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en-US" sz="2400" dirty="0" smtClean="0"/>
              <a:t>Improved VHND </a:t>
            </a: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	Number of VHND organized:</a:t>
            </a:r>
          </a:p>
          <a:p>
            <a:pPr marL="914400" lvl="1" indent="-457200" algn="just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/>
            </a:pPr>
            <a:r>
              <a:rPr lang="en-US" sz="2400" dirty="0" smtClean="0"/>
              <a:t>2016-17 (Apr-Mar) = 2,90,258</a:t>
            </a:r>
          </a:p>
          <a:p>
            <a:pPr marL="914400" lvl="1" indent="-457200" algn="just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/>
            </a:pPr>
            <a:r>
              <a:rPr lang="en-US" sz="2400" dirty="0" smtClean="0"/>
              <a:t>2017-18 (Apr-Mar)   = 3,08,299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Better service delivery at the VHND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Hand holding of ANMs during VHND for enhancement of capacity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Ensured regular VHND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dk1"/>
                </a:solidFill>
              </a:rPr>
              <a:t>Improvement in service delivery </a:t>
            </a:r>
            <a:r>
              <a:rPr lang="en-US" sz="2400" b="1" dirty="0" err="1" smtClean="0">
                <a:solidFill>
                  <a:schemeClr val="dk1"/>
                </a:solidFill>
              </a:rPr>
              <a:t>updation</a:t>
            </a:r>
            <a:r>
              <a:rPr lang="en-US" sz="2400" b="1" dirty="0" smtClean="0">
                <a:solidFill>
                  <a:schemeClr val="dk1"/>
                </a:solidFill>
              </a:rPr>
              <a:t> in MCTS as monitoring officers validate MCTS work-plan.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Maternal &amp; Infant Death Reporting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Maternal and Infant Death Reporting Module 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7" y="1071120"/>
            <a:ext cx="11127701" cy="4295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 smtClean="0"/>
              <a:t>Timely getting of line listing of Maternal and Child Death is important for proper Maternal Death Review (MDR) and Child Death Review (CDR)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Any maternal or infant deaths occurred in any public health facility is uploaded immediately after death (within 1 hour).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Deaths occurred at home or transit are also captured within 48 hours through the system.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Basic information of the deceased along with MCTS Id is captured through the system.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Reflected in the online system and Dashboard.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smtClean="0"/>
              <a:t>Line listing of deaths are generated from the system and used for Maternal Death Review and Child Death Review.</a:t>
            </a:r>
            <a:endParaRPr lang="en-US" sz="2800" dirty="0" smtClean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4255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Maternal and Infant Death Reporting Module</a:t>
            </a:r>
            <a:endParaRPr lang="en-US" sz="3200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75" y="784862"/>
            <a:ext cx="5216577" cy="25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094" y="763650"/>
            <a:ext cx="5576341" cy="25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56" y="3912433"/>
            <a:ext cx="5186596" cy="251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4898" y="3426715"/>
            <a:ext cx="44668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First Information Report Entry Form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953796" y="3429214"/>
            <a:ext cx="44668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Dashboard report with alert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2386" y="6277344"/>
            <a:ext cx="44668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Line Listing of deaths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6088708" y="6247364"/>
            <a:ext cx="44668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Control Room Dashboard</a:t>
            </a:r>
            <a:endParaRPr lang="en-US" sz="2000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5"/>
          <a:srcRect t="8750" r="10542" b="5000"/>
          <a:stretch>
            <a:fillRect/>
          </a:stretch>
        </p:blipFill>
        <p:spPr bwMode="auto">
          <a:xfrm>
            <a:off x="5992635" y="3952908"/>
            <a:ext cx="5549791" cy="229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43922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57925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</a:t>
            </a:r>
            <a:r>
              <a:rPr lang="en-US" sz="3200" b="1" dirty="0" err="1" smtClean="0"/>
              <a:t>Swasthya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Dapoon</a:t>
            </a:r>
            <a:r>
              <a:rPr lang="en-US" sz="3200" b="1" dirty="0" smtClean="0"/>
              <a:t> – Integrated MIS GIS System- Modules</a:t>
            </a:r>
            <a:endParaRPr lang="en-US" sz="32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7028" t="7500" r="7028" b="13750"/>
          <a:stretch>
            <a:fillRect/>
          </a:stretch>
        </p:blipFill>
        <p:spPr bwMode="auto">
          <a:xfrm>
            <a:off x="464722" y="863434"/>
            <a:ext cx="11182190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Outcome of Maternal and Infant Death Reporting Module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8" y="1071120"/>
            <a:ext cx="10588054" cy="5104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/>
              <a:t>Significant improvement of reporting of Maternal and Infant Deaths.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/>
              <a:t>C</a:t>
            </a:r>
            <a:r>
              <a:rPr lang="en-US" sz="2400" dirty="0" smtClean="0"/>
              <a:t>ompletion of MDR based on line listing.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/>
              <a:t>Maternal Mortality Ratio (MMR) of the State was 480 in the year 2004-06. The MMR figure has come down to 237 in 2014-16. 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/>
              <a:t>Latest SRS published report highlighted 10 points drop of Under 5 Mortality Rate (U5MR) within one year where U5MR has come down to 52 (2016, SRS) from 62 (2015, SRS).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/>
              <a:t>Similarly, there is significant reduction of Infant Mortality Rate (IMR) in the State by reducing 24 points from 68 (2005, SRS, RGI) to 44 (2016, SRS, RGI).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/>
              <a:t>Child Death Review module has been developed and implemented successfully in two districts on pilot basis. </a:t>
            </a:r>
            <a:r>
              <a:rPr lang="en-US" sz="2400" dirty="0" smtClean="0"/>
              <a:t>It is being rolled out in all districts of the State.</a:t>
            </a:r>
            <a:endParaRPr lang="en-US" sz="2400" dirty="0" smtClean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5488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Financial Monitoring System (FMS)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Financial Monitoring Module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8" y="1071120"/>
            <a:ext cx="10573063" cy="316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b="1" dirty="0" smtClean="0"/>
              <a:t>Challenges</a:t>
            </a:r>
            <a:r>
              <a:rPr lang="en-US" sz="2400" dirty="0" smtClean="0"/>
              <a:t>: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b="1" dirty="0" smtClean="0"/>
              <a:t>Availability of fund at the periphery level health institution was a challenge.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/>
              <a:t>It hampers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implementation.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/>
              <a:t>Irregular JSY, ASHA incentive payment due to irrational distribution of fund. 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/>
              <a:t>Though 100% Bank Accounts are mapped with PFMS and 100% payments are made through PFMS, but it is a challenge to monitor fund position of each account through PFMS.</a:t>
            </a: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b="1" dirty="0" smtClean="0"/>
              <a:t>Strategies</a:t>
            </a:r>
            <a:r>
              <a:rPr lang="en-US" sz="2400" dirty="0" smtClean="0"/>
              <a:t>: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/>
              <a:t>NHM, Assam developed and implemented online </a:t>
            </a:r>
            <a:r>
              <a:rPr lang="en-US" sz="2400" b="1" dirty="0" smtClean="0"/>
              <a:t>Financial Monitoring System to track and monitor availability of fund at all levels</a:t>
            </a:r>
            <a:r>
              <a:rPr lang="en-US" sz="2400" dirty="0" smtClean="0"/>
              <a:t>.</a:t>
            </a:r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/>
              <a:t>Fund available in each Account at each health institution, Block and District are monitored through this system. </a:t>
            </a:r>
            <a:endParaRPr lang="en-US" sz="2400" dirty="0" smtClean="0">
              <a:solidFill>
                <a:schemeClr val="dk1"/>
              </a:solidFill>
            </a:endParaRP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Financial Monitoring Module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8433" t="33750" r="9136" b="5000"/>
          <a:stretch>
            <a:fillRect/>
          </a:stretch>
        </p:blipFill>
        <p:spPr bwMode="auto">
          <a:xfrm>
            <a:off x="317784" y="870453"/>
            <a:ext cx="5483409" cy="338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29985" y="4341126"/>
            <a:ext cx="509645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District Health Society wise fund position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7731" t="35000" r="9136" b="5000"/>
          <a:stretch>
            <a:fillRect/>
          </a:stretch>
        </p:blipFill>
        <p:spPr bwMode="auto">
          <a:xfrm>
            <a:off x="5891135" y="829748"/>
            <a:ext cx="5621309" cy="34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028745" y="4343625"/>
            <a:ext cx="509645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Health Institution wise fund position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765" y="4886118"/>
            <a:ext cx="11142691" cy="1694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There is no fund crisis in health facility in the financial year 2018-19 till date after implementation of the system from March 2018.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Helped rational distribution of fund at all health facilities.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err="1" smtClean="0">
                <a:solidFill>
                  <a:schemeClr val="dk1"/>
                </a:solidFill>
              </a:rPr>
              <a:t>Programmes</a:t>
            </a:r>
            <a:r>
              <a:rPr lang="en-US" sz="2400" dirty="0" smtClean="0">
                <a:solidFill>
                  <a:schemeClr val="dk1"/>
                </a:solidFill>
              </a:rPr>
              <a:t> not hampered due to shortage of fund.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Inventory Management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Inventory Management Module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716" y="899410"/>
            <a:ext cx="7570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04813" algn="just">
              <a:buFont typeface="Wingdings" pitchFamily="2" charset="2"/>
              <a:buChar char="§"/>
            </a:pPr>
            <a:r>
              <a:rPr lang="en-US" sz="2400" dirty="0" smtClean="0"/>
              <a:t>To track the flow of items purchased from the procurement activities to the distribution of items up to Health Institutions across the states.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400" b="1" dirty="0" smtClean="0"/>
              <a:t>Passbook System - Notional Budget is allotted to every Health Institution </a:t>
            </a:r>
            <a:r>
              <a:rPr lang="en-US" sz="2400" dirty="0" smtClean="0"/>
              <a:t>for monitoring of Inventory and rational use of drugs.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400" dirty="0" smtClean="0"/>
              <a:t>Modules: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Purchase Order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Dispatch Clearance –Lab Test report and PBG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Receive Item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Issue Item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Passbook</a:t>
            </a:r>
          </a:p>
          <a:p>
            <a:pPr marL="922338" lvl="1" indent="-404813">
              <a:buFont typeface="Wingdings" pitchFamily="2" charset="2"/>
              <a:buChar char="§"/>
            </a:pPr>
            <a:r>
              <a:rPr lang="en-US" sz="2400" dirty="0" smtClean="0"/>
              <a:t>Reports &amp; Dashboard</a:t>
            </a:r>
          </a:p>
          <a:p>
            <a:pPr marL="922338" lvl="1" indent="-404813" algn="just">
              <a:buFont typeface="Wingdings" pitchFamily="2" charset="2"/>
              <a:buChar char="§"/>
            </a:pPr>
            <a:r>
              <a:rPr lang="en-US" sz="2400" dirty="0" smtClean="0"/>
              <a:t>Online display of stock of Medicine in Public Domain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4851" y="5450398"/>
            <a:ext cx="3657398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Online display of Drugs Availability in local language in Public Domain </a:t>
            </a:r>
            <a:endParaRPr lang="en-US" sz="2000" dirty="0"/>
          </a:p>
        </p:txBody>
      </p:sp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0795" y="914635"/>
            <a:ext cx="3781395" cy="44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Inventory Management  Module - Passbook</a:t>
            </a:r>
            <a:endParaRPr lang="en-US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406" t="8750" b="5000"/>
          <a:stretch>
            <a:fillRect/>
          </a:stretch>
        </p:blipFill>
        <p:spPr bwMode="auto">
          <a:xfrm>
            <a:off x="647643" y="946151"/>
            <a:ext cx="11044686" cy="512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44778" y="6244877"/>
            <a:ext cx="511144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Online passbook generated from the system 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Inventory Management Module</a:t>
            </a:r>
            <a:endParaRPr lang="en-US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8750" b="5000"/>
          <a:stretch>
            <a:fillRect/>
          </a:stretch>
        </p:blipFill>
        <p:spPr bwMode="auto">
          <a:xfrm>
            <a:off x="239843" y="764498"/>
            <a:ext cx="5636301" cy="536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55033" y="6259867"/>
            <a:ext cx="511144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Daily Bulletin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7500" b="5000"/>
          <a:stretch>
            <a:fillRect/>
          </a:stretch>
        </p:blipFill>
        <p:spPr bwMode="auto">
          <a:xfrm>
            <a:off x="6011056" y="734520"/>
            <a:ext cx="5891134" cy="53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043734" y="6254870"/>
            <a:ext cx="511144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Stock out rate analysis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Inventory Management Module</a:t>
            </a:r>
            <a:endParaRPr lang="en-US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t="7500" b="5000"/>
          <a:stretch>
            <a:fillRect/>
          </a:stretch>
        </p:blipFill>
        <p:spPr bwMode="auto">
          <a:xfrm>
            <a:off x="329783" y="863809"/>
            <a:ext cx="5471410" cy="526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0003" y="6259867"/>
            <a:ext cx="541124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Diversion Plan 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15000" b="5000"/>
          <a:stretch>
            <a:fillRect/>
          </a:stretch>
        </p:blipFill>
        <p:spPr bwMode="auto">
          <a:xfrm>
            <a:off x="5966085" y="887416"/>
            <a:ext cx="5831174" cy="522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953792" y="6224890"/>
            <a:ext cx="541124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PO Tracking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Outcome - Inventory Management Module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9568" y="1049312"/>
            <a:ext cx="106729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Availability of medicines has improved significantly and stock out rate of EDL has come down below 10%.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As FIFO based issue is ensured through the system, </a:t>
            </a:r>
            <a:r>
              <a:rPr lang="en-US" sz="2800" b="1" dirty="0" smtClean="0"/>
              <a:t>expired medicines number has decreased.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Easy decision making of authority to ensure availability of medicine by using diversion plan for emergency situations.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Increased Accountability  and unnecessary indenting significantly decreased.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Quality drugs could be ensured, as without dispatch clearance from State after receipt of NABL certificate, drugs cannot be receipt at any Store.</a:t>
            </a:r>
          </a:p>
          <a:p>
            <a:pPr marL="465138" indent="-404813" algn="just">
              <a:buFont typeface="Wingdings" pitchFamily="2" charset="2"/>
              <a:buChar char="§"/>
            </a:pPr>
            <a:r>
              <a:rPr lang="en-US" sz="2800" dirty="0" smtClean="0"/>
              <a:t>Budgets tracked-Execution of Purchase Orders are completed on fast track</a:t>
            </a:r>
            <a:endParaRPr lang="en-US" sz="28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24065" y="1019331"/>
            <a:ext cx="8544394" cy="5366480"/>
          </a:xfrm>
          <a:prstGeom prst="ellipse">
            <a:avLst/>
          </a:prstGeom>
          <a:noFill/>
          <a:ln w="3175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57925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Major modules under </a:t>
            </a:r>
            <a:r>
              <a:rPr lang="en-US" sz="3200" b="1" dirty="0" err="1" smtClean="0"/>
              <a:t>Swasthya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Dapoon</a:t>
            </a:r>
            <a:endParaRPr lang="en-US" sz="3200" b="1" dirty="0"/>
          </a:p>
        </p:txBody>
      </p:sp>
      <p:pic>
        <p:nvPicPr>
          <p:cNvPr id="1026" name="Picture 2" descr="ASHA Pay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2390" y="595496"/>
            <a:ext cx="1448370" cy="1274566"/>
          </a:xfrm>
          <a:prstGeom prst="rect">
            <a:avLst/>
          </a:prstGeom>
          <a:noFill/>
        </p:spPr>
      </p:pic>
      <p:sp>
        <p:nvSpPr>
          <p:cNvPr id="1028" name="AutoShape 4" descr="VH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VH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0660" y="1118017"/>
            <a:ext cx="1163558" cy="1052390"/>
          </a:xfrm>
          <a:prstGeom prst="rect">
            <a:avLst/>
          </a:prstGeom>
          <a:noFill/>
        </p:spPr>
      </p:pic>
      <p:pic>
        <p:nvPicPr>
          <p:cNvPr id="1032" name="Picture 8" descr="HR-MIS Syste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4704" y="2423047"/>
            <a:ext cx="1223520" cy="1206348"/>
          </a:xfrm>
          <a:prstGeom prst="rect">
            <a:avLst/>
          </a:prstGeom>
          <a:noFill/>
        </p:spPr>
      </p:pic>
      <p:pic>
        <p:nvPicPr>
          <p:cNvPr id="1034" name="Picture 10" descr="Supply Chain Management Syst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1410" y="5510982"/>
            <a:ext cx="1115569" cy="1152146"/>
          </a:xfrm>
          <a:prstGeom prst="rect">
            <a:avLst/>
          </a:prstGeom>
          <a:noFill/>
        </p:spPr>
      </p:pic>
      <p:pic>
        <p:nvPicPr>
          <p:cNvPr id="1036" name="Picture 12" descr="Civil Works"/>
          <p:cNvPicPr>
            <a:picLocks noChangeAspect="1" noChangeArrowheads="1"/>
          </p:cNvPicPr>
          <p:nvPr/>
        </p:nvPicPr>
        <p:blipFill>
          <a:blip r:embed="rId6" cstate="print"/>
          <a:srcRect l="717" t="590"/>
          <a:stretch>
            <a:fillRect/>
          </a:stretch>
        </p:blipFill>
        <p:spPr bwMode="auto">
          <a:xfrm>
            <a:off x="7539889" y="5115786"/>
            <a:ext cx="1268426" cy="1539848"/>
          </a:xfrm>
          <a:prstGeom prst="rect">
            <a:avLst/>
          </a:prstGeom>
          <a:noFill/>
        </p:spPr>
      </p:pic>
      <p:pic>
        <p:nvPicPr>
          <p:cNvPr id="1038" name="Picture 14" descr="GIS"/>
          <p:cNvPicPr>
            <a:picLocks noChangeAspect="1" noChangeArrowheads="1"/>
          </p:cNvPicPr>
          <p:nvPr/>
        </p:nvPicPr>
        <p:blipFill>
          <a:blip r:embed="rId7" cstate="print"/>
          <a:srcRect l="7971" t="751"/>
          <a:stretch>
            <a:fillRect/>
          </a:stretch>
        </p:blipFill>
        <p:spPr bwMode="auto">
          <a:xfrm>
            <a:off x="1236476" y="2248727"/>
            <a:ext cx="1057020" cy="1207001"/>
          </a:xfrm>
          <a:prstGeom prst="rect">
            <a:avLst/>
          </a:prstGeom>
          <a:noFill/>
        </p:spPr>
      </p:pic>
      <p:pic>
        <p:nvPicPr>
          <p:cNvPr id="1040" name="Picture 16" descr="Meternal Deat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8599" y="5368162"/>
            <a:ext cx="1268491" cy="1489838"/>
          </a:xfrm>
          <a:prstGeom prst="rect">
            <a:avLst/>
          </a:prstGeom>
          <a:noFill/>
        </p:spPr>
      </p:pic>
      <p:pic>
        <p:nvPicPr>
          <p:cNvPr id="1042" name="Picture 18" descr="Infant Death"/>
          <p:cNvPicPr>
            <a:picLocks noChangeAspect="1" noChangeArrowheads="1"/>
          </p:cNvPicPr>
          <p:nvPr/>
        </p:nvPicPr>
        <p:blipFill>
          <a:blip r:embed="rId9" cstate="print"/>
          <a:srcRect l="1164" t="1063"/>
          <a:stretch>
            <a:fillRect/>
          </a:stretch>
        </p:blipFill>
        <p:spPr bwMode="auto">
          <a:xfrm>
            <a:off x="1438860" y="4424819"/>
            <a:ext cx="774565" cy="851719"/>
          </a:xfrm>
          <a:prstGeom prst="rect">
            <a:avLst/>
          </a:prstGeom>
          <a:noFill/>
        </p:spPr>
      </p:pic>
      <p:pic>
        <p:nvPicPr>
          <p:cNvPr id="1044" name="Picture 20" descr="Financial Monitoring Syste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74721" y="4359276"/>
            <a:ext cx="1058628" cy="105862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4706911" y="2773180"/>
            <a:ext cx="2263515" cy="155897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Swsthya</a:t>
            </a:r>
            <a:r>
              <a:rPr lang="en-US" sz="2000" dirty="0" smtClean="0"/>
              <a:t> </a:t>
            </a:r>
            <a:r>
              <a:rPr lang="en-US" sz="2000" dirty="0" err="1" smtClean="0"/>
              <a:t>Sewa</a:t>
            </a:r>
            <a:r>
              <a:rPr lang="en-US" sz="2000" dirty="0" smtClean="0"/>
              <a:t> </a:t>
            </a:r>
            <a:r>
              <a:rPr lang="en-US" sz="2000" dirty="0" err="1" smtClean="0"/>
              <a:t>Dapoon</a:t>
            </a:r>
            <a:endParaRPr lang="en-US" sz="2000" dirty="0"/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5366479" y="2338465"/>
            <a:ext cx="794479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670623" y="2068643"/>
            <a:ext cx="1049311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985416" y="3417757"/>
            <a:ext cx="2098623" cy="74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95475" y="3882452"/>
            <a:ext cx="2053653" cy="674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85613" y="4212236"/>
            <a:ext cx="974361" cy="854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5336499" y="4886793"/>
            <a:ext cx="974361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919929" y="4399613"/>
            <a:ext cx="1244183" cy="779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368446" y="3642610"/>
            <a:ext cx="2233534" cy="77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03357" y="2833141"/>
            <a:ext cx="2158584" cy="299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67462" y="1888761"/>
            <a:ext cx="1289154" cy="94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H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68795" y="994971"/>
            <a:ext cx="1152486" cy="110365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Monitoring of Health Infrastructure Development -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9443"/>
            <a:ext cx="10515600" cy="1500187"/>
          </a:xfrm>
        </p:spPr>
        <p:txBody>
          <a:bodyPr/>
          <a:lstStyle/>
          <a:p>
            <a:r>
              <a:rPr lang="en-US" dirty="0" smtClean="0"/>
              <a:t>Civil Works Monitoring System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 Monitoring System of Health Infrastructure Development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704" y="1071119"/>
            <a:ext cx="5441429" cy="5419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To monitor the physical and financial progress of the civil works going on different Health Institutions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dk1"/>
                </a:solidFill>
              </a:rPr>
              <a:t>Linked with the Health Institution Master  at the time of taking the work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It keeps the record of various works, their approval and sanction amounts, contractor and agency details and status of the works.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lang="en-US" sz="2800" dirty="0" smtClean="0">
              <a:solidFill>
                <a:schemeClr val="dk1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2820" y="1124262"/>
            <a:ext cx="5149794" cy="479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Monitoring System of Health Infrastructure Development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461" t="27500" r="16867" b="5000"/>
          <a:stretch>
            <a:fillRect/>
          </a:stretch>
        </p:blipFill>
        <p:spPr bwMode="auto">
          <a:xfrm>
            <a:off x="242841" y="887417"/>
            <a:ext cx="5768215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9864" y="6086007"/>
            <a:ext cx="581618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Captures all vital information of each project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4427" t="10335" r="6364" b="5906"/>
          <a:stretch>
            <a:fillRect/>
          </a:stretch>
        </p:blipFill>
        <p:spPr bwMode="auto">
          <a:xfrm>
            <a:off x="6140244" y="877378"/>
            <a:ext cx="5657015" cy="276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4704" t="61516" r="6917" b="5906"/>
          <a:stretch>
            <a:fillRect/>
          </a:stretch>
        </p:blipFill>
        <p:spPr bwMode="auto">
          <a:xfrm>
            <a:off x="6113283" y="3760649"/>
            <a:ext cx="5632982" cy="199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33477" y="6088505"/>
            <a:ext cx="581618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Monitoring of each project with photographs</a:t>
            </a:r>
            <a:endParaRPr 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 smtClean="0"/>
              <a:t>Outcome - Monitoring System of Health Infrastructure Development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8" y="1071120"/>
            <a:ext cx="10573063" cy="4295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Fast track completion of construction activities due to structured and evidence based monitoring of progress.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Identified the stagnant projects, reviewed and take appropriate steps for early completion.  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Proper monitoring of physical and financial progress of each projects at all levels.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Increased accountability of Monitoring officers as they have to visit the sites on regular basis and upload progress along with photographs. It has also resulted correct report of physical progress.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dk1"/>
                </a:solidFill>
              </a:rPr>
              <a:t>Tracking of utilization against </a:t>
            </a:r>
            <a:r>
              <a:rPr lang="en-US" sz="2400" dirty="0" err="1" smtClean="0">
                <a:solidFill>
                  <a:schemeClr val="dk1"/>
                </a:solidFill>
              </a:rPr>
              <a:t>RoP</a:t>
            </a:r>
            <a:r>
              <a:rPr lang="en-US" sz="2400" dirty="0" smtClean="0">
                <a:solidFill>
                  <a:schemeClr val="dk1"/>
                </a:solidFill>
              </a:rPr>
              <a:t> approval.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Sustainability and </a:t>
            </a:r>
            <a:r>
              <a:rPr lang="en-US" sz="6000" b="1" dirty="0" err="1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Replicability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Sustainability and </a:t>
            </a:r>
            <a:r>
              <a:rPr lang="en-US" sz="3200" b="1" dirty="0" err="1" smtClean="0"/>
              <a:t>Replicability</a:t>
            </a:r>
            <a:r>
              <a:rPr lang="en-US" sz="3200" b="1" dirty="0" smtClean="0"/>
              <a:t> of </a:t>
            </a:r>
            <a:r>
              <a:rPr lang="en-US" sz="3200" b="1" dirty="0" err="1" smtClean="0"/>
              <a:t>Swasthya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Dapoon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190" y="1181047"/>
            <a:ext cx="10515600" cy="4994899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Cost effective: 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No extra fund required.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System developed using in-house capacity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Open Source Technology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Hosted in NHM own server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Customized Application: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Regular customization as per need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Compatibility:</a:t>
            </a:r>
          </a:p>
          <a:p>
            <a:pPr marL="922338" lvl="1" indent="-465138" algn="just">
              <a:buFont typeface="Wingdings" pitchFamily="2" charset="2"/>
              <a:buChar char="§"/>
            </a:pPr>
            <a:r>
              <a:rPr lang="en-US" dirty="0" smtClean="0"/>
              <a:t>Easy compatibility - NIN integrated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DBT Payment: Utilized services of PFMS for DBT payment.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Women empowerment.</a:t>
            </a:r>
          </a:p>
          <a:p>
            <a:pPr marL="465138" indent="-465138" algn="just">
              <a:buFont typeface="Wingdings" pitchFamily="2" charset="2"/>
              <a:buChar char="§"/>
            </a:pPr>
            <a:r>
              <a:rPr lang="en-US" sz="2400" dirty="0" smtClean="0"/>
              <a:t>Transparency in the system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28208"/>
            <a:ext cx="12192000" cy="809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Thank You</a:t>
            </a:r>
            <a:endParaRPr lang="en-IN" sz="4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57925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   GIS-MIS  Linkages</a:t>
            </a:r>
            <a:endParaRPr lang="en-US" sz="3200" b="1" dirty="0"/>
          </a:p>
        </p:txBody>
      </p:sp>
      <p:sp>
        <p:nvSpPr>
          <p:cNvPr id="1028" name="AutoShape 4" descr="VH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328592" y="1260367"/>
            <a:ext cx="1786213" cy="7495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GIS Layer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1395" y="766997"/>
            <a:ext cx="9816061" cy="17488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GIS Mapping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316100" y="3181608"/>
            <a:ext cx="1786213" cy="7495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Masters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301109" y="5100349"/>
            <a:ext cx="1786213" cy="7495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MIS Layer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68903" y="2688236"/>
            <a:ext cx="3967399" cy="17488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Updated Human Resource Master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85022" y="2690736"/>
            <a:ext cx="3912433" cy="17488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Updated Health Institution Master with NIN</a:t>
            </a:r>
          </a:p>
        </p:txBody>
      </p:sp>
      <p:cxnSp>
        <p:nvCxnSpPr>
          <p:cNvPr id="40" name="Straight Arrow Connector 39"/>
          <p:cNvCxnSpPr>
            <a:endCxn id="37" idx="1"/>
          </p:cNvCxnSpPr>
          <p:nvPr/>
        </p:nvCxnSpPr>
        <p:spPr>
          <a:xfrm flipV="1">
            <a:off x="5591333" y="3565163"/>
            <a:ext cx="1993689" cy="1748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52" y="4892414"/>
            <a:ext cx="1262062" cy="1208584"/>
          </a:xfrm>
          <a:prstGeom prst="rect">
            <a:avLst/>
          </a:prstGeom>
          <a:noFill/>
        </p:spPr>
      </p:pic>
      <p:pic>
        <p:nvPicPr>
          <p:cNvPr id="20" name="Picture 2" descr="ASHA Paym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2880" y="4912664"/>
            <a:ext cx="1448370" cy="1274566"/>
          </a:xfrm>
          <a:prstGeom prst="rect">
            <a:avLst/>
          </a:prstGeom>
          <a:noFill/>
        </p:spPr>
      </p:pic>
      <p:pic>
        <p:nvPicPr>
          <p:cNvPr id="21" name="Picture 6" descr="VH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3666" y="4925518"/>
            <a:ext cx="1266501" cy="1145498"/>
          </a:xfrm>
          <a:prstGeom prst="rect">
            <a:avLst/>
          </a:prstGeom>
          <a:noFill/>
        </p:spPr>
      </p:pic>
      <p:pic>
        <p:nvPicPr>
          <p:cNvPr id="22" name="Picture 8" descr="HR-MIS Syst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6692" y="3067626"/>
            <a:ext cx="1130496" cy="1114630"/>
          </a:xfrm>
          <a:prstGeom prst="rect">
            <a:avLst/>
          </a:prstGeom>
          <a:noFill/>
        </p:spPr>
      </p:pic>
      <p:pic>
        <p:nvPicPr>
          <p:cNvPr id="23" name="Picture 10" descr="Supply Chain Management Syste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88971" y="4806445"/>
            <a:ext cx="1115569" cy="1152146"/>
          </a:xfrm>
          <a:prstGeom prst="rect">
            <a:avLst/>
          </a:prstGeom>
          <a:noFill/>
        </p:spPr>
      </p:pic>
      <p:pic>
        <p:nvPicPr>
          <p:cNvPr id="24" name="Picture 12" descr="Civil Works"/>
          <p:cNvPicPr>
            <a:picLocks noChangeAspect="1" noChangeArrowheads="1"/>
          </p:cNvPicPr>
          <p:nvPr/>
        </p:nvPicPr>
        <p:blipFill>
          <a:blip r:embed="rId8" cstate="print"/>
          <a:srcRect l="717" t="590"/>
          <a:stretch>
            <a:fillRect/>
          </a:stretch>
        </p:blipFill>
        <p:spPr bwMode="auto">
          <a:xfrm>
            <a:off x="10443889" y="4636100"/>
            <a:ext cx="1143507" cy="1388198"/>
          </a:xfrm>
          <a:prstGeom prst="rect">
            <a:avLst/>
          </a:prstGeom>
          <a:noFill/>
        </p:spPr>
      </p:pic>
      <p:pic>
        <p:nvPicPr>
          <p:cNvPr id="25" name="Picture 18" descr="Infant Death"/>
          <p:cNvPicPr>
            <a:picLocks noChangeAspect="1" noChangeArrowheads="1"/>
          </p:cNvPicPr>
          <p:nvPr/>
        </p:nvPicPr>
        <p:blipFill>
          <a:blip r:embed="rId9" cstate="print"/>
          <a:srcRect l="1164" t="1063"/>
          <a:stretch>
            <a:fillRect/>
          </a:stretch>
        </p:blipFill>
        <p:spPr bwMode="auto">
          <a:xfrm>
            <a:off x="6925260" y="4889517"/>
            <a:ext cx="869989" cy="956648"/>
          </a:xfrm>
          <a:prstGeom prst="rect">
            <a:avLst/>
          </a:prstGeom>
          <a:noFill/>
        </p:spPr>
      </p:pic>
      <p:pic>
        <p:nvPicPr>
          <p:cNvPr id="26" name="Picture 20" descr="Financial Monitoring Syste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5408" y="4928903"/>
            <a:ext cx="1058628" cy="1058628"/>
          </a:xfrm>
          <a:prstGeom prst="rect">
            <a:avLst/>
          </a:prstGeom>
          <a:noFill/>
        </p:spPr>
      </p:pic>
      <p:pic>
        <p:nvPicPr>
          <p:cNvPr id="28" name="Picture 16" descr="Meternal Deat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6555" y="4843507"/>
            <a:ext cx="1032374" cy="121251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GIS Module</a:t>
            </a:r>
            <a:endParaRPr lang="en-US" sz="3200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85" y="815055"/>
            <a:ext cx="5426440" cy="564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26706" r="28111" b="5000"/>
          <a:stretch>
            <a:fillRect/>
          </a:stretch>
        </p:blipFill>
        <p:spPr bwMode="auto">
          <a:xfrm>
            <a:off x="6490740" y="839450"/>
            <a:ext cx="5156617" cy="293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490740" y="3932785"/>
            <a:ext cx="52265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300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100% GIS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mapping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helped for proper planning of infrastructure development. </a:t>
            </a:r>
          </a:p>
          <a:p>
            <a:pPr marL="465138" marR="0" lvl="0" indent="-300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Used during preparation of State PIPs.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465138" marR="0" lvl="0" indent="-300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Used during review meetings</a:t>
            </a:r>
            <a:r>
              <a:rPr lang="en-US" sz="2400" dirty="0" smtClean="0">
                <a:ea typeface="Times New Roman" pitchFamily="18" charset="0"/>
                <a:cs typeface="Arial" pitchFamily="34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9954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850" y="1589817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badi MT Condensed Extra Bold" charset="0"/>
                <a:ea typeface="Abadi MT Condensed Extra Bold" charset="0"/>
                <a:cs typeface="Abadi MT Condensed Extra Bold" charset="0"/>
              </a:rPr>
              <a:t>HR MIS Module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850" y="4552950"/>
            <a:ext cx="105156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8763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18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   HR-MIS System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9" y="1071120"/>
            <a:ext cx="10804661" cy="536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Complete HR database of Health  &amp; Family Welfare</a:t>
            </a:r>
          </a:p>
          <a:p>
            <a:pPr marL="914400" lvl="1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dk1"/>
                </a:solidFill>
              </a:rPr>
              <a:t>Both under State Health Service and NHM Contractual</a:t>
            </a:r>
          </a:p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>
                <a:solidFill>
                  <a:schemeClr val="dk1"/>
                </a:solidFill>
              </a:rPr>
              <a:t>Online Transfer and Posting/ joining </a:t>
            </a:r>
            <a:r>
              <a:rPr lang="en-US" sz="2800" dirty="0">
                <a:solidFill>
                  <a:schemeClr val="dk1"/>
                </a:solidFill>
              </a:rPr>
              <a:t>for both Regular and NHM employees</a:t>
            </a:r>
          </a:p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chemeClr val="dk1"/>
                </a:solidFill>
              </a:rPr>
              <a:t>Rationalization of  posting based on HR-MIS database</a:t>
            </a:r>
          </a:p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chemeClr val="dk1"/>
                </a:solidFill>
              </a:rPr>
              <a:t>Linked with Training Details.</a:t>
            </a:r>
          </a:p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dk1"/>
                </a:solidFill>
              </a:rPr>
              <a:t>Centralized salary disbursement of 100% NHM employees through DBT</a:t>
            </a:r>
          </a:p>
          <a:p>
            <a:pPr marL="457200" indent="-457200" algn="just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dk1"/>
                </a:solidFill>
              </a:rPr>
              <a:t>Linked with PFMS for DBT </a:t>
            </a:r>
            <a:r>
              <a:rPr lang="en-US" sz="2800" b="1" dirty="0" smtClean="0">
                <a:solidFill>
                  <a:schemeClr val="dk1"/>
                </a:solidFill>
              </a:rPr>
              <a:t>payment</a:t>
            </a:r>
          </a:p>
        </p:txBody>
      </p:sp>
    </p:spTree>
    <p:extLst>
      <p:ext uri="{BB962C8B-B14F-4D97-AF65-F5344CB8AC3E}">
        <p14:creationId xmlns="" xmlns:p14="http://schemas.microsoft.com/office/powerpoint/2010/main" val="10854701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2860</Words>
  <Application>Microsoft Macintosh PowerPoint</Application>
  <PresentationFormat>Custom</PresentationFormat>
  <Paragraphs>373</Paragraphs>
  <Slides>56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Bitmap Image</vt:lpstr>
      <vt:lpstr>Slide 1</vt:lpstr>
      <vt:lpstr>  Problem Statement  </vt:lpstr>
      <vt:lpstr>  Strategies</vt:lpstr>
      <vt:lpstr>  Swasthya Sewa Dapoon – Integrated MIS GIS System- Modules</vt:lpstr>
      <vt:lpstr>   Major modules under Swasthya Sewa Dapoon</vt:lpstr>
      <vt:lpstr>   GIS-MIS  Linkages</vt:lpstr>
      <vt:lpstr>   GIS Module</vt:lpstr>
      <vt:lpstr>Slide 8</vt:lpstr>
      <vt:lpstr>   HR-MIS System</vt:lpstr>
      <vt:lpstr>    HR-MIS System – Complete details of each employee</vt:lpstr>
      <vt:lpstr>    HR-MIS System – Management Reports with drill down</vt:lpstr>
      <vt:lpstr>    HR-MIS System – Management Reports</vt:lpstr>
      <vt:lpstr>    HR-MIS and HMIS integration for Performance Appraisal</vt:lpstr>
      <vt:lpstr> </vt:lpstr>
      <vt:lpstr> </vt:lpstr>
      <vt:lpstr>   Transparent Posting Module</vt:lpstr>
      <vt:lpstr>   Outcome of HR-MIS System</vt:lpstr>
      <vt:lpstr>Slide 18</vt:lpstr>
      <vt:lpstr>   Performance Monitoring System of CHOs</vt:lpstr>
      <vt:lpstr>   Outcome of the CHO Performance Monitoring System</vt:lpstr>
      <vt:lpstr>Slide 21</vt:lpstr>
      <vt:lpstr>    Before APPMS…</vt:lpstr>
      <vt:lpstr>     APPMS Implementation Strategies</vt:lpstr>
      <vt:lpstr>     APPMS: with Defined Workflow</vt:lpstr>
      <vt:lpstr>    APPMS: How the System Works</vt:lpstr>
      <vt:lpstr>    ASHA Comprehensive Database</vt:lpstr>
      <vt:lpstr>     APPMS: Customized Workflows</vt:lpstr>
      <vt:lpstr>     The USP for APPMS: Power of 100%</vt:lpstr>
      <vt:lpstr>    Assam Health System Benefitted!!!</vt:lpstr>
      <vt:lpstr>    ASHAs Performed More Activities Earning More</vt:lpstr>
      <vt:lpstr>  Outcome of ASHA work: Highest Reduction of U5MR in the Country</vt:lpstr>
      <vt:lpstr>Slide 32</vt:lpstr>
      <vt:lpstr>    Village Health &amp; Nutrition Day (VHND) Monitoring Module</vt:lpstr>
      <vt:lpstr>    VHND Monitoring – 100% Drill down option</vt:lpstr>
      <vt:lpstr>    VHND Monitoring – Analytical reports with query builder</vt:lpstr>
      <vt:lpstr>   Outcome of VHND Monitoring</vt:lpstr>
      <vt:lpstr>Slide 37</vt:lpstr>
      <vt:lpstr>    Maternal and Infant Death Reporting Module </vt:lpstr>
      <vt:lpstr>    Maternal and Infant Death Reporting Module</vt:lpstr>
      <vt:lpstr>    Outcome of Maternal and Infant Death Reporting Module</vt:lpstr>
      <vt:lpstr>Slide 41</vt:lpstr>
      <vt:lpstr>    Financial Monitoring Module</vt:lpstr>
      <vt:lpstr>    Financial Monitoring Module</vt:lpstr>
      <vt:lpstr>Slide 44</vt:lpstr>
      <vt:lpstr>    Inventory Management Module</vt:lpstr>
      <vt:lpstr>    Inventory Management  Module - Passbook</vt:lpstr>
      <vt:lpstr>    Inventory Management Module</vt:lpstr>
      <vt:lpstr>    Inventory Management Module</vt:lpstr>
      <vt:lpstr>    Outcome - Inventory Management Module</vt:lpstr>
      <vt:lpstr>Slide 50</vt:lpstr>
      <vt:lpstr>    Monitoring System of Health Infrastructure Development</vt:lpstr>
      <vt:lpstr>   Monitoring System of Health Infrastructure Development</vt:lpstr>
      <vt:lpstr>Outcome - Monitoring System of Health Infrastructure Development</vt:lpstr>
      <vt:lpstr>Slide 54</vt:lpstr>
      <vt:lpstr>   Sustainability and Replicability of Swasthya Sewa Dapoon</vt:lpstr>
      <vt:lpstr>Slide 56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MIS</cp:lastModifiedBy>
  <cp:revision>321</cp:revision>
  <dcterms:created xsi:type="dcterms:W3CDTF">2016-10-24T10:34:33Z</dcterms:created>
  <dcterms:modified xsi:type="dcterms:W3CDTF">2018-10-31T11:17:28Z</dcterms:modified>
</cp:coreProperties>
</file>