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8" r:id="rId4"/>
    <p:sldId id="349" r:id="rId5"/>
    <p:sldId id="283" r:id="rId6"/>
    <p:sldId id="298" r:id="rId7"/>
    <p:sldId id="257" r:id="rId8"/>
    <p:sldId id="261" r:id="rId9"/>
    <p:sldId id="299" r:id="rId10"/>
    <p:sldId id="258" r:id="rId11"/>
    <p:sldId id="295" r:id="rId12"/>
    <p:sldId id="296" r:id="rId13"/>
    <p:sldId id="264" r:id="rId14"/>
    <p:sldId id="293" r:id="rId15"/>
    <p:sldId id="271" r:id="rId16"/>
    <p:sldId id="287" r:id="rId17"/>
    <p:sldId id="286" r:id="rId18"/>
    <p:sldId id="289" r:id="rId19"/>
    <p:sldId id="292" r:id="rId20"/>
    <p:sldId id="268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71" autoAdjust="0"/>
  </p:normalViewPr>
  <p:slideViewPr>
    <p:cSldViewPr snapToGrid="0">
      <p:cViewPr varScale="1">
        <p:scale>
          <a:sx n="62" d="100"/>
          <a:sy n="62" d="100"/>
        </p:scale>
        <p:origin x="8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ima%20Bhatia\Documents\MMR%202014-16%20analysis\MMR%202015-17\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51515151515166E-2"/>
          <c:y val="2.6570048309178775E-2"/>
          <c:w val="0.97205832225517286"/>
          <c:h val="0.87048309178743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2.2637795275590608E-2"/>
                  <c:y val="-1.75111263266004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5D-4663-BF04-76EB2AA32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Franklin Gothic Book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1990</c:v>
                </c:pt>
                <c:pt idx="1">
                  <c:v>2015-17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385</c:v>
                </c:pt>
                <c:pt idx="1">
                  <c:v>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5D-4663-BF04-76EB2AA32C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2.2637795275590608E-2"/>
                  <c:y val="-1.1412948381452416E-2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5D-4663-BF04-76EB2AA32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1990</c:v>
                </c:pt>
                <c:pt idx="1">
                  <c:v>2015-17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556</c:v>
                </c:pt>
                <c:pt idx="1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5D-4663-BF04-76EB2AA32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535808"/>
        <c:axId val="112553984"/>
      </c:lineChart>
      <c:catAx>
        <c:axId val="11253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53984"/>
        <c:crosses val="autoZero"/>
        <c:auto val="1"/>
        <c:lblAlgn val="ctr"/>
        <c:lblOffset val="100"/>
        <c:noMultiLvlLbl val="0"/>
      </c:catAx>
      <c:valAx>
        <c:axId val="11255398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358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2011-13 (a)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Sheet1!$B$2:$B$21</c:f>
              <c:strCache>
                <c:ptCount val="20"/>
                <c:pt idx="0">
                  <c:v>Assam</c:v>
                </c:pt>
                <c:pt idx="1">
                  <c:v>Uttar Pradesh</c:v>
                </c:pt>
                <c:pt idx="2">
                  <c:v>Madhya Pr</c:v>
                </c:pt>
                <c:pt idx="3">
                  <c:v>Rajasthan</c:v>
                </c:pt>
                <c:pt idx="4">
                  <c:v>Odisha</c:v>
                </c:pt>
                <c:pt idx="5">
                  <c:v>Bihar</c:v>
                </c:pt>
                <c:pt idx="6">
                  <c:v>Chhattisgarh</c:v>
                </c:pt>
                <c:pt idx="7">
                  <c:v>India</c:v>
                </c:pt>
                <c:pt idx="8">
                  <c:v>Punjab</c:v>
                </c:pt>
                <c:pt idx="9">
                  <c:v>Haryana</c:v>
                </c:pt>
                <c:pt idx="10">
                  <c:v>Karnataka</c:v>
                </c:pt>
                <c:pt idx="11">
                  <c:v>West Bengal</c:v>
                </c:pt>
                <c:pt idx="12">
                  <c:v>Uttarakhand</c:v>
                </c:pt>
                <c:pt idx="13">
                  <c:v>Gujarat</c:v>
                </c:pt>
                <c:pt idx="14">
                  <c:v>Telangana</c:v>
                </c:pt>
                <c:pt idx="15">
                  <c:v>Jharkhand</c:v>
                </c:pt>
                <c:pt idx="16">
                  <c:v>Andhra Pradesh</c:v>
                </c:pt>
                <c:pt idx="17">
                  <c:v>Tamil Nadu</c:v>
                </c:pt>
                <c:pt idx="18">
                  <c:v>Maharashtra</c:v>
                </c:pt>
                <c:pt idx="19">
                  <c:v>Kerala</c:v>
                </c:pt>
              </c:strCache>
            </c:strRef>
          </c:cat>
          <c:val>
            <c:numRef>
              <c:f>Sheet1!$C$2:$C$21</c:f>
            </c:numRef>
          </c:val>
          <c:extLst>
            <c:ext xmlns:c16="http://schemas.microsoft.com/office/drawing/2014/chart" uri="{C3380CC4-5D6E-409C-BE32-E72D297353CC}">
              <c16:uniqueId val="{00000000-A0A2-43CE-BD7F-45F1B2932C8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Sheet1!$B$2:$B$21</c:f>
              <c:strCache>
                <c:ptCount val="20"/>
                <c:pt idx="0">
                  <c:v>Assam</c:v>
                </c:pt>
                <c:pt idx="1">
                  <c:v>Uttar Pradesh</c:v>
                </c:pt>
                <c:pt idx="2">
                  <c:v>Madhya Pr</c:v>
                </c:pt>
                <c:pt idx="3">
                  <c:v>Rajasthan</c:v>
                </c:pt>
                <c:pt idx="4">
                  <c:v>Odisha</c:v>
                </c:pt>
                <c:pt idx="5">
                  <c:v>Bihar</c:v>
                </c:pt>
                <c:pt idx="6">
                  <c:v>Chhattisgarh</c:v>
                </c:pt>
                <c:pt idx="7">
                  <c:v>India</c:v>
                </c:pt>
                <c:pt idx="8">
                  <c:v>Punjab</c:v>
                </c:pt>
                <c:pt idx="9">
                  <c:v>Haryana</c:v>
                </c:pt>
                <c:pt idx="10">
                  <c:v>Karnataka</c:v>
                </c:pt>
                <c:pt idx="11">
                  <c:v>West Bengal</c:v>
                </c:pt>
                <c:pt idx="12">
                  <c:v>Uttarakhand</c:v>
                </c:pt>
                <c:pt idx="13">
                  <c:v>Gujarat</c:v>
                </c:pt>
                <c:pt idx="14">
                  <c:v>Telangana</c:v>
                </c:pt>
                <c:pt idx="15">
                  <c:v>Jharkhand</c:v>
                </c:pt>
                <c:pt idx="16">
                  <c:v>Andhra Pradesh</c:v>
                </c:pt>
                <c:pt idx="17">
                  <c:v>Tamil Nadu</c:v>
                </c:pt>
                <c:pt idx="18">
                  <c:v>Maharashtra</c:v>
                </c:pt>
                <c:pt idx="19">
                  <c:v>Kerala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237</c:v>
                </c:pt>
                <c:pt idx="1">
                  <c:v>201</c:v>
                </c:pt>
                <c:pt idx="2">
                  <c:v>173</c:v>
                </c:pt>
                <c:pt idx="3">
                  <c:v>199</c:v>
                </c:pt>
                <c:pt idx="4">
                  <c:v>180</c:v>
                </c:pt>
                <c:pt idx="5">
                  <c:v>165</c:v>
                </c:pt>
                <c:pt idx="7">
                  <c:v>130</c:v>
                </c:pt>
                <c:pt idx="8">
                  <c:v>122</c:v>
                </c:pt>
                <c:pt idx="9">
                  <c:v>101</c:v>
                </c:pt>
                <c:pt idx="10">
                  <c:v>108</c:v>
                </c:pt>
                <c:pt idx="11">
                  <c:v>101</c:v>
                </c:pt>
                <c:pt idx="13">
                  <c:v>91</c:v>
                </c:pt>
                <c:pt idx="14">
                  <c:v>81</c:v>
                </c:pt>
                <c:pt idx="16">
                  <c:v>74</c:v>
                </c:pt>
                <c:pt idx="17">
                  <c:v>66</c:v>
                </c:pt>
                <c:pt idx="18">
                  <c:v>61</c:v>
                </c:pt>
                <c:pt idx="1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2-43CE-BD7F-45F1B2932C84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2015-17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794473229706399E-3"/>
                  <c:y val="5.221386800334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A2-43CE-BD7F-45F1B2932C84}"/>
                </c:ext>
              </c:extLst>
            </c:dLbl>
            <c:dLbl>
              <c:idx val="1"/>
              <c:layout>
                <c:manualLayout>
                  <c:x val="5.3972366148531984E-3"/>
                  <c:y val="-1.253132832080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A2-43CE-BD7F-45F1B2932C84}"/>
                </c:ext>
              </c:extLst>
            </c:dLbl>
            <c:dLbl>
              <c:idx val="2"/>
              <c:layout>
                <c:manualLayout>
                  <c:x val="-1.978963897619691E-17"/>
                  <c:y val="-3.55054302422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A2-43CE-BD7F-45F1B2932C84}"/>
                </c:ext>
              </c:extLst>
            </c:dLbl>
            <c:dLbl>
              <c:idx val="3"/>
              <c:layout>
                <c:manualLayout>
                  <c:x val="0"/>
                  <c:y val="4.385964912280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A2-43CE-BD7F-45F1B2932C84}"/>
                </c:ext>
              </c:extLst>
            </c:dLbl>
            <c:dLbl>
              <c:idx val="4"/>
              <c:layout>
                <c:manualLayout>
                  <c:x val="-3.9579277952393845E-17"/>
                  <c:y val="3.341687552213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A2-43CE-BD7F-45F1B2932C84}"/>
                </c:ext>
              </c:extLst>
            </c:dLbl>
            <c:dLbl>
              <c:idx val="5"/>
              <c:layout>
                <c:manualLayout>
                  <c:x val="9.7150259067357546E-3"/>
                  <c:y val="-8.3542188805347077E-3"/>
                </c:manualLayout>
              </c:layout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62-498D-BD47-B24A5C9EE1D7}"/>
                </c:ext>
              </c:extLst>
            </c:dLbl>
            <c:dLbl>
              <c:idx val="7"/>
              <c:layout>
                <c:manualLayout>
                  <c:x val="0"/>
                  <c:y val="3.3416875522138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A2-43CE-BD7F-45F1B2932C84}"/>
                </c:ext>
              </c:extLst>
            </c:dLbl>
            <c:dLbl>
              <c:idx val="8"/>
              <c:layout>
                <c:manualLayout>
                  <c:x val="7.5561312607943963E-3"/>
                  <c:y val="4.1771094402673382E-3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A2-43CE-BD7F-45F1B2932C84}"/>
                </c:ext>
              </c:extLst>
            </c:dLbl>
            <c:dLbl>
              <c:idx val="9"/>
              <c:layout>
                <c:manualLayout>
                  <c:x val="0"/>
                  <c:y val="2.9239766081871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A2-43CE-BD7F-45F1B2932C84}"/>
                </c:ext>
              </c:extLst>
            </c:dLbl>
            <c:dLbl>
              <c:idx val="10"/>
              <c:layout>
                <c:manualLayout>
                  <c:x val="0"/>
                  <c:y val="2.5062656641604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A2-43CE-BD7F-45F1B2932C84}"/>
                </c:ext>
              </c:extLst>
            </c:dLbl>
            <c:dLbl>
              <c:idx val="11"/>
              <c:layout>
                <c:manualLayout>
                  <c:x val="0"/>
                  <c:y val="3.9682539682539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A2-43CE-BD7F-45F1B2932C84}"/>
                </c:ext>
              </c:extLst>
            </c:dLbl>
            <c:dLbl>
              <c:idx val="13"/>
              <c:layout>
                <c:manualLayout>
                  <c:x val="0"/>
                  <c:y val="4.5948203842940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A2-43CE-BD7F-45F1B2932C84}"/>
                </c:ext>
              </c:extLst>
            </c:dLbl>
            <c:dLbl>
              <c:idx val="14"/>
              <c:layout>
                <c:manualLayout>
                  <c:x val="1.0794473229705605E-3"/>
                  <c:y val="3.7593984962406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A2-43CE-BD7F-45F1B2932C84}"/>
                </c:ext>
              </c:extLst>
            </c:dLbl>
            <c:dLbl>
              <c:idx val="16"/>
              <c:layout>
                <c:manualLayout>
                  <c:x val="8.6355785837651158E-3"/>
                  <c:y val="-4.1771094402673382E-3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0A2-43CE-BD7F-45F1B2932C84}"/>
                </c:ext>
              </c:extLst>
            </c:dLbl>
            <c:dLbl>
              <c:idx val="17"/>
              <c:layout>
                <c:manualLayout>
                  <c:x val="-2.1588946459412798E-3"/>
                  <c:y val="5.430242272347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0A2-43CE-BD7F-45F1B2932C84}"/>
                </c:ext>
              </c:extLst>
            </c:dLbl>
            <c:dLbl>
              <c:idx val="18"/>
              <c:layout>
                <c:manualLayout>
                  <c:x val="3.2383419689119199E-3"/>
                  <c:y val="5.430242272347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0A2-43CE-BD7F-45F1B2932C84}"/>
                </c:ext>
              </c:extLst>
            </c:dLbl>
            <c:dLbl>
              <c:idx val="19"/>
              <c:layout>
                <c:manualLayout>
                  <c:x val="3.2383419689119199E-3"/>
                  <c:y val="5.430242272347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0A2-43CE-BD7F-45F1B2932C84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Sheet1!$B$2:$B$21</c:f>
              <c:strCache>
                <c:ptCount val="20"/>
                <c:pt idx="0">
                  <c:v>Assam</c:v>
                </c:pt>
                <c:pt idx="1">
                  <c:v>Uttar Pradesh</c:v>
                </c:pt>
                <c:pt idx="2">
                  <c:v>Madhya Pr</c:v>
                </c:pt>
                <c:pt idx="3">
                  <c:v>Rajasthan</c:v>
                </c:pt>
                <c:pt idx="4">
                  <c:v>Odisha</c:v>
                </c:pt>
                <c:pt idx="5">
                  <c:v>Bihar</c:v>
                </c:pt>
                <c:pt idx="6">
                  <c:v>Chhattisgarh</c:v>
                </c:pt>
                <c:pt idx="7">
                  <c:v>India</c:v>
                </c:pt>
                <c:pt idx="8">
                  <c:v>Punjab</c:v>
                </c:pt>
                <c:pt idx="9">
                  <c:v>Haryana</c:v>
                </c:pt>
                <c:pt idx="10">
                  <c:v>Karnataka</c:v>
                </c:pt>
                <c:pt idx="11">
                  <c:v>West Bengal</c:v>
                </c:pt>
                <c:pt idx="12">
                  <c:v>Uttarakhand</c:v>
                </c:pt>
                <c:pt idx="13">
                  <c:v>Gujarat</c:v>
                </c:pt>
                <c:pt idx="14">
                  <c:v>Telangana</c:v>
                </c:pt>
                <c:pt idx="15">
                  <c:v>Jharkhand</c:v>
                </c:pt>
                <c:pt idx="16">
                  <c:v>Andhra Pradesh</c:v>
                </c:pt>
                <c:pt idx="17">
                  <c:v>Tamil Nadu</c:v>
                </c:pt>
                <c:pt idx="18">
                  <c:v>Maharashtra</c:v>
                </c:pt>
                <c:pt idx="19">
                  <c:v>Kerala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229</c:v>
                </c:pt>
                <c:pt idx="1">
                  <c:v>216</c:v>
                </c:pt>
                <c:pt idx="2">
                  <c:v>188</c:v>
                </c:pt>
                <c:pt idx="3">
                  <c:v>186</c:v>
                </c:pt>
                <c:pt idx="4">
                  <c:v>168</c:v>
                </c:pt>
                <c:pt idx="5">
                  <c:v>165</c:v>
                </c:pt>
                <c:pt idx="6">
                  <c:v>141</c:v>
                </c:pt>
                <c:pt idx="7">
                  <c:v>122</c:v>
                </c:pt>
                <c:pt idx="8">
                  <c:v>122</c:v>
                </c:pt>
                <c:pt idx="9">
                  <c:v>98</c:v>
                </c:pt>
                <c:pt idx="10">
                  <c:v>97</c:v>
                </c:pt>
                <c:pt idx="11">
                  <c:v>94</c:v>
                </c:pt>
                <c:pt idx="12">
                  <c:v>89</c:v>
                </c:pt>
                <c:pt idx="13">
                  <c:v>87</c:v>
                </c:pt>
                <c:pt idx="14">
                  <c:v>76</c:v>
                </c:pt>
                <c:pt idx="15">
                  <c:v>76</c:v>
                </c:pt>
                <c:pt idx="16">
                  <c:v>74</c:v>
                </c:pt>
                <c:pt idx="17">
                  <c:v>63</c:v>
                </c:pt>
                <c:pt idx="18">
                  <c:v>55</c:v>
                </c:pt>
                <c:pt idx="19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0A2-43CE-BD7F-45F1B29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390016"/>
        <c:axId val="104608896"/>
        <c:axId val="0"/>
      </c:bar3DChart>
      <c:catAx>
        <c:axId val="1043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08896"/>
        <c:crosses val="autoZero"/>
        <c:auto val="1"/>
        <c:lblAlgn val="ctr"/>
        <c:lblOffset val="100"/>
        <c:noMultiLvlLbl val="0"/>
      </c:catAx>
      <c:valAx>
        <c:axId val="10460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39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5CBE2-F9C6-4C0C-AF34-6BD7ABA1E3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90BCA-EAD5-45E5-B6D7-52E00019CCD5}">
      <dgm:prSet phldrT="[Text]" custT="1"/>
      <dgm:spPr/>
      <dgm:t>
        <a:bodyPr/>
        <a:lstStyle/>
        <a:p>
          <a:r>
            <a:rPr lang="en-US" sz="2800" b="1" dirty="0">
              <a:latin typeface="Arial" pitchFamily="34" charset="0"/>
              <a:cs typeface="Arial" pitchFamily="34" charset="0"/>
            </a:rPr>
            <a:t>Several </a:t>
          </a:r>
          <a:r>
            <a:rPr lang="en-US" sz="2800" b="1" dirty="0" err="1">
              <a:latin typeface="Arial" pitchFamily="34" charset="0"/>
              <a:cs typeface="Arial" pitchFamily="34" charset="0"/>
            </a:rPr>
            <a:t>programmes</a:t>
          </a:r>
          <a:r>
            <a:rPr lang="en-US" sz="2800" b="1" dirty="0">
              <a:latin typeface="Arial" pitchFamily="34" charset="0"/>
              <a:cs typeface="Arial" pitchFamily="34" charset="0"/>
            </a:rPr>
            <a:t> exist but Assured Service Delivery is an issue</a:t>
          </a:r>
          <a:endParaRPr lang="en-US" sz="2800" dirty="0"/>
        </a:p>
      </dgm:t>
    </dgm:pt>
    <dgm:pt modelId="{4E7D87C8-B481-4CCA-BFE9-23AEDCC81369}" type="parTrans" cxnId="{436620F0-D871-4646-A8FE-CEA56DF2BEFA}">
      <dgm:prSet/>
      <dgm:spPr/>
      <dgm:t>
        <a:bodyPr/>
        <a:lstStyle/>
        <a:p>
          <a:endParaRPr lang="en-US" sz="2400"/>
        </a:p>
      </dgm:t>
    </dgm:pt>
    <dgm:pt modelId="{07AACB77-44B4-4FA4-A047-BC2A4415A1B2}" type="sibTrans" cxnId="{436620F0-D871-4646-A8FE-CEA56DF2BEFA}">
      <dgm:prSet/>
      <dgm:spPr/>
      <dgm:t>
        <a:bodyPr/>
        <a:lstStyle/>
        <a:p>
          <a:endParaRPr lang="en-US" sz="2400"/>
        </a:p>
      </dgm:t>
    </dgm:pt>
    <dgm:pt modelId="{9A6B589F-FE29-4E90-AC32-B725A4DC6133}">
      <dgm:prSet phldrT="[Text]" custT="1"/>
      <dgm:spPr/>
      <dgm:t>
        <a:bodyPr/>
        <a:lstStyle/>
        <a:p>
          <a:r>
            <a:rPr lang="en-US" sz="2800" b="1" dirty="0">
              <a:latin typeface="Arial" pitchFamily="34" charset="0"/>
              <a:cs typeface="Arial" pitchFamily="34" charset="0"/>
            </a:rPr>
            <a:t>Respectful and Quality healthcare</a:t>
          </a:r>
          <a:endParaRPr lang="en-US" sz="2800" dirty="0"/>
        </a:p>
      </dgm:t>
    </dgm:pt>
    <dgm:pt modelId="{A2AEAB72-737A-43D7-AF9F-C48E1FEAB5C8}" type="parTrans" cxnId="{41784C21-056C-4976-82FE-2E6F3D4180DE}">
      <dgm:prSet/>
      <dgm:spPr/>
      <dgm:t>
        <a:bodyPr/>
        <a:lstStyle/>
        <a:p>
          <a:endParaRPr lang="en-US" sz="2400"/>
        </a:p>
      </dgm:t>
    </dgm:pt>
    <dgm:pt modelId="{3D3684E9-C027-46D1-AE2C-ECFACF883E49}" type="sibTrans" cxnId="{41784C21-056C-4976-82FE-2E6F3D4180DE}">
      <dgm:prSet/>
      <dgm:spPr/>
      <dgm:t>
        <a:bodyPr/>
        <a:lstStyle/>
        <a:p>
          <a:endParaRPr lang="en-US" sz="2400"/>
        </a:p>
      </dgm:t>
    </dgm:pt>
    <dgm:pt modelId="{0EC117B5-2B29-4CE9-B29C-500B9E524577}">
      <dgm:prSet phldrT="[Text]" custT="1"/>
      <dgm:spPr/>
      <dgm:t>
        <a:bodyPr/>
        <a:lstStyle/>
        <a:p>
          <a:r>
            <a:rPr lang="en-US" sz="2800" b="1" dirty="0">
              <a:latin typeface="Arial" pitchFamily="34" charset="0"/>
              <a:cs typeface="Arial" pitchFamily="34" charset="0"/>
            </a:rPr>
            <a:t>Reporting and Reviewing of each and every Maternal Death</a:t>
          </a:r>
          <a:endParaRPr lang="en-US" sz="2800" dirty="0"/>
        </a:p>
      </dgm:t>
    </dgm:pt>
    <dgm:pt modelId="{E7D97522-2605-4F73-99E8-1D675CD2EA3E}" type="parTrans" cxnId="{51F780F8-2713-477A-85AF-04B04D49D6BD}">
      <dgm:prSet/>
      <dgm:spPr/>
      <dgm:t>
        <a:bodyPr/>
        <a:lstStyle/>
        <a:p>
          <a:endParaRPr lang="en-US" sz="2400"/>
        </a:p>
      </dgm:t>
    </dgm:pt>
    <dgm:pt modelId="{EE02A49C-383E-4727-A6F8-34DDDC1DC94E}" type="sibTrans" cxnId="{51F780F8-2713-477A-85AF-04B04D49D6BD}">
      <dgm:prSet/>
      <dgm:spPr/>
      <dgm:t>
        <a:bodyPr/>
        <a:lstStyle/>
        <a:p>
          <a:endParaRPr lang="en-US" sz="2400"/>
        </a:p>
      </dgm:t>
    </dgm:pt>
    <dgm:pt modelId="{C43521FF-1BCB-4187-A50E-4EC7F96CCA6B}">
      <dgm:prSet custT="1"/>
      <dgm:spPr/>
      <dgm:t>
        <a:bodyPr/>
        <a:lstStyle/>
        <a:p>
          <a:r>
            <a:rPr lang="en-US" sz="2800" b="1" dirty="0">
              <a:latin typeface="Arial" pitchFamily="34" charset="0"/>
              <a:cs typeface="Arial" pitchFamily="34" charset="0"/>
            </a:rPr>
            <a:t>Involvement and Community Engagement </a:t>
          </a:r>
        </a:p>
      </dgm:t>
    </dgm:pt>
    <dgm:pt modelId="{A1C39A82-ADAE-4545-814B-BE9ECA644844}" type="parTrans" cxnId="{579D6896-5EF7-4029-9319-C2E25D7D70EA}">
      <dgm:prSet/>
      <dgm:spPr/>
      <dgm:t>
        <a:bodyPr/>
        <a:lstStyle/>
        <a:p>
          <a:endParaRPr lang="en-US" sz="2400"/>
        </a:p>
      </dgm:t>
    </dgm:pt>
    <dgm:pt modelId="{AB991BAB-1812-43BB-95EA-A811C64F6BE4}" type="sibTrans" cxnId="{579D6896-5EF7-4029-9319-C2E25D7D70EA}">
      <dgm:prSet/>
      <dgm:spPr/>
      <dgm:t>
        <a:bodyPr/>
        <a:lstStyle/>
        <a:p>
          <a:endParaRPr lang="en-US" sz="2400"/>
        </a:p>
      </dgm:t>
    </dgm:pt>
    <dgm:pt modelId="{7D70C0FD-0FCF-4884-A117-567BAF4EED1F}" type="pres">
      <dgm:prSet presAssocID="{8FE5CBE2-F9C6-4C0C-AF34-6BD7ABA1E390}" presName="linear" presStyleCnt="0">
        <dgm:presLayoutVars>
          <dgm:dir/>
          <dgm:animLvl val="lvl"/>
          <dgm:resizeHandles val="exact"/>
        </dgm:presLayoutVars>
      </dgm:prSet>
      <dgm:spPr/>
    </dgm:pt>
    <dgm:pt modelId="{26CCD7DE-463E-4840-9D80-5B0FDD783B9C}" type="pres">
      <dgm:prSet presAssocID="{3E090BCA-EAD5-45E5-B6D7-52E00019CCD5}" presName="parentLin" presStyleCnt="0"/>
      <dgm:spPr/>
    </dgm:pt>
    <dgm:pt modelId="{70438861-3EF5-46E0-80EC-6C3FF5C1336D}" type="pres">
      <dgm:prSet presAssocID="{3E090BCA-EAD5-45E5-B6D7-52E00019CCD5}" presName="parentLeftMargin" presStyleLbl="node1" presStyleIdx="0" presStyleCnt="4"/>
      <dgm:spPr/>
    </dgm:pt>
    <dgm:pt modelId="{EAB24C12-89F8-42F8-847D-15B5D53C8BF5}" type="pres">
      <dgm:prSet presAssocID="{3E090BCA-EAD5-45E5-B6D7-52E00019CCD5}" presName="parentText" presStyleLbl="node1" presStyleIdx="0" presStyleCnt="4" custScaleX="137587">
        <dgm:presLayoutVars>
          <dgm:chMax val="0"/>
          <dgm:bulletEnabled val="1"/>
        </dgm:presLayoutVars>
      </dgm:prSet>
      <dgm:spPr/>
    </dgm:pt>
    <dgm:pt modelId="{87506C6E-E39A-4564-85D5-EDEC15EC12A4}" type="pres">
      <dgm:prSet presAssocID="{3E090BCA-EAD5-45E5-B6D7-52E00019CCD5}" presName="negativeSpace" presStyleCnt="0"/>
      <dgm:spPr/>
    </dgm:pt>
    <dgm:pt modelId="{FB472045-8523-4317-AFF1-B7E5692F740C}" type="pres">
      <dgm:prSet presAssocID="{3E090BCA-EAD5-45E5-B6D7-52E00019CCD5}" presName="childText" presStyleLbl="conFgAcc1" presStyleIdx="0" presStyleCnt="4">
        <dgm:presLayoutVars>
          <dgm:bulletEnabled val="1"/>
        </dgm:presLayoutVars>
      </dgm:prSet>
      <dgm:spPr/>
    </dgm:pt>
    <dgm:pt modelId="{C427144A-2831-4166-B037-6F39D466DC44}" type="pres">
      <dgm:prSet presAssocID="{07AACB77-44B4-4FA4-A047-BC2A4415A1B2}" presName="spaceBetweenRectangles" presStyleCnt="0"/>
      <dgm:spPr/>
    </dgm:pt>
    <dgm:pt modelId="{86A45ACF-FBDD-4CF9-8299-B8AD511185C8}" type="pres">
      <dgm:prSet presAssocID="{9A6B589F-FE29-4E90-AC32-B725A4DC6133}" presName="parentLin" presStyleCnt="0"/>
      <dgm:spPr/>
    </dgm:pt>
    <dgm:pt modelId="{D09088DC-014C-4958-B784-BDAD9F30656F}" type="pres">
      <dgm:prSet presAssocID="{9A6B589F-FE29-4E90-AC32-B725A4DC6133}" presName="parentLeftMargin" presStyleLbl="node1" presStyleIdx="0" presStyleCnt="4"/>
      <dgm:spPr/>
    </dgm:pt>
    <dgm:pt modelId="{332C926E-4B5A-4A2C-BD5C-4DF66FD92DC5}" type="pres">
      <dgm:prSet presAssocID="{9A6B589F-FE29-4E90-AC32-B725A4DC6133}" presName="parentText" presStyleLbl="node1" presStyleIdx="1" presStyleCnt="4" custScaleX="138142">
        <dgm:presLayoutVars>
          <dgm:chMax val="0"/>
          <dgm:bulletEnabled val="1"/>
        </dgm:presLayoutVars>
      </dgm:prSet>
      <dgm:spPr/>
    </dgm:pt>
    <dgm:pt modelId="{3A7131C8-9DD8-44B8-9F8F-6510BC57C1AD}" type="pres">
      <dgm:prSet presAssocID="{9A6B589F-FE29-4E90-AC32-B725A4DC6133}" presName="negativeSpace" presStyleCnt="0"/>
      <dgm:spPr/>
    </dgm:pt>
    <dgm:pt modelId="{6CD50548-5A61-4BD9-BA62-34406AB12BD5}" type="pres">
      <dgm:prSet presAssocID="{9A6B589F-FE29-4E90-AC32-B725A4DC6133}" presName="childText" presStyleLbl="conFgAcc1" presStyleIdx="1" presStyleCnt="4">
        <dgm:presLayoutVars>
          <dgm:bulletEnabled val="1"/>
        </dgm:presLayoutVars>
      </dgm:prSet>
      <dgm:spPr/>
    </dgm:pt>
    <dgm:pt modelId="{22F6C81A-45E2-486B-8618-8833880B0E7E}" type="pres">
      <dgm:prSet presAssocID="{3D3684E9-C027-46D1-AE2C-ECFACF883E49}" presName="spaceBetweenRectangles" presStyleCnt="0"/>
      <dgm:spPr/>
    </dgm:pt>
    <dgm:pt modelId="{13F7894D-8B62-4807-A048-CA1FA6E7334F}" type="pres">
      <dgm:prSet presAssocID="{0EC117B5-2B29-4CE9-B29C-500B9E524577}" presName="parentLin" presStyleCnt="0"/>
      <dgm:spPr/>
    </dgm:pt>
    <dgm:pt modelId="{FDD00E80-10F0-4472-AEEA-4E4D04C74EF5}" type="pres">
      <dgm:prSet presAssocID="{0EC117B5-2B29-4CE9-B29C-500B9E524577}" presName="parentLeftMargin" presStyleLbl="node1" presStyleIdx="1" presStyleCnt="4"/>
      <dgm:spPr/>
    </dgm:pt>
    <dgm:pt modelId="{96AF040A-B7BD-4829-AD64-C08BDE93BE8F}" type="pres">
      <dgm:prSet presAssocID="{0EC117B5-2B29-4CE9-B29C-500B9E524577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7B9E9D33-2B9E-4290-B202-A4B49E74AAC6}" type="pres">
      <dgm:prSet presAssocID="{0EC117B5-2B29-4CE9-B29C-500B9E524577}" presName="negativeSpace" presStyleCnt="0"/>
      <dgm:spPr/>
    </dgm:pt>
    <dgm:pt modelId="{5D0CA292-C913-4690-A189-52AE1AAA391E}" type="pres">
      <dgm:prSet presAssocID="{0EC117B5-2B29-4CE9-B29C-500B9E524577}" presName="childText" presStyleLbl="conFgAcc1" presStyleIdx="2" presStyleCnt="4">
        <dgm:presLayoutVars>
          <dgm:bulletEnabled val="1"/>
        </dgm:presLayoutVars>
      </dgm:prSet>
      <dgm:spPr/>
    </dgm:pt>
    <dgm:pt modelId="{323914C0-DC89-4A5D-8B8A-DB992213570E}" type="pres">
      <dgm:prSet presAssocID="{EE02A49C-383E-4727-A6F8-34DDDC1DC94E}" presName="spaceBetweenRectangles" presStyleCnt="0"/>
      <dgm:spPr/>
    </dgm:pt>
    <dgm:pt modelId="{7D51DD6D-A405-441A-9D63-35ADADB8BD37}" type="pres">
      <dgm:prSet presAssocID="{C43521FF-1BCB-4187-A50E-4EC7F96CCA6B}" presName="parentLin" presStyleCnt="0"/>
      <dgm:spPr/>
    </dgm:pt>
    <dgm:pt modelId="{A3114C2E-6141-4A17-9BD9-A38D90F72345}" type="pres">
      <dgm:prSet presAssocID="{C43521FF-1BCB-4187-A50E-4EC7F96CCA6B}" presName="parentLeftMargin" presStyleLbl="node1" presStyleIdx="2" presStyleCnt="4"/>
      <dgm:spPr/>
    </dgm:pt>
    <dgm:pt modelId="{D20B8E3F-BCB1-4791-AB0A-38DD0ABB9DF4}" type="pres">
      <dgm:prSet presAssocID="{C43521FF-1BCB-4187-A50E-4EC7F96CCA6B}" presName="parentText" presStyleLbl="node1" presStyleIdx="3" presStyleCnt="4" custScaleX="141748">
        <dgm:presLayoutVars>
          <dgm:chMax val="0"/>
          <dgm:bulletEnabled val="1"/>
        </dgm:presLayoutVars>
      </dgm:prSet>
      <dgm:spPr/>
    </dgm:pt>
    <dgm:pt modelId="{485D3FA1-6918-4E5D-8A21-07908DBC7143}" type="pres">
      <dgm:prSet presAssocID="{C43521FF-1BCB-4187-A50E-4EC7F96CCA6B}" presName="negativeSpace" presStyleCnt="0"/>
      <dgm:spPr/>
    </dgm:pt>
    <dgm:pt modelId="{B0B09C33-CD2D-475D-BA1C-9B924726FB03}" type="pres">
      <dgm:prSet presAssocID="{C43521FF-1BCB-4187-A50E-4EC7F96CCA6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4F4110-D835-458F-9E52-D90DF0BA1927}" type="presOf" srcId="{3E090BCA-EAD5-45E5-B6D7-52E00019CCD5}" destId="{EAB24C12-89F8-42F8-847D-15B5D53C8BF5}" srcOrd="1" destOrd="0" presId="urn:microsoft.com/office/officeart/2005/8/layout/list1"/>
    <dgm:cxn modelId="{457B321F-FAFB-4C81-AC1C-BA28B724B369}" type="presOf" srcId="{0EC117B5-2B29-4CE9-B29C-500B9E524577}" destId="{96AF040A-B7BD-4829-AD64-C08BDE93BE8F}" srcOrd="1" destOrd="0" presId="urn:microsoft.com/office/officeart/2005/8/layout/list1"/>
    <dgm:cxn modelId="{41784C21-056C-4976-82FE-2E6F3D4180DE}" srcId="{8FE5CBE2-F9C6-4C0C-AF34-6BD7ABA1E390}" destId="{9A6B589F-FE29-4E90-AC32-B725A4DC6133}" srcOrd="1" destOrd="0" parTransId="{A2AEAB72-737A-43D7-AF9F-C48E1FEAB5C8}" sibTransId="{3D3684E9-C027-46D1-AE2C-ECFACF883E49}"/>
    <dgm:cxn modelId="{C787832C-77FD-43E9-BBF7-DC16082518A1}" type="presOf" srcId="{9A6B589F-FE29-4E90-AC32-B725A4DC6133}" destId="{332C926E-4B5A-4A2C-BD5C-4DF66FD92DC5}" srcOrd="1" destOrd="0" presId="urn:microsoft.com/office/officeart/2005/8/layout/list1"/>
    <dgm:cxn modelId="{C60C9933-A556-4F3B-896C-0971A773AF47}" type="presOf" srcId="{3E090BCA-EAD5-45E5-B6D7-52E00019CCD5}" destId="{70438861-3EF5-46E0-80EC-6C3FF5C1336D}" srcOrd="0" destOrd="0" presId="urn:microsoft.com/office/officeart/2005/8/layout/list1"/>
    <dgm:cxn modelId="{68FE3338-829E-456C-B49D-AADE7C49DF74}" type="presOf" srcId="{C43521FF-1BCB-4187-A50E-4EC7F96CCA6B}" destId="{D20B8E3F-BCB1-4791-AB0A-38DD0ABB9DF4}" srcOrd="1" destOrd="0" presId="urn:microsoft.com/office/officeart/2005/8/layout/list1"/>
    <dgm:cxn modelId="{E315737E-9AA1-49A3-BFC4-C674749B4DD4}" type="presOf" srcId="{C43521FF-1BCB-4187-A50E-4EC7F96CCA6B}" destId="{A3114C2E-6141-4A17-9BD9-A38D90F72345}" srcOrd="0" destOrd="0" presId="urn:microsoft.com/office/officeart/2005/8/layout/list1"/>
    <dgm:cxn modelId="{579D6896-5EF7-4029-9319-C2E25D7D70EA}" srcId="{8FE5CBE2-F9C6-4C0C-AF34-6BD7ABA1E390}" destId="{C43521FF-1BCB-4187-A50E-4EC7F96CCA6B}" srcOrd="3" destOrd="0" parTransId="{A1C39A82-ADAE-4545-814B-BE9ECA644844}" sibTransId="{AB991BAB-1812-43BB-95EA-A811C64F6BE4}"/>
    <dgm:cxn modelId="{FEBE21A1-FEF5-4C3C-A601-18A0DE091BE9}" type="presOf" srcId="{8FE5CBE2-F9C6-4C0C-AF34-6BD7ABA1E390}" destId="{7D70C0FD-0FCF-4884-A117-567BAF4EED1F}" srcOrd="0" destOrd="0" presId="urn:microsoft.com/office/officeart/2005/8/layout/list1"/>
    <dgm:cxn modelId="{783B9CBB-56AA-434F-8201-4FDBF6E6A69D}" type="presOf" srcId="{9A6B589F-FE29-4E90-AC32-B725A4DC6133}" destId="{D09088DC-014C-4958-B784-BDAD9F30656F}" srcOrd="0" destOrd="0" presId="urn:microsoft.com/office/officeart/2005/8/layout/list1"/>
    <dgm:cxn modelId="{86ACB9E3-30A6-4F5A-99E3-711F5EE227E3}" type="presOf" srcId="{0EC117B5-2B29-4CE9-B29C-500B9E524577}" destId="{FDD00E80-10F0-4472-AEEA-4E4D04C74EF5}" srcOrd="0" destOrd="0" presId="urn:microsoft.com/office/officeart/2005/8/layout/list1"/>
    <dgm:cxn modelId="{436620F0-D871-4646-A8FE-CEA56DF2BEFA}" srcId="{8FE5CBE2-F9C6-4C0C-AF34-6BD7ABA1E390}" destId="{3E090BCA-EAD5-45E5-B6D7-52E00019CCD5}" srcOrd="0" destOrd="0" parTransId="{4E7D87C8-B481-4CCA-BFE9-23AEDCC81369}" sibTransId="{07AACB77-44B4-4FA4-A047-BC2A4415A1B2}"/>
    <dgm:cxn modelId="{51F780F8-2713-477A-85AF-04B04D49D6BD}" srcId="{8FE5CBE2-F9C6-4C0C-AF34-6BD7ABA1E390}" destId="{0EC117B5-2B29-4CE9-B29C-500B9E524577}" srcOrd="2" destOrd="0" parTransId="{E7D97522-2605-4F73-99E8-1D675CD2EA3E}" sibTransId="{EE02A49C-383E-4727-A6F8-34DDDC1DC94E}"/>
    <dgm:cxn modelId="{06CB4ABE-EA86-45AD-B46C-0429F1266EB3}" type="presParOf" srcId="{7D70C0FD-0FCF-4884-A117-567BAF4EED1F}" destId="{26CCD7DE-463E-4840-9D80-5B0FDD783B9C}" srcOrd="0" destOrd="0" presId="urn:microsoft.com/office/officeart/2005/8/layout/list1"/>
    <dgm:cxn modelId="{CA373932-0870-4AEF-9107-841DCA8A4DF4}" type="presParOf" srcId="{26CCD7DE-463E-4840-9D80-5B0FDD783B9C}" destId="{70438861-3EF5-46E0-80EC-6C3FF5C1336D}" srcOrd="0" destOrd="0" presId="urn:microsoft.com/office/officeart/2005/8/layout/list1"/>
    <dgm:cxn modelId="{CD70AA04-A9DB-4EB7-A84E-3D55791E283C}" type="presParOf" srcId="{26CCD7DE-463E-4840-9D80-5B0FDD783B9C}" destId="{EAB24C12-89F8-42F8-847D-15B5D53C8BF5}" srcOrd="1" destOrd="0" presId="urn:microsoft.com/office/officeart/2005/8/layout/list1"/>
    <dgm:cxn modelId="{4D6851A8-6DF0-4CA4-AF9F-2DEFC1205E66}" type="presParOf" srcId="{7D70C0FD-0FCF-4884-A117-567BAF4EED1F}" destId="{87506C6E-E39A-4564-85D5-EDEC15EC12A4}" srcOrd="1" destOrd="0" presId="urn:microsoft.com/office/officeart/2005/8/layout/list1"/>
    <dgm:cxn modelId="{E964F1C9-F02E-4B65-BF20-2B51F96C10B2}" type="presParOf" srcId="{7D70C0FD-0FCF-4884-A117-567BAF4EED1F}" destId="{FB472045-8523-4317-AFF1-B7E5692F740C}" srcOrd="2" destOrd="0" presId="urn:microsoft.com/office/officeart/2005/8/layout/list1"/>
    <dgm:cxn modelId="{95251927-8E9A-4567-AEC5-48F1780EAB38}" type="presParOf" srcId="{7D70C0FD-0FCF-4884-A117-567BAF4EED1F}" destId="{C427144A-2831-4166-B037-6F39D466DC44}" srcOrd="3" destOrd="0" presId="urn:microsoft.com/office/officeart/2005/8/layout/list1"/>
    <dgm:cxn modelId="{E2CEFE80-D26F-4FCA-90D8-57B2A89F39F4}" type="presParOf" srcId="{7D70C0FD-0FCF-4884-A117-567BAF4EED1F}" destId="{86A45ACF-FBDD-4CF9-8299-B8AD511185C8}" srcOrd="4" destOrd="0" presId="urn:microsoft.com/office/officeart/2005/8/layout/list1"/>
    <dgm:cxn modelId="{4CF4EE6B-A11F-4887-A1FE-1A049472EECD}" type="presParOf" srcId="{86A45ACF-FBDD-4CF9-8299-B8AD511185C8}" destId="{D09088DC-014C-4958-B784-BDAD9F30656F}" srcOrd="0" destOrd="0" presId="urn:microsoft.com/office/officeart/2005/8/layout/list1"/>
    <dgm:cxn modelId="{BA17349E-5FF6-4672-8064-5954D03B37C9}" type="presParOf" srcId="{86A45ACF-FBDD-4CF9-8299-B8AD511185C8}" destId="{332C926E-4B5A-4A2C-BD5C-4DF66FD92DC5}" srcOrd="1" destOrd="0" presId="urn:microsoft.com/office/officeart/2005/8/layout/list1"/>
    <dgm:cxn modelId="{D43BDDAF-AC81-45B9-9B78-8E63DD171A5B}" type="presParOf" srcId="{7D70C0FD-0FCF-4884-A117-567BAF4EED1F}" destId="{3A7131C8-9DD8-44B8-9F8F-6510BC57C1AD}" srcOrd="5" destOrd="0" presId="urn:microsoft.com/office/officeart/2005/8/layout/list1"/>
    <dgm:cxn modelId="{B2D62A92-CB0E-4DE7-AEB2-635966E017D9}" type="presParOf" srcId="{7D70C0FD-0FCF-4884-A117-567BAF4EED1F}" destId="{6CD50548-5A61-4BD9-BA62-34406AB12BD5}" srcOrd="6" destOrd="0" presId="urn:microsoft.com/office/officeart/2005/8/layout/list1"/>
    <dgm:cxn modelId="{3AFD9D3B-60C7-407E-AE1A-EB4B0722A9E3}" type="presParOf" srcId="{7D70C0FD-0FCF-4884-A117-567BAF4EED1F}" destId="{22F6C81A-45E2-486B-8618-8833880B0E7E}" srcOrd="7" destOrd="0" presId="urn:microsoft.com/office/officeart/2005/8/layout/list1"/>
    <dgm:cxn modelId="{D7E33468-CFF9-4CD5-8747-FD36F4B89F7D}" type="presParOf" srcId="{7D70C0FD-0FCF-4884-A117-567BAF4EED1F}" destId="{13F7894D-8B62-4807-A048-CA1FA6E7334F}" srcOrd="8" destOrd="0" presId="urn:microsoft.com/office/officeart/2005/8/layout/list1"/>
    <dgm:cxn modelId="{C1A29C8C-38A6-4E08-BED2-057F36506FFE}" type="presParOf" srcId="{13F7894D-8B62-4807-A048-CA1FA6E7334F}" destId="{FDD00E80-10F0-4472-AEEA-4E4D04C74EF5}" srcOrd="0" destOrd="0" presId="urn:microsoft.com/office/officeart/2005/8/layout/list1"/>
    <dgm:cxn modelId="{66D2439E-3A98-494E-82A8-789C511848C9}" type="presParOf" srcId="{13F7894D-8B62-4807-A048-CA1FA6E7334F}" destId="{96AF040A-B7BD-4829-AD64-C08BDE93BE8F}" srcOrd="1" destOrd="0" presId="urn:microsoft.com/office/officeart/2005/8/layout/list1"/>
    <dgm:cxn modelId="{FF4EDB3B-8310-43E4-9631-6A942EFD8BEC}" type="presParOf" srcId="{7D70C0FD-0FCF-4884-A117-567BAF4EED1F}" destId="{7B9E9D33-2B9E-4290-B202-A4B49E74AAC6}" srcOrd="9" destOrd="0" presId="urn:microsoft.com/office/officeart/2005/8/layout/list1"/>
    <dgm:cxn modelId="{2D8F153C-366A-4002-BCF7-474DD5AC0FB4}" type="presParOf" srcId="{7D70C0FD-0FCF-4884-A117-567BAF4EED1F}" destId="{5D0CA292-C913-4690-A189-52AE1AAA391E}" srcOrd="10" destOrd="0" presId="urn:microsoft.com/office/officeart/2005/8/layout/list1"/>
    <dgm:cxn modelId="{47DC87A7-171B-4466-8164-3E9674B22288}" type="presParOf" srcId="{7D70C0FD-0FCF-4884-A117-567BAF4EED1F}" destId="{323914C0-DC89-4A5D-8B8A-DB992213570E}" srcOrd="11" destOrd="0" presId="urn:microsoft.com/office/officeart/2005/8/layout/list1"/>
    <dgm:cxn modelId="{295F4DEE-82C0-46EF-A7E8-CD77ED68D359}" type="presParOf" srcId="{7D70C0FD-0FCF-4884-A117-567BAF4EED1F}" destId="{7D51DD6D-A405-441A-9D63-35ADADB8BD37}" srcOrd="12" destOrd="0" presId="urn:microsoft.com/office/officeart/2005/8/layout/list1"/>
    <dgm:cxn modelId="{AA6F8386-DDD3-4CB1-9464-834D70B30FF9}" type="presParOf" srcId="{7D51DD6D-A405-441A-9D63-35ADADB8BD37}" destId="{A3114C2E-6141-4A17-9BD9-A38D90F72345}" srcOrd="0" destOrd="0" presId="urn:microsoft.com/office/officeart/2005/8/layout/list1"/>
    <dgm:cxn modelId="{8CDF0B53-5DD9-4354-BAEF-D41E9AB014B7}" type="presParOf" srcId="{7D51DD6D-A405-441A-9D63-35ADADB8BD37}" destId="{D20B8E3F-BCB1-4791-AB0A-38DD0ABB9DF4}" srcOrd="1" destOrd="0" presId="urn:microsoft.com/office/officeart/2005/8/layout/list1"/>
    <dgm:cxn modelId="{42EE1F26-F586-4B3A-A890-3FA01B26471E}" type="presParOf" srcId="{7D70C0FD-0FCF-4884-A117-567BAF4EED1F}" destId="{485D3FA1-6918-4E5D-8A21-07908DBC7143}" srcOrd="13" destOrd="0" presId="urn:microsoft.com/office/officeart/2005/8/layout/list1"/>
    <dgm:cxn modelId="{EBEB3D25-82C7-4D9B-81A8-A39E04BFE572}" type="presParOf" srcId="{7D70C0FD-0FCF-4884-A117-567BAF4EED1F}" destId="{B0B09C33-CD2D-475D-BA1C-9B924726FB0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C3E57-8B4E-4992-B007-B2E9D1258A0F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36B03FF-881A-459A-9E2F-F0F8EB4B9480}">
      <dgm:prSet custT="1"/>
      <dgm:spPr>
        <a:xfrm>
          <a:off x="711522" y="724053"/>
          <a:ext cx="4893544" cy="424159"/>
        </a:xfrm>
      </dgm:spPr>
      <dgm:t>
        <a:bodyPr/>
        <a:lstStyle/>
        <a:p>
          <a:r>
            <a:rPr lang="en-US" sz="2000" b="1" dirty="0">
              <a:latin typeface="Cambria" pitchFamily="18" charset="0"/>
              <a:ea typeface="+mn-ea"/>
              <a:cs typeface="+mn-cs"/>
            </a:rPr>
            <a:t>Create a </a:t>
          </a:r>
          <a:r>
            <a:rPr lang="en-US" sz="2000" b="1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responsive health care </a:t>
          </a:r>
          <a:r>
            <a:rPr lang="en-US" sz="2000" b="1" dirty="0">
              <a:latin typeface="Cambria" pitchFamily="18" charset="0"/>
              <a:ea typeface="+mn-ea"/>
              <a:cs typeface="+mn-cs"/>
            </a:rPr>
            <a:t>system</a:t>
          </a:r>
        </a:p>
      </dgm:t>
    </dgm:pt>
    <dgm:pt modelId="{4207744A-8737-4068-91C8-DBFE15DCE9BF}" type="parTrans" cxnId="{9565CF27-740E-4D9C-A510-FC8B126C28B9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DE474195-CA70-4DC2-834E-C5F3D3F27168}" type="sibTrans" cxnId="{9565CF27-740E-4D9C-A510-FC8B126C28B9}">
      <dgm:prSet/>
      <dgm:spPr>
        <a:xfrm>
          <a:off x="-3954935" y="-607202"/>
          <a:ext cx="4713254" cy="4713254"/>
        </a:xfrm>
      </dgm:spPr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DEC87499-6866-49AE-B9A7-70E79E591DD6}">
      <dgm:prSet custT="1"/>
      <dgm:spPr>
        <a:xfrm>
          <a:off x="711522" y="3394304"/>
          <a:ext cx="4893544" cy="424159"/>
        </a:xfrm>
      </dgm:spPr>
      <dgm:t>
        <a:bodyPr/>
        <a:lstStyle/>
        <a:p>
          <a:r>
            <a:rPr lang="en-US" sz="2000" b="1" dirty="0">
              <a:latin typeface="Cambria" pitchFamily="18" charset="0"/>
              <a:ea typeface="+mn-ea"/>
              <a:cs typeface="+mn-cs"/>
            </a:rPr>
            <a:t>Provide an interdepartmental </a:t>
          </a:r>
          <a:r>
            <a:rPr lang="en-US" sz="2000" b="1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platform for convergent </a:t>
          </a:r>
          <a:r>
            <a:rPr lang="en-US" sz="2000" b="1" dirty="0">
              <a:latin typeface="Cambria" pitchFamily="18" charset="0"/>
              <a:ea typeface="+mn-ea"/>
              <a:cs typeface="+mn-cs"/>
            </a:rPr>
            <a:t>action plans.</a:t>
          </a:r>
        </a:p>
      </dgm:t>
    </dgm:pt>
    <dgm:pt modelId="{A6A8F33E-C87A-4EAF-9E9A-3A49B73CEFEB}" type="parTrans" cxnId="{A22DDA16-6720-418B-829E-89936A15C2F6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08639DF0-AAE3-4626-B1E5-4AB0EF6BC5AF}" type="sibTrans" cxnId="{A22DDA16-6720-418B-829E-89936A15C2F6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33DE57A7-9109-46CF-9578-E3DCB35953BC}">
      <dgm:prSet custT="1"/>
      <dgm:spPr>
        <a:xfrm>
          <a:off x="922015" y="1233204"/>
          <a:ext cx="4683051" cy="810844"/>
        </a:xfrm>
      </dgm:spPr>
      <dgm:t>
        <a:bodyPr/>
        <a:lstStyle/>
        <a:p>
          <a:r>
            <a:rPr lang="en-US" sz="2000" b="1" dirty="0">
              <a:latin typeface="Cambria" pitchFamily="18" charset="0"/>
              <a:ea typeface="+mn-ea"/>
              <a:cs typeface="+mn-cs"/>
            </a:rPr>
            <a:t>Use institutional and other community-based platforms to spread awareness, mobilize community and facilitate </a:t>
          </a:r>
          <a:r>
            <a:rPr lang="en-US" sz="2000" b="1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100% reporting &amp; review of Maternal Deaths</a:t>
          </a:r>
        </a:p>
      </dgm:t>
    </dgm:pt>
    <dgm:pt modelId="{827B67F6-5CBB-453D-9280-951A119F882E}" type="parTrans" cxnId="{46456B17-20E1-47DF-9FF5-C8DEB51567C0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C3E04B19-32D8-471A-B792-559ABE2F1E95}" type="sibTrans" cxnId="{46456B17-20E1-47DF-9FF5-C8DEB51567C0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3D3AB4A8-AEC6-4A94-9164-C438A5E658DF}">
      <dgm:prSet custT="1"/>
      <dgm:spPr>
        <a:xfrm>
          <a:off x="1005102" y="2192820"/>
          <a:ext cx="4615843" cy="424159"/>
        </a:xfrm>
      </dgm:spPr>
      <dgm:t>
        <a:bodyPr/>
        <a:lstStyle/>
        <a:p>
          <a:r>
            <a:rPr lang="en-US" sz="2000" b="1" dirty="0">
              <a:latin typeface="Cambria" pitchFamily="18" charset="0"/>
              <a:ea typeface="+mn-ea"/>
              <a:cs typeface="+mn-cs"/>
            </a:rPr>
            <a:t>Develop and establish a system of continuous </a:t>
          </a:r>
          <a:r>
            <a:rPr lang="en-US" sz="2000" b="1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client feedback and redressal of grievances</a:t>
          </a:r>
        </a:p>
      </dgm:t>
    </dgm:pt>
    <dgm:pt modelId="{C7F0BA04-BDD8-46F6-BFE5-5845028C1541}" type="parTrans" cxnId="{8435B266-0BB8-4E7B-9616-264E8E6A85D8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0074DD61-029D-4720-8262-5B4F3291C1EB}" type="sibTrans" cxnId="{8435B266-0BB8-4E7B-9616-264E8E6A85D8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6A287ECC-FAF1-4378-A66B-A889F65B5DCD}">
      <dgm:prSet custT="1"/>
      <dgm:spPr>
        <a:xfrm>
          <a:off x="327407" y="212173"/>
          <a:ext cx="5277659" cy="424159"/>
        </a:xfrm>
      </dgm:spPr>
      <dgm:t>
        <a:bodyPr/>
        <a:lstStyle/>
        <a:p>
          <a:r>
            <a:rPr lang="en-US" sz="2000" b="1" dirty="0">
              <a:latin typeface="Cambria" pitchFamily="18" charset="0"/>
              <a:ea typeface="+mn-ea"/>
              <a:cs typeface="+mn-cs"/>
            </a:rPr>
            <a:t>Provide </a:t>
          </a:r>
          <a:r>
            <a:rPr lang="en-US" sz="2000" b="1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high quality medical and emergency services and referrals</a:t>
          </a:r>
        </a:p>
      </dgm:t>
    </dgm:pt>
    <dgm:pt modelId="{BED2FF2A-C843-4E8D-BA87-4CEBD1CA9F75}" type="parTrans" cxnId="{1AB70B37-2F82-4C07-8A02-531DA52E24E3}">
      <dgm:prSet/>
      <dgm:spPr/>
      <dgm:t>
        <a:bodyPr/>
        <a:lstStyle/>
        <a:p>
          <a:endParaRPr lang="en-US" sz="1800" b="1">
            <a:latin typeface="Cambria" pitchFamily="18" charset="0"/>
          </a:endParaRPr>
        </a:p>
      </dgm:t>
    </dgm:pt>
    <dgm:pt modelId="{D382311F-2DCF-4FC9-9392-D8AE2E89A251}" type="sibTrans" cxnId="{1AB70B37-2F82-4C07-8A02-531DA52E24E3}">
      <dgm:prSet/>
      <dgm:spPr>
        <a:xfrm>
          <a:off x="-5274435" y="-808167"/>
          <a:ext cx="6283584" cy="6283584"/>
        </a:xfrm>
      </dgm:spPr>
      <dgm:t>
        <a:bodyPr/>
        <a:lstStyle/>
        <a:p>
          <a:endParaRPr lang="en-US" sz="1800" b="1">
            <a:latin typeface="Cambria" pitchFamily="18" charset="0"/>
          </a:endParaRPr>
        </a:p>
      </dgm:t>
    </dgm:pt>
    <dgm:pt modelId="{CF6858BD-4460-4399-BC62-E511320BB595}">
      <dgm:prSet custT="1"/>
      <dgm:spPr>
        <a:xfrm>
          <a:off x="327407" y="4030917"/>
          <a:ext cx="5277659" cy="424159"/>
        </a:xfrm>
      </dgm:spPr>
      <dgm:t>
        <a:bodyPr/>
        <a:lstStyle/>
        <a:p>
          <a:r>
            <a:rPr lang="en-US" sz="2000" b="1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Effective governance </a:t>
          </a:r>
          <a:r>
            <a:rPr lang="en-US" sz="2000" b="1" dirty="0">
              <a:latin typeface="Cambria" pitchFamily="18" charset="0"/>
              <a:ea typeface="+mn-ea"/>
              <a:cs typeface="+mn-cs"/>
            </a:rPr>
            <a:t>including formulating strategies, supervision and review of the program for  corrective actions. </a:t>
          </a:r>
        </a:p>
      </dgm:t>
    </dgm:pt>
    <dgm:pt modelId="{AA71A86A-3D86-44D9-8436-A147EBF17483}" type="sibTrans" cxnId="{0A6F71B2-174B-473A-B32C-0A52E7979923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9F0F469D-D1DB-4FBD-B0E1-5C577A59591A}" type="parTrans" cxnId="{0A6F71B2-174B-473A-B32C-0A52E7979923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Cambria" pitchFamily="18" charset="0"/>
          </a:endParaRPr>
        </a:p>
      </dgm:t>
    </dgm:pt>
    <dgm:pt modelId="{B63FA4A2-0E2E-4496-943F-898AE08C6F68}" type="pres">
      <dgm:prSet presAssocID="{E0AC3E57-8B4E-4992-B007-B2E9D1258A0F}" presName="Name0" presStyleCnt="0">
        <dgm:presLayoutVars>
          <dgm:chMax val="7"/>
          <dgm:chPref val="7"/>
          <dgm:dir/>
        </dgm:presLayoutVars>
      </dgm:prSet>
      <dgm:spPr/>
    </dgm:pt>
    <dgm:pt modelId="{DEECF676-FBDF-4207-8A6D-E95380CD917E}" type="pres">
      <dgm:prSet presAssocID="{E0AC3E57-8B4E-4992-B007-B2E9D1258A0F}" presName="Name1" presStyleCnt="0"/>
      <dgm:spPr/>
    </dgm:pt>
    <dgm:pt modelId="{8FA3A3C4-9CE1-41FD-9139-739FE61E5EDF}" type="pres">
      <dgm:prSet presAssocID="{E0AC3E57-8B4E-4992-B007-B2E9D1258A0F}" presName="cycle" presStyleCnt="0"/>
      <dgm:spPr/>
    </dgm:pt>
    <dgm:pt modelId="{C437B44E-7F3E-42F5-BD9D-60ADA93A8357}" type="pres">
      <dgm:prSet presAssocID="{E0AC3E57-8B4E-4992-B007-B2E9D1258A0F}" presName="srcNode" presStyleLbl="node1" presStyleIdx="0" presStyleCnt="6"/>
      <dgm:spPr/>
    </dgm:pt>
    <dgm:pt modelId="{7C873374-1E34-4FC0-9A3C-B1C0218A0FC1}" type="pres">
      <dgm:prSet presAssocID="{E0AC3E57-8B4E-4992-B007-B2E9D1258A0F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413"/>
          </a:avLst>
        </a:prstGeom>
      </dgm:spPr>
    </dgm:pt>
    <dgm:pt modelId="{55AE9FAF-7157-44B2-A7F1-19FE2431F393}" type="pres">
      <dgm:prSet presAssocID="{E0AC3E57-8B4E-4992-B007-B2E9D1258A0F}" presName="extraNode" presStyleLbl="node1" presStyleIdx="0" presStyleCnt="6"/>
      <dgm:spPr/>
    </dgm:pt>
    <dgm:pt modelId="{F6147FAE-0A74-4829-B5AD-BC5F6769D1CF}" type="pres">
      <dgm:prSet presAssocID="{E0AC3E57-8B4E-4992-B007-B2E9D1258A0F}" presName="dstNode" presStyleLbl="node1" presStyleIdx="0" presStyleCnt="6"/>
      <dgm:spPr/>
    </dgm:pt>
    <dgm:pt modelId="{44CC3C9B-FBB3-4381-B8BC-F68C6998001A}" type="pres">
      <dgm:prSet presAssocID="{6A287ECC-FAF1-4378-A66B-A889F65B5DCD}" presName="text_1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441EE49-F3F5-4818-AAA4-2441AA1C11B3}" type="pres">
      <dgm:prSet presAssocID="{6A287ECC-FAF1-4378-A66B-A889F65B5DCD}" presName="accent_1" presStyleCnt="0"/>
      <dgm:spPr/>
    </dgm:pt>
    <dgm:pt modelId="{900F8640-F592-4A03-AA8A-810AF9D4B85B}" type="pres">
      <dgm:prSet presAssocID="{6A287ECC-FAF1-4378-A66B-A889F65B5DCD}" presName="accentRepeatNode" presStyleLbl="solidFgAcc1" presStyleIdx="0" presStyleCnt="6"/>
      <dgm:spPr>
        <a:xfrm>
          <a:off x="62307" y="159153"/>
          <a:ext cx="530199" cy="530199"/>
        </a:xfrm>
        <a:prstGeom prst="ellipse">
          <a:avLst/>
        </a:prstGeom>
        <a:solidFill>
          <a:schemeClr val="accent6">
            <a:lumMod val="50000"/>
          </a:schemeClr>
        </a:solidFill>
      </dgm:spPr>
    </dgm:pt>
    <dgm:pt modelId="{453C9099-4DA9-4446-8CA6-B013BFC6257B}" type="pres">
      <dgm:prSet presAssocID="{B36B03FF-881A-459A-9E2F-F0F8EB4B9480}" presName="text_2" presStyleLbl="node1" presStyleIdx="1" presStyleCnt="6" custLinFactNeighborY="-29407">
        <dgm:presLayoutVars>
          <dgm:bulletEnabled val="1"/>
        </dgm:presLayoutVars>
      </dgm:prSet>
      <dgm:spPr>
        <a:prstGeom prst="rect">
          <a:avLst/>
        </a:prstGeom>
      </dgm:spPr>
    </dgm:pt>
    <dgm:pt modelId="{BA4F2C6E-8F66-4525-A323-98FB9FB45D51}" type="pres">
      <dgm:prSet presAssocID="{B36B03FF-881A-459A-9E2F-F0F8EB4B9480}" presName="accent_2" presStyleCnt="0"/>
      <dgm:spPr/>
    </dgm:pt>
    <dgm:pt modelId="{EB470CA5-0149-41C9-A090-C9A0A1656925}" type="pres">
      <dgm:prSet presAssocID="{B36B03FF-881A-459A-9E2F-F0F8EB4B9480}" presName="accentRepeatNode" presStyleLbl="solidFgAcc1" presStyleIdx="1" presStyleCnt="6"/>
      <dgm:spPr>
        <a:xfrm>
          <a:off x="446422" y="795766"/>
          <a:ext cx="530199" cy="530199"/>
        </a:xfrm>
        <a:prstGeom prst="ellipse">
          <a:avLst/>
        </a:prstGeom>
        <a:solidFill>
          <a:schemeClr val="accent6">
            <a:lumMod val="50000"/>
          </a:schemeClr>
        </a:solidFill>
      </dgm:spPr>
    </dgm:pt>
    <dgm:pt modelId="{C5A760CE-4DAB-4854-B63E-634A31F9055C}" type="pres">
      <dgm:prSet presAssocID="{33DE57A7-9109-46CF-9578-E3DCB35953BC}" presName="text_3" presStyleLbl="node1" presStyleIdx="2" presStyleCnt="6" custScaleY="191165" custLinFactNeighborY="-13765">
        <dgm:presLayoutVars>
          <dgm:bulletEnabled val="1"/>
        </dgm:presLayoutVars>
      </dgm:prSet>
      <dgm:spPr>
        <a:prstGeom prst="rect">
          <a:avLst/>
        </a:prstGeom>
      </dgm:spPr>
    </dgm:pt>
    <dgm:pt modelId="{C841E4A6-BD98-44E0-BE24-A85FFD894635}" type="pres">
      <dgm:prSet presAssocID="{33DE57A7-9109-46CF-9578-E3DCB35953BC}" presName="accent_3" presStyleCnt="0"/>
      <dgm:spPr/>
    </dgm:pt>
    <dgm:pt modelId="{D071E71D-F360-4ADC-B799-B9EFCB0B12DF}" type="pres">
      <dgm:prSet presAssocID="{33DE57A7-9109-46CF-9578-E3DCB35953BC}" presName="accentRepeatNode" presStyleLbl="solidFgAcc1" presStyleIdx="2" presStyleCnt="6"/>
      <dgm:spPr>
        <a:xfrm>
          <a:off x="656915" y="1431912"/>
          <a:ext cx="530199" cy="530199"/>
        </a:xfrm>
        <a:prstGeom prst="ellipse">
          <a:avLst/>
        </a:prstGeom>
        <a:solidFill>
          <a:schemeClr val="accent6">
            <a:lumMod val="50000"/>
          </a:schemeClr>
        </a:solidFill>
      </dgm:spPr>
    </dgm:pt>
    <dgm:pt modelId="{F037B85E-32AE-45DE-ADED-58210840497C}" type="pres">
      <dgm:prSet presAssocID="{3D3AB4A8-AEC6-4A94-9164-C438A5E658DF}" presName="text_4" presStyleLbl="node1" presStyleIdx="3" presStyleCnt="6" custLinFactNeighborX="344" custLinFactNeighborY="16804">
        <dgm:presLayoutVars>
          <dgm:bulletEnabled val="1"/>
        </dgm:presLayoutVars>
      </dgm:prSet>
      <dgm:spPr>
        <a:prstGeom prst="rect">
          <a:avLst/>
        </a:prstGeom>
      </dgm:spPr>
    </dgm:pt>
    <dgm:pt modelId="{667EC359-773C-4FBA-A85D-BBC8057101C8}" type="pres">
      <dgm:prSet presAssocID="{3D3AB4A8-AEC6-4A94-9164-C438A5E658DF}" presName="accent_4" presStyleCnt="0"/>
      <dgm:spPr/>
    </dgm:pt>
    <dgm:pt modelId="{181809EF-D51E-45DE-BFC7-4009789F4CE6}" type="pres">
      <dgm:prSet presAssocID="{3D3AB4A8-AEC6-4A94-9164-C438A5E658DF}" presName="accentRepeatNode" presStyleLbl="solidFgAcc1" presStyleIdx="3" presStyleCnt="6" custLinFactNeighborY="9654"/>
      <dgm:spPr>
        <a:xfrm>
          <a:off x="724123" y="2119710"/>
          <a:ext cx="530199" cy="530199"/>
        </a:xfrm>
        <a:prstGeom prst="ellipse">
          <a:avLst/>
        </a:prstGeom>
        <a:solidFill>
          <a:schemeClr val="accent6">
            <a:lumMod val="50000"/>
          </a:schemeClr>
        </a:solidFill>
      </dgm:spPr>
    </dgm:pt>
    <dgm:pt modelId="{3C917F9F-8F89-4AD8-A15A-67571F6039A7}" type="pres">
      <dgm:prSet presAssocID="{DEC87499-6866-49AE-B9A7-70E79E591DD6}" presName="text_5" presStyleLbl="node1" presStyleIdx="4" presStyleCnt="6">
        <dgm:presLayoutVars>
          <dgm:bulletEnabled val="1"/>
        </dgm:presLayoutVars>
      </dgm:prSet>
      <dgm:spPr/>
    </dgm:pt>
    <dgm:pt modelId="{155C53F6-C326-4A16-A829-C88AB5F7A3A7}" type="pres">
      <dgm:prSet presAssocID="{DEC87499-6866-49AE-B9A7-70E79E591DD6}" presName="accent_5" presStyleCnt="0"/>
      <dgm:spPr/>
    </dgm:pt>
    <dgm:pt modelId="{0532F218-D3F5-4A4E-A854-B5B6E2AE846B}" type="pres">
      <dgm:prSet presAssocID="{DEC87499-6866-49AE-B9A7-70E79E591DD6}" presName="accentRepeatNode" presStyleLbl="solidFgAcc1" presStyleIdx="4" presStyleCnt="6"/>
      <dgm:spPr>
        <a:xfrm>
          <a:off x="446422" y="3341284"/>
          <a:ext cx="530199" cy="530199"/>
        </a:xfrm>
        <a:prstGeom prst="ellipse">
          <a:avLst/>
        </a:prstGeom>
        <a:solidFill>
          <a:schemeClr val="accent6">
            <a:lumMod val="50000"/>
          </a:schemeClr>
        </a:solidFill>
      </dgm:spPr>
    </dgm:pt>
    <dgm:pt modelId="{34FADA05-3FDF-44B7-8EBD-58A62FC4BF8E}" type="pres">
      <dgm:prSet presAssocID="{CF6858BD-4460-4399-BC62-E511320BB595}" presName="text_6" presStyleLbl="node1" presStyleIdx="5" presStyleCnt="6">
        <dgm:presLayoutVars>
          <dgm:bulletEnabled val="1"/>
        </dgm:presLayoutVars>
      </dgm:prSet>
      <dgm:spPr/>
    </dgm:pt>
    <dgm:pt modelId="{9E70A817-4A17-46CA-BBA1-DCB87D80EB2D}" type="pres">
      <dgm:prSet presAssocID="{CF6858BD-4460-4399-BC62-E511320BB595}" presName="accent_6" presStyleCnt="0"/>
      <dgm:spPr/>
    </dgm:pt>
    <dgm:pt modelId="{0DED1C3F-75EF-4F28-8857-A7F31111E89F}" type="pres">
      <dgm:prSet presAssocID="{CF6858BD-4460-4399-BC62-E511320BB595}" presName="accentRepeatNode" presStyleLbl="solidFgAcc1" presStyleIdx="5" presStyleCnt="6"/>
      <dgm:spPr>
        <a:xfrm>
          <a:off x="62307" y="3977897"/>
          <a:ext cx="530199" cy="530199"/>
        </a:xfrm>
        <a:prstGeom prst="ellipse">
          <a:avLst/>
        </a:prstGeom>
        <a:solidFill>
          <a:schemeClr val="accent6">
            <a:lumMod val="50000"/>
          </a:schemeClr>
        </a:solidFill>
      </dgm:spPr>
    </dgm:pt>
  </dgm:ptLst>
  <dgm:cxnLst>
    <dgm:cxn modelId="{A22DDA16-6720-418B-829E-89936A15C2F6}" srcId="{E0AC3E57-8B4E-4992-B007-B2E9D1258A0F}" destId="{DEC87499-6866-49AE-B9A7-70E79E591DD6}" srcOrd="4" destOrd="0" parTransId="{A6A8F33E-C87A-4EAF-9E9A-3A49B73CEFEB}" sibTransId="{08639DF0-AAE3-4626-B1E5-4AB0EF6BC5AF}"/>
    <dgm:cxn modelId="{46456B17-20E1-47DF-9FF5-C8DEB51567C0}" srcId="{E0AC3E57-8B4E-4992-B007-B2E9D1258A0F}" destId="{33DE57A7-9109-46CF-9578-E3DCB35953BC}" srcOrd="2" destOrd="0" parTransId="{827B67F6-5CBB-453D-9280-951A119F882E}" sibTransId="{C3E04B19-32D8-471A-B792-559ABE2F1E95}"/>
    <dgm:cxn modelId="{9565CF27-740E-4D9C-A510-FC8B126C28B9}" srcId="{E0AC3E57-8B4E-4992-B007-B2E9D1258A0F}" destId="{B36B03FF-881A-459A-9E2F-F0F8EB4B9480}" srcOrd="1" destOrd="0" parTransId="{4207744A-8737-4068-91C8-DBFE15DCE9BF}" sibTransId="{DE474195-CA70-4DC2-834E-C5F3D3F27168}"/>
    <dgm:cxn modelId="{1AB70B37-2F82-4C07-8A02-531DA52E24E3}" srcId="{E0AC3E57-8B4E-4992-B007-B2E9D1258A0F}" destId="{6A287ECC-FAF1-4378-A66B-A889F65B5DCD}" srcOrd="0" destOrd="0" parTransId="{BED2FF2A-C843-4E8D-BA87-4CEBD1CA9F75}" sibTransId="{D382311F-2DCF-4FC9-9392-D8AE2E89A251}"/>
    <dgm:cxn modelId="{564E8663-E225-4779-8DC5-A757063D5F2B}" type="presOf" srcId="{E0AC3E57-8B4E-4992-B007-B2E9D1258A0F}" destId="{B63FA4A2-0E2E-4496-943F-898AE08C6F68}" srcOrd="0" destOrd="0" presId="urn:microsoft.com/office/officeart/2008/layout/VerticalCurvedList"/>
    <dgm:cxn modelId="{FC931B66-7BA0-44E5-A7C1-83F672114AE1}" type="presOf" srcId="{3D3AB4A8-AEC6-4A94-9164-C438A5E658DF}" destId="{F037B85E-32AE-45DE-ADED-58210840497C}" srcOrd="0" destOrd="0" presId="urn:microsoft.com/office/officeart/2008/layout/VerticalCurvedList"/>
    <dgm:cxn modelId="{8435B266-0BB8-4E7B-9616-264E8E6A85D8}" srcId="{E0AC3E57-8B4E-4992-B007-B2E9D1258A0F}" destId="{3D3AB4A8-AEC6-4A94-9164-C438A5E658DF}" srcOrd="3" destOrd="0" parTransId="{C7F0BA04-BDD8-46F6-BFE5-5845028C1541}" sibTransId="{0074DD61-029D-4720-8262-5B4F3291C1EB}"/>
    <dgm:cxn modelId="{2A67A05A-DB21-4D0A-BC0F-73C8213F8469}" type="presOf" srcId="{DEC87499-6866-49AE-B9A7-70E79E591DD6}" destId="{3C917F9F-8F89-4AD8-A15A-67571F6039A7}" srcOrd="0" destOrd="0" presId="urn:microsoft.com/office/officeart/2008/layout/VerticalCurvedList"/>
    <dgm:cxn modelId="{0A6F71B2-174B-473A-B32C-0A52E7979923}" srcId="{E0AC3E57-8B4E-4992-B007-B2E9D1258A0F}" destId="{CF6858BD-4460-4399-BC62-E511320BB595}" srcOrd="5" destOrd="0" parTransId="{9F0F469D-D1DB-4FBD-B0E1-5C577A59591A}" sibTransId="{AA71A86A-3D86-44D9-8436-A147EBF17483}"/>
    <dgm:cxn modelId="{3CC2EEB5-B406-44A9-ABFB-44E60B213293}" type="presOf" srcId="{B36B03FF-881A-459A-9E2F-F0F8EB4B9480}" destId="{453C9099-4DA9-4446-8CA6-B013BFC6257B}" srcOrd="0" destOrd="0" presId="urn:microsoft.com/office/officeart/2008/layout/VerticalCurvedList"/>
    <dgm:cxn modelId="{54659DD4-5A4B-4681-8632-8FD98E7E113C}" type="presOf" srcId="{CF6858BD-4460-4399-BC62-E511320BB595}" destId="{34FADA05-3FDF-44B7-8EBD-58A62FC4BF8E}" srcOrd="0" destOrd="0" presId="urn:microsoft.com/office/officeart/2008/layout/VerticalCurvedList"/>
    <dgm:cxn modelId="{7C192DE6-C48B-4E43-B313-97851DFCC62D}" type="presOf" srcId="{6A287ECC-FAF1-4378-A66B-A889F65B5DCD}" destId="{44CC3C9B-FBB3-4381-B8BC-F68C6998001A}" srcOrd="0" destOrd="0" presId="urn:microsoft.com/office/officeart/2008/layout/VerticalCurvedList"/>
    <dgm:cxn modelId="{24E835EC-D320-46ED-A12A-D3E69F3ED3CD}" type="presOf" srcId="{33DE57A7-9109-46CF-9578-E3DCB35953BC}" destId="{C5A760CE-4DAB-4854-B63E-634A31F9055C}" srcOrd="0" destOrd="0" presId="urn:microsoft.com/office/officeart/2008/layout/VerticalCurvedList"/>
    <dgm:cxn modelId="{A5946CF7-EC40-42D2-A16C-26404C528500}" type="presOf" srcId="{D382311F-2DCF-4FC9-9392-D8AE2E89A251}" destId="{7C873374-1E34-4FC0-9A3C-B1C0218A0FC1}" srcOrd="0" destOrd="0" presId="urn:microsoft.com/office/officeart/2008/layout/VerticalCurvedList"/>
    <dgm:cxn modelId="{EBEB6C3C-A92C-43E6-9C88-3CA483F0279E}" type="presParOf" srcId="{B63FA4A2-0E2E-4496-943F-898AE08C6F68}" destId="{DEECF676-FBDF-4207-8A6D-E95380CD917E}" srcOrd="0" destOrd="0" presId="urn:microsoft.com/office/officeart/2008/layout/VerticalCurvedList"/>
    <dgm:cxn modelId="{C7999E67-D4D6-4405-914E-CA11AC75117F}" type="presParOf" srcId="{DEECF676-FBDF-4207-8A6D-E95380CD917E}" destId="{8FA3A3C4-9CE1-41FD-9139-739FE61E5EDF}" srcOrd="0" destOrd="0" presId="urn:microsoft.com/office/officeart/2008/layout/VerticalCurvedList"/>
    <dgm:cxn modelId="{FB4C4E2B-4CB8-49A4-ACC4-50853388CF78}" type="presParOf" srcId="{8FA3A3C4-9CE1-41FD-9139-739FE61E5EDF}" destId="{C437B44E-7F3E-42F5-BD9D-60ADA93A8357}" srcOrd="0" destOrd="0" presId="urn:microsoft.com/office/officeart/2008/layout/VerticalCurvedList"/>
    <dgm:cxn modelId="{4864C7B8-C333-4571-BEE7-1BFB44ED7A6D}" type="presParOf" srcId="{8FA3A3C4-9CE1-41FD-9139-739FE61E5EDF}" destId="{7C873374-1E34-4FC0-9A3C-B1C0218A0FC1}" srcOrd="1" destOrd="0" presId="urn:microsoft.com/office/officeart/2008/layout/VerticalCurvedList"/>
    <dgm:cxn modelId="{CE4C4EBC-C9A4-4471-ACE9-084E768F3C77}" type="presParOf" srcId="{8FA3A3C4-9CE1-41FD-9139-739FE61E5EDF}" destId="{55AE9FAF-7157-44B2-A7F1-19FE2431F393}" srcOrd="2" destOrd="0" presId="urn:microsoft.com/office/officeart/2008/layout/VerticalCurvedList"/>
    <dgm:cxn modelId="{870680A5-B9C6-43A0-BD3D-282DDA981638}" type="presParOf" srcId="{8FA3A3C4-9CE1-41FD-9139-739FE61E5EDF}" destId="{F6147FAE-0A74-4829-B5AD-BC5F6769D1CF}" srcOrd="3" destOrd="0" presId="urn:microsoft.com/office/officeart/2008/layout/VerticalCurvedList"/>
    <dgm:cxn modelId="{FD90E3EF-E6E7-4490-B453-66BF534FF517}" type="presParOf" srcId="{DEECF676-FBDF-4207-8A6D-E95380CD917E}" destId="{44CC3C9B-FBB3-4381-B8BC-F68C6998001A}" srcOrd="1" destOrd="0" presId="urn:microsoft.com/office/officeart/2008/layout/VerticalCurvedList"/>
    <dgm:cxn modelId="{F007BDBB-6C94-48F8-8FB6-31826D37DDFE}" type="presParOf" srcId="{DEECF676-FBDF-4207-8A6D-E95380CD917E}" destId="{1441EE49-F3F5-4818-AAA4-2441AA1C11B3}" srcOrd="2" destOrd="0" presId="urn:microsoft.com/office/officeart/2008/layout/VerticalCurvedList"/>
    <dgm:cxn modelId="{546A1839-1C6A-43F7-959E-C606B911108D}" type="presParOf" srcId="{1441EE49-F3F5-4818-AAA4-2441AA1C11B3}" destId="{900F8640-F592-4A03-AA8A-810AF9D4B85B}" srcOrd="0" destOrd="0" presId="urn:microsoft.com/office/officeart/2008/layout/VerticalCurvedList"/>
    <dgm:cxn modelId="{865813FC-4A1A-4E41-8EB3-E287DB83989B}" type="presParOf" srcId="{DEECF676-FBDF-4207-8A6D-E95380CD917E}" destId="{453C9099-4DA9-4446-8CA6-B013BFC6257B}" srcOrd="3" destOrd="0" presId="urn:microsoft.com/office/officeart/2008/layout/VerticalCurvedList"/>
    <dgm:cxn modelId="{FE2E25B3-5E20-4D54-AB04-C8EC7509A619}" type="presParOf" srcId="{DEECF676-FBDF-4207-8A6D-E95380CD917E}" destId="{BA4F2C6E-8F66-4525-A323-98FB9FB45D51}" srcOrd="4" destOrd="0" presId="urn:microsoft.com/office/officeart/2008/layout/VerticalCurvedList"/>
    <dgm:cxn modelId="{EF1B72B6-6A70-445C-9FFF-B349C6D906B2}" type="presParOf" srcId="{BA4F2C6E-8F66-4525-A323-98FB9FB45D51}" destId="{EB470CA5-0149-41C9-A090-C9A0A1656925}" srcOrd="0" destOrd="0" presId="urn:microsoft.com/office/officeart/2008/layout/VerticalCurvedList"/>
    <dgm:cxn modelId="{D983BB70-578E-44FD-B297-0ED21373F548}" type="presParOf" srcId="{DEECF676-FBDF-4207-8A6D-E95380CD917E}" destId="{C5A760CE-4DAB-4854-B63E-634A31F9055C}" srcOrd="5" destOrd="0" presId="urn:microsoft.com/office/officeart/2008/layout/VerticalCurvedList"/>
    <dgm:cxn modelId="{FE97454C-F120-4A95-9809-46123952CC14}" type="presParOf" srcId="{DEECF676-FBDF-4207-8A6D-E95380CD917E}" destId="{C841E4A6-BD98-44E0-BE24-A85FFD894635}" srcOrd="6" destOrd="0" presId="urn:microsoft.com/office/officeart/2008/layout/VerticalCurvedList"/>
    <dgm:cxn modelId="{A953A760-BD7B-4D86-A294-437251789D9E}" type="presParOf" srcId="{C841E4A6-BD98-44E0-BE24-A85FFD894635}" destId="{D071E71D-F360-4ADC-B799-B9EFCB0B12DF}" srcOrd="0" destOrd="0" presId="urn:microsoft.com/office/officeart/2008/layout/VerticalCurvedList"/>
    <dgm:cxn modelId="{B86C3B96-8F55-4313-8F58-A484FC49626D}" type="presParOf" srcId="{DEECF676-FBDF-4207-8A6D-E95380CD917E}" destId="{F037B85E-32AE-45DE-ADED-58210840497C}" srcOrd="7" destOrd="0" presId="urn:microsoft.com/office/officeart/2008/layout/VerticalCurvedList"/>
    <dgm:cxn modelId="{8C471114-2F0E-42F9-95D0-7F3E37EFFBA8}" type="presParOf" srcId="{DEECF676-FBDF-4207-8A6D-E95380CD917E}" destId="{667EC359-773C-4FBA-A85D-BBC8057101C8}" srcOrd="8" destOrd="0" presId="urn:microsoft.com/office/officeart/2008/layout/VerticalCurvedList"/>
    <dgm:cxn modelId="{8CF703F0-6E29-4166-9FB7-8B8C4EFE4F1E}" type="presParOf" srcId="{667EC359-773C-4FBA-A85D-BBC8057101C8}" destId="{181809EF-D51E-45DE-BFC7-4009789F4CE6}" srcOrd="0" destOrd="0" presId="urn:microsoft.com/office/officeart/2008/layout/VerticalCurvedList"/>
    <dgm:cxn modelId="{34BAB39E-CDEE-4BA5-B572-7607588AA9D0}" type="presParOf" srcId="{DEECF676-FBDF-4207-8A6D-E95380CD917E}" destId="{3C917F9F-8F89-4AD8-A15A-67571F6039A7}" srcOrd="9" destOrd="0" presId="urn:microsoft.com/office/officeart/2008/layout/VerticalCurvedList"/>
    <dgm:cxn modelId="{856D0F78-1E77-48D3-BB34-271E1C62DB15}" type="presParOf" srcId="{DEECF676-FBDF-4207-8A6D-E95380CD917E}" destId="{155C53F6-C326-4A16-A829-C88AB5F7A3A7}" srcOrd="10" destOrd="0" presId="urn:microsoft.com/office/officeart/2008/layout/VerticalCurvedList"/>
    <dgm:cxn modelId="{70B9F83F-93A9-41A5-BE1F-F8F68A0B824C}" type="presParOf" srcId="{155C53F6-C326-4A16-A829-C88AB5F7A3A7}" destId="{0532F218-D3F5-4A4E-A854-B5B6E2AE846B}" srcOrd="0" destOrd="0" presId="urn:microsoft.com/office/officeart/2008/layout/VerticalCurvedList"/>
    <dgm:cxn modelId="{41C1AE03-B37E-49FF-9B3A-B1C31910330B}" type="presParOf" srcId="{DEECF676-FBDF-4207-8A6D-E95380CD917E}" destId="{34FADA05-3FDF-44B7-8EBD-58A62FC4BF8E}" srcOrd="11" destOrd="0" presId="urn:microsoft.com/office/officeart/2008/layout/VerticalCurvedList"/>
    <dgm:cxn modelId="{EBDF4982-A98F-4253-8935-321CF9C43C79}" type="presParOf" srcId="{DEECF676-FBDF-4207-8A6D-E95380CD917E}" destId="{9E70A817-4A17-46CA-BBA1-DCB87D80EB2D}" srcOrd="12" destOrd="0" presId="urn:microsoft.com/office/officeart/2008/layout/VerticalCurvedList"/>
    <dgm:cxn modelId="{7728962C-D2D0-430A-B694-5B9356DF850D}" type="presParOf" srcId="{9E70A817-4A17-46CA-BBA1-DCB87D80EB2D}" destId="{0DED1C3F-75EF-4F28-8857-A7F31111E8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D3FD0-20F7-4D92-A035-5C3F09FE5980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6D45DA-D8F7-4581-B6F0-46883C1276E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gency FB" panose="020B0503020202020204" pitchFamily="34" charset="0"/>
            </a:rPr>
            <a:t>Zero Tolerance for Any Negligence</a:t>
          </a:r>
        </a:p>
      </dgm:t>
    </dgm:pt>
    <dgm:pt modelId="{879BA193-47CE-4823-A291-48F006290B77}" type="parTrans" cxnId="{F00E424B-9657-484E-BD65-1054BF7F2CE6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D4BF5733-2825-4A92-B6B5-F4806CEA1BF7}" type="sibTrans" cxnId="{F00E424B-9657-484E-BD65-1054BF7F2CE6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9427E742-BCD3-45B0-A11E-4BBAE7EAB84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gency FB" panose="020B0503020202020204" pitchFamily="34" charset="0"/>
            </a:rPr>
            <a:t>Respect For Women’s Autonomy, Dignity , Feelings And Choices </a:t>
          </a:r>
        </a:p>
      </dgm:t>
    </dgm:pt>
    <dgm:pt modelId="{9447773A-06A7-41E7-AC28-0D4D69C9EBC6}" type="parTrans" cxnId="{B6B5B8CD-9AD1-4032-96FB-4D3FD3E6C94D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A023A623-ED6D-4940-A05F-6730C7ADB34E}" type="sibTrans" cxnId="{B6B5B8CD-9AD1-4032-96FB-4D3FD3E6C94D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6EFD5538-36EA-4F4F-AA57-7E6C0C1CAB3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gency FB" panose="020B0503020202020204" pitchFamily="34" charset="0"/>
            </a:rPr>
            <a:t>100% Maternal Death Registration And Reviews</a:t>
          </a:r>
        </a:p>
      </dgm:t>
    </dgm:pt>
    <dgm:pt modelId="{27D5F25D-2A06-484A-9045-C52B556865C6}" type="parTrans" cxnId="{FB30633A-64F4-4553-A54B-5AC4B22F89B2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CBCBA609-A1B5-410D-A872-959CEBD81F08}" type="sibTrans" cxnId="{FB30633A-64F4-4553-A54B-5AC4B22F89B2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139C72E7-FC13-423D-93C8-37EE88639F8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gency FB" panose="020B0503020202020204" pitchFamily="34" charset="0"/>
            </a:rPr>
            <a:t>Community level Maternal Death Reporting</a:t>
          </a:r>
        </a:p>
      </dgm:t>
    </dgm:pt>
    <dgm:pt modelId="{027F7247-AD94-4AC6-B6A0-E3D40E3E48DD}" type="parTrans" cxnId="{C5674D16-3C31-4F0A-8F38-C904B5ACD3B2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57AB9EBC-09B0-455D-9E48-138BD5A2C9F5}" type="sibTrans" cxnId="{C5674D16-3C31-4F0A-8F38-C904B5ACD3B2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590B467B-E926-4B1A-96C2-B77FAB2F4B9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gency FB" panose="020B0503020202020204" pitchFamily="34" charset="0"/>
            </a:rPr>
            <a:t>Client Feedback Mechanism </a:t>
          </a:r>
        </a:p>
      </dgm:t>
    </dgm:pt>
    <dgm:pt modelId="{D345F232-B875-476E-B7E3-DB183820C914}" type="parTrans" cxnId="{E8DEB8F6-5380-4CAA-AB44-419D5AD1DB24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F014A482-C8E4-4FF1-8A87-CF8239178423}" type="sibTrans" cxnId="{E8DEB8F6-5380-4CAA-AB44-419D5AD1DB24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06EA147C-C9F9-4D42-8880-29DF9F324D8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gency FB" panose="020B0503020202020204" pitchFamily="34" charset="0"/>
            </a:rPr>
            <a:t>Awards To Community Champions </a:t>
          </a:r>
        </a:p>
      </dgm:t>
    </dgm:pt>
    <dgm:pt modelId="{86AF2ADF-FD68-4760-B779-173E0F52C5A2}" type="parTrans" cxnId="{C48E386D-9145-475D-A1A5-F33100AB6DAE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6BCA369A-2899-4D9F-AC2C-80A3B0EDF443}" type="sibTrans" cxnId="{C48E386D-9145-475D-A1A5-F33100AB6DAE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FB25D525-DF13-4EF4-927B-FD5A7929B3F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gency FB" panose="020B0503020202020204" pitchFamily="34" charset="0"/>
            </a:rPr>
            <a:t>Community Engagement  &amp; Mega IEC/BCC</a:t>
          </a:r>
        </a:p>
      </dgm:t>
    </dgm:pt>
    <dgm:pt modelId="{56204F78-FB13-4124-A2F8-D4982E307089}" type="parTrans" cxnId="{2A90E8AE-05E5-4A0E-9770-7A4A434206D3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D1765EB8-888D-4D98-8EE9-8D574653596C}" type="sibTrans" cxnId="{2A90E8AE-05E5-4A0E-9770-7A4A434206D3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1B9B0C29-B145-4ED9-A602-8590A7A15FC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 err="1">
              <a:latin typeface="Agency FB" panose="020B0503020202020204" pitchFamily="34" charset="0"/>
            </a:rPr>
            <a:t>Intersectoral</a:t>
          </a:r>
          <a:r>
            <a:rPr lang="en-US" sz="2000" b="1" dirty="0">
              <a:latin typeface="Agency FB" panose="020B0503020202020204" pitchFamily="34" charset="0"/>
            </a:rPr>
            <a:t> Convergence </a:t>
          </a:r>
        </a:p>
      </dgm:t>
    </dgm:pt>
    <dgm:pt modelId="{5DECE017-CE9B-4211-B2B1-DF9D3807BBC0}" type="parTrans" cxnId="{95E0F2FA-3719-42FE-B3FB-0E2613D0FDFF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E13FBC4F-B0C7-4F23-9960-CBCF1230B12E}" type="sibTrans" cxnId="{95E0F2FA-3719-42FE-B3FB-0E2613D0FDFF}">
      <dgm:prSet/>
      <dgm:spPr/>
      <dgm:t>
        <a:bodyPr/>
        <a:lstStyle/>
        <a:p>
          <a:endParaRPr lang="en-US" sz="2000" b="1">
            <a:latin typeface="Agency FB" panose="020B0503020202020204" pitchFamily="34" charset="0"/>
          </a:endParaRPr>
        </a:p>
      </dgm:t>
    </dgm:pt>
    <dgm:pt modelId="{1CF1FA43-FE4D-4A18-8EF5-3DA6183BE8A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gency FB" panose="020B0503020202020204" pitchFamily="34" charset="0"/>
            </a:rPr>
            <a:t>Integrates existing Initiatives like JSSK, PMSMA, LaQshya , FRUs </a:t>
          </a:r>
          <a:r>
            <a:rPr lang="en-US" sz="2000" b="1" dirty="0" err="1">
              <a:latin typeface="Agency FB" panose="020B0503020202020204" pitchFamily="34" charset="0"/>
            </a:rPr>
            <a:t>etc</a:t>
          </a:r>
          <a:endParaRPr lang="en-US" sz="2000" b="1" dirty="0">
            <a:latin typeface="Agency FB" panose="020B0503020202020204" pitchFamily="34" charset="0"/>
          </a:endParaRPr>
        </a:p>
      </dgm:t>
    </dgm:pt>
    <dgm:pt modelId="{AAB0B066-F7CE-4BEE-813B-A938AF379F73}" type="parTrans" cxnId="{5125EA4B-F26A-4D69-BDE7-B074876B0F86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E717EA29-11D3-400C-B0D8-8D59F926490D}" type="sibTrans" cxnId="{5125EA4B-F26A-4D69-BDE7-B074876B0F86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DB24653C-5D25-44C7-BFBF-C2EDAE989B9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>
              <a:latin typeface="Agency FB" panose="020B0503020202020204" pitchFamily="34" charset="0"/>
            </a:rPr>
            <a:t>Grievance </a:t>
          </a:r>
          <a:r>
            <a:rPr lang="en-US" b="1" dirty="0" err="1">
              <a:latin typeface="Agency FB" panose="020B0503020202020204" pitchFamily="34" charset="0"/>
            </a:rPr>
            <a:t>Redressal</a:t>
          </a:r>
          <a:endParaRPr lang="en-US" b="1" dirty="0">
            <a:latin typeface="Agency FB" panose="020B0503020202020204" pitchFamily="34" charset="0"/>
          </a:endParaRPr>
        </a:p>
      </dgm:t>
    </dgm:pt>
    <dgm:pt modelId="{B7A1B961-4556-4B86-A108-4D65090AF3AC}" type="parTrans" cxnId="{B0F8239B-4545-43CC-8618-BE07B34E2E9C}">
      <dgm:prSet/>
      <dgm:spPr/>
      <dgm:t>
        <a:bodyPr/>
        <a:lstStyle/>
        <a:p>
          <a:endParaRPr lang="en-US"/>
        </a:p>
      </dgm:t>
    </dgm:pt>
    <dgm:pt modelId="{56A7AEE6-79BB-4FF4-92D8-7B67770B8E80}" type="sibTrans" cxnId="{B0F8239B-4545-43CC-8618-BE07B34E2E9C}">
      <dgm:prSet/>
      <dgm:spPr/>
      <dgm:t>
        <a:bodyPr/>
        <a:lstStyle/>
        <a:p>
          <a:endParaRPr lang="en-US"/>
        </a:p>
      </dgm:t>
    </dgm:pt>
    <dgm:pt modelId="{8E3C6090-C370-4810-8D3E-9393A470B834}" type="pres">
      <dgm:prSet presAssocID="{DD0D3FD0-20F7-4D92-A035-5C3F09FE5980}" presName="Name0" presStyleCnt="0">
        <dgm:presLayoutVars>
          <dgm:dir/>
          <dgm:resizeHandles val="exact"/>
        </dgm:presLayoutVars>
      </dgm:prSet>
      <dgm:spPr/>
    </dgm:pt>
    <dgm:pt modelId="{8B46396C-98C6-4CDC-9665-B227B2BAADD3}" type="pres">
      <dgm:prSet presAssocID="{DD0D3FD0-20F7-4D92-A035-5C3F09FE5980}" presName="cycle" presStyleCnt="0"/>
      <dgm:spPr/>
    </dgm:pt>
    <dgm:pt modelId="{9FC929D2-226A-4A32-8681-71CBC547A90B}" type="pres">
      <dgm:prSet presAssocID="{4C6D45DA-D8F7-4581-B6F0-46883C1276E8}" presName="nodeFirstNode" presStyleLbl="node1" presStyleIdx="0" presStyleCnt="10" custScaleX="156407" custRadScaleInc="9">
        <dgm:presLayoutVars>
          <dgm:bulletEnabled val="1"/>
        </dgm:presLayoutVars>
      </dgm:prSet>
      <dgm:spPr/>
    </dgm:pt>
    <dgm:pt modelId="{171D1D70-7476-4637-9B2D-DFF59F0FEA23}" type="pres">
      <dgm:prSet presAssocID="{D4BF5733-2825-4A92-B6B5-F4806CEA1BF7}" presName="sibTransFirstNode" presStyleLbl="bgShp" presStyleIdx="0" presStyleCnt="1"/>
      <dgm:spPr/>
    </dgm:pt>
    <dgm:pt modelId="{BCE75CB0-4737-4BC5-BE2B-EB3F3F4D6AE2}" type="pres">
      <dgm:prSet presAssocID="{1CF1FA43-FE4D-4A18-8EF5-3DA6183BE8A8}" presName="nodeFollowingNodes" presStyleLbl="node1" presStyleIdx="1" presStyleCnt="10" custScaleX="195369" custScaleY="112266" custRadScaleRad="134963" custRadScaleInc="72622">
        <dgm:presLayoutVars>
          <dgm:bulletEnabled val="1"/>
        </dgm:presLayoutVars>
      </dgm:prSet>
      <dgm:spPr/>
    </dgm:pt>
    <dgm:pt modelId="{8DB14DFC-A000-49BA-AAEA-301E3583062C}" type="pres">
      <dgm:prSet presAssocID="{9427E742-BCD3-45B0-A11E-4BBAE7EAB845}" presName="nodeFollowingNodes" presStyleLbl="node1" presStyleIdx="2" presStyleCnt="10" custScaleX="179705" custScaleY="125982" custRadScaleRad="132625" custRadScaleInc="31831">
        <dgm:presLayoutVars>
          <dgm:bulletEnabled val="1"/>
        </dgm:presLayoutVars>
      </dgm:prSet>
      <dgm:spPr/>
    </dgm:pt>
    <dgm:pt modelId="{412A2DC1-B149-493A-BBE2-1AAA3079549F}" type="pres">
      <dgm:prSet presAssocID="{6EFD5538-36EA-4F4F-AA57-7E6C0C1CAB3E}" presName="nodeFollowingNodes" presStyleLbl="node1" presStyleIdx="3" presStyleCnt="10" custScaleX="167970" custScaleY="90416" custRadScaleRad="129714" custRadScaleInc="-27409">
        <dgm:presLayoutVars>
          <dgm:bulletEnabled val="1"/>
        </dgm:presLayoutVars>
      </dgm:prSet>
      <dgm:spPr/>
    </dgm:pt>
    <dgm:pt modelId="{950C481D-BCCC-48B2-B634-9EE5585EFDBF}" type="pres">
      <dgm:prSet presAssocID="{139C72E7-FC13-423D-93C8-37EE88639F87}" presName="nodeFollowingNodes" presStyleLbl="node1" presStyleIdx="4" presStyleCnt="10" custScaleX="170182" custRadScaleRad="124481" custRadScaleInc="-70536">
        <dgm:presLayoutVars>
          <dgm:bulletEnabled val="1"/>
        </dgm:presLayoutVars>
      </dgm:prSet>
      <dgm:spPr/>
    </dgm:pt>
    <dgm:pt modelId="{E5BEA3AC-A7D7-4ACF-97A5-710D9BB6B1FB}" type="pres">
      <dgm:prSet presAssocID="{DB24653C-5D25-44C7-BFBF-C2EDAE989B99}" presName="nodeFollowingNodes" presStyleLbl="node1" presStyleIdx="5" presStyleCnt="10" custScaleX="170182" custScaleY="64443" custRadScaleRad="95507" custRadScaleInc="-15775">
        <dgm:presLayoutVars>
          <dgm:bulletEnabled val="1"/>
        </dgm:presLayoutVars>
      </dgm:prSet>
      <dgm:spPr/>
    </dgm:pt>
    <dgm:pt modelId="{B345F4E1-FB98-42C6-B512-DB9AB2FA99B6}" type="pres">
      <dgm:prSet presAssocID="{590B467B-E926-4B1A-96C2-B77FAB2F4B98}" presName="nodeFollowingNodes" presStyleLbl="node1" presStyleIdx="6" presStyleCnt="10" custScaleX="165987" custRadScaleRad="128427" custRadScaleInc="59643">
        <dgm:presLayoutVars>
          <dgm:bulletEnabled val="1"/>
        </dgm:presLayoutVars>
      </dgm:prSet>
      <dgm:spPr/>
    </dgm:pt>
    <dgm:pt modelId="{246F989C-C33D-4565-9EB8-2986504408BE}" type="pres">
      <dgm:prSet presAssocID="{06EA147C-C9F9-4D42-8880-29DF9F324D8F}" presName="nodeFollowingNodes" presStyleLbl="node1" presStyleIdx="7" presStyleCnt="10" custScaleX="147900" custRadScaleRad="132561" custRadScaleInc="12981">
        <dgm:presLayoutVars>
          <dgm:bulletEnabled val="1"/>
        </dgm:presLayoutVars>
      </dgm:prSet>
      <dgm:spPr/>
    </dgm:pt>
    <dgm:pt modelId="{CACDD7D7-B294-409C-BC99-D6A4E18E0A6A}" type="pres">
      <dgm:prSet presAssocID="{FB25D525-DF13-4EF4-927B-FD5A7929B3FE}" presName="nodeFollowingNodes" presStyleLbl="node1" presStyleIdx="8" presStyleCnt="10" custScaleX="159949" custRadScaleRad="138194" custRadScaleInc="-37511">
        <dgm:presLayoutVars>
          <dgm:bulletEnabled val="1"/>
        </dgm:presLayoutVars>
      </dgm:prSet>
      <dgm:spPr/>
    </dgm:pt>
    <dgm:pt modelId="{DB93FF46-4550-46E0-8957-8740F8B56442}" type="pres">
      <dgm:prSet presAssocID="{1B9B0C29-B145-4ED9-A602-8590A7A15FC9}" presName="nodeFollowingNodes" presStyleLbl="node1" presStyleIdx="9" presStyleCnt="10" custScaleX="183798" custRadScaleRad="133703" custRadScaleInc="-79252">
        <dgm:presLayoutVars>
          <dgm:bulletEnabled val="1"/>
        </dgm:presLayoutVars>
      </dgm:prSet>
      <dgm:spPr/>
    </dgm:pt>
  </dgm:ptLst>
  <dgm:cxnLst>
    <dgm:cxn modelId="{F8419715-C200-4BE4-A062-BE70A71CAF8C}" type="presOf" srcId="{06EA147C-C9F9-4D42-8880-29DF9F324D8F}" destId="{246F989C-C33D-4565-9EB8-2986504408BE}" srcOrd="0" destOrd="0" presId="urn:microsoft.com/office/officeart/2005/8/layout/cycle3"/>
    <dgm:cxn modelId="{C5674D16-3C31-4F0A-8F38-C904B5ACD3B2}" srcId="{DD0D3FD0-20F7-4D92-A035-5C3F09FE5980}" destId="{139C72E7-FC13-423D-93C8-37EE88639F87}" srcOrd="4" destOrd="0" parTransId="{027F7247-AD94-4AC6-B6A0-E3D40E3E48DD}" sibTransId="{57AB9EBC-09B0-455D-9E48-138BD5A2C9F5}"/>
    <dgm:cxn modelId="{FB30633A-64F4-4553-A54B-5AC4B22F89B2}" srcId="{DD0D3FD0-20F7-4D92-A035-5C3F09FE5980}" destId="{6EFD5538-36EA-4F4F-AA57-7E6C0C1CAB3E}" srcOrd="3" destOrd="0" parTransId="{27D5F25D-2A06-484A-9045-C52B556865C6}" sibTransId="{CBCBA609-A1B5-410D-A872-959CEBD81F08}"/>
    <dgm:cxn modelId="{303A486A-23E3-4E5D-BF20-2214F9159260}" type="presOf" srcId="{9427E742-BCD3-45B0-A11E-4BBAE7EAB845}" destId="{8DB14DFC-A000-49BA-AAEA-301E3583062C}" srcOrd="0" destOrd="0" presId="urn:microsoft.com/office/officeart/2005/8/layout/cycle3"/>
    <dgm:cxn modelId="{79E2F96A-CE5B-459F-9CC7-986844DB447F}" type="presOf" srcId="{DB24653C-5D25-44C7-BFBF-C2EDAE989B99}" destId="{E5BEA3AC-A7D7-4ACF-97A5-710D9BB6B1FB}" srcOrd="0" destOrd="0" presId="urn:microsoft.com/office/officeart/2005/8/layout/cycle3"/>
    <dgm:cxn modelId="{F00E424B-9657-484E-BD65-1054BF7F2CE6}" srcId="{DD0D3FD0-20F7-4D92-A035-5C3F09FE5980}" destId="{4C6D45DA-D8F7-4581-B6F0-46883C1276E8}" srcOrd="0" destOrd="0" parTransId="{879BA193-47CE-4823-A291-48F006290B77}" sibTransId="{D4BF5733-2825-4A92-B6B5-F4806CEA1BF7}"/>
    <dgm:cxn modelId="{5125EA4B-F26A-4D69-BDE7-B074876B0F86}" srcId="{DD0D3FD0-20F7-4D92-A035-5C3F09FE5980}" destId="{1CF1FA43-FE4D-4A18-8EF5-3DA6183BE8A8}" srcOrd="1" destOrd="0" parTransId="{AAB0B066-F7CE-4BEE-813B-A938AF379F73}" sibTransId="{E717EA29-11D3-400C-B0D8-8D59F926490D}"/>
    <dgm:cxn modelId="{1B88CF6C-096B-4F18-9ED6-F339AA2A2C46}" type="presOf" srcId="{FB25D525-DF13-4EF4-927B-FD5A7929B3FE}" destId="{CACDD7D7-B294-409C-BC99-D6A4E18E0A6A}" srcOrd="0" destOrd="0" presId="urn:microsoft.com/office/officeart/2005/8/layout/cycle3"/>
    <dgm:cxn modelId="{C48E386D-9145-475D-A1A5-F33100AB6DAE}" srcId="{DD0D3FD0-20F7-4D92-A035-5C3F09FE5980}" destId="{06EA147C-C9F9-4D42-8880-29DF9F324D8F}" srcOrd="7" destOrd="0" parTransId="{86AF2ADF-FD68-4760-B779-173E0F52C5A2}" sibTransId="{6BCA369A-2899-4D9F-AC2C-80A3B0EDF443}"/>
    <dgm:cxn modelId="{142D8955-35B5-408B-BCC0-E68A198937BB}" type="presOf" srcId="{DD0D3FD0-20F7-4D92-A035-5C3F09FE5980}" destId="{8E3C6090-C370-4810-8D3E-9393A470B834}" srcOrd="0" destOrd="0" presId="urn:microsoft.com/office/officeart/2005/8/layout/cycle3"/>
    <dgm:cxn modelId="{ABE0D291-1327-4CB7-822F-C8E453BCCD67}" type="presOf" srcId="{590B467B-E926-4B1A-96C2-B77FAB2F4B98}" destId="{B345F4E1-FB98-42C6-B512-DB9AB2FA99B6}" srcOrd="0" destOrd="0" presId="urn:microsoft.com/office/officeart/2005/8/layout/cycle3"/>
    <dgm:cxn modelId="{B0F8239B-4545-43CC-8618-BE07B34E2E9C}" srcId="{DD0D3FD0-20F7-4D92-A035-5C3F09FE5980}" destId="{DB24653C-5D25-44C7-BFBF-C2EDAE989B99}" srcOrd="5" destOrd="0" parTransId="{B7A1B961-4556-4B86-A108-4D65090AF3AC}" sibTransId="{56A7AEE6-79BB-4FF4-92D8-7B67770B8E80}"/>
    <dgm:cxn modelId="{C8923C9F-DC50-49D8-B35D-5109DD17E279}" type="presOf" srcId="{139C72E7-FC13-423D-93C8-37EE88639F87}" destId="{950C481D-BCCC-48B2-B634-9EE5585EFDBF}" srcOrd="0" destOrd="0" presId="urn:microsoft.com/office/officeart/2005/8/layout/cycle3"/>
    <dgm:cxn modelId="{2A90E8AE-05E5-4A0E-9770-7A4A434206D3}" srcId="{DD0D3FD0-20F7-4D92-A035-5C3F09FE5980}" destId="{FB25D525-DF13-4EF4-927B-FD5A7929B3FE}" srcOrd="8" destOrd="0" parTransId="{56204F78-FB13-4124-A2F8-D4982E307089}" sibTransId="{D1765EB8-888D-4D98-8EE9-8D574653596C}"/>
    <dgm:cxn modelId="{A8712CC5-2296-422C-898F-20F212478FC2}" type="presOf" srcId="{1B9B0C29-B145-4ED9-A602-8590A7A15FC9}" destId="{DB93FF46-4550-46E0-8957-8740F8B56442}" srcOrd="0" destOrd="0" presId="urn:microsoft.com/office/officeart/2005/8/layout/cycle3"/>
    <dgm:cxn modelId="{B6B5B8CD-9AD1-4032-96FB-4D3FD3E6C94D}" srcId="{DD0D3FD0-20F7-4D92-A035-5C3F09FE5980}" destId="{9427E742-BCD3-45B0-A11E-4BBAE7EAB845}" srcOrd="2" destOrd="0" parTransId="{9447773A-06A7-41E7-AC28-0D4D69C9EBC6}" sibTransId="{A023A623-ED6D-4940-A05F-6730C7ADB34E}"/>
    <dgm:cxn modelId="{BC4CCBD2-7D8E-4CB4-87AE-590E6FD9822D}" type="presOf" srcId="{6EFD5538-36EA-4F4F-AA57-7E6C0C1CAB3E}" destId="{412A2DC1-B149-493A-BBE2-1AAA3079549F}" srcOrd="0" destOrd="0" presId="urn:microsoft.com/office/officeart/2005/8/layout/cycle3"/>
    <dgm:cxn modelId="{C4CCA7E5-14E6-4634-BA81-8B460E72066D}" type="presOf" srcId="{4C6D45DA-D8F7-4581-B6F0-46883C1276E8}" destId="{9FC929D2-226A-4A32-8681-71CBC547A90B}" srcOrd="0" destOrd="0" presId="urn:microsoft.com/office/officeart/2005/8/layout/cycle3"/>
    <dgm:cxn modelId="{0A0A19E7-4EE3-40B9-97B6-E7394167062D}" type="presOf" srcId="{1CF1FA43-FE4D-4A18-8EF5-3DA6183BE8A8}" destId="{BCE75CB0-4737-4BC5-BE2B-EB3F3F4D6AE2}" srcOrd="0" destOrd="0" presId="urn:microsoft.com/office/officeart/2005/8/layout/cycle3"/>
    <dgm:cxn modelId="{76A3B7F0-313A-400D-9EC2-41A52E87EB21}" type="presOf" srcId="{D4BF5733-2825-4A92-B6B5-F4806CEA1BF7}" destId="{171D1D70-7476-4637-9B2D-DFF59F0FEA23}" srcOrd="0" destOrd="0" presId="urn:microsoft.com/office/officeart/2005/8/layout/cycle3"/>
    <dgm:cxn modelId="{E8DEB8F6-5380-4CAA-AB44-419D5AD1DB24}" srcId="{DD0D3FD0-20F7-4D92-A035-5C3F09FE5980}" destId="{590B467B-E926-4B1A-96C2-B77FAB2F4B98}" srcOrd="6" destOrd="0" parTransId="{D345F232-B875-476E-B7E3-DB183820C914}" sibTransId="{F014A482-C8E4-4FF1-8A87-CF8239178423}"/>
    <dgm:cxn modelId="{95E0F2FA-3719-42FE-B3FB-0E2613D0FDFF}" srcId="{DD0D3FD0-20F7-4D92-A035-5C3F09FE5980}" destId="{1B9B0C29-B145-4ED9-A602-8590A7A15FC9}" srcOrd="9" destOrd="0" parTransId="{5DECE017-CE9B-4211-B2B1-DF9D3807BBC0}" sibTransId="{E13FBC4F-B0C7-4F23-9960-CBCF1230B12E}"/>
    <dgm:cxn modelId="{961F5E77-D18B-4C60-9382-C2923D071CA2}" type="presParOf" srcId="{8E3C6090-C370-4810-8D3E-9393A470B834}" destId="{8B46396C-98C6-4CDC-9665-B227B2BAADD3}" srcOrd="0" destOrd="0" presId="urn:microsoft.com/office/officeart/2005/8/layout/cycle3"/>
    <dgm:cxn modelId="{C2135596-7973-4C00-88F1-5E867B1ED9A3}" type="presParOf" srcId="{8B46396C-98C6-4CDC-9665-B227B2BAADD3}" destId="{9FC929D2-226A-4A32-8681-71CBC547A90B}" srcOrd="0" destOrd="0" presId="urn:microsoft.com/office/officeart/2005/8/layout/cycle3"/>
    <dgm:cxn modelId="{DFB33A00-A97E-484D-A208-5347868E6702}" type="presParOf" srcId="{8B46396C-98C6-4CDC-9665-B227B2BAADD3}" destId="{171D1D70-7476-4637-9B2D-DFF59F0FEA23}" srcOrd="1" destOrd="0" presId="urn:microsoft.com/office/officeart/2005/8/layout/cycle3"/>
    <dgm:cxn modelId="{23A726CA-E50D-49EF-A228-DDFB69E02ACC}" type="presParOf" srcId="{8B46396C-98C6-4CDC-9665-B227B2BAADD3}" destId="{BCE75CB0-4737-4BC5-BE2B-EB3F3F4D6AE2}" srcOrd="2" destOrd="0" presId="urn:microsoft.com/office/officeart/2005/8/layout/cycle3"/>
    <dgm:cxn modelId="{699BCA6B-2A7F-4CD2-B2B0-A78D5E60356C}" type="presParOf" srcId="{8B46396C-98C6-4CDC-9665-B227B2BAADD3}" destId="{8DB14DFC-A000-49BA-AAEA-301E3583062C}" srcOrd="3" destOrd="0" presId="urn:microsoft.com/office/officeart/2005/8/layout/cycle3"/>
    <dgm:cxn modelId="{23A28A6E-77E9-4A3C-A089-D11AE0B2747A}" type="presParOf" srcId="{8B46396C-98C6-4CDC-9665-B227B2BAADD3}" destId="{412A2DC1-B149-493A-BBE2-1AAA3079549F}" srcOrd="4" destOrd="0" presId="urn:microsoft.com/office/officeart/2005/8/layout/cycle3"/>
    <dgm:cxn modelId="{D9C00D8B-DB50-471A-9AF8-F839D3FDEAB3}" type="presParOf" srcId="{8B46396C-98C6-4CDC-9665-B227B2BAADD3}" destId="{950C481D-BCCC-48B2-B634-9EE5585EFDBF}" srcOrd="5" destOrd="0" presId="urn:microsoft.com/office/officeart/2005/8/layout/cycle3"/>
    <dgm:cxn modelId="{E5238A74-6288-4136-BC36-F92C7C51BCFC}" type="presParOf" srcId="{8B46396C-98C6-4CDC-9665-B227B2BAADD3}" destId="{E5BEA3AC-A7D7-4ACF-97A5-710D9BB6B1FB}" srcOrd="6" destOrd="0" presId="urn:microsoft.com/office/officeart/2005/8/layout/cycle3"/>
    <dgm:cxn modelId="{FE510428-2AA7-4E35-A23A-0D76418FF3E7}" type="presParOf" srcId="{8B46396C-98C6-4CDC-9665-B227B2BAADD3}" destId="{B345F4E1-FB98-42C6-B512-DB9AB2FA99B6}" srcOrd="7" destOrd="0" presId="urn:microsoft.com/office/officeart/2005/8/layout/cycle3"/>
    <dgm:cxn modelId="{6A5EECD7-04A9-4CEF-89F4-5A9FC34BC1AF}" type="presParOf" srcId="{8B46396C-98C6-4CDC-9665-B227B2BAADD3}" destId="{246F989C-C33D-4565-9EB8-2986504408BE}" srcOrd="8" destOrd="0" presId="urn:microsoft.com/office/officeart/2005/8/layout/cycle3"/>
    <dgm:cxn modelId="{04A42151-3303-4B3B-AFC6-95B6253BAE1F}" type="presParOf" srcId="{8B46396C-98C6-4CDC-9665-B227B2BAADD3}" destId="{CACDD7D7-B294-409C-BC99-D6A4E18E0A6A}" srcOrd="9" destOrd="0" presId="urn:microsoft.com/office/officeart/2005/8/layout/cycle3"/>
    <dgm:cxn modelId="{37CA55A3-F859-4A82-ACBF-491CD82EEF9F}" type="presParOf" srcId="{8B46396C-98C6-4CDC-9665-B227B2BAADD3}" destId="{DB93FF46-4550-46E0-8957-8740F8B56442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3D0F5A-D767-42D1-B20B-594A239430F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AAAA4-B81B-426F-92F2-1804743882DB}">
      <dgm:prSet phldrT="[Text]" custT="1"/>
      <dgm:spPr/>
      <dgm:t>
        <a:bodyPr/>
        <a:lstStyle/>
        <a:p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Step-1 &amp;2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F331A-4DA1-4F14-8AD0-67D4D8DFBCDE}" type="parTrans" cxnId="{44D63509-5BED-4BB8-9EB9-9A24FD4AF3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CB538-4E6B-4ED5-94AF-7407E33DD72B}" type="sibTrans" cxnId="{44D63509-5BED-4BB8-9EB9-9A24FD4AF3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EF1E4-5666-455D-8109-093762DF8509}">
      <dgm:prSet phldrT="[Text]" custT="1"/>
      <dgm:spPr/>
      <dgm:t>
        <a:bodyPr/>
        <a:lstStyle/>
        <a:p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Identification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of Facilities under SUMAN.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1EC2C-B362-47BB-AA85-3D67F078FD40}" type="parTrans" cxnId="{21E22E64-FB60-484A-8A40-04D172DCEEE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4BAD8-5591-4AF6-BC2F-57B67066D30A}" type="sibTrans" cxnId="{21E22E64-FB60-484A-8A40-04D172DCEEE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8813F-048B-4EF0-ADBA-884EC9225185}">
      <dgm:prSet phldrT="[Text]" custT="1"/>
      <dgm:spPr/>
      <dgm:t>
        <a:bodyPr/>
        <a:lstStyle/>
        <a:p>
          <a:r>
            <a:rPr lang="en-IN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Step-3 &amp; 4</a:t>
          </a:r>
          <a:endParaRPr lang="en-U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83E57-6F6C-4060-94A5-091CFFAB6DB7}" type="parTrans" cxnId="{2C04EDCD-FABB-4D10-A5A0-2F2265939A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A7218-DF34-4767-B07B-7C882B59B5A7}" type="sibTrans" cxnId="{2C04EDCD-FABB-4D10-A5A0-2F2265939A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AF293-E78D-4523-A5BD-42AF8C44ACBD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Notification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of the SUMAN facilities either by the district authority or by the state authority.</a:t>
          </a:r>
        </a:p>
      </dgm:t>
    </dgm:pt>
    <dgm:pt modelId="{02759ECC-B2AA-4D62-95A6-93E32BBEE816}" type="parTrans" cxnId="{D99709B1-E902-461B-A6D3-0F1871EF06C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1FDD7-DA45-4B1E-9711-A6603B269E50}" type="sibTrans" cxnId="{D99709B1-E902-461B-A6D3-0F1871EF06C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40B3B-6755-4D2E-842B-FECE98F6A32D}">
      <dgm:prSet phldrT="[Text]" custT="1"/>
      <dgm:spPr/>
      <dgm:t>
        <a:bodyPr/>
        <a:lstStyle/>
        <a:p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District Administration to </a:t>
          </a:r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ensure facilities provide SUMAN Service packages.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85351-4D6C-45F5-8A63-1A1ADA30A30F}" type="parTrans" cxnId="{18561AF3-82F6-4952-8096-E95697ABD6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694BA-7914-489F-B684-5B8581FD0A0F}" type="sibTrans" cxnId="{18561AF3-82F6-4952-8096-E95697ABD6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1210F-6E63-4DF6-A87E-F0A92E26CA0F}">
      <dgm:prSet phldrT="[Text]" custT="1"/>
      <dgm:spPr/>
      <dgm:t>
        <a:bodyPr/>
        <a:lstStyle/>
        <a:p>
          <a:r>
            <a:rPr lang="en-I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Step-5 ,6 &amp; 7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C4351-1482-466D-8C47-A5140A5E9A7C}" type="parTrans" cxnId="{CF07D9A1-D4CE-4390-9466-36D37F7B43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1C94E-F7DC-44BD-8314-23091362D7A7}" type="sibTrans" cxnId="{CF07D9A1-D4CE-4390-9466-36D37F7B43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DC3FB-A3DC-4E72-8468-310F35566476}">
      <dgm:prSet phldrT="[Text]"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List of SUMAN Facilities </a:t>
          </a:r>
          <a:r>
            <a:rPr lang="en-I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 be shared officially at Panchayat, </a:t>
          </a:r>
          <a:r>
            <a:rPr lang="en-IN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Zilla</a:t>
          </a: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Parisad</a:t>
          </a: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WCD, NRLM, Health facility In-charge including AB-HWC.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795B0-A512-40F2-AD7B-03991F63C2E2}" type="parTrans" cxnId="{565FE4FB-CEEC-41C1-AEA5-1A9E9AD0C7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D3098-AA6A-4BDC-A7C8-32E29B15683E}" type="sibTrans" cxnId="{565FE4FB-CEEC-41C1-AEA5-1A9E9AD0C7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291A6-479A-480E-8F1E-9A68E8A35603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Monitor and review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every six months and accordingly notify the revised list of facilities.</a:t>
          </a:r>
        </a:p>
      </dgm:t>
    </dgm:pt>
    <dgm:pt modelId="{8D25466D-6E71-4193-AA67-D7C262B6A706}" type="parTrans" cxnId="{01EA3E31-284A-4186-947F-7EDAF01230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D227A-E2D3-4DFC-ACA9-72FB96C5E3CE}" type="sibTrans" cxnId="{01EA3E31-284A-4186-947F-7EDAF01230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C03BE-5390-4439-BF64-C3EAE07B3572}">
      <dgm:prSet phldrT="[Text]" custT="1"/>
      <dgm:spPr/>
      <dgm:t>
        <a:bodyPr/>
        <a:lstStyle/>
        <a:p>
          <a:r>
            <a:rPr lang="en-I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Self-Assessment</a:t>
          </a:r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by the facilities.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A31A5-7CAC-48BA-8D5F-58E37A5F4A6D}" type="parTrans" cxnId="{DA9D35D4-C02B-4BC6-8CFF-DC728DF3C01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CFC47-59DD-4F8C-B9DC-5D75E7F0E83D}" type="sibTrans" cxnId="{DA9D35D4-C02B-4BC6-8CFF-DC728DF3C01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D0C066-790E-4BA3-9565-A46AA9A103D5}">
      <dgm:prSet phldrT="[Text]"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Link SUMAN identified facilities </a:t>
          </a: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through online and IT enabled system.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2DFEC-9224-4561-9C1D-F54E46C0FAF4}" type="parTrans" cxnId="{AEA45E6E-4814-468B-8A21-4FB80FF8235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51CA1-64B6-4A8C-9AF0-B6414CEE9CE5}" type="sibTrans" cxnId="{AEA45E6E-4814-468B-8A21-4FB80FF8235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B62CB-6EB5-4292-A956-1305B8C1B0B7}" type="pres">
      <dgm:prSet presAssocID="{033D0F5A-D767-42D1-B20B-594A239430F7}" presName="linearFlow" presStyleCnt="0">
        <dgm:presLayoutVars>
          <dgm:dir/>
          <dgm:animLvl val="lvl"/>
          <dgm:resizeHandles val="exact"/>
        </dgm:presLayoutVars>
      </dgm:prSet>
      <dgm:spPr/>
    </dgm:pt>
    <dgm:pt modelId="{80198C04-55A9-4B93-81AF-E01F1268F645}" type="pres">
      <dgm:prSet presAssocID="{AD9AAAA4-B81B-426F-92F2-1804743882DB}" presName="composite" presStyleCnt="0"/>
      <dgm:spPr/>
    </dgm:pt>
    <dgm:pt modelId="{FEA40CAA-B8FA-4B01-90A7-9E9B0CA78DA5}" type="pres">
      <dgm:prSet presAssocID="{AD9AAAA4-B81B-426F-92F2-1804743882D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A328D74-7921-4029-8526-4836567A0DC9}" type="pres">
      <dgm:prSet presAssocID="{AD9AAAA4-B81B-426F-92F2-1804743882DB}" presName="descendantText" presStyleLbl="alignAcc1" presStyleIdx="0" presStyleCnt="3">
        <dgm:presLayoutVars>
          <dgm:bulletEnabled val="1"/>
        </dgm:presLayoutVars>
      </dgm:prSet>
      <dgm:spPr/>
    </dgm:pt>
    <dgm:pt modelId="{1E44914C-EDA8-4BF0-BD32-86671081E564}" type="pres">
      <dgm:prSet presAssocID="{F36CB538-4E6B-4ED5-94AF-7407E33DD72B}" presName="sp" presStyleCnt="0"/>
      <dgm:spPr/>
    </dgm:pt>
    <dgm:pt modelId="{14424851-E5C7-4AB1-95FC-96DC74AC8CE0}" type="pres">
      <dgm:prSet presAssocID="{C8D8813F-048B-4EF0-ADBA-884EC9225185}" presName="composite" presStyleCnt="0"/>
      <dgm:spPr/>
    </dgm:pt>
    <dgm:pt modelId="{55F03627-C6EB-413F-AD52-A06ECE024D43}" type="pres">
      <dgm:prSet presAssocID="{C8D8813F-048B-4EF0-ADBA-884EC9225185}" presName="parentText" presStyleLbl="alignNode1" presStyleIdx="1" presStyleCnt="3" custLinFactNeighborY="-18046">
        <dgm:presLayoutVars>
          <dgm:chMax val="1"/>
          <dgm:bulletEnabled val="1"/>
        </dgm:presLayoutVars>
      </dgm:prSet>
      <dgm:spPr/>
    </dgm:pt>
    <dgm:pt modelId="{55B6A536-8B25-4AAE-AC30-60229AF3529F}" type="pres">
      <dgm:prSet presAssocID="{C8D8813F-048B-4EF0-ADBA-884EC9225185}" presName="descendantText" presStyleLbl="alignAcc1" presStyleIdx="1" presStyleCnt="3" custScaleY="141003" custLinFactNeighborY="-25353">
        <dgm:presLayoutVars>
          <dgm:bulletEnabled val="1"/>
        </dgm:presLayoutVars>
      </dgm:prSet>
      <dgm:spPr/>
    </dgm:pt>
    <dgm:pt modelId="{C8023D57-CF14-4302-B1C8-CFA47D03065E}" type="pres">
      <dgm:prSet presAssocID="{20CA7218-DF34-4767-B07B-7C882B59B5A7}" presName="sp" presStyleCnt="0"/>
      <dgm:spPr/>
    </dgm:pt>
    <dgm:pt modelId="{FAD9A9D1-D638-42CE-A1C5-E309C3EF13B4}" type="pres">
      <dgm:prSet presAssocID="{62B1210F-6E63-4DF6-A87E-F0A92E26CA0F}" presName="composite" presStyleCnt="0"/>
      <dgm:spPr/>
    </dgm:pt>
    <dgm:pt modelId="{72467AC6-F591-4090-A143-87A733D0AF0D}" type="pres">
      <dgm:prSet presAssocID="{62B1210F-6E63-4DF6-A87E-F0A92E26CA0F}" presName="parentText" presStyleLbl="alignNode1" presStyleIdx="2" presStyleCnt="3" custLinFactNeighborX="1983" custLinFactNeighborY="-45863">
        <dgm:presLayoutVars>
          <dgm:chMax val="1"/>
          <dgm:bulletEnabled val="1"/>
        </dgm:presLayoutVars>
      </dgm:prSet>
      <dgm:spPr/>
    </dgm:pt>
    <dgm:pt modelId="{469D7D16-1E30-44E6-9D1F-4ACBBC693AB8}" type="pres">
      <dgm:prSet presAssocID="{62B1210F-6E63-4DF6-A87E-F0A92E26CA0F}" presName="descendantText" presStyleLbl="alignAcc1" presStyleIdx="2" presStyleCnt="3" custScaleY="180868" custLinFactNeighborY="-28748">
        <dgm:presLayoutVars>
          <dgm:bulletEnabled val="1"/>
        </dgm:presLayoutVars>
      </dgm:prSet>
      <dgm:spPr/>
    </dgm:pt>
  </dgm:ptLst>
  <dgm:cxnLst>
    <dgm:cxn modelId="{44D63509-5BED-4BB8-9EB9-9A24FD4AF37C}" srcId="{033D0F5A-D767-42D1-B20B-594A239430F7}" destId="{AD9AAAA4-B81B-426F-92F2-1804743882DB}" srcOrd="0" destOrd="0" parTransId="{D03F331A-4DA1-4F14-8AD0-67D4D8DFBCDE}" sibTransId="{F36CB538-4E6B-4ED5-94AF-7407E33DD72B}"/>
    <dgm:cxn modelId="{01EA3E31-284A-4186-947F-7EDAF01230EC}" srcId="{62B1210F-6E63-4DF6-A87E-F0A92E26CA0F}" destId="{110291A6-479A-480E-8F1E-9A68E8A35603}" srcOrd="2" destOrd="0" parTransId="{8D25466D-6E71-4193-AA67-D7C262B6A706}" sibTransId="{E06D227A-E2D3-4DFC-ACA9-72FB96C5E3CE}"/>
    <dgm:cxn modelId="{35BCB73C-BF05-4F36-9155-D633FC52BD7D}" type="presOf" srcId="{DD3C03BE-5390-4439-BF64-C3EAE07B3572}" destId="{EA328D74-7921-4029-8526-4836567A0DC9}" srcOrd="0" destOrd="1" presId="urn:microsoft.com/office/officeart/2005/8/layout/chevron2"/>
    <dgm:cxn modelId="{21E22E64-FB60-484A-8A40-04D172DCEEED}" srcId="{AD9AAAA4-B81B-426F-92F2-1804743882DB}" destId="{B33EF1E4-5666-455D-8109-093762DF8509}" srcOrd="0" destOrd="0" parTransId="{F631EC2C-B362-47BB-AA85-3D67F078FD40}" sibTransId="{B464BAD8-5591-4AF6-BC2F-57B67066D30A}"/>
    <dgm:cxn modelId="{673FE044-F39D-45CA-A9BB-B60C498C1C88}" type="presOf" srcId="{C8D8813F-048B-4EF0-ADBA-884EC9225185}" destId="{55F03627-C6EB-413F-AD52-A06ECE024D43}" srcOrd="0" destOrd="0" presId="urn:microsoft.com/office/officeart/2005/8/layout/chevron2"/>
    <dgm:cxn modelId="{3D3B5D69-0D95-4190-9C8D-B2A7E1C70F19}" type="presOf" srcId="{033D0F5A-D767-42D1-B20B-594A239430F7}" destId="{7B3B62CB-6EB5-4292-A956-1305B8C1B0B7}" srcOrd="0" destOrd="0" presId="urn:microsoft.com/office/officeart/2005/8/layout/chevron2"/>
    <dgm:cxn modelId="{879A376A-D49F-48D5-B558-05254F8F3361}" type="presOf" srcId="{110291A6-479A-480E-8F1E-9A68E8A35603}" destId="{469D7D16-1E30-44E6-9D1F-4ACBBC693AB8}" srcOrd="0" destOrd="2" presId="urn:microsoft.com/office/officeart/2005/8/layout/chevron2"/>
    <dgm:cxn modelId="{AEA45E6E-4814-468B-8A21-4FB80FF8235D}" srcId="{62B1210F-6E63-4DF6-A87E-F0A92E26CA0F}" destId="{75D0C066-790E-4BA3-9565-A46AA9A103D5}" srcOrd="1" destOrd="0" parTransId="{9CF2DFEC-9224-4561-9C1D-F54E46C0FAF4}" sibTransId="{18451CA1-64B6-4A8C-9AF0-B6414CEE9CE5}"/>
    <dgm:cxn modelId="{B3F6F481-1C5F-4B9B-804A-F34E8A0A849A}" type="presOf" srcId="{62B1210F-6E63-4DF6-A87E-F0A92E26CA0F}" destId="{72467AC6-F591-4090-A143-87A733D0AF0D}" srcOrd="0" destOrd="0" presId="urn:microsoft.com/office/officeart/2005/8/layout/chevron2"/>
    <dgm:cxn modelId="{8E11D284-886D-4867-B7EF-A989AD0FC1B7}" type="presOf" srcId="{D2A40B3B-6755-4D2E-842B-FECE98F6A32D}" destId="{55B6A536-8B25-4AAE-AC30-60229AF3529F}" srcOrd="0" destOrd="1" presId="urn:microsoft.com/office/officeart/2005/8/layout/chevron2"/>
    <dgm:cxn modelId="{35B40086-0B1E-4721-A100-372E967E7DEB}" type="presOf" srcId="{AD9AAAA4-B81B-426F-92F2-1804743882DB}" destId="{FEA40CAA-B8FA-4B01-90A7-9E9B0CA78DA5}" srcOrd="0" destOrd="0" presId="urn:microsoft.com/office/officeart/2005/8/layout/chevron2"/>
    <dgm:cxn modelId="{8731A68E-FEA4-44A0-BC34-485379DC172E}" type="presOf" srcId="{75D0C066-790E-4BA3-9565-A46AA9A103D5}" destId="{469D7D16-1E30-44E6-9D1F-4ACBBC693AB8}" srcOrd="0" destOrd="1" presId="urn:microsoft.com/office/officeart/2005/8/layout/chevron2"/>
    <dgm:cxn modelId="{CF07D9A1-D4CE-4390-9466-36D37F7B43F1}" srcId="{033D0F5A-D767-42D1-B20B-594A239430F7}" destId="{62B1210F-6E63-4DF6-A87E-F0A92E26CA0F}" srcOrd="2" destOrd="0" parTransId="{80BC4351-1482-466D-8C47-A5140A5E9A7C}" sibTransId="{4921C94E-F7DC-44BD-8314-23091362D7A7}"/>
    <dgm:cxn modelId="{11617EAD-5E7C-4F99-9E68-A5BFCB0223AA}" type="presOf" srcId="{B33EF1E4-5666-455D-8109-093762DF8509}" destId="{EA328D74-7921-4029-8526-4836567A0DC9}" srcOrd="0" destOrd="0" presId="urn:microsoft.com/office/officeart/2005/8/layout/chevron2"/>
    <dgm:cxn modelId="{D99709B1-E902-461B-A6D3-0F1871EF06CE}" srcId="{C8D8813F-048B-4EF0-ADBA-884EC9225185}" destId="{710AF293-E78D-4523-A5BD-42AF8C44ACBD}" srcOrd="0" destOrd="0" parTransId="{02759ECC-B2AA-4D62-95A6-93E32BBEE816}" sibTransId="{3A61FDD7-DA45-4B1E-9711-A6603B269E50}"/>
    <dgm:cxn modelId="{2C04EDCD-FABB-4D10-A5A0-2F2265939A41}" srcId="{033D0F5A-D767-42D1-B20B-594A239430F7}" destId="{C8D8813F-048B-4EF0-ADBA-884EC9225185}" srcOrd="1" destOrd="0" parTransId="{ECF83E57-6F6C-4060-94A5-091CFFAB6DB7}" sibTransId="{20CA7218-DF34-4767-B07B-7C882B59B5A7}"/>
    <dgm:cxn modelId="{DA9D35D4-C02B-4BC6-8CFF-DC728DF3C019}" srcId="{AD9AAAA4-B81B-426F-92F2-1804743882DB}" destId="{DD3C03BE-5390-4439-BF64-C3EAE07B3572}" srcOrd="1" destOrd="0" parTransId="{344A31A5-7CAC-48BA-8D5F-58E37A5F4A6D}" sibTransId="{CAECFC47-59DD-4F8C-B9DC-5D75E7F0E83D}"/>
    <dgm:cxn modelId="{A0C3C1D4-A5D4-4DA2-A13D-D2979D9C5CC4}" type="presOf" srcId="{2A0DC3FB-A3DC-4E72-8468-310F35566476}" destId="{469D7D16-1E30-44E6-9D1F-4ACBBC693AB8}" srcOrd="0" destOrd="0" presId="urn:microsoft.com/office/officeart/2005/8/layout/chevron2"/>
    <dgm:cxn modelId="{7EA48AE6-3CCC-46C0-97FB-0D5A29304812}" type="presOf" srcId="{710AF293-E78D-4523-A5BD-42AF8C44ACBD}" destId="{55B6A536-8B25-4AAE-AC30-60229AF3529F}" srcOrd="0" destOrd="0" presId="urn:microsoft.com/office/officeart/2005/8/layout/chevron2"/>
    <dgm:cxn modelId="{18561AF3-82F6-4952-8096-E95697ABD698}" srcId="{C8D8813F-048B-4EF0-ADBA-884EC9225185}" destId="{D2A40B3B-6755-4D2E-842B-FECE98F6A32D}" srcOrd="1" destOrd="0" parTransId="{E7485351-4D6C-45F5-8A63-1A1ADA30A30F}" sibTransId="{BCB694BA-7914-489F-B684-5B8581FD0A0F}"/>
    <dgm:cxn modelId="{565FE4FB-CEEC-41C1-AEA5-1A9E9AD0C736}" srcId="{62B1210F-6E63-4DF6-A87E-F0A92E26CA0F}" destId="{2A0DC3FB-A3DC-4E72-8468-310F35566476}" srcOrd="0" destOrd="0" parTransId="{25B795B0-A512-40F2-AD7B-03991F63C2E2}" sibTransId="{9D8D3098-AA6A-4BDC-A7C8-32E29B15683E}"/>
    <dgm:cxn modelId="{4049AB8C-8AAA-4CE6-AE24-9B3014A69CDE}" type="presParOf" srcId="{7B3B62CB-6EB5-4292-A956-1305B8C1B0B7}" destId="{80198C04-55A9-4B93-81AF-E01F1268F645}" srcOrd="0" destOrd="0" presId="urn:microsoft.com/office/officeart/2005/8/layout/chevron2"/>
    <dgm:cxn modelId="{2AC4E128-1533-4905-9365-05A364247853}" type="presParOf" srcId="{80198C04-55A9-4B93-81AF-E01F1268F645}" destId="{FEA40CAA-B8FA-4B01-90A7-9E9B0CA78DA5}" srcOrd="0" destOrd="0" presId="urn:microsoft.com/office/officeart/2005/8/layout/chevron2"/>
    <dgm:cxn modelId="{4B5AB063-8505-444D-BB61-D3BDFAE8D9E2}" type="presParOf" srcId="{80198C04-55A9-4B93-81AF-E01F1268F645}" destId="{EA328D74-7921-4029-8526-4836567A0DC9}" srcOrd="1" destOrd="0" presId="urn:microsoft.com/office/officeart/2005/8/layout/chevron2"/>
    <dgm:cxn modelId="{4A47E3F6-E6D2-440C-AC9B-FB249D490E12}" type="presParOf" srcId="{7B3B62CB-6EB5-4292-A956-1305B8C1B0B7}" destId="{1E44914C-EDA8-4BF0-BD32-86671081E564}" srcOrd="1" destOrd="0" presId="urn:microsoft.com/office/officeart/2005/8/layout/chevron2"/>
    <dgm:cxn modelId="{C0A630AB-7BF2-44B6-B156-294E3B53D89F}" type="presParOf" srcId="{7B3B62CB-6EB5-4292-A956-1305B8C1B0B7}" destId="{14424851-E5C7-4AB1-95FC-96DC74AC8CE0}" srcOrd="2" destOrd="0" presId="urn:microsoft.com/office/officeart/2005/8/layout/chevron2"/>
    <dgm:cxn modelId="{2404AA9C-2917-445C-B575-D27539F1AA7A}" type="presParOf" srcId="{14424851-E5C7-4AB1-95FC-96DC74AC8CE0}" destId="{55F03627-C6EB-413F-AD52-A06ECE024D43}" srcOrd="0" destOrd="0" presId="urn:microsoft.com/office/officeart/2005/8/layout/chevron2"/>
    <dgm:cxn modelId="{2C72C998-A369-4E56-B845-07F494AE9827}" type="presParOf" srcId="{14424851-E5C7-4AB1-95FC-96DC74AC8CE0}" destId="{55B6A536-8B25-4AAE-AC30-60229AF3529F}" srcOrd="1" destOrd="0" presId="urn:microsoft.com/office/officeart/2005/8/layout/chevron2"/>
    <dgm:cxn modelId="{7A8004EE-8D93-4D6D-A0E6-663DD906AF98}" type="presParOf" srcId="{7B3B62CB-6EB5-4292-A956-1305B8C1B0B7}" destId="{C8023D57-CF14-4302-B1C8-CFA47D03065E}" srcOrd="3" destOrd="0" presId="urn:microsoft.com/office/officeart/2005/8/layout/chevron2"/>
    <dgm:cxn modelId="{22D637EF-8A1B-46C9-A729-24D9752B6070}" type="presParOf" srcId="{7B3B62CB-6EB5-4292-A956-1305B8C1B0B7}" destId="{FAD9A9D1-D638-42CE-A1C5-E309C3EF13B4}" srcOrd="4" destOrd="0" presId="urn:microsoft.com/office/officeart/2005/8/layout/chevron2"/>
    <dgm:cxn modelId="{4D4A045E-92F1-4331-8005-5CD43D23DA91}" type="presParOf" srcId="{FAD9A9D1-D638-42CE-A1C5-E309C3EF13B4}" destId="{72467AC6-F591-4090-A143-87A733D0AF0D}" srcOrd="0" destOrd="0" presId="urn:microsoft.com/office/officeart/2005/8/layout/chevron2"/>
    <dgm:cxn modelId="{AE440D9E-5594-4EA5-BA1E-F7A09300B908}" type="presParOf" srcId="{FAD9A9D1-D638-42CE-A1C5-E309C3EF13B4}" destId="{469D7D16-1E30-44E6-9D1F-4ACBBC693A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2045-8523-4317-AFF1-B7E5692F740C}">
      <dsp:nvSpPr>
        <dsp:cNvPr id="0" name=""/>
        <dsp:cNvSpPr/>
      </dsp:nvSpPr>
      <dsp:spPr>
        <a:xfrm>
          <a:off x="0" y="530808"/>
          <a:ext cx="1001948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24C12-89F8-42F8-847D-15B5D53C8BF5}">
      <dsp:nvSpPr>
        <dsp:cNvPr id="0" name=""/>
        <dsp:cNvSpPr/>
      </dsp:nvSpPr>
      <dsp:spPr>
        <a:xfrm>
          <a:off x="494125" y="88008"/>
          <a:ext cx="951792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99" tIns="0" rIns="26509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itchFamily="34" charset="0"/>
              <a:cs typeface="Arial" pitchFamily="34" charset="0"/>
            </a:rPr>
            <a:t>Several </a:t>
          </a:r>
          <a:r>
            <a:rPr lang="en-US" sz="2800" b="1" kern="1200" dirty="0" err="1">
              <a:latin typeface="Arial" pitchFamily="34" charset="0"/>
              <a:cs typeface="Arial" pitchFamily="34" charset="0"/>
            </a:rPr>
            <a:t>programmes</a:t>
          </a:r>
          <a:r>
            <a:rPr lang="en-US" sz="2800" b="1" kern="1200" dirty="0">
              <a:latin typeface="Arial" pitchFamily="34" charset="0"/>
              <a:cs typeface="Arial" pitchFamily="34" charset="0"/>
            </a:rPr>
            <a:t> exist but Assured Service Delivery is an issue</a:t>
          </a:r>
          <a:endParaRPr lang="en-US" sz="2800" kern="1200" dirty="0"/>
        </a:p>
      </dsp:txBody>
      <dsp:txXfrm>
        <a:off x="537356" y="131239"/>
        <a:ext cx="9431466" cy="799138"/>
      </dsp:txXfrm>
    </dsp:sp>
    <dsp:sp modelId="{6CD50548-5A61-4BD9-BA62-34406AB12BD5}">
      <dsp:nvSpPr>
        <dsp:cNvPr id="0" name=""/>
        <dsp:cNvSpPr/>
      </dsp:nvSpPr>
      <dsp:spPr>
        <a:xfrm>
          <a:off x="0" y="1891608"/>
          <a:ext cx="1001948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C926E-4B5A-4A2C-BD5C-4DF66FD92DC5}">
      <dsp:nvSpPr>
        <dsp:cNvPr id="0" name=""/>
        <dsp:cNvSpPr/>
      </dsp:nvSpPr>
      <dsp:spPr>
        <a:xfrm>
          <a:off x="492168" y="1448808"/>
          <a:ext cx="9518475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99" tIns="0" rIns="26509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itchFamily="34" charset="0"/>
              <a:cs typeface="Arial" pitchFamily="34" charset="0"/>
            </a:rPr>
            <a:t>Respectful and Quality healthcare</a:t>
          </a:r>
          <a:endParaRPr lang="en-US" sz="2800" kern="1200" dirty="0"/>
        </a:p>
      </dsp:txBody>
      <dsp:txXfrm>
        <a:off x="535399" y="1492039"/>
        <a:ext cx="9432013" cy="799138"/>
      </dsp:txXfrm>
    </dsp:sp>
    <dsp:sp modelId="{5D0CA292-C913-4690-A189-52AE1AAA391E}">
      <dsp:nvSpPr>
        <dsp:cNvPr id="0" name=""/>
        <dsp:cNvSpPr/>
      </dsp:nvSpPr>
      <dsp:spPr>
        <a:xfrm>
          <a:off x="0" y="3252408"/>
          <a:ext cx="1001948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F040A-B7BD-4829-AD64-C08BDE93BE8F}">
      <dsp:nvSpPr>
        <dsp:cNvPr id="0" name=""/>
        <dsp:cNvSpPr/>
      </dsp:nvSpPr>
      <dsp:spPr>
        <a:xfrm>
          <a:off x="477002" y="2809608"/>
          <a:ext cx="9540031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99" tIns="0" rIns="26509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itchFamily="34" charset="0"/>
              <a:cs typeface="Arial" pitchFamily="34" charset="0"/>
            </a:rPr>
            <a:t>Reporting and Reviewing of each and every Maternal Death</a:t>
          </a:r>
          <a:endParaRPr lang="en-US" sz="2800" kern="1200" dirty="0"/>
        </a:p>
      </dsp:txBody>
      <dsp:txXfrm>
        <a:off x="520233" y="2852839"/>
        <a:ext cx="9453569" cy="799138"/>
      </dsp:txXfrm>
    </dsp:sp>
    <dsp:sp modelId="{B0B09C33-CD2D-475D-BA1C-9B924726FB03}">
      <dsp:nvSpPr>
        <dsp:cNvPr id="0" name=""/>
        <dsp:cNvSpPr/>
      </dsp:nvSpPr>
      <dsp:spPr>
        <a:xfrm>
          <a:off x="0" y="4613208"/>
          <a:ext cx="1001948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B8E3F-BCB1-4791-AB0A-38DD0ABB9DF4}">
      <dsp:nvSpPr>
        <dsp:cNvPr id="0" name=""/>
        <dsp:cNvSpPr/>
      </dsp:nvSpPr>
      <dsp:spPr>
        <a:xfrm>
          <a:off x="480426" y="4170408"/>
          <a:ext cx="953393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99" tIns="0" rIns="26509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itchFamily="34" charset="0"/>
              <a:cs typeface="Arial" pitchFamily="34" charset="0"/>
            </a:rPr>
            <a:t>Involvement and Community Engagement </a:t>
          </a:r>
        </a:p>
      </dsp:txBody>
      <dsp:txXfrm>
        <a:off x="523657" y="4213639"/>
        <a:ext cx="9447470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73374-1E34-4FC0-9A3C-B1C0218A0FC1}">
      <dsp:nvSpPr>
        <dsp:cNvPr id="0" name=""/>
        <dsp:cNvSpPr/>
      </dsp:nvSpPr>
      <dsp:spPr>
        <a:xfrm>
          <a:off x="-7753827" y="-1184975"/>
          <a:ext cx="9227950" cy="9227950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C3C9B-FBB3-4381-B8BC-F68C6998001A}">
      <dsp:nvSpPr>
        <dsp:cNvPr id="0" name=""/>
        <dsp:cNvSpPr/>
      </dsp:nvSpPr>
      <dsp:spPr>
        <a:xfrm>
          <a:off x="548982" y="361142"/>
          <a:ext cx="9602759" cy="722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itchFamily="18" charset="0"/>
              <a:ea typeface="+mn-ea"/>
              <a:cs typeface="+mn-cs"/>
            </a:rPr>
            <a:t>Provide </a:t>
          </a:r>
          <a:r>
            <a:rPr lang="en-US" sz="2000" b="1" kern="1200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high quality medical and emergency services and referrals</a:t>
          </a:r>
        </a:p>
      </dsp:txBody>
      <dsp:txXfrm>
        <a:off x="548982" y="361142"/>
        <a:ext cx="9602759" cy="722010"/>
      </dsp:txXfrm>
    </dsp:sp>
    <dsp:sp modelId="{900F8640-F592-4A03-AA8A-810AF9D4B85B}">
      <dsp:nvSpPr>
        <dsp:cNvPr id="0" name=""/>
        <dsp:cNvSpPr/>
      </dsp:nvSpPr>
      <dsp:spPr>
        <a:xfrm>
          <a:off x="97726" y="270890"/>
          <a:ext cx="902512" cy="902512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3C9099-4DA9-4446-8CA6-B013BFC6257B}">
      <dsp:nvSpPr>
        <dsp:cNvPr id="0" name=""/>
        <dsp:cNvSpPr/>
      </dsp:nvSpPr>
      <dsp:spPr>
        <a:xfrm>
          <a:off x="1142885" y="1231698"/>
          <a:ext cx="9008856" cy="722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itchFamily="18" charset="0"/>
              <a:ea typeface="+mn-ea"/>
              <a:cs typeface="+mn-cs"/>
            </a:rPr>
            <a:t>Create a </a:t>
          </a:r>
          <a:r>
            <a:rPr lang="en-US" sz="2000" b="1" kern="1200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responsive health care </a:t>
          </a:r>
          <a:r>
            <a:rPr lang="en-US" sz="2000" b="1" kern="1200" dirty="0">
              <a:latin typeface="Cambria" pitchFamily="18" charset="0"/>
              <a:ea typeface="+mn-ea"/>
              <a:cs typeface="+mn-cs"/>
            </a:rPr>
            <a:t>system</a:t>
          </a:r>
        </a:p>
      </dsp:txBody>
      <dsp:txXfrm>
        <a:off x="1142885" y="1231698"/>
        <a:ext cx="9008856" cy="722010"/>
      </dsp:txXfrm>
    </dsp:sp>
    <dsp:sp modelId="{EB470CA5-0149-41C9-A090-C9A0A1656925}">
      <dsp:nvSpPr>
        <dsp:cNvPr id="0" name=""/>
        <dsp:cNvSpPr/>
      </dsp:nvSpPr>
      <dsp:spPr>
        <a:xfrm>
          <a:off x="691629" y="1353769"/>
          <a:ext cx="902512" cy="902512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A760CE-4DAB-4854-B63E-634A31F9055C}">
      <dsp:nvSpPr>
        <dsp:cNvPr id="0" name=""/>
        <dsp:cNvSpPr/>
      </dsp:nvSpPr>
      <dsp:spPr>
        <a:xfrm>
          <a:off x="1414462" y="2098403"/>
          <a:ext cx="8737280" cy="1380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itchFamily="18" charset="0"/>
              <a:ea typeface="+mn-ea"/>
              <a:cs typeface="+mn-cs"/>
            </a:rPr>
            <a:t>Use institutional and other community-based platforms to spread awareness, mobilize community and facilitate </a:t>
          </a:r>
          <a:r>
            <a:rPr lang="en-US" sz="2000" b="1" kern="1200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100% reporting &amp; review of Maternal Deaths</a:t>
          </a:r>
        </a:p>
      </dsp:txBody>
      <dsp:txXfrm>
        <a:off x="1414462" y="2098403"/>
        <a:ext cx="8737280" cy="1380230"/>
      </dsp:txXfrm>
    </dsp:sp>
    <dsp:sp modelId="{D071E71D-F360-4ADC-B799-B9EFCB0B12DF}">
      <dsp:nvSpPr>
        <dsp:cNvPr id="0" name=""/>
        <dsp:cNvSpPr/>
      </dsp:nvSpPr>
      <dsp:spPr>
        <a:xfrm>
          <a:off x="963205" y="2436647"/>
          <a:ext cx="902512" cy="902512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37B85E-32AE-45DE-ADED-58210840497C}">
      <dsp:nvSpPr>
        <dsp:cNvPr id="0" name=""/>
        <dsp:cNvSpPr/>
      </dsp:nvSpPr>
      <dsp:spPr>
        <a:xfrm>
          <a:off x="1444518" y="3730417"/>
          <a:ext cx="8737280" cy="722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itchFamily="18" charset="0"/>
              <a:ea typeface="+mn-ea"/>
              <a:cs typeface="+mn-cs"/>
            </a:rPr>
            <a:t>Develop and establish a system of continuous </a:t>
          </a:r>
          <a:r>
            <a:rPr lang="en-US" sz="2000" b="1" kern="1200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client feedback and redressal of grievances</a:t>
          </a:r>
        </a:p>
      </dsp:txBody>
      <dsp:txXfrm>
        <a:off x="1444518" y="3730417"/>
        <a:ext cx="8737280" cy="722010"/>
      </dsp:txXfrm>
    </dsp:sp>
    <dsp:sp modelId="{181809EF-D51E-45DE-BFC7-4009789F4CE6}">
      <dsp:nvSpPr>
        <dsp:cNvPr id="0" name=""/>
        <dsp:cNvSpPr/>
      </dsp:nvSpPr>
      <dsp:spPr>
        <a:xfrm>
          <a:off x="963205" y="3605967"/>
          <a:ext cx="902512" cy="902512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917F9F-8F89-4AD8-A15A-67571F6039A7}">
      <dsp:nvSpPr>
        <dsp:cNvPr id="0" name=""/>
        <dsp:cNvSpPr/>
      </dsp:nvSpPr>
      <dsp:spPr>
        <a:xfrm>
          <a:off x="1142885" y="4691968"/>
          <a:ext cx="9008856" cy="722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itchFamily="18" charset="0"/>
              <a:ea typeface="+mn-ea"/>
              <a:cs typeface="+mn-cs"/>
            </a:rPr>
            <a:t>Provide an interdepartmental </a:t>
          </a:r>
          <a:r>
            <a:rPr lang="en-US" sz="2000" b="1" kern="1200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platform for convergent </a:t>
          </a:r>
          <a:r>
            <a:rPr lang="en-US" sz="2000" b="1" kern="1200" dirty="0">
              <a:latin typeface="Cambria" pitchFamily="18" charset="0"/>
              <a:ea typeface="+mn-ea"/>
              <a:cs typeface="+mn-cs"/>
            </a:rPr>
            <a:t>action plans.</a:t>
          </a:r>
        </a:p>
      </dsp:txBody>
      <dsp:txXfrm>
        <a:off x="1142885" y="4691968"/>
        <a:ext cx="9008856" cy="722010"/>
      </dsp:txXfrm>
    </dsp:sp>
    <dsp:sp modelId="{0532F218-D3F5-4A4E-A854-B5B6E2AE846B}">
      <dsp:nvSpPr>
        <dsp:cNvPr id="0" name=""/>
        <dsp:cNvSpPr/>
      </dsp:nvSpPr>
      <dsp:spPr>
        <a:xfrm>
          <a:off x="691629" y="4601717"/>
          <a:ext cx="902512" cy="902512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FADA05-3FDF-44B7-8EBD-58A62FC4BF8E}">
      <dsp:nvSpPr>
        <dsp:cNvPr id="0" name=""/>
        <dsp:cNvSpPr/>
      </dsp:nvSpPr>
      <dsp:spPr>
        <a:xfrm>
          <a:off x="548982" y="5774846"/>
          <a:ext cx="9602759" cy="722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30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latin typeface="Cambria" pitchFamily="18" charset="0"/>
              <a:ea typeface="+mn-ea"/>
              <a:cs typeface="+mn-cs"/>
            </a:rPr>
            <a:t>Effective governance </a:t>
          </a:r>
          <a:r>
            <a:rPr lang="en-US" sz="2000" b="1" kern="1200" dirty="0">
              <a:latin typeface="Cambria" pitchFamily="18" charset="0"/>
              <a:ea typeface="+mn-ea"/>
              <a:cs typeface="+mn-cs"/>
            </a:rPr>
            <a:t>including formulating strategies, supervision and review of the program for  corrective actions. </a:t>
          </a:r>
        </a:p>
      </dsp:txBody>
      <dsp:txXfrm>
        <a:off x="548982" y="5774846"/>
        <a:ext cx="9602759" cy="722010"/>
      </dsp:txXfrm>
    </dsp:sp>
    <dsp:sp modelId="{0DED1C3F-75EF-4F28-8857-A7F31111E89F}">
      <dsp:nvSpPr>
        <dsp:cNvPr id="0" name=""/>
        <dsp:cNvSpPr/>
      </dsp:nvSpPr>
      <dsp:spPr>
        <a:xfrm>
          <a:off x="97726" y="5684595"/>
          <a:ext cx="902512" cy="902512"/>
        </a:xfrm>
        <a:prstGeom prst="ellipse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D1D70-7476-4637-9B2D-DFF59F0FEA23}">
      <dsp:nvSpPr>
        <dsp:cNvPr id="0" name=""/>
        <dsp:cNvSpPr/>
      </dsp:nvSpPr>
      <dsp:spPr>
        <a:xfrm>
          <a:off x="7162831" y="-174803"/>
          <a:ext cx="6416198" cy="6416198"/>
        </a:xfrm>
        <a:prstGeom prst="circularArrow">
          <a:avLst>
            <a:gd name="adj1" fmla="val 5544"/>
            <a:gd name="adj2" fmla="val 330680"/>
            <a:gd name="adj3" fmla="val 14191646"/>
            <a:gd name="adj4" fmla="val 17137815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929D2-226A-4A32-8681-71CBC547A90B}">
      <dsp:nvSpPr>
        <dsp:cNvPr id="0" name=""/>
        <dsp:cNvSpPr/>
      </dsp:nvSpPr>
      <dsp:spPr>
        <a:xfrm>
          <a:off x="9146106" y="73275"/>
          <a:ext cx="2449648" cy="78310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gency FB" panose="020B0503020202020204" pitchFamily="34" charset="0"/>
            </a:rPr>
            <a:t>Zero Tolerance for Any Negligence</a:t>
          </a:r>
        </a:p>
      </dsp:txBody>
      <dsp:txXfrm>
        <a:off x="9184334" y="111503"/>
        <a:ext cx="2373192" cy="706644"/>
      </dsp:txXfrm>
    </dsp:sp>
    <dsp:sp modelId="{BCE75CB0-4737-4BC5-BE2B-EB3F3F4D6AE2}">
      <dsp:nvSpPr>
        <dsp:cNvPr id="0" name=""/>
        <dsp:cNvSpPr/>
      </dsp:nvSpPr>
      <dsp:spPr>
        <a:xfrm>
          <a:off x="12031339" y="902014"/>
          <a:ext cx="3059871" cy="879155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gency FB" panose="020B0503020202020204" pitchFamily="34" charset="0"/>
            </a:rPr>
            <a:t>Integrates existing Initiatives like JSSK, PMSMA, LaQshya , FRUs </a:t>
          </a:r>
          <a:r>
            <a:rPr lang="en-US" sz="2000" b="1" kern="1200" dirty="0" err="1">
              <a:latin typeface="Agency FB" panose="020B0503020202020204" pitchFamily="34" charset="0"/>
            </a:rPr>
            <a:t>etc</a:t>
          </a:r>
          <a:endParaRPr lang="en-US" sz="2000" b="1" kern="1200" dirty="0">
            <a:latin typeface="Agency FB" panose="020B0503020202020204" pitchFamily="34" charset="0"/>
          </a:endParaRPr>
        </a:p>
      </dsp:txBody>
      <dsp:txXfrm>
        <a:off x="12074256" y="944931"/>
        <a:ext cx="2974037" cy="793321"/>
      </dsp:txXfrm>
    </dsp:sp>
    <dsp:sp modelId="{8DB14DFC-A000-49BA-AAEA-301E3583062C}">
      <dsp:nvSpPr>
        <dsp:cNvPr id="0" name=""/>
        <dsp:cNvSpPr/>
      </dsp:nvSpPr>
      <dsp:spPr>
        <a:xfrm>
          <a:off x="12560565" y="2228826"/>
          <a:ext cx="2814542" cy="986565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gency FB" panose="020B0503020202020204" pitchFamily="34" charset="0"/>
            </a:rPr>
            <a:t>Respect For Women’s Autonomy, Dignity , Feelings And Choices </a:t>
          </a:r>
        </a:p>
      </dsp:txBody>
      <dsp:txXfrm>
        <a:off x="12608725" y="2276986"/>
        <a:ext cx="2718222" cy="890245"/>
      </dsp:txXfrm>
    </dsp:sp>
    <dsp:sp modelId="{412A2DC1-B149-493A-BBE2-1AAA3079549F}">
      <dsp:nvSpPr>
        <dsp:cNvPr id="0" name=""/>
        <dsp:cNvSpPr/>
      </dsp:nvSpPr>
      <dsp:spPr>
        <a:xfrm>
          <a:off x="12560560" y="3403948"/>
          <a:ext cx="2630748" cy="70804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gency FB" panose="020B0503020202020204" pitchFamily="34" charset="0"/>
            </a:rPr>
            <a:t>100% Maternal Death Registration And Reviews</a:t>
          </a:r>
        </a:p>
      </dsp:txBody>
      <dsp:txXfrm>
        <a:off x="12595124" y="3438512"/>
        <a:ext cx="2561620" cy="638920"/>
      </dsp:txXfrm>
    </dsp:sp>
    <dsp:sp modelId="{950C481D-BCCC-48B2-B634-9EE5585EFDBF}">
      <dsp:nvSpPr>
        <dsp:cNvPr id="0" name=""/>
        <dsp:cNvSpPr/>
      </dsp:nvSpPr>
      <dsp:spPr>
        <a:xfrm>
          <a:off x="11960144" y="4559279"/>
          <a:ext cx="2665392" cy="78310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gency FB" panose="020B0503020202020204" pitchFamily="34" charset="0"/>
            </a:rPr>
            <a:t>Community level Maternal Death Reporting</a:t>
          </a:r>
        </a:p>
      </dsp:txBody>
      <dsp:txXfrm>
        <a:off x="11998372" y="4597507"/>
        <a:ext cx="2588936" cy="706644"/>
      </dsp:txXfrm>
    </dsp:sp>
    <dsp:sp modelId="{E5BEA3AC-A7D7-4ACF-97A5-710D9BB6B1FB}">
      <dsp:nvSpPr>
        <dsp:cNvPr id="0" name=""/>
        <dsp:cNvSpPr/>
      </dsp:nvSpPr>
      <dsp:spPr>
        <a:xfrm>
          <a:off x="9273240" y="5551201"/>
          <a:ext cx="2665392" cy="50465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gency FB" panose="020B0503020202020204" pitchFamily="34" charset="0"/>
            </a:rPr>
            <a:t>Grievance </a:t>
          </a:r>
          <a:r>
            <a:rPr lang="en-US" sz="2100" b="1" kern="1200" dirty="0" err="1">
              <a:latin typeface="Agency FB" panose="020B0503020202020204" pitchFamily="34" charset="0"/>
            </a:rPr>
            <a:t>Redressal</a:t>
          </a:r>
          <a:endParaRPr lang="en-US" sz="2100" b="1" kern="1200" dirty="0">
            <a:latin typeface="Agency FB" panose="020B0503020202020204" pitchFamily="34" charset="0"/>
          </a:endParaRPr>
        </a:p>
      </dsp:txBody>
      <dsp:txXfrm>
        <a:off x="9297875" y="5575836"/>
        <a:ext cx="2616122" cy="455383"/>
      </dsp:txXfrm>
    </dsp:sp>
    <dsp:sp modelId="{B345F4E1-FB98-42C6-B512-DB9AB2FA99B6}">
      <dsp:nvSpPr>
        <dsp:cNvPr id="0" name=""/>
        <dsp:cNvSpPr/>
      </dsp:nvSpPr>
      <dsp:spPr>
        <a:xfrm>
          <a:off x="6174356" y="4798710"/>
          <a:ext cx="2599690" cy="78310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gency FB" panose="020B0503020202020204" pitchFamily="34" charset="0"/>
            </a:rPr>
            <a:t>Client Feedback Mechanism </a:t>
          </a:r>
        </a:p>
      </dsp:txBody>
      <dsp:txXfrm>
        <a:off x="6212584" y="4836938"/>
        <a:ext cx="2523234" cy="706644"/>
      </dsp:txXfrm>
    </dsp:sp>
    <dsp:sp modelId="{246F989C-C33D-4565-9EB8-2986504408BE}">
      <dsp:nvSpPr>
        <dsp:cNvPr id="0" name=""/>
        <dsp:cNvSpPr/>
      </dsp:nvSpPr>
      <dsp:spPr>
        <a:xfrm>
          <a:off x="5689525" y="3671590"/>
          <a:ext cx="2316411" cy="78310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gency FB" panose="020B0503020202020204" pitchFamily="34" charset="0"/>
            </a:rPr>
            <a:t>Awards To Community Champions </a:t>
          </a:r>
        </a:p>
      </dsp:txBody>
      <dsp:txXfrm>
        <a:off x="5727753" y="3709818"/>
        <a:ext cx="2239955" cy="706644"/>
      </dsp:txXfrm>
    </dsp:sp>
    <dsp:sp modelId="{CACDD7D7-B294-409C-BC99-D6A4E18E0A6A}">
      <dsp:nvSpPr>
        <dsp:cNvPr id="0" name=""/>
        <dsp:cNvSpPr/>
      </dsp:nvSpPr>
      <dsp:spPr>
        <a:xfrm>
          <a:off x="5355927" y="2432296"/>
          <a:ext cx="2505123" cy="78310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gency FB" panose="020B0503020202020204" pitchFamily="34" charset="0"/>
            </a:rPr>
            <a:t>Community Engagement  &amp; Mega IEC/BCC</a:t>
          </a:r>
        </a:p>
      </dsp:txBody>
      <dsp:txXfrm>
        <a:off x="5394155" y="2470524"/>
        <a:ext cx="2428667" cy="706644"/>
      </dsp:txXfrm>
    </dsp:sp>
    <dsp:sp modelId="{DB93FF46-4550-46E0-8957-8740F8B56442}">
      <dsp:nvSpPr>
        <dsp:cNvPr id="0" name=""/>
        <dsp:cNvSpPr/>
      </dsp:nvSpPr>
      <dsp:spPr>
        <a:xfrm>
          <a:off x="5703293" y="1088389"/>
          <a:ext cx="2878646" cy="78310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Agency FB" panose="020B0503020202020204" pitchFamily="34" charset="0"/>
            </a:rPr>
            <a:t>Intersectoral</a:t>
          </a:r>
          <a:r>
            <a:rPr lang="en-US" sz="2000" b="1" kern="1200" dirty="0">
              <a:latin typeface="Agency FB" panose="020B0503020202020204" pitchFamily="34" charset="0"/>
            </a:rPr>
            <a:t> Convergence </a:t>
          </a:r>
        </a:p>
      </dsp:txBody>
      <dsp:txXfrm>
        <a:off x="5741521" y="1126617"/>
        <a:ext cx="2802190" cy="706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40CAA-B8FA-4B01-90A7-9E9B0CA78DA5}">
      <dsp:nvSpPr>
        <dsp:cNvPr id="0" name=""/>
        <dsp:cNvSpPr/>
      </dsp:nvSpPr>
      <dsp:spPr>
        <a:xfrm rot="5400000">
          <a:off x="-222279" y="239680"/>
          <a:ext cx="1481865" cy="1037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Step-1 &amp;2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536053"/>
        <a:ext cx="1037305" cy="444560"/>
      </dsp:txXfrm>
    </dsp:sp>
    <dsp:sp modelId="{EA328D74-7921-4029-8526-4836567A0DC9}">
      <dsp:nvSpPr>
        <dsp:cNvPr id="0" name=""/>
        <dsp:cNvSpPr/>
      </dsp:nvSpPr>
      <dsp:spPr>
        <a:xfrm rot="5400000">
          <a:off x="3796787" y="-2742080"/>
          <a:ext cx="963212" cy="6482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Identification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Facilities under SUMAN.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Self-Assessment</a:t>
          </a: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by the facilities.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7306" y="64421"/>
        <a:ext cx="6435155" cy="869172"/>
      </dsp:txXfrm>
    </dsp:sp>
    <dsp:sp modelId="{55F03627-C6EB-413F-AD52-A06ECE024D43}">
      <dsp:nvSpPr>
        <dsp:cNvPr id="0" name=""/>
        <dsp:cNvSpPr/>
      </dsp:nvSpPr>
      <dsp:spPr>
        <a:xfrm rot="5400000">
          <a:off x="-222279" y="1483842"/>
          <a:ext cx="1481865" cy="1037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Step-3 &amp; 4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780215"/>
        <a:ext cx="1037305" cy="444560"/>
      </dsp:txXfrm>
    </dsp:sp>
    <dsp:sp modelId="{55B6A536-8B25-4AAE-AC30-60229AF3529F}">
      <dsp:nvSpPr>
        <dsp:cNvPr id="0" name=""/>
        <dsp:cNvSpPr/>
      </dsp:nvSpPr>
      <dsp:spPr>
        <a:xfrm rot="5400000">
          <a:off x="3599314" y="-1474704"/>
          <a:ext cx="1358158" cy="6482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Notification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the SUMAN facilities either by the district authority or by the state authority.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District Administration to </a:t>
          </a: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ensure facilities provide SUMAN Service packages.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7306" y="1153604"/>
        <a:ext cx="6415875" cy="1225558"/>
      </dsp:txXfrm>
    </dsp:sp>
    <dsp:sp modelId="{72467AC6-F591-4090-A143-87A733D0AF0D}">
      <dsp:nvSpPr>
        <dsp:cNvPr id="0" name=""/>
        <dsp:cNvSpPr/>
      </dsp:nvSpPr>
      <dsp:spPr>
        <a:xfrm rot="5400000">
          <a:off x="-201710" y="2775203"/>
          <a:ext cx="1481865" cy="1037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Step-5 ,6 &amp; 7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571" y="3071576"/>
        <a:ext cx="1037305" cy="444560"/>
      </dsp:txXfrm>
    </dsp:sp>
    <dsp:sp modelId="{469D7D16-1E30-44E6-9D1F-4ACBBC693AB8}">
      <dsp:nvSpPr>
        <dsp:cNvPr id="0" name=""/>
        <dsp:cNvSpPr/>
      </dsp:nvSpPr>
      <dsp:spPr>
        <a:xfrm rot="5400000">
          <a:off x="3407321" y="196165"/>
          <a:ext cx="1742142" cy="6482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List of SUMAN Facilities </a:t>
          </a:r>
          <a:r>
            <a:rPr lang="en-IN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 be shared officially at Panchayat, </a:t>
          </a:r>
          <a:r>
            <a:rPr lang="en-IN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Zilla</a:t>
          </a: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Parisad</a:t>
          </a: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WCD, NRLM, Health facility In-charge including AB-HWC.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Link SUMAN identified facilities </a:t>
          </a: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through online and IT enabled system.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Monitor and review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every six months and accordingly notify the revised list of facilities.</a:t>
          </a:r>
        </a:p>
      </dsp:txBody>
      <dsp:txXfrm rot="-5400000">
        <a:off x="1037305" y="2651225"/>
        <a:ext cx="6397131" cy="1572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EBF28-9B80-4CEE-BE18-FEEAE6E2A59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FEF63-4E88-4530-8868-D6D8E07A2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3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311F-14E1-4138-9CA6-41DE3F5AED85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4A02-B2C3-4228-B312-F89D0B6AE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3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Cambria" panose="02040503050406030204" pitchFamily="18" charset="0"/>
              </a:rPr>
              <a:t>Between 1990 to 2015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CFF1-41A1-403F-98BE-9E158C5F4F9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7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0092B-30E1-4C14-A6AA-3071E5EB8E9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4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14A02-B2C3-4228-B312-F89D0B6AE9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9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9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76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6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9EEC-6726-4E8E-B9F9-78C5BF6AD7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F8D2-58FC-4199-AC64-55B966F7D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33" t="26802" r="26147" b="5175"/>
          <a:stretch/>
        </p:blipFill>
        <p:spPr>
          <a:xfrm>
            <a:off x="4811844" y="1"/>
            <a:ext cx="7360170" cy="682942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86" y="1175663"/>
            <a:ext cx="8034516" cy="2804845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4800" b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4800" b="1" dirty="0">
                <a:solidFill>
                  <a:schemeClr val="tx1"/>
                </a:solidFill>
                <a:latin typeface="Agency FB" panose="020B0503020202020204" pitchFamily="34" charset="0"/>
              </a:rPr>
              <a:t>SURAKSHIT MATRITVA AASHWASAN</a:t>
            </a:r>
            <a:br>
              <a:rPr lang="en-US" sz="4800" b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4800" b="1" dirty="0">
                <a:solidFill>
                  <a:schemeClr val="tx1"/>
                </a:solidFill>
                <a:latin typeface="Agency FB" panose="020B0503020202020204" pitchFamily="34" charset="0"/>
              </a:rPr>
              <a:t>(SUMAN)</a:t>
            </a:r>
            <a:br>
              <a:rPr lang="en-US" sz="4800" b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br>
              <a:rPr lang="en-US" sz="4800" b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endParaRPr lang="en-US" sz="4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09342F-6B01-4FE7-945D-366C80A58995}"/>
              </a:ext>
            </a:extLst>
          </p:cNvPr>
          <p:cNvSpPr/>
          <p:nvPr/>
        </p:nvSpPr>
        <p:spPr>
          <a:xfrm>
            <a:off x="436453" y="4165941"/>
            <a:ext cx="4191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i="1" dirty="0">
                <a:latin typeface="Cambria" pitchFamily="18" charset="0"/>
              </a:rPr>
              <a:t>Making every effort to realize the </a:t>
            </a:r>
            <a:r>
              <a:rPr lang="en-IN" sz="2800" b="1" i="1" dirty="0">
                <a:solidFill>
                  <a:srgbClr val="FF33CC"/>
                </a:solidFill>
                <a:latin typeface="Cambria" pitchFamily="18" charset="0"/>
              </a:rPr>
              <a:t>aspirations and dreams of each and every mother </a:t>
            </a:r>
            <a:r>
              <a:rPr lang="en-IN" sz="2800" b="1" i="1" dirty="0">
                <a:latin typeface="Cambria" pitchFamily="18" charset="0"/>
              </a:rPr>
              <a:t>in the country</a:t>
            </a:r>
            <a:endParaRPr lang="en-US" sz="2800" b="1" i="1" dirty="0">
              <a:latin typeface="Cambria" pitchFamily="18" charset="0"/>
            </a:endParaRPr>
          </a:p>
        </p:txBody>
      </p:sp>
      <p:pic>
        <p:nvPicPr>
          <p:cNvPr id="7" name="Picture 2" descr="Image result">
            <a:extLst>
              <a:ext uri="{FF2B5EF4-FFF2-40B4-BE49-F238E27FC236}">
                <a16:creationId xmlns:a16="http://schemas.microsoft.com/office/drawing/2014/main" id="{126CFE39-59F7-4762-928A-2CC805C9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" y="28572"/>
            <a:ext cx="1254010" cy="110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sharad singh\Desktop\NHM logo.jpg">
            <a:extLst>
              <a:ext uri="{FF2B5EF4-FFF2-40B4-BE49-F238E27FC236}">
                <a16:creationId xmlns:a16="http://schemas.microsoft.com/office/drawing/2014/main" id="{C9D12FC9-8697-4CD7-85D7-798340E7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1973" y="121870"/>
            <a:ext cx="1168104" cy="90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84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/>
          <p:nvPr/>
        </p:nvSpPr>
        <p:spPr>
          <a:xfrm>
            <a:off x="738521" y="1691223"/>
            <a:ext cx="11644348" cy="50393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SERVICE GUARANTEE</a:t>
            </a:r>
            <a:endParaRPr lang="en-US" sz="700" dirty="0">
              <a:solidFill>
                <a:schemeClr val="accent6">
                  <a:lumMod val="50000"/>
                </a:schemeClr>
              </a:solidFill>
              <a:effectLst/>
              <a:latin typeface="Agency FB" panose="020B0503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" y="0"/>
            <a:ext cx="1338128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rPr>
              <a:t>CONCEPTUAL FRAMEWORK</a:t>
            </a:r>
          </a:p>
        </p:txBody>
      </p:sp>
      <p:sp>
        <p:nvSpPr>
          <p:cNvPr id="8" name="Quad Arrow Callout 7"/>
          <p:cNvSpPr/>
          <p:nvPr/>
        </p:nvSpPr>
        <p:spPr>
          <a:xfrm>
            <a:off x="4283387" y="998460"/>
            <a:ext cx="4554616" cy="4253979"/>
          </a:xfrm>
          <a:prstGeom prst="quadArrowCallout">
            <a:avLst/>
          </a:prstGeom>
          <a:noFill/>
          <a:ln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Zero Preventable Maternal and Newborn Deaths and high quality of maternity care delivered with dignity and respect.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62178426"/>
              </p:ext>
            </p:extLst>
          </p:nvPr>
        </p:nvGraphicFramePr>
        <p:xfrm>
          <a:off x="-3692413" y="0"/>
          <a:ext cx="20896289" cy="626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05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F386-0856-4764-89D7-7E42B1FC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45" y="934223"/>
            <a:ext cx="2795745" cy="2473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Provision of at-least 4 ANC checkups, one PMSMA checkup &amp; six HBNC visits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94801E-EA10-49AC-996C-87CAC59E8524}"/>
              </a:ext>
            </a:extLst>
          </p:cNvPr>
          <p:cNvSpPr/>
          <p:nvPr/>
        </p:nvSpPr>
        <p:spPr>
          <a:xfrm>
            <a:off x="3365770" y="982348"/>
            <a:ext cx="2733474" cy="24346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ysClr val="window" lastClr="FFFFFF"/>
                </a:solidFill>
              </a:rPr>
              <a:t>Free transport from home to health institution</a:t>
            </a:r>
          </a:p>
          <a:p>
            <a:pPr lvl="0" algn="ctr"/>
            <a:r>
              <a:rPr lang="en-US" sz="2400" b="1" dirty="0">
                <a:solidFill>
                  <a:sysClr val="window" lastClr="FFFFFF"/>
                </a:solidFill>
              </a:rPr>
              <a:t>dial 102(108)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24A53-0B17-4E0C-A63D-4E727B92655F}"/>
              </a:ext>
            </a:extLst>
          </p:cNvPr>
          <p:cNvSpPr/>
          <p:nvPr/>
        </p:nvSpPr>
        <p:spPr>
          <a:xfrm>
            <a:off x="9309383" y="1068972"/>
            <a:ext cx="2669629" cy="22384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Deliveries by trained personnel (including </a:t>
            </a:r>
          </a:p>
          <a:p>
            <a:pPr algn="ctr"/>
            <a:r>
              <a:rPr lang="en-US" sz="2400" b="1" dirty="0"/>
              <a:t> Midwife/SBA)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44C8A-E72F-4900-9C0E-97316916848D}"/>
              </a:ext>
            </a:extLst>
          </p:cNvPr>
          <p:cNvSpPr/>
          <p:nvPr/>
        </p:nvSpPr>
        <p:spPr>
          <a:xfrm>
            <a:off x="3326855" y="3915325"/>
            <a:ext cx="2704289" cy="25146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Choice for Delayed Cord Clamping </a:t>
            </a:r>
            <a:r>
              <a:rPr lang="en-US" sz="2400" b="1" dirty="0" err="1"/>
              <a:t>upto</a:t>
            </a:r>
            <a:r>
              <a:rPr lang="en-US" sz="2400" b="1" dirty="0"/>
              <a:t> delivery of placenta in uncomplicated deliveries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3DF015-D7E8-4226-9D88-778D76869870}"/>
              </a:ext>
            </a:extLst>
          </p:cNvPr>
          <p:cNvSpPr/>
          <p:nvPr/>
        </p:nvSpPr>
        <p:spPr>
          <a:xfrm>
            <a:off x="282095" y="3965608"/>
            <a:ext cx="2791845" cy="24833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Elimination of Mother to Child Transmission (EMTCT) of HIV, HBV &amp; Syphilis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F7FA795-3C43-4C38-BA6A-1AAA017C235B}"/>
              </a:ext>
            </a:extLst>
          </p:cNvPr>
          <p:cNvSpPr txBox="1">
            <a:spLocks/>
          </p:cNvSpPr>
          <p:nvPr/>
        </p:nvSpPr>
        <p:spPr>
          <a:xfrm>
            <a:off x="6342430" y="1029903"/>
            <a:ext cx="2687524" cy="2358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Assured referral services with scope of reaching health facility within 1  hour of any critical case emergency.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2B94D-FD12-483C-9449-1548B3B3F1C3}"/>
              </a:ext>
            </a:extLst>
          </p:cNvPr>
          <p:cNvSpPr/>
          <p:nvPr/>
        </p:nvSpPr>
        <p:spPr>
          <a:xfrm>
            <a:off x="9319093" y="3915326"/>
            <a:ext cx="2616741" cy="24854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/>
              <a:t>Respectful Care with privacy and dignity </a:t>
            </a:r>
          </a:p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98373-1B7D-484B-8B66-624B47666232}"/>
              </a:ext>
            </a:extLst>
          </p:cNvPr>
          <p:cNvSpPr/>
          <p:nvPr/>
        </p:nvSpPr>
        <p:spPr>
          <a:xfrm>
            <a:off x="6360324" y="3911383"/>
            <a:ext cx="2669629" cy="24699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ysClr val="window" lastClr="FFFFFF"/>
                </a:solidFill>
              </a:rPr>
              <a:t>Post partum FP counseling &amp; IEC/BCC for safe motherhood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19BAB3A-84E6-49D8-AE6A-B7C64A6E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86"/>
            <a:ext cx="12192000" cy="61021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ENTITLEMENTS UNDER THE INITIATIVE</a:t>
            </a:r>
          </a:p>
        </p:txBody>
      </p:sp>
    </p:spTree>
    <p:extLst>
      <p:ext uri="{BB962C8B-B14F-4D97-AF65-F5344CB8AC3E}">
        <p14:creationId xmlns:p14="http://schemas.microsoft.com/office/powerpoint/2010/main" val="182338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E982B-BCAE-44E1-ABD4-DC38B5BB0B29}"/>
              </a:ext>
            </a:extLst>
          </p:cNvPr>
          <p:cNvSpPr/>
          <p:nvPr/>
        </p:nvSpPr>
        <p:spPr>
          <a:xfrm>
            <a:off x="3402444" y="3891693"/>
            <a:ext cx="2664372" cy="25303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Drop back from institution to home after due discharge (minimum 48 </a:t>
            </a:r>
            <a:r>
              <a:rPr lang="en-US" sz="2400" b="1" dirty="0" err="1"/>
              <a:t>hrs</a:t>
            </a:r>
            <a:r>
              <a:rPr lang="en-US" sz="2400" b="1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5D87F2-D067-49D7-9060-817D4FEC1259}"/>
              </a:ext>
            </a:extLst>
          </p:cNvPr>
          <p:cNvSpPr/>
          <p:nvPr/>
        </p:nvSpPr>
        <p:spPr>
          <a:xfrm>
            <a:off x="9301706" y="1102188"/>
            <a:ext cx="2669629" cy="24386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Birth registration certificates from healthcare facilities.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43C1B0-F3A3-4983-AE9C-B34C85338E60}"/>
              </a:ext>
            </a:extLst>
          </p:cNvPr>
          <p:cNvSpPr/>
          <p:nvPr/>
        </p:nvSpPr>
        <p:spPr>
          <a:xfrm>
            <a:off x="442266" y="3905891"/>
            <a:ext cx="2669629" cy="25382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ysClr val="window" lastClr="FFFFFF"/>
                </a:solidFill>
              </a:rPr>
              <a:t>Conditional cash transfers/direct benefit transfer under various schemes</a:t>
            </a:r>
          </a:p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1556C-F54C-4185-AAEF-A1064F78BF59}"/>
              </a:ext>
            </a:extLst>
          </p:cNvPr>
          <p:cNvSpPr/>
          <p:nvPr/>
        </p:nvSpPr>
        <p:spPr>
          <a:xfrm>
            <a:off x="9301706" y="3891694"/>
            <a:ext cx="2739498" cy="2489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  <a:p>
            <a:pPr lvl="0" algn="ctr"/>
            <a:r>
              <a:rPr lang="en-US" sz="2400" dirty="0"/>
              <a:t>Time bound </a:t>
            </a:r>
            <a:r>
              <a:rPr lang="en-US" sz="2400" dirty="0" err="1"/>
              <a:t>redressal</a:t>
            </a:r>
            <a:r>
              <a:rPr lang="en-US" sz="2400" dirty="0"/>
              <a:t> of grievances including through a responsive call center/helpline.</a:t>
            </a:r>
          </a:p>
          <a:p>
            <a:pPr algn="ctr"/>
            <a:endParaRPr lang="en-US" sz="3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A38001-AB39-4AA7-8D96-2210A7FD5509}"/>
              </a:ext>
            </a:extLst>
          </p:cNvPr>
          <p:cNvSpPr/>
          <p:nvPr/>
        </p:nvSpPr>
        <p:spPr>
          <a:xfrm>
            <a:off x="6366667" y="3905890"/>
            <a:ext cx="2664372" cy="2494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Free and zero expense delivery and C-section facility in case of complications at public health facilities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AB16AC-8CCD-48E3-9FD2-AF63E6A512F1}"/>
              </a:ext>
            </a:extLst>
          </p:cNvPr>
          <p:cNvSpPr/>
          <p:nvPr/>
        </p:nvSpPr>
        <p:spPr>
          <a:xfrm>
            <a:off x="494762" y="1102188"/>
            <a:ext cx="2669629" cy="24484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Early Initiation and support for Breastfeeding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4179BD1-ADA3-4C8A-A5AC-131F7D30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937" y="1102188"/>
            <a:ext cx="2651940" cy="24289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Management of sick neonates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89F7E-F4EF-4C33-91E9-C7000C4540C0}"/>
              </a:ext>
            </a:extLst>
          </p:cNvPr>
          <p:cNvSpPr/>
          <p:nvPr/>
        </p:nvSpPr>
        <p:spPr>
          <a:xfrm>
            <a:off x="6251765" y="1102188"/>
            <a:ext cx="2794958" cy="24289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ysClr val="window" lastClr="FFFFFF"/>
                </a:solidFill>
              </a:rPr>
              <a:t>Zero dose vaccination </a:t>
            </a:r>
          </a:p>
          <a:p>
            <a:pPr algn="ctr"/>
            <a:endParaRPr lang="en-US" sz="24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70CE8C5-6854-4481-A48F-75765FB2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188686"/>
            <a:ext cx="11505128" cy="78346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ENTITLEMENTS UNDER THE INITIATIVE</a:t>
            </a:r>
          </a:p>
        </p:txBody>
      </p:sp>
    </p:spTree>
    <p:extLst>
      <p:ext uri="{BB962C8B-B14F-4D97-AF65-F5344CB8AC3E}">
        <p14:creationId xmlns:p14="http://schemas.microsoft.com/office/powerpoint/2010/main" val="413175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91"/>
            <a:ext cx="10515600" cy="6647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BROAD PILLARS OF THE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930D-C8FF-41B2-AEEC-B3F7F0ECA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 rot="5400000">
            <a:off x="1824649" y="-636051"/>
            <a:ext cx="576286" cy="3775908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SERVICE GUARANTEE</a:t>
            </a:r>
          </a:p>
        </p:txBody>
      </p:sp>
      <p:sp>
        <p:nvSpPr>
          <p:cNvPr id="10" name="Flowchart: Punched Tape 9"/>
          <p:cNvSpPr/>
          <p:nvPr/>
        </p:nvSpPr>
        <p:spPr>
          <a:xfrm rot="5400000">
            <a:off x="1656836" y="264634"/>
            <a:ext cx="892467" cy="3775909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lvl="2" algn="ctr"/>
            <a:r>
              <a:rPr lang="en-US" sz="2000" b="1" dirty="0">
                <a:solidFill>
                  <a:prstClr val="black"/>
                </a:solidFill>
              </a:rPr>
              <a:t>COMMUNITY AWARENESS</a:t>
            </a:r>
          </a:p>
        </p:txBody>
      </p:sp>
      <p:sp>
        <p:nvSpPr>
          <p:cNvPr id="12" name="Flowchart: Punched Tape 11"/>
          <p:cNvSpPr/>
          <p:nvPr/>
        </p:nvSpPr>
        <p:spPr>
          <a:xfrm rot="5400000">
            <a:off x="1667721" y="1459331"/>
            <a:ext cx="986392" cy="3775907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lvl="2" algn="ctr"/>
            <a:r>
              <a:rPr lang="en-US" sz="2000" b="1" dirty="0">
                <a:solidFill>
                  <a:prstClr val="black"/>
                </a:solidFill>
              </a:rPr>
              <a:t>HEALTH SYSTEM STRENGTHENING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5685" y="863088"/>
            <a:ext cx="80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JSSK, JSY, PMSMA, LaQshya, MAA, care for sick &amp; small babies, Home based care for mothers &amp; newborn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019806" y="1642798"/>
            <a:ext cx="791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69956" y="2844463"/>
            <a:ext cx="791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77559" y="1770063"/>
            <a:ext cx="771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VHSNC and SHGs, Community Champions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5684" y="2920956"/>
            <a:ext cx="8066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Infrastructure- LDR, OT, Obstetric HDU/ICU,NBCC,NBSU, SNCU, Human resource, Drugs and diagnostics, Referral systems, Creating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excellence</a:t>
            </a:r>
          </a:p>
        </p:txBody>
      </p:sp>
      <p:sp>
        <p:nvSpPr>
          <p:cNvPr id="14" name="Flowchart: Punched Tape 13"/>
          <p:cNvSpPr/>
          <p:nvPr/>
        </p:nvSpPr>
        <p:spPr>
          <a:xfrm rot="5400000">
            <a:off x="1675742" y="2583884"/>
            <a:ext cx="986392" cy="3775907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lvl="2" algn="ctr"/>
            <a:endParaRPr lang="en-US" sz="2600" b="1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lvl="2" algn="ctr"/>
            <a:r>
              <a:rPr lang="en-US" sz="2000" b="1" dirty="0"/>
              <a:t>MONITORING &amp; REPORTING  </a:t>
            </a:r>
          </a:p>
          <a:p>
            <a:pPr marL="0" lvl="2" algn="ctr"/>
            <a:endParaRPr lang="en-US" sz="2600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5685" y="3945937"/>
            <a:ext cx="80663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Guarantee Charter, Grievance redressal including responsive call center for better redressal, ensured availability of MCP card and Safe motherhood booklet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116478" y="3892013"/>
            <a:ext cx="791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unched Tape 20"/>
          <p:cNvSpPr/>
          <p:nvPr/>
        </p:nvSpPr>
        <p:spPr>
          <a:xfrm rot="5400000">
            <a:off x="1596717" y="3727360"/>
            <a:ext cx="897203" cy="3775908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lvl="2" algn="ctr"/>
            <a:r>
              <a:rPr lang="en-US" sz="2000" b="1" dirty="0"/>
              <a:t>INCENTIVES AND AWARDS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281712" y="5045441"/>
            <a:ext cx="791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553" y="5142153"/>
            <a:ext cx="7832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and recognition to performers</a:t>
            </a:r>
          </a:p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 of maternal death to get 1000/-.</a:t>
            </a:r>
          </a:p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Identifications and felicitation of champions</a:t>
            </a:r>
          </a:p>
        </p:txBody>
      </p:sp>
      <p:sp>
        <p:nvSpPr>
          <p:cNvPr id="24" name="Flowchart: Punched Tape 23"/>
          <p:cNvSpPr/>
          <p:nvPr/>
        </p:nvSpPr>
        <p:spPr>
          <a:xfrm rot="5400000">
            <a:off x="1783995" y="4593120"/>
            <a:ext cx="638341" cy="377591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lvl="2" algn="ctr"/>
            <a:r>
              <a:rPr lang="en-US" sz="2000" b="1" dirty="0"/>
              <a:t>IEC/BCC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77977" y="6150742"/>
            <a:ext cx="791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26790" y="6150114"/>
            <a:ext cx="7913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IEC/BCC activities promoting "zero preventable maternal &amp; newborn deaths"</a:t>
            </a:r>
          </a:p>
        </p:txBody>
      </p:sp>
    </p:spTree>
    <p:extLst>
      <p:ext uri="{BB962C8B-B14F-4D97-AF65-F5344CB8AC3E}">
        <p14:creationId xmlns:p14="http://schemas.microsoft.com/office/powerpoint/2010/main" val="4192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232" y="205469"/>
            <a:ext cx="11724370" cy="10242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Notification of Facilities under SUMAN by Jan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7961586" y="1434662"/>
            <a:ext cx="4078016" cy="12927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itchFamily="18" charset="0"/>
              </a:rPr>
              <a:t>SUMAN Service Guarantee</a:t>
            </a:r>
          </a:p>
          <a:p>
            <a:pPr algn="ctr"/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Basic Package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61586" y="3116317"/>
            <a:ext cx="4078016" cy="12927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itchFamily="18" charset="0"/>
              </a:rPr>
              <a:t>SUMAN Service Guarantee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BEmONC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Package 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1586" y="5123319"/>
            <a:ext cx="4078016" cy="12927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itchFamily="18" charset="0"/>
              </a:rPr>
              <a:t>SUMAN Service Guarantee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CEmONC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Package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91396865"/>
              </p:ext>
            </p:extLst>
          </p:nvPr>
        </p:nvGraphicFramePr>
        <p:xfrm>
          <a:off x="233463" y="1293598"/>
          <a:ext cx="7519481" cy="473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378" y="5657671"/>
            <a:ext cx="76520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/>
              <a:t> Initial Prioritization in identification of Facilities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All </a:t>
            </a:r>
            <a:r>
              <a:rPr lang="en-IN" dirty="0" err="1"/>
              <a:t>LaQshya</a:t>
            </a:r>
            <a:r>
              <a:rPr lang="en-IN" dirty="0"/>
              <a:t>  and NQAS certified facilities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All Medical Colleges , District Hospital for delivering </a:t>
            </a:r>
            <a:r>
              <a:rPr lang="en-IN" dirty="0" err="1"/>
              <a:t>CEmONC</a:t>
            </a:r>
            <a:r>
              <a:rPr lang="en-IN" dirty="0"/>
              <a:t> package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All SDH for either </a:t>
            </a:r>
            <a:r>
              <a:rPr lang="en-IN" dirty="0" err="1"/>
              <a:t>BEmONC</a:t>
            </a:r>
            <a:r>
              <a:rPr lang="en-IN" dirty="0"/>
              <a:t> or </a:t>
            </a:r>
            <a:r>
              <a:rPr lang="en-IN" dirty="0" err="1"/>
              <a:t>CEmONC</a:t>
            </a:r>
            <a:r>
              <a:rPr lang="en-IN" dirty="0"/>
              <a:t>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7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12" t="28428" r="24707" b="14649"/>
          <a:stretch/>
        </p:blipFill>
        <p:spPr>
          <a:xfrm>
            <a:off x="-1" y="1136429"/>
            <a:ext cx="5842530" cy="5390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Title 1"/>
          <p:cNvSpPr txBox="1">
            <a:spLocks/>
          </p:cNvSpPr>
          <p:nvPr/>
        </p:nvSpPr>
        <p:spPr>
          <a:xfrm>
            <a:off x="6198661" y="327259"/>
            <a:ext cx="5322779" cy="860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 Body"/>
              </a:rPr>
              <a:t>Grievance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 Body"/>
              </a:rPr>
              <a:t>Redressal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 Body"/>
              </a:rPr>
              <a:t> Mechanisms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60168" y="1722922"/>
            <a:ext cx="5409398" cy="57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75118" y="1967913"/>
            <a:ext cx="1744260" cy="7945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Body"/>
              </a:rPr>
              <a:t>Registration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44565" y="2864055"/>
            <a:ext cx="0" cy="525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76700" y="3465096"/>
            <a:ext cx="2544106" cy="10491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mbria" pitchFamily="18" charset="0"/>
              </a:rPr>
              <a:t>SMS-Automatically generated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83165" y="5401904"/>
            <a:ext cx="1697083" cy="7582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</a:rPr>
              <a:t>Client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047799" y="3477911"/>
            <a:ext cx="1993405" cy="71869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Facility/ District/ State </a:t>
            </a:r>
            <a:endParaRPr lang="en-IN" sz="2000" b="1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-2" y="257522"/>
            <a:ext cx="5842517" cy="8686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 Body"/>
              </a:rPr>
              <a:t>Grievance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 Body"/>
              </a:rPr>
              <a:t>Redressal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Calibri Body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60159" y="1927808"/>
            <a:ext cx="1018672" cy="7576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Body"/>
              </a:rPr>
              <a:t>Client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212403" y="1985560"/>
            <a:ext cx="1434164" cy="7287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Body"/>
              </a:rPr>
              <a:t>Triaging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410876" y="5390674"/>
            <a:ext cx="2495980" cy="8175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</a:rPr>
              <a:t>Higher Authority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9567507" y="2214943"/>
            <a:ext cx="616017" cy="28303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95" name="Right Arrow 94"/>
          <p:cNvSpPr/>
          <p:nvPr/>
        </p:nvSpPr>
        <p:spPr>
          <a:xfrm>
            <a:off x="7218939" y="2232593"/>
            <a:ext cx="519764" cy="26997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96" name="Right Arrow 95"/>
          <p:cNvSpPr/>
          <p:nvPr/>
        </p:nvSpPr>
        <p:spPr>
          <a:xfrm rot="5400000">
            <a:off x="8151211" y="2998241"/>
            <a:ext cx="477422" cy="28303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97" name="Right Arrow 96"/>
          <p:cNvSpPr/>
          <p:nvPr/>
        </p:nvSpPr>
        <p:spPr>
          <a:xfrm rot="5400000">
            <a:off x="10656123" y="2963753"/>
            <a:ext cx="507897" cy="28303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98" name="Right Arrow 97"/>
          <p:cNvSpPr/>
          <p:nvPr/>
        </p:nvSpPr>
        <p:spPr>
          <a:xfrm rot="2044239">
            <a:off x="8513156" y="4764769"/>
            <a:ext cx="1180659" cy="30882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99" name="Right Arrow 98"/>
          <p:cNvSpPr/>
          <p:nvPr/>
        </p:nvSpPr>
        <p:spPr>
          <a:xfrm rot="8546728">
            <a:off x="7080027" y="4762124"/>
            <a:ext cx="1113920" cy="30620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100" name="Right Arrow 99"/>
          <p:cNvSpPr/>
          <p:nvPr/>
        </p:nvSpPr>
        <p:spPr>
          <a:xfrm rot="5400000">
            <a:off x="8630861" y="1321891"/>
            <a:ext cx="477422" cy="28303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3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83" y="236174"/>
            <a:ext cx="11164388" cy="115453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rPr>
              <a:t>Escalation of Grievances from Facility to State Level </a:t>
            </a:r>
            <a:endParaRPr lang="en-IN" sz="4800" b="1" dirty="0">
              <a:solidFill>
                <a:schemeClr val="accent6">
                  <a:lumMod val="40000"/>
                  <a:lumOff val="60000"/>
                </a:schemeClr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2183" y="1893793"/>
            <a:ext cx="1989908" cy="107986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</a:rPr>
              <a:t>At Facility/ Block</a:t>
            </a:r>
          </a:p>
          <a:p>
            <a:r>
              <a:rPr lang="en-US" b="1" dirty="0">
                <a:latin typeface="Cambria" pitchFamily="18" charset="0"/>
              </a:rPr>
              <a:t>Up to 7 days </a:t>
            </a:r>
            <a:endParaRPr lang="en-IN" b="1" dirty="0"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9705" y="2934469"/>
            <a:ext cx="2233748" cy="1288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Facility Quality team- </a:t>
            </a:r>
          </a:p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MOIC In-Charge</a:t>
            </a:r>
            <a:r>
              <a:rPr lang="en-IN" b="1" dirty="0">
                <a:solidFill>
                  <a:schemeClr val="tx1"/>
                </a:solidFill>
                <a:latin typeface="Cambria" pitchFamily="18" charset="0"/>
              </a:rPr>
              <a:t>/ 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GR Officer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66477" y="1854606"/>
            <a:ext cx="1923506" cy="107986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</a:rPr>
              <a:t>At District Level</a:t>
            </a:r>
          </a:p>
          <a:p>
            <a:pPr algn="ctr"/>
            <a:r>
              <a:rPr lang="en-US" b="1" dirty="0">
                <a:latin typeface="Cambria" pitchFamily="18" charset="0"/>
              </a:rPr>
              <a:t>Up to 14 days</a:t>
            </a:r>
            <a:endParaRPr lang="en-IN" b="1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01449" y="2872896"/>
            <a:ext cx="2174965" cy="1281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District Quality Assurance Unit</a:t>
            </a:r>
          </a:p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CMO </a:t>
            </a:r>
            <a:r>
              <a:rPr lang="en-IN" b="1" dirty="0">
                <a:solidFill>
                  <a:schemeClr val="tx1"/>
                </a:solidFill>
                <a:latin typeface="Cambria" pitchFamily="18" charset="0"/>
              </a:rPr>
              <a:t>/ 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GR Officer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42807" y="2872895"/>
            <a:ext cx="2200737" cy="1636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State Quality </a:t>
            </a:r>
          </a:p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Assurance Unit </a:t>
            </a:r>
          </a:p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MD-NHM</a:t>
            </a:r>
          </a:p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PS Health/ GR Officer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02712" y="2886878"/>
            <a:ext cx="1593668" cy="1384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State Health  Minister</a:t>
            </a:r>
            <a:endParaRPr lang="en-IN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25599" y="1793033"/>
            <a:ext cx="2016035" cy="107986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</a:rPr>
              <a:t>At State Level </a:t>
            </a:r>
            <a:r>
              <a:rPr lang="en-IN" b="1" dirty="0">
                <a:latin typeface="Cambria" pitchFamily="18" charset="0"/>
              </a:rPr>
              <a:t>Up to 21 days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577250" y="1793033"/>
            <a:ext cx="1593668" cy="107986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</a:rPr>
              <a:t>Up to 28 Days</a:t>
            </a:r>
            <a:endParaRPr lang="en-IN" b="1" dirty="0">
              <a:latin typeface="Cambria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69721" y="2272616"/>
            <a:ext cx="409126" cy="28303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617084" y="2311193"/>
            <a:ext cx="409126" cy="28303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910676" y="2332964"/>
            <a:ext cx="409126" cy="28303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183" y="4879857"/>
            <a:ext cx="11373394" cy="1568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latin typeface="Cambria" pitchFamily="18" charset="0"/>
              </a:rPr>
              <a:t>All real time and urgent grievances need to be resolved immediately and certainly </a:t>
            </a:r>
            <a:r>
              <a:rPr lang="en-US" sz="2000" b="1" i="1" dirty="0">
                <a:solidFill>
                  <a:srgbClr val="FF0000"/>
                </a:solidFill>
                <a:latin typeface="Cambria" pitchFamily="18" charset="0"/>
              </a:rPr>
              <a:t>within 24 hours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latin typeface="Cambria" pitchFamily="18" charset="0"/>
              </a:rPr>
              <a:t>If a facility cannot resolve a grievance it would be escalated to District and State levels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latin typeface="Cambria" pitchFamily="18" charset="0"/>
              </a:rPr>
              <a:t>Synopsis of Grievances to be presented before the SUMAN committees</a:t>
            </a:r>
          </a:p>
        </p:txBody>
      </p:sp>
    </p:spTree>
    <p:extLst>
      <p:ext uri="{BB962C8B-B14F-4D97-AF65-F5344CB8AC3E}">
        <p14:creationId xmlns:p14="http://schemas.microsoft.com/office/powerpoint/2010/main" val="191419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2" y="241832"/>
            <a:ext cx="5331594" cy="8977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 Body"/>
              </a:rPr>
              <a:t>Community Engagement Under SUMAN</a:t>
            </a:r>
            <a:endParaRPr lang="en-IN" sz="2800" b="1" dirty="0">
              <a:solidFill>
                <a:schemeClr val="accent6">
                  <a:lumMod val="40000"/>
                  <a:lumOff val="60000"/>
                </a:schemeClr>
              </a:solidFill>
              <a:latin typeface="Calibri Body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3708" y="1530417"/>
            <a:ext cx="4327799" cy="50340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en-IN" sz="2000" dirty="0">
                <a:latin typeface="Cambria" pitchFamily="18" charset="0"/>
              </a:rPr>
              <a:t>1. </a:t>
            </a:r>
            <a:r>
              <a:rPr lang="en-IN" sz="2000" b="1" dirty="0" err="1">
                <a:latin typeface="Calibri Body"/>
              </a:rPr>
              <a:t>Jankari</a:t>
            </a:r>
            <a:r>
              <a:rPr lang="en-IN" sz="2000" b="1" dirty="0">
                <a:latin typeface="Calibri Body"/>
              </a:rPr>
              <a:t> </a:t>
            </a:r>
            <a:r>
              <a:rPr lang="en-IN" sz="2000" dirty="0">
                <a:latin typeface="Calibri Body"/>
              </a:rPr>
              <a:t>(Information)</a:t>
            </a:r>
          </a:p>
          <a:p>
            <a:pPr marL="0" indent="0">
              <a:buNone/>
            </a:pPr>
            <a:r>
              <a:rPr lang="en-US" sz="2000" dirty="0">
                <a:latin typeface="Calibri Body"/>
              </a:rPr>
              <a:t>2. </a:t>
            </a:r>
            <a:r>
              <a:rPr lang="en-US" sz="2000" b="1" dirty="0" err="1">
                <a:latin typeface="Calibri Body"/>
              </a:rPr>
              <a:t>Bhagidari</a:t>
            </a:r>
            <a:r>
              <a:rPr lang="en-US" sz="2000" b="1" dirty="0">
                <a:latin typeface="Calibri Body"/>
              </a:rPr>
              <a:t> </a:t>
            </a:r>
            <a:r>
              <a:rPr lang="en-US" sz="2000" dirty="0">
                <a:latin typeface="Calibri Body"/>
              </a:rPr>
              <a:t>(Involvement and participation of citizens)</a:t>
            </a:r>
          </a:p>
          <a:p>
            <a:pPr marL="0" indent="0">
              <a:buNone/>
            </a:pPr>
            <a:r>
              <a:rPr lang="en-US" sz="2000" dirty="0">
                <a:latin typeface="Calibri Body"/>
              </a:rPr>
              <a:t>3. </a:t>
            </a:r>
            <a:r>
              <a:rPr lang="en-US" sz="2000" b="1" dirty="0" err="1">
                <a:latin typeface="Calibri Body"/>
              </a:rPr>
              <a:t>Karyawahi</a:t>
            </a:r>
            <a:r>
              <a:rPr lang="en-US" sz="2000" b="1" dirty="0">
                <a:latin typeface="Calibri Body"/>
              </a:rPr>
              <a:t> </a:t>
            </a:r>
            <a:r>
              <a:rPr lang="en-US" sz="2000" dirty="0">
                <a:latin typeface="Calibri Body"/>
              </a:rPr>
              <a:t>(Time bound action)</a:t>
            </a:r>
          </a:p>
          <a:p>
            <a:pPr marL="0" indent="0">
              <a:buNone/>
            </a:pPr>
            <a:r>
              <a:rPr lang="en-US" sz="2000" dirty="0">
                <a:latin typeface="Calibri Body"/>
              </a:rPr>
              <a:t>4. </a:t>
            </a:r>
            <a:r>
              <a:rPr lang="en-US" sz="2000" b="1" dirty="0">
                <a:latin typeface="Calibri Body"/>
              </a:rPr>
              <a:t>Suraksha </a:t>
            </a:r>
            <a:r>
              <a:rPr lang="en-US" sz="2000" dirty="0">
                <a:latin typeface="Calibri Body"/>
              </a:rPr>
              <a:t>(Protection of citizens from punitive actions by the government in response to </a:t>
            </a:r>
            <a:r>
              <a:rPr lang="en-IN" sz="2000" dirty="0">
                <a:latin typeface="Calibri Body"/>
              </a:rPr>
              <a:t>raising questions)</a:t>
            </a:r>
          </a:p>
          <a:p>
            <a:pPr marL="0" indent="0">
              <a:buNone/>
            </a:pPr>
            <a:r>
              <a:rPr lang="en-US" sz="2000" dirty="0">
                <a:latin typeface="Calibri Body"/>
              </a:rPr>
              <a:t>5. </a:t>
            </a:r>
            <a:r>
              <a:rPr lang="en-US" sz="2000" b="1" dirty="0" err="1">
                <a:latin typeface="Calibri Body"/>
              </a:rPr>
              <a:t>Sunwai</a:t>
            </a:r>
            <a:r>
              <a:rPr lang="en-US" sz="2000" b="1" dirty="0">
                <a:latin typeface="Calibri Body"/>
              </a:rPr>
              <a:t> </a:t>
            </a:r>
            <a:r>
              <a:rPr lang="en-US" sz="2000" dirty="0">
                <a:latin typeface="Calibri Body"/>
              </a:rPr>
              <a:t>(Citizen’s right to be heard)</a:t>
            </a:r>
          </a:p>
          <a:p>
            <a:pPr marL="0" indent="0">
              <a:buNone/>
            </a:pPr>
            <a:r>
              <a:rPr lang="en-US" sz="2000" dirty="0">
                <a:latin typeface="Calibri Body"/>
              </a:rPr>
              <a:t>6. </a:t>
            </a:r>
            <a:r>
              <a:rPr lang="en-US" sz="2000" b="1" dirty="0" err="1">
                <a:latin typeface="Calibri Body"/>
              </a:rPr>
              <a:t>Janta</a:t>
            </a:r>
            <a:r>
              <a:rPr lang="en-US" sz="2000" b="1" dirty="0">
                <a:latin typeface="Calibri Body"/>
              </a:rPr>
              <a:t> </a:t>
            </a:r>
            <a:r>
              <a:rPr lang="en-US" sz="2000" b="1" dirty="0" err="1">
                <a:latin typeface="Calibri Body"/>
              </a:rPr>
              <a:t>ka</a:t>
            </a:r>
            <a:r>
              <a:rPr lang="en-US" sz="2000" b="1" dirty="0">
                <a:latin typeface="Calibri Body"/>
              </a:rPr>
              <a:t> </a:t>
            </a:r>
            <a:r>
              <a:rPr lang="en-US" sz="2000" b="1" dirty="0" err="1">
                <a:latin typeface="Calibri Body"/>
              </a:rPr>
              <a:t>manch</a:t>
            </a:r>
            <a:r>
              <a:rPr lang="en-US" sz="2000" b="1" dirty="0">
                <a:latin typeface="Calibri Body"/>
              </a:rPr>
              <a:t> </a:t>
            </a:r>
            <a:r>
              <a:rPr lang="en-US" sz="2000" dirty="0">
                <a:latin typeface="Calibri Body"/>
              </a:rPr>
              <a:t>(Collective platform)</a:t>
            </a:r>
          </a:p>
          <a:p>
            <a:pPr marL="0" indent="0">
              <a:buNone/>
            </a:pPr>
            <a:r>
              <a:rPr lang="en-IN" sz="2000" dirty="0">
                <a:latin typeface="Calibri Body"/>
              </a:rPr>
              <a:t>7. </a:t>
            </a:r>
            <a:r>
              <a:rPr lang="en-IN" sz="2000" b="1" dirty="0" err="1">
                <a:latin typeface="Calibri Body"/>
              </a:rPr>
              <a:t>Prasar</a:t>
            </a:r>
            <a:r>
              <a:rPr lang="en-IN" sz="2000" b="1" dirty="0">
                <a:latin typeface="Calibri Body"/>
              </a:rPr>
              <a:t> </a:t>
            </a:r>
            <a:r>
              <a:rPr lang="en-IN" sz="2000" dirty="0">
                <a:latin typeface="Calibri Body"/>
              </a:rPr>
              <a:t>(Report Dissemination)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85810" y="347709"/>
            <a:ext cx="4567989" cy="8977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 Body"/>
              </a:rPr>
              <a:t>Volunteer Engagement Under SUMAN</a:t>
            </a:r>
            <a:endParaRPr lang="en-IN" sz="2800" b="1" dirty="0">
              <a:solidFill>
                <a:schemeClr val="accent6">
                  <a:lumMod val="40000"/>
                  <a:lumOff val="60000"/>
                </a:schemeClr>
              </a:solidFill>
              <a:latin typeface="Calibri Body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28649" y="1420722"/>
            <a:ext cx="6384034" cy="1860332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 Body"/>
              </a:rPr>
              <a:t>SUMAN volunteers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Body"/>
              </a:rPr>
              <a:t>can be anyone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 Body"/>
              </a:rPr>
              <a:t>either a male or female who volunteers himself or herself to associate with SUMAN initiative of GOI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1945" y="3208366"/>
            <a:ext cx="565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 Body"/>
              </a:rPr>
              <a:t>Role of SUMAN Volunteers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F55F2E-BD43-4BC6-B9B7-0CC651C0B177}"/>
              </a:ext>
            </a:extLst>
          </p:cNvPr>
          <p:cNvSpPr/>
          <p:nvPr/>
        </p:nvSpPr>
        <p:spPr>
          <a:xfrm>
            <a:off x="5539762" y="381931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 Body"/>
              </a:rPr>
              <a:t>Ensure uptake of  SUMAN entitlements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 Body"/>
              </a:rPr>
              <a:t>Ensure 100% maternal death reporting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 Body"/>
              </a:rPr>
              <a:t>Ensure awareness of grievance redressal mechanism</a:t>
            </a:r>
            <a:endParaRPr lang="en-IN" sz="2000" dirty="0">
              <a:solidFill>
                <a:schemeClr val="dk1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216259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9"/>
            <a:ext cx="10515600" cy="8977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rPr>
              <a:t>Maternal Death Reporting under SUMAN</a:t>
            </a:r>
            <a:endParaRPr lang="en-IN" sz="4800" b="1" dirty="0">
              <a:solidFill>
                <a:schemeClr val="accent6">
                  <a:lumMod val="40000"/>
                  <a:lumOff val="60000"/>
                </a:schemeClr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4492" y="1497724"/>
            <a:ext cx="11240814" cy="1860332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 pitchFamily="18" charset="0"/>
              </a:rPr>
              <a:t>Report every Maternal Death on Centralized Toll Free Number</a:t>
            </a:r>
          </a:p>
          <a:p>
            <a:pPr marL="0" indent="0" algn="ctr">
              <a:buNone/>
            </a:pPr>
            <a:r>
              <a:rPr lang="en-US" b="1" dirty="0">
                <a:latin typeface="Cambria" pitchFamily="18" charset="0"/>
              </a:rPr>
              <a:t>- 1800-180-1104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310" y="3358276"/>
            <a:ext cx="57701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latin typeface="Cambria" pitchFamily="18" charset="0"/>
              </a:rPr>
              <a:t>Who can report?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>
                <a:latin typeface="Cambria" pitchFamily="18" charset="0"/>
              </a:rPr>
              <a:t>PRI </a:t>
            </a:r>
            <a:endParaRPr lang="en-US" sz="2400" dirty="0">
              <a:latin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>
                <a:latin typeface="Cambria" pitchFamily="18" charset="0"/>
              </a:rPr>
              <a:t>Male MPHWs</a:t>
            </a:r>
            <a:r>
              <a:rPr lang="en-GB" sz="2400" dirty="0">
                <a:latin typeface="Cambria" pitchFamily="18" charset="0"/>
              </a:rPr>
              <a:t> 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>
                <a:latin typeface="Cambria" pitchFamily="18" charset="0"/>
              </a:rPr>
              <a:t>ANM</a:t>
            </a:r>
            <a:endParaRPr lang="en-US" sz="2000" dirty="0">
              <a:latin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>
                <a:latin typeface="Cambria" pitchFamily="18" charset="0"/>
              </a:rPr>
              <a:t>ASHA</a:t>
            </a:r>
            <a:endParaRPr lang="en-US" sz="2000" dirty="0">
              <a:latin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>
                <a:latin typeface="Cambria" pitchFamily="18" charset="0"/>
              </a:rPr>
              <a:t>AWW</a:t>
            </a:r>
            <a:endParaRPr lang="en-US" sz="2000" dirty="0">
              <a:latin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b="1" dirty="0">
                <a:latin typeface="Cambria" pitchFamily="18" charset="0"/>
              </a:rPr>
              <a:t>Any other common person from the community. </a:t>
            </a:r>
            <a:endParaRPr lang="en-US" sz="2000" dirty="0">
              <a:latin typeface="Cambria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3200" dirty="0">
              <a:latin typeface="Cambria" pitchFamily="18" charset="0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6400800" y="3468639"/>
            <a:ext cx="5565228" cy="3204860"/>
          </a:xfrm>
          <a:prstGeom prst="leftArrowCallout">
            <a:avLst>
              <a:gd name="adj1" fmla="val 25000"/>
              <a:gd name="adj2" fmla="val 34708"/>
              <a:gd name="adj3" fmla="val 25000"/>
              <a:gd name="adj4" fmla="val 6497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Name to be shared with District CMO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Verification by District i.e. through Block Medical Officer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If verified – First Responder to receive </a:t>
            </a:r>
            <a:r>
              <a:rPr lang="en-US" sz="2400" dirty="0" err="1">
                <a:latin typeface="Cambria" pitchFamily="18" charset="0"/>
              </a:rPr>
              <a:t>Rs</a:t>
            </a:r>
            <a:r>
              <a:rPr lang="en-US" sz="2400" dirty="0">
                <a:latin typeface="Cambria" pitchFamily="18" charset="0"/>
              </a:rPr>
              <a:t>. 1000 </a:t>
            </a:r>
          </a:p>
        </p:txBody>
      </p:sp>
    </p:spTree>
    <p:extLst>
      <p:ext uri="{BB962C8B-B14F-4D97-AF65-F5344CB8AC3E}">
        <p14:creationId xmlns:p14="http://schemas.microsoft.com/office/powerpoint/2010/main" val="318749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5232" y="205469"/>
            <a:ext cx="11724370" cy="7562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Way Forward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9316" y="1210768"/>
            <a:ext cx="11556202" cy="51584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mbria" pitchFamily="18" charset="0"/>
              </a:rPr>
              <a:t>Notification of SUMAN facilities: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Identification of public health facilities </a:t>
            </a:r>
            <a:r>
              <a:rPr lang="en-US" dirty="0">
                <a:latin typeface="Cambria" pitchFamily="18" charset="0"/>
              </a:rPr>
              <a:t>providing services as per SUMAN Packages (operational guidelines)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Notification of facilities </a:t>
            </a:r>
            <a:r>
              <a:rPr lang="en-US" dirty="0">
                <a:latin typeface="Cambria" pitchFamily="18" charset="0"/>
              </a:rPr>
              <a:t>providing SUMAN Basic, </a:t>
            </a:r>
            <a:r>
              <a:rPr lang="en-US" dirty="0" err="1">
                <a:latin typeface="Cambria" pitchFamily="18" charset="0"/>
              </a:rPr>
              <a:t>BEmOC</a:t>
            </a:r>
            <a:r>
              <a:rPr lang="en-US" dirty="0">
                <a:latin typeface="Cambria" pitchFamily="18" charset="0"/>
              </a:rPr>
              <a:t> and </a:t>
            </a:r>
            <a:r>
              <a:rPr lang="en-US" dirty="0" err="1">
                <a:latin typeface="Cambria" pitchFamily="18" charset="0"/>
              </a:rPr>
              <a:t>CEmOC</a:t>
            </a:r>
            <a:r>
              <a:rPr lang="en-US" dirty="0">
                <a:latin typeface="Cambria" pitchFamily="18" charset="0"/>
              </a:rPr>
              <a:t> packages 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by Jan 2020</a:t>
            </a:r>
          </a:p>
          <a:p>
            <a:r>
              <a:rPr lang="en-US" b="1" dirty="0">
                <a:latin typeface="Cambria" pitchFamily="18" charset="0"/>
              </a:rPr>
              <a:t>GR Mechanisms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Nominate State, District and facility GR officers </a:t>
            </a:r>
            <a:r>
              <a:rPr lang="en-US" dirty="0">
                <a:latin typeface="Cambria" pitchFamily="18" charset="0"/>
              </a:rPr>
              <a:t>and update Information of GR officers on SUMAN portal</a:t>
            </a:r>
          </a:p>
          <a:p>
            <a:pPr lvl="1"/>
            <a:r>
              <a:rPr lang="en-US" dirty="0">
                <a:latin typeface="Cambria" pitchFamily="18" charset="0"/>
              </a:rPr>
              <a:t>Monitor GR systems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Prepare long term plan </a:t>
            </a:r>
            <a:r>
              <a:rPr lang="en-US" dirty="0">
                <a:latin typeface="Cambria" pitchFamily="18" charset="0"/>
              </a:rPr>
              <a:t>for State specific GR mechanism as per GR guidelines</a:t>
            </a:r>
          </a:p>
          <a:p>
            <a:r>
              <a:rPr lang="en-US" b="1" dirty="0">
                <a:latin typeface="Cambria" pitchFamily="18" charset="0"/>
              </a:rPr>
              <a:t>Community Engagement </a:t>
            </a:r>
          </a:p>
          <a:p>
            <a:pPr lvl="1"/>
            <a:r>
              <a:rPr lang="en-US" dirty="0">
                <a:latin typeface="Cambria" pitchFamily="18" charset="0"/>
              </a:rPr>
              <a:t>Prepare a State –specific plan to engage with self help groups, PRI departments </a:t>
            </a:r>
          </a:p>
          <a:p>
            <a:r>
              <a:rPr lang="en-US" b="1" dirty="0">
                <a:latin typeface="Cambria" pitchFamily="18" charset="0"/>
              </a:rPr>
              <a:t>Advocacy Campaigns</a:t>
            </a:r>
          </a:p>
          <a:p>
            <a:pPr lvl="1"/>
            <a:r>
              <a:rPr lang="en-US" dirty="0">
                <a:latin typeface="Cambria" pitchFamily="18" charset="0"/>
              </a:rPr>
              <a:t>Plan for advocacy campaigns for raising awareness regarding entitlements under SUMAN, GR Mechanisms, maternal death reporting </a:t>
            </a:r>
            <a:r>
              <a:rPr lang="en-US" dirty="0" err="1">
                <a:latin typeface="Cambria" pitchFamily="18" charset="0"/>
              </a:rPr>
              <a:t>etc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9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1894" y="232235"/>
            <a:ext cx="6530236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IN" sz="4300" b="1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Maternal Mortality Ratio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81592" y="5456575"/>
            <a:ext cx="1105913" cy="775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defTabSz="914354"/>
            <a:r>
              <a:rPr lang="en-IN" sz="2800" b="1" dirty="0">
                <a:solidFill>
                  <a:prstClr val="white"/>
                </a:solidFill>
                <a:latin typeface="Agency FB" panose="020B0503020202020204" pitchFamily="34" charset="0"/>
              </a:rPr>
              <a:t>45</a:t>
            </a:r>
            <a:r>
              <a:rPr lang="en-IN" sz="2000" b="1" dirty="0">
                <a:solidFill>
                  <a:prstClr val="white"/>
                </a:solidFill>
                <a:latin typeface="Agency FB" panose="020B0503020202020204" pitchFamily="34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38931" y="3880128"/>
            <a:ext cx="1862866" cy="1369600"/>
          </a:xfrm>
          <a:prstGeom prst="rect">
            <a:avLst/>
          </a:prstGeom>
          <a:noFill/>
        </p:spPr>
        <p:txBody>
          <a:bodyPr wrap="square" lIns="121914" tIns="60957" rIns="121914" bIns="60957" rtlCol="0" anchor="ctr">
            <a:spAutoFit/>
          </a:bodyPr>
          <a:lstStyle/>
          <a:p>
            <a:pPr defTabSz="914354"/>
            <a:r>
              <a:rPr lang="en-US" sz="2700" dirty="0">
                <a:solidFill>
                  <a:prstClr val="black"/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Global MMR Decline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7355" y="5456575"/>
            <a:ext cx="1435881" cy="921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defTabSz="914354"/>
            <a:r>
              <a:rPr lang="en-IN" sz="4300" b="1" dirty="0">
                <a:solidFill>
                  <a:prstClr val="white"/>
                </a:solidFill>
                <a:latin typeface="Agency FB" panose="020B0503020202020204" pitchFamily="34" charset="0"/>
              </a:rPr>
              <a:t>78</a:t>
            </a:r>
            <a:r>
              <a:rPr lang="en-IN" sz="2700" b="1" dirty="0">
                <a:solidFill>
                  <a:prstClr val="white"/>
                </a:solidFill>
                <a:latin typeface="Agency FB" panose="020B0503020202020204" pitchFamily="34" charset="0"/>
              </a:rPr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7355" y="3678561"/>
            <a:ext cx="1808229" cy="1600432"/>
          </a:xfrm>
          <a:prstGeom prst="rect">
            <a:avLst/>
          </a:prstGeom>
          <a:noFill/>
        </p:spPr>
        <p:txBody>
          <a:bodyPr wrap="square" lIns="121914" tIns="60957" rIns="121914" bIns="60957" rtlCol="0" anchor="ctr">
            <a:spAutoFit/>
          </a:bodyPr>
          <a:lstStyle/>
          <a:p>
            <a:pPr defTabSz="914354"/>
            <a:r>
              <a:rPr lang="en-US" sz="3200" dirty="0">
                <a:solidFill>
                  <a:srgbClr val="00B050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India MMR Decline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849739" y="5456575"/>
            <a:ext cx="0" cy="83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47355" y="3023509"/>
            <a:ext cx="6530236" cy="43088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914354"/>
            <a:r>
              <a:rPr lang="en-IN" sz="2000" b="1" dirty="0">
                <a:solidFill>
                  <a:prstClr val="black"/>
                </a:solidFill>
                <a:latin typeface="Franklin Gothic Book" pitchFamily="34" charset="0"/>
              </a:rPr>
              <a:t>Between 1990 and 2015-17</a:t>
            </a:r>
          </a:p>
        </p:txBody>
      </p:sp>
      <p:graphicFrame>
        <p:nvGraphicFramePr>
          <p:cNvPr id="2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262331"/>
              </p:ext>
            </p:extLst>
          </p:nvPr>
        </p:nvGraphicFramePr>
        <p:xfrm>
          <a:off x="141894" y="1119892"/>
          <a:ext cx="6172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Wave 1"/>
          <p:cNvSpPr/>
          <p:nvPr/>
        </p:nvSpPr>
        <p:spPr>
          <a:xfrm>
            <a:off x="7047355" y="362617"/>
            <a:ext cx="4619128" cy="2427890"/>
          </a:xfrm>
          <a:prstGeom prst="wav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itchFamily="18" charset="0"/>
              </a:rPr>
              <a:t>11 States have achieved the NHP Goal of MMR less than 100/ lakh live births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C14C5-A073-4C79-A0D8-290EDF32A4C2}"/>
              </a:ext>
            </a:extLst>
          </p:cNvPr>
          <p:cNvSpPr txBox="1"/>
          <p:nvPr/>
        </p:nvSpPr>
        <p:spPr>
          <a:xfrm>
            <a:off x="10779451" y="5244265"/>
            <a:ext cx="1105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Global</a:t>
            </a:r>
          </a:p>
          <a:p>
            <a:endParaRPr lang="en-IN" dirty="0"/>
          </a:p>
          <a:p>
            <a:r>
              <a:rPr lang="en-IN" b="1" dirty="0"/>
              <a:t> India </a:t>
            </a:r>
          </a:p>
          <a:p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44D2DC-61BD-4B35-9A09-2FD6D950766E}"/>
              </a:ext>
            </a:extLst>
          </p:cNvPr>
          <p:cNvCxnSpPr/>
          <p:nvPr/>
        </p:nvCxnSpPr>
        <p:spPr>
          <a:xfrm>
            <a:off x="10901797" y="5767629"/>
            <a:ext cx="3300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76330-5F56-47DD-9109-47E365177621}"/>
              </a:ext>
            </a:extLst>
          </p:cNvPr>
          <p:cNvCxnSpPr/>
          <p:nvPr/>
        </p:nvCxnSpPr>
        <p:spPr>
          <a:xfrm>
            <a:off x="10901797" y="5126804"/>
            <a:ext cx="430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3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930D-C8FF-41B2-AEEC-B3F7F0ECA11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Image result for thankyou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2" y="449943"/>
            <a:ext cx="11949339" cy="62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1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614832"/>
              </p:ext>
            </p:extLst>
          </p:nvPr>
        </p:nvGraphicFramePr>
        <p:xfrm>
          <a:off x="0" y="777240"/>
          <a:ext cx="1176528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478280" y="1295400"/>
            <a:ext cx="57912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99160" y="944880"/>
            <a:ext cx="57912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1554480"/>
            <a:ext cx="71628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09160" y="2514600"/>
            <a:ext cx="71628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13520" y="3124200"/>
            <a:ext cx="71628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926750" y="393680"/>
            <a:ext cx="579120" cy="5029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1597310" y="683240"/>
            <a:ext cx="579120" cy="5029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69920" y="109240"/>
            <a:ext cx="546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MMR Status.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6FF392-3890-44CB-B5D3-740CC90AE9F4}"/>
              </a:ext>
            </a:extLst>
          </p:cNvPr>
          <p:cNvSpPr txBox="1"/>
          <p:nvPr/>
        </p:nvSpPr>
        <p:spPr>
          <a:xfrm>
            <a:off x="7587573" y="539017"/>
            <a:ext cx="4484453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FF0000"/>
                </a:solidFill>
              </a:rPr>
              <a:t>Increase</a:t>
            </a:r>
            <a:r>
              <a:rPr lang="en-IN" b="1" dirty="0"/>
              <a:t> :-</a:t>
            </a:r>
            <a:r>
              <a:rPr lang="en-IN" dirty="0"/>
              <a:t>Uttar Pradesh, Madhya Pradesh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Cambria" panose="02040503050406030204" pitchFamily="18" charset="0"/>
              </a:rPr>
              <a:t>No Change-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Punjab , Andhra Pradesh, Bihar</a:t>
            </a: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B050"/>
                </a:solidFill>
              </a:rPr>
              <a:t>Highest Decline</a:t>
            </a:r>
            <a:r>
              <a:rPr lang="en-IN" b="1" dirty="0"/>
              <a:t>-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Karnataka, Maharashtra , Kerala and Rajasthan</a:t>
            </a:r>
          </a:p>
        </p:txBody>
      </p:sp>
    </p:spTree>
    <p:extLst>
      <p:ext uri="{BB962C8B-B14F-4D97-AF65-F5344CB8AC3E}">
        <p14:creationId xmlns:p14="http://schemas.microsoft.com/office/powerpoint/2010/main" val="213913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8623" y="1266289"/>
            <a:ext cx="6078552" cy="4325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National Health Policy: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Maternal Mortality Ratio –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100 by 2020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Neonatal Mortality Rate –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16 by 2025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Under 5 Mortality Rate –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23 by 2025</a:t>
            </a:r>
          </a:p>
          <a:p>
            <a:pPr lvl="0" algn="just">
              <a:lnSpc>
                <a:spcPct val="150000"/>
              </a:lnSpc>
              <a:defRPr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08908" y="98945"/>
            <a:ext cx="11774183" cy="63177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DF5327">
                <a:shade val="50000"/>
              </a:srgbClr>
            </a:solidFill>
            <a:prstDash val="soli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Health Policy 2017 &amp; SDG: Commitment for RMNCHA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64262" y="1901513"/>
            <a:ext cx="2259514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64263" y="4925251"/>
            <a:ext cx="2128344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ertical Scroll 18">
            <a:extLst>
              <a:ext uri="{FF2B5EF4-FFF2-40B4-BE49-F238E27FC236}">
                <a16:creationId xmlns:a16="http://schemas.microsoft.com/office/drawing/2014/main" id="{71C4FA8D-C814-4B2B-9A2E-E1F556AE0485}"/>
              </a:ext>
            </a:extLst>
          </p:cNvPr>
          <p:cNvSpPr/>
          <p:nvPr/>
        </p:nvSpPr>
        <p:spPr>
          <a:xfrm>
            <a:off x="7843041" y="924675"/>
            <a:ext cx="3066288" cy="5589141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India on track to achieve SDG Goals 2030</a:t>
            </a:r>
          </a:p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: Target 3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MMR -70/ lakh live births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U5MR: 25/ 1000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05296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7883" y="78828"/>
            <a:ext cx="12199881" cy="8986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Key Challenges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0374864"/>
              </p:ext>
            </p:extLst>
          </p:nvPr>
        </p:nvGraphicFramePr>
        <p:xfrm>
          <a:off x="1099226" y="1138136"/>
          <a:ext cx="10019489" cy="545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78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62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 Body"/>
              </a:rPr>
              <a:t>LAUNCH OF SURAKSHIT MATRITVA AASHWASAN (SUMAN)</a:t>
            </a:r>
            <a:br>
              <a:rPr lang="en-US" sz="2800" b="1" dirty="0">
                <a:solidFill>
                  <a:schemeClr val="bg1"/>
                </a:solidFill>
                <a:latin typeface="Calibri Body"/>
              </a:rPr>
            </a:br>
            <a:r>
              <a:rPr lang="en-US" sz="2400" b="1" dirty="0">
                <a:solidFill>
                  <a:schemeClr val="bg1"/>
                </a:solidFill>
                <a:latin typeface="Calibri Body"/>
              </a:rPr>
              <a:t>10</a:t>
            </a:r>
            <a:r>
              <a:rPr lang="en-US" sz="2400" b="1" baseline="30000" dirty="0">
                <a:solidFill>
                  <a:schemeClr val="bg1"/>
                </a:solidFill>
                <a:latin typeface="Calibri Body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Calibri Body"/>
              </a:rPr>
              <a:t> October 2019</a:t>
            </a:r>
            <a:endParaRPr lang="en-US" sz="2800" b="1" dirty="0">
              <a:solidFill>
                <a:schemeClr val="bg1"/>
              </a:solidFill>
              <a:latin typeface="Calibri Bod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39" t="16272" r="38447" b="31788"/>
          <a:stretch/>
        </p:blipFill>
        <p:spPr>
          <a:xfrm>
            <a:off x="6369268" y="1179237"/>
            <a:ext cx="5675587" cy="5678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866" t="19935" r="37358" b="14117"/>
          <a:stretch/>
        </p:blipFill>
        <p:spPr>
          <a:xfrm>
            <a:off x="173419" y="1344572"/>
            <a:ext cx="6195849" cy="55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3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0307" y="2349275"/>
            <a:ext cx="1051560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B050"/>
                </a:solidFill>
                <a:latin typeface="Agency FB" panose="020B0503020202020204" pitchFamily="34" charset="0"/>
              </a:rPr>
              <a:t>Assured, dignified, respectful and quality healthcare, </a:t>
            </a:r>
          </a:p>
          <a:p>
            <a:pPr algn="just"/>
            <a:r>
              <a:rPr lang="en-US" sz="3600" b="1" i="1" dirty="0">
                <a:solidFill>
                  <a:srgbClr val="FF0000"/>
                </a:solidFill>
                <a:latin typeface="Agency FB" panose="020B0503020202020204" pitchFamily="34" charset="0"/>
              </a:rPr>
              <a:t>at no cost and zero tolerance for denial of services</a:t>
            </a:r>
            <a:r>
              <a:rPr lang="en-US" sz="3600" b="1" i="1" dirty="0">
                <a:latin typeface="Agency FB" panose="020B0503020202020204" pitchFamily="34" charset="0"/>
              </a:rPr>
              <a:t>, </a:t>
            </a:r>
          </a:p>
          <a:p>
            <a:pPr algn="just"/>
            <a:r>
              <a:rPr lang="en-US" sz="3600" b="1" i="1" dirty="0">
                <a:solidFill>
                  <a:srgbClr val="FF33CC"/>
                </a:solidFill>
                <a:latin typeface="Agency FB" panose="020B0503020202020204" pitchFamily="34" charset="0"/>
              </a:rPr>
              <a:t>for every woman and newborn </a:t>
            </a:r>
          </a:p>
          <a:p>
            <a:pPr algn="just"/>
            <a:r>
              <a:rPr lang="en-US" sz="3600" b="1" i="1" dirty="0">
                <a:solidFill>
                  <a:srgbClr val="00B0F0"/>
                </a:solidFill>
                <a:latin typeface="Agency FB" panose="020B0503020202020204" pitchFamily="34" charset="0"/>
              </a:rPr>
              <a:t>visiting the public health facility </a:t>
            </a:r>
          </a:p>
          <a:p>
            <a:pPr algn="just"/>
            <a:r>
              <a:rPr lang="en-US" sz="3600" b="1" i="1" dirty="0">
                <a:solidFill>
                  <a:srgbClr val="0070C0"/>
                </a:solidFill>
                <a:latin typeface="Agency FB" panose="020B0503020202020204" pitchFamily="34" charset="0"/>
              </a:rPr>
              <a:t>in order to end all preventable maternal and newborn deaths and morbidities </a:t>
            </a:r>
          </a:p>
          <a:p>
            <a:pPr algn="just"/>
            <a:r>
              <a:rPr lang="en-US" sz="3600" b="1" i="1" dirty="0">
                <a:latin typeface="Agency FB" panose="020B0503020202020204" pitchFamily="34" charset="0"/>
              </a:rPr>
              <a:t>and provide a positive birthing experience.</a:t>
            </a:r>
            <a:endParaRPr lang="en-IN" sz="3600" b="1" i="1" dirty="0">
              <a:latin typeface="Agency FB" panose="020B0503020202020204" pitchFamily="34" charset="0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0" y="132231"/>
            <a:ext cx="12192000" cy="1074715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</a:rPr>
              <a:t>SURAKSHIT MATRITVA AASHWASAN (SUMAN) </a:t>
            </a:r>
            <a:b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Initiative for Zero Preventable Maternal and Newborn Deaths</a:t>
            </a:r>
            <a:br>
              <a:rPr lang="en-US" sz="3600" dirty="0"/>
            </a:br>
            <a:endParaRPr lang="en-US" sz="4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88" y="1356903"/>
            <a:ext cx="104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>
                <a:solidFill>
                  <a:schemeClr val="accent5">
                    <a:lumMod val="50000"/>
                  </a:schemeClr>
                </a:solidFill>
              </a:rPr>
              <a:t>AIM: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091" y="4353007"/>
            <a:ext cx="10515600" cy="401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286112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8915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15121" y="2762121"/>
            <a:ext cx="4719396" cy="80611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981777"/>
            <a:ext cx="11194181" cy="5563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930D-C8FF-41B2-AEEC-B3F7F0ECA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2559246"/>
              </p:ext>
            </p:extLst>
          </p:nvPr>
        </p:nvGraphicFramePr>
        <p:xfrm>
          <a:off x="1364776" y="0"/>
          <a:ext cx="1024946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829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6AA3-5EE7-4A6D-A103-83EE6C2E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826677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Calibri Body"/>
              </a:rPr>
            </a:br>
            <a:r>
              <a:rPr lang="en-US" b="1" dirty="0">
                <a:solidFill>
                  <a:schemeClr val="bg1"/>
                </a:solidFill>
                <a:latin typeface="Calibri Body"/>
              </a:rPr>
              <a:t>Beneficiaries of the Scheme</a:t>
            </a:r>
            <a:br>
              <a:rPr lang="en-US" b="1" u="sng" dirty="0">
                <a:latin typeface="Calibri Body"/>
              </a:rPr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ABC8E0-3789-4B92-9451-C656EAB44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71" t="66650" r="50999" b="12244"/>
          <a:stretch/>
        </p:blipFill>
        <p:spPr>
          <a:xfrm>
            <a:off x="971764" y="1938209"/>
            <a:ext cx="10515599" cy="42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1318</Words>
  <Application>Microsoft Office PowerPoint</Application>
  <PresentationFormat>Widescreen</PresentationFormat>
  <Paragraphs>195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Agency FB</vt:lpstr>
      <vt:lpstr>Arial</vt:lpstr>
      <vt:lpstr>Calibri</vt:lpstr>
      <vt:lpstr>Calibri Body</vt:lpstr>
      <vt:lpstr>Calibri Light</vt:lpstr>
      <vt:lpstr>Cambria</vt:lpstr>
      <vt:lpstr>Franklin Gothic Book</vt:lpstr>
      <vt:lpstr>Franklin Gothic Demi Cond</vt:lpstr>
      <vt:lpstr>Franklin Gothic Medium Cond</vt:lpstr>
      <vt:lpstr>Times New Roman</vt:lpstr>
      <vt:lpstr>Office Theme</vt:lpstr>
      <vt:lpstr>  SURAKSHIT MATRITVA AASHWASAN (SUMAN)  </vt:lpstr>
      <vt:lpstr>PowerPoint Presentation</vt:lpstr>
      <vt:lpstr>PowerPoint Presentation</vt:lpstr>
      <vt:lpstr>PowerPoint Presentation</vt:lpstr>
      <vt:lpstr>PowerPoint Presentation</vt:lpstr>
      <vt:lpstr>LAUNCH OF SURAKSHIT MATRITVA AASHWASAN (SUMAN) 10th October 2019</vt:lpstr>
      <vt:lpstr> SURAKSHIT MATRITVA AASHWASAN (SUMAN)  Initiative for Zero Preventable Maternal and Newborn Deaths </vt:lpstr>
      <vt:lpstr>OBJECTIVES</vt:lpstr>
      <vt:lpstr> Beneficiaries of the Scheme </vt:lpstr>
      <vt:lpstr>CONCEPTUAL FRAMEWORK</vt:lpstr>
      <vt:lpstr>ENTITLEMENTS UNDER THE INITIATIVE</vt:lpstr>
      <vt:lpstr>ENTITLEMENTS UNDER THE INITIATIVE</vt:lpstr>
      <vt:lpstr>BROAD PILLARS OF THE INITIATIVE</vt:lpstr>
      <vt:lpstr>PowerPoint Presentation</vt:lpstr>
      <vt:lpstr>PowerPoint Presentation</vt:lpstr>
      <vt:lpstr>Escalation of Grievances from Facility to State Level </vt:lpstr>
      <vt:lpstr>Community Engagement Under SUMAN</vt:lpstr>
      <vt:lpstr>Maternal Death Reporting under SUMAN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PRADHAN MANTRI- ASSURED &amp; SAFE MOTHERHOOD INITIATIVE   PM-ASMI</dc:title>
  <dc:creator>Salima Bhatia</dc:creator>
  <cp:lastModifiedBy>hp</cp:lastModifiedBy>
  <cp:revision>171</cp:revision>
  <cp:lastPrinted>2019-11-15T10:45:56Z</cp:lastPrinted>
  <dcterms:created xsi:type="dcterms:W3CDTF">2019-10-02T15:05:53Z</dcterms:created>
  <dcterms:modified xsi:type="dcterms:W3CDTF">2019-11-16T04:58:38Z</dcterms:modified>
</cp:coreProperties>
</file>