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58" r:id="rId2"/>
  </p:sldMasterIdLst>
  <p:notesMasterIdLst>
    <p:notesMasterId r:id="rId25"/>
  </p:notesMasterIdLst>
  <p:handoutMasterIdLst>
    <p:handoutMasterId r:id="rId26"/>
  </p:handoutMasterIdLst>
  <p:sldIdLst>
    <p:sldId id="256" r:id="rId3"/>
    <p:sldId id="295" r:id="rId4"/>
    <p:sldId id="325" r:id="rId5"/>
    <p:sldId id="312" r:id="rId6"/>
    <p:sldId id="305" r:id="rId7"/>
    <p:sldId id="306" r:id="rId8"/>
    <p:sldId id="328" r:id="rId9"/>
    <p:sldId id="329" r:id="rId10"/>
    <p:sldId id="330" r:id="rId11"/>
    <p:sldId id="326" r:id="rId12"/>
    <p:sldId id="334" r:id="rId13"/>
    <p:sldId id="317" r:id="rId14"/>
    <p:sldId id="307" r:id="rId15"/>
    <p:sldId id="327" r:id="rId16"/>
    <p:sldId id="331" r:id="rId17"/>
    <p:sldId id="308" r:id="rId18"/>
    <p:sldId id="309" r:id="rId19"/>
    <p:sldId id="310" r:id="rId20"/>
    <p:sldId id="311" r:id="rId21"/>
    <p:sldId id="321" r:id="rId22"/>
    <p:sldId id="274" r:id="rId23"/>
    <p:sldId id="332" r:id="rId24"/>
  </p:sldIdLst>
  <p:sldSz cx="9144000" cy="5715000" type="screen16x1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47">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AAE4"/>
    <a:srgbClr val="2A81C6"/>
    <a:srgbClr val="2ECAD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0" d="100"/>
          <a:sy n="90" d="100"/>
        </p:scale>
        <p:origin x="-816" y="-72"/>
      </p:cViewPr>
      <p:guideLst>
        <p:guide orient="horz" pos="2052"/>
        <p:guide pos="2880"/>
      </p:guideLst>
    </p:cSldViewPr>
  </p:slideViewPr>
  <p:notesTextViewPr>
    <p:cViewPr>
      <p:scale>
        <a:sx n="1" d="1"/>
        <a:sy n="1" d="1"/>
      </p:scale>
      <p:origin x="0" y="0"/>
    </p:cViewPr>
  </p:notesTextViewPr>
  <p:notesViewPr>
    <p:cSldViewPr showGuides="1">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BHILASH\Desktop\flash\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uresh%20K\Desktop\Book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Dr%20Sreehari%20M\Desktop\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Sheet1!$H$6</c:f>
              <c:strCache>
                <c:ptCount val="1"/>
                <c:pt idx="0">
                  <c:v>Kerala</c:v>
                </c:pt>
              </c:strCache>
            </c:strRef>
          </c:tx>
          <c:marker>
            <c:symbol val="none"/>
          </c:marker>
          <c:xVal>
            <c:numRef>
              <c:f>Sheet1!$G$7:$G$25</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xVal>
          <c:yVal>
            <c:numRef>
              <c:f>Sheet1!$H$7:$H$25</c:f>
              <c:numCache>
                <c:formatCode>General</c:formatCode>
                <c:ptCount val="19"/>
                <c:pt idx="0">
                  <c:v>14</c:v>
                </c:pt>
                <c:pt idx="1">
                  <c:v>14</c:v>
                </c:pt>
                <c:pt idx="2">
                  <c:v>11</c:v>
                </c:pt>
                <c:pt idx="3">
                  <c:v>11</c:v>
                </c:pt>
                <c:pt idx="4">
                  <c:v>12</c:v>
                </c:pt>
                <c:pt idx="5">
                  <c:v>14</c:v>
                </c:pt>
                <c:pt idx="6">
                  <c:v>15</c:v>
                </c:pt>
                <c:pt idx="7">
                  <c:v>13</c:v>
                </c:pt>
                <c:pt idx="8">
                  <c:v>12</c:v>
                </c:pt>
                <c:pt idx="9">
                  <c:v>12</c:v>
                </c:pt>
                <c:pt idx="10">
                  <c:v>13</c:v>
                </c:pt>
                <c:pt idx="11">
                  <c:v>12</c:v>
                </c:pt>
                <c:pt idx="12">
                  <c:v>12</c:v>
                </c:pt>
                <c:pt idx="13">
                  <c:v>12</c:v>
                </c:pt>
                <c:pt idx="14">
                  <c:v>12</c:v>
                </c:pt>
                <c:pt idx="15">
                  <c:v>12</c:v>
                </c:pt>
                <c:pt idx="16">
                  <c:v>10</c:v>
                </c:pt>
                <c:pt idx="17">
                  <c:v>10</c:v>
                </c:pt>
              </c:numCache>
            </c:numRef>
          </c:yVal>
          <c:smooth val="1"/>
          <c:extLst xmlns:c16r2="http://schemas.microsoft.com/office/drawing/2015/06/chart">
            <c:ext xmlns:c16="http://schemas.microsoft.com/office/drawing/2014/chart" uri="{C3380CC4-5D6E-409C-BE32-E72D297353CC}">
              <c16:uniqueId val="{00000000-FCE1-4F1C-A248-C0A9754DED99}"/>
            </c:ext>
          </c:extLst>
        </c:ser>
        <c:ser>
          <c:idx val="1"/>
          <c:order val="1"/>
          <c:tx>
            <c:strRef>
              <c:f>Sheet1!$I$6</c:f>
              <c:strCache>
                <c:ptCount val="1"/>
                <c:pt idx="0">
                  <c:v>India</c:v>
                </c:pt>
              </c:strCache>
            </c:strRef>
          </c:tx>
          <c:marker>
            <c:symbol val="none"/>
          </c:marker>
          <c:xVal>
            <c:numRef>
              <c:f>Sheet1!$G$7:$G$24</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xVal>
          <c:yVal>
            <c:numRef>
              <c:f>Sheet1!$I$7:$I$24</c:f>
              <c:numCache>
                <c:formatCode>General</c:formatCode>
                <c:ptCount val="18"/>
                <c:pt idx="0">
                  <c:v>70</c:v>
                </c:pt>
                <c:pt idx="1">
                  <c:v>68</c:v>
                </c:pt>
                <c:pt idx="2">
                  <c:v>66</c:v>
                </c:pt>
                <c:pt idx="3">
                  <c:v>60</c:v>
                </c:pt>
                <c:pt idx="4">
                  <c:v>60</c:v>
                </c:pt>
                <c:pt idx="5">
                  <c:v>58</c:v>
                </c:pt>
                <c:pt idx="6">
                  <c:v>58</c:v>
                </c:pt>
                <c:pt idx="7">
                  <c:v>57</c:v>
                </c:pt>
                <c:pt idx="8">
                  <c:v>55</c:v>
                </c:pt>
                <c:pt idx="9">
                  <c:v>53</c:v>
                </c:pt>
                <c:pt idx="10">
                  <c:v>50</c:v>
                </c:pt>
                <c:pt idx="11">
                  <c:v>42</c:v>
                </c:pt>
                <c:pt idx="12">
                  <c:v>39</c:v>
                </c:pt>
                <c:pt idx="13">
                  <c:v>47</c:v>
                </c:pt>
                <c:pt idx="14">
                  <c:v>44</c:v>
                </c:pt>
                <c:pt idx="15">
                  <c:v>40</c:v>
                </c:pt>
                <c:pt idx="16">
                  <c:v>37</c:v>
                </c:pt>
                <c:pt idx="17">
                  <c:v>34</c:v>
                </c:pt>
              </c:numCache>
            </c:numRef>
          </c:yVal>
          <c:smooth val="1"/>
          <c:extLst xmlns:c16r2="http://schemas.microsoft.com/office/drawing/2015/06/chart">
            <c:ext xmlns:c16="http://schemas.microsoft.com/office/drawing/2014/chart" uri="{C3380CC4-5D6E-409C-BE32-E72D297353CC}">
              <c16:uniqueId val="{00000001-FCE1-4F1C-A248-C0A9754DED99}"/>
            </c:ext>
          </c:extLst>
        </c:ser>
        <c:dLbls>
          <c:showLegendKey val="0"/>
          <c:showVal val="0"/>
          <c:showCatName val="0"/>
          <c:showSerName val="0"/>
          <c:showPercent val="0"/>
          <c:showBubbleSize val="0"/>
        </c:dLbls>
        <c:axId val="170596608"/>
        <c:axId val="170606976"/>
      </c:scatterChart>
      <c:valAx>
        <c:axId val="170596608"/>
        <c:scaling>
          <c:orientation val="minMax"/>
        </c:scaling>
        <c:delete val="0"/>
        <c:axPos val="b"/>
        <c:majorGridlines/>
        <c:minorGridlines/>
        <c:title>
          <c:tx>
            <c:rich>
              <a:bodyPr/>
              <a:lstStyle/>
              <a:p>
                <a:pPr>
                  <a:defRPr/>
                </a:pPr>
                <a:r>
                  <a:rPr lang="en-US"/>
                  <a:t>Year</a:t>
                </a:r>
              </a:p>
            </c:rich>
          </c:tx>
          <c:layout/>
          <c:overlay val="0"/>
        </c:title>
        <c:numFmt formatCode="General" sourceLinked="1"/>
        <c:majorTickMark val="out"/>
        <c:minorTickMark val="none"/>
        <c:tickLblPos val="nextTo"/>
        <c:crossAx val="170606976"/>
        <c:crosses val="autoZero"/>
        <c:crossBetween val="midCat"/>
      </c:valAx>
      <c:valAx>
        <c:axId val="170606976"/>
        <c:scaling>
          <c:orientation val="minMax"/>
        </c:scaling>
        <c:delete val="0"/>
        <c:axPos val="l"/>
        <c:majorGridlines/>
        <c:minorGridlines/>
        <c:title>
          <c:tx>
            <c:rich>
              <a:bodyPr/>
              <a:lstStyle/>
              <a:p>
                <a:pPr>
                  <a:defRPr/>
                </a:pPr>
                <a:r>
                  <a:rPr lang="en-US" dirty="0" smtClean="0"/>
                  <a:t>IMR</a:t>
                </a:r>
                <a:endParaRPr lang="en-US" dirty="0"/>
              </a:p>
            </c:rich>
          </c:tx>
          <c:layout/>
          <c:overlay val="0"/>
        </c:title>
        <c:numFmt formatCode="General" sourceLinked="1"/>
        <c:majorTickMark val="out"/>
        <c:minorTickMark val="none"/>
        <c:tickLblPos val="nextTo"/>
        <c:crossAx val="170596608"/>
        <c:crosses val="autoZero"/>
        <c:crossBetween val="midCat"/>
      </c:valAx>
    </c:plotArea>
    <c:legend>
      <c:legendPos val="b"/>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lang="en-US"/>
            </a:pPr>
            <a:r>
              <a:rPr lang="en-US" sz="1400" b="0" dirty="0">
                <a:solidFill>
                  <a:schemeClr val="accent6">
                    <a:lumMod val="75000"/>
                  </a:schemeClr>
                </a:solidFill>
              </a:rPr>
              <a:t>Infant Mortality</a:t>
            </a:r>
            <a:r>
              <a:rPr lang="en-US" sz="1400" b="0" baseline="0" dirty="0">
                <a:solidFill>
                  <a:schemeClr val="accent6">
                    <a:lumMod val="75000"/>
                  </a:schemeClr>
                </a:solidFill>
              </a:rPr>
              <a:t> </a:t>
            </a:r>
            <a:r>
              <a:rPr lang="en-US" sz="1400" b="0" dirty="0">
                <a:solidFill>
                  <a:schemeClr val="accent6">
                    <a:lumMod val="75000"/>
                  </a:schemeClr>
                </a:solidFill>
              </a:rPr>
              <a:t>Rate </a:t>
            </a:r>
          </a:p>
        </c:rich>
      </c:tx>
      <c:layout/>
      <c:overlay val="0"/>
    </c:title>
    <c:autoTitleDeleted val="0"/>
    <c:plotArea>
      <c:layout/>
      <c:barChart>
        <c:barDir val="col"/>
        <c:grouping val="clustered"/>
        <c:varyColors val="0"/>
        <c:ser>
          <c:idx val="0"/>
          <c:order val="0"/>
          <c:tx>
            <c:strRef>
              <c:f>Sheet1!$A$4</c:f>
              <c:strCache>
                <c:ptCount val="1"/>
                <c:pt idx="0">
                  <c:v>Value</c:v>
                </c:pt>
              </c:strCache>
            </c:strRef>
          </c:tx>
          <c:spPr>
            <a:solidFill>
              <a:srgbClr val="00FFFF"/>
            </a:solidFill>
          </c:spPr>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Sheet1!$B$3:$S$3</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Sheet1!$B$4:$S$4</c:f>
              <c:numCache>
                <c:formatCode>General</c:formatCode>
                <c:ptCount val="18"/>
                <c:pt idx="0">
                  <c:v>14</c:v>
                </c:pt>
                <c:pt idx="1">
                  <c:v>14</c:v>
                </c:pt>
                <c:pt idx="2">
                  <c:v>11</c:v>
                </c:pt>
                <c:pt idx="3">
                  <c:v>11</c:v>
                </c:pt>
                <c:pt idx="4">
                  <c:v>12</c:v>
                </c:pt>
                <c:pt idx="5">
                  <c:v>14</c:v>
                </c:pt>
                <c:pt idx="6">
                  <c:v>15</c:v>
                </c:pt>
                <c:pt idx="7">
                  <c:v>13</c:v>
                </c:pt>
                <c:pt idx="8">
                  <c:v>12</c:v>
                </c:pt>
                <c:pt idx="9">
                  <c:v>12</c:v>
                </c:pt>
                <c:pt idx="10">
                  <c:v>13</c:v>
                </c:pt>
                <c:pt idx="11">
                  <c:v>12</c:v>
                </c:pt>
                <c:pt idx="12">
                  <c:v>12</c:v>
                </c:pt>
                <c:pt idx="13">
                  <c:v>12</c:v>
                </c:pt>
                <c:pt idx="14">
                  <c:v>12</c:v>
                </c:pt>
                <c:pt idx="15">
                  <c:v>12</c:v>
                </c:pt>
                <c:pt idx="16">
                  <c:v>12</c:v>
                </c:pt>
                <c:pt idx="17">
                  <c:v>10</c:v>
                </c:pt>
              </c:numCache>
            </c:numRef>
          </c:val>
          <c:extLst xmlns:c16r2="http://schemas.microsoft.com/office/drawing/2015/06/chart">
            <c:ext xmlns:c16="http://schemas.microsoft.com/office/drawing/2014/chart" uri="{C3380CC4-5D6E-409C-BE32-E72D297353CC}">
              <c16:uniqueId val="{00000000-2104-469C-B63A-87D126DCD31A}"/>
            </c:ext>
          </c:extLst>
        </c:ser>
        <c:dLbls>
          <c:showLegendKey val="0"/>
          <c:showVal val="0"/>
          <c:showCatName val="0"/>
          <c:showSerName val="0"/>
          <c:showPercent val="0"/>
          <c:showBubbleSize val="0"/>
        </c:dLbls>
        <c:gapWidth val="150"/>
        <c:axId val="170653568"/>
        <c:axId val="170655104"/>
      </c:barChart>
      <c:catAx>
        <c:axId val="170653568"/>
        <c:scaling>
          <c:orientation val="minMax"/>
        </c:scaling>
        <c:delete val="0"/>
        <c:axPos val="b"/>
        <c:numFmt formatCode="General" sourceLinked="1"/>
        <c:majorTickMark val="out"/>
        <c:minorTickMark val="none"/>
        <c:tickLblPos val="nextTo"/>
        <c:txPr>
          <a:bodyPr rot="5400000"/>
          <a:lstStyle/>
          <a:p>
            <a:pPr>
              <a:defRPr lang="en-US"/>
            </a:pPr>
            <a:endParaRPr lang="en-US"/>
          </a:p>
        </c:txPr>
        <c:crossAx val="170655104"/>
        <c:crosses val="autoZero"/>
        <c:auto val="1"/>
        <c:lblAlgn val="ctr"/>
        <c:lblOffset val="100"/>
        <c:noMultiLvlLbl val="0"/>
      </c:catAx>
      <c:valAx>
        <c:axId val="170655104"/>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170653568"/>
        <c:crosses val="autoZero"/>
        <c:crossBetween val="between"/>
      </c:valAx>
      <c:spPr>
        <a:solidFill>
          <a:schemeClr val="accent5">
            <a:lumMod val="20000"/>
            <a:lumOff val="80000"/>
          </a:schemeClr>
        </a:solidFill>
      </c:spPr>
    </c:plotArea>
    <c:plotVisOnly val="1"/>
    <c:dispBlanksAs val="gap"/>
    <c:showDLblsOverMax val="0"/>
  </c:chart>
  <c:spPr>
    <a:solidFill>
      <a:schemeClr val="accent1">
        <a:lumMod val="40000"/>
        <a:lumOff val="60000"/>
        <a:alpha val="18000"/>
      </a:scheme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377726400833316E-2"/>
          <c:y val="0.19432196212999395"/>
          <c:w val="0.64820537086673191"/>
          <c:h val="0.53481872035182676"/>
        </c:manualLayout>
      </c:layout>
      <c:pieChart>
        <c:varyColors val="1"/>
        <c:ser>
          <c:idx val="0"/>
          <c:order val="0"/>
          <c:dLbls>
            <c:showLegendKey val="0"/>
            <c:showVal val="1"/>
            <c:showCatName val="0"/>
            <c:showSerName val="0"/>
            <c:showPercent val="0"/>
            <c:showBubbleSize val="0"/>
            <c:showLeaderLines val="1"/>
          </c:dLbls>
          <c:cat>
            <c:strRef>
              <c:f>Sheet1!$B$9:$E$9</c:f>
              <c:strCache>
                <c:ptCount val="4"/>
                <c:pt idx="0">
                  <c:v>Month</c:v>
                </c:pt>
                <c:pt idx="1">
                  <c:v>&lt;1 Year</c:v>
                </c:pt>
                <c:pt idx="2">
                  <c:v>1-5 Years</c:v>
                </c:pt>
                <c:pt idx="3">
                  <c:v>&gt;5 Years</c:v>
                </c:pt>
              </c:strCache>
            </c:strRef>
          </c:cat>
          <c:val>
            <c:numRef>
              <c:f>Sheet1!$B$10:$E$10</c:f>
              <c:numCache>
                <c:formatCode>General</c:formatCode>
                <c:ptCount val="4"/>
                <c:pt idx="1">
                  <c:v>58</c:v>
                </c:pt>
                <c:pt idx="2">
                  <c:v>27.2</c:v>
                </c:pt>
                <c:pt idx="3">
                  <c:v>14.8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506405533466292"/>
          <c:y val="0.68260392451153229"/>
          <c:w val="0.36962627507272522"/>
          <c:h val="0.30366437272168922"/>
        </c:manualLayou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0.79032</cdr:x>
      <cdr:y>0.91667</cdr:y>
    </cdr:from>
    <cdr:to>
      <cdr:x>0.98387</cdr:x>
      <cdr:y>1</cdr:y>
    </cdr:to>
    <cdr:sp macro="" textlink="">
      <cdr:nvSpPr>
        <cdr:cNvPr id="2" name="TextBox 1"/>
        <cdr:cNvSpPr txBox="1"/>
      </cdr:nvSpPr>
      <cdr:spPr>
        <a:xfrm xmlns:a="http://schemas.openxmlformats.org/drawingml/2006/main">
          <a:off x="3733800" y="2514600"/>
          <a:ext cx="914400" cy="228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a:t>SRS Bulletin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D8650D-2A1A-4B2C-B959-20661077183E}" type="datetimeFigureOut">
              <a:rPr lang="ko-KR" altLang="en-US" smtClean="0"/>
              <a:t>2018-10-30</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A554F8-E850-4E03-9C23-5B865B318DDD}" type="slidenum">
              <a:rPr lang="ko-KR" altLang="en-US" smtClean="0"/>
              <a:t>‹#›</a:t>
            </a:fld>
            <a:endParaRPr lang="ko-KR" altLang="en-US"/>
          </a:p>
        </p:txBody>
      </p:sp>
    </p:spTree>
    <p:extLst>
      <p:ext uri="{BB962C8B-B14F-4D97-AF65-F5344CB8AC3E}">
        <p14:creationId xmlns:p14="http://schemas.microsoft.com/office/powerpoint/2010/main" val="1526146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7310D-4A3C-4D77-B033-5B6B2884639D}" type="datetimeFigureOut">
              <a:rPr lang="ko-KR" altLang="en-US" smtClean="0"/>
              <a:t>2018-10-30</a:t>
            </a:fld>
            <a:endParaRPr lang="ko-KR" altLang="en-US"/>
          </a:p>
        </p:txBody>
      </p:sp>
      <p:sp>
        <p:nvSpPr>
          <p:cNvPr id="4" name="슬라이드 이미지 개체 틀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37324-3276-4269-A08A-7EE752CC5FA3}" type="slidenum">
              <a:rPr lang="ko-KR" altLang="en-US" smtClean="0"/>
              <a:t>‹#›</a:t>
            </a:fld>
            <a:endParaRPr lang="ko-KR" altLang="en-US"/>
          </a:p>
        </p:txBody>
      </p:sp>
    </p:spTree>
    <p:extLst>
      <p:ext uri="{BB962C8B-B14F-4D97-AF65-F5344CB8AC3E}">
        <p14:creationId xmlns:p14="http://schemas.microsoft.com/office/powerpoint/2010/main" val="403774854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FA37324-3276-4269-A08A-7EE752CC5FA3}" type="slidenum">
              <a:rPr lang="ko-KR" altLang="en-US" smtClean="0"/>
              <a:t>13</a:t>
            </a:fld>
            <a:endParaRPr lang="ko-KR" altLang="en-US"/>
          </a:p>
        </p:txBody>
      </p:sp>
    </p:spTree>
    <p:extLst>
      <p:ext uri="{BB962C8B-B14F-4D97-AF65-F5344CB8AC3E}">
        <p14:creationId xmlns:p14="http://schemas.microsoft.com/office/powerpoint/2010/main" val="3719834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7889689" y="3177536"/>
            <a:ext cx="767433" cy="160000"/>
            <a:chOff x="7934433" y="3003797"/>
            <a:chExt cx="767433" cy="144000"/>
          </a:xfrm>
        </p:grpSpPr>
        <p:sp>
          <p:nvSpPr>
            <p:cNvPr id="9" name="Rectangle 8"/>
            <p:cNvSpPr/>
            <p:nvPr/>
          </p:nvSpPr>
          <p:spPr>
            <a:xfrm>
              <a:off x="7934433"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 name="Rectangle 9"/>
            <p:cNvSpPr/>
            <p:nvPr/>
          </p:nvSpPr>
          <p:spPr>
            <a:xfrm>
              <a:off x="8142244"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Rectangle 10"/>
            <p:cNvSpPr/>
            <p:nvPr/>
          </p:nvSpPr>
          <p:spPr>
            <a:xfrm>
              <a:off x="8350055"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2" name="Rectangle 11"/>
            <p:cNvSpPr/>
            <p:nvPr/>
          </p:nvSpPr>
          <p:spPr>
            <a:xfrm>
              <a:off x="8557866"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19" name="Title 2">
            <a:extLst>
              <a:ext uri="{FF2B5EF4-FFF2-40B4-BE49-F238E27FC236}">
                <a16:creationId xmlns="" xmlns:a16="http://schemas.microsoft.com/office/drawing/2014/main" id="{2404D70E-24EA-41AF-ABEE-5B2140D06286}"/>
              </a:ext>
            </a:extLst>
          </p:cNvPr>
          <p:cNvSpPr>
            <a:spLocks noGrp="1"/>
          </p:cNvSpPr>
          <p:nvPr>
            <p:ph type="title" hasCustomPrompt="1"/>
          </p:nvPr>
        </p:nvSpPr>
        <p:spPr>
          <a:xfrm>
            <a:off x="4823959" y="3417687"/>
            <a:ext cx="3960000" cy="112000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pPr algn="r"/>
            <a:r>
              <a:rPr lang="en-US" altLang="ko-KR" sz="3600" b="1" dirty="0">
                <a:solidFill>
                  <a:schemeClr val="tx1">
                    <a:lumMod val="75000"/>
                    <a:lumOff val="25000"/>
                  </a:schemeClr>
                </a:solidFill>
                <a:latin typeface="+mj-lt"/>
                <a:ea typeface="맑은 고딕" pitchFamily="50" charset="-127"/>
                <a:cs typeface="Arial" pitchFamily="34" charset="0"/>
              </a:rPr>
              <a:t>FREE </a:t>
            </a:r>
            <a:br>
              <a:rPr lang="en-US" altLang="ko-KR" sz="3600" b="1" dirty="0">
                <a:solidFill>
                  <a:schemeClr val="tx1">
                    <a:lumMod val="75000"/>
                    <a:lumOff val="25000"/>
                  </a:schemeClr>
                </a:solidFill>
                <a:latin typeface="+mj-lt"/>
                <a:ea typeface="맑은 고딕" pitchFamily="50" charset="-127"/>
                <a:cs typeface="Arial" pitchFamily="34" charset="0"/>
              </a:rPr>
            </a:br>
            <a:r>
              <a:rPr lang="en-US" altLang="ko-KR" sz="3600" b="1" dirty="0">
                <a:solidFill>
                  <a:schemeClr val="tx1">
                    <a:lumMod val="75000"/>
                    <a:lumOff val="25000"/>
                  </a:schemeClr>
                </a:solidFill>
                <a:latin typeface="+mj-lt"/>
                <a:ea typeface="맑은 고딕" pitchFamily="50" charset="-127"/>
                <a:cs typeface="Arial" pitchFamily="34" charset="0"/>
              </a:rPr>
              <a:t>PPT TEMPLATES</a:t>
            </a:r>
            <a:endParaRPr lang="ko-KR" altLang="en-US" dirty="0">
              <a:solidFill>
                <a:schemeClr val="tx1">
                  <a:lumMod val="75000"/>
                  <a:lumOff val="25000"/>
                </a:schemeClr>
              </a:solidFill>
              <a:latin typeface="+mj-lt"/>
            </a:endParaRPr>
          </a:p>
        </p:txBody>
      </p:sp>
      <p:sp>
        <p:nvSpPr>
          <p:cNvPr id="13" name="Text Placeholder 2">
            <a:extLst>
              <a:ext uri="{FF2B5EF4-FFF2-40B4-BE49-F238E27FC236}">
                <a16:creationId xmlns="" xmlns:a16="http://schemas.microsoft.com/office/drawing/2014/main" id="{B3C4D560-A90B-43F2-812D-A32FD22FCE09}"/>
              </a:ext>
            </a:extLst>
          </p:cNvPr>
          <p:cNvSpPr>
            <a:spLocks noGrp="1"/>
          </p:cNvSpPr>
          <p:nvPr>
            <p:ph type="body" sz="quarter" idx="11" hasCustomPrompt="1"/>
          </p:nvPr>
        </p:nvSpPr>
        <p:spPr>
          <a:xfrm>
            <a:off x="4823958" y="4537687"/>
            <a:ext cx="3960002" cy="480000"/>
          </a:xfrm>
          <a:prstGeom prst="rect">
            <a:avLst/>
          </a:prstGeom>
        </p:spPr>
        <p:txBody>
          <a:bodyPr anchor="ctr"/>
          <a:lstStyle>
            <a:lvl1pPr marL="0" indent="0" algn="r">
              <a:buFontTx/>
              <a:buNone/>
              <a:defRPr sz="1200" b="1">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PRESENTATION HERE</a:t>
            </a:r>
          </a:p>
        </p:txBody>
      </p:sp>
    </p:spTree>
    <p:extLst>
      <p:ext uri="{BB962C8B-B14F-4D97-AF65-F5344CB8AC3E}">
        <p14:creationId xmlns:p14="http://schemas.microsoft.com/office/powerpoint/2010/main" val="380739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Picture with Caption">
    <p:spTree>
      <p:nvGrpSpPr>
        <p:cNvPr id="1" name=""/>
        <p:cNvGrpSpPr/>
        <p:nvPr/>
      </p:nvGrpSpPr>
      <p:grpSpPr>
        <a:xfrm>
          <a:off x="0" y="0"/>
          <a:ext cx="0" cy="0"/>
          <a:chOff x="0" y="0"/>
          <a:chExt cx="0" cy="0"/>
        </a:xfrm>
      </p:grpSpPr>
      <p:sp>
        <p:nvSpPr>
          <p:cNvPr id="5" name="Rectangle 6"/>
          <p:cNvSpPr/>
          <p:nvPr userDrawn="1"/>
        </p:nvSpPr>
        <p:spPr>
          <a:xfrm rot="10800000">
            <a:off x="1" y="217208"/>
            <a:ext cx="9144002" cy="3548698"/>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93828">
                <a:moveTo>
                  <a:pt x="0" y="1569906"/>
                </a:moveTo>
                <a:cubicBezTo>
                  <a:pt x="3203276" y="-802358"/>
                  <a:pt x="6441059" y="-224389"/>
                  <a:pt x="9144001" y="1569906"/>
                </a:cubicBezTo>
                <a:lnTo>
                  <a:pt x="9144001" y="3193828"/>
                </a:lnTo>
                <a:lnTo>
                  <a:pt x="0" y="3193828"/>
                </a:lnTo>
                <a:lnTo>
                  <a:pt x="0" y="15699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Freeform 7"/>
          <p:cNvSpPr/>
          <p:nvPr userDrawn="1"/>
        </p:nvSpPr>
        <p:spPr>
          <a:xfrm rot="10800000">
            <a:off x="-25881" y="2016957"/>
            <a:ext cx="9169881" cy="1723492"/>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endParaRPr>
          </a:p>
        </p:txBody>
      </p:sp>
      <p:sp>
        <p:nvSpPr>
          <p:cNvPr id="6" name="Text Placeholder 1"/>
          <p:cNvSpPr>
            <a:spLocks noGrp="1"/>
          </p:cNvSpPr>
          <p:nvPr>
            <p:ph type="body" sz="quarter" idx="10" hasCustomPrompt="1"/>
          </p:nvPr>
        </p:nvSpPr>
        <p:spPr>
          <a:xfrm>
            <a:off x="2001657" y="3786366"/>
            <a:ext cx="5148064" cy="640071"/>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r>
              <a:rPr lang="en-US" altLang="ko-KR" dirty="0"/>
              <a:t>Thank you</a:t>
            </a:r>
            <a:endParaRPr lang="ko-KR" altLang="en-US" dirty="0"/>
          </a:p>
        </p:txBody>
      </p:sp>
      <p:sp>
        <p:nvSpPr>
          <p:cNvPr id="7" name="Text Placeholder 2"/>
          <p:cNvSpPr>
            <a:spLocks noGrp="1"/>
          </p:cNvSpPr>
          <p:nvPr>
            <p:ph type="body" sz="quarter" idx="11" hasCustomPrompt="1"/>
          </p:nvPr>
        </p:nvSpPr>
        <p:spPr>
          <a:xfrm>
            <a:off x="2001657" y="4426436"/>
            <a:ext cx="5148064" cy="240000"/>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11" name="그림 개체 틀 10">
            <a:extLst>
              <a:ext uri="{FF2B5EF4-FFF2-40B4-BE49-F238E27FC236}">
                <a16:creationId xmlns="" xmlns:a16="http://schemas.microsoft.com/office/drawing/2014/main" id="{34FF424B-BE2F-4986-AD58-138B7315C314}"/>
              </a:ext>
            </a:extLst>
          </p:cNvPr>
          <p:cNvSpPr>
            <a:spLocks noGrp="1"/>
          </p:cNvSpPr>
          <p:nvPr>
            <p:ph type="pic" idx="12" hasCustomPrompt="1"/>
          </p:nvPr>
        </p:nvSpPr>
        <p:spPr>
          <a:xfrm>
            <a:off x="1" y="1"/>
            <a:ext cx="9159746" cy="3748197"/>
          </a:xfrm>
          <a:custGeom>
            <a:avLst/>
            <a:gdLst>
              <a:gd name="connsiteX0" fmla="*/ 0 w 9159746"/>
              <a:gd name="connsiteY0" fmla="*/ 0 h 3373377"/>
              <a:gd name="connsiteX1" fmla="*/ 9151194 w 9159746"/>
              <a:gd name="connsiteY1" fmla="*/ 0 h 3373377"/>
              <a:gd name="connsiteX2" fmla="*/ 9152198 w 9159746"/>
              <a:gd name="connsiteY2" fmla="*/ 169697 h 3373377"/>
              <a:gd name="connsiteX3" fmla="*/ 9159746 w 9159746"/>
              <a:gd name="connsiteY3" fmla="*/ 1559602 h 3373377"/>
              <a:gd name="connsiteX4" fmla="*/ 302415 w 9159746"/>
              <a:gd name="connsiteY4" fmla="*/ 1784341 h 3373377"/>
              <a:gd name="connsiteX5" fmla="*/ 0 w 9159746"/>
              <a:gd name="connsiteY5" fmla="*/ 1560400 h 337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46" h="3373377">
                <a:moveTo>
                  <a:pt x="0" y="0"/>
                </a:moveTo>
                <a:lnTo>
                  <a:pt x="9151194" y="0"/>
                </a:lnTo>
                <a:lnTo>
                  <a:pt x="9152198" y="169697"/>
                </a:lnTo>
                <a:cubicBezTo>
                  <a:pt x="9154714" y="610983"/>
                  <a:pt x="9157230" y="1151339"/>
                  <a:pt x="9159746" y="1559602"/>
                </a:cubicBezTo>
                <a:cubicBezTo>
                  <a:pt x="6302680" y="3659955"/>
                  <a:pt x="3656101" y="4189744"/>
                  <a:pt x="302415" y="1784341"/>
                </a:cubicBezTo>
                <a:lnTo>
                  <a:pt x="0" y="1560400"/>
                </a:ln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00956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33500"/>
            <a:ext cx="8229600" cy="37716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3ABCF5BB-14A7-4CE7-86F8-331FD955EA70}" type="datetimeFigureOut">
              <a:rPr lang="en-US" smtClean="0"/>
              <a:pPr/>
              <a:t>10/30/2018</a:t>
            </a:fld>
            <a:endParaRPr lang="en-US"/>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878BE2C0-B726-4D7C-B736-8F71D1EE892A}" type="slidenum">
              <a:rPr lang="en-US" smtClean="0"/>
              <a:pPr/>
              <a:t>‹#›</a:t>
            </a:fld>
            <a:endParaRPr lang="en-US"/>
          </a:p>
        </p:txBody>
      </p:sp>
    </p:spTree>
    <p:extLst>
      <p:ext uri="{BB962C8B-B14F-4D97-AF65-F5344CB8AC3E}">
        <p14:creationId xmlns:p14="http://schemas.microsoft.com/office/powerpoint/2010/main" val="3444462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accent3"/>
        </a:solidFill>
        <a:effectLst/>
      </p:bgPr>
    </p:bg>
    <p:spTree>
      <p:nvGrpSpPr>
        <p:cNvPr id="1" name=""/>
        <p:cNvGrpSpPr/>
        <p:nvPr/>
      </p:nvGrpSpPr>
      <p:grpSpPr>
        <a:xfrm>
          <a:off x="0" y="0"/>
          <a:ext cx="0" cy="0"/>
          <a:chOff x="0" y="0"/>
          <a:chExt cx="0" cy="0"/>
        </a:xfrm>
      </p:grpSpPr>
      <p:sp>
        <p:nvSpPr>
          <p:cNvPr id="2" name="Oval 1"/>
          <p:cNvSpPr/>
          <p:nvPr userDrawn="1"/>
        </p:nvSpPr>
        <p:spPr>
          <a:xfrm>
            <a:off x="1907706" y="1977404"/>
            <a:ext cx="1584176" cy="1760196"/>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Picture Placeholder 2"/>
          <p:cNvSpPr>
            <a:spLocks noGrp="1"/>
          </p:cNvSpPr>
          <p:nvPr>
            <p:ph type="pic" idx="1" hasCustomPrompt="1"/>
          </p:nvPr>
        </p:nvSpPr>
        <p:spPr>
          <a:xfrm>
            <a:off x="2030016" y="2113306"/>
            <a:ext cx="1339552" cy="1488391"/>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ext Placeholder 9"/>
          <p:cNvSpPr>
            <a:spLocks noGrp="1"/>
          </p:cNvSpPr>
          <p:nvPr>
            <p:ph type="body" sz="quarter" idx="10" hasCustomPrompt="1"/>
          </p:nvPr>
        </p:nvSpPr>
        <p:spPr>
          <a:xfrm>
            <a:off x="3995936" y="2449329"/>
            <a:ext cx="5148064" cy="640071"/>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6" name="Text Placeholder 9"/>
          <p:cNvSpPr>
            <a:spLocks noGrp="1"/>
          </p:cNvSpPr>
          <p:nvPr>
            <p:ph type="body" sz="quarter" idx="11" hasCustomPrompt="1"/>
          </p:nvPr>
        </p:nvSpPr>
        <p:spPr>
          <a:xfrm>
            <a:off x="3995936" y="3089400"/>
            <a:ext cx="5148064" cy="320036"/>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grpSp>
        <p:nvGrpSpPr>
          <p:cNvPr id="7" name="Group 6"/>
          <p:cNvGrpSpPr/>
          <p:nvPr userDrawn="1"/>
        </p:nvGrpSpPr>
        <p:grpSpPr>
          <a:xfrm>
            <a:off x="4064486" y="2169949"/>
            <a:ext cx="767433" cy="160000"/>
            <a:chOff x="7934433" y="3003797"/>
            <a:chExt cx="767433" cy="144000"/>
          </a:xfrm>
        </p:grpSpPr>
        <p:sp>
          <p:nvSpPr>
            <p:cNvPr id="8" name="Rectangle 7"/>
            <p:cNvSpPr/>
            <p:nvPr/>
          </p:nvSpPr>
          <p:spPr>
            <a:xfrm>
              <a:off x="7934433"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8142244"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p:cNvSpPr/>
            <p:nvPr/>
          </p:nvSpPr>
          <p:spPr>
            <a:xfrm>
              <a:off x="8350055"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8557866"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382834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8600" y="2403530"/>
            <a:ext cx="8743950" cy="907941"/>
          </a:xfrm>
          <a:prstGeom prst="rect">
            <a:avLst/>
          </a:prstGeom>
        </p:spPr>
        <p:txBody>
          <a:bodyPr lIns="71323" tIns="35662" rIns="71323" bIns="35662" anchor="ctr"/>
          <a:lstStyle>
            <a:lvl1pPr marL="180785" indent="-180785" algn="l">
              <a:spcBef>
                <a:spcPts val="0"/>
              </a:spcBef>
              <a:defRPr sz="2800" b="0" baseline="0">
                <a:gradFill>
                  <a:gsLst>
                    <a:gs pos="0">
                      <a:schemeClr val="accent1">
                        <a:lumMod val="5000"/>
                        <a:lumOff val="95000"/>
                      </a:schemeClr>
                    </a:gs>
                    <a:gs pos="100000">
                      <a:schemeClr val="bg1"/>
                    </a:gs>
                  </a:gsLst>
                  <a:lin ang="5400000" scaled="1"/>
                </a:gradFill>
              </a:defRPr>
            </a:lvl1pPr>
            <a:lvl2pPr marL="85440" indent="0" algn="l">
              <a:spcBef>
                <a:spcPts val="0"/>
              </a:spcBef>
              <a:defRPr sz="28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97141" y="0"/>
            <a:ext cx="2062111" cy="1137322"/>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3" name="Text Placeholder 2"/>
          <p:cNvSpPr>
            <a:spLocks noGrp="1"/>
          </p:cNvSpPr>
          <p:nvPr>
            <p:ph type="body" sz="quarter" idx="14" hasCustomPrompt="1"/>
          </p:nvPr>
        </p:nvSpPr>
        <p:spPr>
          <a:xfrm>
            <a:off x="2899171" y="4397340"/>
            <a:ext cx="6073379" cy="307777"/>
          </a:xfrm>
          <a:prstGeom prst="rect">
            <a:avLst/>
          </a:prstGeom>
        </p:spPr>
        <p:txBody>
          <a:bodyPr lIns="71323" tIns="35662" rIns="71323" bIns="35662"/>
          <a:lstStyle>
            <a:lvl1pPr algn="r">
              <a:spcBef>
                <a:spcPts val="0"/>
              </a:spcBef>
              <a:defRPr sz="16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422736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42997" y="3017519"/>
            <a:ext cx="3959993" cy="210059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4644008" y="3017519"/>
            <a:ext cx="3959993" cy="210059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540001" y="1313132"/>
            <a:ext cx="3962988" cy="1629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ectangle 10"/>
          <p:cNvSpPr/>
          <p:nvPr userDrawn="1"/>
        </p:nvSpPr>
        <p:spPr>
          <a:xfrm>
            <a:off x="4641013" y="1313132"/>
            <a:ext cx="3962988" cy="1629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Title 2">
            <a:extLst>
              <a:ext uri="{FF2B5EF4-FFF2-40B4-BE49-F238E27FC236}">
                <a16:creationId xmlns="" xmlns:a16="http://schemas.microsoft.com/office/drawing/2014/main" id="{32E2CB55-DB02-4B94-9AA0-6EFBB8682F7F}"/>
              </a:ext>
            </a:extLst>
          </p:cNvPr>
          <p:cNvSpPr>
            <a:spLocks noGrp="1"/>
          </p:cNvSpPr>
          <p:nvPr>
            <p:ph type="title"/>
          </p:nvPr>
        </p:nvSpPr>
        <p:spPr>
          <a:xfrm>
            <a:off x="0" y="167327"/>
            <a:ext cx="9144000" cy="760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8" name="텍스트 개체 틀 2">
            <a:extLst>
              <a:ext uri="{FF2B5EF4-FFF2-40B4-BE49-F238E27FC236}">
                <a16:creationId xmlns="" xmlns:a16="http://schemas.microsoft.com/office/drawing/2014/main" id="{7DDB83E5-458E-46B2-9A0C-FA643319B2D1}"/>
              </a:ext>
            </a:extLst>
          </p:cNvPr>
          <p:cNvSpPr>
            <a:spLocks noGrp="1"/>
          </p:cNvSpPr>
          <p:nvPr>
            <p:ph type="body" sz="quarter" idx="41" hasCustomPrompt="1"/>
          </p:nvPr>
        </p:nvSpPr>
        <p:spPr>
          <a:xfrm>
            <a:off x="0" y="937288"/>
            <a:ext cx="9144000" cy="240027"/>
          </a:xfrm>
          <a:prstGeom prst="rect">
            <a:avLst/>
          </a:prstGeom>
        </p:spPr>
        <p:txBody>
          <a:bodyPr anchor="ctr"/>
          <a:lstStyle>
            <a:lvl1pPr marL="0" marR="0" indent="0" algn="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061368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619672" y="0"/>
            <a:ext cx="7524329" cy="98274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1111299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53130" y="1400016"/>
            <a:ext cx="2978251" cy="37149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Title 2"/>
          <p:cNvSpPr>
            <a:spLocks noGrp="1"/>
          </p:cNvSpPr>
          <p:nvPr>
            <p:ph type="title"/>
          </p:nvPr>
        </p:nvSpPr>
        <p:spPr>
          <a:xfrm>
            <a:off x="0" y="167327"/>
            <a:ext cx="9144000" cy="760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hasCustomPrompt="1"/>
          </p:nvPr>
        </p:nvSpPr>
        <p:spPr>
          <a:xfrm>
            <a:off x="3528345" y="3257905"/>
            <a:ext cx="1656000" cy="185709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5183790" y="3257906"/>
            <a:ext cx="1656000" cy="185709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2" hasCustomPrompt="1"/>
          </p:nvPr>
        </p:nvSpPr>
        <p:spPr>
          <a:xfrm>
            <a:off x="6833749" y="3257907"/>
            <a:ext cx="1656000" cy="185709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3528348" y="1400016"/>
            <a:ext cx="1656185" cy="18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userDrawn="1"/>
        </p:nvSpPr>
        <p:spPr>
          <a:xfrm>
            <a:off x="5183610" y="1400016"/>
            <a:ext cx="1656185" cy="18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13"/>
          <p:cNvSpPr/>
          <p:nvPr userDrawn="1"/>
        </p:nvSpPr>
        <p:spPr>
          <a:xfrm>
            <a:off x="6833752" y="1400016"/>
            <a:ext cx="1656185" cy="18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텍스트 개체 틀 2">
            <a:extLst>
              <a:ext uri="{FF2B5EF4-FFF2-40B4-BE49-F238E27FC236}">
                <a16:creationId xmlns="" xmlns:a16="http://schemas.microsoft.com/office/drawing/2014/main" id="{04DB8D5C-C91A-4755-AF2D-72EE2C637AD1}"/>
              </a:ext>
            </a:extLst>
          </p:cNvPr>
          <p:cNvSpPr>
            <a:spLocks noGrp="1"/>
          </p:cNvSpPr>
          <p:nvPr>
            <p:ph type="body" sz="quarter" idx="41" hasCustomPrompt="1"/>
          </p:nvPr>
        </p:nvSpPr>
        <p:spPr>
          <a:xfrm>
            <a:off x="0" y="937288"/>
            <a:ext cx="9144000" cy="240027"/>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67322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50183" y="1607688"/>
            <a:ext cx="1656000" cy="12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Title 2"/>
          <p:cNvSpPr>
            <a:spLocks noGrp="1"/>
          </p:cNvSpPr>
          <p:nvPr>
            <p:ph type="title"/>
          </p:nvPr>
        </p:nvSpPr>
        <p:spPr>
          <a:xfrm>
            <a:off x="107505" y="0"/>
            <a:ext cx="9036496" cy="98274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hasCustomPrompt="1"/>
          </p:nvPr>
        </p:nvSpPr>
        <p:spPr>
          <a:xfrm>
            <a:off x="650183" y="3425287"/>
            <a:ext cx="1656000" cy="12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650183" y="2885941"/>
            <a:ext cx="1656000" cy="400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0" name="Rectangle 9"/>
          <p:cNvSpPr/>
          <p:nvPr userDrawn="1"/>
        </p:nvSpPr>
        <p:spPr>
          <a:xfrm>
            <a:off x="650183" y="4705287"/>
            <a:ext cx="1656000" cy="400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1" name="Picture Placeholder 2"/>
          <p:cNvSpPr>
            <a:spLocks noGrp="1"/>
          </p:cNvSpPr>
          <p:nvPr>
            <p:ph type="pic" idx="11" hasCustomPrompt="1"/>
          </p:nvPr>
        </p:nvSpPr>
        <p:spPr>
          <a:xfrm>
            <a:off x="4677950" y="1611874"/>
            <a:ext cx="1656000" cy="12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2" hasCustomPrompt="1"/>
          </p:nvPr>
        </p:nvSpPr>
        <p:spPr>
          <a:xfrm>
            <a:off x="4677950" y="3429473"/>
            <a:ext cx="1656000" cy="12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Rectangle 12"/>
          <p:cNvSpPr/>
          <p:nvPr userDrawn="1"/>
        </p:nvSpPr>
        <p:spPr>
          <a:xfrm>
            <a:off x="4677950" y="2890130"/>
            <a:ext cx="1656000" cy="400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4" name="Rectangle 13"/>
          <p:cNvSpPr/>
          <p:nvPr userDrawn="1"/>
        </p:nvSpPr>
        <p:spPr>
          <a:xfrm>
            <a:off x="4677950" y="4709475"/>
            <a:ext cx="1656000" cy="400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Tree>
    <p:extLst>
      <p:ext uri="{BB962C8B-B14F-4D97-AF65-F5344CB8AC3E}">
        <p14:creationId xmlns:p14="http://schemas.microsoft.com/office/powerpoint/2010/main" val="3874311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394593"/>
            <a:ext cx="4572000" cy="369007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itle 2">
            <a:extLst>
              <a:ext uri="{FF2B5EF4-FFF2-40B4-BE49-F238E27FC236}">
                <a16:creationId xmlns:a16="http://schemas.microsoft.com/office/drawing/2014/main" xmlns="" id="{E62EAC56-5A2E-46B2-B8D9-375A807E3F65}"/>
              </a:ext>
            </a:extLst>
          </p:cNvPr>
          <p:cNvSpPr>
            <a:spLocks noGrp="1"/>
          </p:cNvSpPr>
          <p:nvPr>
            <p:ph type="title"/>
          </p:nvPr>
        </p:nvSpPr>
        <p:spPr>
          <a:xfrm>
            <a:off x="0" y="167327"/>
            <a:ext cx="9144000" cy="760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16:creationId xmlns:a16="http://schemas.microsoft.com/office/drawing/2014/main" xmlns="" id="{14844AF7-CCEE-4899-AEED-9D922F173586}"/>
              </a:ext>
            </a:extLst>
          </p:cNvPr>
          <p:cNvSpPr>
            <a:spLocks noGrp="1"/>
          </p:cNvSpPr>
          <p:nvPr>
            <p:ph type="body" sz="quarter" idx="41" hasCustomPrompt="1"/>
          </p:nvPr>
        </p:nvSpPr>
        <p:spPr>
          <a:xfrm>
            <a:off x="0" y="937288"/>
            <a:ext cx="9144000" cy="240027"/>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223938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619672" y="0"/>
            <a:ext cx="7524329" cy="98274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190399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p:cNvSpPr/>
          <p:nvPr userDrawn="1"/>
        </p:nvSpPr>
        <p:spPr>
          <a:xfrm>
            <a:off x="1" y="1984247"/>
            <a:ext cx="9144002" cy="3753182"/>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Freeform 5"/>
          <p:cNvSpPr/>
          <p:nvPr userDrawn="1"/>
        </p:nvSpPr>
        <p:spPr>
          <a:xfrm>
            <a:off x="-32409" y="2012767"/>
            <a:ext cx="9206391" cy="1723492"/>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
        <p:nvSpPr>
          <p:cNvPr id="9" name="Text Placeholder 1">
            <a:extLst>
              <a:ext uri="{FF2B5EF4-FFF2-40B4-BE49-F238E27FC236}">
                <a16:creationId xmlns="" xmlns:a16="http://schemas.microsoft.com/office/drawing/2014/main" id="{9E9CB1C7-B20E-45E9-99BF-5168D6E904EA}"/>
              </a:ext>
            </a:extLst>
          </p:cNvPr>
          <p:cNvSpPr>
            <a:spLocks noGrp="1"/>
          </p:cNvSpPr>
          <p:nvPr>
            <p:ph type="body" sz="quarter" idx="11" hasCustomPrompt="1"/>
          </p:nvPr>
        </p:nvSpPr>
        <p:spPr>
          <a:xfrm>
            <a:off x="1997968" y="1177314"/>
            <a:ext cx="5148064" cy="640071"/>
          </a:xfrm>
          <a:prstGeom prst="rect">
            <a:avLst/>
          </a:prstGeom>
        </p:spPr>
        <p:txBody>
          <a:bodyPr anchor="ctr"/>
          <a:lstStyle>
            <a:lvl1pPr marL="0" indent="0" algn="ctr">
              <a:buFontTx/>
              <a:buNone/>
              <a:defRPr sz="3600" b="1">
                <a:solidFill>
                  <a:schemeClr val="tx1">
                    <a:lumMod val="75000"/>
                    <a:lumOff val="25000"/>
                  </a:schemeClr>
                </a:solidFill>
                <a:latin typeface="+mj-lt"/>
                <a:cs typeface="Arial" pitchFamily="34" charset="0"/>
              </a:defRPr>
            </a:lvl1pPr>
          </a:lstStyle>
          <a:p>
            <a:pPr marL="0" indent="0" algn="ctr">
              <a:buNone/>
            </a:pPr>
            <a:r>
              <a:rPr lang="en-US" altLang="ko-KR" sz="3200" b="1" dirty="0">
                <a:solidFill>
                  <a:schemeClr val="tx1">
                    <a:lumMod val="75000"/>
                    <a:lumOff val="25000"/>
                  </a:schemeClr>
                </a:solidFill>
                <a:latin typeface="+mj-lt"/>
                <a:cs typeface="Arial" pitchFamily="34" charset="0"/>
              </a:rPr>
              <a:t>Welcome!!</a:t>
            </a:r>
            <a:endParaRPr lang="ko-KR" altLang="en-US" sz="3200" b="1" dirty="0">
              <a:solidFill>
                <a:schemeClr val="tx1">
                  <a:lumMod val="75000"/>
                  <a:lumOff val="25000"/>
                </a:schemeClr>
              </a:solidFill>
              <a:latin typeface="+mj-lt"/>
              <a:cs typeface="Arial" pitchFamily="34" charset="0"/>
            </a:endParaRPr>
          </a:p>
        </p:txBody>
      </p:sp>
      <p:sp>
        <p:nvSpPr>
          <p:cNvPr id="10" name="그림 개체 틀 9">
            <a:extLst>
              <a:ext uri="{FF2B5EF4-FFF2-40B4-BE49-F238E27FC236}">
                <a16:creationId xmlns="" xmlns:a16="http://schemas.microsoft.com/office/drawing/2014/main" id="{CD46BF13-6E05-4054-B2FE-E9511EDC0302}"/>
              </a:ext>
            </a:extLst>
          </p:cNvPr>
          <p:cNvSpPr>
            <a:spLocks noGrp="1"/>
          </p:cNvSpPr>
          <p:nvPr>
            <p:ph type="pic" idx="1" hasCustomPrompt="1"/>
          </p:nvPr>
        </p:nvSpPr>
        <p:spPr>
          <a:xfrm>
            <a:off x="0" y="2014323"/>
            <a:ext cx="9144000" cy="3723108"/>
          </a:xfrm>
          <a:custGeom>
            <a:avLst/>
            <a:gdLst>
              <a:gd name="connsiteX0" fmla="*/ 4490714 w 9144000"/>
              <a:gd name="connsiteY0" fmla="*/ 8 h 3350797"/>
              <a:gd name="connsiteX1" fmla="*/ 8897497 w 9144000"/>
              <a:gd name="connsiteY1" fmla="*/ 1631288 h 3350797"/>
              <a:gd name="connsiteX2" fmla="*/ 9144000 w 9144000"/>
              <a:gd name="connsiteY2" fmla="*/ 1825035 h 3350797"/>
              <a:gd name="connsiteX3" fmla="*/ 9144000 w 9144000"/>
              <a:gd name="connsiteY3" fmla="*/ 2662245 h 3350797"/>
              <a:gd name="connsiteX4" fmla="*/ 9141332 w 9144000"/>
              <a:gd name="connsiteY4" fmla="*/ 2958113 h 3350797"/>
              <a:gd name="connsiteX5" fmla="*/ 9140604 w 9144000"/>
              <a:gd name="connsiteY5" fmla="*/ 3149921 h 3350797"/>
              <a:gd name="connsiteX6" fmla="*/ 9140998 w 9144000"/>
              <a:gd name="connsiteY6" fmla="*/ 3350797 h 3350797"/>
              <a:gd name="connsiteX7" fmla="*/ 0 w 9144000"/>
              <a:gd name="connsiteY7" fmla="*/ 3350797 h 3350797"/>
              <a:gd name="connsiteX8" fmla="*/ 0 w 9144000"/>
              <a:gd name="connsiteY8" fmla="*/ 1766508 h 3350797"/>
              <a:gd name="connsiteX9" fmla="*/ 290022 w 9144000"/>
              <a:gd name="connsiteY9" fmla="*/ 1538857 h 3350797"/>
              <a:gd name="connsiteX10" fmla="*/ 4490714 w 9144000"/>
              <a:gd name="connsiteY10" fmla="*/ 8 h 33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3350797">
                <a:moveTo>
                  <a:pt x="4490714" y="8"/>
                </a:moveTo>
                <a:cubicBezTo>
                  <a:pt x="6053839" y="-2490"/>
                  <a:pt x="7550369" y="605730"/>
                  <a:pt x="8897497" y="1631288"/>
                </a:cubicBezTo>
                <a:lnTo>
                  <a:pt x="9144000" y="1825035"/>
                </a:lnTo>
                <a:lnTo>
                  <a:pt x="9144000" y="2662245"/>
                </a:lnTo>
                <a:lnTo>
                  <a:pt x="9141332" y="2958113"/>
                </a:lnTo>
                <a:cubicBezTo>
                  <a:pt x="9140944" y="3020873"/>
                  <a:pt x="9140681" y="3084641"/>
                  <a:pt x="9140604" y="3149921"/>
                </a:cubicBezTo>
                <a:lnTo>
                  <a:pt x="9140998" y="3350797"/>
                </a:lnTo>
                <a:lnTo>
                  <a:pt x="0" y="3350797"/>
                </a:lnTo>
                <a:lnTo>
                  <a:pt x="0" y="1766508"/>
                </a:lnTo>
                <a:lnTo>
                  <a:pt x="290022" y="1538857"/>
                </a:lnTo>
                <a:cubicBezTo>
                  <a:pt x="1704257" y="471960"/>
                  <a:pt x="3122979" y="2194"/>
                  <a:pt x="4490714" y="8"/>
                </a:cubicBez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23280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2" name="Oval 1"/>
          <p:cNvSpPr/>
          <p:nvPr userDrawn="1"/>
        </p:nvSpPr>
        <p:spPr>
          <a:xfrm>
            <a:off x="1907706" y="1977404"/>
            <a:ext cx="1584176" cy="1760196"/>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Picture Placeholder 2"/>
          <p:cNvSpPr>
            <a:spLocks noGrp="1"/>
          </p:cNvSpPr>
          <p:nvPr>
            <p:ph type="pic" idx="1" hasCustomPrompt="1"/>
          </p:nvPr>
        </p:nvSpPr>
        <p:spPr>
          <a:xfrm>
            <a:off x="2030016" y="2113306"/>
            <a:ext cx="1339552" cy="1488391"/>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ext Placeholder 9"/>
          <p:cNvSpPr>
            <a:spLocks noGrp="1"/>
          </p:cNvSpPr>
          <p:nvPr>
            <p:ph type="body" sz="quarter" idx="10" hasCustomPrompt="1"/>
          </p:nvPr>
        </p:nvSpPr>
        <p:spPr>
          <a:xfrm>
            <a:off x="3995936" y="2449329"/>
            <a:ext cx="5148064" cy="640071"/>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6" name="Text Placeholder 9"/>
          <p:cNvSpPr>
            <a:spLocks noGrp="1"/>
          </p:cNvSpPr>
          <p:nvPr>
            <p:ph type="body" sz="quarter" idx="11" hasCustomPrompt="1"/>
          </p:nvPr>
        </p:nvSpPr>
        <p:spPr>
          <a:xfrm>
            <a:off x="3995936" y="3089400"/>
            <a:ext cx="5148064" cy="320036"/>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grpSp>
        <p:nvGrpSpPr>
          <p:cNvPr id="7" name="Group 6"/>
          <p:cNvGrpSpPr/>
          <p:nvPr userDrawn="1"/>
        </p:nvGrpSpPr>
        <p:grpSpPr>
          <a:xfrm>
            <a:off x="4064486" y="2169949"/>
            <a:ext cx="767433" cy="160000"/>
            <a:chOff x="7934433" y="3003797"/>
            <a:chExt cx="767433" cy="144000"/>
          </a:xfrm>
        </p:grpSpPr>
        <p:sp>
          <p:nvSpPr>
            <p:cNvPr id="8" name="Rectangle 7"/>
            <p:cNvSpPr/>
            <p:nvPr/>
          </p:nvSpPr>
          <p:spPr>
            <a:xfrm>
              <a:off x="7934433"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8142244"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p:cNvSpPr/>
            <p:nvPr/>
          </p:nvSpPr>
          <p:spPr>
            <a:xfrm>
              <a:off x="8350055"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8557866"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49148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5" name="Rectangle 6"/>
          <p:cNvSpPr/>
          <p:nvPr userDrawn="1"/>
        </p:nvSpPr>
        <p:spPr>
          <a:xfrm rot="10800000">
            <a:off x="1" y="217208"/>
            <a:ext cx="9144002" cy="3548698"/>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93828">
                <a:moveTo>
                  <a:pt x="0" y="1569906"/>
                </a:moveTo>
                <a:cubicBezTo>
                  <a:pt x="3203276" y="-802358"/>
                  <a:pt x="6441059" y="-224389"/>
                  <a:pt x="9144001" y="1569906"/>
                </a:cubicBezTo>
                <a:lnTo>
                  <a:pt x="9144001" y="3193828"/>
                </a:lnTo>
                <a:lnTo>
                  <a:pt x="0" y="3193828"/>
                </a:lnTo>
                <a:lnTo>
                  <a:pt x="0" y="15699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Freeform 7"/>
          <p:cNvSpPr/>
          <p:nvPr userDrawn="1"/>
        </p:nvSpPr>
        <p:spPr>
          <a:xfrm rot="10800000">
            <a:off x="-25881" y="2016957"/>
            <a:ext cx="9169881" cy="1723492"/>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endParaRPr>
          </a:p>
        </p:txBody>
      </p:sp>
      <p:sp>
        <p:nvSpPr>
          <p:cNvPr id="6" name="Text Placeholder 1"/>
          <p:cNvSpPr>
            <a:spLocks noGrp="1"/>
          </p:cNvSpPr>
          <p:nvPr>
            <p:ph type="body" sz="quarter" idx="10" hasCustomPrompt="1"/>
          </p:nvPr>
        </p:nvSpPr>
        <p:spPr>
          <a:xfrm>
            <a:off x="2001657" y="3786366"/>
            <a:ext cx="5148064" cy="640071"/>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r>
              <a:rPr lang="en-US" altLang="ko-KR" dirty="0"/>
              <a:t>Thank you</a:t>
            </a:r>
            <a:endParaRPr lang="ko-KR" altLang="en-US" dirty="0"/>
          </a:p>
        </p:txBody>
      </p:sp>
      <p:sp>
        <p:nvSpPr>
          <p:cNvPr id="7" name="Text Placeholder 2"/>
          <p:cNvSpPr>
            <a:spLocks noGrp="1"/>
          </p:cNvSpPr>
          <p:nvPr>
            <p:ph type="body" sz="quarter" idx="11" hasCustomPrompt="1"/>
          </p:nvPr>
        </p:nvSpPr>
        <p:spPr>
          <a:xfrm>
            <a:off x="2001657" y="4426436"/>
            <a:ext cx="5148064" cy="240000"/>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11" name="그림 개체 틀 10">
            <a:extLst>
              <a:ext uri="{FF2B5EF4-FFF2-40B4-BE49-F238E27FC236}">
                <a16:creationId xmlns="" xmlns:a16="http://schemas.microsoft.com/office/drawing/2014/main" id="{34FF424B-BE2F-4986-AD58-138B7315C314}"/>
              </a:ext>
            </a:extLst>
          </p:cNvPr>
          <p:cNvSpPr>
            <a:spLocks noGrp="1"/>
          </p:cNvSpPr>
          <p:nvPr>
            <p:ph type="pic" idx="12" hasCustomPrompt="1"/>
          </p:nvPr>
        </p:nvSpPr>
        <p:spPr>
          <a:xfrm>
            <a:off x="1" y="1"/>
            <a:ext cx="9159746" cy="3748197"/>
          </a:xfrm>
          <a:custGeom>
            <a:avLst/>
            <a:gdLst>
              <a:gd name="connsiteX0" fmla="*/ 0 w 9159746"/>
              <a:gd name="connsiteY0" fmla="*/ 0 h 3373377"/>
              <a:gd name="connsiteX1" fmla="*/ 9151194 w 9159746"/>
              <a:gd name="connsiteY1" fmla="*/ 0 h 3373377"/>
              <a:gd name="connsiteX2" fmla="*/ 9152198 w 9159746"/>
              <a:gd name="connsiteY2" fmla="*/ 169697 h 3373377"/>
              <a:gd name="connsiteX3" fmla="*/ 9159746 w 9159746"/>
              <a:gd name="connsiteY3" fmla="*/ 1559602 h 3373377"/>
              <a:gd name="connsiteX4" fmla="*/ 302415 w 9159746"/>
              <a:gd name="connsiteY4" fmla="*/ 1784341 h 3373377"/>
              <a:gd name="connsiteX5" fmla="*/ 0 w 9159746"/>
              <a:gd name="connsiteY5" fmla="*/ 1560400 h 337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46" h="3373377">
                <a:moveTo>
                  <a:pt x="0" y="0"/>
                </a:moveTo>
                <a:lnTo>
                  <a:pt x="9151194" y="0"/>
                </a:lnTo>
                <a:lnTo>
                  <a:pt x="9152198" y="169697"/>
                </a:lnTo>
                <a:cubicBezTo>
                  <a:pt x="9154714" y="610983"/>
                  <a:pt x="9157230" y="1151339"/>
                  <a:pt x="9159746" y="1559602"/>
                </a:cubicBezTo>
                <a:cubicBezTo>
                  <a:pt x="6302680" y="3659955"/>
                  <a:pt x="3656101" y="4189744"/>
                  <a:pt x="302415" y="1784341"/>
                </a:cubicBezTo>
                <a:lnTo>
                  <a:pt x="0" y="1560400"/>
                </a:ln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00956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7889689" y="2713484"/>
            <a:ext cx="767433" cy="160000"/>
            <a:chOff x="7934433" y="3003797"/>
            <a:chExt cx="767433" cy="144000"/>
          </a:xfrm>
        </p:grpSpPr>
        <p:sp>
          <p:nvSpPr>
            <p:cNvPr id="9" name="Rectangle 8"/>
            <p:cNvSpPr/>
            <p:nvPr/>
          </p:nvSpPr>
          <p:spPr>
            <a:xfrm>
              <a:off x="7934433"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 name="Rectangle 9"/>
            <p:cNvSpPr/>
            <p:nvPr/>
          </p:nvSpPr>
          <p:spPr>
            <a:xfrm>
              <a:off x="8142244"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Rectangle 10"/>
            <p:cNvSpPr/>
            <p:nvPr/>
          </p:nvSpPr>
          <p:spPr>
            <a:xfrm>
              <a:off x="8350055"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2" name="Rectangle 11"/>
            <p:cNvSpPr/>
            <p:nvPr/>
          </p:nvSpPr>
          <p:spPr>
            <a:xfrm>
              <a:off x="8557866"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19" name="Title 2">
            <a:extLst>
              <a:ext uri="{FF2B5EF4-FFF2-40B4-BE49-F238E27FC236}">
                <a16:creationId xmlns="" xmlns:a16="http://schemas.microsoft.com/office/drawing/2014/main" id="{2404D70E-24EA-41AF-ABEE-5B2140D06286}"/>
              </a:ext>
            </a:extLst>
          </p:cNvPr>
          <p:cNvSpPr>
            <a:spLocks noGrp="1"/>
          </p:cNvSpPr>
          <p:nvPr>
            <p:ph type="title" hasCustomPrompt="1"/>
          </p:nvPr>
        </p:nvSpPr>
        <p:spPr>
          <a:xfrm>
            <a:off x="4823959" y="3417687"/>
            <a:ext cx="3960000" cy="112000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pPr algn="r"/>
            <a:r>
              <a:rPr lang="en-US" altLang="ko-KR" sz="3600" b="1" dirty="0">
                <a:solidFill>
                  <a:schemeClr val="tx1">
                    <a:lumMod val="75000"/>
                    <a:lumOff val="25000"/>
                  </a:schemeClr>
                </a:solidFill>
                <a:latin typeface="+mj-lt"/>
                <a:ea typeface="맑은 고딕" pitchFamily="50" charset="-127"/>
                <a:cs typeface="Arial" pitchFamily="34" charset="0"/>
              </a:rPr>
              <a:t>FREE </a:t>
            </a:r>
            <a:br>
              <a:rPr lang="en-US" altLang="ko-KR" sz="3600" b="1" dirty="0">
                <a:solidFill>
                  <a:schemeClr val="tx1">
                    <a:lumMod val="75000"/>
                    <a:lumOff val="25000"/>
                  </a:schemeClr>
                </a:solidFill>
                <a:latin typeface="+mj-lt"/>
                <a:ea typeface="맑은 고딕" pitchFamily="50" charset="-127"/>
                <a:cs typeface="Arial" pitchFamily="34" charset="0"/>
              </a:rPr>
            </a:br>
            <a:r>
              <a:rPr lang="en-US" altLang="ko-KR" sz="3600" b="1" dirty="0">
                <a:solidFill>
                  <a:schemeClr val="tx1">
                    <a:lumMod val="75000"/>
                    <a:lumOff val="25000"/>
                  </a:schemeClr>
                </a:solidFill>
                <a:latin typeface="+mj-lt"/>
                <a:ea typeface="맑은 고딕" pitchFamily="50" charset="-127"/>
                <a:cs typeface="Arial" pitchFamily="34" charset="0"/>
              </a:rPr>
              <a:t>PPT TEMPLATES</a:t>
            </a:r>
            <a:endParaRPr lang="ko-KR" altLang="en-US" dirty="0">
              <a:solidFill>
                <a:schemeClr val="tx1">
                  <a:lumMod val="75000"/>
                  <a:lumOff val="25000"/>
                </a:schemeClr>
              </a:solidFill>
              <a:latin typeface="+mj-lt"/>
            </a:endParaRPr>
          </a:p>
        </p:txBody>
      </p:sp>
      <p:sp>
        <p:nvSpPr>
          <p:cNvPr id="13" name="Text Placeholder 2">
            <a:extLst>
              <a:ext uri="{FF2B5EF4-FFF2-40B4-BE49-F238E27FC236}">
                <a16:creationId xmlns="" xmlns:a16="http://schemas.microsoft.com/office/drawing/2014/main" id="{B3C4D560-A90B-43F2-812D-A32FD22FCE09}"/>
              </a:ext>
            </a:extLst>
          </p:cNvPr>
          <p:cNvSpPr>
            <a:spLocks noGrp="1"/>
          </p:cNvSpPr>
          <p:nvPr>
            <p:ph type="body" sz="quarter" idx="11" hasCustomPrompt="1"/>
          </p:nvPr>
        </p:nvSpPr>
        <p:spPr>
          <a:xfrm>
            <a:off x="4823958" y="4537687"/>
            <a:ext cx="3960002" cy="480000"/>
          </a:xfrm>
          <a:prstGeom prst="rect">
            <a:avLst/>
          </a:prstGeom>
        </p:spPr>
        <p:txBody>
          <a:bodyPr anchor="ctr"/>
          <a:lstStyle>
            <a:lvl1pPr marL="0" indent="0" algn="r">
              <a:buFontTx/>
              <a:buNone/>
              <a:defRPr sz="1200" b="1">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PRESENTATION HERE</a:t>
            </a:r>
          </a:p>
        </p:txBody>
      </p:sp>
    </p:spTree>
    <p:extLst>
      <p:ext uri="{BB962C8B-B14F-4D97-AF65-F5344CB8AC3E}">
        <p14:creationId xmlns:p14="http://schemas.microsoft.com/office/powerpoint/2010/main" val="380739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07505" y="0"/>
            <a:ext cx="9036496" cy="98274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254458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97770" y="228618"/>
            <a:ext cx="8748464" cy="5257767"/>
          </a:xfrm>
          <a:prstGeom prst="rect">
            <a:avLst/>
          </a:prstGeom>
          <a:solidFill>
            <a:schemeClr val="bg1">
              <a:lumMod val="95000"/>
            </a:schemeClr>
          </a:solidFill>
        </p:spPr>
        <p:txBody>
          <a:bodyPr tIns="576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31021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2"/>
          <p:cNvSpPr>
            <a:spLocks noGrp="1"/>
          </p:cNvSpPr>
          <p:nvPr>
            <p:ph type="title"/>
          </p:nvPr>
        </p:nvSpPr>
        <p:spPr>
          <a:xfrm>
            <a:off x="107505" y="0"/>
            <a:ext cx="9036496" cy="98274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398485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02900"/>
            <a:ext cx="8679899"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08731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Picture with Caption">
    <p:spTree>
      <p:nvGrpSpPr>
        <p:cNvPr id="1" name=""/>
        <p:cNvGrpSpPr/>
        <p:nvPr/>
      </p:nvGrpSpPr>
      <p:grpSpPr>
        <a:xfrm>
          <a:off x="0" y="0"/>
          <a:ext cx="0" cy="0"/>
          <a:chOff x="0" y="0"/>
          <a:chExt cx="0" cy="0"/>
        </a:xfrm>
      </p:grpSpPr>
      <p:sp>
        <p:nvSpPr>
          <p:cNvPr id="7" name="Rectangle 6"/>
          <p:cNvSpPr/>
          <p:nvPr userDrawn="1"/>
        </p:nvSpPr>
        <p:spPr>
          <a:xfrm>
            <a:off x="1" y="1984247"/>
            <a:ext cx="9144002" cy="3753182"/>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Freeform 5"/>
          <p:cNvSpPr/>
          <p:nvPr userDrawn="1"/>
        </p:nvSpPr>
        <p:spPr>
          <a:xfrm>
            <a:off x="-32409" y="2012767"/>
            <a:ext cx="9206391" cy="1723492"/>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
        <p:nvSpPr>
          <p:cNvPr id="9" name="Text Placeholder 1">
            <a:extLst>
              <a:ext uri="{FF2B5EF4-FFF2-40B4-BE49-F238E27FC236}">
                <a16:creationId xmlns="" xmlns:a16="http://schemas.microsoft.com/office/drawing/2014/main" id="{9E9CB1C7-B20E-45E9-99BF-5168D6E904EA}"/>
              </a:ext>
            </a:extLst>
          </p:cNvPr>
          <p:cNvSpPr>
            <a:spLocks noGrp="1"/>
          </p:cNvSpPr>
          <p:nvPr>
            <p:ph type="body" sz="quarter" idx="11" hasCustomPrompt="1"/>
          </p:nvPr>
        </p:nvSpPr>
        <p:spPr>
          <a:xfrm>
            <a:off x="1997968" y="1177314"/>
            <a:ext cx="5148064" cy="640071"/>
          </a:xfrm>
          <a:prstGeom prst="rect">
            <a:avLst/>
          </a:prstGeom>
        </p:spPr>
        <p:txBody>
          <a:bodyPr anchor="ctr"/>
          <a:lstStyle>
            <a:lvl1pPr marL="0" indent="0" algn="ctr">
              <a:buFontTx/>
              <a:buNone/>
              <a:defRPr sz="3600" b="1">
                <a:solidFill>
                  <a:schemeClr val="tx1">
                    <a:lumMod val="75000"/>
                    <a:lumOff val="25000"/>
                  </a:schemeClr>
                </a:solidFill>
                <a:latin typeface="+mj-lt"/>
                <a:cs typeface="Arial" pitchFamily="34" charset="0"/>
              </a:defRPr>
            </a:lvl1pPr>
          </a:lstStyle>
          <a:p>
            <a:pPr marL="0" indent="0" algn="ctr">
              <a:buNone/>
            </a:pPr>
            <a:r>
              <a:rPr lang="en-US" altLang="ko-KR" sz="3200" b="1" dirty="0">
                <a:solidFill>
                  <a:schemeClr val="tx1">
                    <a:lumMod val="75000"/>
                    <a:lumOff val="25000"/>
                  </a:schemeClr>
                </a:solidFill>
                <a:latin typeface="+mj-lt"/>
                <a:cs typeface="Arial" pitchFamily="34" charset="0"/>
              </a:rPr>
              <a:t>Welcome!!</a:t>
            </a:r>
            <a:endParaRPr lang="ko-KR" altLang="en-US" sz="3200" b="1" dirty="0">
              <a:solidFill>
                <a:schemeClr val="tx1">
                  <a:lumMod val="75000"/>
                  <a:lumOff val="25000"/>
                </a:schemeClr>
              </a:solidFill>
              <a:latin typeface="+mj-lt"/>
              <a:cs typeface="Arial" pitchFamily="34" charset="0"/>
            </a:endParaRPr>
          </a:p>
        </p:txBody>
      </p:sp>
      <p:sp>
        <p:nvSpPr>
          <p:cNvPr id="10" name="그림 개체 틀 9">
            <a:extLst>
              <a:ext uri="{FF2B5EF4-FFF2-40B4-BE49-F238E27FC236}">
                <a16:creationId xmlns="" xmlns:a16="http://schemas.microsoft.com/office/drawing/2014/main" id="{CD46BF13-6E05-4054-B2FE-E9511EDC0302}"/>
              </a:ext>
            </a:extLst>
          </p:cNvPr>
          <p:cNvSpPr>
            <a:spLocks noGrp="1"/>
          </p:cNvSpPr>
          <p:nvPr>
            <p:ph type="pic" idx="1" hasCustomPrompt="1"/>
          </p:nvPr>
        </p:nvSpPr>
        <p:spPr>
          <a:xfrm>
            <a:off x="0" y="2014323"/>
            <a:ext cx="9144000" cy="3723108"/>
          </a:xfrm>
          <a:custGeom>
            <a:avLst/>
            <a:gdLst>
              <a:gd name="connsiteX0" fmla="*/ 4490714 w 9144000"/>
              <a:gd name="connsiteY0" fmla="*/ 8 h 3350797"/>
              <a:gd name="connsiteX1" fmla="*/ 8897497 w 9144000"/>
              <a:gd name="connsiteY1" fmla="*/ 1631288 h 3350797"/>
              <a:gd name="connsiteX2" fmla="*/ 9144000 w 9144000"/>
              <a:gd name="connsiteY2" fmla="*/ 1825035 h 3350797"/>
              <a:gd name="connsiteX3" fmla="*/ 9144000 w 9144000"/>
              <a:gd name="connsiteY3" fmla="*/ 2662245 h 3350797"/>
              <a:gd name="connsiteX4" fmla="*/ 9141332 w 9144000"/>
              <a:gd name="connsiteY4" fmla="*/ 2958113 h 3350797"/>
              <a:gd name="connsiteX5" fmla="*/ 9140604 w 9144000"/>
              <a:gd name="connsiteY5" fmla="*/ 3149921 h 3350797"/>
              <a:gd name="connsiteX6" fmla="*/ 9140998 w 9144000"/>
              <a:gd name="connsiteY6" fmla="*/ 3350797 h 3350797"/>
              <a:gd name="connsiteX7" fmla="*/ 0 w 9144000"/>
              <a:gd name="connsiteY7" fmla="*/ 3350797 h 3350797"/>
              <a:gd name="connsiteX8" fmla="*/ 0 w 9144000"/>
              <a:gd name="connsiteY8" fmla="*/ 1766508 h 3350797"/>
              <a:gd name="connsiteX9" fmla="*/ 290022 w 9144000"/>
              <a:gd name="connsiteY9" fmla="*/ 1538857 h 3350797"/>
              <a:gd name="connsiteX10" fmla="*/ 4490714 w 9144000"/>
              <a:gd name="connsiteY10" fmla="*/ 8 h 33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3350797">
                <a:moveTo>
                  <a:pt x="4490714" y="8"/>
                </a:moveTo>
                <a:cubicBezTo>
                  <a:pt x="6053839" y="-2490"/>
                  <a:pt x="7550369" y="605730"/>
                  <a:pt x="8897497" y="1631288"/>
                </a:cubicBezTo>
                <a:lnTo>
                  <a:pt x="9144000" y="1825035"/>
                </a:lnTo>
                <a:lnTo>
                  <a:pt x="9144000" y="2662245"/>
                </a:lnTo>
                <a:lnTo>
                  <a:pt x="9141332" y="2958113"/>
                </a:lnTo>
                <a:cubicBezTo>
                  <a:pt x="9140944" y="3020873"/>
                  <a:pt x="9140681" y="3084641"/>
                  <a:pt x="9140604" y="3149921"/>
                </a:cubicBezTo>
                <a:lnTo>
                  <a:pt x="9140998" y="3350797"/>
                </a:lnTo>
                <a:lnTo>
                  <a:pt x="0" y="3350797"/>
                </a:lnTo>
                <a:lnTo>
                  <a:pt x="0" y="1766508"/>
                </a:lnTo>
                <a:lnTo>
                  <a:pt x="290022" y="1538857"/>
                </a:lnTo>
                <a:cubicBezTo>
                  <a:pt x="1704257" y="471960"/>
                  <a:pt x="3122979" y="2194"/>
                  <a:pt x="4490714" y="8"/>
                </a:cubicBez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2328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173561"/>
      </p:ext>
    </p:extLst>
  </p:cSld>
  <p:clrMap bg1="lt1" tx1="dk1" bg2="lt2" tx2="dk2" accent1="accent1" accent2="accent2" accent3="accent3" accent4="accent4" accent5="accent5" accent6="accent6" hlink="hlink" folHlink="folHlink"/>
  <p:sldLayoutIdLst>
    <p:sldLayoutId id="2147483678" r:id="rId1"/>
    <p:sldLayoutId id="2147483657" r:id="rId2"/>
    <p:sldLayoutId id="2147483675" r:id="rId3"/>
    <p:sldLayoutId id="2147483684" r:id="rId4"/>
    <p:sldLayoutId id="2147483688" r:id="rId5"/>
    <p:sldLayoutId id="2147483695" r:id="rId6"/>
    <p:sldLayoutId id="2147483697" r:id="rId7"/>
    <p:sldLayoutId id="2147483679" r:id="rId8"/>
    <p:sldLayoutId id="2147483682" r:id="rId9"/>
    <p:sldLayoutId id="2147483683" r:id="rId10"/>
    <p:sldLayoutId id="2147483705" r:id="rId11"/>
    <p:sldLayoutId id="2147483706" r:id="rId12"/>
    <p:sldLayoutId id="2147483707" r:id="rId13"/>
    <p:sldLayoutId id="2147483708" r:id="rId14"/>
    <p:sldLayoutId id="2147483709" r:id="rId15"/>
    <p:sldLayoutId id="2147483710" r:id="rId16"/>
    <p:sldLayoutId id="2147483711" r:id="rId17"/>
    <p:sldLayoutId id="2147483713" r:id="rId18"/>
    <p:sldLayoutId id="2147483714" r:id="rId19"/>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65916"/>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36.jpeg"/><Relationship Id="rId11" Type="http://schemas.openxmlformats.org/officeDocument/2006/relationships/image" Target="../media/image10.pn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 Id="rId5" Type="http://schemas.openxmlformats.org/officeDocument/2006/relationships/image" Target="../media/image43.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0.gif"/><Relationship Id="rId5" Type="http://schemas.openxmlformats.org/officeDocument/2006/relationships/image" Target="../media/image49.gif"/><Relationship Id="rId4" Type="http://schemas.openxmlformats.org/officeDocument/2006/relationships/image" Target="../media/image48.gif"/></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gif"/><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54.pn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10.pn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image" Target="../media/image55.png"/><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jpe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6.jpeg"/><Relationship Id="rId2" Type="http://schemas.openxmlformats.org/officeDocument/2006/relationships/image" Target="../media/image79.pn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82.jpg"/><Relationship Id="rId4" Type="http://schemas.openxmlformats.org/officeDocument/2006/relationships/image" Target="../media/image81.jp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3.jp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2"/>
          </p:cNvPr>
          <p:cNvSpPr txBox="1"/>
          <p:nvPr/>
        </p:nvSpPr>
        <p:spPr>
          <a:xfrm>
            <a:off x="4823956" y="5382298"/>
            <a:ext cx="3960002" cy="215444"/>
          </a:xfrm>
          <a:prstGeom prst="rect">
            <a:avLst/>
          </a:prstGeom>
          <a:noFill/>
        </p:spPr>
        <p:txBody>
          <a:bodyPr wrap="square" rtlCol="0">
            <a:spAutoFit/>
          </a:bodyPr>
          <a:lstStyle/>
          <a:p>
            <a:pPr algn="r"/>
            <a:r>
              <a:rPr lang="en-US" altLang="ko-KR" sz="800" dirty="0">
                <a:cs typeface="Arial" pitchFamily="34" charset="0"/>
              </a:rPr>
              <a:t>a</a:t>
            </a:r>
            <a:r>
              <a:rPr lang="en-US" altLang="ko-KR" sz="800" dirty="0" smtClean="0">
                <a:cs typeface="Arial" pitchFamily="34" charset="0"/>
              </a:rPr>
              <a:t>rogyakeralam.gov.in</a:t>
            </a:r>
            <a:endParaRPr lang="ko-KR" altLang="en-US" sz="800" dirty="0">
              <a:cs typeface="Arial" pitchFamily="34" charset="0"/>
            </a:endParaRPr>
          </a:p>
        </p:txBody>
      </p:sp>
      <p:sp>
        <p:nvSpPr>
          <p:cNvPr id="9" name="텍스트 개체 틀 2">
            <a:extLst>
              <a:ext uri="{FF2B5EF4-FFF2-40B4-BE49-F238E27FC236}">
                <a16:creationId xmlns="" xmlns:a16="http://schemas.microsoft.com/office/drawing/2014/main" id="{27015DFC-F12C-4DBC-83B5-0BF4C6E04030}"/>
              </a:ext>
            </a:extLst>
          </p:cNvPr>
          <p:cNvSpPr>
            <a:spLocks noGrp="1"/>
          </p:cNvSpPr>
          <p:nvPr>
            <p:ph type="title"/>
          </p:nvPr>
        </p:nvSpPr>
        <p:spPr>
          <a:xfrm>
            <a:off x="3131840" y="3145532"/>
            <a:ext cx="5580113" cy="1120000"/>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lgn="r">
              <a:lnSpc>
                <a:spcPct val="100000"/>
              </a:lnSpc>
              <a:spcBef>
                <a:spcPts val="0"/>
              </a:spcBef>
              <a:defRPr/>
            </a:pPr>
            <a:r>
              <a:rPr lang="en-US" sz="3600" i="1" dirty="0"/>
              <a:t>SHALABHAM-</a:t>
            </a:r>
            <a:br>
              <a:rPr lang="en-US" sz="3600" i="1" dirty="0"/>
            </a:br>
            <a:r>
              <a:rPr lang="en-US" sz="3600" i="1" dirty="0"/>
              <a:t> </a:t>
            </a:r>
            <a:r>
              <a:rPr lang="en-US" sz="2000" dirty="0" smtClean="0"/>
              <a:t>COMPREHENSIVE NEWBORN SCREENING</a:t>
            </a:r>
            <a:r>
              <a:rPr lang="en-US" sz="2000" dirty="0"/>
              <a:t/>
            </a:r>
            <a:br>
              <a:rPr lang="en-US" sz="2000" dirty="0"/>
            </a:br>
            <a:r>
              <a:rPr lang="en-US" sz="2000" dirty="0" smtClean="0"/>
              <a:t>PROGRAM IN KERALA</a:t>
            </a:r>
            <a:endParaRPr lang="ko-KR" altLang="en-US" sz="2000" dirty="0"/>
          </a:p>
        </p:txBody>
      </p:sp>
      <p:sp>
        <p:nvSpPr>
          <p:cNvPr id="10" name="텍스트 개체 틀 2">
            <a:extLst>
              <a:ext uri="{FF2B5EF4-FFF2-40B4-BE49-F238E27FC236}">
                <a16:creationId xmlns="" xmlns:a16="http://schemas.microsoft.com/office/drawing/2014/main" id="{64054FCF-4CA7-4E3A-A4C0-7683AE608143}"/>
              </a:ext>
            </a:extLst>
          </p:cNvPr>
          <p:cNvSpPr>
            <a:spLocks noGrp="1"/>
          </p:cNvSpPr>
          <p:nvPr>
            <p:ph type="body" sz="quarter" idx="11"/>
          </p:nvPr>
        </p:nvSpPr>
        <p:spPr>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algn="r">
              <a:spcBef>
                <a:spcPts val="0"/>
              </a:spcBef>
              <a:defRPr/>
            </a:pPr>
            <a:r>
              <a:rPr lang="en-US" altLang="ko-KR" dirty="0" smtClean="0"/>
              <a:t>KESHVENDRAKUMAR IAS</a:t>
            </a:r>
          </a:p>
          <a:p>
            <a:pPr algn="r">
              <a:spcBef>
                <a:spcPts val="0"/>
              </a:spcBef>
              <a:defRPr/>
            </a:pPr>
            <a:r>
              <a:rPr lang="en-US" altLang="ko-KR" sz="1100" b="0" dirty="0" smtClean="0"/>
              <a:t>STATE MISSION DIRECTOR</a:t>
            </a:r>
          </a:p>
          <a:p>
            <a:pPr algn="r">
              <a:spcBef>
                <a:spcPts val="0"/>
              </a:spcBef>
              <a:defRPr/>
            </a:pPr>
            <a:r>
              <a:rPr lang="en-US" altLang="ko-KR" sz="1100" b="0" dirty="0" smtClean="0"/>
              <a:t>NATIONAL HEALTH MISSION, KERALA</a:t>
            </a:r>
            <a:endParaRPr lang="ko-KR" altLang="en-US" sz="1100" b="0" dirty="0"/>
          </a:p>
        </p:txBody>
      </p:sp>
      <p:pic>
        <p:nvPicPr>
          <p:cNvPr id="1026" name="Picture 2" descr="C:\Users\Dr Sreehari M\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93404"/>
            <a:ext cx="1796643" cy="15304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ARSH\Desktop\Photos\Logos\rbsk logo.jpg"/>
          <p:cNvPicPr/>
          <p:nvPr/>
        </p:nvPicPr>
        <p:blipFill>
          <a:blip r:embed="rId4"/>
          <a:srcRect/>
          <a:stretch>
            <a:fillRect/>
          </a:stretch>
        </p:blipFill>
        <p:spPr bwMode="auto">
          <a:xfrm>
            <a:off x="971600" y="5101009"/>
            <a:ext cx="804812" cy="562577"/>
          </a:xfrm>
          <a:prstGeom prst="rect">
            <a:avLst/>
          </a:prstGeom>
          <a:noFill/>
          <a:ln w="9525">
            <a:noFill/>
            <a:miter lim="800000"/>
            <a:headEnd/>
            <a:tailEnd/>
          </a:ln>
        </p:spPr>
      </p:pic>
      <p:pic>
        <p:nvPicPr>
          <p:cNvPr id="8" name="Picture 7" descr="C:\Users\Keltron\Desktop\2018\divya\DESKSHOP on 19.03.2018\New folder (2)\DEIC related 2016\Logos\kerala state logo.jpg"/>
          <p:cNvPicPr/>
          <p:nvPr/>
        </p:nvPicPr>
        <p:blipFill>
          <a:blip r:embed="rId5" cstate="print"/>
          <a:srcRect/>
          <a:stretch>
            <a:fillRect/>
          </a:stretch>
        </p:blipFill>
        <p:spPr bwMode="auto">
          <a:xfrm>
            <a:off x="7847854" y="265212"/>
            <a:ext cx="936104" cy="648072"/>
          </a:xfrm>
          <a:prstGeom prst="rect">
            <a:avLst/>
          </a:prstGeom>
          <a:noFill/>
          <a:ln w="9525">
            <a:noFill/>
            <a:miter lim="800000"/>
            <a:headEnd/>
            <a:tailEnd/>
          </a:ln>
        </p:spPr>
      </p:pic>
    </p:spTree>
    <p:extLst>
      <p:ext uri="{BB962C8B-B14F-4D97-AF65-F5344CB8AC3E}">
        <p14:creationId xmlns:p14="http://schemas.microsoft.com/office/powerpoint/2010/main" val="1986430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smtClean="0"/>
              <a:t>VISIBLE BIRTH DEFECT SCREENING</a:t>
            </a:r>
            <a:endParaRPr lang="en-IN" sz="2800" dirty="0"/>
          </a:p>
        </p:txBody>
      </p:sp>
      <p:sp>
        <p:nvSpPr>
          <p:cNvPr id="3" name="Picture Placeholder 2"/>
          <p:cNvSpPr txBox="1">
            <a:spLocks/>
          </p:cNvSpPr>
          <p:nvPr/>
        </p:nvSpPr>
        <p:spPr>
          <a:xfrm>
            <a:off x="152401" y="1257299"/>
            <a:ext cx="3809996" cy="4038601"/>
          </a:xfrm>
          <a:prstGeom prst="rect">
            <a:avLst/>
          </a:prstGeom>
          <a:solidFill>
            <a:schemeClr val="bg1">
              <a:lumMod val="95000"/>
            </a:schemeClr>
          </a:solidFill>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ko-KR" altLang="en-US" dirty="0"/>
          </a:p>
        </p:txBody>
      </p:sp>
      <p:sp>
        <p:nvSpPr>
          <p:cNvPr id="4" name="Picture Placeholder 2"/>
          <p:cNvSpPr txBox="1">
            <a:spLocks/>
          </p:cNvSpPr>
          <p:nvPr/>
        </p:nvSpPr>
        <p:spPr>
          <a:xfrm>
            <a:off x="3962397" y="3695699"/>
            <a:ext cx="1656000" cy="1600200"/>
          </a:xfrm>
          <a:prstGeom prst="rect">
            <a:avLst/>
          </a:prstGeom>
          <a:solidFill>
            <a:schemeClr val="bg1">
              <a:lumMod val="95000"/>
            </a:schemeClr>
          </a:solidFill>
        </p:spPr>
        <p:txBody>
          <a:bodyPr vert="horz" lIns="91440" tIns="45720" rIns="91440" bIns="45720" rtlCol="0" anchor="ctr"/>
          <a:lstStyle>
            <a:defPPr>
              <a:defRPr lang="en-US"/>
            </a:defPPr>
            <a:lvl1pPr marL="0" indent="0" algn="ctr" defTabSz="914400" rtl="0" eaLnBrk="1" latinLnBrk="0" hangingPunct="1">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0" hangingPunct="1">
              <a:buNone/>
              <a:defRPr sz="2800" kern="1200">
                <a:solidFill>
                  <a:schemeClr val="tx1"/>
                </a:solidFill>
                <a:latin typeface="+mn-lt"/>
                <a:ea typeface="+mn-ea"/>
                <a:cs typeface="+mn-cs"/>
              </a:defRPr>
            </a:lvl2pPr>
            <a:lvl3pPr marL="914400" indent="0" algn="l" defTabSz="914400" rtl="0" eaLnBrk="1" latinLnBrk="0" hangingPunct="1">
              <a:buNone/>
              <a:defRPr sz="2400" kern="1200">
                <a:solidFill>
                  <a:schemeClr val="tx1"/>
                </a:solidFill>
                <a:latin typeface="+mn-lt"/>
                <a:ea typeface="+mn-ea"/>
                <a:cs typeface="+mn-cs"/>
              </a:defRPr>
            </a:lvl3pPr>
            <a:lvl4pPr marL="1371600" indent="0" algn="l" defTabSz="914400" rtl="0" eaLnBrk="1" latinLnBrk="0" hangingPunct="1">
              <a:buNone/>
              <a:defRPr sz="2000" kern="1200">
                <a:solidFill>
                  <a:schemeClr val="tx1"/>
                </a:solidFill>
                <a:latin typeface="+mn-lt"/>
                <a:ea typeface="+mn-ea"/>
                <a:cs typeface="+mn-cs"/>
              </a:defRPr>
            </a:lvl4pPr>
            <a:lvl5pPr marL="1828800" indent="0" algn="l" defTabSz="914400" rtl="0" eaLnBrk="1" latinLnBrk="0" hangingPunct="1">
              <a:buNone/>
              <a:defRPr sz="2000" kern="1200">
                <a:solidFill>
                  <a:schemeClr val="tx1"/>
                </a:solidFill>
                <a:latin typeface="+mn-lt"/>
                <a:ea typeface="+mn-ea"/>
                <a:cs typeface="+mn-cs"/>
              </a:defRPr>
            </a:lvl5pPr>
            <a:lvl6pPr marL="2286000" indent="0" algn="l" defTabSz="914400" rtl="0" eaLnBrk="1" latinLnBrk="0" hangingPunct="1">
              <a:buNone/>
              <a:defRPr sz="2000" kern="1200">
                <a:solidFill>
                  <a:schemeClr val="tx1"/>
                </a:solidFill>
                <a:latin typeface="+mn-lt"/>
                <a:ea typeface="+mn-ea"/>
                <a:cs typeface="+mn-cs"/>
              </a:defRPr>
            </a:lvl6pPr>
            <a:lvl7pPr marL="2743200" indent="0" algn="l" defTabSz="914400" rtl="0" eaLnBrk="1" latinLnBrk="0" hangingPunct="1">
              <a:buNone/>
              <a:defRPr sz="2000" kern="1200">
                <a:solidFill>
                  <a:schemeClr val="tx1"/>
                </a:solidFill>
                <a:latin typeface="+mn-lt"/>
                <a:ea typeface="+mn-ea"/>
                <a:cs typeface="+mn-cs"/>
              </a:defRPr>
            </a:lvl7pPr>
            <a:lvl8pPr marL="3200400" indent="0" algn="l" defTabSz="914400" rtl="0" eaLnBrk="1" latinLnBrk="0" hangingPunct="1">
              <a:buNone/>
              <a:defRPr sz="2000" kern="1200">
                <a:solidFill>
                  <a:schemeClr val="tx1"/>
                </a:solidFill>
                <a:latin typeface="+mn-lt"/>
                <a:ea typeface="+mn-ea"/>
                <a:cs typeface="+mn-cs"/>
              </a:defRPr>
            </a:lvl8pPr>
            <a:lvl9pPr marL="3657600" indent="0" algn="l" defTabSz="914400" rtl="0" eaLnBrk="1" latinLnBrk="0" hangingPunct="1">
              <a:buNone/>
              <a:defRPr sz="2000" kern="1200">
                <a:solidFill>
                  <a:schemeClr val="tx1"/>
                </a:solidFill>
                <a:latin typeface="+mn-lt"/>
                <a:ea typeface="+mn-ea"/>
                <a:cs typeface="+mn-cs"/>
              </a:defRPr>
            </a:lvl9pPr>
          </a:lstStyle>
          <a:p>
            <a:r>
              <a:rPr lang="en-US" altLang="ko-KR" smtClean="0"/>
              <a:t>Insert Your Image</a:t>
            </a:r>
            <a:endParaRPr lang="ko-KR" altLang="en-US" dirty="0"/>
          </a:p>
        </p:txBody>
      </p:sp>
      <p:sp>
        <p:nvSpPr>
          <p:cNvPr id="5" name="Picture Placeholder 2"/>
          <p:cNvSpPr txBox="1">
            <a:spLocks/>
          </p:cNvSpPr>
          <p:nvPr/>
        </p:nvSpPr>
        <p:spPr>
          <a:xfrm>
            <a:off x="5617842" y="3695700"/>
            <a:ext cx="1656000" cy="1600200"/>
          </a:xfrm>
          <a:prstGeom prst="rect">
            <a:avLst/>
          </a:prstGeom>
          <a:solidFill>
            <a:schemeClr val="bg1">
              <a:lumMod val="95000"/>
            </a:schemeClr>
          </a:solidFill>
        </p:spPr>
        <p:txBody>
          <a:bodyPr vert="horz" lIns="91440" tIns="45720" rIns="91440" bIns="45720" rtlCol="0" anchor="ctr"/>
          <a:lstStyle>
            <a:defPPr>
              <a:defRPr lang="en-US"/>
            </a:defPPr>
            <a:lvl1pPr marL="0" indent="0" algn="ctr" defTabSz="914400" rtl="0" eaLnBrk="1" latinLnBrk="0" hangingPunct="1">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0" hangingPunct="1">
              <a:buNone/>
              <a:defRPr sz="2800" kern="1200">
                <a:solidFill>
                  <a:schemeClr val="tx1"/>
                </a:solidFill>
                <a:latin typeface="+mn-lt"/>
                <a:ea typeface="+mn-ea"/>
                <a:cs typeface="+mn-cs"/>
              </a:defRPr>
            </a:lvl2pPr>
            <a:lvl3pPr marL="914400" indent="0" algn="l" defTabSz="914400" rtl="0" eaLnBrk="1" latinLnBrk="0" hangingPunct="1">
              <a:buNone/>
              <a:defRPr sz="2400" kern="1200">
                <a:solidFill>
                  <a:schemeClr val="tx1"/>
                </a:solidFill>
                <a:latin typeface="+mn-lt"/>
                <a:ea typeface="+mn-ea"/>
                <a:cs typeface="+mn-cs"/>
              </a:defRPr>
            </a:lvl3pPr>
            <a:lvl4pPr marL="1371600" indent="0" algn="l" defTabSz="914400" rtl="0" eaLnBrk="1" latinLnBrk="0" hangingPunct="1">
              <a:buNone/>
              <a:defRPr sz="2000" kern="1200">
                <a:solidFill>
                  <a:schemeClr val="tx1"/>
                </a:solidFill>
                <a:latin typeface="+mn-lt"/>
                <a:ea typeface="+mn-ea"/>
                <a:cs typeface="+mn-cs"/>
              </a:defRPr>
            </a:lvl4pPr>
            <a:lvl5pPr marL="1828800" indent="0" algn="l" defTabSz="914400" rtl="0" eaLnBrk="1" latinLnBrk="0" hangingPunct="1">
              <a:buNone/>
              <a:defRPr sz="2000" kern="1200">
                <a:solidFill>
                  <a:schemeClr val="tx1"/>
                </a:solidFill>
                <a:latin typeface="+mn-lt"/>
                <a:ea typeface="+mn-ea"/>
                <a:cs typeface="+mn-cs"/>
              </a:defRPr>
            </a:lvl5pPr>
            <a:lvl6pPr marL="2286000" indent="0" algn="l" defTabSz="914400" rtl="0" eaLnBrk="1" latinLnBrk="0" hangingPunct="1">
              <a:buNone/>
              <a:defRPr sz="2000" kern="1200">
                <a:solidFill>
                  <a:schemeClr val="tx1"/>
                </a:solidFill>
                <a:latin typeface="+mn-lt"/>
                <a:ea typeface="+mn-ea"/>
                <a:cs typeface="+mn-cs"/>
              </a:defRPr>
            </a:lvl6pPr>
            <a:lvl7pPr marL="2743200" indent="0" algn="l" defTabSz="914400" rtl="0" eaLnBrk="1" latinLnBrk="0" hangingPunct="1">
              <a:buNone/>
              <a:defRPr sz="2000" kern="1200">
                <a:solidFill>
                  <a:schemeClr val="tx1"/>
                </a:solidFill>
                <a:latin typeface="+mn-lt"/>
                <a:ea typeface="+mn-ea"/>
                <a:cs typeface="+mn-cs"/>
              </a:defRPr>
            </a:lvl7pPr>
            <a:lvl8pPr marL="3200400" indent="0" algn="l" defTabSz="914400" rtl="0" eaLnBrk="1" latinLnBrk="0" hangingPunct="1">
              <a:buNone/>
              <a:defRPr sz="2000" kern="1200">
                <a:solidFill>
                  <a:schemeClr val="tx1"/>
                </a:solidFill>
                <a:latin typeface="+mn-lt"/>
                <a:ea typeface="+mn-ea"/>
                <a:cs typeface="+mn-cs"/>
              </a:defRPr>
            </a:lvl8pPr>
            <a:lvl9pPr marL="3657600" indent="0" algn="l" defTabSz="914400" rtl="0" eaLnBrk="1" latinLnBrk="0" hangingPunct="1">
              <a:buNone/>
              <a:defRPr sz="2000" kern="1200">
                <a:solidFill>
                  <a:schemeClr val="tx1"/>
                </a:solidFill>
                <a:latin typeface="+mn-lt"/>
                <a:ea typeface="+mn-ea"/>
                <a:cs typeface="+mn-cs"/>
              </a:defRPr>
            </a:lvl9pPr>
          </a:lstStyle>
          <a:p>
            <a:r>
              <a:rPr lang="en-US" altLang="ko-KR" smtClean="0"/>
              <a:t>Insert Your Image</a:t>
            </a:r>
            <a:endParaRPr lang="ko-KR" altLang="en-US" dirty="0"/>
          </a:p>
        </p:txBody>
      </p:sp>
      <p:sp>
        <p:nvSpPr>
          <p:cNvPr id="6" name="Picture Placeholder 2"/>
          <p:cNvSpPr txBox="1">
            <a:spLocks/>
          </p:cNvSpPr>
          <p:nvPr/>
        </p:nvSpPr>
        <p:spPr>
          <a:xfrm>
            <a:off x="7267801" y="3695701"/>
            <a:ext cx="1656000" cy="1600200"/>
          </a:xfrm>
          <a:prstGeom prst="rect">
            <a:avLst/>
          </a:prstGeom>
          <a:solidFill>
            <a:schemeClr val="bg1">
              <a:lumMod val="95000"/>
            </a:schemeClr>
          </a:solidFill>
        </p:spPr>
        <p:txBody>
          <a:bodyPr vert="horz" lIns="91440" tIns="45720" rIns="91440" bIns="45720" rtlCol="0" anchor="ctr"/>
          <a:lstStyle>
            <a:defPPr>
              <a:defRPr lang="en-US"/>
            </a:defPPr>
            <a:lvl1pPr marL="0" indent="0" algn="ctr" defTabSz="914400" rtl="0" eaLnBrk="1" latinLnBrk="0" hangingPunct="1">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0" hangingPunct="1">
              <a:buNone/>
              <a:defRPr sz="2800" kern="1200">
                <a:solidFill>
                  <a:schemeClr val="tx1"/>
                </a:solidFill>
                <a:latin typeface="+mn-lt"/>
                <a:ea typeface="+mn-ea"/>
                <a:cs typeface="+mn-cs"/>
              </a:defRPr>
            </a:lvl2pPr>
            <a:lvl3pPr marL="914400" indent="0" algn="l" defTabSz="914400" rtl="0" eaLnBrk="1" latinLnBrk="0" hangingPunct="1">
              <a:buNone/>
              <a:defRPr sz="2400" kern="1200">
                <a:solidFill>
                  <a:schemeClr val="tx1"/>
                </a:solidFill>
                <a:latin typeface="+mn-lt"/>
                <a:ea typeface="+mn-ea"/>
                <a:cs typeface="+mn-cs"/>
              </a:defRPr>
            </a:lvl3pPr>
            <a:lvl4pPr marL="1371600" indent="0" algn="l" defTabSz="914400" rtl="0" eaLnBrk="1" latinLnBrk="0" hangingPunct="1">
              <a:buNone/>
              <a:defRPr sz="2000" kern="1200">
                <a:solidFill>
                  <a:schemeClr val="tx1"/>
                </a:solidFill>
                <a:latin typeface="+mn-lt"/>
                <a:ea typeface="+mn-ea"/>
                <a:cs typeface="+mn-cs"/>
              </a:defRPr>
            </a:lvl4pPr>
            <a:lvl5pPr marL="1828800" indent="0" algn="l" defTabSz="914400" rtl="0" eaLnBrk="1" latinLnBrk="0" hangingPunct="1">
              <a:buNone/>
              <a:defRPr sz="2000" kern="1200">
                <a:solidFill>
                  <a:schemeClr val="tx1"/>
                </a:solidFill>
                <a:latin typeface="+mn-lt"/>
                <a:ea typeface="+mn-ea"/>
                <a:cs typeface="+mn-cs"/>
              </a:defRPr>
            </a:lvl5pPr>
            <a:lvl6pPr marL="2286000" indent="0" algn="l" defTabSz="914400" rtl="0" eaLnBrk="1" latinLnBrk="0" hangingPunct="1">
              <a:buNone/>
              <a:defRPr sz="2000" kern="1200">
                <a:solidFill>
                  <a:schemeClr val="tx1"/>
                </a:solidFill>
                <a:latin typeface="+mn-lt"/>
                <a:ea typeface="+mn-ea"/>
                <a:cs typeface="+mn-cs"/>
              </a:defRPr>
            </a:lvl6pPr>
            <a:lvl7pPr marL="2743200" indent="0" algn="l" defTabSz="914400" rtl="0" eaLnBrk="1" latinLnBrk="0" hangingPunct="1">
              <a:buNone/>
              <a:defRPr sz="2000" kern="1200">
                <a:solidFill>
                  <a:schemeClr val="tx1"/>
                </a:solidFill>
                <a:latin typeface="+mn-lt"/>
                <a:ea typeface="+mn-ea"/>
                <a:cs typeface="+mn-cs"/>
              </a:defRPr>
            </a:lvl7pPr>
            <a:lvl8pPr marL="3200400" indent="0" algn="l" defTabSz="914400" rtl="0" eaLnBrk="1" latinLnBrk="0" hangingPunct="1">
              <a:buNone/>
              <a:defRPr sz="2000" kern="1200">
                <a:solidFill>
                  <a:schemeClr val="tx1"/>
                </a:solidFill>
                <a:latin typeface="+mn-lt"/>
                <a:ea typeface="+mn-ea"/>
                <a:cs typeface="+mn-cs"/>
              </a:defRPr>
            </a:lvl8pPr>
            <a:lvl9pPr marL="3657600" indent="0" algn="l" defTabSz="914400" rtl="0" eaLnBrk="1" latinLnBrk="0" hangingPunct="1">
              <a:buNone/>
              <a:defRPr sz="2000" kern="1200">
                <a:solidFill>
                  <a:schemeClr val="tx1"/>
                </a:solidFill>
                <a:latin typeface="+mn-lt"/>
                <a:ea typeface="+mn-ea"/>
                <a:cs typeface="+mn-cs"/>
              </a:defRPr>
            </a:lvl9pPr>
          </a:lstStyle>
          <a:p>
            <a:r>
              <a:rPr lang="en-US" altLang="ko-KR" smtClean="0"/>
              <a:t>Insert Your Image</a:t>
            </a:r>
            <a:endParaRPr lang="ko-KR" altLang="en-US" dirty="0"/>
          </a:p>
        </p:txBody>
      </p:sp>
      <p:sp>
        <p:nvSpPr>
          <p:cNvPr id="7" name="Rectangle 6"/>
          <p:cNvSpPr/>
          <p:nvPr/>
        </p:nvSpPr>
        <p:spPr>
          <a:xfrm>
            <a:off x="3962400" y="1257300"/>
            <a:ext cx="1656185" cy="2438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7"/>
          <p:cNvSpPr/>
          <p:nvPr/>
        </p:nvSpPr>
        <p:spPr>
          <a:xfrm>
            <a:off x="5617663" y="1257300"/>
            <a:ext cx="1656185" cy="2438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ectangle 8"/>
          <p:cNvSpPr/>
          <p:nvPr/>
        </p:nvSpPr>
        <p:spPr>
          <a:xfrm>
            <a:off x="7267805" y="1257300"/>
            <a:ext cx="1656185" cy="2438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448" y="276987"/>
            <a:ext cx="462736" cy="394183"/>
          </a:xfrm>
          <a:prstGeom prst="rect">
            <a:avLst/>
          </a:prstGeom>
        </p:spPr>
      </p:pic>
      <p:sp>
        <p:nvSpPr>
          <p:cNvPr id="11" name="텍스트 개체 틀 2">
            <a:extLst>
              <a:ext uri="{FF2B5EF4-FFF2-40B4-BE49-F238E27FC236}">
                <a16:creationId xmlns="" xmlns:a16="http://schemas.microsoft.com/office/drawing/2014/main" id="{F637F72B-7799-4F90-90CD-34E5A0A17A59}"/>
              </a:ext>
            </a:extLst>
          </p:cNvPr>
          <p:cNvSpPr txBox="1">
            <a:spLocks/>
          </p:cNvSpPr>
          <p:nvPr/>
        </p:nvSpPr>
        <p:spPr>
          <a:xfrm>
            <a:off x="0" y="937288"/>
            <a:ext cx="9144000" cy="24002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800" b="1" dirty="0">
                <a:cs typeface="Arial" pitchFamily="34" charset="0"/>
              </a:rPr>
              <a:t>From all 99 Public Delivery points </a:t>
            </a:r>
            <a:endParaRPr lang="ko-KR" altLang="en-US" sz="1800" b="1" dirty="0">
              <a:cs typeface="Arial" pitchFamily="34" charset="0"/>
            </a:endParaRPr>
          </a:p>
        </p:txBody>
      </p:sp>
      <p:pic>
        <p:nvPicPr>
          <p:cNvPr id="1026" name="Picture 2" descr="C:\Users\Abhilash\Desktop\Untitled-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257300"/>
            <a:ext cx="3809996" cy="40386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Placeholder 5"/>
          <p:cNvPicPr>
            <a:picLocks noChangeAspect="1"/>
          </p:cNvPicPr>
          <p:nvPr/>
        </p:nvPicPr>
        <p:blipFill>
          <a:blip r:embed="rId4" cstate="print">
            <a:extLst>
              <a:ext uri="{28A0092B-C50C-407E-A947-70E740481C1C}">
                <a14:useLocalDpi xmlns:a14="http://schemas.microsoft.com/office/drawing/2010/main" val="0"/>
              </a:ext>
            </a:extLst>
          </a:blip>
          <a:srcRect l="20256" r="20256"/>
          <a:stretch>
            <a:fillRect/>
          </a:stretch>
        </p:blipFill>
        <p:spPr>
          <a:xfrm>
            <a:off x="5638611" y="3438804"/>
            <a:ext cx="1656000" cy="1857097"/>
          </a:xfrm>
          <a:prstGeom prst="rect">
            <a:avLst/>
          </a:prstGeom>
        </p:spPr>
      </p:pic>
      <p:pic>
        <p:nvPicPr>
          <p:cNvPr id="23" name="Picture Placeholder 7"/>
          <p:cNvPicPr>
            <a:picLocks noChangeAspect="1"/>
          </p:cNvPicPr>
          <p:nvPr/>
        </p:nvPicPr>
        <p:blipFill>
          <a:blip r:embed="rId5" cstate="print">
            <a:extLst>
              <a:ext uri="{28A0092B-C50C-407E-A947-70E740481C1C}">
                <a14:useLocalDpi xmlns:a14="http://schemas.microsoft.com/office/drawing/2010/main" val="0"/>
              </a:ext>
            </a:extLst>
          </a:blip>
          <a:srcRect l="20285" r="20285"/>
          <a:stretch>
            <a:fillRect/>
          </a:stretch>
        </p:blipFill>
        <p:spPr>
          <a:xfrm>
            <a:off x="7288570" y="3438805"/>
            <a:ext cx="1656000" cy="1857097"/>
          </a:xfrm>
          <a:prstGeom prst="rect">
            <a:avLst/>
          </a:prstGeom>
        </p:spPr>
      </p:pic>
      <p:grpSp>
        <p:nvGrpSpPr>
          <p:cNvPr id="24" name="Group 23"/>
          <p:cNvGrpSpPr/>
          <p:nvPr/>
        </p:nvGrpSpPr>
        <p:grpSpPr>
          <a:xfrm>
            <a:off x="4076088" y="1605553"/>
            <a:ext cx="1467326" cy="1741091"/>
            <a:chOff x="2113654" y="3990521"/>
            <a:chExt cx="2120136" cy="1566979"/>
          </a:xfrm>
        </p:grpSpPr>
        <p:sp>
          <p:nvSpPr>
            <p:cNvPr id="25" name="TextBox 24"/>
            <p:cNvSpPr txBox="1"/>
            <p:nvPr/>
          </p:nvSpPr>
          <p:spPr>
            <a:xfrm>
              <a:off x="2113654" y="4311007"/>
              <a:ext cx="2120136" cy="1246493"/>
            </a:xfrm>
            <a:prstGeom prst="rect">
              <a:avLst/>
            </a:prstGeom>
            <a:noFill/>
          </p:spPr>
          <p:txBody>
            <a:bodyPr wrap="square" rtlCol="0">
              <a:spAutoFit/>
            </a:bodyPr>
            <a:lstStyle/>
            <a:p>
              <a:pPr algn="ctr"/>
              <a:r>
                <a:rPr lang="en-US" altLang="ko-KR" sz="1200" dirty="0" smtClean="0">
                  <a:solidFill>
                    <a:schemeClr val="bg1"/>
                  </a:solidFill>
                  <a:cs typeface="Arial" pitchFamily="34" charset="0"/>
                </a:rPr>
                <a:t>Information after examination using RBSK Protocol will be entered into </a:t>
              </a:r>
              <a:r>
                <a:rPr lang="en-US" altLang="ko-KR" sz="1200" dirty="0" err="1" smtClean="0">
                  <a:solidFill>
                    <a:schemeClr val="bg1"/>
                  </a:solidFill>
                  <a:cs typeface="Arial" pitchFamily="34" charset="0"/>
                </a:rPr>
                <a:t>Jatakseva</a:t>
              </a:r>
              <a:r>
                <a:rPr lang="en-US" altLang="ko-KR" sz="1200" dirty="0" smtClean="0">
                  <a:solidFill>
                    <a:schemeClr val="bg1"/>
                  </a:solidFill>
                  <a:cs typeface="Arial" pitchFamily="34" charset="0"/>
                </a:rPr>
                <a:t> Android App developed by NHM Kerala</a:t>
              </a:r>
              <a:endParaRPr lang="ko-KR" altLang="en-US" sz="1200" dirty="0">
                <a:solidFill>
                  <a:schemeClr val="bg1"/>
                </a:solidFill>
                <a:cs typeface="Arial" pitchFamily="34" charset="0"/>
              </a:endParaRPr>
            </a:p>
          </p:txBody>
        </p:sp>
        <p:sp>
          <p:nvSpPr>
            <p:cNvPr id="26" name="TextBox 25"/>
            <p:cNvSpPr txBox="1"/>
            <p:nvPr/>
          </p:nvSpPr>
          <p:spPr>
            <a:xfrm>
              <a:off x="2113657" y="3990521"/>
              <a:ext cx="2120133" cy="249299"/>
            </a:xfrm>
            <a:prstGeom prst="rect">
              <a:avLst/>
            </a:prstGeom>
            <a:noFill/>
          </p:spPr>
          <p:txBody>
            <a:bodyPr wrap="square" rtlCol="0">
              <a:spAutoFit/>
            </a:bodyPr>
            <a:lstStyle/>
            <a:p>
              <a:pPr algn="ctr"/>
              <a:r>
                <a:rPr lang="en-US" altLang="ko-KR" sz="1200" b="1" dirty="0" smtClean="0">
                  <a:solidFill>
                    <a:schemeClr val="bg1"/>
                  </a:solidFill>
                  <a:cs typeface="Arial" pitchFamily="34" charset="0"/>
                </a:rPr>
                <a:t>Data Capturing</a:t>
              </a:r>
              <a:endParaRPr lang="ko-KR" altLang="en-US" sz="1200" b="1" dirty="0">
                <a:solidFill>
                  <a:schemeClr val="bg1"/>
                </a:solidFill>
                <a:cs typeface="Arial" pitchFamily="34" charset="0"/>
              </a:endParaRPr>
            </a:p>
          </p:txBody>
        </p:sp>
      </p:grpSp>
      <p:grpSp>
        <p:nvGrpSpPr>
          <p:cNvPr id="27" name="Group 26"/>
          <p:cNvGrpSpPr/>
          <p:nvPr/>
        </p:nvGrpSpPr>
        <p:grpSpPr>
          <a:xfrm>
            <a:off x="5729185" y="1607712"/>
            <a:ext cx="1467326" cy="1722228"/>
            <a:chOff x="2113657" y="3992465"/>
            <a:chExt cx="2120136" cy="1550003"/>
          </a:xfrm>
        </p:grpSpPr>
        <p:sp>
          <p:nvSpPr>
            <p:cNvPr id="28" name="TextBox 27"/>
            <p:cNvSpPr txBox="1"/>
            <p:nvPr/>
          </p:nvSpPr>
          <p:spPr>
            <a:xfrm>
              <a:off x="2113657" y="4462174"/>
              <a:ext cx="2120136" cy="1080294"/>
            </a:xfrm>
            <a:prstGeom prst="rect">
              <a:avLst/>
            </a:prstGeom>
            <a:noFill/>
          </p:spPr>
          <p:txBody>
            <a:bodyPr wrap="square" rtlCol="0">
              <a:spAutoFit/>
            </a:bodyPr>
            <a:lstStyle/>
            <a:p>
              <a:pPr algn="ctr"/>
              <a:r>
                <a:rPr lang="en-US" altLang="ko-KR" sz="1200" dirty="0" smtClean="0">
                  <a:solidFill>
                    <a:schemeClr val="bg1"/>
                  </a:solidFill>
                  <a:cs typeface="Arial" pitchFamily="34" charset="0"/>
                </a:rPr>
                <a:t>Head to Foot examination as prescribed under RBSK is done including anthropometry </a:t>
              </a:r>
              <a:endParaRPr lang="ko-KR" altLang="en-US" sz="1200" dirty="0">
                <a:solidFill>
                  <a:schemeClr val="bg1"/>
                </a:solidFill>
                <a:cs typeface="Arial" pitchFamily="34" charset="0"/>
              </a:endParaRPr>
            </a:p>
          </p:txBody>
        </p:sp>
        <p:sp>
          <p:nvSpPr>
            <p:cNvPr id="29" name="TextBox 28"/>
            <p:cNvSpPr txBox="1"/>
            <p:nvPr/>
          </p:nvSpPr>
          <p:spPr>
            <a:xfrm>
              <a:off x="2113660" y="3992465"/>
              <a:ext cx="2120133" cy="415498"/>
            </a:xfrm>
            <a:prstGeom prst="rect">
              <a:avLst/>
            </a:prstGeom>
            <a:noFill/>
          </p:spPr>
          <p:txBody>
            <a:bodyPr wrap="square" rtlCol="0">
              <a:spAutoFit/>
            </a:bodyPr>
            <a:lstStyle/>
            <a:p>
              <a:pPr algn="ctr"/>
              <a:r>
                <a:rPr lang="en-US" altLang="ko-KR" sz="1200" b="1" dirty="0" smtClean="0">
                  <a:solidFill>
                    <a:schemeClr val="bg1"/>
                  </a:solidFill>
                  <a:cs typeface="Arial" pitchFamily="34" charset="0"/>
                </a:rPr>
                <a:t>Head to Foot Examination</a:t>
              </a:r>
              <a:endParaRPr lang="ko-KR" altLang="en-US" sz="1200" b="1" dirty="0">
                <a:solidFill>
                  <a:schemeClr val="bg1"/>
                </a:solidFill>
                <a:cs typeface="Arial" pitchFamily="34" charset="0"/>
              </a:endParaRPr>
            </a:p>
          </p:txBody>
        </p:sp>
      </p:grpSp>
      <p:grpSp>
        <p:nvGrpSpPr>
          <p:cNvPr id="30" name="Group 29"/>
          <p:cNvGrpSpPr/>
          <p:nvPr/>
        </p:nvGrpSpPr>
        <p:grpSpPr>
          <a:xfrm>
            <a:off x="7374473" y="1610775"/>
            <a:ext cx="1475133" cy="1719172"/>
            <a:chOff x="2102377" y="3995222"/>
            <a:chExt cx="2131416" cy="1547253"/>
          </a:xfrm>
        </p:grpSpPr>
        <p:sp>
          <p:nvSpPr>
            <p:cNvPr id="31" name="TextBox 30"/>
            <p:cNvSpPr txBox="1"/>
            <p:nvPr/>
          </p:nvSpPr>
          <p:spPr>
            <a:xfrm>
              <a:off x="2113657" y="4462180"/>
              <a:ext cx="2120136" cy="1080295"/>
            </a:xfrm>
            <a:prstGeom prst="rect">
              <a:avLst/>
            </a:prstGeom>
            <a:noFill/>
          </p:spPr>
          <p:txBody>
            <a:bodyPr wrap="square" rtlCol="0">
              <a:spAutoFit/>
            </a:bodyPr>
            <a:lstStyle/>
            <a:p>
              <a:pPr algn="ctr"/>
              <a:r>
                <a:rPr lang="en-US" altLang="ko-KR" sz="1200" dirty="0" smtClean="0">
                  <a:solidFill>
                    <a:schemeClr val="bg1"/>
                  </a:solidFill>
                  <a:cs typeface="Arial" pitchFamily="34" charset="0"/>
                </a:rPr>
                <a:t>Head &amp; Neck, Abdomen &amp; Back including Genitalia and Lower limb is examined using RBSK Job Aid</a:t>
              </a:r>
              <a:endParaRPr lang="ko-KR" altLang="en-US" sz="1200" dirty="0">
                <a:solidFill>
                  <a:schemeClr val="bg1"/>
                </a:solidFill>
                <a:cs typeface="Arial" pitchFamily="34" charset="0"/>
              </a:endParaRPr>
            </a:p>
          </p:txBody>
        </p:sp>
        <p:sp>
          <p:nvSpPr>
            <p:cNvPr id="32" name="TextBox 31"/>
            <p:cNvSpPr txBox="1"/>
            <p:nvPr/>
          </p:nvSpPr>
          <p:spPr>
            <a:xfrm>
              <a:off x="2102377" y="3995222"/>
              <a:ext cx="2120133" cy="415498"/>
            </a:xfrm>
            <a:prstGeom prst="rect">
              <a:avLst/>
            </a:prstGeom>
            <a:noFill/>
          </p:spPr>
          <p:txBody>
            <a:bodyPr wrap="square" rtlCol="0">
              <a:spAutoFit/>
            </a:bodyPr>
            <a:lstStyle/>
            <a:p>
              <a:pPr algn="ctr"/>
              <a:r>
                <a:rPr lang="en-US" altLang="ko-KR" sz="1200" b="1" dirty="0" smtClean="0">
                  <a:solidFill>
                    <a:schemeClr val="bg1"/>
                  </a:solidFill>
                  <a:cs typeface="Arial" pitchFamily="34" charset="0"/>
                </a:rPr>
                <a:t>Examining back &amp; Genitalia</a:t>
              </a:r>
              <a:endParaRPr lang="ko-KR" altLang="en-US" sz="1200" b="1" dirty="0">
                <a:solidFill>
                  <a:schemeClr val="bg1"/>
                </a:solidFill>
                <a:cs typeface="Arial" pitchFamily="34" charset="0"/>
              </a:endParaRPr>
            </a:p>
          </p:txBody>
        </p:sp>
      </p:grpSp>
      <p:pic>
        <p:nvPicPr>
          <p:cNvPr id="33" name="Picture Placeholder 30"/>
          <p:cNvPicPr>
            <a:picLocks noChangeAspect="1"/>
          </p:cNvPicPr>
          <p:nvPr/>
        </p:nvPicPr>
        <p:blipFill>
          <a:blip r:embed="rId6" cstate="print">
            <a:extLst>
              <a:ext uri="{28A0092B-C50C-407E-A947-70E740481C1C}">
                <a14:useLocalDpi xmlns:a14="http://schemas.microsoft.com/office/drawing/2010/main" val="0"/>
              </a:ext>
            </a:extLst>
          </a:blip>
          <a:srcRect l="16573" r="16573"/>
          <a:stretch>
            <a:fillRect/>
          </a:stretch>
        </p:blipFill>
        <p:spPr>
          <a:xfrm>
            <a:off x="3983166" y="3438803"/>
            <a:ext cx="1656000" cy="1857097"/>
          </a:xfrm>
          <a:prstGeom prst="rect">
            <a:avLst/>
          </a:prstGeom>
        </p:spPr>
      </p:pic>
    </p:spTree>
    <p:extLst>
      <p:ext uri="{BB962C8B-B14F-4D97-AF65-F5344CB8AC3E}">
        <p14:creationId xmlns:p14="http://schemas.microsoft.com/office/powerpoint/2010/main" val="3591485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2"/>
          <p:cNvSpPr txBox="1">
            <a:spLocks/>
          </p:cNvSpPr>
          <p:nvPr/>
        </p:nvSpPr>
        <p:spPr>
          <a:xfrm>
            <a:off x="2940882" y="3825553"/>
            <a:ext cx="1656000" cy="1600200"/>
          </a:xfrm>
          <a:prstGeom prst="rect">
            <a:avLst/>
          </a:prstGeom>
          <a:solidFill>
            <a:schemeClr val="bg1">
              <a:lumMod val="95000"/>
            </a:schemeClr>
          </a:solidFill>
        </p:spPr>
        <p:txBody>
          <a:bodyPr vert="horz" lIns="91440" tIns="45720" rIns="91440" bIns="45720" rtlCol="0" anchor="ctr"/>
          <a:lstStyle>
            <a:defPPr>
              <a:defRPr lang="en-US"/>
            </a:defPPr>
            <a:lvl1pPr marL="0" indent="0" algn="ctr" defTabSz="914400" rtl="0" eaLnBrk="1" latinLnBrk="0" hangingPunct="1">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0" hangingPunct="1">
              <a:buNone/>
              <a:defRPr sz="2800" kern="1200">
                <a:solidFill>
                  <a:schemeClr val="tx1"/>
                </a:solidFill>
                <a:latin typeface="+mn-lt"/>
                <a:ea typeface="+mn-ea"/>
                <a:cs typeface="+mn-cs"/>
              </a:defRPr>
            </a:lvl2pPr>
            <a:lvl3pPr marL="914400" indent="0" algn="l" defTabSz="914400" rtl="0" eaLnBrk="1" latinLnBrk="0" hangingPunct="1">
              <a:buNone/>
              <a:defRPr sz="2400" kern="1200">
                <a:solidFill>
                  <a:schemeClr val="tx1"/>
                </a:solidFill>
                <a:latin typeface="+mn-lt"/>
                <a:ea typeface="+mn-ea"/>
                <a:cs typeface="+mn-cs"/>
              </a:defRPr>
            </a:lvl3pPr>
            <a:lvl4pPr marL="1371600" indent="0" algn="l" defTabSz="914400" rtl="0" eaLnBrk="1" latinLnBrk="0" hangingPunct="1">
              <a:buNone/>
              <a:defRPr sz="2000" kern="1200">
                <a:solidFill>
                  <a:schemeClr val="tx1"/>
                </a:solidFill>
                <a:latin typeface="+mn-lt"/>
                <a:ea typeface="+mn-ea"/>
                <a:cs typeface="+mn-cs"/>
              </a:defRPr>
            </a:lvl4pPr>
            <a:lvl5pPr marL="1828800" indent="0" algn="l" defTabSz="914400" rtl="0" eaLnBrk="1" latinLnBrk="0" hangingPunct="1">
              <a:buNone/>
              <a:defRPr sz="2000" kern="1200">
                <a:solidFill>
                  <a:schemeClr val="tx1"/>
                </a:solidFill>
                <a:latin typeface="+mn-lt"/>
                <a:ea typeface="+mn-ea"/>
                <a:cs typeface="+mn-cs"/>
              </a:defRPr>
            </a:lvl5pPr>
            <a:lvl6pPr marL="2286000" indent="0" algn="l" defTabSz="914400" rtl="0" eaLnBrk="1" latinLnBrk="0" hangingPunct="1">
              <a:buNone/>
              <a:defRPr sz="2000" kern="1200">
                <a:solidFill>
                  <a:schemeClr val="tx1"/>
                </a:solidFill>
                <a:latin typeface="+mn-lt"/>
                <a:ea typeface="+mn-ea"/>
                <a:cs typeface="+mn-cs"/>
              </a:defRPr>
            </a:lvl6pPr>
            <a:lvl7pPr marL="2743200" indent="0" algn="l" defTabSz="914400" rtl="0" eaLnBrk="1" latinLnBrk="0" hangingPunct="1">
              <a:buNone/>
              <a:defRPr sz="2000" kern="1200">
                <a:solidFill>
                  <a:schemeClr val="tx1"/>
                </a:solidFill>
                <a:latin typeface="+mn-lt"/>
                <a:ea typeface="+mn-ea"/>
                <a:cs typeface="+mn-cs"/>
              </a:defRPr>
            </a:lvl7pPr>
            <a:lvl8pPr marL="3200400" indent="0" algn="l" defTabSz="914400" rtl="0" eaLnBrk="1" latinLnBrk="0" hangingPunct="1">
              <a:buNone/>
              <a:defRPr sz="2000" kern="1200">
                <a:solidFill>
                  <a:schemeClr val="tx1"/>
                </a:solidFill>
                <a:latin typeface="+mn-lt"/>
                <a:ea typeface="+mn-ea"/>
                <a:cs typeface="+mn-cs"/>
              </a:defRPr>
            </a:lvl8pPr>
            <a:lvl9pPr marL="3657600" indent="0" algn="l" defTabSz="914400" rtl="0" eaLnBrk="1" latinLnBrk="0" hangingPunct="1">
              <a:buNone/>
              <a:defRPr sz="2000" kern="1200">
                <a:solidFill>
                  <a:schemeClr val="tx1"/>
                </a:solidFill>
                <a:latin typeface="+mn-lt"/>
                <a:ea typeface="+mn-ea"/>
                <a:cs typeface="+mn-cs"/>
              </a:defRPr>
            </a:lvl9pPr>
          </a:lstStyle>
          <a:p>
            <a:r>
              <a:rPr lang="en-US" altLang="ko-KR" smtClean="0"/>
              <a:t>Insert Your Image</a:t>
            </a:r>
            <a:endParaRPr lang="ko-KR" altLang="en-US" dirty="0"/>
          </a:p>
        </p:txBody>
      </p:sp>
      <p:sp>
        <p:nvSpPr>
          <p:cNvPr id="5" name="Picture Placeholder 2"/>
          <p:cNvSpPr txBox="1">
            <a:spLocks/>
          </p:cNvSpPr>
          <p:nvPr/>
        </p:nvSpPr>
        <p:spPr>
          <a:xfrm>
            <a:off x="4596327" y="3825554"/>
            <a:ext cx="1656000" cy="1600200"/>
          </a:xfrm>
          <a:prstGeom prst="rect">
            <a:avLst/>
          </a:prstGeom>
          <a:solidFill>
            <a:schemeClr val="bg1">
              <a:lumMod val="95000"/>
            </a:schemeClr>
          </a:solidFill>
        </p:spPr>
        <p:txBody>
          <a:bodyPr vert="horz" lIns="91440" tIns="45720" rIns="91440" bIns="45720" rtlCol="0" anchor="ctr"/>
          <a:lstStyle>
            <a:defPPr>
              <a:defRPr lang="en-US"/>
            </a:defPPr>
            <a:lvl1pPr marL="0" indent="0" algn="ctr" defTabSz="914400" rtl="0" eaLnBrk="1" latinLnBrk="0" hangingPunct="1">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0" hangingPunct="1">
              <a:buNone/>
              <a:defRPr sz="2800" kern="1200">
                <a:solidFill>
                  <a:schemeClr val="tx1"/>
                </a:solidFill>
                <a:latin typeface="+mn-lt"/>
                <a:ea typeface="+mn-ea"/>
                <a:cs typeface="+mn-cs"/>
              </a:defRPr>
            </a:lvl2pPr>
            <a:lvl3pPr marL="914400" indent="0" algn="l" defTabSz="914400" rtl="0" eaLnBrk="1" latinLnBrk="0" hangingPunct="1">
              <a:buNone/>
              <a:defRPr sz="2400" kern="1200">
                <a:solidFill>
                  <a:schemeClr val="tx1"/>
                </a:solidFill>
                <a:latin typeface="+mn-lt"/>
                <a:ea typeface="+mn-ea"/>
                <a:cs typeface="+mn-cs"/>
              </a:defRPr>
            </a:lvl3pPr>
            <a:lvl4pPr marL="1371600" indent="0" algn="l" defTabSz="914400" rtl="0" eaLnBrk="1" latinLnBrk="0" hangingPunct="1">
              <a:buNone/>
              <a:defRPr sz="2000" kern="1200">
                <a:solidFill>
                  <a:schemeClr val="tx1"/>
                </a:solidFill>
                <a:latin typeface="+mn-lt"/>
                <a:ea typeface="+mn-ea"/>
                <a:cs typeface="+mn-cs"/>
              </a:defRPr>
            </a:lvl4pPr>
            <a:lvl5pPr marL="1828800" indent="0" algn="l" defTabSz="914400" rtl="0" eaLnBrk="1" latinLnBrk="0" hangingPunct="1">
              <a:buNone/>
              <a:defRPr sz="2000" kern="1200">
                <a:solidFill>
                  <a:schemeClr val="tx1"/>
                </a:solidFill>
                <a:latin typeface="+mn-lt"/>
                <a:ea typeface="+mn-ea"/>
                <a:cs typeface="+mn-cs"/>
              </a:defRPr>
            </a:lvl5pPr>
            <a:lvl6pPr marL="2286000" indent="0" algn="l" defTabSz="914400" rtl="0" eaLnBrk="1" latinLnBrk="0" hangingPunct="1">
              <a:buNone/>
              <a:defRPr sz="2000" kern="1200">
                <a:solidFill>
                  <a:schemeClr val="tx1"/>
                </a:solidFill>
                <a:latin typeface="+mn-lt"/>
                <a:ea typeface="+mn-ea"/>
                <a:cs typeface="+mn-cs"/>
              </a:defRPr>
            </a:lvl6pPr>
            <a:lvl7pPr marL="2743200" indent="0" algn="l" defTabSz="914400" rtl="0" eaLnBrk="1" latinLnBrk="0" hangingPunct="1">
              <a:buNone/>
              <a:defRPr sz="2000" kern="1200">
                <a:solidFill>
                  <a:schemeClr val="tx1"/>
                </a:solidFill>
                <a:latin typeface="+mn-lt"/>
                <a:ea typeface="+mn-ea"/>
                <a:cs typeface="+mn-cs"/>
              </a:defRPr>
            </a:lvl7pPr>
            <a:lvl8pPr marL="3200400" indent="0" algn="l" defTabSz="914400" rtl="0" eaLnBrk="1" latinLnBrk="0" hangingPunct="1">
              <a:buNone/>
              <a:defRPr sz="2000" kern="1200">
                <a:solidFill>
                  <a:schemeClr val="tx1"/>
                </a:solidFill>
                <a:latin typeface="+mn-lt"/>
                <a:ea typeface="+mn-ea"/>
                <a:cs typeface="+mn-cs"/>
              </a:defRPr>
            </a:lvl8pPr>
            <a:lvl9pPr marL="3657600" indent="0" algn="l" defTabSz="914400" rtl="0" eaLnBrk="1" latinLnBrk="0" hangingPunct="1">
              <a:buNone/>
              <a:defRPr sz="2000" kern="1200">
                <a:solidFill>
                  <a:schemeClr val="tx1"/>
                </a:solidFill>
                <a:latin typeface="+mn-lt"/>
                <a:ea typeface="+mn-ea"/>
                <a:cs typeface="+mn-cs"/>
              </a:defRPr>
            </a:lvl9pPr>
          </a:lstStyle>
          <a:p>
            <a:r>
              <a:rPr lang="en-US" altLang="ko-KR" smtClean="0"/>
              <a:t>Insert Your Image</a:t>
            </a:r>
            <a:endParaRPr lang="ko-KR" altLang="en-US" dirty="0"/>
          </a:p>
        </p:txBody>
      </p:sp>
      <p:sp>
        <p:nvSpPr>
          <p:cNvPr id="6" name="Picture Placeholder 2"/>
          <p:cNvSpPr txBox="1">
            <a:spLocks/>
          </p:cNvSpPr>
          <p:nvPr/>
        </p:nvSpPr>
        <p:spPr>
          <a:xfrm>
            <a:off x="6246286" y="3825555"/>
            <a:ext cx="1656000" cy="1600200"/>
          </a:xfrm>
          <a:prstGeom prst="rect">
            <a:avLst/>
          </a:prstGeom>
          <a:solidFill>
            <a:schemeClr val="bg1">
              <a:lumMod val="95000"/>
            </a:schemeClr>
          </a:solidFill>
        </p:spPr>
        <p:txBody>
          <a:bodyPr vert="horz" lIns="91440" tIns="45720" rIns="91440" bIns="45720" rtlCol="0" anchor="ctr"/>
          <a:lstStyle>
            <a:defPPr>
              <a:defRPr lang="en-US"/>
            </a:defPPr>
            <a:lvl1pPr marL="0" indent="0" algn="ctr" defTabSz="914400" rtl="0" eaLnBrk="1" latinLnBrk="0" hangingPunct="1">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0" hangingPunct="1">
              <a:buNone/>
              <a:defRPr sz="2800" kern="1200">
                <a:solidFill>
                  <a:schemeClr val="tx1"/>
                </a:solidFill>
                <a:latin typeface="+mn-lt"/>
                <a:ea typeface="+mn-ea"/>
                <a:cs typeface="+mn-cs"/>
              </a:defRPr>
            </a:lvl2pPr>
            <a:lvl3pPr marL="914400" indent="0" algn="l" defTabSz="914400" rtl="0" eaLnBrk="1" latinLnBrk="0" hangingPunct="1">
              <a:buNone/>
              <a:defRPr sz="2400" kern="1200">
                <a:solidFill>
                  <a:schemeClr val="tx1"/>
                </a:solidFill>
                <a:latin typeface="+mn-lt"/>
                <a:ea typeface="+mn-ea"/>
                <a:cs typeface="+mn-cs"/>
              </a:defRPr>
            </a:lvl3pPr>
            <a:lvl4pPr marL="1371600" indent="0" algn="l" defTabSz="914400" rtl="0" eaLnBrk="1" latinLnBrk="0" hangingPunct="1">
              <a:buNone/>
              <a:defRPr sz="2000" kern="1200">
                <a:solidFill>
                  <a:schemeClr val="tx1"/>
                </a:solidFill>
                <a:latin typeface="+mn-lt"/>
                <a:ea typeface="+mn-ea"/>
                <a:cs typeface="+mn-cs"/>
              </a:defRPr>
            </a:lvl4pPr>
            <a:lvl5pPr marL="1828800" indent="0" algn="l" defTabSz="914400" rtl="0" eaLnBrk="1" latinLnBrk="0" hangingPunct="1">
              <a:buNone/>
              <a:defRPr sz="2000" kern="1200">
                <a:solidFill>
                  <a:schemeClr val="tx1"/>
                </a:solidFill>
                <a:latin typeface="+mn-lt"/>
                <a:ea typeface="+mn-ea"/>
                <a:cs typeface="+mn-cs"/>
              </a:defRPr>
            </a:lvl5pPr>
            <a:lvl6pPr marL="2286000" indent="0" algn="l" defTabSz="914400" rtl="0" eaLnBrk="1" latinLnBrk="0" hangingPunct="1">
              <a:buNone/>
              <a:defRPr sz="2000" kern="1200">
                <a:solidFill>
                  <a:schemeClr val="tx1"/>
                </a:solidFill>
                <a:latin typeface="+mn-lt"/>
                <a:ea typeface="+mn-ea"/>
                <a:cs typeface="+mn-cs"/>
              </a:defRPr>
            </a:lvl6pPr>
            <a:lvl7pPr marL="2743200" indent="0" algn="l" defTabSz="914400" rtl="0" eaLnBrk="1" latinLnBrk="0" hangingPunct="1">
              <a:buNone/>
              <a:defRPr sz="2000" kern="1200">
                <a:solidFill>
                  <a:schemeClr val="tx1"/>
                </a:solidFill>
                <a:latin typeface="+mn-lt"/>
                <a:ea typeface="+mn-ea"/>
                <a:cs typeface="+mn-cs"/>
              </a:defRPr>
            </a:lvl7pPr>
            <a:lvl8pPr marL="3200400" indent="0" algn="l" defTabSz="914400" rtl="0" eaLnBrk="1" latinLnBrk="0" hangingPunct="1">
              <a:buNone/>
              <a:defRPr sz="2000" kern="1200">
                <a:solidFill>
                  <a:schemeClr val="tx1"/>
                </a:solidFill>
                <a:latin typeface="+mn-lt"/>
                <a:ea typeface="+mn-ea"/>
                <a:cs typeface="+mn-cs"/>
              </a:defRPr>
            </a:lvl8pPr>
            <a:lvl9pPr marL="3657600" indent="0" algn="l" defTabSz="914400" rtl="0" eaLnBrk="1" latinLnBrk="0" hangingPunct="1">
              <a:buNone/>
              <a:defRPr sz="2000" kern="1200">
                <a:solidFill>
                  <a:schemeClr val="tx1"/>
                </a:solidFill>
                <a:latin typeface="+mn-lt"/>
                <a:ea typeface="+mn-ea"/>
                <a:cs typeface="+mn-cs"/>
              </a:defRPr>
            </a:lvl9pPr>
          </a:lstStyle>
          <a:p>
            <a:r>
              <a:rPr lang="en-US" altLang="ko-KR" dirty="0" smtClean="0"/>
              <a:t>Insert Your Image</a:t>
            </a:r>
            <a:endParaRPr lang="ko-KR" altLang="en-US" dirty="0"/>
          </a:p>
        </p:txBody>
      </p:sp>
      <p:sp>
        <p:nvSpPr>
          <p:cNvPr id="7" name="Rectangle 6"/>
          <p:cNvSpPr/>
          <p:nvPr/>
        </p:nvSpPr>
        <p:spPr>
          <a:xfrm>
            <a:off x="2940885" y="1387154"/>
            <a:ext cx="1656185" cy="2438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7"/>
          <p:cNvSpPr/>
          <p:nvPr/>
        </p:nvSpPr>
        <p:spPr>
          <a:xfrm>
            <a:off x="4596148" y="1387154"/>
            <a:ext cx="1656185" cy="2438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ectangle 8"/>
          <p:cNvSpPr/>
          <p:nvPr/>
        </p:nvSpPr>
        <p:spPr>
          <a:xfrm>
            <a:off x="6246290" y="1387154"/>
            <a:ext cx="1656185" cy="2438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448" y="276987"/>
            <a:ext cx="462736" cy="394183"/>
          </a:xfrm>
          <a:prstGeom prst="rect">
            <a:avLst/>
          </a:prstGeom>
        </p:spPr>
      </p:pic>
      <p:sp>
        <p:nvSpPr>
          <p:cNvPr id="13" name="TextBox 12"/>
          <p:cNvSpPr txBox="1"/>
          <p:nvPr/>
        </p:nvSpPr>
        <p:spPr>
          <a:xfrm>
            <a:off x="4690578" y="1442663"/>
            <a:ext cx="1583696" cy="307777"/>
          </a:xfrm>
          <a:prstGeom prst="rect">
            <a:avLst/>
          </a:prstGeom>
          <a:noFill/>
        </p:spPr>
        <p:txBody>
          <a:bodyPr wrap="square" rtlCol="0">
            <a:spAutoFit/>
          </a:bodyPr>
          <a:lstStyle/>
          <a:p>
            <a:pPr algn="ctr"/>
            <a:r>
              <a:rPr lang="en-US" altLang="ko-KR" sz="1400" b="1" dirty="0" smtClean="0">
                <a:solidFill>
                  <a:schemeClr val="bg1"/>
                </a:solidFill>
                <a:cs typeface="Arial" pitchFamily="34" charset="0"/>
              </a:rPr>
              <a:t>OAE Screening</a:t>
            </a:r>
            <a:endParaRPr lang="ko-KR" altLang="en-US" sz="1400" b="1" dirty="0">
              <a:solidFill>
                <a:schemeClr val="bg1"/>
              </a:solidFill>
              <a:cs typeface="Arial" pitchFamily="34" charset="0"/>
            </a:endParaRPr>
          </a:p>
        </p:txBody>
      </p:sp>
      <p:sp>
        <p:nvSpPr>
          <p:cNvPr id="14" name="TextBox 13"/>
          <p:cNvSpPr txBox="1"/>
          <p:nvPr/>
        </p:nvSpPr>
        <p:spPr>
          <a:xfrm>
            <a:off x="6252333" y="1554505"/>
            <a:ext cx="1555615" cy="307777"/>
          </a:xfrm>
          <a:prstGeom prst="rect">
            <a:avLst/>
          </a:prstGeom>
          <a:noFill/>
        </p:spPr>
        <p:txBody>
          <a:bodyPr wrap="square" rtlCol="0">
            <a:spAutoFit/>
          </a:bodyPr>
          <a:lstStyle/>
          <a:p>
            <a:pPr algn="ctr"/>
            <a:r>
              <a:rPr lang="en-US" altLang="ko-KR" sz="1400" b="1" dirty="0" smtClean="0">
                <a:solidFill>
                  <a:schemeClr val="bg1"/>
                </a:solidFill>
                <a:cs typeface="Arial" pitchFamily="34" charset="0"/>
              </a:rPr>
              <a:t>ROP Screening</a:t>
            </a:r>
            <a:endParaRPr lang="ko-KR" altLang="en-US" sz="1400" b="1" dirty="0">
              <a:solidFill>
                <a:schemeClr val="bg1"/>
              </a:solidFill>
              <a:cs typeface="Arial" pitchFamily="34" charset="0"/>
            </a:endParaRPr>
          </a:p>
        </p:txBody>
      </p:sp>
      <p:sp>
        <p:nvSpPr>
          <p:cNvPr id="15" name="TextBox 14"/>
          <p:cNvSpPr txBox="1"/>
          <p:nvPr/>
        </p:nvSpPr>
        <p:spPr>
          <a:xfrm>
            <a:off x="3070271" y="2187608"/>
            <a:ext cx="1467326" cy="276999"/>
          </a:xfrm>
          <a:prstGeom prst="rect">
            <a:avLst/>
          </a:prstGeom>
          <a:noFill/>
        </p:spPr>
        <p:txBody>
          <a:bodyPr wrap="square" rtlCol="0">
            <a:spAutoFit/>
          </a:bodyPr>
          <a:lstStyle/>
          <a:p>
            <a:pPr algn="ctr"/>
            <a:r>
              <a:rPr lang="en-US" altLang="ko-KR" sz="1200" dirty="0" smtClean="0">
                <a:solidFill>
                  <a:schemeClr val="bg1"/>
                </a:solidFill>
                <a:cs typeface="Arial" pitchFamily="34" charset="0"/>
              </a:rPr>
              <a:t>.       </a:t>
            </a:r>
            <a:endParaRPr lang="ko-KR" altLang="en-US" sz="1200" dirty="0">
              <a:solidFill>
                <a:schemeClr val="bg1"/>
              </a:solidFill>
              <a:cs typeface="Arial" pitchFamily="34" charset="0"/>
            </a:endParaRPr>
          </a:p>
        </p:txBody>
      </p:sp>
      <p:sp>
        <p:nvSpPr>
          <p:cNvPr id="16" name="TextBox 15"/>
          <p:cNvSpPr txBox="1"/>
          <p:nvPr/>
        </p:nvSpPr>
        <p:spPr>
          <a:xfrm>
            <a:off x="4704479" y="2013938"/>
            <a:ext cx="1547853" cy="1600438"/>
          </a:xfrm>
          <a:prstGeom prst="rect">
            <a:avLst/>
          </a:prstGeom>
          <a:noFill/>
        </p:spPr>
        <p:txBody>
          <a:bodyPr wrap="square" rtlCol="0">
            <a:spAutoFit/>
          </a:bodyPr>
          <a:lstStyle/>
          <a:p>
            <a:pPr algn="ctr"/>
            <a:r>
              <a:rPr lang="en-US" altLang="ko-KR" sz="1400" dirty="0" smtClean="0">
                <a:solidFill>
                  <a:schemeClr val="bg1"/>
                </a:solidFill>
                <a:cs typeface="Arial" pitchFamily="34" charset="0"/>
              </a:rPr>
              <a:t>Testing using OAE machine around 48 hours of birth &amp; data uploaded to UHS server &amp; VBD server</a:t>
            </a:r>
            <a:r>
              <a:rPr lang="en-US" altLang="ko-KR" sz="1200" dirty="0" smtClean="0">
                <a:solidFill>
                  <a:schemeClr val="bg1"/>
                </a:solidFill>
                <a:cs typeface="Arial" pitchFamily="34" charset="0"/>
              </a:rPr>
              <a:t>.       </a:t>
            </a:r>
            <a:endParaRPr lang="ko-KR" altLang="en-US" sz="1200" dirty="0">
              <a:solidFill>
                <a:schemeClr val="bg1"/>
              </a:solidFill>
              <a:cs typeface="Arial" pitchFamily="34" charset="0"/>
            </a:endParaRPr>
          </a:p>
        </p:txBody>
      </p:sp>
      <p:sp>
        <p:nvSpPr>
          <p:cNvPr id="17" name="TextBox 16"/>
          <p:cNvSpPr txBox="1"/>
          <p:nvPr/>
        </p:nvSpPr>
        <p:spPr>
          <a:xfrm>
            <a:off x="6229671" y="1991339"/>
            <a:ext cx="1728192" cy="1815882"/>
          </a:xfrm>
          <a:prstGeom prst="rect">
            <a:avLst/>
          </a:prstGeom>
          <a:noFill/>
        </p:spPr>
        <p:txBody>
          <a:bodyPr wrap="square" rtlCol="0">
            <a:spAutoFit/>
          </a:bodyPr>
          <a:lstStyle/>
          <a:p>
            <a:pPr algn="ctr"/>
            <a:r>
              <a:rPr lang="en-IN" altLang="ko-KR" sz="1400" dirty="0" smtClean="0">
                <a:solidFill>
                  <a:schemeClr val="bg1"/>
                </a:solidFill>
                <a:cs typeface="Arial" pitchFamily="34" charset="0"/>
              </a:rPr>
              <a:t>Screening for Retinopathy of Prematurity is done to all High Risk </a:t>
            </a:r>
            <a:r>
              <a:rPr lang="en-IN" altLang="ko-KR" sz="1400" dirty="0" err="1" smtClean="0">
                <a:solidFill>
                  <a:schemeClr val="bg1"/>
                </a:solidFill>
                <a:cs typeface="Arial" pitchFamily="34" charset="0"/>
              </a:rPr>
              <a:t>Newborn</a:t>
            </a:r>
            <a:r>
              <a:rPr lang="en-IN" altLang="ko-KR" sz="1400" dirty="0" smtClean="0">
                <a:solidFill>
                  <a:schemeClr val="bg1"/>
                </a:solidFill>
                <a:cs typeface="Arial" pitchFamily="34" charset="0"/>
              </a:rPr>
              <a:t>, Preterm with very Low Birth Weight &amp; </a:t>
            </a:r>
            <a:r>
              <a:rPr lang="en-IN" altLang="ko-KR" sz="1400" dirty="0" err="1" smtClean="0">
                <a:solidFill>
                  <a:schemeClr val="bg1"/>
                </a:solidFill>
                <a:cs typeface="Arial" pitchFamily="34" charset="0"/>
              </a:rPr>
              <a:t>Suuscptible</a:t>
            </a:r>
            <a:endParaRPr lang="ko-KR" altLang="en-US" sz="1400" dirty="0">
              <a:solidFill>
                <a:schemeClr val="bg1"/>
              </a:solidFill>
              <a:cs typeface="Arial" pitchFamily="34" charset="0"/>
            </a:endParaRPr>
          </a:p>
        </p:txBody>
      </p:sp>
      <p:pic>
        <p:nvPicPr>
          <p:cNvPr id="19" name="Picture Placeholder 9"/>
          <p:cNvPicPr>
            <a:picLocks noChangeAspect="1"/>
          </p:cNvPicPr>
          <p:nvPr/>
        </p:nvPicPr>
        <p:blipFill>
          <a:blip r:embed="rId3" cstate="print">
            <a:extLst>
              <a:ext uri="{28A0092B-C50C-407E-A947-70E740481C1C}">
                <a14:useLocalDpi xmlns:a14="http://schemas.microsoft.com/office/drawing/2010/main" val="0"/>
              </a:ext>
            </a:extLst>
          </a:blip>
          <a:srcRect l="20256" r="20256"/>
          <a:stretch>
            <a:fillRect/>
          </a:stretch>
        </p:blipFill>
        <p:spPr>
          <a:xfrm>
            <a:off x="4596148" y="3825554"/>
            <a:ext cx="1678126" cy="1600200"/>
          </a:xfrm>
          <a:prstGeom prst="rect">
            <a:avLst/>
          </a:prstGeom>
        </p:spPr>
      </p:pic>
      <p:sp>
        <p:nvSpPr>
          <p:cNvPr id="22" name="Picture Placeholder 2"/>
          <p:cNvSpPr txBox="1">
            <a:spLocks/>
          </p:cNvSpPr>
          <p:nvPr/>
        </p:nvSpPr>
        <p:spPr>
          <a:xfrm>
            <a:off x="1284693" y="3825555"/>
            <a:ext cx="1656000" cy="1600200"/>
          </a:xfrm>
          <a:prstGeom prst="rect">
            <a:avLst/>
          </a:prstGeom>
          <a:solidFill>
            <a:schemeClr val="bg1">
              <a:lumMod val="95000"/>
            </a:schemeClr>
          </a:solidFill>
        </p:spPr>
        <p:txBody>
          <a:bodyPr vert="horz" lIns="91440" tIns="45720" rIns="91440" bIns="45720" rtlCol="0" anchor="ctr"/>
          <a:lstStyle>
            <a:defPPr>
              <a:defRPr lang="en-US"/>
            </a:defPPr>
            <a:lvl1pPr marL="0" indent="0" algn="ctr" defTabSz="914400" rtl="0" eaLnBrk="1" latinLnBrk="0" hangingPunct="1">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0" hangingPunct="1">
              <a:buNone/>
              <a:defRPr sz="2800" kern="1200">
                <a:solidFill>
                  <a:schemeClr val="tx1"/>
                </a:solidFill>
                <a:latin typeface="+mn-lt"/>
                <a:ea typeface="+mn-ea"/>
                <a:cs typeface="+mn-cs"/>
              </a:defRPr>
            </a:lvl2pPr>
            <a:lvl3pPr marL="914400" indent="0" algn="l" defTabSz="914400" rtl="0" eaLnBrk="1" latinLnBrk="0" hangingPunct="1">
              <a:buNone/>
              <a:defRPr sz="2400" kern="1200">
                <a:solidFill>
                  <a:schemeClr val="tx1"/>
                </a:solidFill>
                <a:latin typeface="+mn-lt"/>
                <a:ea typeface="+mn-ea"/>
                <a:cs typeface="+mn-cs"/>
              </a:defRPr>
            </a:lvl3pPr>
            <a:lvl4pPr marL="1371600" indent="0" algn="l" defTabSz="914400" rtl="0" eaLnBrk="1" latinLnBrk="0" hangingPunct="1">
              <a:buNone/>
              <a:defRPr sz="2000" kern="1200">
                <a:solidFill>
                  <a:schemeClr val="tx1"/>
                </a:solidFill>
                <a:latin typeface="+mn-lt"/>
                <a:ea typeface="+mn-ea"/>
                <a:cs typeface="+mn-cs"/>
              </a:defRPr>
            </a:lvl4pPr>
            <a:lvl5pPr marL="1828800" indent="0" algn="l" defTabSz="914400" rtl="0" eaLnBrk="1" latinLnBrk="0" hangingPunct="1">
              <a:buNone/>
              <a:defRPr sz="2000" kern="1200">
                <a:solidFill>
                  <a:schemeClr val="tx1"/>
                </a:solidFill>
                <a:latin typeface="+mn-lt"/>
                <a:ea typeface="+mn-ea"/>
                <a:cs typeface="+mn-cs"/>
              </a:defRPr>
            </a:lvl5pPr>
            <a:lvl6pPr marL="2286000" indent="0" algn="l" defTabSz="914400" rtl="0" eaLnBrk="1" latinLnBrk="0" hangingPunct="1">
              <a:buNone/>
              <a:defRPr sz="2000" kern="1200">
                <a:solidFill>
                  <a:schemeClr val="tx1"/>
                </a:solidFill>
                <a:latin typeface="+mn-lt"/>
                <a:ea typeface="+mn-ea"/>
                <a:cs typeface="+mn-cs"/>
              </a:defRPr>
            </a:lvl6pPr>
            <a:lvl7pPr marL="2743200" indent="0" algn="l" defTabSz="914400" rtl="0" eaLnBrk="1" latinLnBrk="0" hangingPunct="1">
              <a:buNone/>
              <a:defRPr sz="2000" kern="1200">
                <a:solidFill>
                  <a:schemeClr val="tx1"/>
                </a:solidFill>
                <a:latin typeface="+mn-lt"/>
                <a:ea typeface="+mn-ea"/>
                <a:cs typeface="+mn-cs"/>
              </a:defRPr>
            </a:lvl7pPr>
            <a:lvl8pPr marL="3200400" indent="0" algn="l" defTabSz="914400" rtl="0" eaLnBrk="1" latinLnBrk="0" hangingPunct="1">
              <a:buNone/>
              <a:defRPr sz="2000" kern="1200">
                <a:solidFill>
                  <a:schemeClr val="tx1"/>
                </a:solidFill>
                <a:latin typeface="+mn-lt"/>
                <a:ea typeface="+mn-ea"/>
                <a:cs typeface="+mn-cs"/>
              </a:defRPr>
            </a:lvl8pPr>
            <a:lvl9pPr marL="3657600" indent="0" algn="l" defTabSz="914400" rtl="0" eaLnBrk="1" latinLnBrk="0" hangingPunct="1">
              <a:buNone/>
              <a:defRPr sz="2000" kern="1200">
                <a:solidFill>
                  <a:schemeClr val="tx1"/>
                </a:solidFill>
                <a:latin typeface="+mn-lt"/>
                <a:ea typeface="+mn-ea"/>
                <a:cs typeface="+mn-cs"/>
              </a:defRPr>
            </a:lvl9pPr>
          </a:lstStyle>
          <a:p>
            <a:r>
              <a:rPr lang="en-US" altLang="ko-KR" dirty="0" smtClean="0"/>
              <a:t>Insert Your Image</a:t>
            </a:r>
            <a:endParaRPr lang="ko-KR" altLang="en-US" dirty="0"/>
          </a:p>
        </p:txBody>
      </p:sp>
      <p:sp>
        <p:nvSpPr>
          <p:cNvPr id="23" name="Rectangle 22"/>
          <p:cNvSpPr/>
          <p:nvPr/>
        </p:nvSpPr>
        <p:spPr>
          <a:xfrm>
            <a:off x="1284697" y="1387154"/>
            <a:ext cx="1656185" cy="2438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TextBox 23"/>
          <p:cNvSpPr txBox="1"/>
          <p:nvPr/>
        </p:nvSpPr>
        <p:spPr>
          <a:xfrm>
            <a:off x="1235015" y="1442663"/>
            <a:ext cx="1705678" cy="738664"/>
          </a:xfrm>
          <a:prstGeom prst="rect">
            <a:avLst/>
          </a:prstGeom>
          <a:noFill/>
        </p:spPr>
        <p:txBody>
          <a:bodyPr wrap="square" rtlCol="0">
            <a:spAutoFit/>
          </a:bodyPr>
          <a:lstStyle/>
          <a:p>
            <a:pPr algn="ctr"/>
            <a:r>
              <a:rPr lang="en-US" altLang="ko-KR" sz="1400" b="1" dirty="0">
                <a:solidFill>
                  <a:schemeClr val="bg1"/>
                </a:solidFill>
                <a:cs typeface="Arial" pitchFamily="34" charset="0"/>
              </a:rPr>
              <a:t>Pulse </a:t>
            </a:r>
            <a:r>
              <a:rPr lang="en-US" altLang="ko-KR" sz="1400" b="1" dirty="0" err="1">
                <a:solidFill>
                  <a:schemeClr val="bg1"/>
                </a:solidFill>
                <a:cs typeface="Arial" pitchFamily="34" charset="0"/>
              </a:rPr>
              <a:t>Oximetry</a:t>
            </a:r>
            <a:r>
              <a:rPr lang="en-US" altLang="ko-KR" sz="1400" b="1" dirty="0">
                <a:solidFill>
                  <a:schemeClr val="bg1"/>
                </a:solidFill>
                <a:cs typeface="Arial" pitchFamily="34" charset="0"/>
              </a:rPr>
              <a:t> Screening for CHD</a:t>
            </a:r>
            <a:endParaRPr lang="ko-KR" altLang="en-US" sz="1400" b="1" dirty="0">
              <a:solidFill>
                <a:schemeClr val="bg1"/>
              </a:solidFill>
              <a:cs typeface="Arial" pitchFamily="34" charset="0"/>
            </a:endParaRPr>
          </a:p>
        </p:txBody>
      </p:sp>
      <p:sp>
        <p:nvSpPr>
          <p:cNvPr id="25" name="TextBox 24"/>
          <p:cNvSpPr txBox="1"/>
          <p:nvPr/>
        </p:nvSpPr>
        <p:spPr>
          <a:xfrm>
            <a:off x="1271018" y="2235161"/>
            <a:ext cx="1728192" cy="1384995"/>
          </a:xfrm>
          <a:prstGeom prst="rect">
            <a:avLst/>
          </a:prstGeom>
          <a:noFill/>
        </p:spPr>
        <p:txBody>
          <a:bodyPr wrap="square" rtlCol="0">
            <a:spAutoFit/>
          </a:bodyPr>
          <a:lstStyle/>
          <a:p>
            <a:pPr algn="ctr"/>
            <a:r>
              <a:rPr lang="en-US" altLang="ko-KR" sz="1200" dirty="0" smtClean="0">
                <a:solidFill>
                  <a:schemeClr val="bg1"/>
                </a:solidFill>
                <a:cs typeface="Arial" pitchFamily="34" charset="0"/>
              </a:rPr>
              <a:t> </a:t>
            </a:r>
            <a:r>
              <a:rPr lang="en-US" altLang="ko-KR" sz="1400" dirty="0">
                <a:solidFill>
                  <a:schemeClr val="bg1"/>
                </a:solidFill>
                <a:cs typeface="Arial" pitchFamily="34" charset="0"/>
              </a:rPr>
              <a:t>PO Screening at 24 -48 Hours after birth &amp; the set algorithm in machine detects PO passed/failed</a:t>
            </a:r>
            <a:endParaRPr lang="ko-KR" altLang="en-US" sz="1400" dirty="0">
              <a:solidFill>
                <a:schemeClr val="bg1"/>
              </a:solidFill>
              <a:cs typeface="Arial" pitchFamily="34" charset="0"/>
            </a:endParaRPr>
          </a:p>
        </p:txBody>
      </p:sp>
      <p:pic>
        <p:nvPicPr>
          <p:cNvPr id="27" name="Picture Placeholder 8"/>
          <p:cNvPicPr>
            <a:picLocks noChangeAspect="1"/>
          </p:cNvPicPr>
          <p:nvPr/>
        </p:nvPicPr>
        <p:blipFill>
          <a:blip r:embed="rId4" cstate="print">
            <a:extLst>
              <a:ext uri="{28A0092B-C50C-407E-A947-70E740481C1C}">
                <a14:useLocalDpi xmlns:a14="http://schemas.microsoft.com/office/drawing/2010/main" val="0"/>
              </a:ext>
            </a:extLst>
          </a:blip>
          <a:srcRect l="20285" r="20285"/>
          <a:stretch>
            <a:fillRect/>
          </a:stretch>
        </p:blipFill>
        <p:spPr>
          <a:xfrm>
            <a:off x="1307022" y="3825553"/>
            <a:ext cx="1656185" cy="1600200"/>
          </a:xfrm>
          <a:prstGeom prst="rect">
            <a:avLst/>
          </a:prstGeom>
        </p:spPr>
      </p:pic>
      <p:pic>
        <p:nvPicPr>
          <p:cNvPr id="28" name="Picture Placeholder 12"/>
          <p:cNvPicPr>
            <a:picLocks noChangeAspect="1"/>
          </p:cNvPicPr>
          <p:nvPr/>
        </p:nvPicPr>
        <p:blipFill>
          <a:blip r:embed="rId5" cstate="print">
            <a:extLst>
              <a:ext uri="{28A0092B-C50C-407E-A947-70E740481C1C}">
                <a14:useLocalDpi xmlns:a14="http://schemas.microsoft.com/office/drawing/2010/main" val="0"/>
              </a:ext>
            </a:extLst>
          </a:blip>
          <a:srcRect l="24940" r="24940"/>
          <a:stretch>
            <a:fillRect/>
          </a:stretch>
        </p:blipFill>
        <p:spPr>
          <a:xfrm>
            <a:off x="2963207" y="3825555"/>
            <a:ext cx="1656000" cy="1600200"/>
          </a:xfrm>
          <a:prstGeom prst="rect">
            <a:avLst/>
          </a:prstGeom>
        </p:spPr>
      </p:pic>
      <p:sp>
        <p:nvSpPr>
          <p:cNvPr id="29" name="TextBox 28"/>
          <p:cNvSpPr txBox="1"/>
          <p:nvPr/>
        </p:nvSpPr>
        <p:spPr>
          <a:xfrm>
            <a:off x="2843808" y="2010647"/>
            <a:ext cx="1848220" cy="1815882"/>
          </a:xfrm>
          <a:prstGeom prst="rect">
            <a:avLst/>
          </a:prstGeom>
          <a:noFill/>
        </p:spPr>
        <p:txBody>
          <a:bodyPr wrap="square" rtlCol="0">
            <a:spAutoFit/>
          </a:bodyPr>
          <a:lstStyle/>
          <a:p>
            <a:pPr algn="ctr"/>
            <a:r>
              <a:rPr lang="en-US" altLang="ko-KR" sz="1400" dirty="0" smtClean="0">
                <a:solidFill>
                  <a:schemeClr val="bg1"/>
                </a:solidFill>
                <a:cs typeface="Arial" pitchFamily="34" charset="0"/>
              </a:rPr>
              <a:t> Machine while connected to local computer with Internet Connectivity PO results against each child get updated in </a:t>
            </a:r>
            <a:r>
              <a:rPr lang="en-US" altLang="ko-KR" sz="1400" dirty="0" err="1" smtClean="0">
                <a:solidFill>
                  <a:schemeClr val="bg1"/>
                </a:solidFill>
                <a:cs typeface="Arial" pitchFamily="34" charset="0"/>
              </a:rPr>
              <a:t>Hridyam</a:t>
            </a:r>
            <a:r>
              <a:rPr lang="en-US" altLang="ko-KR" sz="1400" dirty="0" smtClean="0">
                <a:solidFill>
                  <a:schemeClr val="bg1"/>
                </a:solidFill>
                <a:cs typeface="Arial" pitchFamily="34" charset="0"/>
              </a:rPr>
              <a:t> &amp; VBD porta</a:t>
            </a:r>
            <a:r>
              <a:rPr lang="en-US" altLang="ko-KR" sz="1200" dirty="0" smtClean="0">
                <a:solidFill>
                  <a:schemeClr val="bg1"/>
                </a:solidFill>
                <a:cs typeface="Arial" pitchFamily="34" charset="0"/>
              </a:rPr>
              <a:t>l</a:t>
            </a:r>
            <a:endParaRPr lang="ko-KR" altLang="en-US" sz="1200" dirty="0">
              <a:solidFill>
                <a:schemeClr val="bg1"/>
              </a:solidFill>
              <a:cs typeface="Arial" pitchFamily="34" charset="0"/>
            </a:endParaRPr>
          </a:p>
        </p:txBody>
      </p:sp>
      <p:sp>
        <p:nvSpPr>
          <p:cNvPr id="30" name="TextBox 29"/>
          <p:cNvSpPr txBox="1"/>
          <p:nvPr/>
        </p:nvSpPr>
        <p:spPr>
          <a:xfrm>
            <a:off x="3035220" y="1431394"/>
            <a:ext cx="1467324" cy="523220"/>
          </a:xfrm>
          <a:prstGeom prst="rect">
            <a:avLst/>
          </a:prstGeom>
          <a:noFill/>
        </p:spPr>
        <p:txBody>
          <a:bodyPr wrap="square" rtlCol="0">
            <a:spAutoFit/>
          </a:bodyPr>
          <a:lstStyle/>
          <a:p>
            <a:pPr algn="ctr"/>
            <a:r>
              <a:rPr lang="en-US" altLang="ko-KR" sz="1400" b="1" dirty="0" smtClean="0">
                <a:solidFill>
                  <a:schemeClr val="bg1"/>
                </a:solidFill>
                <a:cs typeface="Arial" pitchFamily="34" charset="0"/>
              </a:rPr>
              <a:t>PO Results to </a:t>
            </a:r>
            <a:r>
              <a:rPr lang="en-US" altLang="ko-KR" sz="1400" b="1" dirty="0" err="1" smtClean="0">
                <a:solidFill>
                  <a:schemeClr val="bg1"/>
                </a:solidFill>
                <a:cs typeface="Arial" pitchFamily="34" charset="0"/>
              </a:rPr>
              <a:t>Hridyam</a:t>
            </a:r>
            <a:r>
              <a:rPr lang="en-US" altLang="ko-KR" sz="1400" b="1" dirty="0" smtClean="0">
                <a:solidFill>
                  <a:schemeClr val="bg1"/>
                </a:solidFill>
                <a:cs typeface="Arial" pitchFamily="34" charset="0"/>
              </a:rPr>
              <a:t> portal</a:t>
            </a:r>
            <a:endParaRPr lang="ko-KR" altLang="en-US" sz="1400" b="1" dirty="0">
              <a:solidFill>
                <a:schemeClr val="bg1"/>
              </a:solidFill>
              <a:cs typeface="Arial" pitchFamily="34" charset="0"/>
            </a:endParaRPr>
          </a:p>
        </p:txBody>
      </p:sp>
      <p:sp>
        <p:nvSpPr>
          <p:cNvPr id="31" name="Title 2"/>
          <p:cNvSpPr>
            <a:spLocks noGrp="1"/>
          </p:cNvSpPr>
          <p:nvPr>
            <p:ph type="title"/>
          </p:nvPr>
        </p:nvSpPr>
        <p:spPr>
          <a:xfrm>
            <a:off x="107505" y="0"/>
            <a:ext cx="9036496" cy="671170"/>
          </a:xfrm>
        </p:spPr>
        <p:txBody>
          <a:bodyPr/>
          <a:lstStyle/>
          <a:p>
            <a:pPr lvl="0"/>
            <a:r>
              <a:rPr lang="en-US" b="0" dirty="0" smtClean="0"/>
              <a:t/>
            </a:r>
            <a:br>
              <a:rPr lang="en-US" b="0" dirty="0" smtClean="0"/>
            </a:br>
            <a:r>
              <a:rPr lang="en-US" sz="2800" dirty="0" smtClean="0"/>
              <a:t>FUNCTIONAL BIRTH DEFECT SCREENING</a:t>
            </a:r>
            <a:r>
              <a:rPr lang="en-IN" sz="2800" b="0" dirty="0" smtClean="0"/>
              <a:t/>
            </a:r>
            <a:br>
              <a:rPr lang="en-IN" sz="2800" b="0" dirty="0" smtClean="0"/>
            </a:br>
            <a:endParaRPr lang="en-IN" sz="2800" b="0" dirty="0"/>
          </a:p>
        </p:txBody>
      </p:sp>
      <p:sp>
        <p:nvSpPr>
          <p:cNvPr id="32" name="Text Placeholder 6"/>
          <p:cNvSpPr txBox="1">
            <a:spLocks/>
          </p:cNvSpPr>
          <p:nvPr/>
        </p:nvSpPr>
        <p:spPr>
          <a:xfrm>
            <a:off x="25070" y="699525"/>
            <a:ext cx="9144000" cy="24002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1800" dirty="0" smtClean="0"/>
              <a:t>For Hearing OAE,  PO for CHD &amp; ROP in selected high volume delivery points</a:t>
            </a:r>
            <a:endParaRPr lang="en-IN" sz="1800" dirty="0"/>
          </a:p>
        </p:txBody>
      </p:sp>
      <p:pic>
        <p:nvPicPr>
          <p:cNvPr id="33" name="Picture Placeholder 19" descr="DSC_0526.JPG"/>
          <p:cNvPicPr>
            <a:picLocks noChangeAspect="1"/>
          </p:cNvPicPr>
          <p:nvPr/>
        </p:nvPicPr>
        <p:blipFill>
          <a:blip r:embed="rId6" cstate="print"/>
          <a:srcRect l="23276" r="23276"/>
          <a:stretch>
            <a:fillRect/>
          </a:stretch>
        </p:blipFill>
        <p:spPr>
          <a:xfrm>
            <a:off x="6274274" y="3776652"/>
            <a:ext cx="1628011" cy="1649101"/>
          </a:xfrm>
          <a:prstGeom prst="rect">
            <a:avLst/>
          </a:prstGeom>
        </p:spPr>
      </p:pic>
    </p:spTree>
    <p:extLst>
      <p:ext uri="{BB962C8B-B14F-4D97-AF65-F5344CB8AC3E}">
        <p14:creationId xmlns:p14="http://schemas.microsoft.com/office/powerpoint/2010/main" val="1662500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3276" r="23276"/>
          <a:stretch>
            <a:fillRect/>
          </a:stretch>
        </p:blipFill>
        <p:spPr/>
      </p:pic>
      <p:sp>
        <p:nvSpPr>
          <p:cNvPr id="3" name="Title 2"/>
          <p:cNvSpPr>
            <a:spLocks noGrp="1"/>
          </p:cNvSpPr>
          <p:nvPr>
            <p:ph type="title"/>
          </p:nvPr>
        </p:nvSpPr>
        <p:spPr/>
        <p:txBody>
          <a:bodyPr/>
          <a:lstStyle/>
          <a:p>
            <a:r>
              <a:rPr lang="en-IN" sz="2800" dirty="0" smtClean="0"/>
              <a:t>METABOLIC SCREENING PROGRAM</a:t>
            </a:r>
            <a:endParaRPr lang="en-IN" sz="2800" dirty="0"/>
          </a:p>
        </p:txBody>
      </p:sp>
      <p:pic>
        <p:nvPicPr>
          <p:cNvPr id="12" name="Picture Placeholder 11"/>
          <p:cNvPicPr>
            <a:picLocks noGrp="1" noChangeAspect="1"/>
          </p:cNvPicPr>
          <p:nvPr>
            <p:ph type="pic" idx="11"/>
          </p:nvPr>
        </p:nvPicPr>
        <p:blipFill>
          <a:blip r:embed="rId3" cstate="print">
            <a:extLst>
              <a:ext uri="{28A0092B-C50C-407E-A947-70E740481C1C}">
                <a14:useLocalDpi xmlns:a14="http://schemas.microsoft.com/office/drawing/2010/main" val="0"/>
              </a:ext>
            </a:extLst>
          </a:blip>
          <a:srcRect l="20256" r="20256"/>
          <a:stretch>
            <a:fillRect/>
          </a:stretch>
        </p:blipFill>
        <p:spPr/>
      </p:pic>
      <p:sp>
        <p:nvSpPr>
          <p:cNvPr id="7" name="Text Placeholder 6"/>
          <p:cNvSpPr>
            <a:spLocks noGrp="1"/>
          </p:cNvSpPr>
          <p:nvPr>
            <p:ph type="body" sz="quarter" idx="41"/>
          </p:nvPr>
        </p:nvSpPr>
        <p:spPr/>
        <p:txBody>
          <a:bodyPr/>
          <a:lstStyle/>
          <a:p>
            <a:r>
              <a:rPr lang="en-IN" sz="1800" b="1" dirty="0" smtClean="0"/>
              <a:t>Testing at State &amp; 3 Regional Public Health Labs </a:t>
            </a:r>
            <a:endParaRPr lang="en-IN" sz="1800" b="1" dirty="0"/>
          </a:p>
        </p:txBody>
      </p:sp>
      <p:pic>
        <p:nvPicPr>
          <p:cNvPr id="11" name="Picture Placeholder 10"/>
          <p:cNvPicPr>
            <a:picLocks noGrp="1" noChangeAspect="1"/>
          </p:cNvPicPr>
          <p:nvPr>
            <p:ph type="pic" idx="10"/>
          </p:nvPr>
        </p:nvPicPr>
        <p:blipFill>
          <a:blip r:embed="rId4" cstate="print">
            <a:extLst>
              <a:ext uri="{28A0092B-C50C-407E-A947-70E740481C1C}">
                <a14:useLocalDpi xmlns:a14="http://schemas.microsoft.com/office/drawing/2010/main" val="0"/>
              </a:ext>
            </a:extLst>
          </a:blip>
          <a:srcRect l="20285" r="20285"/>
          <a:stretch>
            <a:fillRect/>
          </a:stretch>
        </p:blipFill>
        <p:spPr/>
      </p:pic>
      <p:sp>
        <p:nvSpPr>
          <p:cNvPr id="13" name="TextBox 12"/>
          <p:cNvSpPr txBox="1"/>
          <p:nvPr/>
        </p:nvSpPr>
        <p:spPr>
          <a:xfrm>
            <a:off x="3621269" y="1424651"/>
            <a:ext cx="1467324" cy="307777"/>
          </a:xfrm>
          <a:prstGeom prst="rect">
            <a:avLst/>
          </a:prstGeom>
          <a:noFill/>
        </p:spPr>
        <p:txBody>
          <a:bodyPr wrap="square" rtlCol="0">
            <a:spAutoFit/>
          </a:bodyPr>
          <a:lstStyle/>
          <a:p>
            <a:pPr algn="ctr"/>
            <a:r>
              <a:rPr lang="en-US" altLang="ko-KR" sz="1400" b="1" dirty="0" smtClean="0">
                <a:solidFill>
                  <a:schemeClr val="bg1"/>
                </a:solidFill>
                <a:cs typeface="Arial" pitchFamily="34" charset="0"/>
              </a:rPr>
              <a:t>Heal Prick </a:t>
            </a:r>
            <a:endParaRPr lang="ko-KR" altLang="en-US" sz="1400" b="1" dirty="0">
              <a:solidFill>
                <a:schemeClr val="bg1"/>
              </a:solidFill>
              <a:cs typeface="Arial" pitchFamily="34" charset="0"/>
            </a:endParaRPr>
          </a:p>
        </p:txBody>
      </p:sp>
      <p:sp>
        <p:nvSpPr>
          <p:cNvPr id="14" name="TextBox 13"/>
          <p:cNvSpPr txBox="1"/>
          <p:nvPr/>
        </p:nvSpPr>
        <p:spPr>
          <a:xfrm>
            <a:off x="3621269" y="2057754"/>
            <a:ext cx="1467326" cy="738664"/>
          </a:xfrm>
          <a:prstGeom prst="rect">
            <a:avLst/>
          </a:prstGeom>
          <a:noFill/>
        </p:spPr>
        <p:txBody>
          <a:bodyPr wrap="square" rtlCol="0">
            <a:spAutoFit/>
          </a:bodyPr>
          <a:lstStyle/>
          <a:p>
            <a:pPr algn="ctr"/>
            <a:r>
              <a:rPr lang="en-US" altLang="ko-KR" sz="1400" dirty="0" smtClean="0">
                <a:solidFill>
                  <a:schemeClr val="bg1"/>
                </a:solidFill>
                <a:cs typeface="Arial" pitchFamily="34" charset="0"/>
              </a:rPr>
              <a:t>Sample taken after 48 hours by heal prick</a:t>
            </a:r>
            <a:r>
              <a:rPr lang="en-US" altLang="ko-KR" sz="1200" dirty="0" smtClean="0">
                <a:solidFill>
                  <a:schemeClr val="bg1"/>
                </a:solidFill>
                <a:cs typeface="Arial" pitchFamily="34" charset="0"/>
              </a:rPr>
              <a:t>.       </a:t>
            </a:r>
            <a:endParaRPr lang="ko-KR" altLang="en-US" sz="1200" dirty="0">
              <a:solidFill>
                <a:schemeClr val="bg1"/>
              </a:solidFill>
              <a:cs typeface="Arial" pitchFamily="34" charset="0"/>
            </a:endParaRPr>
          </a:p>
        </p:txBody>
      </p:sp>
      <p:sp>
        <p:nvSpPr>
          <p:cNvPr id="15" name="TextBox 14"/>
          <p:cNvSpPr txBox="1"/>
          <p:nvPr/>
        </p:nvSpPr>
        <p:spPr>
          <a:xfrm>
            <a:off x="5137821" y="1963933"/>
            <a:ext cx="1787661" cy="1169551"/>
          </a:xfrm>
          <a:prstGeom prst="rect">
            <a:avLst/>
          </a:prstGeom>
          <a:noFill/>
        </p:spPr>
        <p:txBody>
          <a:bodyPr wrap="square" rtlCol="0">
            <a:spAutoFit/>
          </a:bodyPr>
          <a:lstStyle/>
          <a:p>
            <a:pPr algn="ctr"/>
            <a:r>
              <a:rPr lang="en-US" altLang="ko-KR" sz="1400" dirty="0" smtClean="0">
                <a:solidFill>
                  <a:schemeClr val="bg1"/>
                </a:solidFill>
                <a:cs typeface="Arial" pitchFamily="34" charset="0"/>
              </a:rPr>
              <a:t>Sample taken on filter paper is dried &amp; transported  under strict cold chain (2-8 degree)      </a:t>
            </a:r>
            <a:endParaRPr lang="ko-KR" altLang="en-US" sz="1400" dirty="0">
              <a:solidFill>
                <a:schemeClr val="bg1"/>
              </a:solidFill>
              <a:cs typeface="Arial" pitchFamily="34" charset="0"/>
            </a:endParaRPr>
          </a:p>
        </p:txBody>
      </p:sp>
      <p:sp>
        <p:nvSpPr>
          <p:cNvPr id="16" name="TextBox 15"/>
          <p:cNvSpPr txBox="1"/>
          <p:nvPr/>
        </p:nvSpPr>
        <p:spPr>
          <a:xfrm>
            <a:off x="6732240" y="1888477"/>
            <a:ext cx="1872208" cy="1384995"/>
          </a:xfrm>
          <a:prstGeom prst="rect">
            <a:avLst/>
          </a:prstGeom>
          <a:noFill/>
        </p:spPr>
        <p:txBody>
          <a:bodyPr wrap="square" rtlCol="0">
            <a:spAutoFit/>
          </a:bodyPr>
          <a:lstStyle/>
          <a:p>
            <a:pPr algn="ctr"/>
            <a:r>
              <a:rPr lang="en-US" altLang="ko-KR" sz="1400" dirty="0" smtClean="0">
                <a:solidFill>
                  <a:schemeClr val="bg1"/>
                </a:solidFill>
                <a:cs typeface="Arial" pitchFamily="34" charset="0"/>
              </a:rPr>
              <a:t>Test results are entered online against each child using the VBD unique Number generated </a:t>
            </a:r>
            <a:endParaRPr lang="ko-KR" altLang="en-US" sz="1400" dirty="0">
              <a:solidFill>
                <a:schemeClr val="bg1"/>
              </a:solidFill>
              <a:cs typeface="Arial" pitchFamily="34" charset="0"/>
            </a:endParaRPr>
          </a:p>
        </p:txBody>
      </p:sp>
      <p:sp>
        <p:nvSpPr>
          <p:cNvPr id="17" name="TextBox 16"/>
          <p:cNvSpPr txBox="1"/>
          <p:nvPr/>
        </p:nvSpPr>
        <p:spPr>
          <a:xfrm>
            <a:off x="5088594" y="1424651"/>
            <a:ext cx="1848549" cy="523220"/>
          </a:xfrm>
          <a:prstGeom prst="rect">
            <a:avLst/>
          </a:prstGeom>
          <a:noFill/>
        </p:spPr>
        <p:txBody>
          <a:bodyPr wrap="square" rtlCol="0">
            <a:spAutoFit/>
          </a:bodyPr>
          <a:lstStyle/>
          <a:p>
            <a:pPr algn="ctr"/>
            <a:r>
              <a:rPr lang="en-US" altLang="ko-KR" sz="1400" b="1" dirty="0" smtClean="0">
                <a:solidFill>
                  <a:schemeClr val="bg1"/>
                </a:solidFill>
                <a:cs typeface="Arial" pitchFamily="34" charset="0"/>
              </a:rPr>
              <a:t>Sample taken on Filter Paper</a:t>
            </a:r>
            <a:endParaRPr lang="ko-KR" altLang="en-US" sz="1400" b="1" dirty="0">
              <a:solidFill>
                <a:schemeClr val="bg1"/>
              </a:solidFill>
              <a:cs typeface="Arial" pitchFamily="34" charset="0"/>
            </a:endParaRPr>
          </a:p>
        </p:txBody>
      </p:sp>
      <p:sp>
        <p:nvSpPr>
          <p:cNvPr id="18" name="TextBox 17"/>
          <p:cNvSpPr txBox="1"/>
          <p:nvPr/>
        </p:nvSpPr>
        <p:spPr>
          <a:xfrm>
            <a:off x="6937144" y="1378484"/>
            <a:ext cx="1467324" cy="523220"/>
          </a:xfrm>
          <a:prstGeom prst="rect">
            <a:avLst/>
          </a:prstGeom>
          <a:noFill/>
        </p:spPr>
        <p:txBody>
          <a:bodyPr wrap="square" rtlCol="0">
            <a:spAutoFit/>
          </a:bodyPr>
          <a:lstStyle/>
          <a:p>
            <a:pPr algn="ctr"/>
            <a:r>
              <a:rPr lang="en-US" altLang="ko-KR" sz="1400" b="1" dirty="0" smtClean="0">
                <a:solidFill>
                  <a:schemeClr val="bg1"/>
                </a:solidFill>
                <a:cs typeface="Arial" pitchFamily="34" charset="0"/>
              </a:rPr>
              <a:t>Online data reporting</a:t>
            </a:r>
            <a:endParaRPr lang="ko-KR" altLang="en-US" sz="1400" b="1" dirty="0">
              <a:solidFill>
                <a:schemeClr val="bg1"/>
              </a:solidFill>
              <a:cs typeface="Arial" pitchFamily="34"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4448" y="276987"/>
            <a:ext cx="462736" cy="394183"/>
          </a:xfrm>
          <a:prstGeom prst="rect">
            <a:avLst/>
          </a:prstGeom>
        </p:spPr>
      </p:pic>
      <p:pic>
        <p:nvPicPr>
          <p:cNvPr id="22" name="Picture Placeholder 21"/>
          <p:cNvPicPr>
            <a:picLocks noGrp="1" noChangeAspect="1"/>
          </p:cNvPicPr>
          <p:nvPr>
            <p:ph type="pic" idx="12"/>
          </p:nvPr>
        </p:nvPicPr>
        <p:blipFill>
          <a:blip r:embed="rId6" cstate="print">
            <a:extLst>
              <a:ext uri="{28A0092B-C50C-407E-A947-70E740481C1C}">
                <a14:useLocalDpi xmlns:a14="http://schemas.microsoft.com/office/drawing/2010/main" val="0"/>
              </a:ext>
            </a:extLst>
          </a:blip>
          <a:srcRect l="14342" r="14342"/>
          <a:stretch>
            <a:fillRect/>
          </a:stretch>
        </p:blipFill>
        <p:spPr/>
      </p:pic>
    </p:spTree>
    <p:extLst>
      <p:ext uri="{BB962C8B-B14F-4D97-AF65-F5344CB8AC3E}">
        <p14:creationId xmlns:p14="http://schemas.microsoft.com/office/powerpoint/2010/main" val="2449727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3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 Newborn Screening - Data Flow</a:t>
            </a:r>
            <a:endParaRPr lang="en-US" sz="3200" dirty="0"/>
          </a:p>
        </p:txBody>
      </p:sp>
      <p:grpSp>
        <p:nvGrpSpPr>
          <p:cNvPr id="63" name="Group 62"/>
          <p:cNvGrpSpPr/>
          <p:nvPr/>
        </p:nvGrpSpPr>
        <p:grpSpPr>
          <a:xfrm>
            <a:off x="2961276" y="3070218"/>
            <a:ext cx="3363324" cy="1749401"/>
            <a:chOff x="2961276" y="3070218"/>
            <a:chExt cx="3363324" cy="1749401"/>
          </a:xfrm>
        </p:grpSpPr>
        <p:sp>
          <p:nvSpPr>
            <p:cNvPr id="6" name="Rectangle 5"/>
            <p:cNvSpPr/>
            <p:nvPr/>
          </p:nvSpPr>
          <p:spPr>
            <a:xfrm>
              <a:off x="2961276" y="3070218"/>
              <a:ext cx="3363324" cy="145629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054441" y="3149832"/>
              <a:ext cx="3191971" cy="1669787"/>
              <a:chOff x="3054441" y="3149832"/>
              <a:chExt cx="3191971" cy="1669787"/>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462" b="4807"/>
              <a:stretch/>
            </p:blipFill>
            <p:spPr bwMode="auto">
              <a:xfrm>
                <a:off x="3054441" y="3149832"/>
                <a:ext cx="3191971" cy="129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01458" y="4542620"/>
                <a:ext cx="1701556" cy="276999"/>
              </a:xfrm>
              <a:prstGeom prst="rect">
                <a:avLst/>
              </a:prstGeom>
              <a:noFill/>
              <a:ln>
                <a:solidFill>
                  <a:schemeClr val="accent6"/>
                </a:solidFill>
              </a:ln>
            </p:spPr>
            <p:txBody>
              <a:bodyPr wrap="none" rtlCol="0">
                <a:spAutoFit/>
              </a:bodyPr>
              <a:lstStyle/>
              <a:p>
                <a:pPr algn="ctr"/>
                <a:r>
                  <a:rPr lang="en-US" sz="1200" dirty="0" err="1" smtClean="0"/>
                  <a:t>JatakSeva</a:t>
                </a:r>
                <a:r>
                  <a:rPr lang="en-US" sz="1200" dirty="0" smtClean="0"/>
                  <a:t> Web Portal</a:t>
                </a:r>
                <a:endParaRPr lang="en-US" sz="1200" dirty="0"/>
              </a:p>
            </p:txBody>
          </p:sp>
        </p:grpSp>
      </p:grpSp>
      <p:cxnSp>
        <p:nvCxnSpPr>
          <p:cNvPr id="18" name="Elbow Connector 17"/>
          <p:cNvCxnSpPr/>
          <p:nvPr/>
        </p:nvCxnSpPr>
        <p:spPr>
          <a:xfrm rot="16200000" flipH="1">
            <a:off x="2581372" y="1512549"/>
            <a:ext cx="1532482" cy="1594977"/>
          </a:xfrm>
          <a:prstGeom prst="bentConnector3">
            <a:avLst>
              <a:gd name="adj1" fmla="val -465"/>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3" idx="1"/>
          </p:cNvCxnSpPr>
          <p:nvPr/>
        </p:nvCxnSpPr>
        <p:spPr>
          <a:xfrm flipH="1" flipV="1">
            <a:off x="6705600" y="1307894"/>
            <a:ext cx="634182" cy="13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024" name="Group 1023"/>
          <p:cNvGrpSpPr/>
          <p:nvPr/>
        </p:nvGrpSpPr>
        <p:grpSpPr>
          <a:xfrm>
            <a:off x="4752613" y="839179"/>
            <a:ext cx="1939339" cy="1140186"/>
            <a:chOff x="4752613" y="839179"/>
            <a:chExt cx="1939339" cy="1140186"/>
          </a:xfrm>
        </p:grpSpPr>
        <p:sp>
          <p:nvSpPr>
            <p:cNvPr id="28" name="Rectangle 27"/>
            <p:cNvSpPr/>
            <p:nvPr/>
          </p:nvSpPr>
          <p:spPr>
            <a:xfrm>
              <a:off x="4752613" y="839179"/>
              <a:ext cx="1939339" cy="865662"/>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779910" y="887105"/>
              <a:ext cx="1884747" cy="1092260"/>
              <a:chOff x="4779910" y="887105"/>
              <a:chExt cx="1884747" cy="1092260"/>
            </a:xfrm>
          </p:grpSpPr>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333" r="1225" b="3887"/>
              <a:stretch/>
            </p:blipFill>
            <p:spPr bwMode="auto">
              <a:xfrm>
                <a:off x="4779910" y="887105"/>
                <a:ext cx="1884747" cy="78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138430" y="1702366"/>
                <a:ext cx="1199367" cy="276999"/>
              </a:xfrm>
              <a:prstGeom prst="rect">
                <a:avLst/>
              </a:prstGeom>
              <a:noFill/>
              <a:ln>
                <a:solidFill>
                  <a:schemeClr val="accent6"/>
                </a:solidFill>
              </a:ln>
            </p:spPr>
            <p:txBody>
              <a:bodyPr wrap="none" rtlCol="0">
                <a:spAutoFit/>
              </a:bodyPr>
              <a:lstStyle/>
              <a:p>
                <a:pPr algn="ctr"/>
                <a:r>
                  <a:rPr lang="en-US" sz="1200" dirty="0" smtClean="0"/>
                  <a:t>Hridyam Portal</a:t>
                </a:r>
                <a:endParaRPr lang="en-US" sz="1200" dirty="0"/>
              </a:p>
            </p:txBody>
          </p:sp>
        </p:grpSp>
      </p:grpSp>
      <p:grpSp>
        <p:nvGrpSpPr>
          <p:cNvPr id="43" name="Group 42"/>
          <p:cNvGrpSpPr/>
          <p:nvPr/>
        </p:nvGrpSpPr>
        <p:grpSpPr>
          <a:xfrm>
            <a:off x="5093813" y="1979365"/>
            <a:ext cx="1052339" cy="1090853"/>
            <a:chOff x="5093813" y="1979365"/>
            <a:chExt cx="1052339" cy="1090853"/>
          </a:xfrm>
        </p:grpSpPr>
        <p:cxnSp>
          <p:nvCxnSpPr>
            <p:cNvPr id="27" name="Straight Arrow Connector 26"/>
            <p:cNvCxnSpPr/>
            <p:nvPr/>
          </p:nvCxnSpPr>
          <p:spPr>
            <a:xfrm>
              <a:off x="5562600" y="1979365"/>
              <a:ext cx="0" cy="10908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93813" y="2338337"/>
              <a:ext cx="1052339" cy="276999"/>
            </a:xfrm>
            <a:prstGeom prst="rect">
              <a:avLst/>
            </a:prstGeom>
            <a:solidFill>
              <a:schemeClr val="bg1"/>
            </a:solidFill>
            <a:ln>
              <a:solidFill>
                <a:schemeClr val="accent6"/>
              </a:solidFill>
            </a:ln>
          </p:spPr>
          <p:txBody>
            <a:bodyPr wrap="none" rtlCol="0">
              <a:spAutoFit/>
            </a:bodyPr>
            <a:lstStyle/>
            <a:p>
              <a:r>
                <a:rPr lang="en-US" sz="1200" dirty="0" smtClean="0"/>
                <a:t>Web Service</a:t>
              </a:r>
              <a:endParaRPr lang="en-US" sz="1200" dirty="0"/>
            </a:p>
          </p:txBody>
        </p:sp>
      </p:grpSp>
      <p:grpSp>
        <p:nvGrpSpPr>
          <p:cNvPr id="55" name="Group 54"/>
          <p:cNvGrpSpPr/>
          <p:nvPr/>
        </p:nvGrpSpPr>
        <p:grpSpPr>
          <a:xfrm>
            <a:off x="6353205" y="3472809"/>
            <a:ext cx="1472478" cy="276999"/>
            <a:chOff x="6353205" y="3472809"/>
            <a:chExt cx="1472478" cy="276999"/>
          </a:xfrm>
        </p:grpSpPr>
        <p:cxnSp>
          <p:nvCxnSpPr>
            <p:cNvPr id="38" name="Straight Arrow Connector 37"/>
            <p:cNvCxnSpPr/>
            <p:nvPr/>
          </p:nvCxnSpPr>
          <p:spPr>
            <a:xfrm flipH="1" flipV="1">
              <a:off x="6353205" y="3589855"/>
              <a:ext cx="1472478"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677352" y="3472809"/>
              <a:ext cx="1052339" cy="276999"/>
            </a:xfrm>
            <a:prstGeom prst="rect">
              <a:avLst/>
            </a:prstGeom>
            <a:solidFill>
              <a:schemeClr val="bg1"/>
            </a:solidFill>
            <a:ln>
              <a:solidFill>
                <a:schemeClr val="accent6"/>
              </a:solidFill>
            </a:ln>
          </p:spPr>
          <p:txBody>
            <a:bodyPr wrap="none" rtlCol="0">
              <a:spAutoFit/>
            </a:bodyPr>
            <a:lstStyle/>
            <a:p>
              <a:r>
                <a:rPr lang="en-US" sz="1200" dirty="0" smtClean="0"/>
                <a:t>Web Service</a:t>
              </a:r>
              <a:endParaRPr lang="en-US" sz="1200" dirty="0"/>
            </a:p>
          </p:txBody>
        </p:sp>
      </p:grpSp>
      <p:grpSp>
        <p:nvGrpSpPr>
          <p:cNvPr id="1025" name="Group 1024"/>
          <p:cNvGrpSpPr/>
          <p:nvPr/>
        </p:nvGrpSpPr>
        <p:grpSpPr>
          <a:xfrm>
            <a:off x="4626861" y="735281"/>
            <a:ext cx="4429575" cy="2113319"/>
            <a:chOff x="4626861" y="735281"/>
            <a:chExt cx="4429575" cy="2113319"/>
          </a:xfrm>
        </p:grpSpPr>
        <p:sp>
          <p:nvSpPr>
            <p:cNvPr id="23" name="Rectangle 22"/>
            <p:cNvSpPr/>
            <p:nvPr/>
          </p:nvSpPr>
          <p:spPr>
            <a:xfrm>
              <a:off x="7339782" y="855542"/>
              <a:ext cx="1561970" cy="907364"/>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4626861" y="735281"/>
              <a:ext cx="4429575" cy="2113319"/>
              <a:chOff x="4626861" y="735281"/>
              <a:chExt cx="4429575" cy="2113319"/>
            </a:xfrm>
          </p:grpSpPr>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726" y="897244"/>
                <a:ext cx="1494586" cy="821300"/>
              </a:xfrm>
              <a:prstGeom prst="rect">
                <a:avLst/>
              </a:prstGeom>
            </p:spPr>
          </p:pic>
          <p:sp>
            <p:nvSpPr>
              <p:cNvPr id="24" name="TextBox 23"/>
              <p:cNvSpPr txBox="1"/>
              <p:nvPr/>
            </p:nvSpPr>
            <p:spPr>
              <a:xfrm>
                <a:off x="7165068" y="1774280"/>
                <a:ext cx="1888659" cy="461665"/>
              </a:xfrm>
              <a:prstGeom prst="rect">
                <a:avLst/>
              </a:prstGeom>
              <a:noFill/>
              <a:ln>
                <a:solidFill>
                  <a:schemeClr val="accent6"/>
                </a:solidFill>
              </a:ln>
            </p:spPr>
            <p:txBody>
              <a:bodyPr wrap="none" rtlCol="0">
                <a:spAutoFit/>
              </a:bodyPr>
              <a:lstStyle/>
              <a:p>
                <a:pPr algn="ctr"/>
                <a:r>
                  <a:rPr lang="en-US" sz="1200" dirty="0" smtClean="0"/>
                  <a:t>Newborn Screening with </a:t>
                </a:r>
              </a:p>
              <a:p>
                <a:pPr algn="ctr"/>
                <a:r>
                  <a:rPr lang="en-US" sz="1200" b="1" dirty="0" smtClean="0"/>
                  <a:t>Pulse </a:t>
                </a:r>
                <a:r>
                  <a:rPr lang="en-US" sz="1200" b="1" dirty="0" err="1" smtClean="0"/>
                  <a:t>Oximeter</a:t>
                </a:r>
                <a:endParaRPr lang="en-US" sz="1200" b="1" dirty="0"/>
              </a:p>
            </p:txBody>
          </p:sp>
          <p:sp>
            <p:nvSpPr>
              <p:cNvPr id="44" name="Rectangle 43"/>
              <p:cNvSpPr/>
              <p:nvPr/>
            </p:nvSpPr>
            <p:spPr>
              <a:xfrm>
                <a:off x="4626861" y="735281"/>
                <a:ext cx="4429575" cy="1934169"/>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494594" y="2498667"/>
                <a:ext cx="414148" cy="349933"/>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grpSp>
      </p:grpSp>
      <p:grpSp>
        <p:nvGrpSpPr>
          <p:cNvPr id="51" name="Group 50"/>
          <p:cNvGrpSpPr/>
          <p:nvPr/>
        </p:nvGrpSpPr>
        <p:grpSpPr>
          <a:xfrm>
            <a:off x="6517944" y="2974865"/>
            <a:ext cx="2579434" cy="2728762"/>
            <a:chOff x="6517944" y="2974865"/>
            <a:chExt cx="2579434" cy="2728762"/>
          </a:xfrm>
        </p:grpSpPr>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1059" y="4140673"/>
              <a:ext cx="978092" cy="890027"/>
            </a:xfrm>
            <a:prstGeom prst="rect">
              <a:avLst/>
            </a:prstGeom>
          </p:spPr>
        </p:pic>
        <p:sp>
          <p:nvSpPr>
            <p:cNvPr id="34" name="Rectangle 33"/>
            <p:cNvSpPr/>
            <p:nvPr/>
          </p:nvSpPr>
          <p:spPr>
            <a:xfrm>
              <a:off x="7513088" y="4109047"/>
              <a:ext cx="1129352" cy="94464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705600" y="5055426"/>
              <a:ext cx="2350835" cy="646331"/>
            </a:xfrm>
            <a:prstGeom prst="rect">
              <a:avLst/>
            </a:prstGeom>
            <a:noFill/>
            <a:ln>
              <a:solidFill>
                <a:schemeClr val="accent6"/>
              </a:solidFill>
            </a:ln>
          </p:spPr>
          <p:txBody>
            <a:bodyPr wrap="square" rtlCol="0">
              <a:spAutoFit/>
            </a:bodyPr>
            <a:lstStyle/>
            <a:p>
              <a:pPr algn="ctr"/>
              <a:r>
                <a:rPr lang="en-US" sz="1200" dirty="0" smtClean="0"/>
                <a:t>Newborn Screening for hearing with </a:t>
              </a:r>
            </a:p>
            <a:p>
              <a:pPr algn="ctr"/>
              <a:r>
                <a:rPr lang="en-US" sz="1200" b="1" dirty="0" err="1" smtClean="0"/>
                <a:t>Otoacoustic</a:t>
              </a:r>
              <a:r>
                <a:rPr lang="en-US" sz="1200" b="1" dirty="0" smtClean="0"/>
                <a:t> emissions (OAE)</a:t>
              </a:r>
              <a:endParaRPr lang="en-US" sz="1200" b="1" dirty="0"/>
            </a:p>
          </p:txBody>
        </p:sp>
        <p:sp>
          <p:nvSpPr>
            <p:cNvPr id="31" name="Rectangle 30"/>
            <p:cNvSpPr/>
            <p:nvPr/>
          </p:nvSpPr>
          <p:spPr>
            <a:xfrm>
              <a:off x="7826993" y="3410464"/>
              <a:ext cx="1129351" cy="358783"/>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UHSP Server</a:t>
              </a:r>
              <a:endParaRPr lang="en-US" sz="1200" dirty="0">
                <a:solidFill>
                  <a:schemeClr val="tx1"/>
                </a:solidFill>
              </a:endParaRPr>
            </a:p>
          </p:txBody>
        </p:sp>
        <p:cxnSp>
          <p:nvCxnSpPr>
            <p:cNvPr id="36" name="Straight Arrow Connector 35"/>
            <p:cNvCxnSpPr/>
            <p:nvPr/>
          </p:nvCxnSpPr>
          <p:spPr>
            <a:xfrm flipV="1">
              <a:off x="8277465" y="3762690"/>
              <a:ext cx="0" cy="3258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517944" y="3149832"/>
              <a:ext cx="2579434" cy="25537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705600" y="2974865"/>
              <a:ext cx="414148" cy="349933"/>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grpSp>
        <p:nvGrpSpPr>
          <p:cNvPr id="62" name="Group 61"/>
          <p:cNvGrpSpPr/>
          <p:nvPr/>
        </p:nvGrpSpPr>
        <p:grpSpPr>
          <a:xfrm>
            <a:off x="117139" y="3301794"/>
            <a:ext cx="2579434" cy="2193537"/>
            <a:chOff x="117139" y="3301794"/>
            <a:chExt cx="2579434" cy="2193537"/>
          </a:xfrm>
        </p:grpSpPr>
        <p:sp>
          <p:nvSpPr>
            <p:cNvPr id="52" name="Rectangle 51"/>
            <p:cNvSpPr/>
            <p:nvPr/>
          </p:nvSpPr>
          <p:spPr>
            <a:xfrm>
              <a:off x="117139" y="3495398"/>
              <a:ext cx="2579434" cy="1999933"/>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04795" y="3301794"/>
              <a:ext cx="414148" cy="349933"/>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50" name="Rectangle 49"/>
            <p:cNvSpPr/>
            <p:nvPr/>
          </p:nvSpPr>
          <p:spPr>
            <a:xfrm>
              <a:off x="288879" y="3750447"/>
              <a:ext cx="2407694" cy="437032"/>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Blood samples collected from Newborns and sent to PH Labs </a:t>
              </a:r>
              <a:endParaRPr lang="en-US" sz="1200" dirty="0">
                <a:solidFill>
                  <a:schemeClr val="tx1"/>
                </a:solidFill>
              </a:endParaRPr>
            </a:p>
          </p:txBody>
        </p:sp>
      </p:grpSp>
      <p:cxnSp>
        <p:nvCxnSpPr>
          <p:cNvPr id="54" name="Straight Arrow Connector 53"/>
          <p:cNvCxnSpPr>
            <a:stCxn id="50" idx="2"/>
          </p:cNvCxnSpPr>
          <p:nvPr/>
        </p:nvCxnSpPr>
        <p:spPr>
          <a:xfrm>
            <a:off x="1492726" y="4187479"/>
            <a:ext cx="0" cy="40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83764" y="4617496"/>
            <a:ext cx="2245329" cy="583804"/>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PH Labs test and enters the result in the </a:t>
            </a:r>
            <a:r>
              <a:rPr lang="en-US" sz="1200" dirty="0" err="1" smtClean="0">
                <a:solidFill>
                  <a:schemeClr val="tx1"/>
                </a:solidFill>
              </a:rPr>
              <a:t>JatakSeva</a:t>
            </a:r>
            <a:r>
              <a:rPr lang="en-US" sz="1200" dirty="0" smtClean="0">
                <a:solidFill>
                  <a:schemeClr val="tx1"/>
                </a:solidFill>
              </a:rPr>
              <a:t> web portal</a:t>
            </a:r>
            <a:endParaRPr lang="en-US" sz="1200" dirty="0">
              <a:solidFill>
                <a:schemeClr val="tx1"/>
              </a:solidFill>
            </a:endParaRPr>
          </a:p>
        </p:txBody>
      </p:sp>
      <p:cxnSp>
        <p:nvCxnSpPr>
          <p:cNvPr id="56" name="Elbow Connector 55"/>
          <p:cNvCxnSpPr>
            <a:endCxn id="7" idx="2"/>
          </p:cNvCxnSpPr>
          <p:nvPr/>
        </p:nvCxnSpPr>
        <p:spPr>
          <a:xfrm flipV="1">
            <a:off x="2696573" y="4819619"/>
            <a:ext cx="1955663" cy="381681"/>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220178" y="5008939"/>
            <a:ext cx="924924" cy="461665"/>
          </a:xfrm>
          <a:prstGeom prst="rect">
            <a:avLst/>
          </a:prstGeom>
          <a:solidFill>
            <a:schemeClr val="bg1"/>
          </a:solidFill>
          <a:ln>
            <a:solidFill>
              <a:schemeClr val="accent6"/>
            </a:solidFill>
          </a:ln>
        </p:spPr>
        <p:txBody>
          <a:bodyPr wrap="square" rtlCol="0">
            <a:spAutoFit/>
          </a:bodyPr>
          <a:lstStyle/>
          <a:p>
            <a:pPr algn="ctr"/>
            <a:r>
              <a:rPr lang="en-US" sz="1200" dirty="0" smtClean="0"/>
              <a:t>Data Entry form</a:t>
            </a:r>
            <a:endParaRPr lang="en-US" sz="1200" dirty="0"/>
          </a:p>
        </p:txBody>
      </p:sp>
      <p:grpSp>
        <p:nvGrpSpPr>
          <p:cNvPr id="26" name="Group 25"/>
          <p:cNvGrpSpPr/>
          <p:nvPr/>
        </p:nvGrpSpPr>
        <p:grpSpPr>
          <a:xfrm>
            <a:off x="35256" y="739465"/>
            <a:ext cx="3810000" cy="2118036"/>
            <a:chOff x="35256" y="739465"/>
            <a:chExt cx="3810000" cy="2118036"/>
          </a:xfrm>
        </p:grpSpPr>
        <p:grpSp>
          <p:nvGrpSpPr>
            <p:cNvPr id="2" name="Group 1"/>
            <p:cNvGrpSpPr/>
            <p:nvPr/>
          </p:nvGrpSpPr>
          <p:grpSpPr>
            <a:xfrm>
              <a:off x="35256" y="739465"/>
              <a:ext cx="3810000" cy="2118036"/>
              <a:chOff x="35256" y="739465"/>
              <a:chExt cx="3810000" cy="2118036"/>
            </a:xfrm>
          </p:grpSpPr>
          <p:grpSp>
            <p:nvGrpSpPr>
              <p:cNvPr id="11" name="Group 10"/>
              <p:cNvGrpSpPr/>
              <p:nvPr/>
            </p:nvGrpSpPr>
            <p:grpSpPr>
              <a:xfrm>
                <a:off x="1524001" y="820223"/>
                <a:ext cx="751285" cy="1246910"/>
                <a:chOff x="1771933" y="883716"/>
                <a:chExt cx="2881953" cy="5739822"/>
              </a:xfrm>
            </p:grpSpPr>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2381" t="2494" r="50000" b="2665"/>
                <a:stretch/>
              </p:blipFill>
              <p:spPr>
                <a:xfrm>
                  <a:off x="1771933" y="883716"/>
                  <a:ext cx="2881953" cy="573982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7038" y="1502094"/>
                  <a:ext cx="2564356" cy="4558857"/>
                </a:xfrm>
                <a:prstGeom prst="rect">
                  <a:avLst/>
                </a:prstGeom>
              </p:spPr>
            </p:pic>
          </p:grpSp>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r="47636" b="52235"/>
              <a:stretch/>
            </p:blipFill>
            <p:spPr>
              <a:xfrm>
                <a:off x="304800" y="1510257"/>
                <a:ext cx="523496" cy="434661"/>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54709" t="53296"/>
              <a:stretch/>
            </p:blipFill>
            <p:spPr>
              <a:xfrm>
                <a:off x="304800" y="954558"/>
                <a:ext cx="514066" cy="482527"/>
              </a:xfrm>
              <a:prstGeom prst="rect">
                <a:avLst/>
              </a:prstGeom>
            </p:spPr>
          </p:pic>
          <p:cxnSp>
            <p:nvCxnSpPr>
              <p:cNvPr id="15" name="Straight Arrow Connector 14"/>
              <p:cNvCxnSpPr/>
              <p:nvPr/>
            </p:nvCxnSpPr>
            <p:spPr>
              <a:xfrm>
                <a:off x="887104" y="1391901"/>
                <a:ext cx="609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97755" y="2067133"/>
                <a:ext cx="1010918" cy="461665"/>
              </a:xfrm>
              <a:prstGeom prst="rect">
                <a:avLst/>
              </a:prstGeom>
              <a:noFill/>
              <a:ln>
                <a:solidFill>
                  <a:schemeClr val="accent6"/>
                </a:solidFill>
              </a:ln>
            </p:spPr>
            <p:txBody>
              <a:bodyPr wrap="none" rtlCol="0">
                <a:spAutoFit/>
              </a:bodyPr>
              <a:lstStyle/>
              <a:p>
                <a:pPr algn="ctr"/>
                <a:r>
                  <a:rPr lang="en-US" sz="1200" b="1" dirty="0" err="1" smtClean="0"/>
                  <a:t>JatakSeva</a:t>
                </a:r>
                <a:r>
                  <a:rPr lang="en-US" sz="1200" b="1" dirty="0" smtClean="0"/>
                  <a:t> </a:t>
                </a:r>
              </a:p>
              <a:p>
                <a:pPr algn="ctr"/>
                <a:r>
                  <a:rPr lang="en-US" sz="1200" b="1" dirty="0" smtClean="0"/>
                  <a:t>Mobile App</a:t>
                </a:r>
                <a:endParaRPr lang="en-US" sz="1200" b="1" dirty="0"/>
              </a:p>
            </p:txBody>
          </p:sp>
          <p:sp>
            <p:nvSpPr>
              <p:cNvPr id="20" name="TextBox 19"/>
              <p:cNvSpPr txBox="1"/>
              <p:nvPr/>
            </p:nvSpPr>
            <p:spPr>
              <a:xfrm>
                <a:off x="35256" y="2069033"/>
                <a:ext cx="1371600" cy="646331"/>
              </a:xfrm>
              <a:prstGeom prst="rect">
                <a:avLst/>
              </a:prstGeom>
              <a:noFill/>
              <a:ln>
                <a:solidFill>
                  <a:schemeClr val="accent6"/>
                </a:solidFill>
              </a:ln>
            </p:spPr>
            <p:txBody>
              <a:bodyPr wrap="square" rtlCol="0">
                <a:spAutoFit/>
              </a:bodyPr>
              <a:lstStyle/>
              <a:p>
                <a:pPr algn="ctr"/>
                <a:r>
                  <a:rPr lang="en-US" sz="1200" dirty="0" smtClean="0"/>
                  <a:t>RBSK/ Staff Nurse,</a:t>
                </a:r>
              </a:p>
              <a:p>
                <a:pPr algn="ctr"/>
                <a:r>
                  <a:rPr lang="en-US" sz="1200" dirty="0" smtClean="0"/>
                  <a:t>Doctors</a:t>
                </a:r>
                <a:endParaRPr lang="en-US" sz="1200" dirty="0"/>
              </a:p>
            </p:txBody>
          </p:sp>
          <p:sp>
            <p:nvSpPr>
              <p:cNvPr id="21" name="TextBox 20"/>
              <p:cNvSpPr txBox="1"/>
              <p:nvPr/>
            </p:nvSpPr>
            <p:spPr>
              <a:xfrm>
                <a:off x="2920332" y="1187858"/>
                <a:ext cx="924924" cy="830997"/>
              </a:xfrm>
              <a:prstGeom prst="rect">
                <a:avLst/>
              </a:prstGeom>
              <a:solidFill>
                <a:schemeClr val="bg1"/>
              </a:solidFill>
              <a:ln>
                <a:solidFill>
                  <a:schemeClr val="accent6"/>
                </a:solidFill>
              </a:ln>
            </p:spPr>
            <p:txBody>
              <a:bodyPr wrap="square" rtlCol="0">
                <a:spAutoFit/>
              </a:bodyPr>
              <a:lstStyle/>
              <a:p>
                <a:pPr algn="ctr"/>
                <a:r>
                  <a:rPr lang="en-US" sz="1200" dirty="0" smtClean="0"/>
                  <a:t>Visible Birth Defect Data on Real-time</a:t>
                </a:r>
                <a:endParaRPr lang="en-US" sz="1200" dirty="0"/>
              </a:p>
            </p:txBody>
          </p:sp>
          <p:sp>
            <p:nvSpPr>
              <p:cNvPr id="40" name="Rectangle 39"/>
              <p:cNvSpPr/>
              <p:nvPr/>
            </p:nvSpPr>
            <p:spPr>
              <a:xfrm>
                <a:off x="35256" y="739465"/>
                <a:ext cx="2514869" cy="1934169"/>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52400" y="2507568"/>
                <a:ext cx="414148" cy="349933"/>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grpSp>
        <p:cxnSp>
          <p:nvCxnSpPr>
            <p:cNvPr id="22" name="Straight Connector 21"/>
            <p:cNvCxnSpPr/>
            <p:nvPr/>
          </p:nvCxnSpPr>
          <p:spPr>
            <a:xfrm>
              <a:off x="2550124" y="1537541"/>
              <a:ext cx="3702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04448" y="276987"/>
            <a:ext cx="462736" cy="394183"/>
          </a:xfrm>
          <a:prstGeom prst="rect">
            <a:avLst/>
          </a:prstGeom>
        </p:spPr>
      </p:pic>
    </p:spTree>
    <p:extLst>
      <p:ext uri="{BB962C8B-B14F-4D97-AF65-F5344CB8AC3E}">
        <p14:creationId xmlns:p14="http://schemas.microsoft.com/office/powerpoint/2010/main" val="38216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down)">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5"/>
                                        </p:tgtEl>
                                        <p:attrNameLst>
                                          <p:attrName>style.visibility</p:attrName>
                                        </p:attrNameLst>
                                      </p:cBhvr>
                                      <p:to>
                                        <p:strVal val="visible"/>
                                      </p:to>
                                    </p:set>
                                    <p:animEffect transition="in" filter="wipe(down)">
                                      <p:cBhvr>
                                        <p:cTn id="22" dur="500"/>
                                        <p:tgtEl>
                                          <p:spTgt spid="10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4"/>
                                        </p:tgtEl>
                                        <p:attrNameLst>
                                          <p:attrName>style.visibility</p:attrName>
                                        </p:attrNameLst>
                                      </p:cBhvr>
                                      <p:to>
                                        <p:strVal val="visible"/>
                                      </p:to>
                                    </p:set>
                                    <p:animEffect transition="in" filter="wipe(down)">
                                      <p:cBhvr>
                                        <p:cTn id="32" dur="500"/>
                                        <p:tgtEl>
                                          <p:spTgt spid="10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wipe(down)">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down)">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down)">
                                      <p:cBhvr>
                                        <p:cTn id="62" dur="5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down)">
                                      <p:cBhvr>
                                        <p:cTn id="67" dur="500"/>
                                        <p:tgtEl>
                                          <p:spTgt spid="5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down)">
                                      <p:cBhvr>
                                        <p:cTn id="7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altLang="ko-KR" dirty="0" smtClean="0">
                <a:solidFill>
                  <a:schemeClr val="accent2"/>
                </a:solidFill>
              </a:rPr>
              <a:t>         </a:t>
            </a:r>
            <a:r>
              <a:rPr lang="en-US" altLang="ko-KR" sz="2800" dirty="0" smtClean="0">
                <a:solidFill>
                  <a:schemeClr val="accent2"/>
                </a:solidFill>
              </a:rPr>
              <a:t>EVERY CHILD WITH UNIQUE ID</a:t>
            </a:r>
            <a:endParaRPr lang="ko-KR" altLang="en-US" sz="2800" dirty="0"/>
          </a:p>
        </p:txBody>
      </p:sp>
      <p:sp>
        <p:nvSpPr>
          <p:cNvPr id="2" name="텍스트 개체 틀 1">
            <a:extLst>
              <a:ext uri="{FF2B5EF4-FFF2-40B4-BE49-F238E27FC236}">
                <a16:creationId xmlns="" xmlns:a16="http://schemas.microsoft.com/office/drawing/2014/main" id="{11681C8B-C59E-4633-A9D4-C13A82FF6187}"/>
              </a:ext>
            </a:extLst>
          </p:cNvPr>
          <p:cNvSpPr>
            <a:spLocks noGrp="1"/>
          </p:cNvSpPr>
          <p:nvPr>
            <p:ph type="body" sz="quarter" idx="41"/>
          </p:nvPr>
        </p:nvSpPr>
        <p:spPr/>
        <p:txBody>
          <a:bodyPr/>
          <a:lstStyle/>
          <a:p>
            <a:pPr algn="ctr"/>
            <a:r>
              <a:rPr lang="en-US" altLang="ko-KR" sz="1800" dirty="0" smtClean="0">
                <a:cs typeface="Arial" pitchFamily="34" charset="0"/>
              </a:rPr>
              <a:t>Color coded for immediate attention</a:t>
            </a:r>
            <a:endParaRPr lang="ko-KR" altLang="en-US" sz="1800" dirty="0">
              <a:cs typeface="Arial" pitchFamily="34" charset="0"/>
            </a:endParaRPr>
          </a:p>
        </p:txBody>
      </p:sp>
      <p:sp>
        <p:nvSpPr>
          <p:cNvPr id="6" name="Rectangle 5"/>
          <p:cNvSpPr/>
          <p:nvPr/>
        </p:nvSpPr>
        <p:spPr>
          <a:xfrm>
            <a:off x="5068651" y="1357303"/>
            <a:ext cx="3289565" cy="6400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Oval 7"/>
          <p:cNvSpPr/>
          <p:nvPr/>
        </p:nvSpPr>
        <p:spPr>
          <a:xfrm>
            <a:off x="4344246" y="1558735"/>
            <a:ext cx="436315" cy="48479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TextBox 15"/>
          <p:cNvSpPr txBox="1"/>
          <p:nvPr/>
        </p:nvSpPr>
        <p:spPr>
          <a:xfrm>
            <a:off x="5694718" y="1235559"/>
            <a:ext cx="2981740"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sp>
        <p:nvSpPr>
          <p:cNvPr id="20" name="TextBox 19"/>
          <p:cNvSpPr txBox="1"/>
          <p:nvPr/>
        </p:nvSpPr>
        <p:spPr>
          <a:xfrm>
            <a:off x="5111012" y="3611412"/>
            <a:ext cx="3032888" cy="246221"/>
          </a:xfrm>
          <a:prstGeom prst="rect">
            <a:avLst/>
          </a:prstGeom>
          <a:solidFill>
            <a:schemeClr val="accent3">
              <a:lumMod val="60000"/>
              <a:lumOff val="40000"/>
            </a:schemeClr>
          </a:solidFill>
          <a:ln w="19050">
            <a:solidFill>
              <a:srgbClr val="2A81C6"/>
            </a:solidFill>
          </a:ln>
        </p:spPr>
        <p:txBody>
          <a:bodyPr wrap="square" rtlCol="0">
            <a:spAutoFit/>
          </a:bodyPr>
          <a:lstStyle/>
          <a:p>
            <a:r>
              <a:rPr lang="en-US" altLang="ko-KR" sz="1000" b="1" dirty="0" smtClean="0">
                <a:solidFill>
                  <a:schemeClr val="tx1">
                    <a:lumMod val="75000"/>
                    <a:lumOff val="25000"/>
                  </a:schemeClr>
                </a:solidFill>
                <a:cs typeface="Arial" pitchFamily="34" charset="0"/>
              </a:rPr>
              <a:t>Details of each child is available in one place</a:t>
            </a:r>
            <a:endParaRPr lang="ko-KR" altLang="en-US" sz="1000" b="1" dirty="0">
              <a:solidFill>
                <a:schemeClr val="tx1">
                  <a:lumMod val="75000"/>
                  <a:lumOff val="25000"/>
                </a:schemeClr>
              </a:solidFill>
              <a:cs typeface="Arial" pitchFamily="34" charset="0"/>
            </a:endParaRPr>
          </a:p>
        </p:txBody>
      </p:sp>
      <p:sp>
        <p:nvSpPr>
          <p:cNvPr id="23" name="TextBox 22"/>
          <p:cNvSpPr txBox="1"/>
          <p:nvPr/>
        </p:nvSpPr>
        <p:spPr>
          <a:xfrm>
            <a:off x="5072066" y="4580766"/>
            <a:ext cx="3143272" cy="246221"/>
          </a:xfrm>
          <a:prstGeom prst="rect">
            <a:avLst/>
          </a:prstGeom>
          <a:solidFill>
            <a:srgbClr val="FFFF99"/>
          </a:solidFill>
          <a:ln>
            <a:solidFill>
              <a:srgbClr val="FFC000"/>
            </a:solidFill>
          </a:ln>
        </p:spPr>
        <p:txBody>
          <a:bodyPr wrap="square" rtlCol="0">
            <a:spAutoFit/>
          </a:bodyPr>
          <a:lstStyle/>
          <a:p>
            <a:r>
              <a:rPr lang="en-US" altLang="ko-KR" sz="1000" b="1" dirty="0" smtClean="0">
                <a:solidFill>
                  <a:schemeClr val="tx1">
                    <a:lumMod val="75000"/>
                    <a:lumOff val="25000"/>
                  </a:schemeClr>
                </a:solidFill>
                <a:cs typeface="Arial" pitchFamily="34" charset="0"/>
              </a:rPr>
              <a:t>All test results are viewed by experts  </a:t>
            </a:r>
            <a:endParaRPr lang="ko-KR" altLang="en-US" sz="1000" b="1" dirty="0">
              <a:solidFill>
                <a:schemeClr val="tx1">
                  <a:lumMod val="75000"/>
                  <a:lumOff val="25000"/>
                </a:schemeClr>
              </a:solidFill>
              <a:cs typeface="Arial" pitchFamily="34" charset="0"/>
            </a:endParaRPr>
          </a:p>
        </p:txBody>
      </p:sp>
      <p:grpSp>
        <p:nvGrpSpPr>
          <p:cNvPr id="5" name="Group 25"/>
          <p:cNvGrpSpPr/>
          <p:nvPr/>
        </p:nvGrpSpPr>
        <p:grpSpPr>
          <a:xfrm>
            <a:off x="5715008" y="1402536"/>
            <a:ext cx="2500330" cy="496327"/>
            <a:chOff x="4932039" y="1388324"/>
            <a:chExt cx="1931425" cy="491026"/>
          </a:xfrm>
        </p:grpSpPr>
        <p:sp>
          <p:nvSpPr>
            <p:cNvPr id="24" name="TextBox 23"/>
            <p:cNvSpPr txBox="1"/>
            <p:nvPr/>
          </p:nvSpPr>
          <p:spPr>
            <a:xfrm>
              <a:off x="4932039" y="1388324"/>
              <a:ext cx="1931425" cy="304490"/>
            </a:xfrm>
            <a:prstGeom prst="rect">
              <a:avLst/>
            </a:prstGeom>
            <a:noFill/>
          </p:spPr>
          <p:txBody>
            <a:bodyPr wrap="square" rtlCol="0">
              <a:spAutoFit/>
            </a:bodyPr>
            <a:lstStyle/>
            <a:p>
              <a:r>
                <a:rPr lang="en-IN" altLang="ko-KR" sz="1400" b="1" dirty="0" smtClean="0">
                  <a:solidFill>
                    <a:schemeClr val="bg1"/>
                  </a:solidFill>
                  <a:cs typeface="Arial" pitchFamily="34" charset="0"/>
                </a:rPr>
                <a:t>Child Information Corner</a:t>
              </a:r>
              <a:endParaRPr lang="ko-KR" altLang="en-US" sz="1400" b="1" dirty="0">
                <a:solidFill>
                  <a:schemeClr val="bg1"/>
                </a:solidFill>
                <a:cs typeface="Arial" pitchFamily="34" charset="0"/>
              </a:endParaRPr>
            </a:p>
          </p:txBody>
        </p:sp>
        <p:sp>
          <p:nvSpPr>
            <p:cNvPr id="25" name="TextBox 24"/>
            <p:cNvSpPr txBox="1"/>
            <p:nvPr/>
          </p:nvSpPr>
          <p:spPr>
            <a:xfrm>
              <a:off x="4932039" y="1605310"/>
              <a:ext cx="1931425" cy="274040"/>
            </a:xfrm>
            <a:prstGeom prst="rect">
              <a:avLst/>
            </a:prstGeom>
            <a:noFill/>
          </p:spPr>
          <p:txBody>
            <a:bodyPr wrap="square" rtlCol="0">
              <a:spAutoFit/>
            </a:bodyPr>
            <a:lstStyle/>
            <a:p>
              <a:r>
                <a:rPr lang="en-US" altLang="ko-KR" sz="1200" dirty="0" smtClean="0">
                  <a:solidFill>
                    <a:schemeClr val="bg1"/>
                  </a:solidFill>
                  <a:cs typeface="Arial" pitchFamily="34" charset="0"/>
                </a:rPr>
                <a:t>           Locates any child</a:t>
              </a:r>
              <a:endParaRPr lang="ko-KR" altLang="en-US" sz="1200" dirty="0">
                <a:solidFill>
                  <a:schemeClr val="bg1"/>
                </a:solidFill>
                <a:cs typeface="Arial" pitchFamily="34" charset="0"/>
              </a:endParaRPr>
            </a:p>
          </p:txBody>
        </p:sp>
      </p:grpSp>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0" y="3284218"/>
            <a:ext cx="2219432" cy="237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29043" cy="331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5072066" y="2214559"/>
            <a:ext cx="285752" cy="214314"/>
          </a:xfrm>
          <a:prstGeom prst="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3" name="Straight Arrow Connector 32"/>
          <p:cNvCxnSpPr/>
          <p:nvPr/>
        </p:nvCxnSpPr>
        <p:spPr>
          <a:xfrm rot="10800000">
            <a:off x="2143108" y="2357433"/>
            <a:ext cx="2857520" cy="1"/>
          </a:xfrm>
          <a:prstGeom prst="straightConnector1">
            <a:avLst/>
          </a:prstGeom>
          <a:ln w="95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072067" y="2643186"/>
            <a:ext cx="285752" cy="214314"/>
          </a:xfrm>
          <a:prstGeom prst="rect">
            <a:avLst/>
          </a:prstGeom>
          <a:solidFill>
            <a:srgbClr val="B3151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6" name="Straight Arrow Connector 35"/>
          <p:cNvCxnSpPr/>
          <p:nvPr/>
        </p:nvCxnSpPr>
        <p:spPr>
          <a:xfrm rot="10800000">
            <a:off x="2143109" y="2786061"/>
            <a:ext cx="2857520" cy="1"/>
          </a:xfrm>
          <a:prstGeom prst="straightConnector1">
            <a:avLst/>
          </a:prstGeom>
          <a:ln w="9525">
            <a:solidFill>
              <a:srgbClr val="B3151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72132" y="2610151"/>
            <a:ext cx="3214710" cy="246221"/>
          </a:xfrm>
          <a:prstGeom prst="rect">
            <a:avLst/>
          </a:prstGeom>
          <a:solidFill>
            <a:srgbClr val="B31511"/>
          </a:solidFill>
        </p:spPr>
        <p:txBody>
          <a:bodyPr wrap="square" rtlCol="0">
            <a:spAutoFit/>
          </a:bodyPr>
          <a:lstStyle/>
          <a:p>
            <a:r>
              <a:rPr lang="en-US" altLang="ko-KR" sz="1000" dirty="0" smtClean="0">
                <a:solidFill>
                  <a:schemeClr val="bg1"/>
                </a:solidFill>
                <a:cs typeface="Arial" pitchFamily="34" charset="0"/>
              </a:rPr>
              <a:t>After confirmation by DEIC, color coding changes</a:t>
            </a:r>
            <a:endParaRPr lang="ko-KR" altLang="en-US" sz="1000" dirty="0">
              <a:solidFill>
                <a:schemeClr val="bg1"/>
              </a:solidFill>
              <a:cs typeface="Arial" pitchFamily="34" charset="0"/>
            </a:endParaRPr>
          </a:p>
        </p:txBody>
      </p:sp>
      <p:sp>
        <p:nvSpPr>
          <p:cNvPr id="38" name="TextBox 37"/>
          <p:cNvSpPr txBox="1"/>
          <p:nvPr/>
        </p:nvSpPr>
        <p:spPr>
          <a:xfrm>
            <a:off x="5572132" y="2235691"/>
            <a:ext cx="3235000" cy="246221"/>
          </a:xfrm>
          <a:prstGeom prst="rect">
            <a:avLst/>
          </a:prstGeom>
          <a:solidFill>
            <a:srgbClr val="FFFF99"/>
          </a:solidFill>
          <a:ln>
            <a:solidFill>
              <a:srgbClr val="FFC000"/>
            </a:solidFill>
          </a:ln>
        </p:spPr>
        <p:txBody>
          <a:bodyPr wrap="square" rtlCol="0">
            <a:spAutoFit/>
          </a:bodyPr>
          <a:lstStyle/>
          <a:p>
            <a:r>
              <a:rPr lang="en-US" altLang="ko-KR" sz="1000" dirty="0" smtClean="0">
                <a:solidFill>
                  <a:schemeClr val="tx1">
                    <a:lumMod val="75000"/>
                    <a:lumOff val="25000"/>
                  </a:schemeClr>
                </a:solidFill>
                <a:cs typeface="Arial" pitchFamily="34" charset="0"/>
              </a:rPr>
              <a:t>Shows Child with VBD as screened by Nurse</a:t>
            </a:r>
            <a:endParaRPr lang="ko-KR" altLang="en-US" sz="1000" dirty="0">
              <a:solidFill>
                <a:schemeClr val="tx1">
                  <a:lumMod val="75000"/>
                  <a:lumOff val="25000"/>
                </a:schemeClr>
              </a:solidFill>
              <a:cs typeface="Arial" pitchFamily="34" charset="0"/>
            </a:endParaRPr>
          </a:p>
        </p:txBody>
      </p:sp>
      <p:cxnSp>
        <p:nvCxnSpPr>
          <p:cNvPr id="39" name="Straight Arrow Connector 38"/>
          <p:cNvCxnSpPr/>
          <p:nvPr/>
        </p:nvCxnSpPr>
        <p:spPr>
          <a:xfrm rot="10800000">
            <a:off x="2285984" y="3714756"/>
            <a:ext cx="2714644" cy="1588"/>
          </a:xfrm>
          <a:prstGeom prst="straightConnector1">
            <a:avLst/>
          </a:prstGeom>
          <a:ln w="95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2285986" y="4714888"/>
            <a:ext cx="2786080" cy="1588"/>
          </a:xfrm>
          <a:prstGeom prst="straightConnector1">
            <a:avLst/>
          </a:prstGeom>
          <a:ln w="95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descr="C:\Users\ARSH\Desktop\Photos\Logos\rbsk logo.jpg"/>
          <p:cNvPicPr/>
          <p:nvPr/>
        </p:nvPicPr>
        <p:blipFill>
          <a:blip r:embed="rId4"/>
          <a:srcRect/>
          <a:stretch>
            <a:fillRect/>
          </a:stretch>
        </p:blipFill>
        <p:spPr bwMode="auto">
          <a:xfrm>
            <a:off x="8336071" y="121196"/>
            <a:ext cx="765704" cy="527901"/>
          </a:xfrm>
          <a:prstGeom prst="rect">
            <a:avLst/>
          </a:prstGeom>
          <a:noFill/>
          <a:ln w="9525">
            <a:noFill/>
            <a:miter lim="800000"/>
            <a:headEnd/>
            <a:tailEnd/>
          </a:ln>
        </p:spPr>
      </p:pic>
      <p:pic>
        <p:nvPicPr>
          <p:cNvPr id="26" name="Picture 25" descr="C:\Users\ARSH\Desktop\Photos\Logos\deic.JPG"/>
          <p:cNvPicPr/>
          <p:nvPr/>
        </p:nvPicPr>
        <p:blipFill>
          <a:blip r:embed="rId5"/>
          <a:srcRect/>
          <a:stretch>
            <a:fillRect/>
          </a:stretch>
        </p:blipFill>
        <p:spPr bwMode="auto">
          <a:xfrm>
            <a:off x="7968372" y="5049700"/>
            <a:ext cx="1133403" cy="583505"/>
          </a:xfrm>
          <a:prstGeom prst="rect">
            <a:avLst/>
          </a:prstGeom>
          <a:noFill/>
          <a:ln w="9525">
            <a:noFill/>
            <a:miter lim="800000"/>
            <a:headEnd/>
            <a:tailEnd/>
          </a:ln>
        </p:spPr>
      </p:pic>
    </p:spTree>
    <p:extLst>
      <p:ext uri="{BB962C8B-B14F-4D97-AF65-F5344CB8AC3E}">
        <p14:creationId xmlns:p14="http://schemas.microsoft.com/office/powerpoint/2010/main" val="1162347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smtClean="0">
                <a:solidFill>
                  <a:schemeClr val="accent2"/>
                </a:solidFill>
              </a:rPr>
              <a:t>RESULTS</a:t>
            </a:r>
            <a:endParaRPr lang="ko-KR" altLang="en-US" dirty="0"/>
          </a:p>
        </p:txBody>
      </p:sp>
      <p:graphicFrame>
        <p:nvGraphicFramePr>
          <p:cNvPr id="8" name="Table 7"/>
          <p:cNvGraphicFramePr>
            <a:graphicFrameLocks noGrp="1"/>
          </p:cNvGraphicFramePr>
          <p:nvPr>
            <p:extLst>
              <p:ext uri="{D42A27DB-BD31-4B8C-83A1-F6EECF244321}">
                <p14:modId xmlns:p14="http://schemas.microsoft.com/office/powerpoint/2010/main" val="52013947"/>
              </p:ext>
            </p:extLst>
          </p:nvPr>
        </p:nvGraphicFramePr>
        <p:xfrm>
          <a:off x="323526" y="1273324"/>
          <a:ext cx="8280923" cy="2416983"/>
        </p:xfrm>
        <a:graphic>
          <a:graphicData uri="http://schemas.openxmlformats.org/drawingml/2006/table">
            <a:tbl>
              <a:tblPr firstRow="1" bandRow="1">
                <a:tableStyleId>{93296810-A885-4BE3-A3E7-6D5BEEA58F35}</a:tableStyleId>
              </a:tblPr>
              <a:tblGrid>
                <a:gridCol w="1440162">
                  <a:extLst>
                    <a:ext uri="{9D8B030D-6E8A-4147-A177-3AD203B41FA5}">
                      <a16:colId xmlns="" xmlns:a16="http://schemas.microsoft.com/office/drawing/2014/main" val="20000"/>
                    </a:ext>
                  </a:extLst>
                </a:gridCol>
                <a:gridCol w="925816">
                  <a:extLst>
                    <a:ext uri="{9D8B030D-6E8A-4147-A177-3AD203B41FA5}">
                      <a16:colId xmlns="" xmlns:a16="http://schemas.microsoft.com/office/drawing/2014/main" val="20001"/>
                    </a:ext>
                  </a:extLst>
                </a:gridCol>
                <a:gridCol w="1182989">
                  <a:extLst>
                    <a:ext uri="{9D8B030D-6E8A-4147-A177-3AD203B41FA5}">
                      <a16:colId xmlns="" xmlns:a16="http://schemas.microsoft.com/office/drawing/2014/main" val="20002"/>
                    </a:ext>
                  </a:extLst>
                </a:gridCol>
                <a:gridCol w="1182989">
                  <a:extLst>
                    <a:ext uri="{9D8B030D-6E8A-4147-A177-3AD203B41FA5}">
                      <a16:colId xmlns="" xmlns:a16="http://schemas.microsoft.com/office/drawing/2014/main" val="20003"/>
                    </a:ext>
                  </a:extLst>
                </a:gridCol>
                <a:gridCol w="1182989">
                  <a:extLst>
                    <a:ext uri="{9D8B030D-6E8A-4147-A177-3AD203B41FA5}">
                      <a16:colId xmlns="" xmlns:a16="http://schemas.microsoft.com/office/drawing/2014/main" val="20004"/>
                    </a:ext>
                  </a:extLst>
                </a:gridCol>
                <a:gridCol w="1182989">
                  <a:extLst>
                    <a:ext uri="{9D8B030D-6E8A-4147-A177-3AD203B41FA5}">
                      <a16:colId xmlns="" xmlns:a16="http://schemas.microsoft.com/office/drawing/2014/main" val="20005"/>
                    </a:ext>
                  </a:extLst>
                </a:gridCol>
                <a:gridCol w="1182989">
                  <a:extLst>
                    <a:ext uri="{9D8B030D-6E8A-4147-A177-3AD203B41FA5}">
                      <a16:colId xmlns="" xmlns:a16="http://schemas.microsoft.com/office/drawing/2014/main" val="20006"/>
                    </a:ext>
                  </a:extLst>
                </a:gridCol>
              </a:tblGrid>
              <a:tr h="425623">
                <a:tc rowSpan="5">
                  <a:txBody>
                    <a:bodyPr/>
                    <a:lstStyle/>
                    <a:p>
                      <a:pPr algn="ctr"/>
                      <a:r>
                        <a:rPr lang="en-IN" altLang="ko-KR" sz="1800" b="1" dirty="0" smtClean="0">
                          <a:solidFill>
                            <a:schemeClr val="bg1"/>
                          </a:solidFill>
                          <a:latin typeface="+mn-lt"/>
                          <a:cs typeface="Arial" pitchFamily="34" charset="0"/>
                        </a:rPr>
                        <a:t>Screening</a:t>
                      </a:r>
                      <a:r>
                        <a:rPr lang="en-IN" altLang="ko-KR" sz="1800" b="1" baseline="0" dirty="0" smtClean="0">
                          <a:solidFill>
                            <a:schemeClr val="bg1"/>
                          </a:solidFill>
                          <a:latin typeface="+mn-lt"/>
                          <a:cs typeface="Arial" pitchFamily="34" charset="0"/>
                        </a:rPr>
                        <a:t> Results Reported</a:t>
                      </a:r>
                      <a:endParaRPr lang="ko-KR" altLang="en-US" sz="1800" b="1" dirty="0">
                        <a:solidFill>
                          <a:schemeClr val="bg1"/>
                        </a:solidFill>
                        <a:latin typeface="+mn-lt"/>
                        <a:cs typeface="Arial" pitchFamily="34" charset="0"/>
                      </a:endParaRPr>
                    </a:p>
                  </a:txBody>
                  <a:tcPr marT="50800" marB="50800" anchor="c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smtClean="0">
                          <a:solidFill>
                            <a:schemeClr val="lt1"/>
                          </a:solidFill>
                          <a:latin typeface="+mn-lt"/>
                          <a:cs typeface="+mn-cs"/>
                        </a:rPr>
                        <a:t>Month</a:t>
                      </a:r>
                      <a:endParaRPr lang="ko-KR" altLang="en-US" sz="1300" b="0" dirty="0">
                        <a:solidFill>
                          <a:schemeClr val="tx1">
                            <a:lumMod val="65000"/>
                            <a:lumOff val="35000"/>
                          </a:schemeClr>
                        </a:solidFill>
                        <a:latin typeface="+mn-lt"/>
                        <a:cs typeface="Arial" pitchFamily="34" charset="0"/>
                      </a:endParaRPr>
                    </a:p>
                  </a:txBody>
                  <a:tcPr marT="50800" marB="50800"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smtClean="0">
                          <a:solidFill>
                            <a:schemeClr val="lt1"/>
                          </a:solidFill>
                          <a:latin typeface="+mn-lt"/>
                          <a:cs typeface="+mn-cs"/>
                        </a:rPr>
                        <a:t>June</a:t>
                      </a:r>
                      <a:endParaRPr lang="ko-KR" altLang="en-US" sz="1300" b="0" dirty="0">
                        <a:solidFill>
                          <a:schemeClr val="tx1">
                            <a:lumMod val="65000"/>
                            <a:lumOff val="35000"/>
                          </a:schemeClr>
                        </a:solidFill>
                        <a:latin typeface="+mn-lt"/>
                        <a:cs typeface="Arial" pitchFamily="34" charset="0"/>
                      </a:endParaRPr>
                    </a:p>
                  </a:txBody>
                  <a:tcPr marT="50800" marB="50800"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smtClean="0">
                          <a:solidFill>
                            <a:schemeClr val="lt1"/>
                          </a:solidFill>
                          <a:latin typeface="+mn-lt"/>
                          <a:cs typeface="+mn-cs"/>
                        </a:rPr>
                        <a:t>July</a:t>
                      </a:r>
                      <a:endParaRPr lang="ko-KR" altLang="en-US" sz="1300" b="0" dirty="0">
                        <a:solidFill>
                          <a:schemeClr val="tx1">
                            <a:lumMod val="65000"/>
                            <a:lumOff val="35000"/>
                          </a:schemeClr>
                        </a:solidFill>
                        <a:latin typeface="+mn-lt"/>
                        <a:cs typeface="Arial" pitchFamily="34" charset="0"/>
                      </a:endParaRPr>
                    </a:p>
                  </a:txBody>
                  <a:tcPr marT="50800" marB="50800"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smtClean="0">
                          <a:solidFill>
                            <a:schemeClr val="lt1"/>
                          </a:solidFill>
                          <a:latin typeface="+mn-lt"/>
                          <a:cs typeface="+mn-cs"/>
                        </a:rPr>
                        <a:t>August</a:t>
                      </a:r>
                      <a:endParaRPr lang="ko-KR" altLang="en-US" sz="1300" b="0" dirty="0">
                        <a:solidFill>
                          <a:schemeClr val="tx1">
                            <a:lumMod val="65000"/>
                            <a:lumOff val="35000"/>
                          </a:schemeClr>
                        </a:solidFill>
                        <a:latin typeface="+mn-lt"/>
                        <a:cs typeface="Arial" pitchFamily="34" charset="0"/>
                      </a:endParaRPr>
                    </a:p>
                  </a:txBody>
                  <a:tcPr marT="50800" marB="50800"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smtClean="0">
                          <a:solidFill>
                            <a:schemeClr val="lt1"/>
                          </a:solidFill>
                          <a:latin typeface="+mn-lt"/>
                          <a:cs typeface="+mn-cs"/>
                        </a:rPr>
                        <a:t>September</a:t>
                      </a:r>
                      <a:endParaRPr lang="ko-KR" altLang="en-US" sz="1300" b="0" dirty="0">
                        <a:solidFill>
                          <a:schemeClr val="tx1">
                            <a:lumMod val="65000"/>
                            <a:lumOff val="35000"/>
                          </a:schemeClr>
                        </a:solidFill>
                        <a:latin typeface="+mn-lt"/>
                        <a:cs typeface="Arial" pitchFamily="34" charset="0"/>
                      </a:endParaRPr>
                    </a:p>
                  </a:txBody>
                  <a:tcPr marT="50800" marB="50800"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IN" altLang="ko-KR" sz="1300" b="1" dirty="0" smtClean="0">
                          <a:solidFill>
                            <a:schemeClr val="bg1"/>
                          </a:solidFill>
                          <a:latin typeface="+mn-lt"/>
                          <a:cs typeface="Arial" pitchFamily="34" charset="0"/>
                        </a:rPr>
                        <a:t>October</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800" b="1" dirty="0" smtClean="0">
                          <a:solidFill>
                            <a:schemeClr val="bg1"/>
                          </a:solidFill>
                          <a:latin typeface="+mn-lt"/>
                          <a:cs typeface="Arial" pitchFamily="34" charset="0"/>
                        </a:rPr>
                        <a:t>Till 29</a:t>
                      </a:r>
                      <a:r>
                        <a:rPr lang="en-US" altLang="ko-KR" sz="800" b="1" baseline="30000" dirty="0" smtClean="0">
                          <a:solidFill>
                            <a:schemeClr val="bg1"/>
                          </a:solidFill>
                          <a:latin typeface="+mn-lt"/>
                          <a:cs typeface="Arial" pitchFamily="34" charset="0"/>
                        </a:rPr>
                        <a:t>th</a:t>
                      </a:r>
                      <a:r>
                        <a:rPr lang="en-US" altLang="ko-KR" sz="800" b="1" dirty="0" smtClean="0">
                          <a:solidFill>
                            <a:schemeClr val="bg1"/>
                          </a:solidFill>
                          <a:latin typeface="+mn-lt"/>
                          <a:cs typeface="Arial" pitchFamily="34" charset="0"/>
                        </a:rPr>
                        <a:t> Oct 11 am</a:t>
                      </a:r>
                      <a:endParaRPr lang="ko-KR" altLang="en-US" sz="1300" b="1" dirty="0">
                        <a:solidFill>
                          <a:schemeClr val="bg1"/>
                        </a:solidFill>
                        <a:latin typeface="+mn-lt"/>
                        <a:cs typeface="Arial" pitchFamily="34" charset="0"/>
                      </a:endParaRPr>
                    </a:p>
                  </a:txBody>
                  <a:tcPr marT="50800" marB="50800" anchor="ctr">
                    <a:solidFill>
                      <a:schemeClr val="accent2"/>
                    </a:solidFill>
                  </a:tcPr>
                </a:tc>
                <a:extLst>
                  <a:ext uri="{0D108BD9-81ED-4DB2-BD59-A6C34878D82A}">
                    <a16:rowId xmlns="" xmlns:a16="http://schemas.microsoft.com/office/drawing/2014/main" val="10000"/>
                  </a:ext>
                </a:extLst>
              </a:tr>
              <a:tr h="425623">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dirty="0" smtClean="0">
                          <a:solidFill>
                            <a:schemeClr val="tx1">
                              <a:lumMod val="75000"/>
                              <a:lumOff val="25000"/>
                            </a:schemeClr>
                          </a:solidFill>
                          <a:latin typeface="+mn-lt"/>
                          <a:cs typeface="+mn-cs"/>
                        </a:rPr>
                        <a:t>VBD</a:t>
                      </a:r>
                      <a:r>
                        <a:rPr lang="en-US" altLang="ko-KR" sz="1300" baseline="0" dirty="0" smtClean="0">
                          <a:solidFill>
                            <a:schemeClr val="tx1">
                              <a:lumMod val="75000"/>
                              <a:lumOff val="25000"/>
                            </a:schemeClr>
                          </a:solidFill>
                          <a:latin typeface="+mn-lt"/>
                          <a:cs typeface="+mn-cs"/>
                        </a:rPr>
                        <a:t> Screened</a:t>
                      </a:r>
                      <a:endParaRPr lang="ko-KR" altLang="en-US" sz="1300" dirty="0">
                        <a:solidFill>
                          <a:schemeClr val="tx1">
                            <a:lumMod val="75000"/>
                            <a:lumOff val="25000"/>
                          </a:schemeClr>
                        </a:solidFill>
                        <a:latin typeface="+mn-lt"/>
                        <a:cs typeface="Arial" pitchFamily="34" charset="0"/>
                      </a:endParaRPr>
                    </a:p>
                  </a:txBody>
                  <a:tcPr marT="50800" marB="50800" anchor="ctr">
                    <a:solidFill>
                      <a:schemeClr val="bg1">
                        <a:lumMod val="95000"/>
                      </a:schemeClr>
                    </a:solidFill>
                  </a:tcPr>
                </a:tc>
                <a:tc>
                  <a:txBody>
                    <a:bodyPr/>
                    <a:lstStyle/>
                    <a:p>
                      <a:pPr algn="r" fontAlgn="b"/>
                      <a:r>
                        <a:rPr lang="en-US" sz="1400">
                          <a:solidFill>
                            <a:srgbClr val="000000"/>
                          </a:solidFill>
                          <a:latin typeface="Trebuchet MS"/>
                        </a:rPr>
                        <a:t>11147</a:t>
                      </a:r>
                    </a:p>
                  </a:txBody>
                  <a:tcPr marL="9525" marR="9525" marT="9525" marB="0" anchor="b">
                    <a:solidFill>
                      <a:schemeClr val="bg1">
                        <a:lumMod val="95000"/>
                      </a:schemeClr>
                    </a:solidFill>
                  </a:tcPr>
                </a:tc>
                <a:tc>
                  <a:txBody>
                    <a:bodyPr/>
                    <a:lstStyle/>
                    <a:p>
                      <a:pPr algn="r" fontAlgn="b"/>
                      <a:r>
                        <a:rPr lang="en-US" sz="1400">
                          <a:solidFill>
                            <a:srgbClr val="000000"/>
                          </a:solidFill>
                          <a:latin typeface="Trebuchet MS"/>
                        </a:rPr>
                        <a:t>14716</a:t>
                      </a:r>
                    </a:p>
                  </a:txBody>
                  <a:tcPr marL="9525" marR="9525" marT="9525" marB="0" anchor="b">
                    <a:solidFill>
                      <a:schemeClr val="bg1">
                        <a:lumMod val="95000"/>
                      </a:schemeClr>
                    </a:solidFill>
                  </a:tcPr>
                </a:tc>
                <a:tc>
                  <a:txBody>
                    <a:bodyPr/>
                    <a:lstStyle/>
                    <a:p>
                      <a:pPr algn="r" fontAlgn="b"/>
                      <a:r>
                        <a:rPr lang="en-US" sz="1400">
                          <a:solidFill>
                            <a:srgbClr val="000000"/>
                          </a:solidFill>
                          <a:latin typeface="Trebuchet MS"/>
                        </a:rPr>
                        <a:t>13771</a:t>
                      </a:r>
                    </a:p>
                  </a:txBody>
                  <a:tcPr marL="9525" marR="9525" marT="9525" marB="0" anchor="b">
                    <a:solidFill>
                      <a:schemeClr val="bg1">
                        <a:lumMod val="95000"/>
                      </a:schemeClr>
                    </a:solidFill>
                  </a:tcPr>
                </a:tc>
                <a:tc>
                  <a:txBody>
                    <a:bodyPr/>
                    <a:lstStyle/>
                    <a:p>
                      <a:pPr algn="r" fontAlgn="b"/>
                      <a:r>
                        <a:rPr lang="en-US" sz="1400">
                          <a:solidFill>
                            <a:srgbClr val="000000"/>
                          </a:solidFill>
                          <a:latin typeface="Trebuchet MS"/>
                        </a:rPr>
                        <a:t>15054</a:t>
                      </a:r>
                    </a:p>
                  </a:txBody>
                  <a:tcPr marL="9525" marR="9525" marT="9525" marB="0" anchor="b">
                    <a:solidFill>
                      <a:schemeClr val="bg1">
                        <a:lumMod val="95000"/>
                      </a:schemeClr>
                    </a:solidFill>
                  </a:tcPr>
                </a:tc>
                <a:tc>
                  <a:txBody>
                    <a:bodyPr/>
                    <a:lstStyle/>
                    <a:p>
                      <a:pPr algn="r" fontAlgn="b"/>
                      <a:r>
                        <a:rPr lang="en-US" sz="1400">
                          <a:solidFill>
                            <a:srgbClr val="000000"/>
                          </a:solidFill>
                          <a:latin typeface="Trebuchet MS"/>
                        </a:rPr>
                        <a:t>16181</a:t>
                      </a:r>
                    </a:p>
                  </a:txBody>
                  <a:tcPr marL="9525" marR="9525" marT="9525" marB="0" anchor="b">
                    <a:solidFill>
                      <a:schemeClr val="bg1">
                        <a:lumMod val="95000"/>
                      </a:schemeClr>
                    </a:solidFill>
                  </a:tcPr>
                </a:tc>
                <a:extLst>
                  <a:ext uri="{0D108BD9-81ED-4DB2-BD59-A6C34878D82A}">
                    <a16:rowId xmlns="" xmlns:a16="http://schemas.microsoft.com/office/drawing/2014/main" val="10001"/>
                  </a:ext>
                </a:extLst>
              </a:tr>
              <a:tr h="425623">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dirty="0" smtClean="0">
                          <a:solidFill>
                            <a:schemeClr val="tx1">
                              <a:lumMod val="75000"/>
                              <a:lumOff val="25000"/>
                            </a:schemeClr>
                          </a:solidFill>
                          <a:latin typeface="+mn-lt"/>
                          <a:cs typeface="+mn-cs"/>
                        </a:rPr>
                        <a:t>PO</a:t>
                      </a:r>
                      <a:r>
                        <a:rPr lang="en-US" altLang="ko-KR" sz="1300" baseline="0" dirty="0" smtClean="0">
                          <a:solidFill>
                            <a:schemeClr val="tx1">
                              <a:lumMod val="75000"/>
                              <a:lumOff val="25000"/>
                            </a:schemeClr>
                          </a:solidFill>
                          <a:latin typeface="+mn-lt"/>
                          <a:cs typeface="+mn-cs"/>
                        </a:rPr>
                        <a:t> screened</a:t>
                      </a:r>
                      <a:endParaRPr lang="ko-KR" altLang="en-US" sz="1300" dirty="0">
                        <a:solidFill>
                          <a:schemeClr val="tx1">
                            <a:lumMod val="75000"/>
                            <a:lumOff val="25000"/>
                          </a:schemeClr>
                        </a:solidFill>
                        <a:latin typeface="+mn-lt"/>
                        <a:cs typeface="Arial" pitchFamily="34" charset="0"/>
                      </a:endParaRPr>
                    </a:p>
                  </a:txBody>
                  <a:tcPr marT="50800" marB="50800" anchor="ctr">
                    <a:solidFill>
                      <a:schemeClr val="accent1">
                        <a:lumMod val="20000"/>
                        <a:lumOff val="80000"/>
                      </a:schemeClr>
                    </a:solidFill>
                  </a:tcPr>
                </a:tc>
                <a:tc>
                  <a:txBody>
                    <a:bodyPr/>
                    <a:lstStyle/>
                    <a:p>
                      <a:pPr algn="r" fontAlgn="b"/>
                      <a:r>
                        <a:rPr lang="en-US" sz="1400" dirty="0" smtClean="0">
                          <a:solidFill>
                            <a:srgbClr val="000000"/>
                          </a:solidFill>
                          <a:latin typeface="Trebuchet MS"/>
                        </a:rPr>
                        <a:t>3907</a:t>
                      </a:r>
                      <a:endParaRPr lang="en-US" sz="1400" dirty="0">
                        <a:solidFill>
                          <a:srgbClr val="000000"/>
                        </a:solidFill>
                        <a:latin typeface="Trebuchet MS"/>
                      </a:endParaRPr>
                    </a:p>
                  </a:txBody>
                  <a:tcPr marL="9525" marR="9525" marT="9525" marB="0" anchor="b">
                    <a:solidFill>
                      <a:schemeClr val="accent1">
                        <a:lumMod val="20000"/>
                        <a:lumOff val="80000"/>
                      </a:schemeClr>
                    </a:solidFill>
                  </a:tcPr>
                </a:tc>
                <a:tc>
                  <a:txBody>
                    <a:bodyPr/>
                    <a:lstStyle/>
                    <a:p>
                      <a:pPr algn="r" fontAlgn="b"/>
                      <a:r>
                        <a:rPr lang="en-US" sz="1400" dirty="0" smtClean="0">
                          <a:solidFill>
                            <a:srgbClr val="000000"/>
                          </a:solidFill>
                          <a:latin typeface="Trebuchet MS"/>
                        </a:rPr>
                        <a:t>7890</a:t>
                      </a:r>
                      <a:endParaRPr lang="en-US" sz="1400" dirty="0">
                        <a:solidFill>
                          <a:srgbClr val="000000"/>
                        </a:solidFill>
                        <a:latin typeface="Trebuchet MS"/>
                      </a:endParaRPr>
                    </a:p>
                  </a:txBody>
                  <a:tcPr marL="9525" marR="9525" marT="9525" marB="0" anchor="b">
                    <a:solidFill>
                      <a:schemeClr val="accent1">
                        <a:lumMod val="20000"/>
                        <a:lumOff val="80000"/>
                      </a:schemeClr>
                    </a:solidFill>
                  </a:tcPr>
                </a:tc>
                <a:tc>
                  <a:txBody>
                    <a:bodyPr/>
                    <a:lstStyle/>
                    <a:p>
                      <a:pPr algn="r" fontAlgn="b"/>
                      <a:r>
                        <a:rPr lang="en-US" sz="1400" dirty="0" smtClean="0">
                          <a:solidFill>
                            <a:srgbClr val="000000"/>
                          </a:solidFill>
                          <a:latin typeface="Trebuchet MS"/>
                        </a:rPr>
                        <a:t>7950</a:t>
                      </a:r>
                      <a:endParaRPr lang="en-US" sz="1400" dirty="0">
                        <a:solidFill>
                          <a:srgbClr val="000000"/>
                        </a:solidFill>
                        <a:latin typeface="Trebuchet MS"/>
                      </a:endParaRPr>
                    </a:p>
                  </a:txBody>
                  <a:tcPr marL="9525" marR="9525" marT="9525" marB="0" anchor="b">
                    <a:solidFill>
                      <a:schemeClr val="accent1">
                        <a:lumMod val="20000"/>
                        <a:lumOff val="80000"/>
                      </a:schemeClr>
                    </a:solidFill>
                  </a:tcPr>
                </a:tc>
                <a:tc>
                  <a:txBody>
                    <a:bodyPr/>
                    <a:lstStyle/>
                    <a:p>
                      <a:pPr algn="r" fontAlgn="b"/>
                      <a:r>
                        <a:rPr lang="en-US" sz="1400" dirty="0" smtClean="0">
                          <a:solidFill>
                            <a:srgbClr val="000000"/>
                          </a:solidFill>
                          <a:latin typeface="Trebuchet MS"/>
                        </a:rPr>
                        <a:t>8350</a:t>
                      </a:r>
                      <a:endParaRPr lang="en-US" sz="1400" dirty="0">
                        <a:solidFill>
                          <a:srgbClr val="000000"/>
                        </a:solidFill>
                        <a:latin typeface="Trebuchet MS"/>
                      </a:endParaRPr>
                    </a:p>
                  </a:txBody>
                  <a:tcPr marL="9525" marR="9525" marT="9525" marB="0" anchor="b">
                    <a:solidFill>
                      <a:schemeClr val="accent1">
                        <a:lumMod val="20000"/>
                        <a:lumOff val="80000"/>
                      </a:schemeClr>
                    </a:solidFill>
                  </a:tcPr>
                </a:tc>
                <a:tc>
                  <a:txBody>
                    <a:bodyPr/>
                    <a:lstStyle/>
                    <a:p>
                      <a:pPr algn="r" fontAlgn="b"/>
                      <a:r>
                        <a:rPr lang="en-US" sz="1400" dirty="0" smtClean="0">
                          <a:solidFill>
                            <a:srgbClr val="000000"/>
                          </a:solidFill>
                          <a:latin typeface="Trebuchet MS"/>
                        </a:rPr>
                        <a:t>8107</a:t>
                      </a:r>
                      <a:endParaRPr lang="en-US" sz="1400" dirty="0">
                        <a:solidFill>
                          <a:srgbClr val="000000"/>
                        </a:solidFill>
                        <a:latin typeface="Trebuchet MS"/>
                      </a:endParaRPr>
                    </a:p>
                  </a:txBody>
                  <a:tcPr marL="9525" marR="9525" marT="9525" marB="0" anchor="b">
                    <a:solidFill>
                      <a:schemeClr val="accent1">
                        <a:lumMod val="20000"/>
                        <a:lumOff val="80000"/>
                      </a:schemeClr>
                    </a:solidFill>
                  </a:tcPr>
                </a:tc>
                <a:extLst>
                  <a:ext uri="{0D108BD9-81ED-4DB2-BD59-A6C34878D82A}">
                    <a16:rowId xmlns="" xmlns:a16="http://schemas.microsoft.com/office/drawing/2014/main" val="10002"/>
                  </a:ext>
                </a:extLst>
              </a:tr>
              <a:tr h="425623">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dirty="0" smtClean="0">
                          <a:solidFill>
                            <a:schemeClr val="tx1">
                              <a:lumMod val="75000"/>
                              <a:lumOff val="25000"/>
                            </a:schemeClr>
                          </a:solidFill>
                          <a:latin typeface="+mn-lt"/>
                          <a:cs typeface="+mn-cs"/>
                        </a:rPr>
                        <a:t>OAE</a:t>
                      </a:r>
                      <a:r>
                        <a:rPr lang="en-US" altLang="ko-KR" sz="1300" baseline="0" dirty="0" smtClean="0">
                          <a:solidFill>
                            <a:schemeClr val="tx1">
                              <a:lumMod val="75000"/>
                              <a:lumOff val="25000"/>
                            </a:schemeClr>
                          </a:solidFill>
                          <a:latin typeface="+mn-lt"/>
                          <a:cs typeface="+mn-cs"/>
                        </a:rPr>
                        <a:t> Screened</a:t>
                      </a:r>
                      <a:endParaRPr lang="ko-KR" altLang="en-US" sz="1300" dirty="0">
                        <a:solidFill>
                          <a:schemeClr val="tx1">
                            <a:lumMod val="75000"/>
                            <a:lumOff val="25000"/>
                          </a:schemeClr>
                        </a:solidFill>
                        <a:latin typeface="+mn-lt"/>
                        <a:cs typeface="Arial" pitchFamily="34" charset="0"/>
                      </a:endParaRPr>
                    </a:p>
                  </a:txBody>
                  <a:tcPr marT="50800" marB="50800" anchor="ctr">
                    <a:solidFill>
                      <a:schemeClr val="bg1">
                        <a:lumMod val="95000"/>
                      </a:schemeClr>
                    </a:solidFill>
                  </a:tcPr>
                </a:tc>
                <a:tc>
                  <a:txBody>
                    <a:bodyPr/>
                    <a:lstStyle/>
                    <a:p>
                      <a:pPr algn="r" fontAlgn="b"/>
                      <a:r>
                        <a:rPr lang="en-US" sz="1400" dirty="0" smtClean="0">
                          <a:solidFill>
                            <a:srgbClr val="000000"/>
                          </a:solidFill>
                          <a:latin typeface="Trebuchet MS"/>
                        </a:rPr>
                        <a:t>136</a:t>
                      </a:r>
                      <a:endParaRPr lang="en-US" sz="1400" dirty="0">
                        <a:solidFill>
                          <a:srgbClr val="000000"/>
                        </a:solidFill>
                        <a:latin typeface="Trebuchet MS"/>
                      </a:endParaRPr>
                    </a:p>
                  </a:txBody>
                  <a:tcPr marL="9525" marR="9525" marT="9525" marB="0" anchor="b">
                    <a:solidFill>
                      <a:schemeClr val="bg1">
                        <a:lumMod val="95000"/>
                      </a:schemeClr>
                    </a:solidFill>
                  </a:tcPr>
                </a:tc>
                <a:tc>
                  <a:txBody>
                    <a:bodyPr/>
                    <a:lstStyle/>
                    <a:p>
                      <a:pPr algn="r" fontAlgn="b"/>
                      <a:r>
                        <a:rPr lang="en-US" sz="1400" dirty="0" smtClean="0">
                          <a:solidFill>
                            <a:srgbClr val="000000"/>
                          </a:solidFill>
                          <a:latin typeface="Trebuchet MS"/>
                        </a:rPr>
                        <a:t>2515</a:t>
                      </a:r>
                      <a:endParaRPr lang="en-US" sz="1400" dirty="0">
                        <a:solidFill>
                          <a:srgbClr val="000000"/>
                        </a:solidFill>
                        <a:latin typeface="Trebuchet MS"/>
                      </a:endParaRPr>
                    </a:p>
                  </a:txBody>
                  <a:tcPr marL="9525" marR="9525" marT="9525" marB="0" anchor="b">
                    <a:solidFill>
                      <a:schemeClr val="bg1">
                        <a:lumMod val="95000"/>
                      </a:schemeClr>
                    </a:solidFill>
                  </a:tcPr>
                </a:tc>
                <a:tc>
                  <a:txBody>
                    <a:bodyPr/>
                    <a:lstStyle/>
                    <a:p>
                      <a:pPr algn="r" fontAlgn="b"/>
                      <a:r>
                        <a:rPr lang="en-US" sz="1400" dirty="0" smtClean="0">
                          <a:solidFill>
                            <a:srgbClr val="000000"/>
                          </a:solidFill>
                          <a:latin typeface="Trebuchet MS"/>
                        </a:rPr>
                        <a:t>5979</a:t>
                      </a:r>
                      <a:endParaRPr lang="en-US" sz="1400" dirty="0">
                        <a:solidFill>
                          <a:srgbClr val="000000"/>
                        </a:solidFill>
                        <a:latin typeface="Trebuchet MS"/>
                      </a:endParaRPr>
                    </a:p>
                  </a:txBody>
                  <a:tcPr marL="9525" marR="9525" marT="9525" marB="0" anchor="b">
                    <a:solidFill>
                      <a:schemeClr val="bg1">
                        <a:lumMod val="95000"/>
                      </a:schemeClr>
                    </a:solidFill>
                  </a:tcPr>
                </a:tc>
                <a:tc>
                  <a:txBody>
                    <a:bodyPr/>
                    <a:lstStyle/>
                    <a:p>
                      <a:pPr algn="r" fontAlgn="b"/>
                      <a:r>
                        <a:rPr lang="en-US" sz="1400" dirty="0" smtClean="0">
                          <a:solidFill>
                            <a:srgbClr val="000000"/>
                          </a:solidFill>
                          <a:latin typeface="Trebuchet MS"/>
                        </a:rPr>
                        <a:t>6661</a:t>
                      </a:r>
                      <a:endParaRPr lang="en-US" sz="1400" dirty="0">
                        <a:solidFill>
                          <a:srgbClr val="000000"/>
                        </a:solidFill>
                        <a:latin typeface="Trebuchet MS"/>
                      </a:endParaRPr>
                    </a:p>
                  </a:txBody>
                  <a:tcPr marL="9525" marR="9525" marT="9525" marB="0" anchor="b">
                    <a:solidFill>
                      <a:schemeClr val="bg1">
                        <a:lumMod val="95000"/>
                      </a:schemeClr>
                    </a:solidFill>
                  </a:tcPr>
                </a:tc>
                <a:tc>
                  <a:txBody>
                    <a:bodyPr/>
                    <a:lstStyle/>
                    <a:p>
                      <a:pPr algn="r" fontAlgn="b"/>
                      <a:r>
                        <a:rPr lang="en-US" sz="1400" dirty="0" smtClean="0">
                          <a:solidFill>
                            <a:srgbClr val="000000"/>
                          </a:solidFill>
                          <a:latin typeface="Trebuchet MS"/>
                        </a:rPr>
                        <a:t>3946</a:t>
                      </a:r>
                      <a:endParaRPr lang="en-US" sz="1400" dirty="0">
                        <a:solidFill>
                          <a:srgbClr val="000000"/>
                        </a:solidFill>
                        <a:latin typeface="Trebuchet MS"/>
                      </a:endParaRPr>
                    </a:p>
                  </a:txBody>
                  <a:tcPr marL="9525" marR="9525" marT="9525" marB="0" anchor="b">
                    <a:solidFill>
                      <a:schemeClr val="bg1">
                        <a:lumMod val="95000"/>
                      </a:schemeClr>
                    </a:solidFill>
                  </a:tcPr>
                </a:tc>
                <a:extLst>
                  <a:ext uri="{0D108BD9-81ED-4DB2-BD59-A6C34878D82A}">
                    <a16:rowId xmlns="" xmlns:a16="http://schemas.microsoft.com/office/drawing/2014/main" val="10003"/>
                  </a:ext>
                </a:extLst>
              </a:tr>
              <a:tr h="425623">
                <a:tc vMerge="1">
                  <a:txBody>
                    <a:bodyPr/>
                    <a:lstStyle/>
                    <a:p>
                      <a:pPr algn="ctr"/>
                      <a:endParaRPr lang="ko-KR" altLang="en-US" sz="1800" b="1" dirty="0">
                        <a:solidFill>
                          <a:schemeClr val="bg1"/>
                        </a:solidFill>
                        <a:latin typeface="Arial" pitchFamily="34" charset="0"/>
                        <a:cs typeface="Arial" pitchFamily="34" charset="0"/>
                      </a:endParaRPr>
                    </a:p>
                  </a:txBody>
                  <a:tcPr anchor="ctr">
                    <a:solidFill>
                      <a:srgbClr val="2ECAD7"/>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dirty="0" smtClean="0">
                          <a:solidFill>
                            <a:schemeClr val="tx1">
                              <a:lumMod val="75000"/>
                              <a:lumOff val="25000"/>
                            </a:schemeClr>
                          </a:solidFill>
                          <a:latin typeface="+mn-lt"/>
                          <a:cs typeface="+mn-cs"/>
                        </a:rPr>
                        <a:t>Metabolic</a:t>
                      </a:r>
                      <a:r>
                        <a:rPr lang="en-US" altLang="ko-KR" sz="1300" baseline="0" dirty="0" smtClean="0">
                          <a:solidFill>
                            <a:schemeClr val="tx1">
                              <a:lumMod val="75000"/>
                              <a:lumOff val="25000"/>
                            </a:schemeClr>
                          </a:solidFill>
                          <a:latin typeface="+mn-lt"/>
                          <a:cs typeface="+mn-cs"/>
                        </a:rPr>
                        <a:t> reported</a:t>
                      </a:r>
                      <a:endParaRPr lang="ko-KR" altLang="en-US" sz="1300" dirty="0">
                        <a:solidFill>
                          <a:schemeClr val="tx1">
                            <a:lumMod val="75000"/>
                            <a:lumOff val="25000"/>
                          </a:schemeClr>
                        </a:solidFill>
                        <a:latin typeface="+mn-lt"/>
                        <a:cs typeface="Arial" pitchFamily="34" charset="0"/>
                      </a:endParaRPr>
                    </a:p>
                  </a:txBody>
                  <a:tcPr marT="50800" marB="50800" anchor="ctr">
                    <a:solidFill>
                      <a:schemeClr val="accent1">
                        <a:lumMod val="20000"/>
                        <a:lumOff val="80000"/>
                      </a:schemeClr>
                    </a:solidFill>
                  </a:tcPr>
                </a:tc>
                <a:tc>
                  <a:txBody>
                    <a:bodyPr/>
                    <a:lstStyle/>
                    <a:p>
                      <a:pPr algn="r" fontAlgn="b"/>
                      <a:r>
                        <a:rPr lang="en-US" sz="1400">
                          <a:solidFill>
                            <a:srgbClr val="000000"/>
                          </a:solidFill>
                          <a:latin typeface="Trebuchet MS"/>
                        </a:rPr>
                        <a:t>2253</a:t>
                      </a:r>
                    </a:p>
                  </a:txBody>
                  <a:tcPr marL="9525" marR="9525" marT="9525" marB="0" anchor="b">
                    <a:solidFill>
                      <a:schemeClr val="accent1">
                        <a:lumMod val="20000"/>
                        <a:lumOff val="80000"/>
                      </a:schemeClr>
                    </a:solidFill>
                  </a:tcPr>
                </a:tc>
                <a:tc>
                  <a:txBody>
                    <a:bodyPr/>
                    <a:lstStyle/>
                    <a:p>
                      <a:pPr algn="r" fontAlgn="b"/>
                      <a:r>
                        <a:rPr lang="en-US" sz="1400">
                          <a:solidFill>
                            <a:srgbClr val="000000"/>
                          </a:solidFill>
                          <a:latin typeface="Trebuchet MS"/>
                        </a:rPr>
                        <a:t>6482</a:t>
                      </a:r>
                    </a:p>
                  </a:txBody>
                  <a:tcPr marL="9525" marR="9525" marT="9525" marB="0" anchor="b">
                    <a:solidFill>
                      <a:schemeClr val="accent1">
                        <a:lumMod val="20000"/>
                        <a:lumOff val="80000"/>
                      </a:schemeClr>
                    </a:solidFill>
                  </a:tcPr>
                </a:tc>
                <a:tc>
                  <a:txBody>
                    <a:bodyPr/>
                    <a:lstStyle/>
                    <a:p>
                      <a:pPr algn="r" fontAlgn="b"/>
                      <a:r>
                        <a:rPr lang="en-US" sz="1400">
                          <a:solidFill>
                            <a:srgbClr val="000000"/>
                          </a:solidFill>
                          <a:latin typeface="Trebuchet MS"/>
                        </a:rPr>
                        <a:t>7247</a:t>
                      </a:r>
                    </a:p>
                  </a:txBody>
                  <a:tcPr marL="9525" marR="9525" marT="9525" marB="0" anchor="b">
                    <a:solidFill>
                      <a:schemeClr val="accent1">
                        <a:lumMod val="20000"/>
                        <a:lumOff val="80000"/>
                      </a:schemeClr>
                    </a:solidFill>
                  </a:tcPr>
                </a:tc>
                <a:tc>
                  <a:txBody>
                    <a:bodyPr/>
                    <a:lstStyle/>
                    <a:p>
                      <a:pPr algn="r" fontAlgn="b"/>
                      <a:r>
                        <a:rPr lang="en-US" sz="1400" dirty="0" smtClean="0">
                          <a:solidFill>
                            <a:srgbClr val="000000"/>
                          </a:solidFill>
                          <a:latin typeface="Trebuchet MS"/>
                        </a:rPr>
                        <a:t>6727</a:t>
                      </a:r>
                      <a:endParaRPr lang="en-US" sz="1400" dirty="0">
                        <a:solidFill>
                          <a:srgbClr val="000000"/>
                        </a:solidFill>
                        <a:latin typeface="Trebuchet MS"/>
                      </a:endParaRPr>
                    </a:p>
                  </a:txBody>
                  <a:tcPr marL="9525" marR="9525" marT="9525" marB="0" anchor="b">
                    <a:solidFill>
                      <a:schemeClr val="accent1">
                        <a:lumMod val="20000"/>
                        <a:lumOff val="80000"/>
                      </a:schemeClr>
                    </a:solidFill>
                  </a:tcPr>
                </a:tc>
                <a:tc>
                  <a:txBody>
                    <a:bodyPr/>
                    <a:lstStyle/>
                    <a:p>
                      <a:pPr algn="r" fontAlgn="b"/>
                      <a:r>
                        <a:rPr lang="en-US" sz="1400" dirty="0" smtClean="0">
                          <a:solidFill>
                            <a:srgbClr val="000000"/>
                          </a:solidFill>
                          <a:latin typeface="Trebuchet MS"/>
                        </a:rPr>
                        <a:t>1747</a:t>
                      </a:r>
                      <a:endParaRPr lang="en-US" sz="1400" dirty="0">
                        <a:solidFill>
                          <a:srgbClr val="000000"/>
                        </a:solidFill>
                        <a:latin typeface="Trebuchet MS"/>
                      </a:endParaRPr>
                    </a:p>
                  </a:txBody>
                  <a:tcPr marL="9525" marR="9525" marT="9525" marB="0" anchor="b">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9" name="TextBox 8"/>
          <p:cNvSpPr txBox="1"/>
          <p:nvPr/>
        </p:nvSpPr>
        <p:spPr>
          <a:xfrm>
            <a:off x="467544" y="3967843"/>
            <a:ext cx="3780012" cy="307777"/>
          </a:xfrm>
          <a:prstGeom prst="rect">
            <a:avLst/>
          </a:prstGeom>
          <a:solidFill>
            <a:schemeClr val="accent2"/>
          </a:solidFill>
        </p:spPr>
        <p:txBody>
          <a:bodyPr wrap="square" rtlCol="0">
            <a:spAutoFit/>
          </a:bodyPr>
          <a:lstStyle/>
          <a:p>
            <a:r>
              <a:rPr lang="en-US" altLang="ko-KR" sz="1400" b="1" dirty="0" smtClean="0">
                <a:solidFill>
                  <a:schemeClr val="bg1"/>
                </a:solidFill>
                <a:cs typeface="Arial" pitchFamily="34" charset="0"/>
              </a:rPr>
              <a:t>VBD screening by </a:t>
            </a:r>
            <a:r>
              <a:rPr lang="en-US" altLang="ko-KR" sz="1400" b="1" dirty="0" err="1" smtClean="0">
                <a:solidFill>
                  <a:schemeClr val="bg1"/>
                </a:solidFill>
                <a:cs typeface="Arial" pitchFamily="34" charset="0"/>
              </a:rPr>
              <a:t>Jatakseva</a:t>
            </a:r>
            <a:r>
              <a:rPr lang="en-US" altLang="ko-KR" sz="1400" b="1" dirty="0" smtClean="0">
                <a:solidFill>
                  <a:schemeClr val="bg1"/>
                </a:solidFill>
                <a:cs typeface="Arial" pitchFamily="34" charset="0"/>
              </a:rPr>
              <a:t> Android app</a:t>
            </a:r>
            <a:endParaRPr lang="ko-KR" altLang="en-US" sz="1400" b="1" dirty="0">
              <a:solidFill>
                <a:schemeClr val="bg1"/>
              </a:solidFill>
              <a:cs typeface="Arial" pitchFamily="34" charset="0"/>
            </a:endParaRPr>
          </a:p>
        </p:txBody>
      </p:sp>
      <p:sp>
        <p:nvSpPr>
          <p:cNvPr id="10" name="TextBox 9"/>
          <p:cNvSpPr txBox="1"/>
          <p:nvPr/>
        </p:nvSpPr>
        <p:spPr>
          <a:xfrm>
            <a:off x="323529" y="4407061"/>
            <a:ext cx="3888436" cy="1138773"/>
          </a:xfrm>
          <a:prstGeom prst="rect">
            <a:avLst/>
          </a:prstGeom>
          <a:noFill/>
        </p:spPr>
        <p:txBody>
          <a:bodyPr wrap="square" rtlCol="0">
            <a:spAutoFit/>
          </a:bodyPr>
          <a:lstStyle/>
          <a:p>
            <a:r>
              <a:rPr lang="en-US" altLang="ko-KR" sz="1400" dirty="0" smtClean="0">
                <a:solidFill>
                  <a:schemeClr val="tx1">
                    <a:lumMod val="75000"/>
                    <a:lumOff val="25000"/>
                  </a:schemeClr>
                </a:solidFill>
                <a:cs typeface="Arial" pitchFamily="34" charset="0"/>
              </a:rPr>
              <a:t>Started on 1st June 2018 in all delivery points and PO screening in 48 delivery points, used the VBD unique number as the trailer for identification of child in the whole system.</a:t>
            </a:r>
            <a:r>
              <a:rPr lang="en-US" altLang="ko-KR" sz="1400" b="1" dirty="0" smtClean="0">
                <a:solidFill>
                  <a:schemeClr val="bg1"/>
                </a:solidFill>
                <a:cs typeface="Arial" pitchFamily="34" charset="0"/>
              </a:rPr>
              <a:t>018</a:t>
            </a:r>
            <a:endParaRPr lang="ko-KR" altLang="en-US" sz="1400" b="1" dirty="0">
              <a:solidFill>
                <a:schemeClr val="bg1"/>
              </a:solidFill>
              <a:cs typeface="Arial" pitchFamily="34" charset="0"/>
            </a:endParaRPr>
          </a:p>
          <a:p>
            <a:endParaRPr lang="en-US" altLang="ko-KR" sz="1200" dirty="0">
              <a:solidFill>
                <a:schemeClr val="tx1">
                  <a:lumMod val="75000"/>
                  <a:lumOff val="25000"/>
                </a:schemeClr>
              </a:solidFill>
              <a:cs typeface="Arial" pitchFamily="34" charset="0"/>
            </a:endParaRPr>
          </a:p>
        </p:txBody>
      </p:sp>
      <p:sp>
        <p:nvSpPr>
          <p:cNvPr id="11" name="TextBox 10"/>
          <p:cNvSpPr txBox="1"/>
          <p:nvPr/>
        </p:nvSpPr>
        <p:spPr>
          <a:xfrm>
            <a:off x="4932448" y="3957623"/>
            <a:ext cx="3672000" cy="307777"/>
          </a:xfrm>
          <a:prstGeom prst="rect">
            <a:avLst/>
          </a:prstGeom>
          <a:solidFill>
            <a:schemeClr val="accent3"/>
          </a:solidFill>
        </p:spPr>
        <p:txBody>
          <a:bodyPr wrap="square" rtlCol="0">
            <a:spAutoFit/>
          </a:bodyPr>
          <a:lstStyle/>
          <a:p>
            <a:r>
              <a:rPr lang="en-US" altLang="ko-KR" sz="1400" b="1" dirty="0">
                <a:solidFill>
                  <a:schemeClr val="bg1"/>
                </a:solidFill>
                <a:cs typeface="Arial" pitchFamily="34" charset="0"/>
              </a:rPr>
              <a:t>OAE &amp; Metabolic Screening</a:t>
            </a:r>
            <a:endParaRPr lang="ko-KR" altLang="en-US" sz="1400" b="1" dirty="0">
              <a:solidFill>
                <a:schemeClr val="bg1"/>
              </a:solidFill>
              <a:cs typeface="Arial" pitchFamily="34" charset="0"/>
            </a:endParaRPr>
          </a:p>
        </p:txBody>
      </p:sp>
      <p:sp>
        <p:nvSpPr>
          <p:cNvPr id="12" name="TextBox 11"/>
          <p:cNvSpPr txBox="1"/>
          <p:nvPr/>
        </p:nvSpPr>
        <p:spPr>
          <a:xfrm>
            <a:off x="4958832" y="4330005"/>
            <a:ext cx="3933648" cy="1384995"/>
          </a:xfrm>
          <a:prstGeom prst="rect">
            <a:avLst/>
          </a:prstGeom>
          <a:noFill/>
        </p:spPr>
        <p:txBody>
          <a:bodyPr wrap="square" rtlCol="0">
            <a:spAutoFit/>
          </a:bodyPr>
          <a:lstStyle/>
          <a:p>
            <a:r>
              <a:rPr lang="en-US" altLang="ko-KR" sz="1400" dirty="0" smtClean="0">
                <a:solidFill>
                  <a:schemeClr val="tx1">
                    <a:lumMod val="75000"/>
                    <a:lumOff val="25000"/>
                  </a:schemeClr>
                </a:solidFill>
                <a:cs typeface="Arial" pitchFamily="34" charset="0"/>
              </a:rPr>
              <a:t>OAE screening information captured by UHS server and data shared with VBD server against the unique number.</a:t>
            </a:r>
          </a:p>
          <a:p>
            <a:r>
              <a:rPr lang="en-US" altLang="ko-KR" sz="1400" dirty="0" smtClean="0">
                <a:solidFill>
                  <a:schemeClr val="tx1">
                    <a:lumMod val="75000"/>
                    <a:lumOff val="25000"/>
                  </a:schemeClr>
                </a:solidFill>
                <a:cs typeface="Arial" pitchFamily="34" charset="0"/>
              </a:rPr>
              <a:t>Metabolic screening test results entered against the unique Number by each lab after testing the sample send from delivery points</a:t>
            </a:r>
            <a:endParaRPr lang="en-US" altLang="ko-KR" sz="1400" dirty="0">
              <a:solidFill>
                <a:schemeClr val="tx1">
                  <a:lumMod val="75000"/>
                  <a:lumOff val="25000"/>
                </a:schemeClr>
              </a:solidFill>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448" y="276987"/>
            <a:ext cx="462736" cy="394183"/>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0"/>
            <a:ext cx="5616623" cy="110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258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ltLang="ko-KR" dirty="0"/>
              <a:t>Hridyam </a:t>
            </a:r>
            <a:r>
              <a:rPr lang="en-US" altLang="ko-KR" i="1" dirty="0"/>
              <a:t>for Little Hearts</a:t>
            </a:r>
            <a:endParaRPr lang="ko-KR" altLang="en-US" i="1" dirty="0"/>
          </a:p>
        </p:txBody>
      </p:sp>
      <p:sp>
        <p:nvSpPr>
          <p:cNvPr id="5" name="Text Placeholder 4"/>
          <p:cNvSpPr>
            <a:spLocks noGrp="1"/>
          </p:cNvSpPr>
          <p:nvPr>
            <p:ph type="body" sz="quarter" idx="11"/>
          </p:nvPr>
        </p:nvSpPr>
        <p:spPr>
          <a:xfrm>
            <a:off x="3995936" y="3089400"/>
            <a:ext cx="5148064" cy="1352276"/>
          </a:xfrm>
        </p:spPr>
        <p:txBody>
          <a:bodyPr/>
          <a:lstStyle/>
          <a:p>
            <a:pPr lvl="0"/>
            <a:r>
              <a:rPr lang="en-US" altLang="ko-KR" sz="1600" dirty="0" smtClean="0"/>
              <a:t>A  Successful model of intervention after screening for Congenital Heart Disease (CHD) using Pulse </a:t>
            </a:r>
            <a:r>
              <a:rPr lang="en-US" altLang="ko-KR" sz="1600" dirty="0" err="1" smtClean="0"/>
              <a:t>Oximetry</a:t>
            </a:r>
            <a:r>
              <a:rPr lang="en-US" altLang="ko-KR" sz="1600" dirty="0" smtClean="0"/>
              <a:t> from all public health delivery points and those case identified from other locations in Kerala.</a:t>
            </a:r>
            <a:endParaRPr lang="en-US" altLang="ko-KR" sz="1600" dirty="0"/>
          </a:p>
        </p:txBody>
      </p:sp>
      <p:grpSp>
        <p:nvGrpSpPr>
          <p:cNvPr id="8" name="Group 7"/>
          <p:cNvGrpSpPr/>
          <p:nvPr/>
        </p:nvGrpSpPr>
        <p:grpSpPr>
          <a:xfrm>
            <a:off x="1475656" y="1417340"/>
            <a:ext cx="2448272" cy="2592288"/>
            <a:chOff x="1475656" y="1417340"/>
            <a:chExt cx="2448272" cy="2592288"/>
          </a:xfrm>
        </p:grpSpPr>
        <p:sp>
          <p:nvSpPr>
            <p:cNvPr id="6" name="Oval 5"/>
            <p:cNvSpPr/>
            <p:nvPr/>
          </p:nvSpPr>
          <p:spPr>
            <a:xfrm>
              <a:off x="1475656" y="1417340"/>
              <a:ext cx="2448272" cy="2592288"/>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7" name="Picture 3" descr="C:\Users\Abhilash\Desktop\hridyam logo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209428"/>
              <a:ext cx="2160240" cy="1262063"/>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024" y="276699"/>
            <a:ext cx="870160" cy="741249"/>
          </a:xfrm>
          <a:prstGeom prst="rect">
            <a:avLst/>
          </a:prstGeom>
        </p:spPr>
      </p:pic>
      <p:pic>
        <p:nvPicPr>
          <p:cNvPr id="9" name="Picture 8" descr="C:\Users\ARSH\Desktop\Photos\Logos\rbsk logo.jpg"/>
          <p:cNvPicPr/>
          <p:nvPr/>
        </p:nvPicPr>
        <p:blipFill>
          <a:blip r:embed="rId4"/>
          <a:srcRect/>
          <a:stretch>
            <a:fillRect/>
          </a:stretch>
        </p:blipFill>
        <p:spPr bwMode="auto">
          <a:xfrm>
            <a:off x="8147119" y="5257534"/>
            <a:ext cx="887157" cy="388391"/>
          </a:xfrm>
          <a:prstGeom prst="rect">
            <a:avLst/>
          </a:prstGeom>
          <a:noFill/>
          <a:ln w="9525">
            <a:noFill/>
            <a:miter lim="800000"/>
            <a:headEnd/>
            <a:tailEnd/>
          </a:ln>
        </p:spPr>
      </p:pic>
      <p:pic>
        <p:nvPicPr>
          <p:cNvPr id="11" name="Picture 10" descr="C:\Users\ARSH\Desktop\Photos\Logos\dhslogo.jpg"/>
          <p:cNvPicPr/>
          <p:nvPr/>
        </p:nvPicPr>
        <p:blipFill>
          <a:blip r:embed="rId5" cstate="print"/>
          <a:srcRect/>
          <a:stretch>
            <a:fillRect/>
          </a:stretch>
        </p:blipFill>
        <p:spPr bwMode="auto">
          <a:xfrm>
            <a:off x="179512" y="409226"/>
            <a:ext cx="720080" cy="608722"/>
          </a:xfrm>
          <a:prstGeom prst="rect">
            <a:avLst/>
          </a:prstGeom>
          <a:noFill/>
          <a:ln w="9525">
            <a:noFill/>
            <a:miter lim="800000"/>
            <a:headEnd/>
            <a:tailEnd/>
          </a:ln>
        </p:spPr>
      </p:pic>
      <p:pic>
        <p:nvPicPr>
          <p:cNvPr id="12" name="Picture 11" descr="C:\Users\Keltron\Desktop\2018\divya\DESKSHOP on 19.03.2018\New folder (2)\DEIC related 2016\Logos\kerala state logo.jpg"/>
          <p:cNvPicPr/>
          <p:nvPr/>
        </p:nvPicPr>
        <p:blipFill>
          <a:blip r:embed="rId6" cstate="print"/>
          <a:srcRect/>
          <a:stretch>
            <a:fillRect/>
          </a:stretch>
        </p:blipFill>
        <p:spPr bwMode="auto">
          <a:xfrm>
            <a:off x="4427984" y="337545"/>
            <a:ext cx="936104" cy="752084"/>
          </a:xfrm>
          <a:prstGeom prst="rect">
            <a:avLst/>
          </a:prstGeom>
          <a:noFill/>
          <a:ln w="9525">
            <a:noFill/>
            <a:miter lim="800000"/>
            <a:headEnd/>
            <a:tailEnd/>
          </a:ln>
        </p:spPr>
      </p:pic>
    </p:spTree>
    <p:extLst>
      <p:ext uri="{BB962C8B-B14F-4D97-AF65-F5344CB8AC3E}">
        <p14:creationId xmlns:p14="http://schemas.microsoft.com/office/powerpoint/2010/main" val="3262849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BHILASH\Desktop\Hridyam_ppt_18 01 2018_05PM.png"/>
          <p:cNvPicPr>
            <a:picLocks noChangeAspect="1" noChangeArrowheads="1"/>
          </p:cNvPicPr>
          <p:nvPr/>
        </p:nvPicPr>
        <p:blipFill>
          <a:blip r:embed="rId2" cstate="print"/>
          <a:srcRect/>
          <a:stretch>
            <a:fillRect/>
          </a:stretch>
        </p:blipFill>
        <p:spPr bwMode="auto">
          <a:xfrm>
            <a:off x="1190" y="1323"/>
            <a:ext cx="9142810" cy="5713678"/>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val="884104386"/>
              </p:ext>
            </p:extLst>
          </p:nvPr>
        </p:nvGraphicFramePr>
        <p:xfrm>
          <a:off x="119406" y="1201317"/>
          <a:ext cx="2830625" cy="4592073"/>
        </p:xfrm>
        <a:graphic>
          <a:graphicData uri="http://schemas.openxmlformats.org/drawingml/2006/table">
            <a:tbl>
              <a:tblPr>
                <a:tableStyleId>{073A0DAA-6AF3-43AB-8588-CEC1D06C72B9}</a:tableStyleId>
              </a:tblPr>
              <a:tblGrid>
                <a:gridCol w="446617">
                  <a:extLst>
                    <a:ext uri="{9D8B030D-6E8A-4147-A177-3AD203B41FA5}">
                      <a16:colId xmlns="" xmlns:a16="http://schemas.microsoft.com/office/drawing/2014/main" val="20000"/>
                    </a:ext>
                  </a:extLst>
                </a:gridCol>
                <a:gridCol w="2384008">
                  <a:extLst>
                    <a:ext uri="{9D8B030D-6E8A-4147-A177-3AD203B41FA5}">
                      <a16:colId xmlns="" xmlns:a16="http://schemas.microsoft.com/office/drawing/2014/main" val="20001"/>
                    </a:ext>
                  </a:extLst>
                </a:gridCol>
              </a:tblGrid>
              <a:tr h="184841">
                <a:tc gridSpan="2">
                  <a:txBody>
                    <a:bodyPr/>
                    <a:lstStyle/>
                    <a:p>
                      <a:pPr marL="0" marR="0" algn="ctr">
                        <a:lnSpc>
                          <a:spcPct val="115000"/>
                        </a:lnSpc>
                        <a:spcBef>
                          <a:spcPts val="0"/>
                        </a:spcBef>
                        <a:spcAft>
                          <a:spcPts val="0"/>
                        </a:spcAft>
                      </a:pPr>
                      <a:r>
                        <a:rPr lang="en-US" sz="1100" b="1" dirty="0"/>
                        <a:t>Kerala Capacity to Address CHD </a:t>
                      </a:r>
                      <a:endParaRPr lang="en-US" sz="1100" b="1" dirty="0">
                        <a:solidFill>
                          <a:schemeClr val="tx2">
                            <a:lumMod val="50000"/>
                          </a:schemeClr>
                        </a:solidFill>
                        <a:latin typeface="Calibri" pitchFamily="34" charset="0"/>
                        <a:ea typeface="Calibri"/>
                        <a:cs typeface="Calibri" pitchFamily="34" charset="0"/>
                      </a:endParaRPr>
                    </a:p>
                  </a:txBody>
                  <a:tcPr marL="51435" marR="51435" marT="0" marB="0" anchor="ctr"/>
                </a:tc>
                <a:tc hMerge="1">
                  <a:txBody>
                    <a:bodyPr/>
                    <a:lstStyle/>
                    <a:p>
                      <a:endParaRPr lang="en-US"/>
                    </a:p>
                  </a:txBody>
                  <a:tcPr/>
                </a:tc>
                <a:extLst>
                  <a:ext uri="{0D108BD9-81ED-4DB2-BD59-A6C34878D82A}">
                    <a16:rowId xmlns="" xmlns:a16="http://schemas.microsoft.com/office/drawing/2014/main" val="10000"/>
                  </a:ext>
                </a:extLst>
              </a:tr>
              <a:tr h="184841">
                <a:tc>
                  <a:txBody>
                    <a:bodyPr/>
                    <a:lstStyle/>
                    <a:p>
                      <a:pPr marL="0" marR="0" algn="ctr">
                        <a:lnSpc>
                          <a:spcPct val="115000"/>
                        </a:lnSpc>
                        <a:spcBef>
                          <a:spcPts val="0"/>
                        </a:spcBef>
                        <a:spcAft>
                          <a:spcPts val="0"/>
                        </a:spcAft>
                      </a:pPr>
                      <a:r>
                        <a:rPr lang="en-US" sz="1100" dirty="0"/>
                        <a:t>14</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gn="l">
                        <a:lnSpc>
                          <a:spcPct val="115000"/>
                        </a:lnSpc>
                        <a:spcBef>
                          <a:spcPts val="0"/>
                        </a:spcBef>
                        <a:spcAft>
                          <a:spcPts val="0"/>
                        </a:spcAft>
                      </a:pPr>
                      <a:r>
                        <a:rPr lang="en-US" sz="1100" dirty="0"/>
                        <a:t>Administrative Units (districts)</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1"/>
                  </a:ext>
                </a:extLst>
              </a:tr>
              <a:tr h="369682">
                <a:tc>
                  <a:txBody>
                    <a:bodyPr/>
                    <a:lstStyle/>
                    <a:p>
                      <a:pPr marL="0" marR="0" algn="ctr">
                        <a:lnSpc>
                          <a:spcPct val="115000"/>
                        </a:lnSpc>
                        <a:spcBef>
                          <a:spcPts val="0"/>
                        </a:spcBef>
                        <a:spcAft>
                          <a:spcPts val="0"/>
                        </a:spcAft>
                      </a:pPr>
                      <a:r>
                        <a:rPr lang="en-US" sz="1100" dirty="0"/>
                        <a:t>2</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gn="l">
                        <a:lnSpc>
                          <a:spcPct val="115000"/>
                        </a:lnSpc>
                        <a:spcBef>
                          <a:spcPts val="0"/>
                        </a:spcBef>
                        <a:spcAft>
                          <a:spcPts val="0"/>
                        </a:spcAft>
                      </a:pPr>
                      <a:r>
                        <a:rPr lang="en-US" sz="1100" dirty="0"/>
                        <a:t>Existing Pediatric CHD Surgery Centers, Public</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2"/>
                  </a:ext>
                </a:extLst>
              </a:tr>
              <a:tr h="369682">
                <a:tc>
                  <a:txBody>
                    <a:bodyPr/>
                    <a:lstStyle/>
                    <a:p>
                      <a:pPr marL="0" marR="0" algn="ctr">
                        <a:lnSpc>
                          <a:spcPct val="115000"/>
                        </a:lnSpc>
                        <a:spcBef>
                          <a:spcPts val="0"/>
                        </a:spcBef>
                        <a:spcAft>
                          <a:spcPts val="0"/>
                        </a:spcAft>
                      </a:pPr>
                      <a:r>
                        <a:rPr lang="en-US" sz="1100" dirty="0"/>
                        <a:t>4</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gn="l">
                        <a:lnSpc>
                          <a:spcPct val="115000"/>
                        </a:lnSpc>
                        <a:spcBef>
                          <a:spcPts val="0"/>
                        </a:spcBef>
                        <a:spcAft>
                          <a:spcPts val="0"/>
                        </a:spcAft>
                      </a:pPr>
                      <a:r>
                        <a:rPr lang="en-US" sz="1100" dirty="0"/>
                        <a:t>Existing Pediatric CHD Surgery Centers,  Private</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3"/>
                  </a:ext>
                </a:extLst>
              </a:tr>
              <a:tr h="369682">
                <a:tc>
                  <a:txBody>
                    <a:bodyPr/>
                    <a:lstStyle/>
                    <a:p>
                      <a:pPr marL="0" marR="0" algn="ctr">
                        <a:lnSpc>
                          <a:spcPct val="115000"/>
                        </a:lnSpc>
                        <a:spcBef>
                          <a:spcPts val="0"/>
                        </a:spcBef>
                        <a:spcAft>
                          <a:spcPts val="0"/>
                        </a:spcAft>
                      </a:pPr>
                      <a:r>
                        <a:rPr lang="en-US" sz="1100" dirty="0"/>
                        <a:t>978</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gn="l">
                        <a:lnSpc>
                          <a:spcPct val="115000"/>
                        </a:lnSpc>
                        <a:spcBef>
                          <a:spcPts val="0"/>
                        </a:spcBef>
                        <a:spcAft>
                          <a:spcPts val="0"/>
                        </a:spcAft>
                      </a:pPr>
                      <a:r>
                        <a:rPr lang="en-US" sz="1100" dirty="0"/>
                        <a:t>Total Annual Pediatric Open Heart Surgeries, (Kerala patients )</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4"/>
                  </a:ext>
                </a:extLst>
              </a:tr>
              <a:tr h="369682">
                <a:tc>
                  <a:txBody>
                    <a:bodyPr/>
                    <a:lstStyle/>
                    <a:p>
                      <a:pPr marL="0" marR="0" algn="ctr">
                        <a:lnSpc>
                          <a:spcPct val="115000"/>
                        </a:lnSpc>
                        <a:spcBef>
                          <a:spcPts val="0"/>
                        </a:spcBef>
                        <a:spcAft>
                          <a:spcPts val="0"/>
                        </a:spcAft>
                      </a:pPr>
                      <a:r>
                        <a:rPr lang="en-US" sz="1100" dirty="0"/>
                        <a:t>552</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gn="l">
                        <a:lnSpc>
                          <a:spcPct val="115000"/>
                        </a:lnSpc>
                        <a:spcBef>
                          <a:spcPts val="0"/>
                        </a:spcBef>
                        <a:spcAft>
                          <a:spcPts val="0"/>
                        </a:spcAft>
                      </a:pPr>
                      <a:r>
                        <a:rPr lang="en-US" sz="1100" dirty="0"/>
                        <a:t>Annual Pediatric Surgeries  performed</a:t>
                      </a:r>
                      <a:r>
                        <a:rPr lang="en-US" sz="1100" baseline="0" dirty="0"/>
                        <a:t>  among </a:t>
                      </a:r>
                      <a:r>
                        <a:rPr lang="en-US" sz="1100" dirty="0"/>
                        <a:t>infants Kerala patients</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5"/>
                  </a:ext>
                </a:extLst>
              </a:tr>
              <a:tr h="369682">
                <a:tc>
                  <a:txBody>
                    <a:bodyPr/>
                    <a:lstStyle/>
                    <a:p>
                      <a:pPr marL="0" marR="0" algn="ctr">
                        <a:lnSpc>
                          <a:spcPct val="115000"/>
                        </a:lnSpc>
                        <a:spcBef>
                          <a:spcPts val="0"/>
                        </a:spcBef>
                        <a:spcAft>
                          <a:spcPts val="0"/>
                        </a:spcAft>
                      </a:pPr>
                      <a:r>
                        <a:rPr lang="en-US" sz="1100" dirty="0"/>
                        <a:t>660</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gn="l">
                        <a:lnSpc>
                          <a:spcPct val="115000"/>
                        </a:lnSpc>
                        <a:spcBef>
                          <a:spcPts val="0"/>
                        </a:spcBef>
                        <a:spcAft>
                          <a:spcPts val="0"/>
                        </a:spcAft>
                      </a:pPr>
                      <a:r>
                        <a:rPr lang="en-US" sz="1100" dirty="0"/>
                        <a:t>Annual </a:t>
                      </a:r>
                      <a:r>
                        <a:rPr lang="en-US" sz="1100" dirty="0" err="1"/>
                        <a:t>Cath</a:t>
                      </a:r>
                      <a:r>
                        <a:rPr lang="en-US" sz="1100" dirty="0"/>
                        <a:t> Interventions, Kerala patients</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6"/>
                  </a:ext>
                </a:extLst>
              </a:tr>
              <a:tr h="622825">
                <a:tc>
                  <a:txBody>
                    <a:bodyPr/>
                    <a:lstStyle/>
                    <a:p>
                      <a:pPr marL="0" marR="0" algn="ctr">
                        <a:lnSpc>
                          <a:spcPct val="115000"/>
                        </a:lnSpc>
                        <a:spcBef>
                          <a:spcPts val="0"/>
                        </a:spcBef>
                        <a:spcAft>
                          <a:spcPts val="0"/>
                        </a:spcAft>
                      </a:pPr>
                      <a:r>
                        <a:rPr lang="en-US" sz="1100" dirty="0"/>
                        <a:t>7</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gn="l">
                        <a:lnSpc>
                          <a:spcPct val="115000"/>
                        </a:lnSpc>
                        <a:spcBef>
                          <a:spcPts val="0"/>
                        </a:spcBef>
                        <a:spcAft>
                          <a:spcPts val="0"/>
                        </a:spcAft>
                      </a:pPr>
                      <a:r>
                        <a:rPr lang="en-US" sz="1100" dirty="0"/>
                        <a:t>Needed Pediatric CHD Surgery Centers, distributed based on geography and population density</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7"/>
                  </a:ext>
                </a:extLst>
              </a:tr>
              <a:tr h="369682">
                <a:tc>
                  <a:txBody>
                    <a:bodyPr/>
                    <a:lstStyle/>
                    <a:p>
                      <a:pPr marL="0" marR="0" algn="ctr">
                        <a:lnSpc>
                          <a:spcPct val="115000"/>
                        </a:lnSpc>
                        <a:spcBef>
                          <a:spcPts val="0"/>
                        </a:spcBef>
                        <a:spcAft>
                          <a:spcPts val="0"/>
                        </a:spcAft>
                      </a:pPr>
                      <a:r>
                        <a:rPr lang="en-US" sz="1100" dirty="0"/>
                        <a:t>1</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gn="l">
                        <a:lnSpc>
                          <a:spcPct val="115000"/>
                        </a:lnSpc>
                        <a:spcBef>
                          <a:spcPts val="0"/>
                        </a:spcBef>
                        <a:spcAft>
                          <a:spcPts val="0"/>
                        </a:spcAft>
                      </a:pPr>
                      <a:r>
                        <a:rPr lang="en-US" sz="1100" dirty="0"/>
                        <a:t>Existing Pediatric CHD </a:t>
                      </a:r>
                      <a:r>
                        <a:rPr lang="en-US" sz="1100" dirty="0" err="1"/>
                        <a:t>Cath</a:t>
                      </a:r>
                      <a:r>
                        <a:rPr lang="en-US" sz="1100" dirty="0"/>
                        <a:t> Labs, Public</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8"/>
                  </a:ext>
                </a:extLst>
              </a:tr>
              <a:tr h="369682">
                <a:tc>
                  <a:txBody>
                    <a:bodyPr/>
                    <a:lstStyle/>
                    <a:p>
                      <a:pPr marL="0" marR="0" algn="ctr">
                        <a:lnSpc>
                          <a:spcPct val="115000"/>
                        </a:lnSpc>
                        <a:spcBef>
                          <a:spcPts val="0"/>
                        </a:spcBef>
                        <a:spcAft>
                          <a:spcPts val="0"/>
                        </a:spcAft>
                      </a:pPr>
                      <a:r>
                        <a:rPr lang="en-US" sz="1100" dirty="0"/>
                        <a:t>6</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gn="l">
                        <a:lnSpc>
                          <a:spcPct val="115000"/>
                        </a:lnSpc>
                        <a:spcBef>
                          <a:spcPts val="0"/>
                        </a:spcBef>
                        <a:spcAft>
                          <a:spcPts val="0"/>
                        </a:spcAft>
                      </a:pPr>
                      <a:r>
                        <a:rPr lang="en-US" sz="1100" dirty="0"/>
                        <a:t>Existing Pediatric CHD </a:t>
                      </a:r>
                      <a:r>
                        <a:rPr lang="en-US" sz="1100" dirty="0" err="1"/>
                        <a:t>Cath</a:t>
                      </a:r>
                      <a:r>
                        <a:rPr lang="en-US" sz="1100" dirty="0"/>
                        <a:t> Labs, Private</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9"/>
                  </a:ext>
                </a:extLst>
              </a:tr>
              <a:tr h="184841">
                <a:tc>
                  <a:txBody>
                    <a:bodyPr/>
                    <a:lstStyle/>
                    <a:p>
                      <a:pPr marL="0" marR="0" algn="ctr">
                        <a:lnSpc>
                          <a:spcPct val="115000"/>
                        </a:lnSpc>
                        <a:spcBef>
                          <a:spcPts val="0"/>
                        </a:spcBef>
                        <a:spcAft>
                          <a:spcPts val="0"/>
                        </a:spcAft>
                      </a:pPr>
                      <a:r>
                        <a:rPr lang="en-US" sz="1100" dirty="0"/>
                        <a:t>12</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gn="l">
                        <a:lnSpc>
                          <a:spcPct val="115000"/>
                        </a:lnSpc>
                        <a:spcBef>
                          <a:spcPts val="0"/>
                        </a:spcBef>
                        <a:spcAft>
                          <a:spcPts val="0"/>
                        </a:spcAft>
                      </a:pPr>
                      <a:r>
                        <a:rPr lang="en-US" sz="1100" dirty="0"/>
                        <a:t>Pediatric Cardiologists</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10"/>
                  </a:ext>
                </a:extLst>
              </a:tr>
              <a:tr h="184841">
                <a:tc>
                  <a:txBody>
                    <a:bodyPr/>
                    <a:lstStyle/>
                    <a:p>
                      <a:pPr marL="0" marR="0" algn="ctr">
                        <a:lnSpc>
                          <a:spcPct val="115000"/>
                        </a:lnSpc>
                        <a:spcBef>
                          <a:spcPts val="0"/>
                        </a:spcBef>
                        <a:spcAft>
                          <a:spcPts val="0"/>
                        </a:spcAft>
                      </a:pPr>
                      <a:r>
                        <a:rPr lang="en-US" sz="1100" dirty="0"/>
                        <a:t>24</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gn="l">
                        <a:lnSpc>
                          <a:spcPct val="115000"/>
                        </a:lnSpc>
                        <a:spcBef>
                          <a:spcPts val="0"/>
                        </a:spcBef>
                        <a:spcAft>
                          <a:spcPts val="0"/>
                        </a:spcAft>
                      </a:pPr>
                      <a:r>
                        <a:rPr lang="en-US" sz="1100" dirty="0"/>
                        <a:t>Needed Pediatric Cardiologists</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11"/>
                  </a:ext>
                </a:extLst>
              </a:tr>
              <a:tr h="184841">
                <a:tc>
                  <a:txBody>
                    <a:bodyPr/>
                    <a:lstStyle/>
                    <a:p>
                      <a:pPr marL="0" marR="0" algn="ctr">
                        <a:lnSpc>
                          <a:spcPct val="115000"/>
                        </a:lnSpc>
                        <a:spcBef>
                          <a:spcPts val="0"/>
                        </a:spcBef>
                        <a:spcAft>
                          <a:spcPts val="0"/>
                        </a:spcAft>
                      </a:pPr>
                      <a:r>
                        <a:rPr lang="en-US" sz="1100" dirty="0"/>
                        <a:t>10</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gn="l">
                        <a:lnSpc>
                          <a:spcPct val="115000"/>
                        </a:lnSpc>
                        <a:spcBef>
                          <a:spcPts val="0"/>
                        </a:spcBef>
                        <a:spcAft>
                          <a:spcPts val="0"/>
                        </a:spcAft>
                      </a:pPr>
                      <a:r>
                        <a:rPr lang="en-US" sz="1100" dirty="0"/>
                        <a:t>Pediatric Cardiac Surgeons</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12"/>
                  </a:ext>
                </a:extLst>
              </a:tr>
              <a:tr h="306314">
                <a:tc>
                  <a:txBody>
                    <a:bodyPr/>
                    <a:lstStyle/>
                    <a:p>
                      <a:pPr marL="0" marR="0" algn="ctr">
                        <a:lnSpc>
                          <a:spcPct val="115000"/>
                        </a:lnSpc>
                        <a:spcBef>
                          <a:spcPts val="0"/>
                        </a:spcBef>
                        <a:spcAft>
                          <a:spcPts val="0"/>
                        </a:spcAft>
                      </a:pPr>
                      <a:r>
                        <a:rPr lang="en-US" sz="1100" dirty="0"/>
                        <a:t>12</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gn="l">
                        <a:lnSpc>
                          <a:spcPct val="115000"/>
                        </a:lnSpc>
                        <a:spcBef>
                          <a:spcPts val="0"/>
                        </a:spcBef>
                        <a:spcAft>
                          <a:spcPts val="0"/>
                        </a:spcAft>
                      </a:pPr>
                      <a:r>
                        <a:rPr lang="en-US" sz="1100" dirty="0"/>
                        <a:t>Needed Pediatric Cardiac Surgeons</a:t>
                      </a:r>
                      <a:endParaRPr lang="en-US" sz="11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13"/>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68158190"/>
              </p:ext>
            </p:extLst>
          </p:nvPr>
        </p:nvGraphicFramePr>
        <p:xfrm>
          <a:off x="5760721" y="734907"/>
          <a:ext cx="3219996" cy="4866504"/>
        </p:xfrm>
        <a:graphic>
          <a:graphicData uri="http://schemas.openxmlformats.org/drawingml/2006/table">
            <a:tbl>
              <a:tblPr>
                <a:tableStyleId>{073A0DAA-6AF3-43AB-8588-CEC1D06C72B9}</a:tableStyleId>
              </a:tblPr>
              <a:tblGrid>
                <a:gridCol w="1062599">
                  <a:extLst>
                    <a:ext uri="{9D8B030D-6E8A-4147-A177-3AD203B41FA5}">
                      <a16:colId xmlns="" xmlns:a16="http://schemas.microsoft.com/office/drawing/2014/main" val="20000"/>
                    </a:ext>
                  </a:extLst>
                </a:gridCol>
                <a:gridCol w="2157397">
                  <a:extLst>
                    <a:ext uri="{9D8B030D-6E8A-4147-A177-3AD203B41FA5}">
                      <a16:colId xmlns="" xmlns:a16="http://schemas.microsoft.com/office/drawing/2014/main" val="20001"/>
                    </a:ext>
                  </a:extLst>
                </a:gridCol>
              </a:tblGrid>
              <a:tr h="317435">
                <a:tc gridSpan="2">
                  <a:txBody>
                    <a:bodyPr/>
                    <a:lstStyle/>
                    <a:p>
                      <a:pPr marL="0" marR="0" algn="ctr">
                        <a:lnSpc>
                          <a:spcPct val="115000"/>
                        </a:lnSpc>
                        <a:spcBef>
                          <a:spcPts val="0"/>
                        </a:spcBef>
                        <a:spcAft>
                          <a:spcPts val="0"/>
                        </a:spcAft>
                      </a:pPr>
                      <a:r>
                        <a:rPr lang="en-US" sz="1300" b="1" dirty="0">
                          <a:latin typeface="Calibri" pitchFamily="34" charset="0"/>
                          <a:cs typeface="Calibri" pitchFamily="34" charset="0"/>
                        </a:rPr>
                        <a:t>CHD Demographics in Kerala </a:t>
                      </a:r>
                      <a:endParaRPr lang="en-US" sz="1300" b="1" dirty="0">
                        <a:solidFill>
                          <a:schemeClr val="tx2">
                            <a:lumMod val="50000"/>
                          </a:schemeClr>
                        </a:solidFill>
                        <a:latin typeface="Calibri" pitchFamily="34" charset="0"/>
                        <a:ea typeface="Calibri"/>
                        <a:cs typeface="Calibri" pitchFamily="34" charset="0"/>
                      </a:endParaRPr>
                    </a:p>
                  </a:txBody>
                  <a:tcPr marL="51435" marR="51435" marT="0" marB="0" anchor="ctr"/>
                </a:tc>
                <a:tc hMerge="1">
                  <a:txBody>
                    <a:bodyPr/>
                    <a:lstStyle/>
                    <a:p>
                      <a:endParaRPr lang="en-US"/>
                    </a:p>
                  </a:txBody>
                  <a:tcPr/>
                </a:tc>
                <a:extLst>
                  <a:ext uri="{0D108BD9-81ED-4DB2-BD59-A6C34878D82A}">
                    <a16:rowId xmlns="" xmlns:a16="http://schemas.microsoft.com/office/drawing/2014/main" val="10000"/>
                  </a:ext>
                </a:extLst>
              </a:tr>
              <a:tr h="317435">
                <a:tc>
                  <a:txBody>
                    <a:bodyPr/>
                    <a:lstStyle/>
                    <a:p>
                      <a:pPr marL="0" marR="0" indent="140335" algn="r">
                        <a:lnSpc>
                          <a:spcPct val="115000"/>
                        </a:lnSpc>
                        <a:spcBef>
                          <a:spcPts val="0"/>
                        </a:spcBef>
                        <a:spcAft>
                          <a:spcPts val="0"/>
                        </a:spcAft>
                      </a:pPr>
                      <a:r>
                        <a:rPr lang="en-US" sz="1300" dirty="0">
                          <a:latin typeface="Calibri" pitchFamily="34" charset="0"/>
                          <a:cs typeface="Calibri" pitchFamily="34" charset="0"/>
                        </a:rPr>
                        <a:t>33 Million</a:t>
                      </a:r>
                      <a:endParaRPr lang="en-US" sz="13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nSpc>
                          <a:spcPct val="115000"/>
                        </a:lnSpc>
                        <a:spcBef>
                          <a:spcPts val="0"/>
                        </a:spcBef>
                        <a:spcAft>
                          <a:spcPts val="0"/>
                        </a:spcAft>
                      </a:pPr>
                      <a:r>
                        <a:rPr lang="en-US" sz="1300" dirty="0">
                          <a:latin typeface="Calibri" pitchFamily="34" charset="0"/>
                          <a:cs typeface="Calibri" pitchFamily="34" charset="0"/>
                        </a:rPr>
                        <a:t>Population</a:t>
                      </a:r>
                      <a:endParaRPr lang="en-US" sz="13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1"/>
                  </a:ext>
                </a:extLst>
              </a:tr>
              <a:tr h="317435">
                <a:tc>
                  <a:txBody>
                    <a:bodyPr/>
                    <a:lstStyle/>
                    <a:p>
                      <a:pPr marL="0" marR="0" indent="140335" algn="r">
                        <a:lnSpc>
                          <a:spcPct val="115000"/>
                        </a:lnSpc>
                        <a:spcBef>
                          <a:spcPts val="0"/>
                        </a:spcBef>
                        <a:spcAft>
                          <a:spcPts val="0"/>
                        </a:spcAft>
                      </a:pPr>
                      <a:r>
                        <a:rPr lang="en-US" sz="1300" dirty="0">
                          <a:latin typeface="Calibri" pitchFamily="34" charset="0"/>
                          <a:cs typeface="Calibri" pitchFamily="34" charset="0"/>
                        </a:rPr>
                        <a:t>0.5 Million</a:t>
                      </a:r>
                      <a:endParaRPr lang="en-US" sz="13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nSpc>
                          <a:spcPct val="115000"/>
                        </a:lnSpc>
                        <a:spcBef>
                          <a:spcPts val="0"/>
                        </a:spcBef>
                        <a:spcAft>
                          <a:spcPts val="0"/>
                        </a:spcAft>
                      </a:pPr>
                      <a:r>
                        <a:rPr lang="en-US" sz="1300" dirty="0">
                          <a:latin typeface="Calibri" pitchFamily="34" charset="0"/>
                          <a:cs typeface="Calibri" pitchFamily="34" charset="0"/>
                        </a:rPr>
                        <a:t>Children Born/year </a:t>
                      </a:r>
                      <a:endParaRPr lang="en-US" sz="13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4"/>
                  </a:ext>
                </a:extLst>
              </a:tr>
              <a:tr h="447589">
                <a:tc>
                  <a:txBody>
                    <a:bodyPr/>
                    <a:lstStyle/>
                    <a:p>
                      <a:pPr marL="0" marR="0" indent="140335" algn="r">
                        <a:lnSpc>
                          <a:spcPct val="115000"/>
                        </a:lnSpc>
                        <a:spcBef>
                          <a:spcPts val="0"/>
                        </a:spcBef>
                        <a:spcAft>
                          <a:spcPts val="0"/>
                        </a:spcAft>
                      </a:pPr>
                      <a:r>
                        <a:rPr lang="en-US" sz="1300" dirty="0">
                          <a:latin typeface="Calibri" pitchFamily="34" charset="0"/>
                          <a:cs typeface="Calibri" pitchFamily="34" charset="0"/>
                        </a:rPr>
                        <a:t>10</a:t>
                      </a:r>
                      <a:endParaRPr lang="en-US" sz="13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nSpc>
                          <a:spcPct val="115000"/>
                        </a:lnSpc>
                        <a:spcBef>
                          <a:spcPts val="0"/>
                        </a:spcBef>
                        <a:spcAft>
                          <a:spcPts val="0"/>
                        </a:spcAft>
                      </a:pPr>
                      <a:r>
                        <a:rPr lang="en-US" sz="1300" dirty="0">
                          <a:latin typeface="Calibri" pitchFamily="34" charset="0"/>
                          <a:cs typeface="Calibri" pitchFamily="34" charset="0"/>
                        </a:rPr>
                        <a:t>Mortality Rate, per 1000 live births (IMR)</a:t>
                      </a:r>
                      <a:endParaRPr lang="en-US" sz="13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5"/>
                  </a:ext>
                </a:extLst>
              </a:tr>
              <a:tr h="317435">
                <a:tc>
                  <a:txBody>
                    <a:bodyPr/>
                    <a:lstStyle/>
                    <a:p>
                      <a:pPr marL="0" marR="0" indent="140335" algn="r">
                        <a:lnSpc>
                          <a:spcPct val="115000"/>
                        </a:lnSpc>
                        <a:spcBef>
                          <a:spcPts val="0"/>
                        </a:spcBef>
                        <a:spcAft>
                          <a:spcPts val="0"/>
                        </a:spcAft>
                      </a:pPr>
                      <a:r>
                        <a:rPr lang="en-US" sz="1300" dirty="0">
                          <a:latin typeface="Calibri" pitchFamily="34" charset="0"/>
                          <a:cs typeface="Calibri" pitchFamily="34" charset="0"/>
                        </a:rPr>
                        <a:t>5032</a:t>
                      </a:r>
                      <a:endParaRPr lang="en-US" sz="13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nSpc>
                          <a:spcPct val="115000"/>
                        </a:lnSpc>
                        <a:spcBef>
                          <a:spcPts val="0"/>
                        </a:spcBef>
                        <a:spcAft>
                          <a:spcPts val="0"/>
                        </a:spcAft>
                      </a:pPr>
                      <a:r>
                        <a:rPr lang="en-US" sz="1300">
                          <a:latin typeface="Calibri" pitchFamily="34" charset="0"/>
                          <a:cs typeface="Calibri" pitchFamily="34" charset="0"/>
                        </a:rPr>
                        <a:t>Infant deaths/year</a:t>
                      </a:r>
                      <a:endParaRPr lang="en-US" sz="130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6"/>
                  </a:ext>
                </a:extLst>
              </a:tr>
              <a:tr h="447589">
                <a:tc>
                  <a:txBody>
                    <a:bodyPr/>
                    <a:lstStyle/>
                    <a:p>
                      <a:pPr marL="0" marR="0" indent="140335" algn="r">
                        <a:lnSpc>
                          <a:spcPct val="115000"/>
                        </a:lnSpc>
                        <a:spcBef>
                          <a:spcPts val="0"/>
                        </a:spcBef>
                        <a:spcAft>
                          <a:spcPts val="0"/>
                        </a:spcAft>
                      </a:pPr>
                      <a:r>
                        <a:rPr lang="en-US" sz="1300" dirty="0">
                          <a:latin typeface="Calibri" pitchFamily="34" charset="0"/>
                          <a:cs typeface="Calibri" pitchFamily="34" charset="0"/>
                        </a:rPr>
                        <a:t>8 per 1000 est.</a:t>
                      </a:r>
                      <a:endParaRPr lang="en-US" sz="1300" dirty="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nSpc>
                          <a:spcPct val="115000"/>
                        </a:lnSpc>
                        <a:spcBef>
                          <a:spcPts val="0"/>
                        </a:spcBef>
                        <a:spcAft>
                          <a:spcPts val="0"/>
                        </a:spcAft>
                      </a:pPr>
                      <a:r>
                        <a:rPr lang="en-US" sz="1300">
                          <a:latin typeface="Calibri" pitchFamily="34" charset="0"/>
                          <a:cs typeface="Calibri" pitchFamily="34" charset="0"/>
                        </a:rPr>
                        <a:t>CHD prevalence </a:t>
                      </a:r>
                      <a:endParaRPr lang="en-US" sz="130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7"/>
                  </a:ext>
                </a:extLst>
              </a:tr>
              <a:tr h="317435">
                <a:tc>
                  <a:txBody>
                    <a:bodyPr/>
                    <a:lstStyle/>
                    <a:p>
                      <a:pPr marL="0" marR="0" indent="140335" algn="r">
                        <a:lnSpc>
                          <a:spcPct val="115000"/>
                        </a:lnSpc>
                        <a:spcBef>
                          <a:spcPts val="0"/>
                        </a:spcBef>
                        <a:spcAft>
                          <a:spcPts val="0"/>
                        </a:spcAft>
                      </a:pPr>
                      <a:r>
                        <a:rPr lang="en-US" sz="1300">
                          <a:latin typeface="Calibri" pitchFamily="34" charset="0"/>
                          <a:cs typeface="Calibri" pitchFamily="34" charset="0"/>
                        </a:rPr>
                        <a:t>4,092 est. </a:t>
                      </a:r>
                      <a:endParaRPr lang="en-US" sz="130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nSpc>
                          <a:spcPct val="115000"/>
                        </a:lnSpc>
                        <a:spcBef>
                          <a:spcPts val="0"/>
                        </a:spcBef>
                        <a:spcAft>
                          <a:spcPts val="0"/>
                        </a:spcAft>
                      </a:pPr>
                      <a:r>
                        <a:rPr lang="en-US" sz="1300">
                          <a:latin typeface="Calibri" pitchFamily="34" charset="0"/>
                          <a:cs typeface="Calibri" pitchFamily="34" charset="0"/>
                        </a:rPr>
                        <a:t>New CHD/year</a:t>
                      </a:r>
                      <a:endParaRPr lang="en-US" sz="130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8"/>
                  </a:ext>
                </a:extLst>
              </a:tr>
              <a:tr h="447589">
                <a:tc>
                  <a:txBody>
                    <a:bodyPr/>
                    <a:lstStyle/>
                    <a:p>
                      <a:pPr marL="0" marR="0" algn="r">
                        <a:lnSpc>
                          <a:spcPct val="115000"/>
                        </a:lnSpc>
                        <a:spcBef>
                          <a:spcPts val="0"/>
                        </a:spcBef>
                        <a:spcAft>
                          <a:spcPts val="0"/>
                        </a:spcAft>
                      </a:pPr>
                      <a:r>
                        <a:rPr lang="en-US" sz="1300">
                          <a:latin typeface="Calibri" pitchFamily="34" charset="0"/>
                          <a:cs typeface="Calibri" pitchFamily="34" charset="0"/>
                        </a:rPr>
                        <a:t>1,023-1,364 est.</a:t>
                      </a:r>
                      <a:endParaRPr lang="en-US" sz="130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nSpc>
                          <a:spcPct val="115000"/>
                        </a:lnSpc>
                        <a:spcBef>
                          <a:spcPts val="0"/>
                        </a:spcBef>
                        <a:spcAft>
                          <a:spcPts val="0"/>
                        </a:spcAft>
                      </a:pPr>
                      <a:r>
                        <a:rPr lang="en-US" sz="1300" dirty="0">
                          <a:latin typeface="Calibri" pitchFamily="34" charset="0"/>
                          <a:cs typeface="Calibri" pitchFamily="34" charset="0"/>
                        </a:rPr>
                        <a:t>New Critical CHD/year (25-30% of all new CHD)</a:t>
                      </a:r>
                      <a:endParaRPr lang="en-US" sz="13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09"/>
                  </a:ext>
                </a:extLst>
              </a:tr>
              <a:tr h="317435">
                <a:tc>
                  <a:txBody>
                    <a:bodyPr/>
                    <a:lstStyle/>
                    <a:p>
                      <a:pPr marL="0" marR="0" algn="r">
                        <a:lnSpc>
                          <a:spcPct val="115000"/>
                        </a:lnSpc>
                        <a:spcBef>
                          <a:spcPts val="0"/>
                        </a:spcBef>
                        <a:spcAft>
                          <a:spcPts val="0"/>
                        </a:spcAft>
                      </a:pPr>
                      <a:r>
                        <a:rPr lang="en-US" sz="1300">
                          <a:latin typeface="Calibri" pitchFamily="34" charset="0"/>
                          <a:cs typeface="Calibri" pitchFamily="34" charset="0"/>
                        </a:rPr>
                        <a:t>780 est. </a:t>
                      </a:r>
                      <a:endParaRPr lang="en-US" sz="130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nSpc>
                          <a:spcPct val="115000"/>
                        </a:lnSpc>
                        <a:spcBef>
                          <a:spcPts val="0"/>
                        </a:spcBef>
                        <a:spcAft>
                          <a:spcPts val="0"/>
                        </a:spcAft>
                      </a:pPr>
                      <a:r>
                        <a:rPr lang="en-US" sz="1300" dirty="0">
                          <a:latin typeface="Calibri" pitchFamily="34" charset="0"/>
                          <a:cs typeface="Calibri" pitchFamily="34" charset="0"/>
                        </a:rPr>
                        <a:t>Deaths from CHD/year</a:t>
                      </a:r>
                      <a:endParaRPr lang="en-US" sz="13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10"/>
                  </a:ext>
                </a:extLst>
              </a:tr>
              <a:tr h="436399">
                <a:tc>
                  <a:txBody>
                    <a:bodyPr/>
                    <a:lstStyle/>
                    <a:p>
                      <a:pPr marL="0" marR="0" indent="140335" algn="r">
                        <a:lnSpc>
                          <a:spcPct val="115000"/>
                        </a:lnSpc>
                        <a:spcBef>
                          <a:spcPts val="0"/>
                        </a:spcBef>
                        <a:spcAft>
                          <a:spcPts val="0"/>
                        </a:spcAft>
                      </a:pPr>
                      <a:r>
                        <a:rPr lang="en-US" sz="1300">
                          <a:latin typeface="Calibri" pitchFamily="34" charset="0"/>
                          <a:cs typeface="Calibri" pitchFamily="34" charset="0"/>
                        </a:rPr>
                        <a:t>550-700 est.</a:t>
                      </a:r>
                      <a:endParaRPr lang="en-US" sz="130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nSpc>
                          <a:spcPct val="115000"/>
                        </a:lnSpc>
                        <a:spcBef>
                          <a:spcPts val="0"/>
                        </a:spcBef>
                        <a:spcAft>
                          <a:spcPts val="0"/>
                        </a:spcAft>
                      </a:pPr>
                      <a:r>
                        <a:rPr lang="en-US" sz="1300" dirty="0">
                          <a:latin typeface="Calibri" pitchFamily="34" charset="0"/>
                          <a:cs typeface="Calibri" pitchFamily="34" charset="0"/>
                        </a:rPr>
                        <a:t>Infant CHD Surgeries performed</a:t>
                      </a:r>
                      <a:endParaRPr lang="en-US" sz="13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11"/>
                  </a:ext>
                </a:extLst>
              </a:tr>
              <a:tr h="447589">
                <a:tc>
                  <a:txBody>
                    <a:bodyPr/>
                    <a:lstStyle/>
                    <a:p>
                      <a:pPr marL="0" marR="0" indent="140335" algn="r">
                        <a:lnSpc>
                          <a:spcPct val="115000"/>
                        </a:lnSpc>
                        <a:spcBef>
                          <a:spcPts val="0"/>
                        </a:spcBef>
                        <a:spcAft>
                          <a:spcPts val="0"/>
                        </a:spcAft>
                      </a:pPr>
                      <a:r>
                        <a:rPr lang="en-US" sz="1300">
                          <a:latin typeface="Calibri" pitchFamily="34" charset="0"/>
                          <a:cs typeface="Calibri" pitchFamily="34" charset="0"/>
                        </a:rPr>
                        <a:t>34% est. </a:t>
                      </a:r>
                      <a:endParaRPr lang="en-US" sz="1300">
                        <a:solidFill>
                          <a:schemeClr val="tx2">
                            <a:lumMod val="50000"/>
                          </a:schemeClr>
                        </a:solidFill>
                        <a:latin typeface="Calibri" pitchFamily="34" charset="0"/>
                        <a:ea typeface="Calibri"/>
                        <a:cs typeface="Calibri" pitchFamily="34" charset="0"/>
                      </a:endParaRPr>
                    </a:p>
                  </a:txBody>
                  <a:tcPr marL="51435" marR="51435" marT="0" marB="0" anchor="ctr"/>
                </a:tc>
                <a:tc>
                  <a:txBody>
                    <a:bodyPr/>
                    <a:lstStyle/>
                    <a:p>
                      <a:pPr marL="0" marR="0">
                        <a:lnSpc>
                          <a:spcPct val="115000"/>
                        </a:lnSpc>
                        <a:spcBef>
                          <a:spcPts val="0"/>
                        </a:spcBef>
                        <a:spcAft>
                          <a:spcPts val="0"/>
                        </a:spcAft>
                      </a:pPr>
                      <a:r>
                        <a:rPr lang="en-US" sz="1300" dirty="0">
                          <a:latin typeface="Calibri" pitchFamily="34" charset="0"/>
                          <a:cs typeface="Calibri" pitchFamily="34" charset="0"/>
                        </a:rPr>
                        <a:t>Estimated Surgical Treatment Coverage</a:t>
                      </a:r>
                      <a:endParaRPr lang="en-US" sz="1300" dirty="0">
                        <a:solidFill>
                          <a:schemeClr val="tx2">
                            <a:lumMod val="50000"/>
                          </a:schemeClr>
                        </a:solidFill>
                        <a:latin typeface="Calibri" pitchFamily="34" charset="0"/>
                        <a:ea typeface="Calibri"/>
                        <a:cs typeface="Calibri" pitchFamily="34" charset="0"/>
                      </a:endParaRPr>
                    </a:p>
                  </a:txBody>
                  <a:tcPr marL="51435" marR="51435" marT="0" marB="0" anchor="ctr"/>
                </a:tc>
                <a:extLst>
                  <a:ext uri="{0D108BD9-81ED-4DB2-BD59-A6C34878D82A}">
                    <a16:rowId xmlns="" xmlns:a16="http://schemas.microsoft.com/office/drawing/2014/main" val="10012"/>
                  </a:ext>
                </a:extLst>
              </a:tr>
              <a:tr h="671383">
                <a:tc gridSpan="2">
                  <a:txBody>
                    <a:bodyPr/>
                    <a:lstStyle/>
                    <a:p>
                      <a:pPr marL="0" marR="0" algn="ctr">
                        <a:lnSpc>
                          <a:spcPct val="115000"/>
                        </a:lnSpc>
                        <a:spcBef>
                          <a:spcPts val="0"/>
                        </a:spcBef>
                        <a:spcAft>
                          <a:spcPts val="0"/>
                        </a:spcAft>
                      </a:pPr>
                      <a:r>
                        <a:rPr lang="en-US" sz="1300" dirty="0">
                          <a:latin typeface="Calibri" pitchFamily="34" charset="0"/>
                          <a:cs typeface="Calibri" pitchFamily="34" charset="0"/>
                        </a:rPr>
                        <a:t>60% of children born with Critical CHD will die before 1st birthday ; 90% will die before reaching 5th birthday</a:t>
                      </a:r>
                      <a:endParaRPr lang="en-US" sz="1300" dirty="0">
                        <a:solidFill>
                          <a:schemeClr val="tx2">
                            <a:lumMod val="50000"/>
                          </a:schemeClr>
                        </a:solidFill>
                        <a:latin typeface="Calibri" pitchFamily="34" charset="0"/>
                        <a:ea typeface="Calibri"/>
                        <a:cs typeface="Calibri" pitchFamily="34" charset="0"/>
                      </a:endParaRPr>
                    </a:p>
                  </a:txBody>
                  <a:tcPr marL="51435" marR="51435" marT="0" marB="0" anchor="ctr"/>
                </a:tc>
                <a:tc hMerge="1">
                  <a:txBody>
                    <a:bodyPr/>
                    <a:lstStyle/>
                    <a:p>
                      <a:endParaRPr lang="en-US"/>
                    </a:p>
                  </a:txBody>
                  <a:tcPr/>
                </a:tc>
                <a:extLst>
                  <a:ext uri="{0D108BD9-81ED-4DB2-BD59-A6C34878D82A}">
                    <a16:rowId xmlns="" xmlns:a16="http://schemas.microsoft.com/office/drawing/2014/main" val="10013"/>
                  </a:ext>
                </a:extLst>
              </a:tr>
            </a:tbl>
          </a:graphicData>
        </a:graphic>
      </p:graphicFrame>
      <p:sp>
        <p:nvSpPr>
          <p:cNvPr id="27" name="Rectangle 1"/>
          <p:cNvSpPr>
            <a:spLocks noChangeArrowheads="1"/>
          </p:cNvSpPr>
          <p:nvPr/>
        </p:nvSpPr>
        <p:spPr bwMode="auto">
          <a:xfrm>
            <a:off x="3091543" y="213813"/>
            <a:ext cx="6052457" cy="410575"/>
          </a:xfrm>
          <a:prstGeom prst="rect">
            <a:avLst/>
          </a:prstGeom>
          <a:noFill/>
          <a:ln w="9525">
            <a:noFill/>
            <a:miter lim="800000"/>
            <a:headEnd/>
            <a:tailEnd/>
          </a:ln>
          <a:effectLst/>
        </p:spPr>
        <p:txBody>
          <a:bodyPr vert="horz" wrap="square" lIns="71323" tIns="35662" rIns="71323" bIns="35662" numCol="1" anchor="ctr" anchorCtr="0" compatLnSpc="1">
            <a:prstTxWarp prst="textNoShape">
              <a:avLst/>
            </a:prstTxWarp>
            <a:spAutoFit/>
          </a:bodyPr>
          <a:lstStyle/>
          <a:p>
            <a:pPr algn="ctr" defTabSz="713232" fontAlgn="base" latinLnBrk="0">
              <a:spcBef>
                <a:spcPct val="0"/>
              </a:spcBef>
              <a:spcAft>
                <a:spcPct val="0"/>
              </a:spcAft>
            </a:pPr>
            <a:r>
              <a:rPr lang="en-US" sz="2200" b="1" dirty="0">
                <a:solidFill>
                  <a:srgbClr val="FFC000"/>
                </a:solidFill>
                <a:latin typeface="Calibri" pitchFamily="34" charset="0"/>
                <a:ea typeface="Calibri" pitchFamily="34" charset="0"/>
                <a:cs typeface="Kartika"/>
              </a:rPr>
              <a:t>KERALA Pediatric Cardiac Care : Situation Analysis</a:t>
            </a:r>
            <a:endParaRPr lang="en-US" sz="2500" dirty="0">
              <a:solidFill>
                <a:srgbClr val="FFC000"/>
              </a:solidFill>
              <a:latin typeface="Arial" pitchFamily="34" charset="0"/>
              <a:cs typeface="Arial" pitchFamily="34" charset="0"/>
            </a:endParaRPr>
          </a:p>
        </p:txBody>
      </p:sp>
      <p:grpSp>
        <p:nvGrpSpPr>
          <p:cNvPr id="39" name="Group 38"/>
          <p:cNvGrpSpPr/>
          <p:nvPr/>
        </p:nvGrpSpPr>
        <p:grpSpPr>
          <a:xfrm>
            <a:off x="3241224" y="803730"/>
            <a:ext cx="2340293" cy="4838700"/>
            <a:chOff x="4321632" y="964476"/>
            <a:chExt cx="3120390" cy="5806440"/>
          </a:xfrm>
        </p:grpSpPr>
        <p:grpSp>
          <p:nvGrpSpPr>
            <p:cNvPr id="6" name="Group 5"/>
            <p:cNvGrpSpPr/>
            <p:nvPr/>
          </p:nvGrpSpPr>
          <p:grpSpPr>
            <a:xfrm>
              <a:off x="4321632" y="964476"/>
              <a:ext cx="3120390" cy="5806440"/>
              <a:chOff x="4321632" y="964476"/>
              <a:chExt cx="3120390" cy="5806440"/>
            </a:xfrm>
          </p:grpSpPr>
          <p:sp>
            <p:nvSpPr>
              <p:cNvPr id="7" name="Rectangle 6"/>
              <p:cNvSpPr/>
              <p:nvPr/>
            </p:nvSpPr>
            <p:spPr>
              <a:xfrm>
                <a:off x="4321632" y="964476"/>
                <a:ext cx="3120390" cy="5806440"/>
              </a:xfrm>
              <a:prstGeom prst="rect">
                <a:avLst/>
              </a:prstGeom>
              <a:solidFill>
                <a:schemeClr val="bg1"/>
              </a:solidFill>
              <a:ln>
                <a:solidFill>
                  <a:schemeClr val="tx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2"/>
              <p:cNvGrpSpPr/>
              <p:nvPr/>
            </p:nvGrpSpPr>
            <p:grpSpPr>
              <a:xfrm>
                <a:off x="4438789" y="1111161"/>
                <a:ext cx="3003233" cy="5534025"/>
                <a:chOff x="4632007" y="1038225"/>
                <a:chExt cx="3003233" cy="5534025"/>
              </a:xfrm>
            </p:grpSpPr>
            <p:sp>
              <p:nvSpPr>
                <p:cNvPr id="9" name="Rectangle 8"/>
                <p:cNvSpPr/>
                <p:nvPr/>
              </p:nvSpPr>
              <p:spPr>
                <a:xfrm>
                  <a:off x="4633914" y="5806440"/>
                  <a:ext cx="2919412" cy="7658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C:\Users\bistra\Desktop\Maps\kerala-district-map.jpg"/>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32007" y="1038225"/>
                  <a:ext cx="2927985" cy="4781550"/>
                </a:xfrm>
                <a:prstGeom prst="rect">
                  <a:avLst/>
                </a:prstGeom>
                <a:noFill/>
                <a:ln>
                  <a:noFill/>
                </a:ln>
              </p:spPr>
            </p:pic>
            <p:grpSp>
              <p:nvGrpSpPr>
                <p:cNvPr id="11" name="Group 21"/>
                <p:cNvGrpSpPr/>
                <p:nvPr/>
              </p:nvGrpSpPr>
              <p:grpSpPr>
                <a:xfrm>
                  <a:off x="4666616" y="5795011"/>
                  <a:ext cx="2968624" cy="738664"/>
                  <a:chOff x="4666616" y="5795011"/>
                  <a:chExt cx="2968624" cy="738664"/>
                </a:xfrm>
              </p:grpSpPr>
              <p:sp>
                <p:nvSpPr>
                  <p:cNvPr id="12" name="TextBox 11"/>
                  <p:cNvSpPr txBox="1"/>
                  <p:nvPr/>
                </p:nvSpPr>
                <p:spPr>
                  <a:xfrm>
                    <a:off x="4800601" y="5795011"/>
                    <a:ext cx="2834639" cy="738664"/>
                  </a:xfrm>
                  <a:prstGeom prst="rect">
                    <a:avLst/>
                  </a:prstGeom>
                  <a:noFill/>
                </p:spPr>
                <p:txBody>
                  <a:bodyPr wrap="square" rtlCol="0">
                    <a:spAutoFit/>
                  </a:bodyPr>
                  <a:lstStyle/>
                  <a:p>
                    <a:r>
                      <a:rPr lang="en-US" sz="1100" dirty="0">
                        <a:latin typeface="Calibri" pitchFamily="34" charset="0"/>
                        <a:cs typeface="Calibri" pitchFamily="34" charset="0"/>
                      </a:rPr>
                      <a:t>Private Pediatric Cardiac Program</a:t>
                    </a:r>
                  </a:p>
                  <a:p>
                    <a:r>
                      <a:rPr lang="en-US" sz="1100" dirty="0">
                        <a:latin typeface="Calibri" pitchFamily="34" charset="0"/>
                        <a:cs typeface="Calibri" pitchFamily="34" charset="0"/>
                      </a:rPr>
                      <a:t>Public Pediatric Cardiac Program</a:t>
                    </a:r>
                  </a:p>
                  <a:p>
                    <a:r>
                      <a:rPr lang="en-US" sz="1100" dirty="0">
                        <a:latin typeface="Calibri" pitchFamily="34" charset="0"/>
                        <a:cs typeface="Calibri" pitchFamily="34" charset="0"/>
                      </a:rPr>
                      <a:t>New Public Pediatric Cardiac</a:t>
                    </a:r>
                  </a:p>
                </p:txBody>
              </p:sp>
              <p:sp>
                <p:nvSpPr>
                  <p:cNvPr id="13" name="Flowchart: Connector 10"/>
                  <p:cNvSpPr>
                    <a:spLocks noChangeArrowheads="1"/>
                  </p:cNvSpPr>
                  <p:nvPr/>
                </p:nvSpPr>
                <p:spPr bwMode="auto">
                  <a:xfrm>
                    <a:off x="4685354" y="5897878"/>
                    <a:ext cx="84138" cy="87312"/>
                  </a:xfrm>
                  <a:prstGeom prst="flowChartConnector">
                    <a:avLst/>
                  </a:prstGeom>
                  <a:solidFill>
                    <a:srgbClr val="00B050"/>
                  </a:solidFill>
                  <a:ln w="25400">
                    <a:solidFill>
                      <a:srgbClr val="00B05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4" name="5-Point Star 11"/>
                  <p:cNvSpPr>
                    <a:spLocks/>
                  </p:cNvSpPr>
                  <p:nvPr/>
                </p:nvSpPr>
                <p:spPr bwMode="auto">
                  <a:xfrm>
                    <a:off x="4666616" y="6098539"/>
                    <a:ext cx="117475" cy="111125"/>
                  </a:xfrm>
                  <a:custGeom>
                    <a:avLst/>
                    <a:gdLst>
                      <a:gd name="T0" fmla="*/ 0 w 118745"/>
                      <a:gd name="T1" fmla="*/ 42203 h 110490"/>
                      <a:gd name="T2" fmla="*/ 45357 w 118745"/>
                      <a:gd name="T3" fmla="*/ 42204 h 110490"/>
                      <a:gd name="T4" fmla="*/ 59373 w 118745"/>
                      <a:gd name="T5" fmla="*/ 0 h 110490"/>
                      <a:gd name="T6" fmla="*/ 73388 w 118745"/>
                      <a:gd name="T7" fmla="*/ 42204 h 110490"/>
                      <a:gd name="T8" fmla="*/ 118745 w 118745"/>
                      <a:gd name="T9" fmla="*/ 42203 h 110490"/>
                      <a:gd name="T10" fmla="*/ 82050 w 118745"/>
                      <a:gd name="T11" fmla="*/ 68286 h 110490"/>
                      <a:gd name="T12" fmla="*/ 96067 w 118745"/>
                      <a:gd name="T13" fmla="*/ 110490 h 110490"/>
                      <a:gd name="T14" fmla="*/ 59373 w 118745"/>
                      <a:gd name="T15" fmla="*/ 84406 h 110490"/>
                      <a:gd name="T16" fmla="*/ 22678 w 118745"/>
                      <a:gd name="T17" fmla="*/ 110490 h 110490"/>
                      <a:gd name="T18" fmla="*/ 36695 w 118745"/>
                      <a:gd name="T19" fmla="*/ 68286 h 110490"/>
                      <a:gd name="T20" fmla="*/ 0 w 118745"/>
                      <a:gd name="T21" fmla="*/ 42203 h 1104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745" h="110490">
                        <a:moveTo>
                          <a:pt x="0" y="42203"/>
                        </a:moveTo>
                        <a:lnTo>
                          <a:pt x="45357" y="42204"/>
                        </a:lnTo>
                        <a:lnTo>
                          <a:pt x="59373" y="0"/>
                        </a:lnTo>
                        <a:lnTo>
                          <a:pt x="73388" y="42204"/>
                        </a:lnTo>
                        <a:lnTo>
                          <a:pt x="118745" y="42203"/>
                        </a:lnTo>
                        <a:lnTo>
                          <a:pt x="82050" y="68286"/>
                        </a:lnTo>
                        <a:lnTo>
                          <a:pt x="96067" y="110490"/>
                        </a:lnTo>
                        <a:lnTo>
                          <a:pt x="59373" y="84406"/>
                        </a:lnTo>
                        <a:lnTo>
                          <a:pt x="22678" y="110490"/>
                        </a:lnTo>
                        <a:lnTo>
                          <a:pt x="36695" y="68286"/>
                        </a:lnTo>
                        <a:lnTo>
                          <a:pt x="0" y="42203"/>
                        </a:lnTo>
                        <a:close/>
                      </a:path>
                    </a:pathLst>
                  </a:custGeom>
                  <a:solidFill>
                    <a:srgbClr val="FF0000"/>
                  </a:solid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5" name="Flowchart: Extract 33"/>
                  <p:cNvSpPr>
                    <a:spLocks noChangeArrowheads="1"/>
                  </p:cNvSpPr>
                  <p:nvPr/>
                </p:nvSpPr>
                <p:spPr bwMode="auto">
                  <a:xfrm>
                    <a:off x="4670114" y="6265541"/>
                    <a:ext cx="123825" cy="190500"/>
                  </a:xfrm>
                  <a:prstGeom prst="flowChartExtra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grpSp>
        </p:grpSp>
        <p:pic>
          <p:nvPicPr>
            <p:cNvPr id="28" name="Picture 5" descr="C:\Users\ABHILASH\Desktop\flash\blink_red.gif"/>
            <p:cNvPicPr>
              <a:picLocks noChangeAspect="1" noChangeArrowheads="1" noCrop="1"/>
            </p:cNvPicPr>
            <p:nvPr/>
          </p:nvPicPr>
          <p:blipFill>
            <a:blip r:embed="rId4" cstate="print"/>
            <a:srcRect/>
            <a:stretch>
              <a:fillRect/>
            </a:stretch>
          </p:blipFill>
          <p:spPr bwMode="auto">
            <a:xfrm>
              <a:off x="6042661" y="4505326"/>
              <a:ext cx="300038" cy="300038"/>
            </a:xfrm>
            <a:prstGeom prst="rect">
              <a:avLst/>
            </a:prstGeom>
            <a:noFill/>
          </p:spPr>
        </p:pic>
        <p:pic>
          <p:nvPicPr>
            <p:cNvPr id="29" name="Picture 6" descr="C:\Users\ABHILASH\Desktop\flash\blink_blue.gif"/>
            <p:cNvPicPr>
              <a:picLocks noChangeAspect="1" noChangeArrowheads="1" noCrop="1"/>
            </p:cNvPicPr>
            <p:nvPr/>
          </p:nvPicPr>
          <p:blipFill>
            <a:blip r:embed="rId5" cstate="print"/>
            <a:srcRect/>
            <a:stretch>
              <a:fillRect/>
            </a:stretch>
          </p:blipFill>
          <p:spPr bwMode="auto">
            <a:xfrm>
              <a:off x="6524626" y="5307649"/>
              <a:ext cx="300038" cy="300038"/>
            </a:xfrm>
            <a:prstGeom prst="rect">
              <a:avLst/>
            </a:prstGeom>
            <a:noFill/>
          </p:spPr>
        </p:pic>
        <p:pic>
          <p:nvPicPr>
            <p:cNvPr id="30" name="Picture 7" descr="C:\Users\ABHILASH\Desktop\flash\blink_green.gif"/>
            <p:cNvPicPr>
              <a:picLocks noChangeAspect="1" noChangeArrowheads="1" noCrop="1"/>
            </p:cNvPicPr>
            <p:nvPr/>
          </p:nvPicPr>
          <p:blipFill>
            <a:blip r:embed="rId6" cstate="print"/>
            <a:srcRect/>
            <a:stretch>
              <a:fillRect/>
            </a:stretch>
          </p:blipFill>
          <p:spPr bwMode="auto">
            <a:xfrm>
              <a:off x="5844541" y="3847467"/>
              <a:ext cx="243521" cy="243521"/>
            </a:xfrm>
            <a:prstGeom prst="rect">
              <a:avLst/>
            </a:prstGeom>
            <a:noFill/>
          </p:spPr>
        </p:pic>
        <p:pic>
          <p:nvPicPr>
            <p:cNvPr id="31" name="Picture 7" descr="C:\Users\ABHILASH\Desktop\flash\blink_green.gif"/>
            <p:cNvPicPr>
              <a:picLocks noChangeAspect="1" noChangeArrowheads="1" noCrop="1"/>
            </p:cNvPicPr>
            <p:nvPr/>
          </p:nvPicPr>
          <p:blipFill>
            <a:blip r:embed="rId6" cstate="print"/>
            <a:srcRect/>
            <a:stretch>
              <a:fillRect/>
            </a:stretch>
          </p:blipFill>
          <p:spPr bwMode="auto">
            <a:xfrm>
              <a:off x="5943600" y="3886200"/>
              <a:ext cx="243521" cy="243521"/>
            </a:xfrm>
            <a:prstGeom prst="rect">
              <a:avLst/>
            </a:prstGeom>
            <a:noFill/>
          </p:spPr>
        </p:pic>
        <p:pic>
          <p:nvPicPr>
            <p:cNvPr id="32" name="Picture 7" descr="C:\Users\ABHILASH\Desktop\flash\blink_green.gif"/>
            <p:cNvPicPr>
              <a:picLocks noChangeAspect="1" noChangeArrowheads="1" noCrop="1"/>
            </p:cNvPicPr>
            <p:nvPr/>
          </p:nvPicPr>
          <p:blipFill>
            <a:blip r:embed="rId6" cstate="print"/>
            <a:srcRect/>
            <a:stretch>
              <a:fillRect/>
            </a:stretch>
          </p:blipFill>
          <p:spPr bwMode="auto">
            <a:xfrm>
              <a:off x="6019800" y="3733800"/>
              <a:ext cx="243521" cy="243521"/>
            </a:xfrm>
            <a:prstGeom prst="rect">
              <a:avLst/>
            </a:prstGeom>
            <a:noFill/>
          </p:spPr>
        </p:pic>
        <p:pic>
          <p:nvPicPr>
            <p:cNvPr id="33" name="Picture 7" descr="C:\Users\ABHILASH\Desktop\flash\blink_green.gif"/>
            <p:cNvPicPr>
              <a:picLocks noChangeAspect="1" noChangeArrowheads="1" noCrop="1"/>
            </p:cNvPicPr>
            <p:nvPr/>
          </p:nvPicPr>
          <p:blipFill>
            <a:blip r:embed="rId6" cstate="print"/>
            <a:srcRect/>
            <a:stretch>
              <a:fillRect/>
            </a:stretch>
          </p:blipFill>
          <p:spPr bwMode="auto">
            <a:xfrm>
              <a:off x="6219825" y="4229100"/>
              <a:ext cx="243521" cy="243521"/>
            </a:xfrm>
            <a:prstGeom prst="rect">
              <a:avLst/>
            </a:prstGeom>
            <a:noFill/>
          </p:spPr>
        </p:pic>
        <p:pic>
          <p:nvPicPr>
            <p:cNvPr id="34" name="Picture 5" descr="C:\Users\ABHILASH\Desktop\flash\blink_red.gif"/>
            <p:cNvPicPr>
              <a:picLocks noChangeAspect="1" noChangeArrowheads="1" noCrop="1"/>
            </p:cNvPicPr>
            <p:nvPr/>
          </p:nvPicPr>
          <p:blipFill>
            <a:blip r:embed="rId4" cstate="print"/>
            <a:srcRect/>
            <a:stretch>
              <a:fillRect/>
            </a:stretch>
          </p:blipFill>
          <p:spPr bwMode="auto">
            <a:xfrm>
              <a:off x="6757036" y="5462589"/>
              <a:ext cx="300038" cy="300038"/>
            </a:xfrm>
            <a:prstGeom prst="rect">
              <a:avLst/>
            </a:prstGeom>
            <a:noFill/>
          </p:spPr>
        </p:pic>
        <p:pic>
          <p:nvPicPr>
            <p:cNvPr id="35" name="Picture 6" descr="C:\Users\ABHILASH\Desktop\flash\blink_blue.gif"/>
            <p:cNvPicPr>
              <a:picLocks noChangeAspect="1" noChangeArrowheads="1" noCrop="1"/>
            </p:cNvPicPr>
            <p:nvPr/>
          </p:nvPicPr>
          <p:blipFill>
            <a:blip r:embed="rId5" cstate="print"/>
            <a:srcRect/>
            <a:stretch>
              <a:fillRect/>
            </a:stretch>
          </p:blipFill>
          <p:spPr bwMode="auto">
            <a:xfrm>
              <a:off x="5391151" y="2388237"/>
              <a:ext cx="300038" cy="300038"/>
            </a:xfrm>
            <a:prstGeom prst="rect">
              <a:avLst/>
            </a:prstGeom>
            <a:noFill/>
          </p:spPr>
        </p:pic>
        <p:pic>
          <p:nvPicPr>
            <p:cNvPr id="36" name="Picture 7" descr="C:\Users\ABHILASH\Desktop\flash\blink_green.gif"/>
            <p:cNvPicPr>
              <a:picLocks noChangeAspect="1" noChangeArrowheads="1" noCrop="1"/>
            </p:cNvPicPr>
            <p:nvPr/>
          </p:nvPicPr>
          <p:blipFill>
            <a:blip r:embed="rId6" cstate="print"/>
            <a:srcRect/>
            <a:stretch>
              <a:fillRect/>
            </a:stretch>
          </p:blipFill>
          <p:spPr bwMode="auto">
            <a:xfrm>
              <a:off x="4429125" y="5886450"/>
              <a:ext cx="243521" cy="243521"/>
            </a:xfrm>
            <a:prstGeom prst="rect">
              <a:avLst/>
            </a:prstGeom>
            <a:noFill/>
          </p:spPr>
        </p:pic>
        <p:pic>
          <p:nvPicPr>
            <p:cNvPr id="37" name="Picture 5" descr="C:\Users\ABHILASH\Desktop\flash\blink_red.gif"/>
            <p:cNvPicPr>
              <a:picLocks noChangeAspect="1" noChangeArrowheads="1" noCrop="1"/>
            </p:cNvPicPr>
            <p:nvPr/>
          </p:nvPicPr>
          <p:blipFill>
            <a:blip r:embed="rId4" cstate="print"/>
            <a:srcRect/>
            <a:stretch>
              <a:fillRect/>
            </a:stretch>
          </p:blipFill>
          <p:spPr bwMode="auto">
            <a:xfrm>
              <a:off x="4394836" y="6110289"/>
              <a:ext cx="300038" cy="300038"/>
            </a:xfrm>
            <a:prstGeom prst="rect">
              <a:avLst/>
            </a:prstGeom>
            <a:noFill/>
          </p:spPr>
        </p:pic>
        <p:pic>
          <p:nvPicPr>
            <p:cNvPr id="38" name="Picture 6" descr="C:\Users\ABHILASH\Desktop\flash\blink_blue.gif"/>
            <p:cNvPicPr>
              <a:picLocks noChangeAspect="1" noChangeArrowheads="1" noCrop="1"/>
            </p:cNvPicPr>
            <p:nvPr/>
          </p:nvPicPr>
          <p:blipFill>
            <a:blip r:embed="rId5" cstate="print"/>
            <a:srcRect/>
            <a:stretch>
              <a:fillRect/>
            </a:stretch>
          </p:blipFill>
          <p:spPr bwMode="auto">
            <a:xfrm>
              <a:off x="4410076" y="6336349"/>
              <a:ext cx="300038" cy="300038"/>
            </a:xfrm>
            <a:prstGeom prst="rect">
              <a:avLst/>
            </a:prstGeom>
            <a:noFill/>
          </p:spPr>
        </p:pic>
        <p:pic>
          <p:nvPicPr>
            <p:cNvPr id="40" name="Picture 7" descr="C:\Users\ABHILASH\Desktop\flash\blink_green.gif"/>
            <p:cNvPicPr>
              <a:picLocks noChangeAspect="1" noChangeArrowheads="1" noCrop="1"/>
            </p:cNvPicPr>
            <p:nvPr/>
          </p:nvPicPr>
          <p:blipFill>
            <a:blip r:embed="rId6" cstate="print"/>
            <a:srcRect/>
            <a:stretch>
              <a:fillRect/>
            </a:stretch>
          </p:blipFill>
          <p:spPr bwMode="auto">
            <a:xfrm>
              <a:off x="5289550" y="2253616"/>
              <a:ext cx="243521" cy="243521"/>
            </a:xfrm>
            <a:prstGeom prst="rect">
              <a:avLst/>
            </a:prstGeom>
            <a:noFill/>
          </p:spPr>
        </p:pic>
      </p:grpSp>
    </p:spTree>
    <p:extLst>
      <p:ext uri="{BB962C8B-B14F-4D97-AF65-F5344CB8AC3E}">
        <p14:creationId xmlns:p14="http://schemas.microsoft.com/office/powerpoint/2010/main" val="1596187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2" descr="C:\Users\ABHILASH\Documents\IPMsg\AutoSave\Hridyam_001.gif"/>
          <p:cNvPicPr>
            <a:picLocks noChangeAspect="1" noChangeArrowheads="1" noCrop="1"/>
          </p:cNvPicPr>
          <p:nvPr/>
        </p:nvPicPr>
        <p:blipFill>
          <a:blip r:embed="rId2" cstate="print"/>
          <a:srcRect/>
          <a:stretch>
            <a:fillRect/>
          </a:stretch>
        </p:blipFill>
        <p:spPr bwMode="auto">
          <a:xfrm>
            <a:off x="476250" y="0"/>
            <a:ext cx="1325880" cy="828675"/>
          </a:xfrm>
          <a:prstGeom prst="rect">
            <a:avLst/>
          </a:prstGeom>
          <a:noFill/>
        </p:spPr>
      </p:pic>
      <p:pic>
        <p:nvPicPr>
          <p:cNvPr id="1026" name="Picture 2" descr="C:\Users\ABHILASH\Desktop\Hridyam_ppt_18 01 2018_05PM.png"/>
          <p:cNvPicPr>
            <a:picLocks noChangeAspect="1" noChangeArrowheads="1"/>
          </p:cNvPicPr>
          <p:nvPr/>
        </p:nvPicPr>
        <p:blipFill>
          <a:blip r:embed="rId3" cstate="print"/>
          <a:srcRect/>
          <a:stretch>
            <a:fillRect/>
          </a:stretch>
        </p:blipFill>
        <p:spPr bwMode="auto">
          <a:xfrm>
            <a:off x="1190" y="1323"/>
            <a:ext cx="9142810" cy="5713678"/>
          </a:xfrm>
          <a:prstGeom prst="rect">
            <a:avLst/>
          </a:prstGeom>
          <a:noFill/>
        </p:spPr>
      </p:pic>
      <p:pic>
        <p:nvPicPr>
          <p:cNvPr id="46" name="Picture 2" descr="C:\Users\ABHILASH\Desktop\hridyam presentation\chl_horiz_logo.jpg"/>
          <p:cNvPicPr>
            <a:picLocks noChangeAspect="1" noChangeArrowheads="1"/>
          </p:cNvPicPr>
          <p:nvPr/>
        </p:nvPicPr>
        <p:blipFill>
          <a:blip r:embed="rId4" cstate="print"/>
          <a:srcRect/>
          <a:stretch>
            <a:fillRect/>
          </a:stretch>
        </p:blipFill>
        <p:spPr bwMode="auto">
          <a:xfrm>
            <a:off x="8042509" y="5392032"/>
            <a:ext cx="1101491" cy="322968"/>
          </a:xfrm>
          <a:prstGeom prst="rect">
            <a:avLst/>
          </a:prstGeom>
          <a:noFill/>
        </p:spPr>
      </p:pic>
      <p:pic>
        <p:nvPicPr>
          <p:cNvPr id="6146" name="Picture 2" descr="C:\Users\Abhilash\Desktop\hridyam logo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95628"/>
            <a:ext cx="1422567" cy="7881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4448" y="276987"/>
            <a:ext cx="462736" cy="394183"/>
          </a:xfrm>
          <a:prstGeom prst="rect">
            <a:avLst/>
          </a:prstGeom>
        </p:spPr>
      </p:pic>
    </p:spTree>
    <p:extLst>
      <p:ext uri="{BB962C8B-B14F-4D97-AF65-F5344CB8AC3E}">
        <p14:creationId xmlns:p14="http://schemas.microsoft.com/office/powerpoint/2010/main" val="645656863"/>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8919" y="264586"/>
            <a:ext cx="8490590" cy="5296298"/>
            <a:chOff x="505226" y="317503"/>
            <a:chExt cx="11320786" cy="6355557"/>
          </a:xfrm>
        </p:grpSpPr>
        <p:sp>
          <p:nvSpPr>
            <p:cNvPr id="3" name="Rectangle 2"/>
            <p:cNvSpPr/>
            <p:nvPr/>
          </p:nvSpPr>
          <p:spPr>
            <a:xfrm>
              <a:off x="505362" y="5530060"/>
              <a:ext cx="11315700" cy="1143000"/>
            </a:xfrm>
            <a:prstGeom prst="rect">
              <a:avLst/>
            </a:prstGeom>
            <a:solidFill>
              <a:srgbClr val="F7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0312" y="4544222"/>
              <a:ext cx="11315700" cy="9875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8978" y="3532193"/>
              <a:ext cx="11315700" cy="1024128"/>
            </a:xfrm>
            <a:prstGeom prst="rect">
              <a:avLst/>
            </a:prstGeom>
            <a:solidFill>
              <a:srgbClr val="FCF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08000" y="2367756"/>
              <a:ext cx="11315700" cy="11612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8000" y="1393828"/>
              <a:ext cx="11315700" cy="9784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226" y="327028"/>
              <a:ext cx="11315700" cy="10698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000" y="317503"/>
              <a:ext cx="11303000" cy="6350000"/>
            </a:xfrm>
            <a:prstGeom prst="rect">
              <a:avLst/>
            </a:prstGeom>
            <a:noFill/>
            <a:ln w="1905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0" name="Picture 2" descr="C:\Users\ABHILASH\Desktop\registration.png"/>
          <p:cNvPicPr>
            <a:picLocks noChangeAspect="1" noChangeArrowheads="1"/>
          </p:cNvPicPr>
          <p:nvPr/>
        </p:nvPicPr>
        <p:blipFill>
          <a:blip r:embed="rId2" cstate="print"/>
          <a:srcRect/>
          <a:stretch>
            <a:fillRect/>
          </a:stretch>
        </p:blipFill>
        <p:spPr bwMode="auto">
          <a:xfrm>
            <a:off x="2267733" y="275169"/>
            <a:ext cx="571500" cy="572438"/>
          </a:xfrm>
          <a:prstGeom prst="rect">
            <a:avLst/>
          </a:prstGeom>
          <a:noFill/>
          <a:effectLst>
            <a:outerShdw blurRad="50800" dist="38100" dir="2700000" algn="tl" rotWithShape="0">
              <a:prstClr val="black">
                <a:alpha val="40000"/>
              </a:prstClr>
            </a:outerShdw>
          </a:effectLst>
        </p:spPr>
      </p:pic>
      <p:sp>
        <p:nvSpPr>
          <p:cNvPr id="11" name="TextBox 10"/>
          <p:cNvSpPr txBox="1"/>
          <p:nvPr/>
        </p:nvSpPr>
        <p:spPr>
          <a:xfrm>
            <a:off x="1563623" y="783168"/>
            <a:ext cx="1681319" cy="410575"/>
          </a:xfrm>
          <a:prstGeom prst="rect">
            <a:avLst/>
          </a:prstGeom>
          <a:noFill/>
        </p:spPr>
        <p:txBody>
          <a:bodyPr wrap="none" lIns="71323" tIns="35662" rIns="71323" bIns="35662" rtlCol="0">
            <a:spAutoFit/>
          </a:bodyPr>
          <a:lstStyle/>
          <a:p>
            <a:pPr algn="ctr">
              <a:defRPr/>
            </a:pPr>
            <a:r>
              <a:rPr lang="en-US" sz="1100" dirty="0">
                <a:solidFill>
                  <a:schemeClr val="tx1">
                    <a:lumMod val="95000"/>
                    <a:lumOff val="5000"/>
                  </a:schemeClr>
                </a:solidFill>
                <a:cs typeface="Arial"/>
              </a:rPr>
              <a:t>Case Registration from </a:t>
            </a:r>
          </a:p>
          <a:p>
            <a:pPr algn="ctr">
              <a:defRPr/>
            </a:pPr>
            <a:r>
              <a:rPr lang="en-US" sz="1100" dirty="0">
                <a:solidFill>
                  <a:schemeClr val="tx1">
                    <a:lumMod val="95000"/>
                    <a:lumOff val="5000"/>
                  </a:schemeClr>
                </a:solidFill>
                <a:cs typeface="Arial"/>
              </a:rPr>
              <a:t>Public / Hospitals / DEIC</a:t>
            </a:r>
          </a:p>
        </p:txBody>
      </p:sp>
      <p:sp>
        <p:nvSpPr>
          <p:cNvPr id="12" name="TextBox 11"/>
          <p:cNvSpPr txBox="1"/>
          <p:nvPr/>
        </p:nvSpPr>
        <p:spPr>
          <a:xfrm>
            <a:off x="2286783" y="1566336"/>
            <a:ext cx="2114550" cy="395186"/>
          </a:xfrm>
          <a:prstGeom prst="rect">
            <a:avLst/>
          </a:prstGeom>
          <a:noFill/>
        </p:spPr>
        <p:txBody>
          <a:bodyPr wrap="square" lIns="71323" tIns="35662" rIns="71323" bIns="35662" rtlCol="0">
            <a:spAutoFit/>
          </a:bodyPr>
          <a:lstStyle/>
          <a:p>
            <a:pPr algn="ctr">
              <a:defRPr/>
            </a:pPr>
            <a:r>
              <a:rPr lang="en-US" sz="1050" dirty="0">
                <a:solidFill>
                  <a:schemeClr val="tx1">
                    <a:lumMod val="95000"/>
                    <a:lumOff val="5000"/>
                  </a:schemeClr>
                </a:solidFill>
                <a:cs typeface="Arial"/>
              </a:rPr>
              <a:t>Add more Information Verify and transfer to </a:t>
            </a:r>
            <a:r>
              <a:rPr lang="en-US" sz="1050" dirty="0" err="1">
                <a:solidFill>
                  <a:schemeClr val="tx1">
                    <a:lumMod val="95000"/>
                    <a:lumOff val="5000"/>
                  </a:schemeClr>
                </a:solidFill>
                <a:cs typeface="Arial"/>
              </a:rPr>
              <a:t>Paediatric</a:t>
            </a:r>
            <a:r>
              <a:rPr lang="en-US" sz="1050" dirty="0">
                <a:solidFill>
                  <a:schemeClr val="tx1">
                    <a:lumMod val="95000"/>
                    <a:lumOff val="5000"/>
                  </a:schemeClr>
                </a:solidFill>
                <a:cs typeface="Arial"/>
              </a:rPr>
              <a:t> cardiologist</a:t>
            </a:r>
          </a:p>
        </p:txBody>
      </p:sp>
      <p:grpSp>
        <p:nvGrpSpPr>
          <p:cNvPr id="13" name="User"/>
          <p:cNvGrpSpPr/>
          <p:nvPr/>
        </p:nvGrpSpPr>
        <p:grpSpPr>
          <a:xfrm>
            <a:off x="3086883" y="1185336"/>
            <a:ext cx="489838" cy="444500"/>
            <a:chOff x="319842" y="3043157"/>
            <a:chExt cx="811540" cy="698525"/>
          </a:xfrm>
          <a:effectLst>
            <a:outerShdw blurRad="50800" dist="38100" dir="2700000" algn="tl" rotWithShape="0">
              <a:prstClr val="black">
                <a:alpha val="40000"/>
              </a:prstClr>
            </a:outerShdw>
          </a:effectLst>
        </p:grpSpPr>
        <p:grpSp>
          <p:nvGrpSpPr>
            <p:cNvPr id="14" name="Group 12438"/>
            <p:cNvGrpSpPr/>
            <p:nvPr/>
          </p:nvGrpSpPr>
          <p:grpSpPr>
            <a:xfrm>
              <a:off x="674950" y="3043157"/>
              <a:ext cx="456432" cy="678226"/>
              <a:chOff x="674950" y="3043157"/>
              <a:chExt cx="456432" cy="678226"/>
            </a:xfrm>
          </p:grpSpPr>
          <p:sp>
            <p:nvSpPr>
              <p:cNvPr id="22" name="Freeform 21"/>
              <p:cNvSpPr/>
              <p:nvPr/>
            </p:nvSpPr>
            <p:spPr>
              <a:xfrm>
                <a:off x="945218" y="3165151"/>
                <a:ext cx="82907" cy="141251"/>
              </a:xfrm>
              <a:custGeom>
                <a:avLst/>
                <a:gdLst/>
                <a:ahLst/>
                <a:cxnLst/>
                <a:rect l="0" t="0" r="0" b="0"/>
                <a:pathLst>
                  <a:path w="82907" h="141251">
                    <a:moveTo>
                      <a:pt x="0" y="36111"/>
                    </a:moveTo>
                    <a:cubicBezTo>
                      <a:pt x="8875" y="36111"/>
                      <a:pt x="22726" y="74352"/>
                      <a:pt x="17044" y="122190"/>
                    </a:cubicBezTo>
                    <a:cubicBezTo>
                      <a:pt x="18408" y="160372"/>
                      <a:pt x="83890" y="136419"/>
                      <a:pt x="82754" y="96649"/>
                    </a:cubicBezTo>
                    <a:cubicBezTo>
                      <a:pt x="62696" y="47169"/>
                      <a:pt x="54541" y="316"/>
                      <a:pt x="54541" y="316"/>
                    </a:cubicBezTo>
                    <a:lnTo>
                      <a:pt x="0" y="36111"/>
                    </a:lnTo>
                    <a:close/>
                  </a:path>
                </a:pathLst>
              </a:custGeom>
              <a:solidFill>
                <a:srgbClr val="FBDABF"/>
              </a:solidFill>
              <a:ln w="7600" cap="flat">
                <a:noFill/>
                <a:miter lim="800000"/>
              </a:ln>
            </p:spPr>
          </p:sp>
          <p:sp>
            <p:nvSpPr>
              <p:cNvPr id="23" name="Freeform 22"/>
              <p:cNvSpPr/>
              <p:nvPr/>
            </p:nvSpPr>
            <p:spPr>
              <a:xfrm>
                <a:off x="943924" y="3178957"/>
                <a:ext cx="60453" cy="41902"/>
              </a:xfrm>
              <a:custGeom>
                <a:avLst/>
                <a:gdLst/>
                <a:ahLst/>
                <a:cxnLst/>
                <a:rect l="0" t="0" r="0" b="0"/>
                <a:pathLst>
                  <a:path w="60453" h="41902">
                    <a:moveTo>
                      <a:pt x="439" y="23156"/>
                    </a:moveTo>
                    <a:cubicBezTo>
                      <a:pt x="7257" y="20600"/>
                      <a:pt x="6405" y="34236"/>
                      <a:pt x="14927" y="41902"/>
                    </a:cubicBezTo>
                    <a:cubicBezTo>
                      <a:pt x="27710" y="41902"/>
                      <a:pt x="39474" y="24450"/>
                      <a:pt x="59978" y="379"/>
                    </a:cubicBezTo>
                    <a:cubicBezTo>
                      <a:pt x="32342" y="18209"/>
                      <a:pt x="-6378" y="25713"/>
                      <a:pt x="439" y="23156"/>
                    </a:cubicBezTo>
                    <a:close/>
                  </a:path>
                </a:pathLst>
              </a:custGeom>
              <a:solidFill>
                <a:srgbClr val="98743E">
                  <a:alpha val="20000"/>
                </a:srgbClr>
              </a:solidFill>
              <a:ln w="7600" cap="flat">
                <a:noFill/>
                <a:miter lim="800000"/>
              </a:ln>
            </p:spPr>
          </p:sp>
          <p:sp>
            <p:nvSpPr>
              <p:cNvPr id="24" name="Freeform 23"/>
              <p:cNvSpPr/>
              <p:nvPr/>
            </p:nvSpPr>
            <p:spPr>
              <a:xfrm>
                <a:off x="723063" y="3479887"/>
                <a:ext cx="408114" cy="241781"/>
              </a:xfrm>
              <a:custGeom>
                <a:avLst/>
                <a:gdLst/>
                <a:ahLst/>
                <a:cxnLst/>
                <a:rect l="0" t="0" r="0" b="0"/>
                <a:pathLst>
                  <a:path w="408114" h="241781">
                    <a:moveTo>
                      <a:pt x="258332" y="0"/>
                    </a:moveTo>
                    <a:cubicBezTo>
                      <a:pt x="258332" y="54762"/>
                      <a:pt x="238420" y="113004"/>
                      <a:pt x="231629" y="119179"/>
                    </a:cubicBezTo>
                    <a:cubicBezTo>
                      <a:pt x="212881" y="136224"/>
                      <a:pt x="100666" y="123681"/>
                      <a:pt x="1808" y="159475"/>
                    </a:cubicBezTo>
                    <a:cubicBezTo>
                      <a:pt x="-6714" y="176521"/>
                      <a:pt x="27241" y="239712"/>
                      <a:pt x="37466" y="239712"/>
                    </a:cubicBezTo>
                    <a:cubicBezTo>
                      <a:pt x="47692" y="239712"/>
                      <a:pt x="214898" y="239609"/>
                      <a:pt x="242993" y="240711"/>
                    </a:cubicBezTo>
                    <a:cubicBezTo>
                      <a:pt x="483207" y="248628"/>
                      <a:pt x="390489" y="9427"/>
                      <a:pt x="390489" y="9427"/>
                    </a:cubicBezTo>
                    <a:lnTo>
                      <a:pt x="258332" y="0"/>
                    </a:lnTo>
                    <a:close/>
                  </a:path>
                </a:pathLst>
              </a:custGeom>
              <a:solidFill>
                <a:srgbClr val="3B4458"/>
              </a:solidFill>
              <a:ln w="7600" cap="flat">
                <a:noFill/>
                <a:miter lim="800000"/>
              </a:ln>
            </p:spPr>
          </p:sp>
          <p:sp>
            <p:nvSpPr>
              <p:cNvPr id="25" name="Freeform 24"/>
              <p:cNvSpPr/>
              <p:nvPr/>
            </p:nvSpPr>
            <p:spPr>
              <a:xfrm>
                <a:off x="896330" y="3050623"/>
                <a:ext cx="135500" cy="155963"/>
              </a:xfrm>
              <a:custGeom>
                <a:avLst/>
                <a:gdLst/>
                <a:ahLst/>
                <a:cxnLst/>
                <a:rect l="0" t="0" r="0" b="0"/>
                <a:pathLst>
                  <a:path w="135500" h="155963">
                    <a:moveTo>
                      <a:pt x="13942" y="73084"/>
                    </a:moveTo>
                    <a:cubicBezTo>
                      <a:pt x="14455" y="59953"/>
                      <a:pt x="6270" y="42403"/>
                      <a:pt x="11385" y="32175"/>
                    </a:cubicBezTo>
                    <a:cubicBezTo>
                      <a:pt x="24756" y="5433"/>
                      <a:pt x="56039" y="-211"/>
                      <a:pt x="82970" y="-211"/>
                    </a:cubicBezTo>
                    <a:cubicBezTo>
                      <a:pt x="111945" y="2346"/>
                      <a:pt x="135806" y="32175"/>
                      <a:pt x="135806" y="67118"/>
                    </a:cubicBezTo>
                    <a:cubicBezTo>
                      <a:pt x="132398" y="95242"/>
                      <a:pt x="128989" y="116549"/>
                      <a:pt x="81266" y="143822"/>
                    </a:cubicBezTo>
                    <a:cubicBezTo>
                      <a:pt x="60813" y="154048"/>
                      <a:pt x="20760" y="161719"/>
                      <a:pt x="22464" y="149787"/>
                    </a:cubicBezTo>
                    <a:cubicBezTo>
                      <a:pt x="21143" y="145778"/>
                      <a:pt x="20174" y="136992"/>
                      <a:pt x="19055" y="132742"/>
                    </a:cubicBezTo>
                    <a:cubicBezTo>
                      <a:pt x="18022" y="128819"/>
                      <a:pt x="16533" y="119764"/>
                      <a:pt x="15646" y="115697"/>
                    </a:cubicBezTo>
                    <a:cubicBezTo>
                      <a:pt x="14316" y="109597"/>
                      <a:pt x="1376" y="113436"/>
                      <a:pt x="306" y="107174"/>
                    </a:cubicBezTo>
                    <a:cubicBezTo>
                      <a:pt x="-1045" y="99264"/>
                      <a:pt x="15028" y="80900"/>
                      <a:pt x="13942" y="73084"/>
                    </a:cubicBezTo>
                    <a:close/>
                  </a:path>
                </a:pathLst>
              </a:custGeom>
              <a:solidFill>
                <a:srgbClr val="FBDABF"/>
              </a:solidFill>
              <a:ln w="7600" cap="flat">
                <a:noFill/>
                <a:miter lim="800000"/>
              </a:ln>
            </p:spPr>
          </p:sp>
          <p:sp>
            <p:nvSpPr>
              <p:cNvPr id="26" name="Freeform 25"/>
              <p:cNvSpPr/>
              <p:nvPr/>
            </p:nvSpPr>
            <p:spPr>
              <a:xfrm>
                <a:off x="674952" y="3449433"/>
                <a:ext cx="75301" cy="27671"/>
              </a:xfrm>
              <a:custGeom>
                <a:avLst/>
                <a:gdLst/>
                <a:ahLst/>
                <a:cxnLst/>
                <a:rect l="0" t="0" r="0" b="0"/>
                <a:pathLst>
                  <a:path w="75301" h="27671">
                    <a:moveTo>
                      <a:pt x="0" y="18045"/>
                    </a:moveTo>
                    <a:cubicBezTo>
                      <a:pt x="0" y="18045"/>
                      <a:pt x="16677" y="-423"/>
                      <a:pt x="37250" y="-423"/>
                    </a:cubicBezTo>
                    <a:cubicBezTo>
                      <a:pt x="57822" y="-423"/>
                      <a:pt x="74499" y="2009"/>
                      <a:pt x="74499" y="18045"/>
                    </a:cubicBezTo>
                    <a:cubicBezTo>
                      <a:pt x="74499" y="34080"/>
                      <a:pt x="60457" y="25482"/>
                      <a:pt x="39885" y="25482"/>
                    </a:cubicBezTo>
                    <a:cubicBezTo>
                      <a:pt x="19313" y="25482"/>
                      <a:pt x="0" y="34080"/>
                      <a:pt x="0" y="18045"/>
                    </a:cubicBezTo>
                    <a:close/>
                  </a:path>
                </a:pathLst>
              </a:custGeom>
              <a:solidFill>
                <a:srgbClr val="FBDABF"/>
              </a:solidFill>
              <a:ln w="7600" cap="flat">
                <a:noFill/>
                <a:miter lim="800000"/>
              </a:ln>
            </p:spPr>
          </p:sp>
          <p:sp>
            <p:nvSpPr>
              <p:cNvPr id="27" name="Freeform 26"/>
              <p:cNvSpPr/>
              <p:nvPr/>
            </p:nvSpPr>
            <p:spPr>
              <a:xfrm>
                <a:off x="744485" y="3272500"/>
                <a:ext cx="318254" cy="212796"/>
              </a:xfrm>
              <a:custGeom>
                <a:avLst/>
                <a:gdLst/>
                <a:ahLst/>
                <a:cxnLst/>
                <a:rect l="0" t="0" r="0" b="0"/>
                <a:pathLst>
                  <a:path w="318254" h="212796">
                    <a:moveTo>
                      <a:pt x="279475" y="0"/>
                    </a:moveTo>
                    <a:cubicBezTo>
                      <a:pt x="266103" y="13372"/>
                      <a:pt x="184534" y="149775"/>
                      <a:pt x="179185" y="149775"/>
                    </a:cubicBezTo>
                    <a:cubicBezTo>
                      <a:pt x="173836" y="149775"/>
                      <a:pt x="0" y="176521"/>
                      <a:pt x="0" y="176521"/>
                    </a:cubicBezTo>
                    <a:cubicBezTo>
                      <a:pt x="0" y="176521"/>
                      <a:pt x="484" y="214494"/>
                      <a:pt x="6928" y="211049"/>
                    </a:cubicBezTo>
                    <a:cubicBezTo>
                      <a:pt x="13372" y="207605"/>
                      <a:pt x="173836" y="220655"/>
                      <a:pt x="204592" y="204605"/>
                    </a:cubicBezTo>
                    <a:cubicBezTo>
                      <a:pt x="235348" y="188555"/>
                      <a:pt x="318254" y="86923"/>
                      <a:pt x="318254" y="86923"/>
                    </a:cubicBezTo>
                    <a:lnTo>
                      <a:pt x="279475" y="0"/>
                    </a:lnTo>
                    <a:close/>
                  </a:path>
                </a:pathLst>
              </a:custGeom>
              <a:solidFill>
                <a:srgbClr val="B4923F"/>
              </a:solidFill>
              <a:ln w="7600" cap="flat">
                <a:noFill/>
                <a:miter lim="800000"/>
              </a:ln>
            </p:spPr>
          </p:sp>
          <p:sp>
            <p:nvSpPr>
              <p:cNvPr id="28" name="Freeform 27"/>
              <p:cNvSpPr/>
              <p:nvPr/>
            </p:nvSpPr>
            <p:spPr>
              <a:xfrm>
                <a:off x="955763" y="3193600"/>
                <a:ext cx="58837" cy="112332"/>
              </a:xfrm>
              <a:custGeom>
                <a:avLst/>
                <a:gdLst/>
                <a:ahLst/>
                <a:cxnLst/>
                <a:rect l="0" t="0" r="0" b="0"/>
                <a:pathLst>
                  <a:path w="58837" h="112332">
                    <a:moveTo>
                      <a:pt x="52151" y="0"/>
                    </a:moveTo>
                    <a:lnTo>
                      <a:pt x="59505" y="11367"/>
                    </a:lnTo>
                    <a:lnTo>
                      <a:pt x="21395" y="112332"/>
                    </a:lnTo>
                    <a:lnTo>
                      <a:pt x="891" y="73105"/>
                    </a:lnTo>
                    <a:lnTo>
                      <a:pt x="52151" y="0"/>
                    </a:lnTo>
                    <a:close/>
                  </a:path>
                </a:pathLst>
              </a:custGeom>
              <a:solidFill>
                <a:srgbClr val="FFFFFF"/>
              </a:solidFill>
              <a:ln w="7600" cap="flat">
                <a:noFill/>
                <a:miter lim="800000"/>
              </a:ln>
            </p:spPr>
          </p:sp>
          <p:sp>
            <p:nvSpPr>
              <p:cNvPr id="29" name="Freeform 28"/>
              <p:cNvSpPr/>
              <p:nvPr/>
            </p:nvSpPr>
            <p:spPr>
              <a:xfrm>
                <a:off x="899515" y="3043576"/>
                <a:ext cx="138151" cy="135902"/>
              </a:xfrm>
              <a:custGeom>
                <a:avLst/>
                <a:gdLst/>
                <a:ahLst/>
                <a:cxnLst/>
                <a:rect l="0" t="0" r="0" b="0"/>
                <a:pathLst>
                  <a:path w="138151" h="135902">
                    <a:moveTo>
                      <a:pt x="225" y="47197"/>
                    </a:moveTo>
                    <a:cubicBezTo>
                      <a:pt x="20142" y="47197"/>
                      <a:pt x="68281" y="44381"/>
                      <a:pt x="70955" y="53742"/>
                    </a:cubicBezTo>
                    <a:cubicBezTo>
                      <a:pt x="73630" y="63103"/>
                      <a:pt x="68281" y="76476"/>
                      <a:pt x="70955" y="77813"/>
                    </a:cubicBezTo>
                    <a:cubicBezTo>
                      <a:pt x="73630" y="79150"/>
                      <a:pt x="97700" y="89849"/>
                      <a:pt x="100374" y="96535"/>
                    </a:cubicBezTo>
                    <a:cubicBezTo>
                      <a:pt x="103048" y="103222"/>
                      <a:pt x="103048" y="135400"/>
                      <a:pt x="105722" y="135400"/>
                    </a:cubicBezTo>
                    <a:cubicBezTo>
                      <a:pt x="108397" y="135400"/>
                      <a:pt x="119094" y="127293"/>
                      <a:pt x="124443" y="117932"/>
                    </a:cubicBezTo>
                    <a:cubicBezTo>
                      <a:pt x="129792" y="108571"/>
                      <a:pt x="141828" y="76476"/>
                      <a:pt x="137147" y="59760"/>
                    </a:cubicBezTo>
                    <a:cubicBezTo>
                      <a:pt x="132466" y="43044"/>
                      <a:pt x="129932" y="17156"/>
                      <a:pt x="97700" y="4263"/>
                    </a:cubicBezTo>
                    <a:cubicBezTo>
                      <a:pt x="64269" y="-9110"/>
                      <a:pt x="25490" y="10949"/>
                      <a:pt x="20142" y="16298"/>
                    </a:cubicBezTo>
                    <a:cubicBezTo>
                      <a:pt x="14793" y="21647"/>
                      <a:pt x="-3928" y="47197"/>
                      <a:pt x="225" y="47197"/>
                    </a:cubicBezTo>
                    <a:close/>
                  </a:path>
                </a:pathLst>
              </a:custGeom>
              <a:solidFill>
                <a:srgbClr val="663300"/>
              </a:solidFill>
              <a:ln w="7600" cap="flat">
                <a:noFill/>
                <a:miter lim="800000"/>
              </a:ln>
            </p:spPr>
          </p:sp>
          <p:sp>
            <p:nvSpPr>
              <p:cNvPr id="30" name="Freeform 29"/>
              <p:cNvSpPr/>
              <p:nvPr/>
            </p:nvSpPr>
            <p:spPr>
              <a:xfrm>
                <a:off x="911945" y="3199891"/>
                <a:ext cx="219301" cy="486550"/>
              </a:xfrm>
              <a:custGeom>
                <a:avLst/>
                <a:gdLst/>
                <a:ahLst/>
                <a:cxnLst/>
                <a:rect l="0" t="0" r="0" b="0"/>
                <a:pathLst>
                  <a:path w="219301" h="486550">
                    <a:moveTo>
                      <a:pt x="98637" y="0"/>
                    </a:moveTo>
                    <a:cubicBezTo>
                      <a:pt x="109715" y="8782"/>
                      <a:pt x="126973" y="19912"/>
                      <a:pt x="136079" y="25804"/>
                    </a:cubicBezTo>
                    <a:cubicBezTo>
                      <a:pt x="158812" y="40515"/>
                      <a:pt x="166402" y="64122"/>
                      <a:pt x="173521" y="72609"/>
                    </a:cubicBezTo>
                    <a:cubicBezTo>
                      <a:pt x="208287" y="114065"/>
                      <a:pt x="219301" y="303960"/>
                      <a:pt x="219301" y="435906"/>
                    </a:cubicBezTo>
                    <a:cubicBezTo>
                      <a:pt x="124936" y="553588"/>
                      <a:pt x="92843" y="434123"/>
                      <a:pt x="0" y="407377"/>
                    </a:cubicBezTo>
                    <a:cubicBezTo>
                      <a:pt x="48269" y="366367"/>
                      <a:pt x="37126" y="263842"/>
                      <a:pt x="39800" y="222386"/>
                    </a:cubicBezTo>
                    <a:cubicBezTo>
                      <a:pt x="42080" y="187053"/>
                      <a:pt x="38009" y="135113"/>
                      <a:pt x="50311" y="91331"/>
                    </a:cubicBezTo>
                    <a:cubicBezTo>
                      <a:pt x="64752" y="84295"/>
                      <a:pt x="94626" y="32491"/>
                      <a:pt x="98637" y="0"/>
                    </a:cubicBezTo>
                    <a:close/>
                  </a:path>
                </a:pathLst>
              </a:custGeom>
              <a:solidFill>
                <a:srgbClr val="B4923F"/>
              </a:solidFill>
              <a:ln w="7600" cap="flat">
                <a:noFill/>
                <a:miter lim="800000"/>
              </a:ln>
            </p:spPr>
          </p:sp>
        </p:grpSp>
        <p:sp>
          <p:nvSpPr>
            <p:cNvPr id="15" name="Freeform 14"/>
            <p:cNvSpPr/>
            <p:nvPr/>
          </p:nvSpPr>
          <p:spPr>
            <a:xfrm>
              <a:off x="472428" y="3464145"/>
              <a:ext cx="137887" cy="28728"/>
            </a:xfrm>
            <a:custGeom>
              <a:avLst/>
              <a:gdLst/>
              <a:ahLst/>
              <a:cxnLst/>
              <a:rect l="0" t="0" r="0" b="0"/>
              <a:pathLst>
                <a:path w="137887" h="28728">
                  <a:moveTo>
                    <a:pt x="11491" y="958"/>
                  </a:moveTo>
                  <a:lnTo>
                    <a:pt x="128312" y="4788"/>
                  </a:lnTo>
                  <a:lnTo>
                    <a:pt x="137887" y="22025"/>
                  </a:lnTo>
                  <a:lnTo>
                    <a:pt x="0" y="28008"/>
                  </a:lnTo>
                  <a:lnTo>
                    <a:pt x="11491" y="958"/>
                  </a:lnTo>
                  <a:close/>
                </a:path>
              </a:pathLst>
            </a:custGeom>
            <a:solidFill>
              <a:srgbClr val="B2B1A8"/>
            </a:solidFill>
            <a:ln w="7600" cap="flat">
              <a:noFill/>
              <a:miter lim="800000"/>
            </a:ln>
          </p:spPr>
        </p:sp>
        <p:sp>
          <p:nvSpPr>
            <p:cNvPr id="16" name="Freeform 15"/>
            <p:cNvSpPr/>
            <p:nvPr/>
          </p:nvSpPr>
          <p:spPr>
            <a:xfrm>
              <a:off x="371408" y="3314522"/>
              <a:ext cx="107245" cy="153217"/>
            </a:xfrm>
            <a:custGeom>
              <a:avLst/>
              <a:gdLst/>
              <a:ahLst/>
              <a:cxnLst/>
              <a:rect l="0" t="0" r="0" b="0"/>
              <a:pathLst>
                <a:path w="107245" h="153217">
                  <a:moveTo>
                    <a:pt x="-479" y="20347"/>
                  </a:moveTo>
                  <a:lnTo>
                    <a:pt x="106766" y="-720"/>
                  </a:lnTo>
                  <a:lnTo>
                    <a:pt x="89530" y="152496"/>
                  </a:lnTo>
                  <a:lnTo>
                    <a:pt x="5266" y="137175"/>
                  </a:lnTo>
                  <a:lnTo>
                    <a:pt x="-479" y="20347"/>
                  </a:lnTo>
                  <a:close/>
                </a:path>
              </a:pathLst>
            </a:custGeom>
            <a:solidFill>
              <a:srgbClr val="D6D4CA"/>
            </a:solidFill>
            <a:ln w="7600" cap="flat">
              <a:noFill/>
              <a:miter lim="800000"/>
            </a:ln>
          </p:spPr>
        </p:sp>
        <p:sp>
          <p:nvSpPr>
            <p:cNvPr id="17" name="Freeform 16"/>
            <p:cNvSpPr/>
            <p:nvPr/>
          </p:nvSpPr>
          <p:spPr>
            <a:xfrm>
              <a:off x="663057" y="3486292"/>
              <a:ext cx="71195" cy="30005"/>
            </a:xfrm>
            <a:custGeom>
              <a:avLst/>
              <a:gdLst/>
              <a:ahLst/>
              <a:cxnLst/>
              <a:rect l="0" t="0" r="0" b="0"/>
              <a:pathLst>
                <a:path w="71195" h="30005">
                  <a:moveTo>
                    <a:pt x="508" y="22377"/>
                  </a:moveTo>
                  <a:cubicBezTo>
                    <a:pt x="508" y="11844"/>
                    <a:pt x="31038" y="0"/>
                    <a:pt x="48311" y="0"/>
                  </a:cubicBezTo>
                  <a:cubicBezTo>
                    <a:pt x="65583" y="0"/>
                    <a:pt x="70687" y="1418"/>
                    <a:pt x="70687" y="11951"/>
                  </a:cubicBezTo>
                  <a:cubicBezTo>
                    <a:pt x="70687" y="22484"/>
                    <a:pt x="63549" y="29496"/>
                    <a:pt x="46277" y="29496"/>
                  </a:cubicBezTo>
                  <a:cubicBezTo>
                    <a:pt x="29004" y="29496"/>
                    <a:pt x="508" y="32909"/>
                    <a:pt x="508" y="22377"/>
                  </a:cubicBezTo>
                  <a:close/>
                </a:path>
              </a:pathLst>
            </a:custGeom>
            <a:solidFill>
              <a:srgbClr val="FBDABF"/>
            </a:solidFill>
            <a:ln w="7600" cap="flat">
              <a:noFill/>
              <a:miter lim="800000"/>
            </a:ln>
          </p:spPr>
        </p:sp>
        <p:sp>
          <p:nvSpPr>
            <p:cNvPr id="18" name="Freeform 17"/>
            <p:cNvSpPr/>
            <p:nvPr/>
          </p:nvSpPr>
          <p:spPr>
            <a:xfrm>
              <a:off x="333822" y="3500979"/>
              <a:ext cx="542119" cy="240703"/>
            </a:xfrm>
            <a:custGeom>
              <a:avLst/>
              <a:gdLst/>
              <a:ahLst/>
              <a:cxnLst/>
              <a:rect l="0" t="0" r="0" b="0"/>
              <a:pathLst>
                <a:path w="542119" h="240703">
                  <a:moveTo>
                    <a:pt x="542119" y="240703"/>
                  </a:moveTo>
                  <a:lnTo>
                    <a:pt x="0" y="240703"/>
                  </a:lnTo>
                  <a:lnTo>
                    <a:pt x="0" y="0"/>
                  </a:lnTo>
                  <a:lnTo>
                    <a:pt x="542119" y="0"/>
                  </a:lnTo>
                  <a:lnTo>
                    <a:pt x="542119" y="240703"/>
                  </a:lnTo>
                  <a:close/>
                </a:path>
              </a:pathLst>
            </a:custGeom>
            <a:solidFill>
              <a:srgbClr val="6598C2"/>
            </a:solidFill>
            <a:ln w="7600" cap="flat">
              <a:noFill/>
              <a:miter lim="800000"/>
            </a:ln>
          </p:spPr>
        </p:sp>
        <p:sp>
          <p:nvSpPr>
            <p:cNvPr id="19" name="Freeform 18"/>
            <p:cNvSpPr/>
            <p:nvPr/>
          </p:nvSpPr>
          <p:spPr>
            <a:xfrm>
              <a:off x="319842" y="3485915"/>
              <a:ext cx="574743" cy="15534"/>
            </a:xfrm>
            <a:custGeom>
              <a:avLst/>
              <a:gdLst/>
              <a:ahLst/>
              <a:cxnLst/>
              <a:rect l="0" t="0" r="0" b="0"/>
              <a:pathLst>
                <a:path w="574743" h="15534">
                  <a:moveTo>
                    <a:pt x="574743" y="15534"/>
                  </a:moveTo>
                  <a:lnTo>
                    <a:pt x="0" y="15534"/>
                  </a:lnTo>
                  <a:lnTo>
                    <a:pt x="0" y="0"/>
                  </a:lnTo>
                  <a:lnTo>
                    <a:pt x="574743" y="0"/>
                  </a:lnTo>
                  <a:lnTo>
                    <a:pt x="574743" y="15534"/>
                  </a:lnTo>
                  <a:close/>
                </a:path>
              </a:pathLst>
            </a:custGeom>
            <a:solidFill>
              <a:srgbClr val="D2DAE5"/>
            </a:solidFill>
            <a:ln w="7600" cap="flat">
              <a:noFill/>
              <a:miter lim="800000"/>
            </a:ln>
          </p:spPr>
        </p:sp>
        <p:sp>
          <p:nvSpPr>
            <p:cNvPr id="20" name="Freeform 19"/>
            <p:cNvSpPr/>
            <p:nvPr/>
          </p:nvSpPr>
          <p:spPr>
            <a:xfrm>
              <a:off x="640957" y="3469890"/>
              <a:ext cx="127598" cy="17051"/>
            </a:xfrm>
            <a:custGeom>
              <a:avLst/>
              <a:gdLst/>
              <a:ahLst/>
              <a:cxnLst/>
              <a:rect l="0" t="0" r="0" b="0"/>
              <a:pathLst>
                <a:path w="127598" h="17051">
                  <a:moveTo>
                    <a:pt x="0" y="0"/>
                  </a:moveTo>
                  <a:lnTo>
                    <a:pt x="127598" y="0"/>
                  </a:lnTo>
                  <a:lnTo>
                    <a:pt x="127598" y="17051"/>
                  </a:lnTo>
                  <a:lnTo>
                    <a:pt x="0" y="17051"/>
                  </a:lnTo>
                  <a:lnTo>
                    <a:pt x="0" y="0"/>
                  </a:lnTo>
                  <a:close/>
                </a:path>
              </a:pathLst>
            </a:custGeom>
            <a:solidFill>
              <a:srgbClr val="D6D4CA"/>
            </a:solidFill>
            <a:ln w="7600" cap="flat">
              <a:noFill/>
              <a:miter lim="800000"/>
            </a:ln>
          </p:spPr>
        </p:sp>
        <p:sp>
          <p:nvSpPr>
            <p:cNvPr id="21" name="Freeform 20"/>
            <p:cNvSpPr/>
            <p:nvPr/>
          </p:nvSpPr>
          <p:spPr>
            <a:xfrm>
              <a:off x="437239" y="3242460"/>
              <a:ext cx="185765" cy="231739"/>
            </a:xfrm>
            <a:custGeom>
              <a:avLst/>
              <a:gdLst/>
              <a:ahLst/>
              <a:cxnLst/>
              <a:rect l="0" t="0" r="0" b="0"/>
              <a:pathLst>
                <a:path w="185765" h="231739">
                  <a:moveTo>
                    <a:pt x="718" y="44528"/>
                  </a:moveTo>
                  <a:lnTo>
                    <a:pt x="178822" y="479"/>
                  </a:lnTo>
                  <a:lnTo>
                    <a:pt x="186481" y="230304"/>
                  </a:lnTo>
                  <a:lnTo>
                    <a:pt x="12209" y="232220"/>
                  </a:lnTo>
                  <a:lnTo>
                    <a:pt x="718" y="44528"/>
                  </a:lnTo>
                  <a:close/>
                </a:path>
              </a:pathLst>
            </a:custGeom>
            <a:solidFill>
              <a:srgbClr val="D6D4CA"/>
            </a:solidFill>
            <a:ln w="7600" cap="flat">
              <a:noFill/>
              <a:miter lim="800000"/>
            </a:ln>
          </p:spPr>
        </p:sp>
      </p:grpSp>
      <p:grpSp>
        <p:nvGrpSpPr>
          <p:cNvPr id="31" name="Group 30"/>
          <p:cNvGrpSpPr/>
          <p:nvPr/>
        </p:nvGrpSpPr>
        <p:grpSpPr>
          <a:xfrm>
            <a:off x="5237054" y="2106231"/>
            <a:ext cx="1028700" cy="769610"/>
            <a:chOff x="5181600" y="2641600"/>
            <a:chExt cx="1371600" cy="923532"/>
          </a:xfrm>
        </p:grpSpPr>
        <p:pic>
          <p:nvPicPr>
            <p:cNvPr id="32" name="Picture 2" descr="C:\Users\ABHILASH\Downloads\categorization_300-3f063c96c96a8354f8796dd7b2ffbf17bb3353de6b03cb95bde9d02c2b8a5e34.png"/>
            <p:cNvPicPr>
              <a:picLocks noChangeAspect="1" noChangeArrowheads="1"/>
            </p:cNvPicPr>
            <p:nvPr/>
          </p:nvPicPr>
          <p:blipFill>
            <a:blip r:embed="rId3" cstate="print"/>
            <a:srcRect/>
            <a:stretch>
              <a:fillRect/>
            </a:stretch>
          </p:blipFill>
          <p:spPr bwMode="auto">
            <a:xfrm>
              <a:off x="5562600" y="2641600"/>
              <a:ext cx="692727" cy="609600"/>
            </a:xfrm>
            <a:prstGeom prst="rect">
              <a:avLst/>
            </a:prstGeom>
            <a:noFill/>
            <a:effectLst>
              <a:outerShdw blurRad="50800" dist="38100" dir="2700000" algn="tl" rotWithShape="0">
                <a:prstClr val="black">
                  <a:alpha val="40000"/>
                </a:prstClr>
              </a:outerShdw>
            </a:effectLst>
          </p:spPr>
        </p:pic>
        <p:sp>
          <p:nvSpPr>
            <p:cNvPr id="33" name="TextBox 32"/>
            <p:cNvSpPr txBox="1"/>
            <p:nvPr/>
          </p:nvSpPr>
          <p:spPr>
            <a:xfrm>
              <a:off x="5181600" y="3251200"/>
              <a:ext cx="1371600" cy="313932"/>
            </a:xfrm>
            <a:prstGeom prst="rect">
              <a:avLst/>
            </a:prstGeom>
            <a:noFill/>
          </p:spPr>
          <p:txBody>
            <a:bodyPr wrap="square" rtlCol="0">
              <a:spAutoFit/>
            </a:bodyPr>
            <a:lstStyle/>
            <a:p>
              <a:pPr algn="ctr">
                <a:defRPr/>
              </a:pPr>
              <a:r>
                <a:rPr lang="en-US" sz="1100" dirty="0">
                  <a:solidFill>
                    <a:schemeClr val="tx1">
                      <a:lumMod val="95000"/>
                      <a:lumOff val="5000"/>
                    </a:schemeClr>
                  </a:solidFill>
                  <a:cs typeface="Arial"/>
                </a:rPr>
                <a:t>Categorize</a:t>
              </a:r>
            </a:p>
          </p:txBody>
        </p:sp>
      </p:grpSp>
      <p:grpSp>
        <p:nvGrpSpPr>
          <p:cNvPr id="34" name="Group 33"/>
          <p:cNvGrpSpPr/>
          <p:nvPr/>
        </p:nvGrpSpPr>
        <p:grpSpPr>
          <a:xfrm>
            <a:off x="5383234" y="2894544"/>
            <a:ext cx="1028700" cy="802332"/>
            <a:chOff x="7177645" y="3473453"/>
            <a:chExt cx="1371600" cy="962798"/>
          </a:xfrm>
        </p:grpSpPr>
        <p:sp>
          <p:nvSpPr>
            <p:cNvPr id="35" name="TextBox 34"/>
            <p:cNvSpPr txBox="1"/>
            <p:nvPr/>
          </p:nvSpPr>
          <p:spPr>
            <a:xfrm>
              <a:off x="7177645" y="4159253"/>
              <a:ext cx="1371600" cy="276998"/>
            </a:xfrm>
            <a:prstGeom prst="rect">
              <a:avLst/>
            </a:prstGeom>
            <a:noFill/>
          </p:spPr>
          <p:txBody>
            <a:bodyPr wrap="square" rtlCol="0">
              <a:spAutoFit/>
            </a:bodyPr>
            <a:lstStyle/>
            <a:p>
              <a:pPr algn="ctr">
                <a:defRPr/>
              </a:pPr>
              <a:r>
                <a:rPr lang="en-US" sz="900" dirty="0">
                  <a:solidFill>
                    <a:schemeClr val="tx1">
                      <a:lumMod val="95000"/>
                      <a:lumOff val="5000"/>
                    </a:schemeClr>
                  </a:solidFill>
                  <a:cs typeface="Arial"/>
                </a:rPr>
                <a:t>Treatment plan</a:t>
              </a:r>
            </a:p>
          </p:txBody>
        </p:sp>
        <p:pic>
          <p:nvPicPr>
            <p:cNvPr id="36" name="Picture 4" descr="C:\Users\ABHILASH\Downloads\treatment-plan (1).png"/>
            <p:cNvPicPr>
              <a:picLocks noChangeAspect="1" noChangeArrowheads="1"/>
            </p:cNvPicPr>
            <p:nvPr/>
          </p:nvPicPr>
          <p:blipFill>
            <a:blip r:embed="rId4" cstate="print"/>
            <a:srcRect/>
            <a:stretch>
              <a:fillRect/>
            </a:stretch>
          </p:blipFill>
          <p:spPr bwMode="auto">
            <a:xfrm>
              <a:off x="7406245" y="3473453"/>
              <a:ext cx="762000" cy="762000"/>
            </a:xfrm>
            <a:prstGeom prst="rect">
              <a:avLst/>
            </a:prstGeom>
            <a:noFill/>
            <a:effectLst>
              <a:outerShdw blurRad="50800" dist="38100" dir="2700000" algn="tl" rotWithShape="0">
                <a:prstClr val="black">
                  <a:alpha val="40000"/>
                </a:prstClr>
              </a:outerShdw>
            </a:effectLst>
          </p:spPr>
        </p:pic>
      </p:grpSp>
      <p:grpSp>
        <p:nvGrpSpPr>
          <p:cNvPr id="37" name="Group 36"/>
          <p:cNvGrpSpPr/>
          <p:nvPr/>
        </p:nvGrpSpPr>
        <p:grpSpPr>
          <a:xfrm>
            <a:off x="3429248" y="2960855"/>
            <a:ext cx="1085850" cy="983702"/>
            <a:chOff x="6949770" y="3553025"/>
            <a:chExt cx="1447800" cy="1180442"/>
          </a:xfrm>
        </p:grpSpPr>
        <p:pic>
          <p:nvPicPr>
            <p:cNvPr id="38" name="Picture 2" descr="C:\Users\ABHILASH\Downloads\hospital-doctor-medicine-emergency-service-healthcare-emoj-symbol-3de9d84684124743-512x512.png"/>
            <p:cNvPicPr>
              <a:picLocks noChangeAspect="1" noChangeArrowheads="1"/>
            </p:cNvPicPr>
            <p:nvPr/>
          </p:nvPicPr>
          <p:blipFill>
            <a:blip r:embed="rId5" cstate="print"/>
            <a:stretch>
              <a:fillRect/>
            </a:stretch>
          </p:blipFill>
          <p:spPr bwMode="auto">
            <a:xfrm>
              <a:off x="7190130" y="3553025"/>
              <a:ext cx="890880" cy="717156"/>
            </a:xfrm>
            <a:prstGeom prst="rect">
              <a:avLst/>
            </a:prstGeom>
            <a:noFill/>
            <a:effectLst>
              <a:outerShdw blurRad="50800" dist="38100" dir="2700000" algn="tl" rotWithShape="0">
                <a:prstClr val="black">
                  <a:alpha val="40000"/>
                </a:prstClr>
              </a:outerShdw>
            </a:effectLst>
          </p:spPr>
        </p:pic>
        <p:sp>
          <p:nvSpPr>
            <p:cNvPr id="39" name="TextBox 38"/>
            <p:cNvSpPr txBox="1"/>
            <p:nvPr/>
          </p:nvSpPr>
          <p:spPr>
            <a:xfrm>
              <a:off x="6949770" y="4216403"/>
              <a:ext cx="1447800" cy="517064"/>
            </a:xfrm>
            <a:prstGeom prst="rect">
              <a:avLst/>
            </a:prstGeom>
            <a:noFill/>
          </p:spPr>
          <p:txBody>
            <a:bodyPr wrap="square" rtlCol="0">
              <a:spAutoFit/>
            </a:bodyPr>
            <a:lstStyle/>
            <a:p>
              <a:pPr algn="ctr">
                <a:defRPr/>
              </a:pPr>
              <a:r>
                <a:rPr lang="en-US" sz="1100" dirty="0">
                  <a:solidFill>
                    <a:schemeClr val="tx1">
                      <a:lumMod val="95000"/>
                      <a:lumOff val="5000"/>
                    </a:schemeClr>
                  </a:solidFill>
                  <a:cs typeface="Arial"/>
                </a:rPr>
                <a:t>Public Hospital</a:t>
              </a:r>
            </a:p>
          </p:txBody>
        </p:sp>
      </p:grpSp>
      <p:sp>
        <p:nvSpPr>
          <p:cNvPr id="40" name="TextBox 39"/>
          <p:cNvSpPr txBox="1"/>
          <p:nvPr/>
        </p:nvSpPr>
        <p:spPr>
          <a:xfrm>
            <a:off x="2079964" y="4212169"/>
            <a:ext cx="1907568" cy="410575"/>
          </a:xfrm>
          <a:prstGeom prst="rect">
            <a:avLst/>
          </a:prstGeom>
          <a:noFill/>
        </p:spPr>
        <p:txBody>
          <a:bodyPr wrap="square" lIns="71323" tIns="35662" rIns="71323" bIns="35662" rtlCol="0">
            <a:spAutoFit/>
          </a:bodyPr>
          <a:lstStyle/>
          <a:p>
            <a:pPr algn="ctr">
              <a:defRPr/>
            </a:pPr>
            <a:r>
              <a:rPr lang="en-US" sz="1100" dirty="0">
                <a:solidFill>
                  <a:schemeClr val="tx1">
                    <a:lumMod val="95000"/>
                    <a:lumOff val="5000"/>
                  </a:schemeClr>
                </a:solidFill>
                <a:cs typeface="Arial"/>
              </a:rPr>
              <a:t>Treatment  plan within</a:t>
            </a:r>
          </a:p>
          <a:p>
            <a:pPr algn="ctr">
              <a:defRPr/>
            </a:pPr>
            <a:r>
              <a:rPr lang="en-US" sz="1100" dirty="0">
                <a:solidFill>
                  <a:schemeClr val="tx1">
                    <a:lumMod val="95000"/>
                    <a:lumOff val="5000"/>
                  </a:schemeClr>
                </a:solidFill>
                <a:cs typeface="Arial"/>
              </a:rPr>
              <a:t>tentative date</a:t>
            </a:r>
          </a:p>
        </p:txBody>
      </p:sp>
      <p:pic>
        <p:nvPicPr>
          <p:cNvPr id="41" name="Picture 8" descr="C:\Users\ABHILASH\Downloads\calendar-icon.png"/>
          <p:cNvPicPr>
            <a:picLocks noChangeAspect="1" noChangeArrowheads="1"/>
          </p:cNvPicPr>
          <p:nvPr/>
        </p:nvPicPr>
        <p:blipFill>
          <a:blip r:embed="rId6" cstate="print"/>
          <a:srcRect/>
          <a:stretch>
            <a:fillRect/>
          </a:stretch>
        </p:blipFill>
        <p:spPr bwMode="auto">
          <a:xfrm>
            <a:off x="2822915" y="3831170"/>
            <a:ext cx="400050" cy="444500"/>
          </a:xfrm>
          <a:prstGeom prst="rect">
            <a:avLst/>
          </a:prstGeom>
          <a:noFill/>
          <a:effectLst>
            <a:outerShdw blurRad="50800" dist="38100" dir="2700000" algn="tl" rotWithShape="0">
              <a:prstClr val="black">
                <a:alpha val="40000"/>
              </a:prstClr>
            </a:outerShdw>
          </a:effectLst>
        </p:spPr>
      </p:pic>
      <p:sp>
        <p:nvSpPr>
          <p:cNvPr id="42" name="TextBox 41"/>
          <p:cNvSpPr txBox="1"/>
          <p:nvPr/>
        </p:nvSpPr>
        <p:spPr>
          <a:xfrm>
            <a:off x="1516996" y="5164669"/>
            <a:ext cx="1428750" cy="410575"/>
          </a:xfrm>
          <a:prstGeom prst="rect">
            <a:avLst/>
          </a:prstGeom>
          <a:noFill/>
        </p:spPr>
        <p:txBody>
          <a:bodyPr wrap="square" lIns="71323" tIns="35662" rIns="71323" bIns="35662" rtlCol="0">
            <a:spAutoFit/>
          </a:bodyPr>
          <a:lstStyle/>
          <a:p>
            <a:pPr algn="ctr">
              <a:defRPr/>
            </a:pPr>
            <a:r>
              <a:rPr lang="en-US" sz="1100" dirty="0">
                <a:solidFill>
                  <a:schemeClr val="tx1">
                    <a:lumMod val="95000"/>
                    <a:lumOff val="5000"/>
                  </a:schemeClr>
                </a:solidFill>
                <a:cs typeface="Arial"/>
              </a:rPr>
              <a:t>Case refer to Empanelled hospitals</a:t>
            </a:r>
          </a:p>
        </p:txBody>
      </p:sp>
      <p:pic>
        <p:nvPicPr>
          <p:cNvPr id="43" name="Picture 5" descr="C:\Users\ABHILASH\Downloads\hospital.png"/>
          <p:cNvPicPr>
            <a:picLocks noChangeAspect="1" noChangeArrowheads="1"/>
          </p:cNvPicPr>
          <p:nvPr/>
        </p:nvPicPr>
        <p:blipFill>
          <a:blip r:embed="rId7" cstate="print"/>
          <a:srcRect/>
          <a:stretch>
            <a:fillRect/>
          </a:stretch>
        </p:blipFill>
        <p:spPr bwMode="auto">
          <a:xfrm>
            <a:off x="1856807" y="4658489"/>
            <a:ext cx="742950" cy="581643"/>
          </a:xfrm>
          <a:prstGeom prst="rect">
            <a:avLst/>
          </a:prstGeom>
          <a:noFill/>
          <a:effectLst>
            <a:outerShdw blurRad="50800" dist="38100" dir="2700000" algn="tl" rotWithShape="0">
              <a:prstClr val="black">
                <a:alpha val="40000"/>
              </a:prstClr>
            </a:outerShdw>
          </a:effectLst>
        </p:spPr>
      </p:pic>
      <p:sp>
        <p:nvSpPr>
          <p:cNvPr id="44" name="TextBox 43"/>
          <p:cNvSpPr txBox="1"/>
          <p:nvPr/>
        </p:nvSpPr>
        <p:spPr>
          <a:xfrm>
            <a:off x="6314504" y="4363360"/>
            <a:ext cx="914400" cy="241298"/>
          </a:xfrm>
          <a:prstGeom prst="rect">
            <a:avLst/>
          </a:prstGeom>
          <a:noFill/>
        </p:spPr>
        <p:txBody>
          <a:bodyPr wrap="square" lIns="71323" tIns="35662" rIns="71323" bIns="35662" rtlCol="0">
            <a:spAutoFit/>
          </a:bodyPr>
          <a:lstStyle/>
          <a:p>
            <a:pPr algn="ctr">
              <a:defRPr/>
            </a:pPr>
            <a:r>
              <a:rPr lang="en-US" sz="1100" dirty="0">
                <a:solidFill>
                  <a:schemeClr val="tx1">
                    <a:lumMod val="95000"/>
                    <a:lumOff val="5000"/>
                  </a:schemeClr>
                </a:solidFill>
                <a:cs typeface="Arial"/>
              </a:rPr>
              <a:t>Treatment</a:t>
            </a:r>
          </a:p>
        </p:txBody>
      </p:sp>
      <p:pic>
        <p:nvPicPr>
          <p:cNvPr id="45" name="Picture 6" descr="C:\Users\ABHILASH\Downloads\super-charged-sales-follow-up-system.png"/>
          <p:cNvPicPr>
            <a:picLocks noChangeAspect="1" noChangeArrowheads="1"/>
          </p:cNvPicPr>
          <p:nvPr/>
        </p:nvPicPr>
        <p:blipFill>
          <a:blip r:embed="rId8" cstate="print"/>
          <a:srcRect/>
          <a:stretch>
            <a:fillRect/>
          </a:stretch>
        </p:blipFill>
        <p:spPr bwMode="auto">
          <a:xfrm>
            <a:off x="7049286" y="1274537"/>
            <a:ext cx="400050" cy="444500"/>
          </a:xfrm>
          <a:prstGeom prst="rect">
            <a:avLst/>
          </a:prstGeom>
          <a:noFill/>
          <a:effectLst>
            <a:outerShdw blurRad="50800" dist="38100" dir="2700000" algn="tl" rotWithShape="0">
              <a:prstClr val="black">
                <a:alpha val="40000"/>
              </a:prstClr>
            </a:outerShdw>
          </a:effectLst>
        </p:spPr>
      </p:pic>
      <p:sp>
        <p:nvSpPr>
          <p:cNvPr id="46" name="TextBox 45"/>
          <p:cNvSpPr txBox="1"/>
          <p:nvPr/>
        </p:nvSpPr>
        <p:spPr>
          <a:xfrm>
            <a:off x="6592086" y="1719038"/>
            <a:ext cx="1257300" cy="241298"/>
          </a:xfrm>
          <a:prstGeom prst="rect">
            <a:avLst/>
          </a:prstGeom>
          <a:noFill/>
        </p:spPr>
        <p:txBody>
          <a:bodyPr wrap="square" lIns="71323" tIns="35662" rIns="71323" bIns="35662" rtlCol="0">
            <a:spAutoFit/>
          </a:bodyPr>
          <a:lstStyle/>
          <a:p>
            <a:pPr algn="ctr">
              <a:defRPr/>
            </a:pPr>
            <a:r>
              <a:rPr lang="en-US" sz="1100" dirty="0">
                <a:solidFill>
                  <a:schemeClr val="tx1">
                    <a:lumMod val="95000"/>
                    <a:lumOff val="5000"/>
                  </a:schemeClr>
                </a:solidFill>
                <a:cs typeface="Arial"/>
              </a:rPr>
              <a:t>Follow up </a:t>
            </a:r>
          </a:p>
        </p:txBody>
      </p:sp>
      <p:grpSp>
        <p:nvGrpSpPr>
          <p:cNvPr id="47" name="Group 46"/>
          <p:cNvGrpSpPr/>
          <p:nvPr/>
        </p:nvGrpSpPr>
        <p:grpSpPr>
          <a:xfrm>
            <a:off x="7588125" y="1238253"/>
            <a:ext cx="1076903" cy="690987"/>
            <a:chOff x="10117500" y="1485903"/>
            <a:chExt cx="1435870" cy="829185"/>
          </a:xfrm>
        </p:grpSpPr>
        <p:pic>
          <p:nvPicPr>
            <p:cNvPr id="48" name="Picture 2" descr="C:\Users\ABHILASH\Downloads\tresa-services.png"/>
            <p:cNvPicPr>
              <a:picLocks noChangeAspect="1" noChangeArrowheads="1"/>
            </p:cNvPicPr>
            <p:nvPr/>
          </p:nvPicPr>
          <p:blipFill>
            <a:blip r:embed="rId9" cstate="print"/>
            <a:srcRect/>
            <a:stretch>
              <a:fillRect/>
            </a:stretch>
          </p:blipFill>
          <p:spPr bwMode="auto">
            <a:xfrm>
              <a:off x="10516644" y="1485903"/>
              <a:ext cx="533400" cy="533400"/>
            </a:xfrm>
            <a:prstGeom prst="rect">
              <a:avLst/>
            </a:prstGeom>
            <a:noFill/>
            <a:effectLst>
              <a:outerShdw blurRad="50800" dist="38100" dir="2700000" algn="tl" rotWithShape="0">
                <a:prstClr val="black">
                  <a:alpha val="40000"/>
                </a:prstClr>
              </a:outerShdw>
            </a:effectLst>
          </p:spPr>
        </p:pic>
        <p:sp>
          <p:nvSpPr>
            <p:cNvPr id="49" name="TextBox 48"/>
            <p:cNvSpPr txBox="1"/>
            <p:nvPr/>
          </p:nvSpPr>
          <p:spPr>
            <a:xfrm>
              <a:off x="10117500" y="2001156"/>
              <a:ext cx="1435870" cy="313932"/>
            </a:xfrm>
            <a:prstGeom prst="rect">
              <a:avLst/>
            </a:prstGeom>
            <a:noFill/>
          </p:spPr>
          <p:txBody>
            <a:bodyPr wrap="square" rtlCol="0">
              <a:spAutoFit/>
            </a:bodyPr>
            <a:lstStyle/>
            <a:p>
              <a:pPr algn="ctr">
                <a:defRPr/>
              </a:pPr>
              <a:r>
                <a:rPr lang="en-US" sz="1100" dirty="0">
                  <a:solidFill>
                    <a:schemeClr val="tx1">
                      <a:lumMod val="95000"/>
                      <a:lumOff val="5000"/>
                    </a:schemeClr>
                  </a:solidFill>
                  <a:cs typeface="Arial"/>
                </a:rPr>
                <a:t>Consent</a:t>
              </a:r>
            </a:p>
          </p:txBody>
        </p:sp>
      </p:grpSp>
      <p:sp>
        <p:nvSpPr>
          <p:cNvPr id="50" name="TextBox 49"/>
          <p:cNvSpPr txBox="1"/>
          <p:nvPr/>
        </p:nvSpPr>
        <p:spPr>
          <a:xfrm>
            <a:off x="3729151" y="5253871"/>
            <a:ext cx="1028700" cy="225909"/>
          </a:xfrm>
          <a:prstGeom prst="rect">
            <a:avLst/>
          </a:prstGeom>
          <a:noFill/>
        </p:spPr>
        <p:txBody>
          <a:bodyPr wrap="square" lIns="71323" tIns="35662" rIns="71323" bIns="35662" rtlCol="0">
            <a:spAutoFit/>
          </a:bodyPr>
          <a:lstStyle/>
          <a:p>
            <a:pPr algn="ctr">
              <a:defRPr/>
            </a:pPr>
            <a:r>
              <a:rPr lang="en-US" sz="1000" dirty="0">
                <a:solidFill>
                  <a:schemeClr val="tx1">
                    <a:lumMod val="95000"/>
                    <a:lumOff val="5000"/>
                  </a:schemeClr>
                </a:solidFill>
                <a:cs typeface="Arial"/>
              </a:rPr>
              <a:t>Treatment plan</a:t>
            </a:r>
          </a:p>
        </p:txBody>
      </p:sp>
      <p:pic>
        <p:nvPicPr>
          <p:cNvPr id="51" name="Picture 4" descr="C:\Users\ABHILASH\Downloads\treatment-plan (1).png"/>
          <p:cNvPicPr>
            <a:picLocks noChangeAspect="1" noChangeArrowheads="1"/>
          </p:cNvPicPr>
          <p:nvPr/>
        </p:nvPicPr>
        <p:blipFill>
          <a:blip r:embed="rId4" cstate="print"/>
          <a:srcRect/>
          <a:stretch>
            <a:fillRect/>
          </a:stretch>
        </p:blipFill>
        <p:spPr bwMode="auto">
          <a:xfrm>
            <a:off x="3965914" y="4668220"/>
            <a:ext cx="571500" cy="635000"/>
          </a:xfrm>
          <a:prstGeom prst="rect">
            <a:avLst/>
          </a:prstGeom>
          <a:noFill/>
          <a:effectLst>
            <a:outerShdw blurRad="50800" dist="38100" dir="2700000" algn="tl" rotWithShape="0">
              <a:prstClr val="black">
                <a:alpha val="40000"/>
              </a:prstClr>
            </a:outerShdw>
          </a:effectLst>
        </p:spPr>
      </p:pic>
      <p:sp>
        <p:nvSpPr>
          <p:cNvPr id="52" name="TextBox 51">
            <a:extLst>
              <a:ext uri="{FF2B5EF4-FFF2-40B4-BE49-F238E27FC236}">
                <a16:creationId xmlns="" xmlns:a16="http://schemas.microsoft.com/office/drawing/2014/main" id="{E1318A95-DB43-4825-B45C-70D7C12BC4F1}"/>
              </a:ext>
            </a:extLst>
          </p:cNvPr>
          <p:cNvSpPr txBox="1"/>
          <p:nvPr/>
        </p:nvSpPr>
        <p:spPr bwMode="auto">
          <a:xfrm>
            <a:off x="3530252" y="2148420"/>
            <a:ext cx="562758" cy="241298"/>
          </a:xfrm>
          <a:prstGeom prst="rect">
            <a:avLst/>
          </a:prstGeom>
          <a:noFill/>
        </p:spPr>
        <p:txBody>
          <a:bodyPr wrap="square" lIns="71323" tIns="35662" rIns="71323" bIns="35662">
            <a:spAutoFit/>
          </a:bodyPr>
          <a:lstStyle/>
          <a:p>
            <a:pPr algn="ctr">
              <a:defRPr/>
            </a:pPr>
            <a:r>
              <a:rPr lang="en-US" sz="1100" dirty="0">
                <a:solidFill>
                  <a:schemeClr val="tx1">
                    <a:lumMod val="95000"/>
                    <a:lumOff val="5000"/>
                  </a:schemeClr>
                </a:solidFill>
                <a:cs typeface="Arial"/>
              </a:rPr>
              <a:t>If No</a:t>
            </a:r>
          </a:p>
        </p:txBody>
      </p:sp>
      <p:cxnSp>
        <p:nvCxnSpPr>
          <p:cNvPr id="53" name="Straight Arrow Connector 52"/>
          <p:cNvCxnSpPr/>
          <p:nvPr/>
        </p:nvCxnSpPr>
        <p:spPr>
          <a:xfrm>
            <a:off x="4661379" y="2382395"/>
            <a:ext cx="863121" cy="0"/>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 xmlns:a16="http://schemas.microsoft.com/office/drawing/2014/main" id="{E1318A95-DB43-4825-B45C-70D7C12BC4F1}"/>
              </a:ext>
            </a:extLst>
          </p:cNvPr>
          <p:cNvSpPr txBox="1"/>
          <p:nvPr/>
        </p:nvSpPr>
        <p:spPr bwMode="auto">
          <a:xfrm>
            <a:off x="4482977" y="2148399"/>
            <a:ext cx="800100" cy="241298"/>
          </a:xfrm>
          <a:prstGeom prst="rect">
            <a:avLst/>
          </a:prstGeom>
          <a:noFill/>
        </p:spPr>
        <p:txBody>
          <a:bodyPr wrap="square" lIns="71323" tIns="35662" rIns="71323" bIns="35662">
            <a:spAutoFit/>
          </a:bodyPr>
          <a:lstStyle/>
          <a:p>
            <a:pPr algn="ctr">
              <a:defRPr/>
            </a:pPr>
            <a:r>
              <a:rPr lang="en-US" sz="1100" dirty="0">
                <a:solidFill>
                  <a:schemeClr val="tx1">
                    <a:lumMod val="95000"/>
                    <a:lumOff val="5000"/>
                  </a:schemeClr>
                </a:solidFill>
                <a:cs typeface="Arial"/>
              </a:rPr>
              <a:t>If Yes</a:t>
            </a:r>
          </a:p>
        </p:txBody>
      </p:sp>
      <p:cxnSp>
        <p:nvCxnSpPr>
          <p:cNvPr id="55" name="Elbow Connector 54"/>
          <p:cNvCxnSpPr/>
          <p:nvPr/>
        </p:nvCxnSpPr>
        <p:spPr>
          <a:xfrm flipH="1">
            <a:off x="6072538" y="2384276"/>
            <a:ext cx="5195" cy="889000"/>
          </a:xfrm>
          <a:prstGeom prst="bentConnector3">
            <a:avLst>
              <a:gd name="adj1" fmla="val -7700306"/>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4343104" y="3297769"/>
            <a:ext cx="1255234" cy="0"/>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hape 69"/>
          <p:cNvCxnSpPr/>
          <p:nvPr/>
        </p:nvCxnSpPr>
        <p:spPr>
          <a:xfrm rot="10800000" flipV="1">
            <a:off x="3032466" y="3217335"/>
            <a:ext cx="542924" cy="571501"/>
          </a:xfrm>
          <a:prstGeom prst="bentConnector2">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hape 70"/>
          <p:cNvCxnSpPr>
            <a:stCxn id="41" idx="1"/>
            <a:endCxn id="43" idx="0"/>
          </p:cNvCxnSpPr>
          <p:nvPr/>
        </p:nvCxnSpPr>
        <p:spPr>
          <a:xfrm rot="10800000" flipV="1">
            <a:off x="2228282" y="4053420"/>
            <a:ext cx="594633" cy="605069"/>
          </a:xfrm>
          <a:prstGeom prst="bentConnector2">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 xmlns:a16="http://schemas.microsoft.com/office/drawing/2014/main" id="{E1318A95-DB43-4825-B45C-70D7C12BC4F1}"/>
              </a:ext>
            </a:extLst>
          </p:cNvPr>
          <p:cNvSpPr txBox="1"/>
          <p:nvPr/>
        </p:nvSpPr>
        <p:spPr bwMode="auto">
          <a:xfrm>
            <a:off x="2302333" y="3840240"/>
            <a:ext cx="658008" cy="241298"/>
          </a:xfrm>
          <a:prstGeom prst="rect">
            <a:avLst/>
          </a:prstGeom>
          <a:noFill/>
        </p:spPr>
        <p:txBody>
          <a:bodyPr wrap="square" lIns="71323" tIns="35662" rIns="71323" bIns="35662">
            <a:spAutoFit/>
          </a:bodyPr>
          <a:lstStyle/>
          <a:p>
            <a:pPr algn="ctr">
              <a:defRPr/>
            </a:pPr>
            <a:r>
              <a:rPr lang="en-US" sz="1100" dirty="0">
                <a:solidFill>
                  <a:schemeClr val="tx1">
                    <a:lumMod val="95000"/>
                    <a:lumOff val="5000"/>
                  </a:schemeClr>
                </a:solidFill>
                <a:cs typeface="Arial"/>
              </a:rPr>
              <a:t>If No</a:t>
            </a:r>
          </a:p>
        </p:txBody>
      </p:sp>
      <p:sp>
        <p:nvSpPr>
          <p:cNvPr id="60" name="TextBox 59">
            <a:extLst>
              <a:ext uri="{FF2B5EF4-FFF2-40B4-BE49-F238E27FC236}">
                <a16:creationId xmlns="" xmlns:a16="http://schemas.microsoft.com/office/drawing/2014/main" id="{E1318A95-DB43-4825-B45C-70D7C12BC4F1}"/>
              </a:ext>
            </a:extLst>
          </p:cNvPr>
          <p:cNvSpPr txBox="1"/>
          <p:nvPr/>
        </p:nvSpPr>
        <p:spPr bwMode="auto">
          <a:xfrm>
            <a:off x="3046073" y="3831170"/>
            <a:ext cx="800100" cy="241298"/>
          </a:xfrm>
          <a:prstGeom prst="rect">
            <a:avLst/>
          </a:prstGeom>
          <a:noFill/>
        </p:spPr>
        <p:txBody>
          <a:bodyPr wrap="square" lIns="71323" tIns="35662" rIns="71323" bIns="35662">
            <a:spAutoFit/>
          </a:bodyPr>
          <a:lstStyle/>
          <a:p>
            <a:pPr algn="ctr">
              <a:defRPr/>
            </a:pPr>
            <a:r>
              <a:rPr lang="en-US" sz="1100" dirty="0">
                <a:solidFill>
                  <a:schemeClr val="tx1">
                    <a:lumMod val="95000"/>
                    <a:lumOff val="5000"/>
                  </a:schemeClr>
                </a:solidFill>
                <a:cs typeface="Arial"/>
              </a:rPr>
              <a:t>If Yes</a:t>
            </a:r>
          </a:p>
        </p:txBody>
      </p:sp>
      <p:cxnSp>
        <p:nvCxnSpPr>
          <p:cNvPr id="61" name="Straight Arrow Connector 60"/>
          <p:cNvCxnSpPr/>
          <p:nvPr/>
        </p:nvCxnSpPr>
        <p:spPr>
          <a:xfrm>
            <a:off x="3222964" y="4074586"/>
            <a:ext cx="1085850" cy="0"/>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597036" y="4972657"/>
            <a:ext cx="1428750" cy="0"/>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hape 281"/>
          <p:cNvCxnSpPr>
            <a:stCxn id="51" idx="3"/>
          </p:cNvCxnSpPr>
          <p:nvPr/>
        </p:nvCxnSpPr>
        <p:spPr>
          <a:xfrm flipV="1">
            <a:off x="4537414" y="1460503"/>
            <a:ext cx="3788219" cy="3525217"/>
          </a:xfrm>
          <a:prstGeom prst="bentConnector3">
            <a:avLst>
              <a:gd name="adj1" fmla="val 10747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3311438" y="2074336"/>
            <a:ext cx="2114550" cy="715039"/>
            <a:chOff x="4415251" y="2489203"/>
            <a:chExt cx="2819400" cy="858047"/>
          </a:xfrm>
        </p:grpSpPr>
        <p:sp>
          <p:nvSpPr>
            <p:cNvPr id="65" name="TextBox 64"/>
            <p:cNvSpPr txBox="1"/>
            <p:nvPr/>
          </p:nvSpPr>
          <p:spPr>
            <a:xfrm>
              <a:off x="4415251" y="3070252"/>
              <a:ext cx="2819400" cy="276998"/>
            </a:xfrm>
            <a:prstGeom prst="rect">
              <a:avLst/>
            </a:prstGeom>
            <a:noFill/>
          </p:spPr>
          <p:txBody>
            <a:bodyPr wrap="square" rtlCol="0">
              <a:spAutoFit/>
            </a:bodyPr>
            <a:lstStyle/>
            <a:p>
              <a:pPr algn="ctr">
                <a:defRPr/>
              </a:pPr>
              <a:r>
                <a:rPr lang="en-US" sz="900" dirty="0">
                  <a:solidFill>
                    <a:schemeClr val="tx1">
                      <a:lumMod val="95000"/>
                      <a:lumOff val="5000"/>
                    </a:schemeClr>
                  </a:solidFill>
                  <a:cs typeface="Arial"/>
                </a:rPr>
                <a:t>Information adequate to Categorize</a:t>
              </a:r>
            </a:p>
          </p:txBody>
        </p:sp>
        <p:pic>
          <p:nvPicPr>
            <p:cNvPr id="66" name="Picture 7" descr="C:\Users\ABHILASH\Downloads\doctor-woman-with-laptop-young-beautiful-doctor-woman-smiling-and-writing-on-laptop-computer-clipart-vector_csp30242155.jpg"/>
            <p:cNvPicPr>
              <a:picLocks noChangeAspect="1" noChangeArrowheads="1"/>
            </p:cNvPicPr>
            <p:nvPr/>
          </p:nvPicPr>
          <p:blipFill>
            <a:blip r:embed="rId10" cstate="print"/>
            <a:srcRect/>
            <a:stretch>
              <a:fillRect/>
            </a:stretch>
          </p:blipFill>
          <p:spPr bwMode="auto">
            <a:xfrm>
              <a:off x="5506233" y="2489203"/>
              <a:ext cx="685800" cy="663558"/>
            </a:xfrm>
            <a:prstGeom prst="rect">
              <a:avLst/>
            </a:prstGeom>
            <a:noFill/>
          </p:spPr>
        </p:pic>
      </p:grpSp>
      <p:sp>
        <p:nvSpPr>
          <p:cNvPr id="67" name="TextBox 66"/>
          <p:cNvSpPr txBox="1"/>
          <p:nvPr/>
        </p:nvSpPr>
        <p:spPr>
          <a:xfrm>
            <a:off x="4080214" y="4241819"/>
            <a:ext cx="1085850" cy="410575"/>
          </a:xfrm>
          <a:prstGeom prst="rect">
            <a:avLst/>
          </a:prstGeom>
          <a:noFill/>
        </p:spPr>
        <p:txBody>
          <a:bodyPr wrap="square" lIns="71323" tIns="35662" rIns="71323" bIns="35662" rtlCol="0">
            <a:spAutoFit/>
          </a:bodyPr>
          <a:lstStyle/>
          <a:p>
            <a:pPr algn="ctr">
              <a:defRPr/>
            </a:pPr>
            <a:r>
              <a:rPr lang="en-US" sz="1100" dirty="0">
                <a:solidFill>
                  <a:schemeClr val="tx1">
                    <a:lumMod val="95000"/>
                    <a:lumOff val="5000"/>
                  </a:schemeClr>
                </a:solidFill>
                <a:cs typeface="Arial"/>
              </a:rPr>
              <a:t>Allot to Public </a:t>
            </a:r>
          </a:p>
          <a:p>
            <a:pPr algn="ctr">
              <a:defRPr/>
            </a:pPr>
            <a:r>
              <a:rPr lang="en-US" sz="1100" dirty="0">
                <a:solidFill>
                  <a:schemeClr val="tx1">
                    <a:lumMod val="95000"/>
                    <a:lumOff val="5000"/>
                  </a:schemeClr>
                </a:solidFill>
                <a:cs typeface="Arial"/>
              </a:rPr>
              <a:t>Hospital</a:t>
            </a:r>
          </a:p>
        </p:txBody>
      </p:sp>
      <p:pic>
        <p:nvPicPr>
          <p:cNvPr id="68" name="Picture 2" descr="C:\Users\ABHILASH\Downloads\hospital-doctor-medicine-emergency-service-healthcare-emoj-symbol-3de9d84684124743-512x512.png"/>
          <p:cNvPicPr>
            <a:picLocks noChangeAspect="1" noChangeArrowheads="1"/>
          </p:cNvPicPr>
          <p:nvPr/>
        </p:nvPicPr>
        <p:blipFill>
          <a:blip r:embed="rId11" cstate="print"/>
          <a:stretch>
            <a:fillRect/>
          </a:stretch>
        </p:blipFill>
        <p:spPr bwMode="auto">
          <a:xfrm>
            <a:off x="4269105" y="3700615"/>
            <a:ext cx="611209" cy="546691"/>
          </a:xfrm>
          <a:prstGeom prst="rect">
            <a:avLst/>
          </a:prstGeom>
          <a:noFill/>
          <a:effectLst>
            <a:outerShdw blurRad="50800" dist="38100" dir="2700000" algn="tl" rotWithShape="0">
              <a:prstClr val="black">
                <a:alpha val="40000"/>
              </a:prstClr>
            </a:outerShdw>
          </a:effectLst>
        </p:spPr>
      </p:pic>
      <p:cxnSp>
        <p:nvCxnSpPr>
          <p:cNvPr id="69" name="Straight Arrow Connector 68"/>
          <p:cNvCxnSpPr/>
          <p:nvPr/>
        </p:nvCxnSpPr>
        <p:spPr>
          <a:xfrm>
            <a:off x="4880314" y="4074586"/>
            <a:ext cx="1585801" cy="0"/>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Shape 52"/>
          <p:cNvCxnSpPr/>
          <p:nvPr/>
        </p:nvCxnSpPr>
        <p:spPr>
          <a:xfrm>
            <a:off x="2850663" y="561388"/>
            <a:ext cx="323850" cy="739895"/>
          </a:xfrm>
          <a:prstGeom prst="bentConnector2">
            <a:avLst/>
          </a:prstGeom>
          <a:ln w="12700">
            <a:solidFill>
              <a:schemeClr val="accent2">
                <a:lumMod val="75000"/>
              </a:schemeClr>
            </a:solidFill>
            <a:tailEnd type="arrow"/>
          </a:ln>
          <a:effectLst/>
        </p:spPr>
        <p:style>
          <a:lnRef idx="1">
            <a:schemeClr val="accent1"/>
          </a:lnRef>
          <a:fillRef idx="0">
            <a:schemeClr val="accent1"/>
          </a:fillRef>
          <a:effectRef idx="0">
            <a:schemeClr val="accent1"/>
          </a:effectRef>
          <a:fontRef idx="minor">
            <a:schemeClr val="tx1"/>
          </a:fontRef>
        </p:style>
      </p:cxnSp>
      <p:pic>
        <p:nvPicPr>
          <p:cNvPr id="71" name="Picture 4" descr="C:\Users\ABHILASH\Desktop\1111.png"/>
          <p:cNvPicPr>
            <a:picLocks noChangeAspect="1" noChangeArrowheads="1"/>
          </p:cNvPicPr>
          <p:nvPr/>
        </p:nvPicPr>
        <p:blipFill>
          <a:blip r:embed="rId12" cstate="print"/>
          <a:srcRect/>
          <a:stretch>
            <a:fillRect/>
          </a:stretch>
        </p:blipFill>
        <p:spPr bwMode="auto">
          <a:xfrm>
            <a:off x="5173027" y="678346"/>
            <a:ext cx="1033463" cy="1352614"/>
          </a:xfrm>
          <a:prstGeom prst="rect">
            <a:avLst/>
          </a:prstGeom>
          <a:noFill/>
        </p:spPr>
      </p:pic>
      <p:grpSp>
        <p:nvGrpSpPr>
          <p:cNvPr id="72" name="Group 71"/>
          <p:cNvGrpSpPr/>
          <p:nvPr/>
        </p:nvGrpSpPr>
        <p:grpSpPr>
          <a:xfrm>
            <a:off x="2172483" y="1492253"/>
            <a:ext cx="1923528" cy="889000"/>
            <a:chOff x="2896644" y="1790703"/>
            <a:chExt cx="2564704" cy="1066800"/>
          </a:xfrm>
        </p:grpSpPr>
        <p:grpSp>
          <p:nvGrpSpPr>
            <p:cNvPr id="73" name="Group 72"/>
            <p:cNvGrpSpPr/>
            <p:nvPr/>
          </p:nvGrpSpPr>
          <p:grpSpPr>
            <a:xfrm>
              <a:off x="2896644" y="1790703"/>
              <a:ext cx="1143000" cy="1066800"/>
              <a:chOff x="1676400" y="1752600"/>
              <a:chExt cx="1143000" cy="1066800"/>
            </a:xfrm>
          </p:grpSpPr>
          <p:cxnSp>
            <p:nvCxnSpPr>
              <p:cNvPr id="75" name="Straight Connector 74"/>
              <p:cNvCxnSpPr/>
              <p:nvPr/>
            </p:nvCxnSpPr>
            <p:spPr>
              <a:xfrm>
                <a:off x="1676400" y="2819400"/>
                <a:ext cx="114300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676400" y="1752600"/>
                <a:ext cx="0" cy="10668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1676400" y="1752600"/>
                <a:ext cx="1143000" cy="0"/>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p:nvPr/>
          </p:nvCxnSpPr>
          <p:spPr>
            <a:xfrm>
              <a:off x="3958225" y="2855934"/>
              <a:ext cx="1503123" cy="0"/>
            </a:xfrm>
            <a:prstGeom prst="line">
              <a:avLst/>
            </a:prstGeom>
            <a:ln w="12700">
              <a:solidFill>
                <a:schemeClr val="accent2">
                  <a:lumMod val="75000"/>
                </a:schemeClr>
              </a:solidFill>
            </a:ln>
          </p:spPr>
          <p:style>
            <a:lnRef idx="1">
              <a:schemeClr val="dk1"/>
            </a:lnRef>
            <a:fillRef idx="0">
              <a:schemeClr val="dk1"/>
            </a:fillRef>
            <a:effectRef idx="0">
              <a:schemeClr val="dk1"/>
            </a:effectRef>
            <a:fontRef idx="minor">
              <a:schemeClr val="tx1"/>
            </a:fontRef>
          </p:style>
        </p:cxnSp>
      </p:grpSp>
      <p:grpSp>
        <p:nvGrpSpPr>
          <p:cNvPr id="78" name="Group 77"/>
          <p:cNvGrpSpPr/>
          <p:nvPr/>
        </p:nvGrpSpPr>
        <p:grpSpPr>
          <a:xfrm>
            <a:off x="446443" y="116423"/>
            <a:ext cx="936587" cy="5598578"/>
            <a:chOff x="595257" y="139707"/>
            <a:chExt cx="1248783" cy="6718294"/>
          </a:xfrm>
        </p:grpSpPr>
        <p:sp>
          <p:nvSpPr>
            <p:cNvPr id="79" name="TextBox 78"/>
            <p:cNvSpPr txBox="1"/>
            <p:nvPr/>
          </p:nvSpPr>
          <p:spPr>
            <a:xfrm rot="5400000">
              <a:off x="359044" y="566089"/>
              <a:ext cx="1447800" cy="595035"/>
            </a:xfrm>
            <a:prstGeom prst="rect">
              <a:avLst/>
            </a:prstGeom>
            <a:noFill/>
          </p:spPr>
          <p:txBody>
            <a:bodyPr wrap="square" rtlCol="0">
              <a:spAutoFit/>
            </a:bodyPr>
            <a:lstStyle/>
            <a:p>
              <a:pPr algn="ctr">
                <a:defRPr/>
              </a:pPr>
              <a:endParaRPr lang="en-US" sz="700" b="1" kern="1000" spc="39" dirty="0">
                <a:solidFill>
                  <a:srgbClr val="0070C0"/>
                </a:solidFill>
                <a:latin typeface="Arial"/>
                <a:cs typeface="Arial"/>
              </a:endParaRPr>
            </a:p>
            <a:p>
              <a:pPr algn="ctr">
                <a:defRPr/>
              </a:pPr>
              <a:r>
                <a:rPr lang="en-US" sz="900" b="1" kern="1000" spc="39" dirty="0">
                  <a:solidFill>
                    <a:srgbClr val="0070C0"/>
                  </a:solidFill>
                  <a:latin typeface="Arial"/>
                  <a:cs typeface="Arial"/>
                </a:rPr>
                <a:t>Registration</a:t>
              </a:r>
            </a:p>
            <a:p>
              <a:pPr algn="ctr">
                <a:defRPr/>
              </a:pPr>
              <a:r>
                <a:rPr lang="en-US" sz="700" b="1" kern="1000" spc="39" dirty="0">
                  <a:solidFill>
                    <a:srgbClr val="0070C0"/>
                  </a:solidFill>
                  <a:latin typeface="Arial"/>
                  <a:cs typeface="Arial"/>
                </a:rPr>
                <a:t>DEIC/Public</a:t>
              </a:r>
              <a:endParaRPr lang="en-US" sz="700" dirty="0">
                <a:solidFill>
                  <a:srgbClr val="0070C0"/>
                </a:solidFill>
                <a:cs typeface="Arial"/>
              </a:endParaRPr>
            </a:p>
          </p:txBody>
        </p:sp>
        <p:sp>
          <p:nvSpPr>
            <p:cNvPr id="80" name="TextBox 79">
              <a:extLst>
                <a:ext uri="{FF2B5EF4-FFF2-40B4-BE49-F238E27FC236}">
                  <a16:creationId xmlns="" xmlns:a16="http://schemas.microsoft.com/office/drawing/2014/main" id="{F82A630F-ED37-48B9-8D40-C8839A53DD9D}"/>
                </a:ext>
              </a:extLst>
            </p:cNvPr>
            <p:cNvSpPr txBox="1"/>
            <p:nvPr/>
          </p:nvSpPr>
          <p:spPr bwMode="auto">
            <a:xfrm rot="5400000">
              <a:off x="580487" y="1736299"/>
              <a:ext cx="935570" cy="307776"/>
            </a:xfrm>
            <a:prstGeom prst="rect">
              <a:avLst/>
            </a:prstGeom>
            <a:noFill/>
          </p:spPr>
          <p:txBody>
            <a:bodyPr wrap="square">
              <a:spAutoFit/>
            </a:bodyPr>
            <a:lstStyle/>
            <a:p>
              <a:pPr algn="ctr">
                <a:defRPr/>
              </a:pPr>
              <a:r>
                <a:rPr lang="en-US" sz="900" b="1" kern="1000" spc="39" dirty="0">
                  <a:solidFill>
                    <a:srgbClr val="0070C0"/>
                  </a:solidFill>
                  <a:latin typeface="Arial"/>
                  <a:cs typeface="Arial"/>
                </a:rPr>
                <a:t>DEIC</a:t>
              </a:r>
            </a:p>
          </p:txBody>
        </p:sp>
        <p:sp>
          <p:nvSpPr>
            <p:cNvPr id="81" name="TextBox 80">
              <a:extLst>
                <a:ext uri="{FF2B5EF4-FFF2-40B4-BE49-F238E27FC236}">
                  <a16:creationId xmlns="" xmlns:a16="http://schemas.microsoft.com/office/drawing/2014/main" id="{F82A630F-ED37-48B9-8D40-C8839A53DD9D}"/>
                </a:ext>
              </a:extLst>
            </p:cNvPr>
            <p:cNvSpPr txBox="1"/>
            <p:nvPr/>
          </p:nvSpPr>
          <p:spPr bwMode="auto">
            <a:xfrm rot="5400000">
              <a:off x="484287" y="3843183"/>
              <a:ext cx="990600" cy="492443"/>
            </a:xfrm>
            <a:prstGeom prst="rect">
              <a:avLst/>
            </a:prstGeom>
            <a:noFill/>
          </p:spPr>
          <p:txBody>
            <a:bodyPr wrap="square">
              <a:spAutoFit/>
            </a:bodyPr>
            <a:lstStyle/>
            <a:p>
              <a:pPr algn="ctr">
                <a:defRPr/>
              </a:pPr>
              <a:r>
                <a:rPr lang="en-US" sz="900" b="1" kern="1000" spc="39" dirty="0">
                  <a:solidFill>
                    <a:srgbClr val="0070C0"/>
                  </a:solidFill>
                  <a:latin typeface="Arial"/>
                  <a:cs typeface="Arial"/>
                </a:rPr>
                <a:t>Public Hospitals</a:t>
              </a:r>
            </a:p>
          </p:txBody>
        </p:sp>
        <p:sp>
          <p:nvSpPr>
            <p:cNvPr id="82" name="TextBox 81">
              <a:extLst>
                <a:ext uri="{FF2B5EF4-FFF2-40B4-BE49-F238E27FC236}">
                  <a16:creationId xmlns="" xmlns:a16="http://schemas.microsoft.com/office/drawing/2014/main" id="{F82A630F-ED37-48B9-8D40-C8839A53DD9D}"/>
                </a:ext>
              </a:extLst>
            </p:cNvPr>
            <p:cNvSpPr txBox="1"/>
            <p:nvPr/>
          </p:nvSpPr>
          <p:spPr bwMode="auto">
            <a:xfrm rot="5400000">
              <a:off x="560760" y="4868497"/>
              <a:ext cx="948266" cy="492443"/>
            </a:xfrm>
            <a:prstGeom prst="rect">
              <a:avLst/>
            </a:prstGeom>
            <a:noFill/>
          </p:spPr>
          <p:txBody>
            <a:bodyPr wrap="square">
              <a:spAutoFit/>
            </a:bodyPr>
            <a:lstStyle/>
            <a:p>
              <a:pPr algn="ctr">
                <a:defRPr/>
              </a:pPr>
              <a:r>
                <a:rPr lang="en-US" sz="900" b="1" kern="1000" spc="39" dirty="0" err="1">
                  <a:solidFill>
                    <a:srgbClr val="0070C0"/>
                  </a:solidFill>
                  <a:latin typeface="Arial"/>
                  <a:cs typeface="Arial"/>
                </a:rPr>
                <a:t>HridyamAdmin</a:t>
              </a:r>
              <a:endParaRPr lang="en-US" sz="900" b="1" kern="1000" spc="39" dirty="0">
                <a:solidFill>
                  <a:srgbClr val="0070C0"/>
                </a:solidFill>
                <a:latin typeface="Arial"/>
                <a:cs typeface="Arial"/>
              </a:endParaRPr>
            </a:p>
          </p:txBody>
        </p:sp>
        <p:sp>
          <p:nvSpPr>
            <p:cNvPr id="83" name="TextBox 82">
              <a:extLst>
                <a:ext uri="{FF2B5EF4-FFF2-40B4-BE49-F238E27FC236}">
                  <a16:creationId xmlns="" xmlns:a16="http://schemas.microsoft.com/office/drawing/2014/main" id="{F82A630F-ED37-48B9-8D40-C8839A53DD9D}"/>
                </a:ext>
              </a:extLst>
            </p:cNvPr>
            <p:cNvSpPr txBox="1"/>
            <p:nvPr/>
          </p:nvSpPr>
          <p:spPr bwMode="auto">
            <a:xfrm rot="5400000">
              <a:off x="333478" y="5925981"/>
              <a:ext cx="1371597" cy="492443"/>
            </a:xfrm>
            <a:prstGeom prst="rect">
              <a:avLst/>
            </a:prstGeom>
            <a:noFill/>
          </p:spPr>
          <p:txBody>
            <a:bodyPr wrap="square">
              <a:spAutoFit/>
            </a:bodyPr>
            <a:lstStyle/>
            <a:p>
              <a:pPr algn="ctr">
                <a:defRPr/>
              </a:pPr>
              <a:r>
                <a:rPr lang="en-US" sz="900" b="1" kern="1000" spc="39" dirty="0">
                  <a:solidFill>
                    <a:srgbClr val="0070C0"/>
                  </a:solidFill>
                  <a:latin typeface="Arial"/>
                  <a:cs typeface="Arial"/>
                </a:rPr>
                <a:t>Empanelled Hospitals</a:t>
              </a:r>
            </a:p>
          </p:txBody>
        </p:sp>
        <p:sp>
          <p:nvSpPr>
            <p:cNvPr id="84" name="TextBox 83">
              <a:extLst>
                <a:ext uri="{FF2B5EF4-FFF2-40B4-BE49-F238E27FC236}">
                  <a16:creationId xmlns="" xmlns:a16="http://schemas.microsoft.com/office/drawing/2014/main" id="{F82A630F-ED37-48B9-8D40-C8839A53DD9D}"/>
                </a:ext>
              </a:extLst>
            </p:cNvPr>
            <p:cNvSpPr txBox="1"/>
            <p:nvPr/>
          </p:nvSpPr>
          <p:spPr bwMode="auto">
            <a:xfrm rot="5400000">
              <a:off x="324211" y="2645949"/>
              <a:ext cx="1219200" cy="677108"/>
            </a:xfrm>
            <a:prstGeom prst="rect">
              <a:avLst/>
            </a:prstGeom>
            <a:noFill/>
          </p:spPr>
          <p:txBody>
            <a:bodyPr wrap="square">
              <a:spAutoFit/>
            </a:bodyPr>
            <a:lstStyle/>
            <a:p>
              <a:pPr algn="ctr">
                <a:defRPr/>
              </a:pPr>
              <a:r>
                <a:rPr lang="en-US" sz="900" b="1" kern="1000" spc="39" dirty="0">
                  <a:solidFill>
                    <a:srgbClr val="0070C0"/>
                  </a:solidFill>
                  <a:latin typeface="Arial"/>
                  <a:cs typeface="Arial"/>
                </a:rPr>
                <a:t>Pediatric cardiologist</a:t>
              </a:r>
            </a:p>
            <a:p>
              <a:pPr algn="ctr">
                <a:defRPr/>
              </a:pPr>
              <a:endParaRPr lang="en-US" sz="900" b="1" kern="1000" spc="39" dirty="0">
                <a:solidFill>
                  <a:srgbClr val="0070C0"/>
                </a:solidFill>
                <a:latin typeface="Arial"/>
                <a:cs typeface="Arial"/>
              </a:endParaRPr>
            </a:p>
          </p:txBody>
        </p:sp>
        <p:pic>
          <p:nvPicPr>
            <p:cNvPr id="85" name="Picture 3" descr="C:\Users\ABHILASH\Downloads\download (2).png"/>
            <p:cNvPicPr>
              <a:picLocks noChangeAspect="1" noChangeArrowheads="1"/>
            </p:cNvPicPr>
            <p:nvPr/>
          </p:nvPicPr>
          <p:blipFill>
            <a:blip r:embed="rId13" cstate="print"/>
            <a:srcRect/>
            <a:stretch>
              <a:fillRect/>
            </a:stretch>
          </p:blipFill>
          <p:spPr bwMode="auto">
            <a:xfrm>
              <a:off x="1240564" y="5854702"/>
              <a:ext cx="603476" cy="5028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6" name="Picture 4" descr="C:\Users\ABHILASH\Downloads\56545.png"/>
            <p:cNvPicPr>
              <a:picLocks noChangeAspect="1" noChangeArrowheads="1"/>
            </p:cNvPicPr>
            <p:nvPr/>
          </p:nvPicPr>
          <p:blipFill>
            <a:blip r:embed="rId14" cstate="print"/>
            <a:srcRect/>
            <a:stretch>
              <a:fillRect/>
            </a:stretch>
          </p:blipFill>
          <p:spPr bwMode="auto">
            <a:xfrm>
              <a:off x="1283395" y="4863580"/>
              <a:ext cx="469897" cy="4698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7" name="Picture 5" descr="C:\Users\ABHILASH\Downloads\278a99ac7ece24bfcc4e00b469270a79.png"/>
            <p:cNvPicPr>
              <a:picLocks noChangeAspect="1" noChangeArrowheads="1"/>
            </p:cNvPicPr>
            <p:nvPr/>
          </p:nvPicPr>
          <p:blipFill>
            <a:blip r:embed="rId15" cstate="print"/>
            <a:srcRect/>
            <a:stretch>
              <a:fillRect/>
            </a:stretch>
          </p:blipFill>
          <p:spPr bwMode="auto">
            <a:xfrm>
              <a:off x="1220244" y="3873502"/>
              <a:ext cx="564571" cy="4698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8" name="Picture 2" descr="C:\Users\ABHILASH\Desktop\30847.png"/>
            <p:cNvPicPr>
              <a:picLocks noChangeAspect="1" noChangeArrowheads="1"/>
            </p:cNvPicPr>
            <p:nvPr/>
          </p:nvPicPr>
          <p:blipFill>
            <a:blip r:embed="rId16" cstate="print"/>
            <a:srcRect/>
            <a:stretch>
              <a:fillRect/>
            </a:stretch>
          </p:blipFill>
          <p:spPr bwMode="auto">
            <a:xfrm>
              <a:off x="1271044" y="2654607"/>
              <a:ext cx="519656" cy="6863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9" name="Picture 2" descr="C:\Users\ABHILASH\Downloads\at-arbejde.png"/>
            <p:cNvPicPr>
              <a:picLocks noChangeAspect="1" noChangeArrowheads="1"/>
            </p:cNvPicPr>
            <p:nvPr/>
          </p:nvPicPr>
          <p:blipFill>
            <a:blip r:embed="rId17" cstate="print"/>
            <a:srcRect/>
            <a:stretch>
              <a:fillRect/>
            </a:stretch>
          </p:blipFill>
          <p:spPr bwMode="auto">
            <a:xfrm>
              <a:off x="1231900" y="520700"/>
              <a:ext cx="546100" cy="5461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0" name="Picture 5" descr="C:\Users\ABHILASH\Pictures\Picture1.png"/>
            <p:cNvPicPr>
              <a:picLocks noChangeAspect="1" noChangeArrowheads="1"/>
            </p:cNvPicPr>
            <p:nvPr/>
          </p:nvPicPr>
          <p:blipFill>
            <a:blip r:embed="rId18" cstate="print"/>
            <a:srcRect/>
            <a:stretch>
              <a:fillRect/>
            </a:stretch>
          </p:blipFill>
          <p:spPr bwMode="auto">
            <a:xfrm>
              <a:off x="1263823" y="1652108"/>
              <a:ext cx="493713" cy="4206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cxnSp>
        <p:nvCxnSpPr>
          <p:cNvPr id="91" name="Shape 176"/>
          <p:cNvCxnSpPr/>
          <p:nvPr/>
        </p:nvCxnSpPr>
        <p:spPr>
          <a:xfrm>
            <a:off x="3590925" y="1471084"/>
            <a:ext cx="795925" cy="603253"/>
          </a:xfrm>
          <a:prstGeom prst="bentConnector2">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4636294" y="169354"/>
            <a:ext cx="1879589" cy="1934462"/>
            <a:chOff x="6181725" y="203225"/>
            <a:chExt cx="2506119" cy="2321354"/>
          </a:xfrm>
        </p:grpSpPr>
        <p:sp>
          <p:nvSpPr>
            <p:cNvPr id="93" name="Oval 92"/>
            <p:cNvSpPr/>
            <p:nvPr/>
          </p:nvSpPr>
          <p:spPr>
            <a:xfrm>
              <a:off x="6554244" y="203225"/>
              <a:ext cx="2133600" cy="2209800"/>
            </a:xfrm>
            <a:prstGeom prst="ellipse">
              <a:avLst/>
            </a:prstGeom>
            <a:noFill/>
            <a:ln>
              <a:solidFill>
                <a:schemeClr val="accent3">
                  <a:lumMod val="50000"/>
                </a:schemeClr>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Arrow Connector 93"/>
            <p:cNvCxnSpPr/>
            <p:nvPr/>
          </p:nvCxnSpPr>
          <p:spPr>
            <a:xfrm flipV="1">
              <a:off x="6181725" y="2220686"/>
              <a:ext cx="696586" cy="303893"/>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95" name="Shape 197"/>
          <p:cNvCxnSpPr/>
          <p:nvPr/>
        </p:nvCxnSpPr>
        <p:spPr>
          <a:xfrm rot="5400000" flipH="1" flipV="1">
            <a:off x="5660361" y="2574685"/>
            <a:ext cx="2434165" cy="278372"/>
          </a:xfrm>
          <a:prstGeom prst="bentConnector2">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96" name="Picture 3" descr="C:\Users\ABHILASH\Downloads\Treatment-plan.png"/>
          <p:cNvPicPr>
            <a:picLocks noChangeAspect="1" noChangeArrowheads="1"/>
          </p:cNvPicPr>
          <p:nvPr/>
        </p:nvPicPr>
        <p:blipFill>
          <a:blip r:embed="rId19" cstate="print"/>
          <a:srcRect/>
          <a:stretch>
            <a:fillRect/>
          </a:stretch>
        </p:blipFill>
        <p:spPr bwMode="auto">
          <a:xfrm>
            <a:off x="6409757" y="3832681"/>
            <a:ext cx="628650" cy="660072"/>
          </a:xfrm>
          <a:prstGeom prst="rect">
            <a:avLst/>
          </a:prstGeom>
          <a:noFill/>
          <a:effectLst>
            <a:outerShdw blurRad="50800" dist="38100" dir="2700000" algn="tl" rotWithShape="0">
              <a:prstClr val="black">
                <a:alpha val="40000"/>
              </a:prstClr>
            </a:outerShdw>
          </a:effectLst>
        </p:spPr>
      </p:pic>
      <p:cxnSp>
        <p:nvCxnSpPr>
          <p:cNvPr id="97" name="Straight Arrow Connector 96"/>
          <p:cNvCxnSpPr/>
          <p:nvPr/>
        </p:nvCxnSpPr>
        <p:spPr>
          <a:xfrm flipH="1">
            <a:off x="7010399" y="4122967"/>
            <a:ext cx="859971" cy="0"/>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49" idx="2"/>
          </p:cNvCxnSpPr>
          <p:nvPr/>
        </p:nvCxnSpPr>
        <p:spPr>
          <a:xfrm flipH="1">
            <a:off x="8111615" y="1929240"/>
            <a:ext cx="14962" cy="1832382"/>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99" name="Picture 15" descr="C:\Users\ABHILASH\Desktop\03.png"/>
          <p:cNvPicPr>
            <a:picLocks noChangeAspect="1" noChangeArrowheads="1"/>
          </p:cNvPicPr>
          <p:nvPr/>
        </p:nvPicPr>
        <p:blipFill>
          <a:blip r:embed="rId20" cstate="print"/>
          <a:srcRect/>
          <a:stretch>
            <a:fillRect/>
          </a:stretch>
        </p:blipFill>
        <p:spPr bwMode="auto">
          <a:xfrm>
            <a:off x="4801383" y="296355"/>
            <a:ext cx="616515" cy="626301"/>
          </a:xfrm>
          <a:prstGeom prst="rect">
            <a:avLst/>
          </a:prstGeom>
          <a:noFill/>
        </p:spPr>
      </p:pic>
      <p:pic>
        <p:nvPicPr>
          <p:cNvPr id="100" name="Picture 16" descr="C:\Users\ABHILASH\Desktop\04.png"/>
          <p:cNvPicPr>
            <a:picLocks noChangeAspect="1" noChangeArrowheads="1"/>
          </p:cNvPicPr>
          <p:nvPr/>
        </p:nvPicPr>
        <p:blipFill>
          <a:blip r:embed="rId21" cstate="print"/>
          <a:srcRect/>
          <a:stretch>
            <a:fillRect/>
          </a:stretch>
        </p:blipFill>
        <p:spPr bwMode="auto">
          <a:xfrm>
            <a:off x="5430033" y="-24189"/>
            <a:ext cx="641176" cy="638044"/>
          </a:xfrm>
          <a:prstGeom prst="rect">
            <a:avLst/>
          </a:prstGeom>
          <a:noFill/>
        </p:spPr>
      </p:pic>
      <p:pic>
        <p:nvPicPr>
          <p:cNvPr id="101" name="Picture 17" descr="C:\Users\ABHILASH\Desktop\05.png"/>
          <p:cNvPicPr>
            <a:picLocks noChangeAspect="1" noChangeArrowheads="1"/>
          </p:cNvPicPr>
          <p:nvPr/>
        </p:nvPicPr>
        <p:blipFill>
          <a:blip r:embed="rId22" cstate="print"/>
          <a:srcRect/>
          <a:stretch>
            <a:fillRect/>
          </a:stretch>
        </p:blipFill>
        <p:spPr bwMode="auto">
          <a:xfrm>
            <a:off x="6115833" y="84977"/>
            <a:ext cx="528442" cy="782877"/>
          </a:xfrm>
          <a:prstGeom prst="rect">
            <a:avLst/>
          </a:prstGeom>
          <a:noFill/>
        </p:spPr>
      </p:pic>
      <p:pic>
        <p:nvPicPr>
          <p:cNvPr id="102" name="Picture 18" descr="C:\Users\ABHILASH\Desktop\06.png"/>
          <p:cNvPicPr>
            <a:picLocks noChangeAspect="1" noChangeArrowheads="1"/>
          </p:cNvPicPr>
          <p:nvPr/>
        </p:nvPicPr>
        <p:blipFill>
          <a:blip r:embed="rId23" cstate="print"/>
          <a:srcRect/>
          <a:stretch>
            <a:fillRect/>
          </a:stretch>
        </p:blipFill>
        <p:spPr bwMode="auto">
          <a:xfrm>
            <a:off x="6230133" y="936139"/>
            <a:ext cx="514350" cy="630216"/>
          </a:xfrm>
          <a:prstGeom prst="rect">
            <a:avLst/>
          </a:prstGeom>
          <a:noFill/>
        </p:spPr>
      </p:pic>
      <p:pic>
        <p:nvPicPr>
          <p:cNvPr id="103" name="Picture 14" descr="C:\Users\ABHILASH\Desktop\02.png"/>
          <p:cNvPicPr>
            <a:picLocks noChangeAspect="1" noChangeArrowheads="1"/>
          </p:cNvPicPr>
          <p:nvPr/>
        </p:nvPicPr>
        <p:blipFill>
          <a:blip r:embed="rId24" cstate="print"/>
          <a:srcRect/>
          <a:stretch>
            <a:fillRect/>
          </a:stretch>
        </p:blipFill>
        <p:spPr bwMode="auto">
          <a:xfrm>
            <a:off x="4744233" y="931355"/>
            <a:ext cx="574240" cy="669359"/>
          </a:xfrm>
          <a:prstGeom prst="rect">
            <a:avLst/>
          </a:prstGeom>
          <a:noFill/>
        </p:spPr>
      </p:pic>
      <p:grpSp>
        <p:nvGrpSpPr>
          <p:cNvPr id="104" name="Group 103"/>
          <p:cNvGrpSpPr/>
          <p:nvPr/>
        </p:nvGrpSpPr>
        <p:grpSpPr>
          <a:xfrm>
            <a:off x="7260762" y="3825124"/>
            <a:ext cx="1695059" cy="858758"/>
            <a:chOff x="9681016" y="4590148"/>
            <a:chExt cx="2260078" cy="1030509"/>
          </a:xfrm>
        </p:grpSpPr>
        <p:sp>
          <p:nvSpPr>
            <p:cNvPr id="105" name="TextBox 104"/>
            <p:cNvSpPr txBox="1"/>
            <p:nvPr/>
          </p:nvSpPr>
          <p:spPr>
            <a:xfrm>
              <a:off x="9681016" y="5097437"/>
              <a:ext cx="2260078" cy="523220"/>
            </a:xfrm>
            <a:prstGeom prst="rect">
              <a:avLst/>
            </a:prstGeom>
            <a:noFill/>
          </p:spPr>
          <p:txBody>
            <a:bodyPr wrap="square" rtlCol="0">
              <a:spAutoFit/>
            </a:bodyPr>
            <a:lstStyle/>
            <a:p>
              <a:pPr algn="ctr">
                <a:defRPr/>
              </a:pPr>
              <a:r>
                <a:rPr lang="en-US" sz="1100" dirty="0">
                  <a:solidFill>
                    <a:schemeClr val="tx1">
                      <a:lumMod val="95000"/>
                      <a:lumOff val="5000"/>
                    </a:schemeClr>
                  </a:solidFill>
                  <a:cs typeface="Arial"/>
                </a:rPr>
                <a:t>Allot to </a:t>
              </a:r>
              <a:r>
                <a:rPr lang="en-US" sz="1100" dirty="0" err="1">
                  <a:solidFill>
                    <a:schemeClr val="tx1">
                      <a:lumMod val="95000"/>
                      <a:lumOff val="5000"/>
                    </a:schemeClr>
                  </a:solidFill>
                  <a:cs typeface="Arial"/>
                </a:rPr>
                <a:t>Empd</a:t>
              </a:r>
              <a:r>
                <a:rPr lang="en-US" sz="1100" dirty="0">
                  <a:solidFill>
                    <a:schemeClr val="tx1">
                      <a:lumMod val="95000"/>
                      <a:lumOff val="5000"/>
                    </a:schemeClr>
                  </a:solidFill>
                  <a:cs typeface="Arial"/>
                </a:rPr>
                <a:t>.  </a:t>
              </a:r>
            </a:p>
            <a:p>
              <a:pPr algn="ctr">
                <a:defRPr/>
              </a:pPr>
              <a:r>
                <a:rPr lang="en-US" sz="1100" dirty="0">
                  <a:solidFill>
                    <a:schemeClr val="tx1">
                      <a:lumMod val="95000"/>
                      <a:lumOff val="5000"/>
                    </a:schemeClr>
                  </a:solidFill>
                  <a:cs typeface="Arial"/>
                </a:rPr>
                <a:t>Hospital</a:t>
              </a:r>
            </a:p>
          </p:txBody>
        </p:sp>
        <p:pic>
          <p:nvPicPr>
            <p:cNvPr id="106" name="Picture 5" descr="C:\Users\ABHILASH\Downloads\hospital.png"/>
            <p:cNvPicPr>
              <a:picLocks noChangeAspect="1" noChangeArrowheads="1"/>
            </p:cNvPicPr>
            <p:nvPr/>
          </p:nvPicPr>
          <p:blipFill>
            <a:blip r:embed="rId25" cstate="print"/>
            <a:srcRect/>
            <a:stretch>
              <a:fillRect/>
            </a:stretch>
          </p:blipFill>
          <p:spPr bwMode="auto">
            <a:xfrm>
              <a:off x="10366068" y="4590148"/>
              <a:ext cx="865178" cy="609600"/>
            </a:xfrm>
            <a:prstGeom prst="rect">
              <a:avLst/>
            </a:prstGeom>
            <a:noFill/>
            <a:effectLst>
              <a:outerShdw blurRad="50800" dist="38100" dir="2700000" algn="tl" rotWithShape="0">
                <a:prstClr val="black">
                  <a:alpha val="40000"/>
                </a:prstClr>
              </a:outerShdw>
            </a:effectLst>
          </p:spPr>
        </p:pic>
      </p:grpSp>
      <p:pic>
        <p:nvPicPr>
          <p:cNvPr id="107" name="Picture 10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373080" y="264586"/>
            <a:ext cx="462736" cy="394183"/>
          </a:xfrm>
          <a:prstGeom prst="rect">
            <a:avLst/>
          </a:prstGeom>
        </p:spPr>
      </p:pic>
    </p:spTree>
    <p:extLst>
      <p:ext uri="{BB962C8B-B14F-4D97-AF65-F5344CB8AC3E}">
        <p14:creationId xmlns:p14="http://schemas.microsoft.com/office/powerpoint/2010/main" val="271536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down)">
                                      <p:cBhvr>
                                        <p:cTn id="7" dur="500"/>
                                        <p:tgtEl>
                                          <p:spTgt spid="7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down)">
                                      <p:cBhvr>
                                        <p:cTn id="23" dur="500"/>
                                        <p:tgtEl>
                                          <p:spTgt spid="70"/>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wipe(down)">
                                      <p:cBhvr>
                                        <p:cTn id="35" dur="500"/>
                                        <p:tgtEl>
                                          <p:spTgt spid="91"/>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down)">
                                      <p:cBhvr>
                                        <p:cTn id="39" dur="500"/>
                                        <p:tgtEl>
                                          <p:spTgt spid="64"/>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down)">
                                      <p:cBhvr>
                                        <p:cTn id="43" dur="500"/>
                                        <p:tgtEl>
                                          <p:spTgt spid="92"/>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down)">
                                      <p:cBhvr>
                                        <p:cTn id="47" dur="500"/>
                                        <p:tgtEl>
                                          <p:spTgt spid="7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wipe(down)">
                                      <p:cBhvr>
                                        <p:cTn id="51" dur="500"/>
                                        <p:tgtEl>
                                          <p:spTgt spid="10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wipe(down)">
                                      <p:cBhvr>
                                        <p:cTn id="55" dur="500"/>
                                        <p:tgtEl>
                                          <p:spTgt spid="99"/>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wipe(down)">
                                      <p:cBhvr>
                                        <p:cTn id="59" dur="500"/>
                                        <p:tgtEl>
                                          <p:spTgt spid="100"/>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wipe(down)">
                                      <p:cBhvr>
                                        <p:cTn id="63" dur="500"/>
                                        <p:tgtEl>
                                          <p:spTgt spid="101"/>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wipe(down)">
                                      <p:cBhvr>
                                        <p:cTn id="67" dur="500"/>
                                        <p:tgtEl>
                                          <p:spTgt spid="10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down)">
                                      <p:cBhvr>
                                        <p:cTn id="71" dur="500"/>
                                        <p:tgtEl>
                                          <p:spTgt spid="52"/>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wipe(down)">
                                      <p:cBhvr>
                                        <p:cTn id="75" dur="500"/>
                                        <p:tgtEl>
                                          <p:spTgt spid="72"/>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wipe(down)">
                                      <p:cBhvr>
                                        <p:cTn id="83" dur="500"/>
                                        <p:tgtEl>
                                          <p:spTgt spid="53"/>
                                        </p:tgtEl>
                                      </p:cBhvr>
                                    </p:animEffect>
                                  </p:childTnLst>
                                </p:cTn>
                              </p:par>
                            </p:childTnLst>
                          </p:cTn>
                        </p:par>
                        <p:par>
                          <p:cTn id="84" fill="hold">
                            <p:stCondLst>
                              <p:cond delay="10000"/>
                            </p:stCondLst>
                            <p:childTnLst>
                              <p:par>
                                <p:cTn id="85" presetID="22" presetClass="entr" presetSubtype="4"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down)">
                                      <p:cBhvr>
                                        <p:cTn id="87" dur="500"/>
                                        <p:tgtEl>
                                          <p:spTgt spid="31"/>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wipe(down)">
                                      <p:cBhvr>
                                        <p:cTn id="91" dur="500"/>
                                        <p:tgtEl>
                                          <p:spTgt spid="55"/>
                                        </p:tgtEl>
                                      </p:cBhvr>
                                    </p:animEffect>
                                  </p:childTnLst>
                                </p:cTn>
                              </p:par>
                            </p:childTnLst>
                          </p:cTn>
                        </p:par>
                        <p:par>
                          <p:cTn id="92" fill="hold">
                            <p:stCondLst>
                              <p:cond delay="11000"/>
                            </p:stCondLst>
                            <p:childTnLst>
                              <p:par>
                                <p:cTn id="93" presetID="22" presetClass="entr" presetSubtype="4" fill="hold"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down)">
                                      <p:cBhvr>
                                        <p:cTn id="95" dur="500"/>
                                        <p:tgtEl>
                                          <p:spTgt spid="34"/>
                                        </p:tgtEl>
                                      </p:cBhvr>
                                    </p:animEffect>
                                  </p:childTnLst>
                                </p:cTn>
                              </p:par>
                            </p:childTnLst>
                          </p:cTn>
                        </p:par>
                        <p:par>
                          <p:cTn id="96" fill="hold">
                            <p:stCondLst>
                              <p:cond delay="11500"/>
                            </p:stCondLst>
                            <p:childTnLst>
                              <p:par>
                                <p:cTn id="97" presetID="22" presetClass="entr" presetSubtype="4" fill="hold" nodeType="after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wipe(down)">
                                      <p:cBhvr>
                                        <p:cTn id="99" dur="500"/>
                                        <p:tgtEl>
                                          <p:spTgt spid="56"/>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wipe(down)">
                                      <p:cBhvr>
                                        <p:cTn id="103" dur="500"/>
                                        <p:tgtEl>
                                          <p:spTgt spid="37"/>
                                        </p:tgtEl>
                                      </p:cBhvr>
                                    </p:animEffect>
                                  </p:childTnLst>
                                </p:cTn>
                              </p:par>
                            </p:childTnLst>
                          </p:cTn>
                        </p:par>
                        <p:par>
                          <p:cTn id="104" fill="hold">
                            <p:stCondLst>
                              <p:cond delay="12500"/>
                            </p:stCondLst>
                            <p:childTnLst>
                              <p:par>
                                <p:cTn id="105" presetID="22" presetClass="entr" presetSubtype="4" fill="hold"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down)">
                                      <p:cBhvr>
                                        <p:cTn id="107" dur="500"/>
                                        <p:tgtEl>
                                          <p:spTgt spid="57"/>
                                        </p:tgtEl>
                                      </p:cBhvr>
                                    </p:animEffect>
                                  </p:childTnLst>
                                </p:cTn>
                              </p:par>
                            </p:childTnLst>
                          </p:cTn>
                        </p:par>
                        <p:par>
                          <p:cTn id="108" fill="hold">
                            <p:stCondLst>
                              <p:cond delay="13000"/>
                            </p:stCondLst>
                            <p:childTnLst>
                              <p:par>
                                <p:cTn id="109" presetID="22" presetClass="entr" presetSubtype="4" fill="hold" nodeType="after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wipe(down)">
                                      <p:cBhvr>
                                        <p:cTn id="111" dur="500"/>
                                        <p:tgtEl>
                                          <p:spTgt spid="41"/>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wipe(down)">
                                      <p:cBhvr>
                                        <p:cTn id="115" dur="500"/>
                                        <p:tgtEl>
                                          <p:spTgt spid="40"/>
                                        </p:tgtEl>
                                      </p:cBhvr>
                                    </p:animEffect>
                                  </p:childTnLst>
                                </p:cTn>
                              </p:par>
                            </p:childTnLst>
                          </p:cTn>
                        </p:par>
                        <p:par>
                          <p:cTn id="116" fill="hold">
                            <p:stCondLst>
                              <p:cond delay="14000"/>
                            </p:stCondLst>
                            <p:childTnLst>
                              <p:par>
                                <p:cTn id="117" presetID="22" presetClass="entr" presetSubtype="4"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wipe(down)">
                                      <p:cBhvr>
                                        <p:cTn id="119" dur="500"/>
                                        <p:tgtEl>
                                          <p:spTgt spid="60"/>
                                        </p:tgtEl>
                                      </p:cBhvr>
                                    </p:animEffect>
                                  </p:childTnLst>
                                </p:cTn>
                              </p:par>
                            </p:childTnLst>
                          </p:cTn>
                        </p:par>
                        <p:par>
                          <p:cTn id="120" fill="hold">
                            <p:stCondLst>
                              <p:cond delay="14500"/>
                            </p:stCondLst>
                            <p:childTnLst>
                              <p:par>
                                <p:cTn id="121" presetID="22" presetClass="entr" presetSubtype="4" fill="hold" nodeType="afterEffect">
                                  <p:stCondLst>
                                    <p:cond delay="0"/>
                                  </p:stCondLst>
                                  <p:childTnLst>
                                    <p:set>
                                      <p:cBhvr>
                                        <p:cTn id="122" dur="1" fill="hold">
                                          <p:stCondLst>
                                            <p:cond delay="0"/>
                                          </p:stCondLst>
                                        </p:cTn>
                                        <p:tgtEl>
                                          <p:spTgt spid="61"/>
                                        </p:tgtEl>
                                        <p:attrNameLst>
                                          <p:attrName>style.visibility</p:attrName>
                                        </p:attrNameLst>
                                      </p:cBhvr>
                                      <p:to>
                                        <p:strVal val="visible"/>
                                      </p:to>
                                    </p:set>
                                    <p:animEffect transition="in" filter="wipe(down)">
                                      <p:cBhvr>
                                        <p:cTn id="123" dur="500"/>
                                        <p:tgtEl>
                                          <p:spTgt spid="61"/>
                                        </p:tgtEl>
                                      </p:cBhvr>
                                    </p:animEffect>
                                  </p:childTnLst>
                                </p:cTn>
                              </p:par>
                            </p:childTnLst>
                          </p:cTn>
                        </p:par>
                        <p:par>
                          <p:cTn id="124" fill="hold">
                            <p:stCondLst>
                              <p:cond delay="15000"/>
                            </p:stCondLst>
                            <p:childTnLst>
                              <p:par>
                                <p:cTn id="125" presetID="22" presetClass="entr" presetSubtype="4" fill="hold" nodeType="after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wipe(down)">
                                      <p:cBhvr>
                                        <p:cTn id="127" dur="500"/>
                                        <p:tgtEl>
                                          <p:spTgt spid="68"/>
                                        </p:tgtEl>
                                      </p:cBhvr>
                                    </p:animEffect>
                                  </p:childTnLst>
                                </p:cTn>
                              </p:par>
                            </p:childTnLst>
                          </p:cTn>
                        </p:par>
                        <p:par>
                          <p:cTn id="128" fill="hold">
                            <p:stCondLst>
                              <p:cond delay="15500"/>
                            </p:stCondLst>
                            <p:childTnLst>
                              <p:par>
                                <p:cTn id="129" presetID="22" presetClass="entr" presetSubtype="4" fill="hold" grpId="0"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wipe(down)">
                                      <p:cBhvr>
                                        <p:cTn id="131" dur="500"/>
                                        <p:tgtEl>
                                          <p:spTgt spid="67"/>
                                        </p:tgtEl>
                                      </p:cBhvr>
                                    </p:animEffect>
                                  </p:childTnLst>
                                </p:cTn>
                              </p:par>
                            </p:childTnLst>
                          </p:cTn>
                        </p:par>
                        <p:par>
                          <p:cTn id="132" fill="hold">
                            <p:stCondLst>
                              <p:cond delay="16000"/>
                            </p:stCondLst>
                            <p:childTnLst>
                              <p:par>
                                <p:cTn id="133" presetID="22" presetClass="entr" presetSubtype="4" fill="hold" nodeType="after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wipe(down)">
                                      <p:cBhvr>
                                        <p:cTn id="135" dur="500"/>
                                        <p:tgtEl>
                                          <p:spTgt spid="69"/>
                                        </p:tgtEl>
                                      </p:cBhvr>
                                    </p:animEffect>
                                  </p:childTnLst>
                                </p:cTn>
                              </p:par>
                            </p:childTnLst>
                          </p:cTn>
                        </p:par>
                        <p:par>
                          <p:cTn id="136" fill="hold">
                            <p:stCondLst>
                              <p:cond delay="16500"/>
                            </p:stCondLst>
                            <p:childTnLst>
                              <p:par>
                                <p:cTn id="137" presetID="22" presetClass="entr" presetSubtype="4" fill="hold" grpId="0" nodeType="after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wipe(down)">
                                      <p:cBhvr>
                                        <p:cTn id="139" dur="500"/>
                                        <p:tgtEl>
                                          <p:spTgt spid="44"/>
                                        </p:tgtEl>
                                      </p:cBhvr>
                                    </p:animEffect>
                                  </p:childTnLst>
                                </p:cTn>
                              </p:par>
                            </p:childTnLst>
                          </p:cTn>
                        </p:par>
                        <p:par>
                          <p:cTn id="140" fill="hold">
                            <p:stCondLst>
                              <p:cond delay="17000"/>
                            </p:stCondLst>
                            <p:childTnLst>
                              <p:par>
                                <p:cTn id="141" presetID="22" presetClass="entr" presetSubtype="4" fill="hold" nodeType="afterEffect">
                                  <p:stCondLst>
                                    <p:cond delay="0"/>
                                  </p:stCondLst>
                                  <p:childTnLst>
                                    <p:set>
                                      <p:cBhvr>
                                        <p:cTn id="142" dur="1" fill="hold">
                                          <p:stCondLst>
                                            <p:cond delay="0"/>
                                          </p:stCondLst>
                                        </p:cTn>
                                        <p:tgtEl>
                                          <p:spTgt spid="96"/>
                                        </p:tgtEl>
                                        <p:attrNameLst>
                                          <p:attrName>style.visibility</p:attrName>
                                        </p:attrNameLst>
                                      </p:cBhvr>
                                      <p:to>
                                        <p:strVal val="visible"/>
                                      </p:to>
                                    </p:set>
                                    <p:animEffect transition="in" filter="wipe(down)">
                                      <p:cBhvr>
                                        <p:cTn id="143" dur="500"/>
                                        <p:tgtEl>
                                          <p:spTgt spid="96"/>
                                        </p:tgtEl>
                                      </p:cBhvr>
                                    </p:animEffect>
                                  </p:childTnLst>
                                </p:cTn>
                              </p:par>
                            </p:childTnLst>
                          </p:cTn>
                        </p:par>
                        <p:par>
                          <p:cTn id="144" fill="hold">
                            <p:stCondLst>
                              <p:cond delay="17500"/>
                            </p:stCondLst>
                            <p:childTnLst>
                              <p:par>
                                <p:cTn id="145" presetID="22" presetClass="entr" presetSubtype="4" fill="hold" nodeType="afterEffect">
                                  <p:stCondLst>
                                    <p:cond delay="0"/>
                                  </p:stCondLst>
                                  <p:childTnLst>
                                    <p:set>
                                      <p:cBhvr>
                                        <p:cTn id="146" dur="1" fill="hold">
                                          <p:stCondLst>
                                            <p:cond delay="0"/>
                                          </p:stCondLst>
                                        </p:cTn>
                                        <p:tgtEl>
                                          <p:spTgt spid="95"/>
                                        </p:tgtEl>
                                        <p:attrNameLst>
                                          <p:attrName>style.visibility</p:attrName>
                                        </p:attrNameLst>
                                      </p:cBhvr>
                                      <p:to>
                                        <p:strVal val="visible"/>
                                      </p:to>
                                    </p:set>
                                    <p:animEffect transition="in" filter="wipe(down)">
                                      <p:cBhvr>
                                        <p:cTn id="147" dur="500"/>
                                        <p:tgtEl>
                                          <p:spTgt spid="95"/>
                                        </p:tgtEl>
                                      </p:cBhvr>
                                    </p:animEffect>
                                  </p:childTnLst>
                                </p:cTn>
                              </p:par>
                            </p:childTnLst>
                          </p:cTn>
                        </p:par>
                        <p:par>
                          <p:cTn id="148" fill="hold">
                            <p:stCondLst>
                              <p:cond delay="18000"/>
                            </p:stCondLst>
                            <p:childTnLst>
                              <p:par>
                                <p:cTn id="149" presetID="22" presetClass="entr" presetSubtype="4" fill="hold" grpId="0" nodeType="after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wipe(down)">
                                      <p:cBhvr>
                                        <p:cTn id="151" dur="500"/>
                                        <p:tgtEl>
                                          <p:spTgt spid="46"/>
                                        </p:tgtEl>
                                      </p:cBhvr>
                                    </p:animEffect>
                                  </p:childTnLst>
                                </p:cTn>
                              </p:par>
                            </p:childTnLst>
                          </p:cTn>
                        </p:par>
                        <p:par>
                          <p:cTn id="152" fill="hold">
                            <p:stCondLst>
                              <p:cond delay="18500"/>
                            </p:stCondLst>
                            <p:childTnLst>
                              <p:par>
                                <p:cTn id="153" presetID="22" presetClass="entr" presetSubtype="4" fill="hold" nodeType="afterEffect">
                                  <p:stCondLst>
                                    <p:cond delay="0"/>
                                  </p:stCondLst>
                                  <p:childTnLst>
                                    <p:set>
                                      <p:cBhvr>
                                        <p:cTn id="154" dur="1" fill="hold">
                                          <p:stCondLst>
                                            <p:cond delay="0"/>
                                          </p:stCondLst>
                                        </p:cTn>
                                        <p:tgtEl>
                                          <p:spTgt spid="45"/>
                                        </p:tgtEl>
                                        <p:attrNameLst>
                                          <p:attrName>style.visibility</p:attrName>
                                        </p:attrNameLst>
                                      </p:cBhvr>
                                      <p:to>
                                        <p:strVal val="visible"/>
                                      </p:to>
                                    </p:set>
                                    <p:animEffect transition="in" filter="wipe(down)">
                                      <p:cBhvr>
                                        <p:cTn id="155" dur="500"/>
                                        <p:tgtEl>
                                          <p:spTgt spid="45"/>
                                        </p:tgtEl>
                                      </p:cBhvr>
                                    </p:animEffect>
                                  </p:childTnLst>
                                </p:cTn>
                              </p:par>
                            </p:childTnLst>
                          </p:cTn>
                        </p:par>
                        <p:par>
                          <p:cTn id="156" fill="hold">
                            <p:stCondLst>
                              <p:cond delay="19000"/>
                            </p:stCondLst>
                            <p:childTnLst>
                              <p:par>
                                <p:cTn id="157" presetID="22" presetClass="entr" presetSubtype="4" fill="hold" grpId="0" nodeType="after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wipe(down)">
                                      <p:cBhvr>
                                        <p:cTn id="159" dur="500"/>
                                        <p:tgtEl>
                                          <p:spTgt spid="59"/>
                                        </p:tgtEl>
                                      </p:cBhvr>
                                    </p:animEffect>
                                  </p:childTnLst>
                                </p:cTn>
                              </p:par>
                            </p:childTnLst>
                          </p:cTn>
                        </p:par>
                        <p:par>
                          <p:cTn id="160" fill="hold">
                            <p:stCondLst>
                              <p:cond delay="19500"/>
                            </p:stCondLst>
                            <p:childTnLst>
                              <p:par>
                                <p:cTn id="161" presetID="22" presetClass="entr" presetSubtype="4" fill="hold" nodeType="afterEffect">
                                  <p:stCondLst>
                                    <p:cond delay="0"/>
                                  </p:stCondLst>
                                  <p:childTnLst>
                                    <p:set>
                                      <p:cBhvr>
                                        <p:cTn id="162" dur="1" fill="hold">
                                          <p:stCondLst>
                                            <p:cond delay="0"/>
                                          </p:stCondLst>
                                        </p:cTn>
                                        <p:tgtEl>
                                          <p:spTgt spid="58"/>
                                        </p:tgtEl>
                                        <p:attrNameLst>
                                          <p:attrName>style.visibility</p:attrName>
                                        </p:attrNameLst>
                                      </p:cBhvr>
                                      <p:to>
                                        <p:strVal val="visible"/>
                                      </p:to>
                                    </p:set>
                                    <p:animEffect transition="in" filter="wipe(down)">
                                      <p:cBhvr>
                                        <p:cTn id="163" dur="500"/>
                                        <p:tgtEl>
                                          <p:spTgt spid="58"/>
                                        </p:tgtEl>
                                      </p:cBhvr>
                                    </p:animEffect>
                                  </p:childTnLst>
                                </p:cTn>
                              </p:par>
                            </p:childTnLst>
                          </p:cTn>
                        </p:par>
                        <p:par>
                          <p:cTn id="164" fill="hold">
                            <p:stCondLst>
                              <p:cond delay="20000"/>
                            </p:stCondLst>
                            <p:childTnLst>
                              <p:par>
                                <p:cTn id="165" presetID="22" presetClass="entr" presetSubtype="4" fill="hold" nodeType="afterEffect">
                                  <p:stCondLst>
                                    <p:cond delay="0"/>
                                  </p:stCondLst>
                                  <p:childTnLst>
                                    <p:set>
                                      <p:cBhvr>
                                        <p:cTn id="166" dur="1" fill="hold">
                                          <p:stCondLst>
                                            <p:cond delay="0"/>
                                          </p:stCondLst>
                                        </p:cTn>
                                        <p:tgtEl>
                                          <p:spTgt spid="43"/>
                                        </p:tgtEl>
                                        <p:attrNameLst>
                                          <p:attrName>style.visibility</p:attrName>
                                        </p:attrNameLst>
                                      </p:cBhvr>
                                      <p:to>
                                        <p:strVal val="visible"/>
                                      </p:to>
                                    </p:set>
                                    <p:animEffect transition="in" filter="wipe(down)">
                                      <p:cBhvr>
                                        <p:cTn id="167" dur="500"/>
                                        <p:tgtEl>
                                          <p:spTgt spid="43"/>
                                        </p:tgtEl>
                                      </p:cBhvr>
                                    </p:animEffect>
                                  </p:childTnLst>
                                </p:cTn>
                              </p:par>
                            </p:childTnLst>
                          </p:cTn>
                        </p:par>
                        <p:par>
                          <p:cTn id="168" fill="hold">
                            <p:stCondLst>
                              <p:cond delay="20500"/>
                            </p:stCondLst>
                            <p:childTnLst>
                              <p:par>
                                <p:cTn id="169" presetID="22" presetClass="entr" presetSubtype="4"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Effect transition="in" filter="wipe(down)">
                                      <p:cBhvr>
                                        <p:cTn id="171" dur="500"/>
                                        <p:tgtEl>
                                          <p:spTgt spid="42"/>
                                        </p:tgtEl>
                                      </p:cBhvr>
                                    </p:animEffect>
                                  </p:childTnLst>
                                </p:cTn>
                              </p:par>
                            </p:childTnLst>
                          </p:cTn>
                        </p:par>
                        <p:par>
                          <p:cTn id="172" fill="hold">
                            <p:stCondLst>
                              <p:cond delay="21000"/>
                            </p:stCondLst>
                            <p:childTnLst>
                              <p:par>
                                <p:cTn id="173" presetID="22" presetClass="entr" presetSubtype="4" fill="hold" nodeType="afterEffect">
                                  <p:stCondLst>
                                    <p:cond delay="0"/>
                                  </p:stCondLst>
                                  <p:childTnLst>
                                    <p:set>
                                      <p:cBhvr>
                                        <p:cTn id="174" dur="1" fill="hold">
                                          <p:stCondLst>
                                            <p:cond delay="0"/>
                                          </p:stCondLst>
                                        </p:cTn>
                                        <p:tgtEl>
                                          <p:spTgt spid="62"/>
                                        </p:tgtEl>
                                        <p:attrNameLst>
                                          <p:attrName>style.visibility</p:attrName>
                                        </p:attrNameLst>
                                      </p:cBhvr>
                                      <p:to>
                                        <p:strVal val="visible"/>
                                      </p:to>
                                    </p:set>
                                    <p:animEffect transition="in" filter="wipe(down)">
                                      <p:cBhvr>
                                        <p:cTn id="175" dur="500"/>
                                        <p:tgtEl>
                                          <p:spTgt spid="62"/>
                                        </p:tgtEl>
                                      </p:cBhvr>
                                    </p:animEffect>
                                  </p:childTnLst>
                                </p:cTn>
                              </p:par>
                            </p:childTnLst>
                          </p:cTn>
                        </p:par>
                        <p:par>
                          <p:cTn id="176" fill="hold">
                            <p:stCondLst>
                              <p:cond delay="21500"/>
                            </p:stCondLst>
                            <p:childTnLst>
                              <p:par>
                                <p:cTn id="177" presetID="22" presetClass="entr" presetSubtype="4" fill="hold" nodeType="afterEffect">
                                  <p:stCondLst>
                                    <p:cond delay="0"/>
                                  </p:stCondLst>
                                  <p:childTnLst>
                                    <p:set>
                                      <p:cBhvr>
                                        <p:cTn id="178" dur="1" fill="hold">
                                          <p:stCondLst>
                                            <p:cond delay="0"/>
                                          </p:stCondLst>
                                        </p:cTn>
                                        <p:tgtEl>
                                          <p:spTgt spid="51"/>
                                        </p:tgtEl>
                                        <p:attrNameLst>
                                          <p:attrName>style.visibility</p:attrName>
                                        </p:attrNameLst>
                                      </p:cBhvr>
                                      <p:to>
                                        <p:strVal val="visible"/>
                                      </p:to>
                                    </p:set>
                                    <p:animEffect transition="in" filter="wipe(down)">
                                      <p:cBhvr>
                                        <p:cTn id="179" dur="500"/>
                                        <p:tgtEl>
                                          <p:spTgt spid="51"/>
                                        </p:tgtEl>
                                      </p:cBhvr>
                                    </p:animEffect>
                                  </p:childTnLst>
                                </p:cTn>
                              </p:par>
                            </p:childTnLst>
                          </p:cTn>
                        </p:par>
                        <p:par>
                          <p:cTn id="180" fill="hold">
                            <p:stCondLst>
                              <p:cond delay="22000"/>
                            </p:stCondLst>
                            <p:childTnLst>
                              <p:par>
                                <p:cTn id="181" presetID="22" presetClass="entr" presetSubtype="4" fill="hold" grpId="0" nodeType="afterEffect">
                                  <p:stCondLst>
                                    <p:cond delay="0"/>
                                  </p:stCondLst>
                                  <p:childTnLst>
                                    <p:set>
                                      <p:cBhvr>
                                        <p:cTn id="182" dur="1" fill="hold">
                                          <p:stCondLst>
                                            <p:cond delay="0"/>
                                          </p:stCondLst>
                                        </p:cTn>
                                        <p:tgtEl>
                                          <p:spTgt spid="50"/>
                                        </p:tgtEl>
                                        <p:attrNameLst>
                                          <p:attrName>style.visibility</p:attrName>
                                        </p:attrNameLst>
                                      </p:cBhvr>
                                      <p:to>
                                        <p:strVal val="visible"/>
                                      </p:to>
                                    </p:set>
                                    <p:animEffect transition="in" filter="wipe(down)">
                                      <p:cBhvr>
                                        <p:cTn id="183" dur="500"/>
                                        <p:tgtEl>
                                          <p:spTgt spid="50"/>
                                        </p:tgtEl>
                                      </p:cBhvr>
                                    </p:animEffect>
                                  </p:childTnLst>
                                </p:cTn>
                              </p:par>
                            </p:childTnLst>
                          </p:cTn>
                        </p:par>
                        <p:par>
                          <p:cTn id="184" fill="hold">
                            <p:stCondLst>
                              <p:cond delay="22500"/>
                            </p:stCondLst>
                            <p:childTnLst>
                              <p:par>
                                <p:cTn id="185" presetID="22" presetClass="entr" presetSubtype="4" fill="hold"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down)">
                                      <p:cBhvr>
                                        <p:cTn id="187" dur="500"/>
                                        <p:tgtEl>
                                          <p:spTgt spid="63"/>
                                        </p:tgtEl>
                                      </p:cBhvr>
                                    </p:animEffect>
                                  </p:childTnLst>
                                </p:cTn>
                              </p:par>
                            </p:childTnLst>
                          </p:cTn>
                        </p:par>
                        <p:par>
                          <p:cTn id="188" fill="hold">
                            <p:stCondLst>
                              <p:cond delay="23000"/>
                            </p:stCondLst>
                            <p:childTnLst>
                              <p:par>
                                <p:cTn id="189" presetID="22" presetClass="entr" presetSubtype="4" fill="hold" nodeType="afterEffect">
                                  <p:stCondLst>
                                    <p:cond delay="0"/>
                                  </p:stCondLst>
                                  <p:childTnLst>
                                    <p:set>
                                      <p:cBhvr>
                                        <p:cTn id="190" dur="1" fill="hold">
                                          <p:stCondLst>
                                            <p:cond delay="0"/>
                                          </p:stCondLst>
                                        </p:cTn>
                                        <p:tgtEl>
                                          <p:spTgt spid="47"/>
                                        </p:tgtEl>
                                        <p:attrNameLst>
                                          <p:attrName>style.visibility</p:attrName>
                                        </p:attrNameLst>
                                      </p:cBhvr>
                                      <p:to>
                                        <p:strVal val="visible"/>
                                      </p:to>
                                    </p:set>
                                    <p:animEffect transition="in" filter="wipe(down)">
                                      <p:cBhvr>
                                        <p:cTn id="191" dur="500"/>
                                        <p:tgtEl>
                                          <p:spTgt spid="47"/>
                                        </p:tgtEl>
                                      </p:cBhvr>
                                    </p:animEffect>
                                  </p:childTnLst>
                                </p:cTn>
                              </p:par>
                            </p:childTnLst>
                          </p:cTn>
                        </p:par>
                        <p:par>
                          <p:cTn id="192" fill="hold">
                            <p:stCondLst>
                              <p:cond delay="23500"/>
                            </p:stCondLst>
                            <p:childTnLst>
                              <p:par>
                                <p:cTn id="193" presetID="22" presetClass="entr" presetSubtype="4" fill="hold" nodeType="afterEffect">
                                  <p:stCondLst>
                                    <p:cond delay="0"/>
                                  </p:stCondLst>
                                  <p:childTnLst>
                                    <p:set>
                                      <p:cBhvr>
                                        <p:cTn id="194" dur="1" fill="hold">
                                          <p:stCondLst>
                                            <p:cond delay="0"/>
                                          </p:stCondLst>
                                        </p:cTn>
                                        <p:tgtEl>
                                          <p:spTgt spid="98"/>
                                        </p:tgtEl>
                                        <p:attrNameLst>
                                          <p:attrName>style.visibility</p:attrName>
                                        </p:attrNameLst>
                                      </p:cBhvr>
                                      <p:to>
                                        <p:strVal val="visible"/>
                                      </p:to>
                                    </p:set>
                                    <p:animEffect transition="in" filter="wipe(down)">
                                      <p:cBhvr>
                                        <p:cTn id="195" dur="500"/>
                                        <p:tgtEl>
                                          <p:spTgt spid="98"/>
                                        </p:tgtEl>
                                      </p:cBhvr>
                                    </p:animEffect>
                                  </p:childTnLst>
                                </p:cTn>
                              </p:par>
                            </p:childTnLst>
                          </p:cTn>
                        </p:par>
                        <p:par>
                          <p:cTn id="196" fill="hold">
                            <p:stCondLst>
                              <p:cond delay="24000"/>
                            </p:stCondLst>
                            <p:childTnLst>
                              <p:par>
                                <p:cTn id="197" presetID="22" presetClass="entr" presetSubtype="4" fill="hold" nodeType="afterEffect">
                                  <p:stCondLst>
                                    <p:cond delay="0"/>
                                  </p:stCondLst>
                                  <p:childTnLst>
                                    <p:set>
                                      <p:cBhvr>
                                        <p:cTn id="198" dur="1" fill="hold">
                                          <p:stCondLst>
                                            <p:cond delay="0"/>
                                          </p:stCondLst>
                                        </p:cTn>
                                        <p:tgtEl>
                                          <p:spTgt spid="104"/>
                                        </p:tgtEl>
                                        <p:attrNameLst>
                                          <p:attrName>style.visibility</p:attrName>
                                        </p:attrNameLst>
                                      </p:cBhvr>
                                      <p:to>
                                        <p:strVal val="visible"/>
                                      </p:to>
                                    </p:set>
                                    <p:animEffect transition="in" filter="wipe(down)">
                                      <p:cBhvr>
                                        <p:cTn id="199" dur="500"/>
                                        <p:tgtEl>
                                          <p:spTgt spid="104"/>
                                        </p:tgtEl>
                                      </p:cBhvr>
                                    </p:animEffect>
                                  </p:childTnLst>
                                </p:cTn>
                              </p:par>
                            </p:childTnLst>
                          </p:cTn>
                        </p:par>
                        <p:par>
                          <p:cTn id="200" fill="hold">
                            <p:stCondLst>
                              <p:cond delay="24500"/>
                            </p:stCondLst>
                            <p:childTnLst>
                              <p:par>
                                <p:cTn id="201" presetID="22" presetClass="entr" presetSubtype="4" fill="hold" nodeType="afterEffect">
                                  <p:stCondLst>
                                    <p:cond delay="0"/>
                                  </p:stCondLst>
                                  <p:childTnLst>
                                    <p:set>
                                      <p:cBhvr>
                                        <p:cTn id="202" dur="1" fill="hold">
                                          <p:stCondLst>
                                            <p:cond delay="0"/>
                                          </p:stCondLst>
                                        </p:cTn>
                                        <p:tgtEl>
                                          <p:spTgt spid="97"/>
                                        </p:tgtEl>
                                        <p:attrNameLst>
                                          <p:attrName>style.visibility</p:attrName>
                                        </p:attrNameLst>
                                      </p:cBhvr>
                                      <p:to>
                                        <p:strVal val="visible"/>
                                      </p:to>
                                    </p:set>
                                    <p:animEffect transition="in" filter="wipe(down)">
                                      <p:cBhvr>
                                        <p:cTn id="20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0" grpId="0"/>
      <p:bldP spid="42" grpId="0"/>
      <p:bldP spid="44" grpId="0"/>
      <p:bldP spid="46" grpId="0"/>
      <p:bldP spid="50" grpId="0"/>
      <p:bldP spid="52" grpId="0"/>
      <p:bldP spid="54" grpId="0"/>
      <p:bldP spid="59" grpId="0"/>
      <p:bldP spid="60"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59833" y="0"/>
            <a:ext cx="3008754" cy="1017296"/>
            <a:chOff x="7934433" y="3003797"/>
            <a:chExt cx="767433" cy="144000"/>
          </a:xfrm>
        </p:grpSpPr>
        <p:sp>
          <p:nvSpPr>
            <p:cNvPr id="8" name="Rectangle 7"/>
            <p:cNvSpPr/>
            <p:nvPr/>
          </p:nvSpPr>
          <p:spPr>
            <a:xfrm>
              <a:off x="7934433"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ectangle 8"/>
            <p:cNvSpPr/>
            <p:nvPr/>
          </p:nvSpPr>
          <p:spPr>
            <a:xfrm>
              <a:off x="8142244"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p:cNvSpPr/>
            <p:nvPr/>
          </p:nvSpPr>
          <p:spPr>
            <a:xfrm>
              <a:off x="8350055"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8557866"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 name="텍스트 개체 틀 2">
            <a:extLst>
              <a:ext uri="{FF2B5EF4-FFF2-40B4-BE49-F238E27FC236}">
                <a16:creationId xmlns="" xmlns:a16="http://schemas.microsoft.com/office/drawing/2014/main" id="{EDB4B63C-3E11-4410-AA92-B24BF14EEC7F}"/>
              </a:ext>
            </a:extLst>
          </p:cNvPr>
          <p:cNvSpPr>
            <a:spLocks noGrp="1"/>
          </p:cNvSpPr>
          <p:nvPr>
            <p:ph type="body" sz="quarter" idx="11"/>
          </p:nvPr>
        </p:nvSpPr>
        <p:spPr/>
        <p:txBody>
          <a:bodyPr/>
          <a:lstStyle/>
          <a:p>
            <a:r>
              <a:rPr lang="en-US" altLang="ko-KR" dirty="0"/>
              <a:t>Welcome!!</a:t>
            </a:r>
            <a:endParaRPr lang="ko-KR" alt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5092" r="5092"/>
          <a:stretch>
            <a:fillRect/>
          </a:stretch>
        </p:blipFill>
        <p:spPr/>
      </p:pic>
      <p:sp>
        <p:nvSpPr>
          <p:cNvPr id="2" name="TextBox 1"/>
          <p:cNvSpPr txBox="1"/>
          <p:nvPr/>
        </p:nvSpPr>
        <p:spPr>
          <a:xfrm>
            <a:off x="843851" y="3073524"/>
            <a:ext cx="3030714" cy="1477328"/>
          </a:xfrm>
          <a:prstGeom prst="rect">
            <a:avLst/>
          </a:prstGeom>
          <a:noFill/>
        </p:spPr>
        <p:txBody>
          <a:bodyPr wrap="square" rtlCol="0">
            <a:spAutoFit/>
          </a:bodyPr>
          <a:lstStyle/>
          <a:p>
            <a:pPr algn="ctr"/>
            <a:r>
              <a:rPr lang="en-US" b="1" i="1" dirty="0"/>
              <a:t>A Life Saving Innovation with country wide </a:t>
            </a:r>
            <a:endParaRPr lang="en-US" b="1" i="1" dirty="0" smtClean="0"/>
          </a:p>
          <a:p>
            <a:pPr algn="ctr"/>
            <a:r>
              <a:rPr lang="en-US" b="1" i="1" dirty="0" smtClean="0"/>
              <a:t>relevance </a:t>
            </a:r>
            <a:r>
              <a:rPr lang="en-US" b="1" i="1" dirty="0"/>
              <a:t>to improve </a:t>
            </a:r>
            <a:endParaRPr lang="en-US" b="1" i="1" dirty="0" smtClean="0"/>
          </a:p>
          <a:p>
            <a:pPr algn="ctr"/>
            <a:r>
              <a:rPr lang="en-US" b="1" i="1" dirty="0" smtClean="0"/>
              <a:t>Quality </a:t>
            </a:r>
            <a:r>
              <a:rPr lang="en-US" b="1" i="1" dirty="0"/>
              <a:t>of Survival</a:t>
            </a:r>
            <a:r>
              <a:rPr lang="en-IN" dirty="0"/>
              <a:t/>
            </a:r>
            <a:br>
              <a:rPr lang="en-IN" dirty="0"/>
            </a:br>
            <a:endParaRPr lang="en-IN" dirty="0">
              <a:solidFill>
                <a:schemeClr val="accent5">
                  <a:lumMod val="20000"/>
                  <a:lumOff val="80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59" y="193204"/>
            <a:ext cx="1138984" cy="970247"/>
          </a:xfrm>
          <a:prstGeom prst="rect">
            <a:avLst/>
          </a:prstGeom>
        </p:spPr>
      </p:pic>
      <p:pic>
        <p:nvPicPr>
          <p:cNvPr id="13" name="Picture 12" descr="C:\Users\ARSH\Desktop\Photos\Logos\rbsk logo.jpg"/>
          <p:cNvPicPr/>
          <p:nvPr/>
        </p:nvPicPr>
        <p:blipFill>
          <a:blip r:embed="rId4"/>
          <a:srcRect/>
          <a:stretch>
            <a:fillRect/>
          </a:stretch>
        </p:blipFill>
        <p:spPr bwMode="auto">
          <a:xfrm>
            <a:off x="274358" y="1417340"/>
            <a:ext cx="913265" cy="634585"/>
          </a:xfrm>
          <a:prstGeom prst="rect">
            <a:avLst/>
          </a:prstGeom>
          <a:noFill/>
          <a:ln w="9525">
            <a:noFill/>
            <a:miter lim="800000"/>
            <a:headEnd/>
            <a:tailEnd/>
          </a:ln>
        </p:spPr>
      </p:pic>
      <p:pic>
        <p:nvPicPr>
          <p:cNvPr id="14" name="Picture 13" descr="C:\Users\ARSH\Desktop\Photos\Logos\dhslogo.jpg"/>
          <p:cNvPicPr/>
          <p:nvPr/>
        </p:nvPicPr>
        <p:blipFill>
          <a:blip r:embed="rId5" cstate="print"/>
          <a:srcRect/>
          <a:stretch>
            <a:fillRect/>
          </a:stretch>
        </p:blipFill>
        <p:spPr bwMode="auto">
          <a:xfrm>
            <a:off x="8047520" y="1352978"/>
            <a:ext cx="842194" cy="698947"/>
          </a:xfrm>
          <a:prstGeom prst="rect">
            <a:avLst/>
          </a:prstGeom>
          <a:noFill/>
          <a:ln w="9525">
            <a:noFill/>
            <a:miter lim="800000"/>
            <a:headEnd/>
            <a:tailEnd/>
          </a:ln>
        </p:spPr>
      </p:pic>
      <p:pic>
        <p:nvPicPr>
          <p:cNvPr id="16" name="Picture 15" descr="C:\Users\Keltron\Desktop\2018\divya\DESKSHOP on 19.03.2018\New folder (2)\DEIC related 2016\Logos\kerala state logo.jpg"/>
          <p:cNvPicPr/>
          <p:nvPr/>
        </p:nvPicPr>
        <p:blipFill>
          <a:blip r:embed="rId6" cstate="print"/>
          <a:srcRect/>
          <a:stretch>
            <a:fillRect/>
          </a:stretch>
        </p:blipFill>
        <p:spPr bwMode="auto">
          <a:xfrm>
            <a:off x="7847854" y="265212"/>
            <a:ext cx="936104" cy="752084"/>
          </a:xfrm>
          <a:prstGeom prst="rect">
            <a:avLst/>
          </a:prstGeom>
          <a:noFill/>
          <a:ln w="9525">
            <a:noFill/>
            <a:miter lim="800000"/>
            <a:headEnd/>
            <a:tailEnd/>
          </a:ln>
        </p:spPr>
      </p:pic>
    </p:spTree>
    <p:extLst>
      <p:ext uri="{BB962C8B-B14F-4D97-AF65-F5344CB8AC3E}">
        <p14:creationId xmlns:p14="http://schemas.microsoft.com/office/powerpoint/2010/main" val="1973045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l="3473" r="3473"/>
          <a:stretch>
            <a:fillRect/>
          </a:stretch>
        </p:blipFill>
        <p:spPr/>
      </p:pic>
      <p:sp>
        <p:nvSpPr>
          <p:cNvPr id="6" name="Title 5"/>
          <p:cNvSpPr>
            <a:spLocks noGrp="1"/>
          </p:cNvSpPr>
          <p:nvPr>
            <p:ph type="title"/>
          </p:nvPr>
        </p:nvSpPr>
        <p:spPr>
          <a:xfrm>
            <a:off x="92481" y="-10131"/>
            <a:ext cx="9036496" cy="851407"/>
          </a:xfrm>
        </p:spPr>
        <p:txBody>
          <a:bodyPr/>
          <a:lstStyle/>
          <a:p>
            <a:r>
              <a:rPr lang="en-IN" altLang="ko-KR" sz="3200" dirty="0" smtClean="0"/>
              <a:t>UNIQUENESS &amp; ADVANTAGES</a:t>
            </a:r>
            <a:endParaRPr lang="ko-KR" altLang="en-US" sz="3200" dirty="0"/>
          </a:p>
        </p:txBody>
      </p:sp>
      <p:pic>
        <p:nvPicPr>
          <p:cNvPr id="4" name="Picture Placeholder 3"/>
          <p:cNvPicPr>
            <a:picLocks noGrp="1" noChangeAspect="1"/>
          </p:cNvPicPr>
          <p:nvPr>
            <p:ph type="pic" idx="10"/>
          </p:nvPr>
        </p:nvPicPr>
        <p:blipFill>
          <a:blip r:embed="rId3">
            <a:extLst>
              <a:ext uri="{28A0092B-C50C-407E-A947-70E740481C1C}">
                <a14:useLocalDpi xmlns:a14="http://schemas.microsoft.com/office/drawing/2010/main" val="0"/>
              </a:ext>
            </a:extLst>
          </a:blip>
          <a:srcRect t="15061" b="15061"/>
          <a:stretch>
            <a:fillRect/>
          </a:stretch>
        </p:blipFill>
        <p:spPr>
          <a:xfrm>
            <a:off x="650183" y="3442275"/>
            <a:ext cx="1665616" cy="1287433"/>
          </a:xfrm>
        </p:spPr>
      </p:pic>
      <p:pic>
        <p:nvPicPr>
          <p:cNvPr id="7" name="Picture Placeholder 6"/>
          <p:cNvPicPr>
            <a:picLocks noGrp="1" noChangeAspect="1"/>
          </p:cNvPicPr>
          <p:nvPr>
            <p:ph type="pic" idx="11"/>
          </p:nvPr>
        </p:nvPicPr>
        <p:blipFill>
          <a:blip r:embed="rId4">
            <a:extLst>
              <a:ext uri="{28A0092B-C50C-407E-A947-70E740481C1C}">
                <a14:useLocalDpi xmlns:a14="http://schemas.microsoft.com/office/drawing/2010/main" val="0"/>
              </a:ext>
            </a:extLst>
          </a:blip>
          <a:srcRect l="2448" r="2448"/>
          <a:stretch>
            <a:fillRect/>
          </a:stretch>
        </p:blipFill>
        <p:spPr/>
      </p:pic>
      <p:pic>
        <p:nvPicPr>
          <p:cNvPr id="9" name="Picture Placeholder 8"/>
          <p:cNvPicPr>
            <a:picLocks noGrp="1" noChangeAspect="1"/>
          </p:cNvPicPr>
          <p:nvPr>
            <p:ph type="pic" idx="12"/>
          </p:nvPr>
        </p:nvPicPr>
        <p:blipFill>
          <a:blip r:embed="rId5">
            <a:extLst>
              <a:ext uri="{28A0092B-C50C-407E-A947-70E740481C1C}">
                <a14:useLocalDpi xmlns:a14="http://schemas.microsoft.com/office/drawing/2010/main" val="0"/>
              </a:ext>
            </a:extLst>
          </a:blip>
          <a:srcRect l="10386" r="10386"/>
          <a:stretch>
            <a:fillRect/>
          </a:stretch>
        </p:blipFill>
        <p:spPr/>
      </p:pic>
      <p:sp>
        <p:nvSpPr>
          <p:cNvPr id="11" name="Text Placeholder 17"/>
          <p:cNvSpPr txBox="1">
            <a:spLocks/>
          </p:cNvSpPr>
          <p:nvPr/>
        </p:nvSpPr>
        <p:spPr>
          <a:xfrm>
            <a:off x="678726" y="2967838"/>
            <a:ext cx="1579493" cy="27343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smtClean="0">
                <a:solidFill>
                  <a:schemeClr val="bg1"/>
                </a:solidFill>
                <a:cs typeface="Arial" pitchFamily="34" charset="0"/>
              </a:rPr>
              <a:t>Transportation</a:t>
            </a:r>
            <a:endParaRPr lang="en-US" sz="1400" b="1" dirty="0">
              <a:solidFill>
                <a:schemeClr val="bg1"/>
              </a:solidFill>
              <a:cs typeface="Arial" pitchFamily="34" charset="0"/>
            </a:endParaRPr>
          </a:p>
        </p:txBody>
      </p:sp>
      <p:sp>
        <p:nvSpPr>
          <p:cNvPr id="12" name="Text Placeholder 17"/>
          <p:cNvSpPr txBox="1">
            <a:spLocks/>
          </p:cNvSpPr>
          <p:nvPr/>
        </p:nvSpPr>
        <p:spPr>
          <a:xfrm>
            <a:off x="678726" y="4777714"/>
            <a:ext cx="1579493" cy="27343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smtClean="0">
                <a:solidFill>
                  <a:schemeClr val="bg1"/>
                </a:solidFill>
                <a:cs typeface="Arial" pitchFamily="34" charset="0"/>
              </a:rPr>
              <a:t>Complex CHDs</a:t>
            </a:r>
            <a:endParaRPr lang="en-US" sz="1400" b="1" dirty="0">
              <a:solidFill>
                <a:schemeClr val="bg1"/>
              </a:solidFill>
              <a:cs typeface="Arial" pitchFamily="34" charset="0"/>
            </a:endParaRPr>
          </a:p>
        </p:txBody>
      </p:sp>
      <p:sp>
        <p:nvSpPr>
          <p:cNvPr id="13" name="Text Placeholder 17"/>
          <p:cNvSpPr txBox="1">
            <a:spLocks/>
          </p:cNvSpPr>
          <p:nvPr/>
        </p:nvSpPr>
        <p:spPr>
          <a:xfrm>
            <a:off x="4706790" y="2857500"/>
            <a:ext cx="1579493" cy="50405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smtClean="0">
                <a:solidFill>
                  <a:schemeClr val="bg1"/>
                </a:solidFill>
                <a:cs typeface="Arial" pitchFamily="34" charset="0"/>
              </a:rPr>
              <a:t>Neurodevelopmental Outcome</a:t>
            </a:r>
            <a:endParaRPr lang="en-US" sz="1400" b="1" dirty="0">
              <a:solidFill>
                <a:schemeClr val="bg1"/>
              </a:solidFill>
              <a:cs typeface="Arial" pitchFamily="34" charset="0"/>
            </a:endParaRPr>
          </a:p>
        </p:txBody>
      </p:sp>
      <p:sp>
        <p:nvSpPr>
          <p:cNvPr id="14" name="Text Placeholder 17"/>
          <p:cNvSpPr txBox="1">
            <a:spLocks/>
          </p:cNvSpPr>
          <p:nvPr/>
        </p:nvSpPr>
        <p:spPr>
          <a:xfrm>
            <a:off x="4706790" y="4777714"/>
            <a:ext cx="1579493" cy="27343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dirty="0" smtClean="0">
                <a:solidFill>
                  <a:schemeClr val="bg1"/>
                </a:solidFill>
                <a:cs typeface="Arial" pitchFamily="34" charset="0"/>
              </a:rPr>
              <a:t>Capacity Building</a:t>
            </a:r>
            <a:endParaRPr lang="en-US" sz="1200" b="1" dirty="0">
              <a:solidFill>
                <a:schemeClr val="bg1"/>
              </a:solidFill>
              <a:cs typeface="Arial" pitchFamily="34" charset="0"/>
            </a:endParaRPr>
          </a:p>
        </p:txBody>
      </p:sp>
      <p:sp>
        <p:nvSpPr>
          <p:cNvPr id="16" name="TextBox 15"/>
          <p:cNvSpPr txBox="1"/>
          <p:nvPr/>
        </p:nvSpPr>
        <p:spPr>
          <a:xfrm>
            <a:off x="2453419" y="1354852"/>
            <a:ext cx="2157310" cy="2616101"/>
          </a:xfrm>
          <a:prstGeom prst="rect">
            <a:avLst/>
          </a:prstGeom>
          <a:noFill/>
        </p:spPr>
        <p:txBody>
          <a:bodyPr wrap="square" rtlCol="0">
            <a:spAutoFit/>
          </a:bodyPr>
          <a:lstStyle/>
          <a:p>
            <a:r>
              <a:rPr lang="en-US" sz="1400" dirty="0">
                <a:solidFill>
                  <a:schemeClr val="accent1">
                    <a:lumMod val="50000"/>
                  </a:schemeClr>
                </a:solidFill>
                <a:latin typeface="Calibri" pitchFamily="34" charset="0"/>
                <a:cs typeface="Calibri" pitchFamily="34" charset="0"/>
              </a:rPr>
              <a:t>State is having </a:t>
            </a:r>
            <a:r>
              <a:rPr lang="en-US" sz="1400" b="1" dirty="0">
                <a:solidFill>
                  <a:schemeClr val="accent1">
                    <a:lumMod val="50000"/>
                  </a:schemeClr>
                </a:solidFill>
                <a:latin typeface="Calibri" pitchFamily="34" charset="0"/>
                <a:cs typeface="Calibri" pitchFamily="34" charset="0"/>
              </a:rPr>
              <a:t>Newborn </a:t>
            </a:r>
            <a:endParaRPr lang="en-US" sz="1400" b="1" dirty="0" smtClean="0">
              <a:solidFill>
                <a:schemeClr val="accent1">
                  <a:lumMod val="50000"/>
                </a:schemeClr>
              </a:solidFill>
              <a:latin typeface="Calibri" pitchFamily="34" charset="0"/>
              <a:cs typeface="Calibri" pitchFamily="34" charset="0"/>
            </a:endParaRPr>
          </a:p>
          <a:p>
            <a:r>
              <a:rPr lang="en-US" sz="1400" b="1" dirty="0" smtClean="0">
                <a:solidFill>
                  <a:schemeClr val="accent1">
                    <a:lumMod val="50000"/>
                  </a:schemeClr>
                </a:solidFill>
                <a:latin typeface="Calibri" pitchFamily="34" charset="0"/>
                <a:cs typeface="Calibri" pitchFamily="34" charset="0"/>
              </a:rPr>
              <a:t>Transport </a:t>
            </a:r>
            <a:r>
              <a:rPr lang="en-US" sz="1400" b="1" dirty="0">
                <a:solidFill>
                  <a:schemeClr val="accent1">
                    <a:lumMod val="50000"/>
                  </a:schemeClr>
                </a:solidFill>
                <a:latin typeface="Calibri" pitchFamily="34" charset="0"/>
                <a:cs typeface="Calibri" pitchFamily="34" charset="0"/>
              </a:rPr>
              <a:t>System </a:t>
            </a:r>
            <a:r>
              <a:rPr lang="en-US" sz="1400" dirty="0">
                <a:solidFill>
                  <a:schemeClr val="accent1">
                    <a:lumMod val="50000"/>
                  </a:schemeClr>
                </a:solidFill>
                <a:latin typeface="Calibri" pitchFamily="34" charset="0"/>
                <a:cs typeface="Calibri" pitchFamily="34" charset="0"/>
              </a:rPr>
              <a:t>with </a:t>
            </a:r>
            <a:endParaRPr lang="en-US" sz="1400" dirty="0" smtClean="0">
              <a:solidFill>
                <a:schemeClr val="accent1">
                  <a:lumMod val="50000"/>
                </a:schemeClr>
              </a:solidFill>
              <a:latin typeface="Calibri" pitchFamily="34" charset="0"/>
              <a:cs typeface="Calibri" pitchFamily="34" charset="0"/>
            </a:endParaRPr>
          </a:p>
          <a:p>
            <a:r>
              <a:rPr lang="en-US" sz="1400" dirty="0" smtClean="0">
                <a:solidFill>
                  <a:schemeClr val="accent1">
                    <a:lumMod val="50000"/>
                  </a:schemeClr>
                </a:solidFill>
                <a:latin typeface="Calibri" pitchFamily="34" charset="0"/>
                <a:cs typeface="Calibri" pitchFamily="34" charset="0"/>
              </a:rPr>
              <a:t>fully </a:t>
            </a:r>
            <a:r>
              <a:rPr lang="en-US" sz="1400" dirty="0">
                <a:solidFill>
                  <a:schemeClr val="accent1">
                    <a:lumMod val="50000"/>
                  </a:schemeClr>
                </a:solidFill>
                <a:latin typeface="Calibri" pitchFamily="34" charset="0"/>
                <a:cs typeface="Calibri" pitchFamily="34" charset="0"/>
              </a:rPr>
              <a:t>equipped Ambulances and Trained Staff</a:t>
            </a:r>
            <a:r>
              <a:rPr lang="en-US" sz="1400" dirty="0" smtClean="0">
                <a:solidFill>
                  <a:schemeClr val="accent1">
                    <a:lumMod val="50000"/>
                  </a:schemeClr>
                </a:solidFill>
                <a:latin typeface="Calibri" pitchFamily="34" charset="0"/>
                <a:cs typeface="Calibri" pitchFamily="34" charset="0"/>
              </a:rPr>
              <a:t>. </a:t>
            </a:r>
          </a:p>
          <a:p>
            <a:r>
              <a:rPr lang="en-US" sz="1400" dirty="0" smtClean="0">
                <a:solidFill>
                  <a:schemeClr val="accent1">
                    <a:lumMod val="50000"/>
                  </a:schemeClr>
                </a:solidFill>
                <a:latin typeface="Calibri" pitchFamily="34" charset="0"/>
                <a:cs typeface="Calibri" pitchFamily="34" charset="0"/>
              </a:rPr>
              <a:t>Multiple </a:t>
            </a:r>
            <a:r>
              <a:rPr lang="en-US" sz="1400" dirty="0">
                <a:solidFill>
                  <a:schemeClr val="accent1">
                    <a:lumMod val="50000"/>
                  </a:schemeClr>
                </a:solidFill>
                <a:latin typeface="Calibri" pitchFamily="34" charset="0"/>
                <a:cs typeface="Calibri" pitchFamily="34" charset="0"/>
              </a:rPr>
              <a:t>models(PPP, MPLADs, etc.) involving different stakeholders (Professional bodies NNF</a:t>
            </a:r>
            <a:r>
              <a:rPr lang="en-US" sz="1400" dirty="0" smtClean="0">
                <a:solidFill>
                  <a:schemeClr val="accent1">
                    <a:lumMod val="50000"/>
                  </a:schemeClr>
                </a:solidFill>
                <a:latin typeface="Calibri" pitchFamily="34" charset="0"/>
                <a:cs typeface="Calibri" pitchFamily="34" charset="0"/>
              </a:rPr>
              <a:t>) are  under </a:t>
            </a:r>
          </a:p>
          <a:p>
            <a:r>
              <a:rPr lang="en-US" sz="1400" dirty="0" smtClean="0">
                <a:solidFill>
                  <a:schemeClr val="accent1">
                    <a:lumMod val="50000"/>
                  </a:schemeClr>
                </a:solidFill>
                <a:latin typeface="Calibri" pitchFamily="34" charset="0"/>
                <a:cs typeface="Calibri" pitchFamily="34" charset="0"/>
              </a:rPr>
              <a:t>consideration for </a:t>
            </a:r>
          </a:p>
          <a:p>
            <a:r>
              <a:rPr lang="en-US" sz="1400" dirty="0" smtClean="0">
                <a:solidFill>
                  <a:schemeClr val="accent1">
                    <a:lumMod val="50000"/>
                  </a:schemeClr>
                </a:solidFill>
                <a:latin typeface="Calibri" pitchFamily="34" charset="0"/>
                <a:cs typeface="Calibri" pitchFamily="34" charset="0"/>
              </a:rPr>
              <a:t>expansion </a:t>
            </a:r>
            <a:endParaRPr lang="en-US" sz="1400" dirty="0">
              <a:solidFill>
                <a:schemeClr val="accent1">
                  <a:lumMod val="50000"/>
                </a:schemeClr>
              </a:solidFill>
              <a:latin typeface="Calibri" pitchFamily="34" charset="0"/>
              <a:cs typeface="Calibri" pitchFamily="34" charset="0"/>
            </a:endParaRPr>
          </a:p>
          <a:p>
            <a:endParaRPr lang="en-US" sz="1200" dirty="0">
              <a:solidFill>
                <a:schemeClr val="accent1">
                  <a:lumMod val="50000"/>
                </a:schemeClr>
              </a:solidFill>
              <a:latin typeface="Calibri" pitchFamily="34" charset="0"/>
              <a:cs typeface="Calibri" pitchFamily="34" charset="0"/>
            </a:endParaRPr>
          </a:p>
          <a:p>
            <a:r>
              <a:rPr lang="en-US"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20" name="TextBox 19"/>
          <p:cNvSpPr txBox="1"/>
          <p:nvPr/>
        </p:nvSpPr>
        <p:spPr>
          <a:xfrm>
            <a:off x="6499964" y="1561034"/>
            <a:ext cx="2567220" cy="1169551"/>
          </a:xfrm>
          <a:prstGeom prst="rect">
            <a:avLst/>
          </a:prstGeom>
          <a:noFill/>
        </p:spPr>
        <p:txBody>
          <a:bodyPr wrap="square" rtlCol="0">
            <a:spAutoFit/>
          </a:bodyPr>
          <a:lstStyle/>
          <a:p>
            <a:r>
              <a:rPr lang="en-US" sz="1400" dirty="0">
                <a:solidFill>
                  <a:schemeClr val="accent1">
                    <a:lumMod val="50000"/>
                  </a:schemeClr>
                </a:solidFill>
                <a:latin typeface="Calibri" pitchFamily="34" charset="0"/>
                <a:cs typeface="Calibri" pitchFamily="34" charset="0"/>
              </a:rPr>
              <a:t>Cognitive &amp; Neurodevelopment tracking of children with CHD and post-operative cases for early stimulation in case of Development delay</a:t>
            </a:r>
            <a:endParaRPr lang="en-IN" sz="1400" dirty="0">
              <a:solidFill>
                <a:schemeClr val="accent1">
                  <a:lumMod val="50000"/>
                </a:schemeClr>
              </a:solidFill>
              <a:latin typeface="Calibri" pitchFamily="34" charset="0"/>
              <a:cs typeface="Calibri" pitchFamily="34" charset="0"/>
            </a:endParaRPr>
          </a:p>
        </p:txBody>
      </p:sp>
      <p:sp>
        <p:nvSpPr>
          <p:cNvPr id="26" name="TextBox 25"/>
          <p:cNvSpPr txBox="1"/>
          <p:nvPr/>
        </p:nvSpPr>
        <p:spPr>
          <a:xfrm>
            <a:off x="2486698" y="3586903"/>
            <a:ext cx="1997044" cy="1837426"/>
          </a:xfrm>
          <a:prstGeom prst="rect">
            <a:avLst/>
          </a:prstGeom>
          <a:noFill/>
        </p:spPr>
        <p:txBody>
          <a:bodyPr wrap="square" rtlCol="0">
            <a:spAutoFit/>
          </a:bodyPr>
          <a:lstStyle/>
          <a:p>
            <a:pPr>
              <a:lnSpc>
                <a:spcPct val="90000"/>
              </a:lnSpc>
              <a:defRPr/>
            </a:pPr>
            <a:r>
              <a:rPr lang="en-US" sz="1400" dirty="0">
                <a:solidFill>
                  <a:schemeClr val="accent1">
                    <a:lumMod val="50000"/>
                  </a:schemeClr>
                </a:solidFill>
                <a:latin typeface="Calibri" pitchFamily="34" charset="0"/>
                <a:cs typeface="Calibri" pitchFamily="34" charset="0"/>
              </a:rPr>
              <a:t>Complex CHDs with combinations of anomalies </a:t>
            </a:r>
            <a:r>
              <a:rPr lang="en-US" sz="1400" dirty="0" smtClean="0">
                <a:solidFill>
                  <a:schemeClr val="accent1">
                    <a:lumMod val="50000"/>
                  </a:schemeClr>
                </a:solidFill>
                <a:latin typeface="Calibri" pitchFamily="34" charset="0"/>
                <a:cs typeface="Calibri" pitchFamily="34" charset="0"/>
              </a:rPr>
              <a:t> which </a:t>
            </a:r>
            <a:r>
              <a:rPr lang="en-US" sz="1400" dirty="0">
                <a:solidFill>
                  <a:schemeClr val="accent1">
                    <a:lumMod val="50000"/>
                  </a:schemeClr>
                </a:solidFill>
                <a:latin typeface="Calibri" pitchFamily="34" charset="0"/>
                <a:cs typeface="Calibri" pitchFamily="34" charset="0"/>
              </a:rPr>
              <a:t>are not included </a:t>
            </a:r>
            <a:endParaRPr lang="en-US" sz="1400" dirty="0" smtClean="0">
              <a:solidFill>
                <a:schemeClr val="accent1">
                  <a:lumMod val="50000"/>
                </a:schemeClr>
              </a:solidFill>
              <a:latin typeface="Calibri" pitchFamily="34" charset="0"/>
              <a:cs typeface="Calibri" pitchFamily="34" charset="0"/>
            </a:endParaRPr>
          </a:p>
          <a:p>
            <a:pPr>
              <a:lnSpc>
                <a:spcPct val="90000"/>
              </a:lnSpc>
              <a:defRPr/>
            </a:pPr>
            <a:r>
              <a:rPr lang="en-US" sz="1400" dirty="0" smtClean="0">
                <a:solidFill>
                  <a:schemeClr val="accent1">
                    <a:lumMod val="50000"/>
                  </a:schemeClr>
                </a:solidFill>
                <a:latin typeface="Calibri" pitchFamily="34" charset="0"/>
                <a:cs typeface="Calibri" pitchFamily="34" charset="0"/>
              </a:rPr>
              <a:t>under </a:t>
            </a:r>
            <a:r>
              <a:rPr lang="en-US" sz="1400" dirty="0">
                <a:solidFill>
                  <a:schemeClr val="accent1">
                    <a:lumMod val="50000"/>
                  </a:schemeClr>
                </a:solidFill>
                <a:latin typeface="Calibri" pitchFamily="34" charset="0"/>
                <a:cs typeface="Calibri" pitchFamily="34" charset="0"/>
              </a:rPr>
              <a:t>model costing of </a:t>
            </a:r>
            <a:endParaRPr lang="en-US" sz="1400" dirty="0" smtClean="0">
              <a:solidFill>
                <a:schemeClr val="accent1">
                  <a:lumMod val="50000"/>
                </a:schemeClr>
              </a:solidFill>
              <a:latin typeface="Calibri" pitchFamily="34" charset="0"/>
              <a:cs typeface="Calibri" pitchFamily="34" charset="0"/>
            </a:endParaRPr>
          </a:p>
          <a:p>
            <a:pPr>
              <a:lnSpc>
                <a:spcPct val="90000"/>
              </a:lnSpc>
              <a:defRPr/>
            </a:pPr>
            <a:r>
              <a:rPr lang="en-US" sz="1400" dirty="0" smtClean="0">
                <a:solidFill>
                  <a:schemeClr val="accent1">
                    <a:lumMod val="50000"/>
                  </a:schemeClr>
                </a:solidFill>
                <a:latin typeface="Calibri" pitchFamily="34" charset="0"/>
                <a:cs typeface="Calibri" pitchFamily="34" charset="0"/>
              </a:rPr>
              <a:t>RBSK </a:t>
            </a:r>
            <a:r>
              <a:rPr lang="en-US" sz="1400" dirty="0">
                <a:solidFill>
                  <a:schemeClr val="accent1">
                    <a:lumMod val="50000"/>
                  </a:schemeClr>
                </a:solidFill>
                <a:latin typeface="Calibri" pitchFamily="34" charset="0"/>
                <a:cs typeface="Calibri" pitchFamily="34" charset="0"/>
              </a:rPr>
              <a:t>&amp; high value cases are offered services </a:t>
            </a:r>
            <a:endParaRPr lang="en-US" sz="1400" dirty="0" smtClean="0">
              <a:solidFill>
                <a:schemeClr val="accent1">
                  <a:lumMod val="50000"/>
                </a:schemeClr>
              </a:solidFill>
              <a:latin typeface="Calibri" pitchFamily="34" charset="0"/>
              <a:cs typeface="Calibri" pitchFamily="34" charset="0"/>
            </a:endParaRPr>
          </a:p>
          <a:p>
            <a:pPr>
              <a:lnSpc>
                <a:spcPct val="90000"/>
              </a:lnSpc>
              <a:defRPr/>
            </a:pPr>
            <a:r>
              <a:rPr lang="en-US" sz="1400" dirty="0" smtClean="0">
                <a:solidFill>
                  <a:schemeClr val="accent1">
                    <a:lumMod val="50000"/>
                  </a:schemeClr>
                </a:solidFill>
                <a:latin typeface="Calibri" pitchFamily="34" charset="0"/>
                <a:cs typeface="Calibri" pitchFamily="34" charset="0"/>
              </a:rPr>
              <a:t>under </a:t>
            </a:r>
            <a:r>
              <a:rPr lang="en-US" sz="1400" dirty="0">
                <a:solidFill>
                  <a:schemeClr val="accent1">
                    <a:lumMod val="50000"/>
                  </a:schemeClr>
                </a:solidFill>
                <a:latin typeface="Calibri" pitchFamily="34" charset="0"/>
                <a:cs typeface="Calibri" pitchFamily="34" charset="0"/>
              </a:rPr>
              <a:t>the scheme </a:t>
            </a:r>
            <a:endParaRPr lang="en-US" sz="1400" dirty="0" smtClean="0">
              <a:solidFill>
                <a:schemeClr val="accent1">
                  <a:lumMod val="50000"/>
                </a:schemeClr>
              </a:solidFill>
              <a:latin typeface="Calibri" pitchFamily="34" charset="0"/>
              <a:cs typeface="Calibri" pitchFamily="34" charset="0"/>
            </a:endParaRPr>
          </a:p>
          <a:p>
            <a:pPr>
              <a:lnSpc>
                <a:spcPct val="90000"/>
              </a:lnSpc>
              <a:defRPr/>
            </a:pPr>
            <a:r>
              <a:rPr lang="en-US" sz="1400" dirty="0" smtClean="0">
                <a:solidFill>
                  <a:schemeClr val="accent1">
                    <a:lumMod val="50000"/>
                  </a:schemeClr>
                </a:solidFill>
                <a:latin typeface="Calibri" pitchFamily="34" charset="0"/>
                <a:cs typeface="Calibri" pitchFamily="34" charset="0"/>
              </a:rPr>
              <a:t>through </a:t>
            </a:r>
            <a:r>
              <a:rPr lang="en-US" sz="1400" dirty="0">
                <a:solidFill>
                  <a:schemeClr val="accent1">
                    <a:lumMod val="50000"/>
                  </a:schemeClr>
                </a:solidFill>
                <a:latin typeface="Calibri" pitchFamily="34" charset="0"/>
                <a:cs typeface="Calibri" pitchFamily="34" charset="0"/>
              </a:rPr>
              <a:t>state plan fund support.</a:t>
            </a:r>
            <a:endParaRPr lang="en-IN" sz="1400" dirty="0">
              <a:solidFill>
                <a:schemeClr val="accent1">
                  <a:lumMod val="50000"/>
                </a:schemeClr>
              </a:solidFill>
              <a:latin typeface="Calibri" pitchFamily="34" charset="0"/>
              <a:cs typeface="Calibri" pitchFamily="34" charset="0"/>
            </a:endParaRPr>
          </a:p>
        </p:txBody>
      </p:sp>
      <p:sp>
        <p:nvSpPr>
          <p:cNvPr id="29" name="TextBox 28"/>
          <p:cNvSpPr txBox="1"/>
          <p:nvPr/>
        </p:nvSpPr>
        <p:spPr>
          <a:xfrm>
            <a:off x="6508427" y="3500725"/>
            <a:ext cx="2558757" cy="1384995"/>
          </a:xfrm>
          <a:prstGeom prst="rect">
            <a:avLst/>
          </a:prstGeom>
          <a:noFill/>
        </p:spPr>
        <p:txBody>
          <a:bodyPr wrap="square" rtlCol="0">
            <a:spAutoFit/>
          </a:bodyPr>
          <a:lstStyle/>
          <a:p>
            <a:r>
              <a:rPr lang="en-US" sz="1400" dirty="0">
                <a:solidFill>
                  <a:schemeClr val="accent1">
                    <a:lumMod val="50000"/>
                  </a:schemeClr>
                </a:solidFill>
                <a:latin typeface="Calibri" pitchFamily="34" charset="0"/>
                <a:cs typeface="Calibri" pitchFamily="34" charset="0"/>
              </a:rPr>
              <a:t>Capacity building for </a:t>
            </a:r>
            <a:r>
              <a:rPr lang="en-US" sz="1400" dirty="0" smtClean="0">
                <a:solidFill>
                  <a:schemeClr val="accent1">
                    <a:lumMod val="50000"/>
                  </a:schemeClr>
                </a:solidFill>
                <a:latin typeface="Calibri" pitchFamily="34" charset="0"/>
                <a:cs typeface="Calibri" pitchFamily="34" charset="0"/>
              </a:rPr>
              <a:t> </a:t>
            </a:r>
            <a:r>
              <a:rPr lang="en-US" sz="1400" dirty="0">
                <a:solidFill>
                  <a:schemeClr val="accent1">
                    <a:lumMod val="50000"/>
                  </a:schemeClr>
                </a:solidFill>
                <a:latin typeface="Calibri" pitchFamily="34" charset="0"/>
                <a:cs typeface="Calibri" pitchFamily="34" charset="0"/>
              </a:rPr>
              <a:t>Early </a:t>
            </a:r>
            <a:r>
              <a:rPr lang="en-US" sz="1400" dirty="0" smtClean="0">
                <a:solidFill>
                  <a:schemeClr val="accent1">
                    <a:lumMod val="50000"/>
                  </a:schemeClr>
                </a:solidFill>
                <a:latin typeface="Calibri" pitchFamily="34" charset="0"/>
                <a:cs typeface="Calibri" pitchFamily="34" charset="0"/>
              </a:rPr>
              <a:t>Diagnosis </a:t>
            </a:r>
            <a:r>
              <a:rPr lang="en-US" sz="1400" dirty="0">
                <a:solidFill>
                  <a:schemeClr val="accent1">
                    <a:lumMod val="50000"/>
                  </a:schemeClr>
                </a:solidFill>
                <a:latin typeface="Calibri" pitchFamily="34" charset="0"/>
                <a:cs typeface="Calibri" pitchFamily="34" charset="0"/>
              </a:rPr>
              <a:t>including prenatal,</a:t>
            </a:r>
            <a:r>
              <a:rPr lang="en-US" sz="1400" dirty="0" smtClean="0">
                <a:solidFill>
                  <a:schemeClr val="accent1">
                    <a:lumMod val="50000"/>
                  </a:schemeClr>
                </a:solidFill>
                <a:latin typeface="Calibri" pitchFamily="34" charset="0"/>
                <a:cs typeface="Calibri" pitchFamily="34" charset="0"/>
              </a:rPr>
              <a:t>, Doing  more surgeries in public  health </a:t>
            </a:r>
          </a:p>
          <a:p>
            <a:r>
              <a:rPr lang="en-US" sz="1400" dirty="0" smtClean="0">
                <a:solidFill>
                  <a:schemeClr val="accent1">
                    <a:lumMod val="50000"/>
                  </a:schemeClr>
                </a:solidFill>
                <a:latin typeface="Calibri" pitchFamily="34" charset="0"/>
                <a:cs typeface="Calibri" pitchFamily="34" charset="0"/>
              </a:rPr>
              <a:t>facilities, preoperative stabilization</a:t>
            </a:r>
            <a:r>
              <a:rPr lang="en-US" sz="1400" dirty="0">
                <a:solidFill>
                  <a:schemeClr val="accent1">
                    <a:lumMod val="50000"/>
                  </a:schemeClr>
                </a:solidFill>
                <a:latin typeface="Calibri" pitchFamily="34" charset="0"/>
                <a:cs typeface="Calibri" pitchFamily="34" charset="0"/>
              </a:rPr>
              <a:t>, </a:t>
            </a:r>
            <a:r>
              <a:rPr lang="en-US" sz="1400" dirty="0" smtClean="0">
                <a:solidFill>
                  <a:schemeClr val="accent1">
                    <a:lumMod val="50000"/>
                  </a:schemeClr>
                </a:solidFill>
                <a:latin typeface="Calibri" pitchFamily="34" charset="0"/>
                <a:cs typeface="Calibri" pitchFamily="34" charset="0"/>
              </a:rPr>
              <a:t>Timely referral </a:t>
            </a:r>
            <a:r>
              <a:rPr lang="en-US" sz="1400" dirty="0">
                <a:solidFill>
                  <a:schemeClr val="accent1">
                    <a:lumMod val="50000"/>
                  </a:schemeClr>
                </a:solidFill>
                <a:latin typeface="Calibri" pitchFamily="34" charset="0"/>
                <a:cs typeface="Calibri" pitchFamily="34" charset="0"/>
              </a:rPr>
              <a:t>&amp; </a:t>
            </a:r>
            <a:endParaRPr lang="en-US" sz="1400" dirty="0" smtClean="0">
              <a:solidFill>
                <a:schemeClr val="accent1">
                  <a:lumMod val="50000"/>
                </a:schemeClr>
              </a:solidFill>
              <a:latin typeface="Calibri" pitchFamily="34" charset="0"/>
              <a:cs typeface="Calibri" pitchFamily="34" charset="0"/>
            </a:endParaRPr>
          </a:p>
          <a:p>
            <a:r>
              <a:rPr lang="en-US" sz="1400" dirty="0" smtClean="0">
                <a:solidFill>
                  <a:schemeClr val="accent1">
                    <a:lumMod val="50000"/>
                  </a:schemeClr>
                </a:solidFill>
                <a:latin typeface="Calibri" pitchFamily="34" charset="0"/>
                <a:cs typeface="Calibri" pitchFamily="34" charset="0"/>
              </a:rPr>
              <a:t>Transportation, etc</a:t>
            </a:r>
            <a:r>
              <a:rPr lang="en-US" sz="1400" dirty="0">
                <a:solidFill>
                  <a:schemeClr val="accent1">
                    <a:lumMod val="50000"/>
                  </a:schemeClr>
                </a:solidFill>
                <a:latin typeface="Calibri" pitchFamily="34" charset="0"/>
                <a:cs typeface="Calibri" pitchFamily="34" charset="0"/>
              </a:rPr>
              <a:t>. </a:t>
            </a:r>
            <a:endParaRPr lang="en-IN" sz="1400" dirty="0">
              <a:solidFill>
                <a:schemeClr val="accent1">
                  <a:lumMod val="50000"/>
                </a:schemeClr>
              </a:solidFill>
              <a:latin typeface="Calibri" pitchFamily="34" charset="0"/>
              <a:cs typeface="Calibri" pitchFamily="34" charset="0"/>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4448" y="276987"/>
            <a:ext cx="462736" cy="394183"/>
          </a:xfrm>
          <a:prstGeom prst="rect">
            <a:avLst/>
          </a:prstGeom>
        </p:spPr>
      </p:pic>
      <p:pic>
        <p:nvPicPr>
          <p:cNvPr id="17" name="Picture 16" descr="C:\Users\ARSH\Desktop\Photos\Logos\rbsk logo.jpg"/>
          <p:cNvPicPr/>
          <p:nvPr/>
        </p:nvPicPr>
        <p:blipFill>
          <a:blip r:embed="rId7"/>
          <a:srcRect/>
          <a:stretch>
            <a:fillRect/>
          </a:stretch>
        </p:blipFill>
        <p:spPr bwMode="auto">
          <a:xfrm>
            <a:off x="8147119" y="5257534"/>
            <a:ext cx="887157" cy="388391"/>
          </a:xfrm>
          <a:prstGeom prst="rect">
            <a:avLst/>
          </a:prstGeom>
          <a:noFill/>
          <a:ln w="9525">
            <a:noFill/>
            <a:miter lim="800000"/>
            <a:headEnd/>
            <a:tailEnd/>
          </a:ln>
        </p:spPr>
      </p:pic>
    </p:spTree>
    <p:extLst>
      <p:ext uri="{BB962C8B-B14F-4D97-AF65-F5344CB8AC3E}">
        <p14:creationId xmlns:p14="http://schemas.microsoft.com/office/powerpoint/2010/main" val="3435799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27134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Oval 7"/>
          <p:cNvSpPr/>
          <p:nvPr/>
        </p:nvSpPr>
        <p:spPr>
          <a:xfrm>
            <a:off x="5789436" y="1889949"/>
            <a:ext cx="2815012" cy="3127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itle 5"/>
          <p:cNvSpPr>
            <a:spLocks noGrp="1"/>
          </p:cNvSpPr>
          <p:nvPr>
            <p:ph type="title"/>
          </p:nvPr>
        </p:nvSpPr>
        <p:spPr>
          <a:xfrm>
            <a:off x="179512" y="560063"/>
            <a:ext cx="2664296" cy="1497349"/>
          </a:xfrm>
        </p:spPr>
        <p:txBody>
          <a:bodyPr/>
          <a:lstStyle/>
          <a:p>
            <a:r>
              <a:rPr lang="en-US" altLang="ko-KR" dirty="0" smtClean="0">
                <a:solidFill>
                  <a:schemeClr val="bg1"/>
                </a:solidFill>
              </a:rPr>
              <a:t>July August</a:t>
            </a:r>
            <a:br>
              <a:rPr lang="en-US" altLang="ko-KR" dirty="0" smtClean="0">
                <a:solidFill>
                  <a:schemeClr val="bg1"/>
                </a:solidFill>
              </a:rPr>
            </a:br>
            <a:r>
              <a:rPr lang="en-US" altLang="ko-KR" dirty="0" smtClean="0">
                <a:solidFill>
                  <a:schemeClr val="bg1"/>
                </a:solidFill>
              </a:rPr>
              <a:t>September</a:t>
            </a:r>
            <a:endParaRPr lang="ko-KR" altLang="en-US" dirty="0">
              <a:solidFill>
                <a:schemeClr val="bg1"/>
              </a:solidFill>
            </a:endParaRPr>
          </a:p>
        </p:txBody>
      </p:sp>
      <p:graphicFrame>
        <p:nvGraphicFramePr>
          <p:cNvPr id="14" name="Chart 13"/>
          <p:cNvGraphicFramePr/>
          <p:nvPr>
            <p:extLst>
              <p:ext uri="{D42A27DB-BD31-4B8C-83A1-F6EECF244321}">
                <p14:modId xmlns:p14="http://schemas.microsoft.com/office/powerpoint/2010/main" val="1996197018"/>
              </p:ext>
            </p:extLst>
          </p:nvPr>
        </p:nvGraphicFramePr>
        <p:xfrm>
          <a:off x="5720781" y="1810471"/>
          <a:ext cx="2952329" cy="3286744"/>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3054819" y="857279"/>
            <a:ext cx="5333607" cy="646331"/>
          </a:xfrm>
          <a:prstGeom prst="rect">
            <a:avLst/>
          </a:prstGeom>
          <a:noFill/>
        </p:spPr>
        <p:txBody>
          <a:bodyPr wrap="square" rtlCol="0">
            <a:spAutoFit/>
          </a:bodyPr>
          <a:lstStyle/>
          <a:p>
            <a:r>
              <a:rPr lang="en-US" altLang="ko-KR" dirty="0" smtClean="0">
                <a:solidFill>
                  <a:schemeClr val="bg1"/>
                </a:solidFill>
                <a:cs typeface="Arial" pitchFamily="34" charset="0"/>
              </a:rPr>
              <a:t>Focus is on Infant Cases/ Neonates with complex diseases as a life saving program. </a:t>
            </a:r>
            <a:endParaRPr lang="en-US" altLang="ko-KR" dirty="0">
              <a:solidFill>
                <a:schemeClr val="bg1"/>
              </a:solidFill>
              <a:cs typeface="Arial" pitchFamily="34" charset="0"/>
            </a:endParaRPr>
          </a:p>
        </p:txBody>
      </p:sp>
      <p:sp>
        <p:nvSpPr>
          <p:cNvPr id="18" name="TextBox 17"/>
          <p:cNvSpPr txBox="1"/>
          <p:nvPr/>
        </p:nvSpPr>
        <p:spPr>
          <a:xfrm>
            <a:off x="7308308" y="3632940"/>
            <a:ext cx="707145"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70%</a:t>
            </a:r>
            <a:endParaRPr lang="ko-KR" altLang="en-US" b="1" dirty="0">
              <a:solidFill>
                <a:schemeClr val="bg1"/>
              </a:solidFill>
              <a:cs typeface="Arial" pitchFamily="34" charset="0"/>
            </a:endParaRPr>
          </a:p>
        </p:txBody>
      </p:sp>
      <p:sp>
        <p:nvSpPr>
          <p:cNvPr id="19" name="TextBox 18"/>
          <p:cNvSpPr txBox="1"/>
          <p:nvPr/>
        </p:nvSpPr>
        <p:spPr>
          <a:xfrm>
            <a:off x="6035970" y="3050895"/>
            <a:ext cx="707145"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20%</a:t>
            </a:r>
            <a:endParaRPr lang="ko-KR" altLang="en-US" b="1" dirty="0">
              <a:solidFill>
                <a:schemeClr val="bg1"/>
              </a:solidFill>
              <a:cs typeface="Arial" pitchFamily="34" charset="0"/>
            </a:endParaRPr>
          </a:p>
        </p:txBody>
      </p:sp>
      <p:sp>
        <p:nvSpPr>
          <p:cNvPr id="20" name="TextBox 19"/>
          <p:cNvSpPr txBox="1"/>
          <p:nvPr/>
        </p:nvSpPr>
        <p:spPr>
          <a:xfrm>
            <a:off x="6514050" y="2157786"/>
            <a:ext cx="707145" cy="369332"/>
          </a:xfrm>
          <a:prstGeom prst="rect">
            <a:avLst/>
          </a:prstGeom>
          <a:noFill/>
        </p:spPr>
        <p:txBody>
          <a:bodyPr wrap="square" rtlCol="0" anchor="ctr">
            <a:spAutoFit/>
          </a:bodyPr>
          <a:lstStyle/>
          <a:p>
            <a:pPr algn="ctr"/>
            <a:r>
              <a:rPr lang="en-US" altLang="ko-KR" b="1" dirty="0" smtClean="0">
                <a:solidFill>
                  <a:schemeClr val="bg1"/>
                </a:solidFill>
                <a:cs typeface="Arial" pitchFamily="34" charset="0"/>
              </a:rPr>
              <a:t>10%</a:t>
            </a:r>
            <a:endParaRPr lang="ko-KR" altLang="en-US" b="1" dirty="0">
              <a:solidFill>
                <a:schemeClr val="bg1"/>
              </a:solidFill>
              <a:cs typeface="Arial"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1732534536"/>
              </p:ext>
            </p:extLst>
          </p:nvPr>
        </p:nvGraphicFramePr>
        <p:xfrm>
          <a:off x="572883" y="2840654"/>
          <a:ext cx="4963871" cy="2649864"/>
        </p:xfrm>
        <a:graphic>
          <a:graphicData uri="http://schemas.openxmlformats.org/drawingml/2006/table">
            <a:tbl>
              <a:tblPr firstRow="1" bandRow="1">
                <a:tableStyleId>{5C22544A-7EE6-4342-B048-85BDC9FD1C3A}</a:tableStyleId>
              </a:tblPr>
              <a:tblGrid>
                <a:gridCol w="1723508">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1080123">
                  <a:extLst>
                    <a:ext uri="{9D8B030D-6E8A-4147-A177-3AD203B41FA5}">
                      <a16:colId xmlns="" xmlns:a16="http://schemas.microsoft.com/office/drawing/2014/main" val="20003"/>
                    </a:ext>
                  </a:extLst>
                </a:gridCol>
              </a:tblGrid>
              <a:tr h="448954">
                <a:tc>
                  <a:txBody>
                    <a:bodyPr/>
                    <a:lstStyle/>
                    <a:p>
                      <a:pPr algn="ctr" latinLnBrk="1"/>
                      <a:endParaRPr lang="ko-KR" altLang="en-US" sz="1300" dirty="0">
                        <a:latin typeface="+mn-lt"/>
                        <a:cs typeface="Arial" pitchFamily="34" charset="0"/>
                      </a:endParaRPr>
                    </a:p>
                  </a:txBody>
                  <a:tcPr marT="50800" marB="50800" anchor="c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smtClean="0">
                          <a:solidFill>
                            <a:schemeClr val="bg1"/>
                          </a:solidFill>
                          <a:latin typeface="+mn-lt"/>
                          <a:cs typeface="Arial" pitchFamily="34" charset="0"/>
                        </a:rPr>
                        <a:t>July </a:t>
                      </a:r>
                      <a:endParaRPr lang="ko-KR" altLang="en-US" sz="1300" dirty="0">
                        <a:solidFill>
                          <a:schemeClr val="bg1"/>
                        </a:solidFill>
                        <a:latin typeface="+mn-lt"/>
                        <a:cs typeface="Arial" pitchFamily="34" charset="0"/>
                      </a:endParaRPr>
                    </a:p>
                  </a:txBody>
                  <a:tcPr marT="50800" marB="50800" anchor="c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smtClean="0">
                          <a:solidFill>
                            <a:schemeClr val="bg1"/>
                          </a:solidFill>
                          <a:latin typeface="+mn-lt"/>
                          <a:cs typeface="Arial" pitchFamily="34" charset="0"/>
                        </a:rPr>
                        <a:t>August</a:t>
                      </a:r>
                      <a:endParaRPr lang="ko-KR" altLang="en-US" sz="1300" dirty="0">
                        <a:solidFill>
                          <a:schemeClr val="bg1"/>
                        </a:solidFill>
                        <a:latin typeface="+mn-lt"/>
                        <a:cs typeface="Arial" pitchFamily="34" charset="0"/>
                      </a:endParaRPr>
                    </a:p>
                  </a:txBody>
                  <a:tcPr marT="50800" marB="50800" anchor="c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smtClean="0">
                          <a:solidFill>
                            <a:schemeClr val="bg1"/>
                          </a:solidFill>
                          <a:latin typeface="+mn-lt"/>
                          <a:cs typeface="Arial" pitchFamily="34" charset="0"/>
                        </a:rPr>
                        <a:t>September</a:t>
                      </a:r>
                      <a:endParaRPr lang="ko-KR" altLang="en-US" sz="1300" dirty="0">
                        <a:solidFill>
                          <a:schemeClr val="bg1"/>
                        </a:solidFill>
                        <a:latin typeface="+mn-lt"/>
                        <a:cs typeface="Arial" pitchFamily="34" charset="0"/>
                      </a:endParaRPr>
                    </a:p>
                  </a:txBody>
                  <a:tcPr marT="50800" marB="50800" anchor="ctr">
                    <a:solidFill>
                      <a:schemeClr val="accent4"/>
                    </a:solidFill>
                  </a:tcPr>
                </a:tc>
                <a:extLst>
                  <a:ext uri="{0D108BD9-81ED-4DB2-BD59-A6C34878D82A}">
                    <a16:rowId xmlns="" xmlns:a16="http://schemas.microsoft.com/office/drawing/2014/main" val="10000"/>
                  </a:ext>
                </a:extLst>
              </a:tr>
              <a:tr h="5016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smtClean="0">
                          <a:solidFill>
                            <a:schemeClr val="bg1"/>
                          </a:solidFill>
                          <a:latin typeface="+mn-lt"/>
                          <a:cs typeface="Arial" pitchFamily="34" charset="0"/>
                        </a:rPr>
                        <a:t>Cases</a:t>
                      </a:r>
                      <a:r>
                        <a:rPr lang="en-US" altLang="ko-KR" sz="1300" b="1" baseline="0" dirty="0" smtClean="0">
                          <a:solidFill>
                            <a:schemeClr val="bg1"/>
                          </a:solidFill>
                          <a:latin typeface="+mn-lt"/>
                          <a:cs typeface="Arial" pitchFamily="34" charset="0"/>
                        </a:rPr>
                        <a:t> Registered</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baseline="0" dirty="0" smtClean="0">
                          <a:solidFill>
                            <a:schemeClr val="bg1"/>
                          </a:solidFill>
                          <a:latin typeface="+mn-lt"/>
                          <a:cs typeface="Arial" pitchFamily="34" charset="0"/>
                        </a:rPr>
                        <a:t>&lt;1 year</a:t>
                      </a:r>
                      <a:endParaRPr lang="ko-KR" altLang="en-US" sz="1300" dirty="0">
                        <a:solidFill>
                          <a:schemeClr val="bg1"/>
                        </a:solidFill>
                        <a:latin typeface="+mn-lt"/>
                        <a:cs typeface="Arial" pitchFamily="34" charset="0"/>
                      </a:endParaRPr>
                    </a:p>
                  </a:txBody>
                  <a:tcPr marT="50800" marB="50800" anchor="c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smtClean="0">
                          <a:solidFill>
                            <a:schemeClr val="tx1">
                              <a:lumMod val="75000"/>
                              <a:lumOff val="25000"/>
                            </a:schemeClr>
                          </a:solidFill>
                          <a:latin typeface="+mn-lt"/>
                          <a:cs typeface="Arial" pitchFamily="34" charset="0"/>
                        </a:rPr>
                        <a:t>110</a:t>
                      </a:r>
                      <a:endParaRPr lang="ko-KR" altLang="en-US" sz="1300" b="0" dirty="0">
                        <a:solidFill>
                          <a:schemeClr val="tx1">
                            <a:lumMod val="75000"/>
                            <a:lumOff val="25000"/>
                          </a:schemeClr>
                        </a:solidFill>
                        <a:latin typeface="+mn-lt"/>
                        <a:cs typeface="Arial" pitchFamily="34" charset="0"/>
                      </a:endParaRPr>
                    </a:p>
                  </a:txBody>
                  <a:tcPr marT="50800" marB="50800"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smtClean="0">
                          <a:solidFill>
                            <a:schemeClr val="tx1">
                              <a:lumMod val="75000"/>
                              <a:lumOff val="25000"/>
                            </a:schemeClr>
                          </a:solidFill>
                          <a:latin typeface="+mn-lt"/>
                          <a:cs typeface="Arial" pitchFamily="34" charset="0"/>
                        </a:rPr>
                        <a:t>85</a:t>
                      </a:r>
                      <a:endParaRPr lang="ko-KR" altLang="en-US" sz="1300" b="0" dirty="0">
                        <a:solidFill>
                          <a:schemeClr val="tx1">
                            <a:lumMod val="75000"/>
                            <a:lumOff val="25000"/>
                          </a:schemeClr>
                        </a:solidFill>
                        <a:latin typeface="+mn-lt"/>
                        <a:cs typeface="Arial" pitchFamily="34" charset="0"/>
                      </a:endParaRPr>
                    </a:p>
                  </a:txBody>
                  <a:tcPr marT="50800" marB="50800"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smtClean="0">
                          <a:solidFill>
                            <a:schemeClr val="tx1">
                              <a:lumMod val="75000"/>
                              <a:lumOff val="25000"/>
                            </a:schemeClr>
                          </a:solidFill>
                          <a:latin typeface="+mn-lt"/>
                          <a:cs typeface="Arial" pitchFamily="34" charset="0"/>
                        </a:rPr>
                        <a:t>110</a:t>
                      </a:r>
                      <a:endParaRPr lang="ko-KR" altLang="en-US" sz="1300" b="0" dirty="0">
                        <a:solidFill>
                          <a:schemeClr val="tx1">
                            <a:lumMod val="75000"/>
                            <a:lumOff val="25000"/>
                          </a:schemeClr>
                        </a:solidFill>
                        <a:latin typeface="+mn-lt"/>
                        <a:cs typeface="Arial" pitchFamily="34" charset="0"/>
                      </a:endParaRPr>
                    </a:p>
                  </a:txBody>
                  <a:tcPr marT="50800" marB="50800" anchor="ctr">
                    <a:solidFill>
                      <a:schemeClr val="accent4">
                        <a:lumMod val="20000"/>
                        <a:lumOff val="80000"/>
                      </a:schemeClr>
                    </a:solidFill>
                  </a:tcPr>
                </a:tc>
                <a:extLst>
                  <a:ext uri="{0D108BD9-81ED-4DB2-BD59-A6C34878D82A}">
                    <a16:rowId xmlns="" xmlns:a16="http://schemas.microsoft.com/office/drawing/2014/main" val="10001"/>
                  </a:ext>
                </a:extLst>
              </a:tr>
              <a:tr h="5016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smtClean="0">
                          <a:solidFill>
                            <a:schemeClr val="bg1"/>
                          </a:solidFill>
                          <a:latin typeface="+mn-lt"/>
                          <a:cs typeface="Arial" pitchFamily="34" charset="0"/>
                        </a:rPr>
                        <a:t>Operated</a:t>
                      </a:r>
                      <a:endParaRPr lang="ko-KR" altLang="en-US" sz="1300" dirty="0">
                        <a:solidFill>
                          <a:schemeClr val="bg1"/>
                        </a:solidFill>
                        <a:latin typeface="+mn-lt"/>
                        <a:cs typeface="Arial" pitchFamily="34" charset="0"/>
                      </a:endParaRPr>
                    </a:p>
                  </a:txBody>
                  <a:tcPr marT="50800" marB="50800"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smtClean="0">
                          <a:solidFill>
                            <a:schemeClr val="tx1">
                              <a:lumMod val="75000"/>
                              <a:lumOff val="25000"/>
                            </a:schemeClr>
                          </a:solidFill>
                          <a:latin typeface="+mn-lt"/>
                          <a:cs typeface="Arial" pitchFamily="34" charset="0"/>
                        </a:rPr>
                        <a:t>38</a:t>
                      </a:r>
                      <a:endParaRPr lang="ko-KR" altLang="en-US" sz="1300" b="0" dirty="0">
                        <a:solidFill>
                          <a:schemeClr val="tx1">
                            <a:lumMod val="75000"/>
                            <a:lumOff val="25000"/>
                          </a:schemeClr>
                        </a:solidFill>
                        <a:latin typeface="+mn-lt"/>
                        <a:cs typeface="Arial" pitchFamily="34" charset="0"/>
                      </a:endParaRPr>
                    </a:p>
                  </a:txBody>
                  <a:tcPr marT="50800" marB="50800"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smtClean="0">
                          <a:solidFill>
                            <a:schemeClr val="tx1">
                              <a:lumMod val="75000"/>
                              <a:lumOff val="25000"/>
                            </a:schemeClr>
                          </a:solidFill>
                          <a:latin typeface="+mn-lt"/>
                          <a:cs typeface="Arial" pitchFamily="34" charset="0"/>
                        </a:rPr>
                        <a:t>35</a:t>
                      </a:r>
                      <a:endParaRPr lang="ko-KR" altLang="en-US" sz="1300" b="0" dirty="0">
                        <a:solidFill>
                          <a:schemeClr val="tx1">
                            <a:lumMod val="75000"/>
                            <a:lumOff val="25000"/>
                          </a:schemeClr>
                        </a:solidFill>
                        <a:latin typeface="+mn-lt"/>
                        <a:cs typeface="Arial" pitchFamily="34" charset="0"/>
                      </a:endParaRPr>
                    </a:p>
                  </a:txBody>
                  <a:tcPr marT="50800" marB="50800"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IN" altLang="ko-KR" sz="1300" b="0" dirty="0" smtClean="0">
                          <a:solidFill>
                            <a:schemeClr val="tx1">
                              <a:lumMod val="75000"/>
                              <a:lumOff val="25000"/>
                            </a:schemeClr>
                          </a:solidFill>
                          <a:latin typeface="+mn-lt"/>
                          <a:cs typeface="Arial" pitchFamily="34" charset="0"/>
                        </a:rPr>
                        <a:t>34</a:t>
                      </a:r>
                      <a:endParaRPr lang="ko-KR" altLang="en-US" sz="1300" b="0" dirty="0">
                        <a:solidFill>
                          <a:schemeClr val="tx1">
                            <a:lumMod val="75000"/>
                            <a:lumOff val="25000"/>
                          </a:schemeClr>
                        </a:solidFill>
                        <a:latin typeface="+mn-lt"/>
                        <a:cs typeface="Arial" pitchFamily="34" charset="0"/>
                      </a:endParaRPr>
                    </a:p>
                  </a:txBody>
                  <a:tcPr marT="50800" marB="50800" anchor="ctr">
                    <a:solidFill>
                      <a:schemeClr val="accent4">
                        <a:lumMod val="20000"/>
                        <a:lumOff val="80000"/>
                      </a:schemeClr>
                    </a:solidFill>
                  </a:tcPr>
                </a:tc>
                <a:extLst>
                  <a:ext uri="{0D108BD9-81ED-4DB2-BD59-A6C34878D82A}">
                    <a16:rowId xmlns="" xmlns:a16="http://schemas.microsoft.com/office/drawing/2014/main" val="10002"/>
                  </a:ext>
                </a:extLst>
              </a:tr>
              <a:tr h="5016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IN" altLang="ko-KR" sz="1300" b="1" kern="1200" dirty="0" smtClean="0">
                          <a:solidFill>
                            <a:schemeClr val="bg1"/>
                          </a:solidFill>
                          <a:latin typeface="+mn-lt"/>
                          <a:ea typeface="+mn-ea"/>
                          <a:cs typeface="Arial" pitchFamily="34" charset="0"/>
                        </a:rPr>
                        <a:t>Cases Registered &gt;1 year-5 Years</a:t>
                      </a:r>
                      <a:endParaRPr lang="ko-KR" altLang="en-US" sz="1300" b="1" kern="1200" dirty="0">
                        <a:solidFill>
                          <a:schemeClr val="bg1"/>
                        </a:solidFill>
                        <a:latin typeface="+mn-lt"/>
                        <a:ea typeface="+mn-ea"/>
                        <a:cs typeface="Arial" pitchFamily="34" charset="0"/>
                      </a:endParaRPr>
                    </a:p>
                  </a:txBody>
                  <a:tcPr marT="50800" marB="50800" anchor="c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IN" altLang="ko-KR" sz="1300" b="0" dirty="0" smtClean="0">
                          <a:solidFill>
                            <a:schemeClr val="tx1">
                              <a:lumMod val="75000"/>
                              <a:lumOff val="25000"/>
                            </a:schemeClr>
                          </a:solidFill>
                          <a:latin typeface="+mn-lt"/>
                          <a:cs typeface="Arial" pitchFamily="34" charset="0"/>
                        </a:rPr>
                        <a:t>26</a:t>
                      </a:r>
                      <a:endParaRPr lang="ko-KR" altLang="en-US" sz="1300" b="0" dirty="0">
                        <a:solidFill>
                          <a:schemeClr val="tx1">
                            <a:lumMod val="75000"/>
                            <a:lumOff val="25000"/>
                          </a:schemeClr>
                        </a:solidFill>
                        <a:latin typeface="+mn-lt"/>
                        <a:cs typeface="Arial" pitchFamily="34" charset="0"/>
                      </a:endParaRPr>
                    </a:p>
                  </a:txBody>
                  <a:tcPr marT="50800" marB="50800"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IN" altLang="ko-KR" sz="1300" b="0" dirty="0" smtClean="0">
                          <a:solidFill>
                            <a:schemeClr val="tx1">
                              <a:lumMod val="75000"/>
                              <a:lumOff val="25000"/>
                            </a:schemeClr>
                          </a:solidFill>
                          <a:latin typeface="+mn-lt"/>
                          <a:cs typeface="Arial" pitchFamily="34" charset="0"/>
                        </a:rPr>
                        <a:t>27</a:t>
                      </a:r>
                      <a:endParaRPr lang="ko-KR" altLang="en-US" sz="1300" b="0" dirty="0">
                        <a:solidFill>
                          <a:schemeClr val="tx1">
                            <a:lumMod val="75000"/>
                            <a:lumOff val="25000"/>
                          </a:schemeClr>
                        </a:solidFill>
                        <a:latin typeface="+mn-lt"/>
                        <a:cs typeface="Arial" pitchFamily="34" charset="0"/>
                      </a:endParaRPr>
                    </a:p>
                  </a:txBody>
                  <a:tcPr marT="50800" marB="50800"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IN" altLang="ko-KR" sz="1300" b="0" dirty="0" smtClean="0">
                          <a:solidFill>
                            <a:schemeClr val="tx1">
                              <a:lumMod val="75000"/>
                              <a:lumOff val="25000"/>
                            </a:schemeClr>
                          </a:solidFill>
                          <a:latin typeface="+mn-lt"/>
                          <a:cs typeface="Arial" pitchFamily="34" charset="0"/>
                        </a:rPr>
                        <a:t>32</a:t>
                      </a:r>
                      <a:endParaRPr lang="ko-KR" altLang="en-US" sz="1300" b="0" dirty="0">
                        <a:solidFill>
                          <a:schemeClr val="tx1">
                            <a:lumMod val="75000"/>
                            <a:lumOff val="25000"/>
                          </a:schemeClr>
                        </a:solidFill>
                        <a:latin typeface="+mn-lt"/>
                        <a:cs typeface="Arial" pitchFamily="34" charset="0"/>
                      </a:endParaRPr>
                    </a:p>
                  </a:txBody>
                  <a:tcPr marT="50800" marB="50800" anchor="ctr">
                    <a:solidFill>
                      <a:schemeClr val="accent4">
                        <a:lumMod val="20000"/>
                        <a:lumOff val="80000"/>
                      </a:schemeClr>
                    </a:solidFill>
                  </a:tcPr>
                </a:tc>
              </a:tr>
              <a:tr h="5016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IN" altLang="ko-KR" sz="1300" b="1" kern="1200" dirty="0" smtClean="0">
                          <a:solidFill>
                            <a:schemeClr val="bg1"/>
                          </a:solidFill>
                          <a:latin typeface="+mn-lt"/>
                          <a:ea typeface="+mn-ea"/>
                          <a:cs typeface="Arial" pitchFamily="34" charset="0"/>
                        </a:rPr>
                        <a:t>Operated</a:t>
                      </a:r>
                      <a:endParaRPr lang="ko-KR" altLang="en-US" sz="1300" b="1" kern="1200" dirty="0">
                        <a:solidFill>
                          <a:schemeClr val="bg1"/>
                        </a:solidFill>
                        <a:latin typeface="+mn-lt"/>
                        <a:ea typeface="+mn-ea"/>
                        <a:cs typeface="Arial" pitchFamily="34" charset="0"/>
                      </a:endParaRPr>
                    </a:p>
                  </a:txBody>
                  <a:tcPr marT="50800" marB="50800" anchor="c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IN" altLang="ko-KR" sz="1300" b="0" dirty="0" smtClean="0">
                          <a:solidFill>
                            <a:schemeClr val="tx1">
                              <a:lumMod val="75000"/>
                              <a:lumOff val="25000"/>
                            </a:schemeClr>
                          </a:solidFill>
                          <a:latin typeface="+mn-lt"/>
                          <a:cs typeface="Arial" pitchFamily="34" charset="0"/>
                        </a:rPr>
                        <a:t>7</a:t>
                      </a:r>
                      <a:endParaRPr lang="ko-KR" altLang="en-US" sz="1300" b="0" dirty="0">
                        <a:solidFill>
                          <a:schemeClr val="tx1">
                            <a:lumMod val="75000"/>
                            <a:lumOff val="25000"/>
                          </a:schemeClr>
                        </a:solidFill>
                        <a:latin typeface="+mn-lt"/>
                        <a:cs typeface="Arial" pitchFamily="34" charset="0"/>
                      </a:endParaRPr>
                    </a:p>
                  </a:txBody>
                  <a:tcPr marT="50800" marB="50800"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IN" altLang="ko-KR" sz="1300" b="0" dirty="0" smtClean="0">
                          <a:solidFill>
                            <a:schemeClr val="tx1">
                              <a:lumMod val="75000"/>
                              <a:lumOff val="25000"/>
                            </a:schemeClr>
                          </a:solidFill>
                          <a:latin typeface="+mn-lt"/>
                          <a:cs typeface="Arial" pitchFamily="34" charset="0"/>
                        </a:rPr>
                        <a:t>14</a:t>
                      </a:r>
                      <a:endParaRPr lang="ko-KR" altLang="en-US" sz="1300" b="0" dirty="0">
                        <a:solidFill>
                          <a:schemeClr val="tx1">
                            <a:lumMod val="75000"/>
                            <a:lumOff val="25000"/>
                          </a:schemeClr>
                        </a:solidFill>
                        <a:latin typeface="+mn-lt"/>
                        <a:cs typeface="Arial" pitchFamily="34" charset="0"/>
                      </a:endParaRPr>
                    </a:p>
                  </a:txBody>
                  <a:tcPr marT="50800" marB="50800"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IN" altLang="ko-KR" sz="1300" b="0" dirty="0" smtClean="0">
                          <a:solidFill>
                            <a:schemeClr val="tx1">
                              <a:lumMod val="75000"/>
                              <a:lumOff val="25000"/>
                            </a:schemeClr>
                          </a:solidFill>
                          <a:latin typeface="+mn-lt"/>
                          <a:cs typeface="Arial" pitchFamily="34" charset="0"/>
                        </a:rPr>
                        <a:t>7</a:t>
                      </a:r>
                      <a:endParaRPr lang="ko-KR" altLang="en-US" sz="1300" b="0" dirty="0">
                        <a:solidFill>
                          <a:schemeClr val="tx1">
                            <a:lumMod val="75000"/>
                            <a:lumOff val="25000"/>
                          </a:schemeClr>
                        </a:solidFill>
                        <a:latin typeface="+mn-lt"/>
                        <a:cs typeface="Arial" pitchFamily="34" charset="0"/>
                      </a:endParaRPr>
                    </a:p>
                  </a:txBody>
                  <a:tcPr marT="50800" marB="50800" anchor="ctr">
                    <a:solidFill>
                      <a:schemeClr val="accent4">
                        <a:lumMod val="20000"/>
                        <a:lumOff val="80000"/>
                      </a:schemeClr>
                    </a:solid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4448" y="276987"/>
            <a:ext cx="462736" cy="394183"/>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1384934037"/>
              </p:ext>
            </p:extLst>
          </p:nvPr>
        </p:nvGraphicFramePr>
        <p:xfrm>
          <a:off x="5918344" y="1201315"/>
          <a:ext cx="3148840" cy="381642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5789437" y="4207295"/>
            <a:ext cx="2022924" cy="523220"/>
          </a:xfrm>
          <a:prstGeom prst="rect">
            <a:avLst/>
          </a:prstGeom>
          <a:noFill/>
        </p:spPr>
        <p:txBody>
          <a:bodyPr wrap="square" rtlCol="0">
            <a:spAutoFit/>
          </a:bodyPr>
          <a:lstStyle/>
          <a:p>
            <a:pPr algn="ctr"/>
            <a:r>
              <a:rPr lang="en-US" altLang="ko-KR" sz="1400" dirty="0" smtClean="0">
                <a:cs typeface="Arial" pitchFamily="34" charset="0"/>
              </a:rPr>
              <a:t>Cases registered in percentage</a:t>
            </a:r>
            <a:endParaRPr lang="en-US" altLang="ko-KR" sz="1400" dirty="0">
              <a:cs typeface="Arial" pitchFamily="34" charset="0"/>
            </a:endParaRPr>
          </a:p>
        </p:txBody>
      </p:sp>
      <p:pic>
        <p:nvPicPr>
          <p:cNvPr id="15" name="Picture 14" descr="C:\Users\ARSH\Desktop\Photos\Logos\rbsk logo.jpg"/>
          <p:cNvPicPr/>
          <p:nvPr/>
        </p:nvPicPr>
        <p:blipFill>
          <a:blip r:embed="rId5"/>
          <a:srcRect/>
          <a:stretch>
            <a:fillRect/>
          </a:stretch>
        </p:blipFill>
        <p:spPr bwMode="auto">
          <a:xfrm>
            <a:off x="8147119" y="5257534"/>
            <a:ext cx="887157" cy="388391"/>
          </a:xfrm>
          <a:prstGeom prst="rect">
            <a:avLst/>
          </a:prstGeom>
          <a:noFill/>
          <a:ln w="9525">
            <a:noFill/>
            <a:miter lim="800000"/>
            <a:headEnd/>
            <a:tailEnd/>
          </a:ln>
        </p:spPr>
      </p:pic>
    </p:spTree>
    <p:extLst>
      <p:ext uri="{BB962C8B-B14F-4D97-AF65-F5344CB8AC3E}">
        <p14:creationId xmlns:p14="http://schemas.microsoft.com/office/powerpoint/2010/main" val="2136750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idx="12"/>
          </p:nvPr>
        </p:nvPicPr>
        <p:blipFill>
          <a:blip r:embed="rId2">
            <a:extLst>
              <a:ext uri="{28A0092B-C50C-407E-A947-70E740481C1C}">
                <a14:useLocalDpi xmlns:a14="http://schemas.microsoft.com/office/drawing/2010/main" val="0"/>
              </a:ext>
            </a:extLst>
          </a:blip>
          <a:srcRect t="19255" b="19255"/>
          <a:stretch>
            <a:fillRect/>
          </a:stretch>
        </p:blipFill>
        <p:spPr/>
      </p:pic>
      <p:sp>
        <p:nvSpPr>
          <p:cNvPr id="5" name="Text Placeholder 1"/>
          <p:cNvSpPr>
            <a:spLocks noGrp="1"/>
          </p:cNvSpPr>
          <p:nvPr>
            <p:ph type="body" sz="quarter" idx="10"/>
          </p:nvPr>
        </p:nvSpPr>
        <p:spPr>
          <a:xfrm>
            <a:off x="2001657" y="3786366"/>
            <a:ext cx="5148064" cy="640071"/>
          </a:xfrm>
        </p:spPr>
        <p:txBody>
          <a:bodyPr/>
          <a:lstStyle/>
          <a:p>
            <a:r>
              <a:rPr lang="en-US" altLang="ko-KR" dirty="0"/>
              <a:t>Thank you</a:t>
            </a:r>
            <a:endParaRPr lang="ko-KR" altLang="en-US" dirty="0"/>
          </a:p>
        </p:txBody>
      </p:sp>
      <p:sp>
        <p:nvSpPr>
          <p:cNvPr id="6" name="Text Placeholder 2"/>
          <p:cNvSpPr>
            <a:spLocks noGrp="1"/>
          </p:cNvSpPr>
          <p:nvPr>
            <p:ph type="body" sz="quarter" idx="11"/>
          </p:nvPr>
        </p:nvSpPr>
        <p:spPr>
          <a:xfrm>
            <a:off x="2001657" y="4426436"/>
            <a:ext cx="5148064" cy="240000"/>
          </a:xfrm>
        </p:spPr>
        <p:txBody>
          <a:bodyPr/>
          <a:lstStyle/>
          <a:p>
            <a:pPr lvl="0"/>
            <a:r>
              <a:rPr lang="en-US" altLang="ko-KR" sz="1400" b="1" dirty="0" smtClean="0"/>
              <a:t>RBSK Supported Model</a:t>
            </a:r>
            <a:endParaRPr lang="en-US" altLang="ko-KR" sz="1400" b="1" dirty="0"/>
          </a:p>
        </p:txBody>
      </p:sp>
      <p:grpSp>
        <p:nvGrpSpPr>
          <p:cNvPr id="7" name="Group 6"/>
          <p:cNvGrpSpPr/>
          <p:nvPr/>
        </p:nvGrpSpPr>
        <p:grpSpPr>
          <a:xfrm>
            <a:off x="3059833" y="4697705"/>
            <a:ext cx="3008754" cy="1017296"/>
            <a:chOff x="7934433" y="3003797"/>
            <a:chExt cx="767433" cy="144000"/>
          </a:xfrm>
        </p:grpSpPr>
        <p:sp>
          <p:nvSpPr>
            <p:cNvPr id="8" name="Rectangle 7"/>
            <p:cNvSpPr/>
            <p:nvPr/>
          </p:nvSpPr>
          <p:spPr>
            <a:xfrm>
              <a:off x="7934433"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8142244"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p:cNvSpPr/>
            <p:nvPr/>
          </p:nvSpPr>
          <p:spPr>
            <a:xfrm>
              <a:off x="8350055"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8557866"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4400813"/>
            <a:ext cx="1398840" cy="1191606"/>
          </a:xfrm>
          <a:prstGeom prst="rect">
            <a:avLst/>
          </a:prstGeom>
        </p:spPr>
      </p:pic>
      <p:pic>
        <p:nvPicPr>
          <p:cNvPr id="14" name="Picture 13" descr="C:\Users\ARSH\Desktop\Photos\Logos\rbsk logo.jpg"/>
          <p:cNvPicPr/>
          <p:nvPr/>
        </p:nvPicPr>
        <p:blipFill>
          <a:blip r:embed="rId4"/>
          <a:srcRect/>
          <a:stretch>
            <a:fillRect/>
          </a:stretch>
        </p:blipFill>
        <p:spPr bwMode="auto">
          <a:xfrm>
            <a:off x="179512" y="3505572"/>
            <a:ext cx="1044116" cy="625480"/>
          </a:xfrm>
          <a:prstGeom prst="rect">
            <a:avLst/>
          </a:prstGeom>
          <a:noFill/>
          <a:ln w="9525">
            <a:noFill/>
            <a:miter lim="800000"/>
            <a:headEnd/>
            <a:tailEnd/>
          </a:ln>
        </p:spPr>
      </p:pic>
      <p:pic>
        <p:nvPicPr>
          <p:cNvPr id="16" name="Picture 15" descr="C:\Users\Keltron\Desktop\2018\divya\DESKSHOP on 19.03.2018\New folder (2)\DEIC related 2016\Logos\kerala state logo.jpg"/>
          <p:cNvPicPr/>
          <p:nvPr/>
        </p:nvPicPr>
        <p:blipFill>
          <a:blip r:embed="rId5" cstate="print"/>
          <a:srcRect/>
          <a:stretch>
            <a:fillRect/>
          </a:stretch>
        </p:blipFill>
        <p:spPr bwMode="auto">
          <a:xfrm>
            <a:off x="187060" y="4564568"/>
            <a:ext cx="1216588" cy="864096"/>
          </a:xfrm>
          <a:prstGeom prst="rect">
            <a:avLst/>
          </a:prstGeom>
          <a:noFill/>
          <a:ln w="9525">
            <a:noFill/>
            <a:miter lim="800000"/>
            <a:headEnd/>
            <a:tailEnd/>
          </a:ln>
        </p:spPr>
      </p:pic>
    </p:spTree>
    <p:extLst>
      <p:ext uri="{BB962C8B-B14F-4D97-AF65-F5344CB8AC3E}">
        <p14:creationId xmlns:p14="http://schemas.microsoft.com/office/powerpoint/2010/main" val="178566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351600" y="4872945"/>
            <a:ext cx="6230629"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36" name="Rectangle 35"/>
          <p:cNvSpPr/>
          <p:nvPr/>
        </p:nvSpPr>
        <p:spPr>
          <a:xfrm>
            <a:off x="2351600" y="4138098"/>
            <a:ext cx="6230629"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4" name="Rectangle 3"/>
          <p:cNvSpPr/>
          <p:nvPr/>
        </p:nvSpPr>
        <p:spPr>
          <a:xfrm>
            <a:off x="2339752" y="828117"/>
            <a:ext cx="6242476"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18" name="Rectangle 17"/>
          <p:cNvSpPr/>
          <p:nvPr/>
        </p:nvSpPr>
        <p:spPr>
          <a:xfrm>
            <a:off x="8374773" y="828117"/>
            <a:ext cx="108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2"/>
          <p:cNvSpPr/>
          <p:nvPr/>
        </p:nvSpPr>
        <p:spPr>
          <a:xfrm>
            <a:off x="8187052" y="828117"/>
            <a:ext cx="108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Isosceles Triangle 1"/>
          <p:cNvSpPr/>
          <p:nvPr/>
        </p:nvSpPr>
        <p:spPr>
          <a:xfrm>
            <a:off x="2123728" y="1655612"/>
            <a:ext cx="6458500" cy="540000"/>
          </a:xfrm>
          <a:custGeom>
            <a:avLst/>
            <a:gdLst>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1851" h="648000">
                <a:moveTo>
                  <a:pt x="208160" y="0"/>
                </a:moveTo>
                <a:lnTo>
                  <a:pt x="8101851" y="0"/>
                </a:lnTo>
                <a:lnTo>
                  <a:pt x="8101851" y="648000"/>
                </a:lnTo>
                <a:lnTo>
                  <a:pt x="416319" y="648000"/>
                </a:lnTo>
                <a:lnTo>
                  <a:pt x="208160" y="648000"/>
                </a:lnTo>
                <a:lnTo>
                  <a:pt x="0" y="648000"/>
                </a:lnTo>
                <a:cubicBezTo>
                  <a:pt x="94637" y="536995"/>
                  <a:pt x="81060" y="391484"/>
                  <a:pt x="283910" y="314984"/>
                </a:cubicBezTo>
                <a:cubicBezTo>
                  <a:pt x="478696" y="115099"/>
                  <a:pt x="208160" y="96368"/>
                  <a:pt x="20816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p:nvSpPr>
        <p:spPr>
          <a:xfrm>
            <a:off x="8374773" y="1655612"/>
            <a:ext cx="108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23"/>
          <p:cNvSpPr/>
          <p:nvPr/>
        </p:nvSpPr>
        <p:spPr>
          <a:xfrm>
            <a:off x="8187052" y="1655612"/>
            <a:ext cx="108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p:nvSpPr>
        <p:spPr>
          <a:xfrm>
            <a:off x="2330451" y="2476052"/>
            <a:ext cx="6251778"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20" name="Rectangle 19"/>
          <p:cNvSpPr/>
          <p:nvPr/>
        </p:nvSpPr>
        <p:spPr>
          <a:xfrm>
            <a:off x="8374773" y="2476052"/>
            <a:ext cx="108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24"/>
          <p:cNvSpPr/>
          <p:nvPr/>
        </p:nvSpPr>
        <p:spPr>
          <a:xfrm>
            <a:off x="8187052" y="2476052"/>
            <a:ext cx="108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2351600" y="3310603"/>
            <a:ext cx="6230629"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21" name="Rectangle 20"/>
          <p:cNvSpPr/>
          <p:nvPr/>
        </p:nvSpPr>
        <p:spPr>
          <a:xfrm>
            <a:off x="8374773" y="3310603"/>
            <a:ext cx="108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ectangle 25"/>
          <p:cNvSpPr/>
          <p:nvPr/>
        </p:nvSpPr>
        <p:spPr>
          <a:xfrm>
            <a:off x="8187052" y="3310603"/>
            <a:ext cx="108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21"/>
          <p:cNvSpPr/>
          <p:nvPr/>
        </p:nvSpPr>
        <p:spPr>
          <a:xfrm>
            <a:off x="8374773" y="4138098"/>
            <a:ext cx="108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26"/>
          <p:cNvSpPr/>
          <p:nvPr/>
        </p:nvSpPr>
        <p:spPr>
          <a:xfrm>
            <a:off x="8187052" y="4138098"/>
            <a:ext cx="108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p:txBody>
          <a:bodyPr/>
          <a:lstStyle/>
          <a:p>
            <a:r>
              <a:rPr lang="en-US" altLang="ko-KR" sz="3200" dirty="0" smtClean="0">
                <a:solidFill>
                  <a:schemeClr val="accent1"/>
                </a:solidFill>
              </a:rPr>
              <a:t>THIS FOLLOWS..</a:t>
            </a:r>
            <a:endParaRPr lang="ko-KR" altLang="en-US" sz="3200" dirty="0"/>
          </a:p>
        </p:txBody>
      </p:sp>
      <p:sp>
        <p:nvSpPr>
          <p:cNvPr id="7" name="TextBox 6"/>
          <p:cNvSpPr txBox="1"/>
          <p:nvPr/>
        </p:nvSpPr>
        <p:spPr>
          <a:xfrm>
            <a:off x="2040518" y="625252"/>
            <a:ext cx="450924"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1</a:t>
            </a:r>
            <a:endParaRPr lang="ko-KR" altLang="en-US" sz="5400" b="1" dirty="0">
              <a:solidFill>
                <a:schemeClr val="accent2"/>
              </a:solidFill>
              <a:cs typeface="Arial" pitchFamily="34" charset="0"/>
            </a:endParaRPr>
          </a:p>
        </p:txBody>
      </p:sp>
      <p:sp>
        <p:nvSpPr>
          <p:cNvPr id="8" name="TextBox 7"/>
          <p:cNvSpPr txBox="1"/>
          <p:nvPr/>
        </p:nvSpPr>
        <p:spPr>
          <a:xfrm>
            <a:off x="2040518" y="1452058"/>
            <a:ext cx="450924"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2</a:t>
            </a:r>
            <a:endParaRPr lang="ko-KR" altLang="en-US" sz="5400" b="1" dirty="0">
              <a:solidFill>
                <a:schemeClr val="accent2"/>
              </a:solidFill>
              <a:cs typeface="Arial" pitchFamily="34" charset="0"/>
            </a:endParaRPr>
          </a:p>
        </p:txBody>
      </p:sp>
      <p:sp>
        <p:nvSpPr>
          <p:cNvPr id="9" name="TextBox 8"/>
          <p:cNvSpPr txBox="1"/>
          <p:nvPr/>
        </p:nvSpPr>
        <p:spPr>
          <a:xfrm>
            <a:off x="2040518" y="2278867"/>
            <a:ext cx="450924"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3</a:t>
            </a:r>
            <a:endParaRPr lang="ko-KR" altLang="en-US" sz="5400" b="1" dirty="0">
              <a:solidFill>
                <a:schemeClr val="accent2"/>
              </a:solidFill>
              <a:cs typeface="Arial" pitchFamily="34" charset="0"/>
            </a:endParaRPr>
          </a:p>
        </p:txBody>
      </p:sp>
      <p:sp>
        <p:nvSpPr>
          <p:cNvPr id="10" name="TextBox 9"/>
          <p:cNvSpPr txBox="1"/>
          <p:nvPr/>
        </p:nvSpPr>
        <p:spPr>
          <a:xfrm>
            <a:off x="2040518" y="3105675"/>
            <a:ext cx="450924"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4</a:t>
            </a:r>
            <a:endParaRPr lang="ko-KR" altLang="en-US" sz="5400" b="1" dirty="0">
              <a:solidFill>
                <a:schemeClr val="accent2"/>
              </a:solidFill>
              <a:cs typeface="Arial" pitchFamily="34" charset="0"/>
            </a:endParaRPr>
          </a:p>
        </p:txBody>
      </p:sp>
      <p:sp>
        <p:nvSpPr>
          <p:cNvPr id="12" name="TextBox 11"/>
          <p:cNvSpPr txBox="1"/>
          <p:nvPr/>
        </p:nvSpPr>
        <p:spPr>
          <a:xfrm>
            <a:off x="2075551" y="3923877"/>
            <a:ext cx="450924"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5</a:t>
            </a:r>
            <a:endParaRPr lang="ko-KR" altLang="en-US" sz="5400" b="1" dirty="0">
              <a:solidFill>
                <a:schemeClr val="accent2"/>
              </a:solidFill>
              <a:cs typeface="Arial" pitchFamily="34" charset="0"/>
            </a:endParaRPr>
          </a:p>
        </p:txBody>
      </p:sp>
      <p:sp>
        <p:nvSpPr>
          <p:cNvPr id="13" name="TextBox 12"/>
          <p:cNvSpPr txBox="1"/>
          <p:nvPr/>
        </p:nvSpPr>
        <p:spPr bwMode="auto">
          <a:xfrm>
            <a:off x="2514600" y="940032"/>
            <a:ext cx="4999836" cy="52322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600" dirty="0">
                <a:solidFill>
                  <a:schemeClr val="tx2">
                    <a:lumMod val="75000"/>
                  </a:schemeClr>
                </a:solidFill>
                <a:cs typeface="Arial" pitchFamily="34" charset="0"/>
              </a:rPr>
              <a:t>Problem </a:t>
            </a:r>
            <a:r>
              <a:rPr lang="en-US" altLang="ko-KR" sz="1600" dirty="0" smtClean="0">
                <a:solidFill>
                  <a:schemeClr val="tx2">
                    <a:lumMod val="75000"/>
                  </a:schemeClr>
                </a:solidFill>
                <a:cs typeface="Arial" pitchFamily="34" charset="0"/>
              </a:rPr>
              <a:t>Statement &amp; Background </a:t>
            </a:r>
            <a:r>
              <a:rPr lang="en-US" altLang="ko-KR" sz="1600" dirty="0">
                <a:solidFill>
                  <a:schemeClr val="tx2">
                    <a:lumMod val="75000"/>
                  </a:schemeClr>
                </a:solidFill>
                <a:cs typeface="Arial" pitchFamily="34" charset="0"/>
              </a:rPr>
              <a:t>Information </a:t>
            </a:r>
            <a:endParaRPr lang="ko-KR" altLang="en-US" sz="1600" dirty="0">
              <a:solidFill>
                <a:schemeClr val="tx2">
                  <a:lumMod val="75000"/>
                </a:schemeClr>
              </a:solidFill>
              <a:cs typeface="Arial" pitchFamily="34" charset="0"/>
            </a:endParaRPr>
          </a:p>
          <a:p>
            <a:pPr>
              <a:defRPr/>
            </a:pPr>
            <a:endParaRPr lang="ko-KR" altLang="en-US" sz="1200" dirty="0">
              <a:solidFill>
                <a:schemeClr val="tx2">
                  <a:lumMod val="75000"/>
                </a:schemeClr>
              </a:solidFill>
              <a:cs typeface="Arial" pitchFamily="34" charset="0"/>
            </a:endParaRPr>
          </a:p>
        </p:txBody>
      </p:sp>
      <p:sp>
        <p:nvSpPr>
          <p:cNvPr id="14" name="TextBox 12"/>
          <p:cNvSpPr txBox="1"/>
          <p:nvPr/>
        </p:nvSpPr>
        <p:spPr bwMode="auto">
          <a:xfrm>
            <a:off x="2483768" y="1767527"/>
            <a:ext cx="5703284" cy="338554"/>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IN" altLang="ko-KR" sz="1600" dirty="0">
                <a:solidFill>
                  <a:schemeClr val="tx2">
                    <a:lumMod val="75000"/>
                  </a:schemeClr>
                </a:solidFill>
                <a:cs typeface="Arial" pitchFamily="34" charset="0"/>
              </a:rPr>
              <a:t>Comprehensive </a:t>
            </a:r>
            <a:r>
              <a:rPr lang="en-IN" altLang="ko-KR" sz="1600" dirty="0" err="1">
                <a:solidFill>
                  <a:schemeClr val="tx2">
                    <a:lumMod val="75000"/>
                  </a:schemeClr>
                </a:solidFill>
                <a:cs typeface="Arial" pitchFamily="34" charset="0"/>
              </a:rPr>
              <a:t>Newborn</a:t>
            </a:r>
            <a:r>
              <a:rPr lang="en-IN" altLang="ko-KR" sz="1600" dirty="0">
                <a:solidFill>
                  <a:schemeClr val="tx2">
                    <a:lumMod val="75000"/>
                  </a:schemeClr>
                </a:solidFill>
                <a:cs typeface="Arial" pitchFamily="34" charset="0"/>
              </a:rPr>
              <a:t> screening Program components</a:t>
            </a:r>
            <a:endParaRPr lang="ko-KR" altLang="en-US" sz="1600" dirty="0">
              <a:solidFill>
                <a:schemeClr val="tx2">
                  <a:lumMod val="75000"/>
                </a:schemeClr>
              </a:solidFill>
              <a:cs typeface="Arial" pitchFamily="34" charset="0"/>
            </a:endParaRPr>
          </a:p>
        </p:txBody>
      </p:sp>
      <p:sp>
        <p:nvSpPr>
          <p:cNvPr id="15" name="TextBox 12"/>
          <p:cNvSpPr txBox="1"/>
          <p:nvPr/>
        </p:nvSpPr>
        <p:spPr bwMode="auto">
          <a:xfrm>
            <a:off x="2483768" y="2595023"/>
            <a:ext cx="6106844"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600" dirty="0" smtClean="0">
                <a:solidFill>
                  <a:schemeClr val="tx2">
                    <a:lumMod val="75000"/>
                  </a:schemeClr>
                </a:solidFill>
                <a:cs typeface="Arial" pitchFamily="34" charset="0"/>
              </a:rPr>
              <a:t>Results, </a:t>
            </a:r>
            <a:r>
              <a:rPr lang="en-IN" altLang="ko-KR" sz="1600" dirty="0">
                <a:solidFill>
                  <a:schemeClr val="tx2">
                    <a:lumMod val="75000"/>
                  </a:schemeClr>
                </a:solidFill>
                <a:cs typeface="Arial" pitchFamily="34" charset="0"/>
              </a:rPr>
              <a:t>Scope &amp; Challenges</a:t>
            </a:r>
            <a:endParaRPr lang="ko-KR" altLang="en-US" sz="1600" dirty="0">
              <a:solidFill>
                <a:schemeClr val="tx2">
                  <a:lumMod val="75000"/>
                </a:schemeClr>
              </a:solidFill>
              <a:cs typeface="Arial" pitchFamily="34" charset="0"/>
            </a:endParaRPr>
          </a:p>
          <a:p>
            <a:pPr>
              <a:defRPr/>
            </a:pPr>
            <a:endParaRPr lang="ko-KR" altLang="en-US" sz="1600" dirty="0">
              <a:solidFill>
                <a:schemeClr val="tx2">
                  <a:lumMod val="75000"/>
                </a:schemeClr>
              </a:solidFill>
              <a:cs typeface="Arial" pitchFamily="34" charset="0"/>
            </a:endParaRPr>
          </a:p>
        </p:txBody>
      </p:sp>
      <p:pic>
        <p:nvPicPr>
          <p:cNvPr id="28" name="Picture 2" descr="C:\Users\Dr Sreehari M\Desktop\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379" y="2327157"/>
            <a:ext cx="1200619" cy="102275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8383157" y="4873724"/>
            <a:ext cx="108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p:cNvSpPr/>
          <p:nvPr/>
        </p:nvSpPr>
        <p:spPr>
          <a:xfrm>
            <a:off x="8195436" y="4873724"/>
            <a:ext cx="108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TextBox 32"/>
          <p:cNvSpPr txBox="1"/>
          <p:nvPr/>
        </p:nvSpPr>
        <p:spPr>
          <a:xfrm>
            <a:off x="2073513" y="4686300"/>
            <a:ext cx="450924"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6</a:t>
            </a:r>
            <a:endParaRPr lang="ko-KR" altLang="en-US" sz="5400" b="1" dirty="0">
              <a:solidFill>
                <a:schemeClr val="accent2"/>
              </a:solidFill>
              <a:cs typeface="Arial" pitchFamily="34" charset="0"/>
            </a:endParaRPr>
          </a:p>
        </p:txBody>
      </p:sp>
      <p:sp>
        <p:nvSpPr>
          <p:cNvPr id="32" name="TextBox 12"/>
          <p:cNvSpPr txBox="1"/>
          <p:nvPr/>
        </p:nvSpPr>
        <p:spPr bwMode="auto">
          <a:xfrm>
            <a:off x="2491442" y="4224871"/>
            <a:ext cx="5135143"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600" dirty="0" smtClean="0">
                <a:solidFill>
                  <a:schemeClr val="tx2">
                    <a:lumMod val="75000"/>
                  </a:schemeClr>
                </a:solidFill>
                <a:cs typeface="Arial" pitchFamily="34" charset="0"/>
              </a:rPr>
              <a:t>Results </a:t>
            </a:r>
            <a:r>
              <a:rPr lang="en-US" altLang="ko-KR" sz="1600" dirty="0">
                <a:solidFill>
                  <a:schemeClr val="tx2">
                    <a:lumMod val="75000"/>
                  </a:schemeClr>
                </a:solidFill>
                <a:cs typeface="Arial" pitchFamily="34" charset="0"/>
              </a:rPr>
              <a:t>and achievements</a:t>
            </a:r>
            <a:endParaRPr lang="ko-KR" altLang="en-US" sz="1600" dirty="0">
              <a:solidFill>
                <a:schemeClr val="tx2">
                  <a:lumMod val="75000"/>
                </a:schemeClr>
              </a:solidFill>
              <a:cs typeface="Arial" pitchFamily="34" charset="0"/>
            </a:endParaRPr>
          </a:p>
          <a:p>
            <a:pPr>
              <a:defRPr/>
            </a:pPr>
            <a:endParaRPr lang="ko-KR" altLang="en-US" sz="1600" dirty="0">
              <a:solidFill>
                <a:schemeClr val="tx2">
                  <a:lumMod val="75000"/>
                </a:schemeClr>
              </a:solidFill>
              <a:cs typeface="Arial" pitchFamily="34" charset="0"/>
            </a:endParaRPr>
          </a:p>
        </p:txBody>
      </p:sp>
      <p:sp>
        <p:nvSpPr>
          <p:cNvPr id="34" name="TextBox 12"/>
          <p:cNvSpPr txBox="1"/>
          <p:nvPr/>
        </p:nvSpPr>
        <p:spPr bwMode="auto">
          <a:xfrm>
            <a:off x="2491442" y="5006802"/>
            <a:ext cx="5243915"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IN" altLang="ko-KR" sz="1600" dirty="0" smtClean="0">
                <a:solidFill>
                  <a:schemeClr val="tx2">
                    <a:lumMod val="75000"/>
                  </a:schemeClr>
                </a:solidFill>
                <a:cs typeface="Arial" pitchFamily="34" charset="0"/>
              </a:rPr>
              <a:t>Uniqueness, Scope </a:t>
            </a:r>
            <a:r>
              <a:rPr lang="en-IN" altLang="ko-KR" sz="1600" dirty="0">
                <a:solidFill>
                  <a:schemeClr val="tx2">
                    <a:lumMod val="75000"/>
                  </a:schemeClr>
                </a:solidFill>
                <a:cs typeface="Arial" pitchFamily="34" charset="0"/>
              </a:rPr>
              <a:t>&amp; Challenges</a:t>
            </a:r>
            <a:endParaRPr lang="ko-KR" altLang="en-US" sz="1600" dirty="0">
              <a:solidFill>
                <a:schemeClr val="tx2">
                  <a:lumMod val="75000"/>
                </a:schemeClr>
              </a:solidFill>
              <a:cs typeface="Arial" pitchFamily="34" charset="0"/>
            </a:endParaRPr>
          </a:p>
          <a:p>
            <a:pPr>
              <a:defRPr/>
            </a:pPr>
            <a:endParaRPr lang="ko-KR" altLang="en-US" sz="1600" dirty="0">
              <a:solidFill>
                <a:schemeClr val="tx2">
                  <a:lumMod val="75000"/>
                </a:schemeClr>
              </a:solidFill>
              <a:cs typeface="Arial" pitchFamily="34" charset="0"/>
            </a:endParaRPr>
          </a:p>
        </p:txBody>
      </p:sp>
      <p:sp>
        <p:nvSpPr>
          <p:cNvPr id="35" name="TextBox 12"/>
          <p:cNvSpPr txBox="1"/>
          <p:nvPr/>
        </p:nvSpPr>
        <p:spPr bwMode="auto">
          <a:xfrm>
            <a:off x="2475384" y="3411326"/>
            <a:ext cx="6106844" cy="338554"/>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600" dirty="0" err="1" smtClean="0">
                <a:solidFill>
                  <a:schemeClr val="tx2">
                    <a:lumMod val="75000"/>
                  </a:schemeClr>
                </a:solidFill>
                <a:cs typeface="Arial" pitchFamily="34" charset="0"/>
              </a:rPr>
              <a:t>Hridyam</a:t>
            </a:r>
            <a:r>
              <a:rPr lang="en-US" altLang="ko-KR" sz="1600" dirty="0" smtClean="0">
                <a:solidFill>
                  <a:schemeClr val="tx2">
                    <a:lumMod val="75000"/>
                  </a:schemeClr>
                </a:solidFill>
                <a:cs typeface="Arial" pitchFamily="34" charset="0"/>
              </a:rPr>
              <a:t> for Little Hearts as a successful model of intervention</a:t>
            </a:r>
            <a:endParaRPr lang="ko-KR" altLang="en-US" sz="1600" dirty="0">
              <a:solidFill>
                <a:schemeClr val="tx2">
                  <a:lumMod val="75000"/>
                </a:schemeClr>
              </a:solidFill>
              <a:cs typeface="Arial" pitchFamily="34" charset="0"/>
            </a:endParaRPr>
          </a:p>
        </p:txBody>
      </p:sp>
    </p:spTree>
    <p:extLst>
      <p:ext uri="{BB962C8B-B14F-4D97-AF65-F5344CB8AC3E}">
        <p14:creationId xmlns:p14="http://schemas.microsoft.com/office/powerpoint/2010/main" val="2744729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sz="3200" dirty="0" smtClean="0">
                <a:solidFill>
                  <a:schemeClr val="accent2"/>
                </a:solidFill>
              </a:rPr>
              <a:t>INFANT MORTALITY TREND</a:t>
            </a:r>
            <a:endParaRPr lang="ko-KR" altLang="en-US" sz="3200" dirty="0"/>
          </a:p>
        </p:txBody>
      </p:sp>
      <p:sp>
        <p:nvSpPr>
          <p:cNvPr id="3" name="텍스트 개체 틀 2">
            <a:extLst>
              <a:ext uri="{FF2B5EF4-FFF2-40B4-BE49-F238E27FC236}">
                <a16:creationId xmlns="" xmlns:a16="http://schemas.microsoft.com/office/drawing/2014/main" id="{1F785FF3-34AF-44B3-BC52-FC9376940183}"/>
              </a:ext>
            </a:extLst>
          </p:cNvPr>
          <p:cNvSpPr>
            <a:spLocks noGrp="1"/>
          </p:cNvSpPr>
          <p:nvPr>
            <p:ph type="body" sz="quarter" idx="41"/>
          </p:nvPr>
        </p:nvSpPr>
        <p:spPr/>
        <p:txBody>
          <a:bodyPr/>
          <a:lstStyle/>
          <a:p>
            <a:pPr algn="ctr"/>
            <a:r>
              <a:rPr lang="en-US" altLang="ko-KR" sz="1600" dirty="0" smtClean="0">
                <a:cs typeface="Arial" pitchFamily="34" charset="0"/>
              </a:rPr>
              <a:t>A Focused intervention Model based on evidences</a:t>
            </a:r>
            <a:endParaRPr lang="ko-KR" altLang="en-US" sz="1600" dirty="0">
              <a:cs typeface="Arial" pitchFamily="34" charset="0"/>
            </a:endParaRPr>
          </a:p>
        </p:txBody>
      </p:sp>
      <p:graphicFrame>
        <p:nvGraphicFramePr>
          <p:cNvPr id="15" name="Content Placeholder 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E707EC3E-929A-48CB-B502-5E93F42DBCF6}"/>
              </a:ext>
            </a:extLst>
          </p:cNvPr>
          <p:cNvGraphicFramePr>
            <a:graphicFrameLocks/>
          </p:cNvGraphicFramePr>
          <p:nvPr>
            <p:extLst>
              <p:ext uri="{D42A27DB-BD31-4B8C-83A1-F6EECF244321}">
                <p14:modId xmlns:p14="http://schemas.microsoft.com/office/powerpoint/2010/main" val="2485564104"/>
              </p:ext>
            </p:extLst>
          </p:nvPr>
        </p:nvGraphicFramePr>
        <p:xfrm>
          <a:off x="0" y="3145532"/>
          <a:ext cx="4570960"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DC246779-9346-423E-853C-38FFCE06F917}"/>
              </a:ext>
            </a:extLst>
          </p:cNvPr>
          <p:cNvGraphicFramePr>
            <a:graphicFrameLocks/>
          </p:cNvGraphicFramePr>
          <p:nvPr>
            <p:extLst>
              <p:ext uri="{D42A27DB-BD31-4B8C-83A1-F6EECF244321}">
                <p14:modId xmlns:p14="http://schemas.microsoft.com/office/powerpoint/2010/main" val="244101841"/>
              </p:ext>
            </p:extLst>
          </p:nvPr>
        </p:nvGraphicFramePr>
        <p:xfrm>
          <a:off x="4707394" y="3217540"/>
          <a:ext cx="3897054" cy="187220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39552" y="1273324"/>
            <a:ext cx="4023823" cy="1600438"/>
          </a:xfrm>
          <a:prstGeom prst="rect">
            <a:avLst/>
          </a:prstGeom>
        </p:spPr>
        <p:txBody>
          <a:bodyPr wrap="square">
            <a:normAutofit/>
          </a:bodyPr>
          <a:lstStyle/>
          <a:p>
            <a:pPr algn="just"/>
            <a:r>
              <a:rPr lang="en-US" dirty="0"/>
              <a:t>India has succeeded in reducing </a:t>
            </a:r>
            <a:endParaRPr lang="en-US" dirty="0" smtClean="0"/>
          </a:p>
          <a:p>
            <a:pPr algn="just"/>
            <a:r>
              <a:rPr lang="en-US" dirty="0" smtClean="0"/>
              <a:t>neonatal </a:t>
            </a:r>
            <a:r>
              <a:rPr lang="en-US" dirty="0"/>
              <a:t>mortality from 57 per </a:t>
            </a:r>
            <a:r>
              <a:rPr lang="en-US" dirty="0" smtClean="0"/>
              <a:t>1000</a:t>
            </a:r>
          </a:p>
          <a:p>
            <a:pPr algn="just"/>
            <a:r>
              <a:rPr lang="en-US" dirty="0" smtClean="0"/>
              <a:t>births </a:t>
            </a:r>
            <a:r>
              <a:rPr lang="en-US" dirty="0"/>
              <a:t>in 1990 to 24 per thousand </a:t>
            </a:r>
            <a:endParaRPr lang="en-US" dirty="0" smtClean="0"/>
          </a:p>
          <a:p>
            <a:pPr algn="just"/>
            <a:r>
              <a:rPr lang="en-US" dirty="0" smtClean="0"/>
              <a:t>births </a:t>
            </a:r>
            <a:r>
              <a:rPr lang="en-US" dirty="0"/>
              <a:t>in 2017, a very substantial and </a:t>
            </a:r>
            <a:endParaRPr lang="en-US" dirty="0" smtClean="0"/>
          </a:p>
          <a:p>
            <a:pPr algn="just"/>
            <a:r>
              <a:rPr lang="en-US" dirty="0" smtClean="0"/>
              <a:t>significant </a:t>
            </a:r>
            <a:r>
              <a:rPr lang="en-US" dirty="0"/>
              <a:t>achievement.</a:t>
            </a:r>
            <a:r>
              <a:rPr lang="en-IN" dirty="0"/>
              <a:t> </a:t>
            </a:r>
          </a:p>
        </p:txBody>
      </p:sp>
      <p:sp>
        <p:nvSpPr>
          <p:cNvPr id="6" name="Rectangle 5"/>
          <p:cNvSpPr/>
          <p:nvPr/>
        </p:nvSpPr>
        <p:spPr>
          <a:xfrm>
            <a:off x="4591364" y="1345332"/>
            <a:ext cx="4013084" cy="923330"/>
          </a:xfrm>
          <a:prstGeom prst="rect">
            <a:avLst/>
          </a:prstGeom>
        </p:spPr>
        <p:txBody>
          <a:bodyPr wrap="square">
            <a:spAutoFit/>
          </a:bodyPr>
          <a:lstStyle/>
          <a:p>
            <a:pPr algn="just"/>
            <a:r>
              <a:rPr lang="en-US" dirty="0"/>
              <a:t>Kerala has the lowest Infant Mortality rates among the larger States of </a:t>
            </a:r>
            <a:endParaRPr lang="en-US" dirty="0" smtClean="0"/>
          </a:p>
          <a:p>
            <a:pPr algn="just"/>
            <a:r>
              <a:rPr lang="en-US" dirty="0" smtClean="0"/>
              <a:t>10/1000 </a:t>
            </a:r>
            <a:r>
              <a:rPr lang="en-US" dirty="0"/>
              <a:t>live births in the country. </a:t>
            </a:r>
            <a:endParaRPr lang="en-IN"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4448" y="276987"/>
            <a:ext cx="462736" cy="394183"/>
          </a:xfrm>
          <a:prstGeom prst="rect">
            <a:avLst/>
          </a:prstGeom>
        </p:spPr>
      </p:pic>
    </p:spTree>
    <p:extLst>
      <p:ext uri="{BB962C8B-B14F-4D97-AF65-F5344CB8AC3E}">
        <p14:creationId xmlns:p14="http://schemas.microsoft.com/office/powerpoint/2010/main" val="2188426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26030" y="795867"/>
            <a:ext cx="8661243" cy="4919133"/>
            <a:chOff x="526030" y="795867"/>
            <a:chExt cx="8661243" cy="4919133"/>
          </a:xfrm>
        </p:grpSpPr>
        <p:grpSp>
          <p:nvGrpSpPr>
            <p:cNvPr id="4" name="Group 3"/>
            <p:cNvGrpSpPr/>
            <p:nvPr/>
          </p:nvGrpSpPr>
          <p:grpSpPr>
            <a:xfrm>
              <a:off x="526030" y="795867"/>
              <a:ext cx="8222434" cy="4919133"/>
              <a:chOff x="3043064" y="893982"/>
              <a:chExt cx="5797715" cy="3927035"/>
            </a:xfrm>
          </p:grpSpPr>
          <p:pic>
            <p:nvPicPr>
              <p:cNvPr id="3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3064" y="893982"/>
                <a:ext cx="5797715" cy="3927035"/>
              </a:xfrm>
              <a:prstGeom prst="rect">
                <a:avLst/>
              </a:prstGeom>
            </p:spPr>
          </p:pic>
          <p:sp>
            <p:nvSpPr>
              <p:cNvPr id="3" name="Rectangle 2"/>
              <p:cNvSpPr/>
              <p:nvPr/>
            </p:nvSpPr>
            <p:spPr>
              <a:xfrm>
                <a:off x="4067944" y="2012456"/>
                <a:ext cx="2232248" cy="139759"/>
              </a:xfrm>
              <a:prstGeom prst="rect">
                <a:avLst/>
              </a:pr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1" name="그룹 9"/>
            <p:cNvGrpSpPr/>
            <p:nvPr/>
          </p:nvGrpSpPr>
          <p:grpSpPr>
            <a:xfrm>
              <a:off x="4716016" y="1993405"/>
              <a:ext cx="4471257" cy="2808312"/>
              <a:chOff x="1092200" y="661988"/>
              <a:chExt cx="6959601" cy="5537200"/>
            </a:xfrm>
            <a:solidFill>
              <a:schemeClr val="accent5">
                <a:lumMod val="60000"/>
                <a:lumOff val="40000"/>
              </a:schemeClr>
            </a:solidFill>
          </p:grpSpPr>
          <p:sp>
            <p:nvSpPr>
              <p:cNvPr id="52" name="Freeform 8"/>
              <p:cNvSpPr>
                <a:spLocks noEditPoints="1"/>
              </p:cNvSpPr>
              <p:nvPr/>
            </p:nvSpPr>
            <p:spPr bwMode="auto">
              <a:xfrm>
                <a:off x="1092200" y="1743075"/>
                <a:ext cx="5813425" cy="4456113"/>
              </a:xfrm>
              <a:custGeom>
                <a:avLst/>
                <a:gdLst>
                  <a:gd name="T0" fmla="*/ 2763 w 3662"/>
                  <a:gd name="T1" fmla="*/ 2765 h 2807"/>
                  <a:gd name="T2" fmla="*/ 2559 w 3662"/>
                  <a:gd name="T3" fmla="*/ 2714 h 2807"/>
                  <a:gd name="T4" fmla="*/ 2637 w 3662"/>
                  <a:gd name="T5" fmla="*/ 2653 h 2807"/>
                  <a:gd name="T6" fmla="*/ 2656 w 3662"/>
                  <a:gd name="T7" fmla="*/ 2627 h 2807"/>
                  <a:gd name="T8" fmla="*/ 2358 w 3662"/>
                  <a:gd name="T9" fmla="*/ 2611 h 2807"/>
                  <a:gd name="T10" fmla="*/ 2709 w 3662"/>
                  <a:gd name="T11" fmla="*/ 2594 h 2807"/>
                  <a:gd name="T12" fmla="*/ 3264 w 3662"/>
                  <a:gd name="T13" fmla="*/ 2622 h 2807"/>
                  <a:gd name="T14" fmla="*/ 2342 w 3662"/>
                  <a:gd name="T15" fmla="*/ 2545 h 2807"/>
                  <a:gd name="T16" fmla="*/ 2773 w 3662"/>
                  <a:gd name="T17" fmla="*/ 2540 h 2807"/>
                  <a:gd name="T18" fmla="*/ 2813 w 3662"/>
                  <a:gd name="T19" fmla="*/ 2519 h 2807"/>
                  <a:gd name="T20" fmla="*/ 2508 w 3662"/>
                  <a:gd name="T21" fmla="*/ 2477 h 2807"/>
                  <a:gd name="T22" fmla="*/ 1043 w 3662"/>
                  <a:gd name="T23" fmla="*/ 2515 h 2807"/>
                  <a:gd name="T24" fmla="*/ 1105 w 3662"/>
                  <a:gd name="T25" fmla="*/ 2487 h 2807"/>
                  <a:gd name="T26" fmla="*/ 2709 w 3662"/>
                  <a:gd name="T27" fmla="*/ 2386 h 2807"/>
                  <a:gd name="T28" fmla="*/ 1508 w 3662"/>
                  <a:gd name="T29" fmla="*/ 2567 h 2807"/>
                  <a:gd name="T30" fmla="*/ 1454 w 3662"/>
                  <a:gd name="T31" fmla="*/ 2379 h 2807"/>
                  <a:gd name="T32" fmla="*/ 2627 w 3662"/>
                  <a:gd name="T33" fmla="*/ 2358 h 2807"/>
                  <a:gd name="T34" fmla="*/ 2560 w 3662"/>
                  <a:gd name="T35" fmla="*/ 2327 h 2807"/>
                  <a:gd name="T36" fmla="*/ 2929 w 3662"/>
                  <a:gd name="T37" fmla="*/ 2192 h 2807"/>
                  <a:gd name="T38" fmla="*/ 2864 w 3662"/>
                  <a:gd name="T39" fmla="*/ 2246 h 2807"/>
                  <a:gd name="T40" fmla="*/ 1499 w 3662"/>
                  <a:gd name="T41" fmla="*/ 2293 h 2807"/>
                  <a:gd name="T42" fmla="*/ 3183 w 3662"/>
                  <a:gd name="T43" fmla="*/ 1578 h 2807"/>
                  <a:gd name="T44" fmla="*/ 3103 w 3662"/>
                  <a:gd name="T45" fmla="*/ 1752 h 2807"/>
                  <a:gd name="T46" fmla="*/ 2906 w 3662"/>
                  <a:gd name="T47" fmla="*/ 1670 h 2807"/>
                  <a:gd name="T48" fmla="*/ 2780 w 3662"/>
                  <a:gd name="T49" fmla="*/ 1955 h 2807"/>
                  <a:gd name="T50" fmla="*/ 2871 w 3662"/>
                  <a:gd name="T51" fmla="*/ 2168 h 2807"/>
                  <a:gd name="T52" fmla="*/ 3318 w 3662"/>
                  <a:gd name="T53" fmla="*/ 2021 h 2807"/>
                  <a:gd name="T54" fmla="*/ 3623 w 3662"/>
                  <a:gd name="T55" fmla="*/ 1824 h 2807"/>
                  <a:gd name="T56" fmla="*/ 3257 w 3662"/>
                  <a:gd name="T57" fmla="*/ 1698 h 2807"/>
                  <a:gd name="T58" fmla="*/ 846 w 3662"/>
                  <a:gd name="T59" fmla="*/ 1524 h 2807"/>
                  <a:gd name="T60" fmla="*/ 745 w 3662"/>
                  <a:gd name="T61" fmla="*/ 1129 h 2807"/>
                  <a:gd name="T62" fmla="*/ 1515 w 3662"/>
                  <a:gd name="T63" fmla="*/ 1080 h 2807"/>
                  <a:gd name="T64" fmla="*/ 684 w 3662"/>
                  <a:gd name="T65" fmla="*/ 1086 h 2807"/>
                  <a:gd name="T66" fmla="*/ 537 w 3662"/>
                  <a:gd name="T67" fmla="*/ 1339 h 2807"/>
                  <a:gd name="T68" fmla="*/ 443 w 3662"/>
                  <a:gd name="T69" fmla="*/ 1290 h 2807"/>
                  <a:gd name="T70" fmla="*/ 454 w 3662"/>
                  <a:gd name="T71" fmla="*/ 1141 h 2807"/>
                  <a:gd name="T72" fmla="*/ 522 w 3662"/>
                  <a:gd name="T73" fmla="*/ 1082 h 2807"/>
                  <a:gd name="T74" fmla="*/ 649 w 3662"/>
                  <a:gd name="T75" fmla="*/ 890 h 2807"/>
                  <a:gd name="T76" fmla="*/ 591 w 3662"/>
                  <a:gd name="T77" fmla="*/ 871 h 2807"/>
                  <a:gd name="T78" fmla="*/ 1958 w 3662"/>
                  <a:gd name="T79" fmla="*/ 791 h 2807"/>
                  <a:gd name="T80" fmla="*/ 764 w 3662"/>
                  <a:gd name="T81" fmla="*/ 803 h 2807"/>
                  <a:gd name="T82" fmla="*/ 829 w 3662"/>
                  <a:gd name="T83" fmla="*/ 941 h 2807"/>
                  <a:gd name="T84" fmla="*/ 963 w 3662"/>
                  <a:gd name="T85" fmla="*/ 1162 h 2807"/>
                  <a:gd name="T86" fmla="*/ 1047 w 3662"/>
                  <a:gd name="T87" fmla="*/ 1283 h 2807"/>
                  <a:gd name="T88" fmla="*/ 1009 w 3662"/>
                  <a:gd name="T89" fmla="*/ 1398 h 2807"/>
                  <a:gd name="T90" fmla="*/ 729 w 3662"/>
                  <a:gd name="T91" fmla="*/ 1440 h 2807"/>
                  <a:gd name="T92" fmla="*/ 740 w 3662"/>
                  <a:gd name="T93" fmla="*/ 1332 h 2807"/>
                  <a:gd name="T94" fmla="*/ 742 w 3662"/>
                  <a:gd name="T95" fmla="*/ 1192 h 2807"/>
                  <a:gd name="T96" fmla="*/ 790 w 3662"/>
                  <a:gd name="T97" fmla="*/ 1063 h 2807"/>
                  <a:gd name="T98" fmla="*/ 707 w 3662"/>
                  <a:gd name="T99" fmla="*/ 1009 h 2807"/>
                  <a:gd name="T100" fmla="*/ 642 w 3662"/>
                  <a:gd name="T101" fmla="*/ 1002 h 2807"/>
                  <a:gd name="T102" fmla="*/ 653 w 3662"/>
                  <a:gd name="T103" fmla="*/ 897 h 2807"/>
                  <a:gd name="T104" fmla="*/ 675 w 3662"/>
                  <a:gd name="T105" fmla="*/ 798 h 2807"/>
                  <a:gd name="T106" fmla="*/ 694 w 3662"/>
                  <a:gd name="T107" fmla="*/ 761 h 2807"/>
                  <a:gd name="T108" fmla="*/ 790 w 3662"/>
                  <a:gd name="T109" fmla="*/ 717 h 2807"/>
                  <a:gd name="T110" fmla="*/ 2093 w 3662"/>
                  <a:gd name="T111" fmla="*/ 743 h 2807"/>
                  <a:gd name="T112" fmla="*/ 1951 w 3662"/>
                  <a:gd name="T113" fmla="*/ 585 h 2807"/>
                  <a:gd name="T114" fmla="*/ 879 w 3662"/>
                  <a:gd name="T115" fmla="*/ 578 h 2807"/>
                  <a:gd name="T116" fmla="*/ 134 w 3662"/>
                  <a:gd name="T117" fmla="*/ 99 h 2807"/>
                  <a:gd name="T118" fmla="*/ 365 w 3662"/>
                  <a:gd name="T119" fmla="*/ 126 h 2807"/>
                  <a:gd name="T120" fmla="*/ 179 w 3662"/>
                  <a:gd name="T121" fmla="*/ 323 h 2807"/>
                  <a:gd name="T122" fmla="*/ 26 w 3662"/>
                  <a:gd name="T123" fmla="*/ 211 h 2807"/>
                  <a:gd name="T124" fmla="*/ 71 w 3662"/>
                  <a:gd name="T125" fmla="*/ 85 h 2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2" h="2807">
                    <a:moveTo>
                      <a:pt x="2819" y="2756"/>
                    </a:moveTo>
                    <a:lnTo>
                      <a:pt x="2819" y="2775"/>
                    </a:lnTo>
                    <a:lnTo>
                      <a:pt x="2789" y="2782"/>
                    </a:lnTo>
                    <a:lnTo>
                      <a:pt x="2761" y="2791"/>
                    </a:lnTo>
                    <a:lnTo>
                      <a:pt x="2731" y="2801"/>
                    </a:lnTo>
                    <a:lnTo>
                      <a:pt x="2698" y="2807"/>
                    </a:lnTo>
                    <a:lnTo>
                      <a:pt x="2698" y="2801"/>
                    </a:lnTo>
                    <a:lnTo>
                      <a:pt x="2698" y="2798"/>
                    </a:lnTo>
                    <a:lnTo>
                      <a:pt x="2696" y="2794"/>
                    </a:lnTo>
                    <a:lnTo>
                      <a:pt x="2695" y="2791"/>
                    </a:lnTo>
                    <a:lnTo>
                      <a:pt x="2674" y="2794"/>
                    </a:lnTo>
                    <a:lnTo>
                      <a:pt x="2649" y="2796"/>
                    </a:lnTo>
                    <a:lnTo>
                      <a:pt x="2623" y="2796"/>
                    </a:lnTo>
                    <a:lnTo>
                      <a:pt x="2599" y="2794"/>
                    </a:lnTo>
                    <a:lnTo>
                      <a:pt x="2599" y="2772"/>
                    </a:lnTo>
                    <a:lnTo>
                      <a:pt x="2614" y="2768"/>
                    </a:lnTo>
                    <a:lnTo>
                      <a:pt x="2627" y="2763"/>
                    </a:lnTo>
                    <a:lnTo>
                      <a:pt x="2637" y="2761"/>
                    </a:lnTo>
                    <a:lnTo>
                      <a:pt x="2641" y="2761"/>
                    </a:lnTo>
                    <a:lnTo>
                      <a:pt x="2644" y="2763"/>
                    </a:lnTo>
                    <a:lnTo>
                      <a:pt x="2648" y="2765"/>
                    </a:lnTo>
                    <a:lnTo>
                      <a:pt x="2649" y="2768"/>
                    </a:lnTo>
                    <a:lnTo>
                      <a:pt x="2651" y="2772"/>
                    </a:lnTo>
                    <a:lnTo>
                      <a:pt x="2655" y="2773"/>
                    </a:lnTo>
                    <a:lnTo>
                      <a:pt x="2656" y="2775"/>
                    </a:lnTo>
                    <a:lnTo>
                      <a:pt x="2670" y="2777"/>
                    </a:lnTo>
                    <a:lnTo>
                      <a:pt x="2684" y="2773"/>
                    </a:lnTo>
                    <a:lnTo>
                      <a:pt x="2700" y="2768"/>
                    </a:lnTo>
                    <a:lnTo>
                      <a:pt x="2714" y="2765"/>
                    </a:lnTo>
                    <a:lnTo>
                      <a:pt x="2726" y="2761"/>
                    </a:lnTo>
                    <a:lnTo>
                      <a:pt x="2745" y="2759"/>
                    </a:lnTo>
                    <a:lnTo>
                      <a:pt x="2763" y="2765"/>
                    </a:lnTo>
                    <a:lnTo>
                      <a:pt x="2777" y="2770"/>
                    </a:lnTo>
                    <a:lnTo>
                      <a:pt x="2787" y="2772"/>
                    </a:lnTo>
                    <a:lnTo>
                      <a:pt x="2796" y="2766"/>
                    </a:lnTo>
                    <a:lnTo>
                      <a:pt x="2805" y="2761"/>
                    </a:lnTo>
                    <a:lnTo>
                      <a:pt x="2819" y="2756"/>
                    </a:lnTo>
                    <a:close/>
                    <a:moveTo>
                      <a:pt x="2871" y="2707"/>
                    </a:moveTo>
                    <a:lnTo>
                      <a:pt x="2890" y="2707"/>
                    </a:lnTo>
                    <a:lnTo>
                      <a:pt x="2894" y="2711"/>
                    </a:lnTo>
                    <a:lnTo>
                      <a:pt x="2895" y="2714"/>
                    </a:lnTo>
                    <a:lnTo>
                      <a:pt x="2895" y="2716"/>
                    </a:lnTo>
                    <a:lnTo>
                      <a:pt x="2897" y="2719"/>
                    </a:lnTo>
                    <a:lnTo>
                      <a:pt x="2899" y="2726"/>
                    </a:lnTo>
                    <a:lnTo>
                      <a:pt x="2895" y="2726"/>
                    </a:lnTo>
                    <a:lnTo>
                      <a:pt x="2895" y="2730"/>
                    </a:lnTo>
                    <a:lnTo>
                      <a:pt x="2876" y="2726"/>
                    </a:lnTo>
                    <a:lnTo>
                      <a:pt x="2876" y="2749"/>
                    </a:lnTo>
                    <a:lnTo>
                      <a:pt x="2871" y="2749"/>
                    </a:lnTo>
                    <a:lnTo>
                      <a:pt x="2864" y="2739"/>
                    </a:lnTo>
                    <a:lnTo>
                      <a:pt x="2857" y="2730"/>
                    </a:lnTo>
                    <a:lnTo>
                      <a:pt x="2857" y="2726"/>
                    </a:lnTo>
                    <a:lnTo>
                      <a:pt x="2862" y="2725"/>
                    </a:lnTo>
                    <a:lnTo>
                      <a:pt x="2866" y="2723"/>
                    </a:lnTo>
                    <a:lnTo>
                      <a:pt x="2869" y="2721"/>
                    </a:lnTo>
                    <a:lnTo>
                      <a:pt x="2869" y="2718"/>
                    </a:lnTo>
                    <a:lnTo>
                      <a:pt x="2871" y="2714"/>
                    </a:lnTo>
                    <a:lnTo>
                      <a:pt x="2871" y="2707"/>
                    </a:lnTo>
                    <a:close/>
                    <a:moveTo>
                      <a:pt x="2550" y="2707"/>
                    </a:moveTo>
                    <a:lnTo>
                      <a:pt x="2553" y="2709"/>
                    </a:lnTo>
                    <a:lnTo>
                      <a:pt x="2557" y="2709"/>
                    </a:lnTo>
                    <a:lnTo>
                      <a:pt x="2559" y="2711"/>
                    </a:lnTo>
                    <a:lnTo>
                      <a:pt x="2559" y="2712"/>
                    </a:lnTo>
                    <a:lnTo>
                      <a:pt x="2559" y="2714"/>
                    </a:lnTo>
                    <a:lnTo>
                      <a:pt x="2560" y="2718"/>
                    </a:lnTo>
                    <a:lnTo>
                      <a:pt x="2560" y="2721"/>
                    </a:lnTo>
                    <a:lnTo>
                      <a:pt x="2559" y="2723"/>
                    </a:lnTo>
                    <a:lnTo>
                      <a:pt x="2559" y="2725"/>
                    </a:lnTo>
                    <a:lnTo>
                      <a:pt x="2559" y="2725"/>
                    </a:lnTo>
                    <a:lnTo>
                      <a:pt x="2559" y="2726"/>
                    </a:lnTo>
                    <a:lnTo>
                      <a:pt x="2557" y="2730"/>
                    </a:lnTo>
                    <a:lnTo>
                      <a:pt x="2553" y="2730"/>
                    </a:lnTo>
                    <a:lnTo>
                      <a:pt x="2553" y="2726"/>
                    </a:lnTo>
                    <a:lnTo>
                      <a:pt x="2550" y="2725"/>
                    </a:lnTo>
                    <a:lnTo>
                      <a:pt x="2550" y="2723"/>
                    </a:lnTo>
                    <a:lnTo>
                      <a:pt x="2548" y="2721"/>
                    </a:lnTo>
                    <a:lnTo>
                      <a:pt x="2548" y="2719"/>
                    </a:lnTo>
                    <a:lnTo>
                      <a:pt x="2546" y="2718"/>
                    </a:lnTo>
                    <a:lnTo>
                      <a:pt x="2545" y="2714"/>
                    </a:lnTo>
                    <a:lnTo>
                      <a:pt x="2546" y="2712"/>
                    </a:lnTo>
                    <a:lnTo>
                      <a:pt x="2548" y="2712"/>
                    </a:lnTo>
                    <a:lnTo>
                      <a:pt x="2548" y="2711"/>
                    </a:lnTo>
                    <a:lnTo>
                      <a:pt x="2548" y="2709"/>
                    </a:lnTo>
                    <a:lnTo>
                      <a:pt x="2550" y="2707"/>
                    </a:lnTo>
                    <a:close/>
                    <a:moveTo>
                      <a:pt x="2717" y="2653"/>
                    </a:moveTo>
                    <a:lnTo>
                      <a:pt x="2737" y="2656"/>
                    </a:lnTo>
                    <a:lnTo>
                      <a:pt x="2737" y="2672"/>
                    </a:lnTo>
                    <a:lnTo>
                      <a:pt x="2717" y="2672"/>
                    </a:lnTo>
                    <a:lnTo>
                      <a:pt x="2717" y="2653"/>
                    </a:lnTo>
                    <a:close/>
                    <a:moveTo>
                      <a:pt x="2656" y="2641"/>
                    </a:moveTo>
                    <a:lnTo>
                      <a:pt x="2656" y="2653"/>
                    </a:lnTo>
                    <a:lnTo>
                      <a:pt x="2651" y="2653"/>
                    </a:lnTo>
                    <a:lnTo>
                      <a:pt x="2646" y="2655"/>
                    </a:lnTo>
                    <a:lnTo>
                      <a:pt x="2644" y="2655"/>
                    </a:lnTo>
                    <a:lnTo>
                      <a:pt x="2641" y="2655"/>
                    </a:lnTo>
                    <a:lnTo>
                      <a:pt x="2637" y="2653"/>
                    </a:lnTo>
                    <a:lnTo>
                      <a:pt x="2635" y="2651"/>
                    </a:lnTo>
                    <a:lnTo>
                      <a:pt x="2635" y="2649"/>
                    </a:lnTo>
                    <a:lnTo>
                      <a:pt x="2635" y="2649"/>
                    </a:lnTo>
                    <a:lnTo>
                      <a:pt x="2635" y="2648"/>
                    </a:lnTo>
                    <a:lnTo>
                      <a:pt x="2634" y="2644"/>
                    </a:lnTo>
                    <a:lnTo>
                      <a:pt x="2639" y="2644"/>
                    </a:lnTo>
                    <a:lnTo>
                      <a:pt x="2641" y="2644"/>
                    </a:lnTo>
                    <a:lnTo>
                      <a:pt x="2642" y="2644"/>
                    </a:lnTo>
                    <a:lnTo>
                      <a:pt x="2644" y="2644"/>
                    </a:lnTo>
                    <a:lnTo>
                      <a:pt x="2646" y="2644"/>
                    </a:lnTo>
                    <a:lnTo>
                      <a:pt x="2648" y="2643"/>
                    </a:lnTo>
                    <a:lnTo>
                      <a:pt x="2651" y="2643"/>
                    </a:lnTo>
                    <a:lnTo>
                      <a:pt x="2656" y="2641"/>
                    </a:lnTo>
                    <a:close/>
                    <a:moveTo>
                      <a:pt x="2937" y="2618"/>
                    </a:moveTo>
                    <a:lnTo>
                      <a:pt x="2944" y="2618"/>
                    </a:lnTo>
                    <a:lnTo>
                      <a:pt x="2944" y="2653"/>
                    </a:lnTo>
                    <a:lnTo>
                      <a:pt x="2941" y="2656"/>
                    </a:lnTo>
                    <a:lnTo>
                      <a:pt x="2937" y="2660"/>
                    </a:lnTo>
                    <a:lnTo>
                      <a:pt x="2934" y="2662"/>
                    </a:lnTo>
                    <a:lnTo>
                      <a:pt x="2930" y="2665"/>
                    </a:lnTo>
                    <a:lnTo>
                      <a:pt x="2925" y="2667"/>
                    </a:lnTo>
                    <a:lnTo>
                      <a:pt x="2918" y="2669"/>
                    </a:lnTo>
                    <a:lnTo>
                      <a:pt x="2918" y="2660"/>
                    </a:lnTo>
                    <a:lnTo>
                      <a:pt x="2915" y="2649"/>
                    </a:lnTo>
                    <a:lnTo>
                      <a:pt x="2916" y="2641"/>
                    </a:lnTo>
                    <a:lnTo>
                      <a:pt x="2923" y="2632"/>
                    </a:lnTo>
                    <a:lnTo>
                      <a:pt x="2930" y="2625"/>
                    </a:lnTo>
                    <a:lnTo>
                      <a:pt x="2937" y="2618"/>
                    </a:lnTo>
                    <a:close/>
                    <a:moveTo>
                      <a:pt x="2656" y="2618"/>
                    </a:moveTo>
                    <a:lnTo>
                      <a:pt x="2665" y="2618"/>
                    </a:lnTo>
                    <a:lnTo>
                      <a:pt x="2665" y="2627"/>
                    </a:lnTo>
                    <a:lnTo>
                      <a:pt x="2656" y="2627"/>
                    </a:lnTo>
                    <a:lnTo>
                      <a:pt x="2656" y="2618"/>
                    </a:lnTo>
                    <a:close/>
                    <a:moveTo>
                      <a:pt x="2630" y="2599"/>
                    </a:moveTo>
                    <a:lnTo>
                      <a:pt x="2646" y="2599"/>
                    </a:lnTo>
                    <a:lnTo>
                      <a:pt x="2646" y="2602"/>
                    </a:lnTo>
                    <a:lnTo>
                      <a:pt x="2648" y="2606"/>
                    </a:lnTo>
                    <a:lnTo>
                      <a:pt x="2648" y="2609"/>
                    </a:lnTo>
                    <a:lnTo>
                      <a:pt x="2649" y="2615"/>
                    </a:lnTo>
                    <a:lnTo>
                      <a:pt x="2646" y="2616"/>
                    </a:lnTo>
                    <a:lnTo>
                      <a:pt x="2642" y="2616"/>
                    </a:lnTo>
                    <a:lnTo>
                      <a:pt x="2639" y="2618"/>
                    </a:lnTo>
                    <a:lnTo>
                      <a:pt x="2634" y="2618"/>
                    </a:lnTo>
                    <a:lnTo>
                      <a:pt x="2632" y="2615"/>
                    </a:lnTo>
                    <a:lnTo>
                      <a:pt x="2632" y="2609"/>
                    </a:lnTo>
                    <a:lnTo>
                      <a:pt x="2630" y="2606"/>
                    </a:lnTo>
                    <a:lnTo>
                      <a:pt x="2630" y="2599"/>
                    </a:lnTo>
                    <a:close/>
                    <a:moveTo>
                      <a:pt x="2353" y="2599"/>
                    </a:moveTo>
                    <a:lnTo>
                      <a:pt x="2361" y="2599"/>
                    </a:lnTo>
                    <a:lnTo>
                      <a:pt x="2363" y="2601"/>
                    </a:lnTo>
                    <a:lnTo>
                      <a:pt x="2365" y="2601"/>
                    </a:lnTo>
                    <a:lnTo>
                      <a:pt x="2367" y="2602"/>
                    </a:lnTo>
                    <a:lnTo>
                      <a:pt x="2368" y="2602"/>
                    </a:lnTo>
                    <a:lnTo>
                      <a:pt x="2372" y="2602"/>
                    </a:lnTo>
                    <a:lnTo>
                      <a:pt x="2372" y="2608"/>
                    </a:lnTo>
                    <a:lnTo>
                      <a:pt x="2372" y="2611"/>
                    </a:lnTo>
                    <a:lnTo>
                      <a:pt x="2370" y="2615"/>
                    </a:lnTo>
                    <a:lnTo>
                      <a:pt x="2368" y="2618"/>
                    </a:lnTo>
                    <a:lnTo>
                      <a:pt x="2365" y="2618"/>
                    </a:lnTo>
                    <a:lnTo>
                      <a:pt x="2365" y="2616"/>
                    </a:lnTo>
                    <a:lnTo>
                      <a:pt x="2363" y="2616"/>
                    </a:lnTo>
                    <a:lnTo>
                      <a:pt x="2363" y="2616"/>
                    </a:lnTo>
                    <a:lnTo>
                      <a:pt x="2361" y="2615"/>
                    </a:lnTo>
                    <a:lnTo>
                      <a:pt x="2358" y="2611"/>
                    </a:lnTo>
                    <a:lnTo>
                      <a:pt x="2356" y="2608"/>
                    </a:lnTo>
                    <a:lnTo>
                      <a:pt x="2354" y="2604"/>
                    </a:lnTo>
                    <a:lnTo>
                      <a:pt x="2353" y="2599"/>
                    </a:lnTo>
                    <a:close/>
                    <a:moveTo>
                      <a:pt x="2730" y="2587"/>
                    </a:moveTo>
                    <a:lnTo>
                      <a:pt x="2730" y="2613"/>
                    </a:lnTo>
                    <a:lnTo>
                      <a:pt x="2724" y="2632"/>
                    </a:lnTo>
                    <a:lnTo>
                      <a:pt x="2717" y="2649"/>
                    </a:lnTo>
                    <a:lnTo>
                      <a:pt x="2710" y="2649"/>
                    </a:lnTo>
                    <a:lnTo>
                      <a:pt x="2698" y="2634"/>
                    </a:lnTo>
                    <a:lnTo>
                      <a:pt x="2702" y="2632"/>
                    </a:lnTo>
                    <a:lnTo>
                      <a:pt x="2705" y="2630"/>
                    </a:lnTo>
                    <a:lnTo>
                      <a:pt x="2707" y="2629"/>
                    </a:lnTo>
                    <a:lnTo>
                      <a:pt x="2707" y="2629"/>
                    </a:lnTo>
                    <a:lnTo>
                      <a:pt x="2709" y="2627"/>
                    </a:lnTo>
                    <a:lnTo>
                      <a:pt x="2709" y="2623"/>
                    </a:lnTo>
                    <a:lnTo>
                      <a:pt x="2710" y="2618"/>
                    </a:lnTo>
                    <a:lnTo>
                      <a:pt x="2707" y="2618"/>
                    </a:lnTo>
                    <a:lnTo>
                      <a:pt x="2707" y="2615"/>
                    </a:lnTo>
                    <a:lnTo>
                      <a:pt x="2702" y="2616"/>
                    </a:lnTo>
                    <a:lnTo>
                      <a:pt x="2698" y="2616"/>
                    </a:lnTo>
                    <a:lnTo>
                      <a:pt x="2693" y="2618"/>
                    </a:lnTo>
                    <a:lnTo>
                      <a:pt x="2688" y="2618"/>
                    </a:lnTo>
                    <a:lnTo>
                      <a:pt x="2686" y="2615"/>
                    </a:lnTo>
                    <a:lnTo>
                      <a:pt x="2686" y="2615"/>
                    </a:lnTo>
                    <a:lnTo>
                      <a:pt x="2686" y="2613"/>
                    </a:lnTo>
                    <a:lnTo>
                      <a:pt x="2684" y="2613"/>
                    </a:lnTo>
                    <a:lnTo>
                      <a:pt x="2684" y="2611"/>
                    </a:lnTo>
                    <a:lnTo>
                      <a:pt x="2684" y="2602"/>
                    </a:lnTo>
                    <a:lnTo>
                      <a:pt x="2688" y="2602"/>
                    </a:lnTo>
                    <a:lnTo>
                      <a:pt x="2688" y="2599"/>
                    </a:lnTo>
                    <a:lnTo>
                      <a:pt x="2698" y="2597"/>
                    </a:lnTo>
                    <a:lnTo>
                      <a:pt x="2709" y="2594"/>
                    </a:lnTo>
                    <a:lnTo>
                      <a:pt x="2717" y="2590"/>
                    </a:lnTo>
                    <a:lnTo>
                      <a:pt x="2730" y="2587"/>
                    </a:lnTo>
                    <a:close/>
                    <a:moveTo>
                      <a:pt x="3409" y="2583"/>
                    </a:moveTo>
                    <a:lnTo>
                      <a:pt x="3409" y="2592"/>
                    </a:lnTo>
                    <a:lnTo>
                      <a:pt x="3403" y="2597"/>
                    </a:lnTo>
                    <a:lnTo>
                      <a:pt x="3393" y="2606"/>
                    </a:lnTo>
                    <a:lnTo>
                      <a:pt x="3381" y="2615"/>
                    </a:lnTo>
                    <a:lnTo>
                      <a:pt x="3372" y="2625"/>
                    </a:lnTo>
                    <a:lnTo>
                      <a:pt x="3367" y="2630"/>
                    </a:lnTo>
                    <a:lnTo>
                      <a:pt x="3370" y="2632"/>
                    </a:lnTo>
                    <a:lnTo>
                      <a:pt x="3372" y="2632"/>
                    </a:lnTo>
                    <a:lnTo>
                      <a:pt x="3374" y="2634"/>
                    </a:lnTo>
                    <a:lnTo>
                      <a:pt x="3374" y="2636"/>
                    </a:lnTo>
                    <a:lnTo>
                      <a:pt x="3374" y="2637"/>
                    </a:lnTo>
                    <a:lnTo>
                      <a:pt x="3374" y="2641"/>
                    </a:lnTo>
                    <a:lnTo>
                      <a:pt x="3375" y="2644"/>
                    </a:lnTo>
                    <a:lnTo>
                      <a:pt x="3367" y="2648"/>
                    </a:lnTo>
                    <a:lnTo>
                      <a:pt x="3358" y="2648"/>
                    </a:lnTo>
                    <a:lnTo>
                      <a:pt x="3347" y="2649"/>
                    </a:lnTo>
                    <a:lnTo>
                      <a:pt x="3347" y="2663"/>
                    </a:lnTo>
                    <a:lnTo>
                      <a:pt x="3344" y="2663"/>
                    </a:lnTo>
                    <a:lnTo>
                      <a:pt x="3344" y="2669"/>
                    </a:lnTo>
                    <a:lnTo>
                      <a:pt x="3320" y="2670"/>
                    </a:lnTo>
                    <a:lnTo>
                      <a:pt x="3300" y="2672"/>
                    </a:lnTo>
                    <a:lnTo>
                      <a:pt x="3279" y="2672"/>
                    </a:lnTo>
                    <a:lnTo>
                      <a:pt x="3255" y="2669"/>
                    </a:lnTo>
                    <a:lnTo>
                      <a:pt x="3253" y="2653"/>
                    </a:lnTo>
                    <a:lnTo>
                      <a:pt x="3251" y="2634"/>
                    </a:lnTo>
                    <a:lnTo>
                      <a:pt x="3255" y="2630"/>
                    </a:lnTo>
                    <a:lnTo>
                      <a:pt x="3258" y="2627"/>
                    </a:lnTo>
                    <a:lnTo>
                      <a:pt x="3260" y="2623"/>
                    </a:lnTo>
                    <a:lnTo>
                      <a:pt x="3264" y="2622"/>
                    </a:lnTo>
                    <a:lnTo>
                      <a:pt x="3290" y="2622"/>
                    </a:lnTo>
                    <a:lnTo>
                      <a:pt x="3293" y="2608"/>
                    </a:lnTo>
                    <a:lnTo>
                      <a:pt x="3341" y="2611"/>
                    </a:lnTo>
                    <a:lnTo>
                      <a:pt x="3356" y="2604"/>
                    </a:lnTo>
                    <a:lnTo>
                      <a:pt x="3372" y="2597"/>
                    </a:lnTo>
                    <a:lnTo>
                      <a:pt x="3389" y="2588"/>
                    </a:lnTo>
                    <a:lnTo>
                      <a:pt x="3409" y="2583"/>
                    </a:lnTo>
                    <a:close/>
                    <a:moveTo>
                      <a:pt x="2669" y="2550"/>
                    </a:moveTo>
                    <a:lnTo>
                      <a:pt x="2684" y="2550"/>
                    </a:lnTo>
                    <a:lnTo>
                      <a:pt x="2684" y="2569"/>
                    </a:lnTo>
                    <a:lnTo>
                      <a:pt x="2679" y="2569"/>
                    </a:lnTo>
                    <a:lnTo>
                      <a:pt x="2675" y="2566"/>
                    </a:lnTo>
                    <a:lnTo>
                      <a:pt x="2670" y="2562"/>
                    </a:lnTo>
                    <a:lnTo>
                      <a:pt x="2665" y="2560"/>
                    </a:lnTo>
                    <a:lnTo>
                      <a:pt x="2669" y="2550"/>
                    </a:lnTo>
                    <a:close/>
                    <a:moveTo>
                      <a:pt x="2342" y="2545"/>
                    </a:moveTo>
                    <a:lnTo>
                      <a:pt x="2344" y="2555"/>
                    </a:lnTo>
                    <a:lnTo>
                      <a:pt x="2347" y="2566"/>
                    </a:lnTo>
                    <a:lnTo>
                      <a:pt x="2349" y="2573"/>
                    </a:lnTo>
                    <a:lnTo>
                      <a:pt x="2349" y="2576"/>
                    </a:lnTo>
                    <a:lnTo>
                      <a:pt x="2346" y="2578"/>
                    </a:lnTo>
                    <a:lnTo>
                      <a:pt x="2340" y="2578"/>
                    </a:lnTo>
                    <a:lnTo>
                      <a:pt x="2337" y="2576"/>
                    </a:lnTo>
                    <a:lnTo>
                      <a:pt x="2333" y="2573"/>
                    </a:lnTo>
                    <a:lnTo>
                      <a:pt x="2330" y="2569"/>
                    </a:lnTo>
                    <a:lnTo>
                      <a:pt x="2326" y="2562"/>
                    </a:lnTo>
                    <a:lnTo>
                      <a:pt x="2325" y="2557"/>
                    </a:lnTo>
                    <a:lnTo>
                      <a:pt x="2323" y="2550"/>
                    </a:lnTo>
                    <a:lnTo>
                      <a:pt x="2326" y="2548"/>
                    </a:lnTo>
                    <a:lnTo>
                      <a:pt x="2330" y="2547"/>
                    </a:lnTo>
                    <a:lnTo>
                      <a:pt x="2335" y="2547"/>
                    </a:lnTo>
                    <a:lnTo>
                      <a:pt x="2342" y="2545"/>
                    </a:lnTo>
                    <a:close/>
                    <a:moveTo>
                      <a:pt x="2641" y="2534"/>
                    </a:moveTo>
                    <a:lnTo>
                      <a:pt x="2656" y="2534"/>
                    </a:lnTo>
                    <a:lnTo>
                      <a:pt x="2660" y="2545"/>
                    </a:lnTo>
                    <a:lnTo>
                      <a:pt x="2665" y="2545"/>
                    </a:lnTo>
                    <a:lnTo>
                      <a:pt x="2665" y="2550"/>
                    </a:lnTo>
                    <a:lnTo>
                      <a:pt x="2646" y="2550"/>
                    </a:lnTo>
                    <a:lnTo>
                      <a:pt x="2646" y="2541"/>
                    </a:lnTo>
                    <a:lnTo>
                      <a:pt x="2644" y="2540"/>
                    </a:lnTo>
                    <a:lnTo>
                      <a:pt x="2642" y="2540"/>
                    </a:lnTo>
                    <a:lnTo>
                      <a:pt x="2642" y="2538"/>
                    </a:lnTo>
                    <a:lnTo>
                      <a:pt x="2642" y="2536"/>
                    </a:lnTo>
                    <a:lnTo>
                      <a:pt x="2641" y="2534"/>
                    </a:lnTo>
                    <a:close/>
                    <a:moveTo>
                      <a:pt x="2466" y="2533"/>
                    </a:moveTo>
                    <a:lnTo>
                      <a:pt x="2449" y="2534"/>
                    </a:lnTo>
                    <a:lnTo>
                      <a:pt x="2435" y="2541"/>
                    </a:lnTo>
                    <a:lnTo>
                      <a:pt x="2459" y="2547"/>
                    </a:lnTo>
                    <a:lnTo>
                      <a:pt x="2482" y="2555"/>
                    </a:lnTo>
                    <a:lnTo>
                      <a:pt x="2506" y="2560"/>
                    </a:lnTo>
                    <a:lnTo>
                      <a:pt x="2506" y="2545"/>
                    </a:lnTo>
                    <a:lnTo>
                      <a:pt x="2511" y="2545"/>
                    </a:lnTo>
                    <a:lnTo>
                      <a:pt x="2513" y="2545"/>
                    </a:lnTo>
                    <a:lnTo>
                      <a:pt x="2515" y="2543"/>
                    </a:lnTo>
                    <a:lnTo>
                      <a:pt x="2517" y="2543"/>
                    </a:lnTo>
                    <a:lnTo>
                      <a:pt x="2518" y="2541"/>
                    </a:lnTo>
                    <a:lnTo>
                      <a:pt x="2501" y="2538"/>
                    </a:lnTo>
                    <a:lnTo>
                      <a:pt x="2483" y="2534"/>
                    </a:lnTo>
                    <a:lnTo>
                      <a:pt x="2466" y="2533"/>
                    </a:lnTo>
                    <a:close/>
                    <a:moveTo>
                      <a:pt x="2775" y="2529"/>
                    </a:moveTo>
                    <a:lnTo>
                      <a:pt x="2775" y="2534"/>
                    </a:lnTo>
                    <a:lnTo>
                      <a:pt x="2775" y="2536"/>
                    </a:lnTo>
                    <a:lnTo>
                      <a:pt x="2773" y="2538"/>
                    </a:lnTo>
                    <a:lnTo>
                      <a:pt x="2773" y="2540"/>
                    </a:lnTo>
                    <a:lnTo>
                      <a:pt x="2771" y="2541"/>
                    </a:lnTo>
                    <a:lnTo>
                      <a:pt x="2766" y="2547"/>
                    </a:lnTo>
                    <a:lnTo>
                      <a:pt x="2761" y="2550"/>
                    </a:lnTo>
                    <a:lnTo>
                      <a:pt x="2754" y="2552"/>
                    </a:lnTo>
                    <a:lnTo>
                      <a:pt x="2745" y="2553"/>
                    </a:lnTo>
                    <a:lnTo>
                      <a:pt x="2745" y="2534"/>
                    </a:lnTo>
                    <a:lnTo>
                      <a:pt x="2775" y="2529"/>
                    </a:lnTo>
                    <a:close/>
                    <a:moveTo>
                      <a:pt x="918" y="2515"/>
                    </a:moveTo>
                    <a:lnTo>
                      <a:pt x="918" y="2519"/>
                    </a:lnTo>
                    <a:lnTo>
                      <a:pt x="920" y="2522"/>
                    </a:lnTo>
                    <a:lnTo>
                      <a:pt x="920" y="2527"/>
                    </a:lnTo>
                    <a:lnTo>
                      <a:pt x="921" y="2534"/>
                    </a:lnTo>
                    <a:lnTo>
                      <a:pt x="921" y="2536"/>
                    </a:lnTo>
                    <a:lnTo>
                      <a:pt x="923" y="2536"/>
                    </a:lnTo>
                    <a:lnTo>
                      <a:pt x="923" y="2536"/>
                    </a:lnTo>
                    <a:lnTo>
                      <a:pt x="923" y="2536"/>
                    </a:lnTo>
                    <a:lnTo>
                      <a:pt x="921" y="2538"/>
                    </a:lnTo>
                    <a:lnTo>
                      <a:pt x="916" y="2543"/>
                    </a:lnTo>
                    <a:lnTo>
                      <a:pt x="911" y="2547"/>
                    </a:lnTo>
                    <a:lnTo>
                      <a:pt x="906" y="2552"/>
                    </a:lnTo>
                    <a:lnTo>
                      <a:pt x="902" y="2557"/>
                    </a:lnTo>
                    <a:lnTo>
                      <a:pt x="895" y="2555"/>
                    </a:lnTo>
                    <a:lnTo>
                      <a:pt x="890" y="2555"/>
                    </a:lnTo>
                    <a:lnTo>
                      <a:pt x="883" y="2553"/>
                    </a:lnTo>
                    <a:lnTo>
                      <a:pt x="874" y="2553"/>
                    </a:lnTo>
                    <a:lnTo>
                      <a:pt x="874" y="2529"/>
                    </a:lnTo>
                    <a:lnTo>
                      <a:pt x="888" y="2524"/>
                    </a:lnTo>
                    <a:lnTo>
                      <a:pt x="900" y="2519"/>
                    </a:lnTo>
                    <a:lnTo>
                      <a:pt x="918" y="2515"/>
                    </a:lnTo>
                    <a:close/>
                    <a:moveTo>
                      <a:pt x="2787" y="2510"/>
                    </a:moveTo>
                    <a:lnTo>
                      <a:pt x="2810" y="2515"/>
                    </a:lnTo>
                    <a:lnTo>
                      <a:pt x="2813" y="2519"/>
                    </a:lnTo>
                    <a:lnTo>
                      <a:pt x="2815" y="2520"/>
                    </a:lnTo>
                    <a:lnTo>
                      <a:pt x="2817" y="2522"/>
                    </a:lnTo>
                    <a:lnTo>
                      <a:pt x="2820" y="2526"/>
                    </a:lnTo>
                    <a:lnTo>
                      <a:pt x="2822" y="2529"/>
                    </a:lnTo>
                    <a:lnTo>
                      <a:pt x="2794" y="2529"/>
                    </a:lnTo>
                    <a:lnTo>
                      <a:pt x="2792" y="2533"/>
                    </a:lnTo>
                    <a:lnTo>
                      <a:pt x="2789" y="2533"/>
                    </a:lnTo>
                    <a:lnTo>
                      <a:pt x="2785" y="2533"/>
                    </a:lnTo>
                    <a:lnTo>
                      <a:pt x="2780" y="2534"/>
                    </a:lnTo>
                    <a:lnTo>
                      <a:pt x="2780" y="2527"/>
                    </a:lnTo>
                    <a:lnTo>
                      <a:pt x="2782" y="2522"/>
                    </a:lnTo>
                    <a:lnTo>
                      <a:pt x="2784" y="2519"/>
                    </a:lnTo>
                    <a:lnTo>
                      <a:pt x="2785" y="2515"/>
                    </a:lnTo>
                    <a:lnTo>
                      <a:pt x="2787" y="2510"/>
                    </a:lnTo>
                    <a:close/>
                    <a:moveTo>
                      <a:pt x="2569" y="2506"/>
                    </a:moveTo>
                    <a:lnTo>
                      <a:pt x="2569" y="2515"/>
                    </a:lnTo>
                    <a:lnTo>
                      <a:pt x="2576" y="2515"/>
                    </a:lnTo>
                    <a:lnTo>
                      <a:pt x="2576" y="2510"/>
                    </a:lnTo>
                    <a:lnTo>
                      <a:pt x="2569" y="2506"/>
                    </a:lnTo>
                    <a:close/>
                    <a:moveTo>
                      <a:pt x="2496" y="2464"/>
                    </a:moveTo>
                    <a:lnTo>
                      <a:pt x="2496" y="2477"/>
                    </a:lnTo>
                    <a:lnTo>
                      <a:pt x="2489" y="2477"/>
                    </a:lnTo>
                    <a:lnTo>
                      <a:pt x="2483" y="2477"/>
                    </a:lnTo>
                    <a:lnTo>
                      <a:pt x="2480" y="2478"/>
                    </a:lnTo>
                    <a:lnTo>
                      <a:pt x="2477" y="2480"/>
                    </a:lnTo>
                    <a:lnTo>
                      <a:pt x="2477" y="2484"/>
                    </a:lnTo>
                    <a:lnTo>
                      <a:pt x="2497" y="2485"/>
                    </a:lnTo>
                    <a:lnTo>
                      <a:pt x="2513" y="2491"/>
                    </a:lnTo>
                    <a:lnTo>
                      <a:pt x="2531" y="2496"/>
                    </a:lnTo>
                    <a:lnTo>
                      <a:pt x="2531" y="2492"/>
                    </a:lnTo>
                    <a:lnTo>
                      <a:pt x="2517" y="2485"/>
                    </a:lnTo>
                    <a:lnTo>
                      <a:pt x="2508" y="2477"/>
                    </a:lnTo>
                    <a:lnTo>
                      <a:pt x="2499" y="2464"/>
                    </a:lnTo>
                    <a:lnTo>
                      <a:pt x="2496" y="2464"/>
                    </a:lnTo>
                    <a:close/>
                    <a:moveTo>
                      <a:pt x="2714" y="2452"/>
                    </a:moveTo>
                    <a:lnTo>
                      <a:pt x="2733" y="2457"/>
                    </a:lnTo>
                    <a:lnTo>
                      <a:pt x="2735" y="2471"/>
                    </a:lnTo>
                    <a:lnTo>
                      <a:pt x="2735" y="2482"/>
                    </a:lnTo>
                    <a:lnTo>
                      <a:pt x="2733" y="2496"/>
                    </a:lnTo>
                    <a:lnTo>
                      <a:pt x="2723" y="2496"/>
                    </a:lnTo>
                    <a:lnTo>
                      <a:pt x="2721" y="2491"/>
                    </a:lnTo>
                    <a:lnTo>
                      <a:pt x="2721" y="2485"/>
                    </a:lnTo>
                    <a:lnTo>
                      <a:pt x="2723" y="2480"/>
                    </a:lnTo>
                    <a:lnTo>
                      <a:pt x="2723" y="2477"/>
                    </a:lnTo>
                    <a:lnTo>
                      <a:pt x="2723" y="2473"/>
                    </a:lnTo>
                    <a:lnTo>
                      <a:pt x="2721" y="2470"/>
                    </a:lnTo>
                    <a:lnTo>
                      <a:pt x="2717" y="2468"/>
                    </a:lnTo>
                    <a:lnTo>
                      <a:pt x="2714" y="2466"/>
                    </a:lnTo>
                    <a:lnTo>
                      <a:pt x="2712" y="2464"/>
                    </a:lnTo>
                    <a:lnTo>
                      <a:pt x="2709" y="2461"/>
                    </a:lnTo>
                    <a:lnTo>
                      <a:pt x="2707" y="2457"/>
                    </a:lnTo>
                    <a:lnTo>
                      <a:pt x="2710" y="2456"/>
                    </a:lnTo>
                    <a:lnTo>
                      <a:pt x="2710" y="2456"/>
                    </a:lnTo>
                    <a:lnTo>
                      <a:pt x="2712" y="2456"/>
                    </a:lnTo>
                    <a:lnTo>
                      <a:pt x="2712" y="2454"/>
                    </a:lnTo>
                    <a:lnTo>
                      <a:pt x="2714" y="2452"/>
                    </a:lnTo>
                    <a:close/>
                    <a:moveTo>
                      <a:pt x="1033" y="2449"/>
                    </a:moveTo>
                    <a:lnTo>
                      <a:pt x="1040" y="2461"/>
                    </a:lnTo>
                    <a:lnTo>
                      <a:pt x="1050" y="2471"/>
                    </a:lnTo>
                    <a:lnTo>
                      <a:pt x="1057" y="2482"/>
                    </a:lnTo>
                    <a:lnTo>
                      <a:pt x="1063" y="2496"/>
                    </a:lnTo>
                    <a:lnTo>
                      <a:pt x="1054" y="2501"/>
                    </a:lnTo>
                    <a:lnTo>
                      <a:pt x="1049" y="2508"/>
                    </a:lnTo>
                    <a:lnTo>
                      <a:pt x="1043" y="2515"/>
                    </a:lnTo>
                    <a:lnTo>
                      <a:pt x="1037" y="2519"/>
                    </a:lnTo>
                    <a:lnTo>
                      <a:pt x="1024" y="2522"/>
                    </a:lnTo>
                    <a:lnTo>
                      <a:pt x="1021" y="2519"/>
                    </a:lnTo>
                    <a:lnTo>
                      <a:pt x="1017" y="2515"/>
                    </a:lnTo>
                    <a:lnTo>
                      <a:pt x="1012" y="2513"/>
                    </a:lnTo>
                    <a:lnTo>
                      <a:pt x="1009" y="2510"/>
                    </a:lnTo>
                    <a:lnTo>
                      <a:pt x="1005" y="2508"/>
                    </a:lnTo>
                    <a:lnTo>
                      <a:pt x="1002" y="2503"/>
                    </a:lnTo>
                    <a:lnTo>
                      <a:pt x="1000" y="2501"/>
                    </a:lnTo>
                    <a:lnTo>
                      <a:pt x="1000" y="2499"/>
                    </a:lnTo>
                    <a:lnTo>
                      <a:pt x="998" y="2498"/>
                    </a:lnTo>
                    <a:lnTo>
                      <a:pt x="998" y="2496"/>
                    </a:lnTo>
                    <a:lnTo>
                      <a:pt x="998" y="2492"/>
                    </a:lnTo>
                    <a:lnTo>
                      <a:pt x="979" y="2492"/>
                    </a:lnTo>
                    <a:lnTo>
                      <a:pt x="977" y="2487"/>
                    </a:lnTo>
                    <a:lnTo>
                      <a:pt x="975" y="2484"/>
                    </a:lnTo>
                    <a:lnTo>
                      <a:pt x="975" y="2478"/>
                    </a:lnTo>
                    <a:lnTo>
                      <a:pt x="975" y="2473"/>
                    </a:lnTo>
                    <a:lnTo>
                      <a:pt x="989" y="2466"/>
                    </a:lnTo>
                    <a:lnTo>
                      <a:pt x="1002" y="2459"/>
                    </a:lnTo>
                    <a:lnTo>
                      <a:pt x="1016" y="2452"/>
                    </a:lnTo>
                    <a:lnTo>
                      <a:pt x="1033" y="2449"/>
                    </a:lnTo>
                    <a:close/>
                    <a:moveTo>
                      <a:pt x="1096" y="2445"/>
                    </a:moveTo>
                    <a:lnTo>
                      <a:pt x="1110" y="2447"/>
                    </a:lnTo>
                    <a:lnTo>
                      <a:pt x="1120" y="2452"/>
                    </a:lnTo>
                    <a:lnTo>
                      <a:pt x="1124" y="2464"/>
                    </a:lnTo>
                    <a:lnTo>
                      <a:pt x="1126" y="2477"/>
                    </a:lnTo>
                    <a:lnTo>
                      <a:pt x="1124" y="2484"/>
                    </a:lnTo>
                    <a:lnTo>
                      <a:pt x="1120" y="2485"/>
                    </a:lnTo>
                    <a:lnTo>
                      <a:pt x="1117" y="2487"/>
                    </a:lnTo>
                    <a:lnTo>
                      <a:pt x="1112" y="2487"/>
                    </a:lnTo>
                    <a:lnTo>
                      <a:pt x="1105" y="2487"/>
                    </a:lnTo>
                    <a:lnTo>
                      <a:pt x="1105" y="2473"/>
                    </a:lnTo>
                    <a:lnTo>
                      <a:pt x="1098" y="2471"/>
                    </a:lnTo>
                    <a:lnTo>
                      <a:pt x="1092" y="2470"/>
                    </a:lnTo>
                    <a:lnTo>
                      <a:pt x="1087" y="2468"/>
                    </a:lnTo>
                    <a:lnTo>
                      <a:pt x="1084" y="2464"/>
                    </a:lnTo>
                    <a:lnTo>
                      <a:pt x="1080" y="2461"/>
                    </a:lnTo>
                    <a:lnTo>
                      <a:pt x="1078" y="2454"/>
                    </a:lnTo>
                    <a:lnTo>
                      <a:pt x="1078" y="2445"/>
                    </a:lnTo>
                    <a:lnTo>
                      <a:pt x="1096" y="2445"/>
                    </a:lnTo>
                    <a:close/>
                    <a:moveTo>
                      <a:pt x="2714" y="2381"/>
                    </a:moveTo>
                    <a:lnTo>
                      <a:pt x="2737" y="2384"/>
                    </a:lnTo>
                    <a:lnTo>
                      <a:pt x="2740" y="2388"/>
                    </a:lnTo>
                    <a:lnTo>
                      <a:pt x="2742" y="2391"/>
                    </a:lnTo>
                    <a:lnTo>
                      <a:pt x="2744" y="2393"/>
                    </a:lnTo>
                    <a:lnTo>
                      <a:pt x="2745" y="2396"/>
                    </a:lnTo>
                    <a:lnTo>
                      <a:pt x="2747" y="2402"/>
                    </a:lnTo>
                    <a:lnTo>
                      <a:pt x="2749" y="2407"/>
                    </a:lnTo>
                    <a:lnTo>
                      <a:pt x="2745" y="2409"/>
                    </a:lnTo>
                    <a:lnTo>
                      <a:pt x="2742" y="2410"/>
                    </a:lnTo>
                    <a:lnTo>
                      <a:pt x="2738" y="2412"/>
                    </a:lnTo>
                    <a:lnTo>
                      <a:pt x="2733" y="2414"/>
                    </a:lnTo>
                    <a:lnTo>
                      <a:pt x="2730" y="2414"/>
                    </a:lnTo>
                    <a:lnTo>
                      <a:pt x="2723" y="2416"/>
                    </a:lnTo>
                    <a:lnTo>
                      <a:pt x="2716" y="2409"/>
                    </a:lnTo>
                    <a:lnTo>
                      <a:pt x="2709" y="2407"/>
                    </a:lnTo>
                    <a:lnTo>
                      <a:pt x="2702" y="2405"/>
                    </a:lnTo>
                    <a:lnTo>
                      <a:pt x="2691" y="2403"/>
                    </a:lnTo>
                    <a:lnTo>
                      <a:pt x="2695" y="2391"/>
                    </a:lnTo>
                    <a:lnTo>
                      <a:pt x="2700" y="2391"/>
                    </a:lnTo>
                    <a:lnTo>
                      <a:pt x="2705" y="2389"/>
                    </a:lnTo>
                    <a:lnTo>
                      <a:pt x="2707" y="2388"/>
                    </a:lnTo>
                    <a:lnTo>
                      <a:pt x="2709" y="2386"/>
                    </a:lnTo>
                    <a:lnTo>
                      <a:pt x="2712" y="2384"/>
                    </a:lnTo>
                    <a:lnTo>
                      <a:pt x="2714" y="2381"/>
                    </a:lnTo>
                    <a:close/>
                    <a:moveTo>
                      <a:pt x="1475" y="2361"/>
                    </a:moveTo>
                    <a:lnTo>
                      <a:pt x="1492" y="2361"/>
                    </a:lnTo>
                    <a:lnTo>
                      <a:pt x="1506" y="2365"/>
                    </a:lnTo>
                    <a:lnTo>
                      <a:pt x="1520" y="2368"/>
                    </a:lnTo>
                    <a:lnTo>
                      <a:pt x="1525" y="2386"/>
                    </a:lnTo>
                    <a:lnTo>
                      <a:pt x="1534" y="2400"/>
                    </a:lnTo>
                    <a:lnTo>
                      <a:pt x="1539" y="2416"/>
                    </a:lnTo>
                    <a:lnTo>
                      <a:pt x="1541" y="2430"/>
                    </a:lnTo>
                    <a:lnTo>
                      <a:pt x="1537" y="2442"/>
                    </a:lnTo>
                    <a:lnTo>
                      <a:pt x="1532" y="2452"/>
                    </a:lnTo>
                    <a:lnTo>
                      <a:pt x="1527" y="2461"/>
                    </a:lnTo>
                    <a:lnTo>
                      <a:pt x="1527" y="2463"/>
                    </a:lnTo>
                    <a:lnTo>
                      <a:pt x="1529" y="2464"/>
                    </a:lnTo>
                    <a:lnTo>
                      <a:pt x="1530" y="2466"/>
                    </a:lnTo>
                    <a:lnTo>
                      <a:pt x="1532" y="2466"/>
                    </a:lnTo>
                    <a:lnTo>
                      <a:pt x="1534" y="2468"/>
                    </a:lnTo>
                    <a:lnTo>
                      <a:pt x="1536" y="2468"/>
                    </a:lnTo>
                    <a:lnTo>
                      <a:pt x="1536" y="2475"/>
                    </a:lnTo>
                    <a:lnTo>
                      <a:pt x="1536" y="2478"/>
                    </a:lnTo>
                    <a:lnTo>
                      <a:pt x="1534" y="2484"/>
                    </a:lnTo>
                    <a:lnTo>
                      <a:pt x="1532" y="2487"/>
                    </a:lnTo>
                    <a:lnTo>
                      <a:pt x="1530" y="2489"/>
                    </a:lnTo>
                    <a:lnTo>
                      <a:pt x="1529" y="2492"/>
                    </a:lnTo>
                    <a:lnTo>
                      <a:pt x="1527" y="2496"/>
                    </a:lnTo>
                    <a:lnTo>
                      <a:pt x="1525" y="2515"/>
                    </a:lnTo>
                    <a:lnTo>
                      <a:pt x="1525" y="2533"/>
                    </a:lnTo>
                    <a:lnTo>
                      <a:pt x="1525" y="2550"/>
                    </a:lnTo>
                    <a:lnTo>
                      <a:pt x="1520" y="2564"/>
                    </a:lnTo>
                    <a:lnTo>
                      <a:pt x="1515" y="2567"/>
                    </a:lnTo>
                    <a:lnTo>
                      <a:pt x="1508" y="2567"/>
                    </a:lnTo>
                    <a:lnTo>
                      <a:pt x="1501" y="2569"/>
                    </a:lnTo>
                    <a:lnTo>
                      <a:pt x="1494" y="2569"/>
                    </a:lnTo>
                    <a:lnTo>
                      <a:pt x="1492" y="2567"/>
                    </a:lnTo>
                    <a:lnTo>
                      <a:pt x="1492" y="2566"/>
                    </a:lnTo>
                    <a:lnTo>
                      <a:pt x="1490" y="2562"/>
                    </a:lnTo>
                    <a:lnTo>
                      <a:pt x="1489" y="2560"/>
                    </a:lnTo>
                    <a:lnTo>
                      <a:pt x="1487" y="2560"/>
                    </a:lnTo>
                    <a:lnTo>
                      <a:pt x="1485" y="2560"/>
                    </a:lnTo>
                    <a:lnTo>
                      <a:pt x="1485" y="2564"/>
                    </a:lnTo>
                    <a:lnTo>
                      <a:pt x="1478" y="2574"/>
                    </a:lnTo>
                    <a:lnTo>
                      <a:pt x="1473" y="2581"/>
                    </a:lnTo>
                    <a:lnTo>
                      <a:pt x="1468" y="2585"/>
                    </a:lnTo>
                    <a:lnTo>
                      <a:pt x="1457" y="2587"/>
                    </a:lnTo>
                    <a:lnTo>
                      <a:pt x="1440" y="2587"/>
                    </a:lnTo>
                    <a:lnTo>
                      <a:pt x="1429" y="2574"/>
                    </a:lnTo>
                    <a:lnTo>
                      <a:pt x="1424" y="2566"/>
                    </a:lnTo>
                    <a:lnTo>
                      <a:pt x="1421" y="2553"/>
                    </a:lnTo>
                    <a:lnTo>
                      <a:pt x="1421" y="2538"/>
                    </a:lnTo>
                    <a:lnTo>
                      <a:pt x="1421" y="2515"/>
                    </a:lnTo>
                    <a:lnTo>
                      <a:pt x="1422" y="2508"/>
                    </a:lnTo>
                    <a:lnTo>
                      <a:pt x="1422" y="2496"/>
                    </a:lnTo>
                    <a:lnTo>
                      <a:pt x="1424" y="2480"/>
                    </a:lnTo>
                    <a:lnTo>
                      <a:pt x="1424" y="2463"/>
                    </a:lnTo>
                    <a:lnTo>
                      <a:pt x="1422" y="2449"/>
                    </a:lnTo>
                    <a:lnTo>
                      <a:pt x="1421" y="2442"/>
                    </a:lnTo>
                    <a:lnTo>
                      <a:pt x="1405" y="2435"/>
                    </a:lnTo>
                    <a:lnTo>
                      <a:pt x="1405" y="2391"/>
                    </a:lnTo>
                    <a:lnTo>
                      <a:pt x="1408" y="2391"/>
                    </a:lnTo>
                    <a:lnTo>
                      <a:pt x="1408" y="2388"/>
                    </a:lnTo>
                    <a:lnTo>
                      <a:pt x="1427" y="2388"/>
                    </a:lnTo>
                    <a:lnTo>
                      <a:pt x="1443" y="2384"/>
                    </a:lnTo>
                    <a:lnTo>
                      <a:pt x="1454" y="2379"/>
                    </a:lnTo>
                    <a:lnTo>
                      <a:pt x="1464" y="2370"/>
                    </a:lnTo>
                    <a:lnTo>
                      <a:pt x="1475" y="2361"/>
                    </a:lnTo>
                    <a:close/>
                    <a:moveTo>
                      <a:pt x="2499" y="2353"/>
                    </a:moveTo>
                    <a:lnTo>
                      <a:pt x="2503" y="2355"/>
                    </a:lnTo>
                    <a:lnTo>
                      <a:pt x="2504" y="2355"/>
                    </a:lnTo>
                    <a:lnTo>
                      <a:pt x="2504" y="2356"/>
                    </a:lnTo>
                    <a:lnTo>
                      <a:pt x="2504" y="2356"/>
                    </a:lnTo>
                    <a:lnTo>
                      <a:pt x="2504" y="2356"/>
                    </a:lnTo>
                    <a:lnTo>
                      <a:pt x="2506" y="2358"/>
                    </a:lnTo>
                    <a:lnTo>
                      <a:pt x="2506" y="2361"/>
                    </a:lnTo>
                    <a:lnTo>
                      <a:pt x="2511" y="2361"/>
                    </a:lnTo>
                    <a:lnTo>
                      <a:pt x="2511" y="2363"/>
                    </a:lnTo>
                    <a:lnTo>
                      <a:pt x="2511" y="2363"/>
                    </a:lnTo>
                    <a:lnTo>
                      <a:pt x="2510" y="2365"/>
                    </a:lnTo>
                    <a:lnTo>
                      <a:pt x="2508" y="2365"/>
                    </a:lnTo>
                    <a:lnTo>
                      <a:pt x="2508" y="2365"/>
                    </a:lnTo>
                    <a:lnTo>
                      <a:pt x="2506" y="2365"/>
                    </a:lnTo>
                    <a:lnTo>
                      <a:pt x="2506" y="2367"/>
                    </a:lnTo>
                    <a:lnTo>
                      <a:pt x="2506" y="2367"/>
                    </a:lnTo>
                    <a:lnTo>
                      <a:pt x="2504" y="2368"/>
                    </a:lnTo>
                    <a:lnTo>
                      <a:pt x="2504" y="2368"/>
                    </a:lnTo>
                    <a:lnTo>
                      <a:pt x="2503" y="2368"/>
                    </a:lnTo>
                    <a:lnTo>
                      <a:pt x="2499" y="2368"/>
                    </a:lnTo>
                    <a:lnTo>
                      <a:pt x="2499" y="2365"/>
                    </a:lnTo>
                    <a:lnTo>
                      <a:pt x="2496" y="2365"/>
                    </a:lnTo>
                    <a:lnTo>
                      <a:pt x="2499" y="2353"/>
                    </a:lnTo>
                    <a:close/>
                    <a:moveTo>
                      <a:pt x="2630" y="2334"/>
                    </a:moveTo>
                    <a:lnTo>
                      <a:pt x="2637" y="2334"/>
                    </a:lnTo>
                    <a:lnTo>
                      <a:pt x="2637" y="2353"/>
                    </a:lnTo>
                    <a:lnTo>
                      <a:pt x="2634" y="2353"/>
                    </a:lnTo>
                    <a:lnTo>
                      <a:pt x="2634" y="2358"/>
                    </a:lnTo>
                    <a:lnTo>
                      <a:pt x="2627" y="2358"/>
                    </a:lnTo>
                    <a:lnTo>
                      <a:pt x="2625" y="2353"/>
                    </a:lnTo>
                    <a:lnTo>
                      <a:pt x="2623" y="2349"/>
                    </a:lnTo>
                    <a:lnTo>
                      <a:pt x="2621" y="2346"/>
                    </a:lnTo>
                    <a:lnTo>
                      <a:pt x="2620" y="2342"/>
                    </a:lnTo>
                    <a:lnTo>
                      <a:pt x="2618" y="2339"/>
                    </a:lnTo>
                    <a:lnTo>
                      <a:pt x="2621" y="2337"/>
                    </a:lnTo>
                    <a:lnTo>
                      <a:pt x="2625" y="2337"/>
                    </a:lnTo>
                    <a:lnTo>
                      <a:pt x="2627" y="2337"/>
                    </a:lnTo>
                    <a:lnTo>
                      <a:pt x="2628" y="2335"/>
                    </a:lnTo>
                    <a:lnTo>
                      <a:pt x="2630" y="2334"/>
                    </a:lnTo>
                    <a:close/>
                    <a:moveTo>
                      <a:pt x="2560" y="2327"/>
                    </a:moveTo>
                    <a:lnTo>
                      <a:pt x="2564" y="2327"/>
                    </a:lnTo>
                    <a:lnTo>
                      <a:pt x="2567" y="2328"/>
                    </a:lnTo>
                    <a:lnTo>
                      <a:pt x="2569" y="2328"/>
                    </a:lnTo>
                    <a:lnTo>
                      <a:pt x="2571" y="2328"/>
                    </a:lnTo>
                    <a:lnTo>
                      <a:pt x="2573" y="2330"/>
                    </a:lnTo>
                    <a:lnTo>
                      <a:pt x="2574" y="2332"/>
                    </a:lnTo>
                    <a:lnTo>
                      <a:pt x="2574" y="2334"/>
                    </a:lnTo>
                    <a:lnTo>
                      <a:pt x="2574" y="2335"/>
                    </a:lnTo>
                    <a:lnTo>
                      <a:pt x="2576" y="2339"/>
                    </a:lnTo>
                    <a:lnTo>
                      <a:pt x="2576" y="2342"/>
                    </a:lnTo>
                    <a:lnTo>
                      <a:pt x="2573" y="2342"/>
                    </a:lnTo>
                    <a:lnTo>
                      <a:pt x="2573" y="2346"/>
                    </a:lnTo>
                    <a:lnTo>
                      <a:pt x="2569" y="2344"/>
                    </a:lnTo>
                    <a:lnTo>
                      <a:pt x="2567" y="2344"/>
                    </a:lnTo>
                    <a:lnTo>
                      <a:pt x="2567" y="2344"/>
                    </a:lnTo>
                    <a:lnTo>
                      <a:pt x="2566" y="2342"/>
                    </a:lnTo>
                    <a:lnTo>
                      <a:pt x="2564" y="2342"/>
                    </a:lnTo>
                    <a:lnTo>
                      <a:pt x="2562" y="2339"/>
                    </a:lnTo>
                    <a:lnTo>
                      <a:pt x="2562" y="2335"/>
                    </a:lnTo>
                    <a:lnTo>
                      <a:pt x="2562" y="2332"/>
                    </a:lnTo>
                    <a:lnTo>
                      <a:pt x="2560" y="2327"/>
                    </a:lnTo>
                    <a:close/>
                    <a:moveTo>
                      <a:pt x="2646" y="2285"/>
                    </a:moveTo>
                    <a:lnTo>
                      <a:pt x="2665" y="2285"/>
                    </a:lnTo>
                    <a:lnTo>
                      <a:pt x="2665" y="2288"/>
                    </a:lnTo>
                    <a:lnTo>
                      <a:pt x="2662" y="2292"/>
                    </a:lnTo>
                    <a:lnTo>
                      <a:pt x="2660" y="2295"/>
                    </a:lnTo>
                    <a:lnTo>
                      <a:pt x="2656" y="2300"/>
                    </a:lnTo>
                    <a:lnTo>
                      <a:pt x="2649" y="2295"/>
                    </a:lnTo>
                    <a:lnTo>
                      <a:pt x="2646" y="2285"/>
                    </a:lnTo>
                    <a:close/>
                    <a:moveTo>
                      <a:pt x="2576" y="2272"/>
                    </a:moveTo>
                    <a:lnTo>
                      <a:pt x="2588" y="2272"/>
                    </a:lnTo>
                    <a:lnTo>
                      <a:pt x="2588" y="2281"/>
                    </a:lnTo>
                    <a:lnTo>
                      <a:pt x="2590" y="2285"/>
                    </a:lnTo>
                    <a:lnTo>
                      <a:pt x="2590" y="2286"/>
                    </a:lnTo>
                    <a:lnTo>
                      <a:pt x="2590" y="2288"/>
                    </a:lnTo>
                    <a:lnTo>
                      <a:pt x="2590" y="2292"/>
                    </a:lnTo>
                    <a:lnTo>
                      <a:pt x="2588" y="2295"/>
                    </a:lnTo>
                    <a:lnTo>
                      <a:pt x="2588" y="2300"/>
                    </a:lnTo>
                    <a:lnTo>
                      <a:pt x="2576" y="2300"/>
                    </a:lnTo>
                    <a:lnTo>
                      <a:pt x="2574" y="2292"/>
                    </a:lnTo>
                    <a:lnTo>
                      <a:pt x="2574" y="2286"/>
                    </a:lnTo>
                    <a:lnTo>
                      <a:pt x="2574" y="2279"/>
                    </a:lnTo>
                    <a:lnTo>
                      <a:pt x="2576" y="2272"/>
                    </a:lnTo>
                    <a:close/>
                    <a:moveTo>
                      <a:pt x="2929" y="2192"/>
                    </a:moveTo>
                    <a:lnTo>
                      <a:pt x="2929" y="2199"/>
                    </a:lnTo>
                    <a:lnTo>
                      <a:pt x="2934" y="2199"/>
                    </a:lnTo>
                    <a:lnTo>
                      <a:pt x="2934" y="2196"/>
                    </a:lnTo>
                    <a:lnTo>
                      <a:pt x="2937" y="2196"/>
                    </a:lnTo>
                    <a:lnTo>
                      <a:pt x="2936" y="2194"/>
                    </a:lnTo>
                    <a:lnTo>
                      <a:pt x="2934" y="2194"/>
                    </a:lnTo>
                    <a:lnTo>
                      <a:pt x="2934" y="2194"/>
                    </a:lnTo>
                    <a:lnTo>
                      <a:pt x="2932" y="2194"/>
                    </a:lnTo>
                    <a:lnTo>
                      <a:pt x="2929" y="2192"/>
                    </a:lnTo>
                    <a:close/>
                    <a:moveTo>
                      <a:pt x="2848" y="2192"/>
                    </a:moveTo>
                    <a:lnTo>
                      <a:pt x="2834" y="2197"/>
                    </a:lnTo>
                    <a:lnTo>
                      <a:pt x="2817" y="2199"/>
                    </a:lnTo>
                    <a:lnTo>
                      <a:pt x="2798" y="2203"/>
                    </a:lnTo>
                    <a:lnTo>
                      <a:pt x="2784" y="2208"/>
                    </a:lnTo>
                    <a:lnTo>
                      <a:pt x="2771" y="2218"/>
                    </a:lnTo>
                    <a:lnTo>
                      <a:pt x="2765" y="2231"/>
                    </a:lnTo>
                    <a:lnTo>
                      <a:pt x="2758" y="2245"/>
                    </a:lnTo>
                    <a:lnTo>
                      <a:pt x="2752" y="2259"/>
                    </a:lnTo>
                    <a:lnTo>
                      <a:pt x="2742" y="2271"/>
                    </a:lnTo>
                    <a:lnTo>
                      <a:pt x="2726" y="2281"/>
                    </a:lnTo>
                    <a:lnTo>
                      <a:pt x="2726" y="2285"/>
                    </a:lnTo>
                    <a:lnTo>
                      <a:pt x="2733" y="2285"/>
                    </a:lnTo>
                    <a:lnTo>
                      <a:pt x="2747" y="2276"/>
                    </a:lnTo>
                    <a:lnTo>
                      <a:pt x="2759" y="2272"/>
                    </a:lnTo>
                    <a:lnTo>
                      <a:pt x="2771" y="2272"/>
                    </a:lnTo>
                    <a:lnTo>
                      <a:pt x="2784" y="2272"/>
                    </a:lnTo>
                    <a:lnTo>
                      <a:pt x="2794" y="2269"/>
                    </a:lnTo>
                    <a:lnTo>
                      <a:pt x="2803" y="2260"/>
                    </a:lnTo>
                    <a:lnTo>
                      <a:pt x="2801" y="2260"/>
                    </a:lnTo>
                    <a:lnTo>
                      <a:pt x="2801" y="2259"/>
                    </a:lnTo>
                    <a:lnTo>
                      <a:pt x="2799" y="2259"/>
                    </a:lnTo>
                    <a:lnTo>
                      <a:pt x="2799" y="2257"/>
                    </a:lnTo>
                    <a:lnTo>
                      <a:pt x="2799" y="2253"/>
                    </a:lnTo>
                    <a:lnTo>
                      <a:pt x="2813" y="2250"/>
                    </a:lnTo>
                    <a:lnTo>
                      <a:pt x="2815" y="2255"/>
                    </a:lnTo>
                    <a:lnTo>
                      <a:pt x="2815" y="2259"/>
                    </a:lnTo>
                    <a:lnTo>
                      <a:pt x="2817" y="2262"/>
                    </a:lnTo>
                    <a:lnTo>
                      <a:pt x="2819" y="2265"/>
                    </a:lnTo>
                    <a:lnTo>
                      <a:pt x="2827" y="2259"/>
                    </a:lnTo>
                    <a:lnTo>
                      <a:pt x="2843" y="2253"/>
                    </a:lnTo>
                    <a:lnTo>
                      <a:pt x="2864" y="2246"/>
                    </a:lnTo>
                    <a:lnTo>
                      <a:pt x="2881" y="2241"/>
                    </a:lnTo>
                    <a:lnTo>
                      <a:pt x="2895" y="2238"/>
                    </a:lnTo>
                    <a:lnTo>
                      <a:pt x="2894" y="2238"/>
                    </a:lnTo>
                    <a:lnTo>
                      <a:pt x="2892" y="2236"/>
                    </a:lnTo>
                    <a:lnTo>
                      <a:pt x="2892" y="2236"/>
                    </a:lnTo>
                    <a:lnTo>
                      <a:pt x="2890" y="2236"/>
                    </a:lnTo>
                    <a:lnTo>
                      <a:pt x="2887" y="2234"/>
                    </a:lnTo>
                    <a:lnTo>
                      <a:pt x="2885" y="2232"/>
                    </a:lnTo>
                    <a:lnTo>
                      <a:pt x="2883" y="2232"/>
                    </a:lnTo>
                    <a:lnTo>
                      <a:pt x="2881" y="2232"/>
                    </a:lnTo>
                    <a:lnTo>
                      <a:pt x="2881" y="2232"/>
                    </a:lnTo>
                    <a:lnTo>
                      <a:pt x="2880" y="2232"/>
                    </a:lnTo>
                    <a:lnTo>
                      <a:pt x="2880" y="2232"/>
                    </a:lnTo>
                    <a:lnTo>
                      <a:pt x="2878" y="2231"/>
                    </a:lnTo>
                    <a:lnTo>
                      <a:pt x="2876" y="2227"/>
                    </a:lnTo>
                    <a:lnTo>
                      <a:pt x="2880" y="2227"/>
                    </a:lnTo>
                    <a:lnTo>
                      <a:pt x="2887" y="2217"/>
                    </a:lnTo>
                    <a:lnTo>
                      <a:pt x="2897" y="2211"/>
                    </a:lnTo>
                    <a:lnTo>
                      <a:pt x="2906" y="2206"/>
                    </a:lnTo>
                    <a:lnTo>
                      <a:pt x="2915" y="2196"/>
                    </a:lnTo>
                    <a:lnTo>
                      <a:pt x="2899" y="2199"/>
                    </a:lnTo>
                    <a:lnTo>
                      <a:pt x="2883" y="2197"/>
                    </a:lnTo>
                    <a:lnTo>
                      <a:pt x="2867" y="2194"/>
                    </a:lnTo>
                    <a:lnTo>
                      <a:pt x="2848" y="2192"/>
                    </a:lnTo>
                    <a:close/>
                    <a:moveTo>
                      <a:pt x="1501" y="2180"/>
                    </a:moveTo>
                    <a:lnTo>
                      <a:pt x="1503" y="2192"/>
                    </a:lnTo>
                    <a:lnTo>
                      <a:pt x="1503" y="2211"/>
                    </a:lnTo>
                    <a:lnTo>
                      <a:pt x="1504" y="2232"/>
                    </a:lnTo>
                    <a:lnTo>
                      <a:pt x="1504" y="2252"/>
                    </a:lnTo>
                    <a:lnTo>
                      <a:pt x="1504" y="2267"/>
                    </a:lnTo>
                    <a:lnTo>
                      <a:pt x="1504" y="2276"/>
                    </a:lnTo>
                    <a:lnTo>
                      <a:pt x="1499" y="2293"/>
                    </a:lnTo>
                    <a:lnTo>
                      <a:pt x="1494" y="2309"/>
                    </a:lnTo>
                    <a:lnTo>
                      <a:pt x="1489" y="2325"/>
                    </a:lnTo>
                    <a:lnTo>
                      <a:pt x="1485" y="2346"/>
                    </a:lnTo>
                    <a:lnTo>
                      <a:pt x="1462" y="2346"/>
                    </a:lnTo>
                    <a:lnTo>
                      <a:pt x="1452" y="2327"/>
                    </a:lnTo>
                    <a:lnTo>
                      <a:pt x="1445" y="2309"/>
                    </a:lnTo>
                    <a:lnTo>
                      <a:pt x="1440" y="2288"/>
                    </a:lnTo>
                    <a:lnTo>
                      <a:pt x="1436" y="2265"/>
                    </a:lnTo>
                    <a:lnTo>
                      <a:pt x="1436" y="2234"/>
                    </a:lnTo>
                    <a:lnTo>
                      <a:pt x="1440" y="2232"/>
                    </a:lnTo>
                    <a:lnTo>
                      <a:pt x="1443" y="2231"/>
                    </a:lnTo>
                    <a:lnTo>
                      <a:pt x="1445" y="2229"/>
                    </a:lnTo>
                    <a:lnTo>
                      <a:pt x="1447" y="2225"/>
                    </a:lnTo>
                    <a:lnTo>
                      <a:pt x="1448" y="2224"/>
                    </a:lnTo>
                    <a:lnTo>
                      <a:pt x="1450" y="2218"/>
                    </a:lnTo>
                    <a:lnTo>
                      <a:pt x="1475" y="2215"/>
                    </a:lnTo>
                    <a:lnTo>
                      <a:pt x="1475" y="2189"/>
                    </a:lnTo>
                    <a:lnTo>
                      <a:pt x="1480" y="2187"/>
                    </a:lnTo>
                    <a:lnTo>
                      <a:pt x="1483" y="2185"/>
                    </a:lnTo>
                    <a:lnTo>
                      <a:pt x="1487" y="2183"/>
                    </a:lnTo>
                    <a:lnTo>
                      <a:pt x="1490" y="2183"/>
                    </a:lnTo>
                    <a:lnTo>
                      <a:pt x="1494" y="2182"/>
                    </a:lnTo>
                    <a:lnTo>
                      <a:pt x="1501" y="2180"/>
                    </a:lnTo>
                    <a:close/>
                    <a:moveTo>
                      <a:pt x="3255" y="1543"/>
                    </a:moveTo>
                    <a:lnTo>
                      <a:pt x="3245" y="1548"/>
                    </a:lnTo>
                    <a:lnTo>
                      <a:pt x="3234" y="1550"/>
                    </a:lnTo>
                    <a:lnTo>
                      <a:pt x="3224" y="1550"/>
                    </a:lnTo>
                    <a:lnTo>
                      <a:pt x="3213" y="1550"/>
                    </a:lnTo>
                    <a:lnTo>
                      <a:pt x="3204" y="1555"/>
                    </a:lnTo>
                    <a:lnTo>
                      <a:pt x="3197" y="1566"/>
                    </a:lnTo>
                    <a:lnTo>
                      <a:pt x="3183" y="1566"/>
                    </a:lnTo>
                    <a:lnTo>
                      <a:pt x="3183" y="1578"/>
                    </a:lnTo>
                    <a:lnTo>
                      <a:pt x="3121" y="1574"/>
                    </a:lnTo>
                    <a:lnTo>
                      <a:pt x="3121" y="1593"/>
                    </a:lnTo>
                    <a:lnTo>
                      <a:pt x="3103" y="1600"/>
                    </a:lnTo>
                    <a:lnTo>
                      <a:pt x="3089" y="1611"/>
                    </a:lnTo>
                    <a:lnTo>
                      <a:pt x="3080" y="1627"/>
                    </a:lnTo>
                    <a:lnTo>
                      <a:pt x="3075" y="1646"/>
                    </a:lnTo>
                    <a:lnTo>
                      <a:pt x="3094" y="1648"/>
                    </a:lnTo>
                    <a:lnTo>
                      <a:pt x="3110" y="1651"/>
                    </a:lnTo>
                    <a:lnTo>
                      <a:pt x="3112" y="1656"/>
                    </a:lnTo>
                    <a:lnTo>
                      <a:pt x="3115" y="1660"/>
                    </a:lnTo>
                    <a:lnTo>
                      <a:pt x="3117" y="1663"/>
                    </a:lnTo>
                    <a:lnTo>
                      <a:pt x="3119" y="1667"/>
                    </a:lnTo>
                    <a:lnTo>
                      <a:pt x="3121" y="1674"/>
                    </a:lnTo>
                    <a:lnTo>
                      <a:pt x="3135" y="1674"/>
                    </a:lnTo>
                    <a:lnTo>
                      <a:pt x="3142" y="1670"/>
                    </a:lnTo>
                    <a:lnTo>
                      <a:pt x="3150" y="1667"/>
                    </a:lnTo>
                    <a:lnTo>
                      <a:pt x="3159" y="1663"/>
                    </a:lnTo>
                    <a:lnTo>
                      <a:pt x="3175" y="1662"/>
                    </a:lnTo>
                    <a:lnTo>
                      <a:pt x="3175" y="1665"/>
                    </a:lnTo>
                    <a:lnTo>
                      <a:pt x="3178" y="1665"/>
                    </a:lnTo>
                    <a:lnTo>
                      <a:pt x="3183" y="1686"/>
                    </a:lnTo>
                    <a:lnTo>
                      <a:pt x="3168" y="1689"/>
                    </a:lnTo>
                    <a:lnTo>
                      <a:pt x="3157" y="1696"/>
                    </a:lnTo>
                    <a:lnTo>
                      <a:pt x="3150" y="1707"/>
                    </a:lnTo>
                    <a:lnTo>
                      <a:pt x="3149" y="1723"/>
                    </a:lnTo>
                    <a:lnTo>
                      <a:pt x="3135" y="1726"/>
                    </a:lnTo>
                    <a:lnTo>
                      <a:pt x="3128" y="1731"/>
                    </a:lnTo>
                    <a:lnTo>
                      <a:pt x="3122" y="1738"/>
                    </a:lnTo>
                    <a:lnTo>
                      <a:pt x="3117" y="1744"/>
                    </a:lnTo>
                    <a:lnTo>
                      <a:pt x="3110" y="1751"/>
                    </a:lnTo>
                    <a:lnTo>
                      <a:pt x="3107" y="1752"/>
                    </a:lnTo>
                    <a:lnTo>
                      <a:pt x="3103" y="1752"/>
                    </a:lnTo>
                    <a:lnTo>
                      <a:pt x="3098" y="1751"/>
                    </a:lnTo>
                    <a:lnTo>
                      <a:pt x="3094" y="1751"/>
                    </a:lnTo>
                    <a:lnTo>
                      <a:pt x="3093" y="1751"/>
                    </a:lnTo>
                    <a:lnTo>
                      <a:pt x="3089" y="1752"/>
                    </a:lnTo>
                    <a:lnTo>
                      <a:pt x="3087" y="1754"/>
                    </a:lnTo>
                    <a:lnTo>
                      <a:pt x="3087" y="1773"/>
                    </a:lnTo>
                    <a:lnTo>
                      <a:pt x="3075" y="1777"/>
                    </a:lnTo>
                    <a:lnTo>
                      <a:pt x="3066" y="1782"/>
                    </a:lnTo>
                    <a:lnTo>
                      <a:pt x="3059" y="1785"/>
                    </a:lnTo>
                    <a:lnTo>
                      <a:pt x="3044" y="1789"/>
                    </a:lnTo>
                    <a:lnTo>
                      <a:pt x="3039" y="1777"/>
                    </a:lnTo>
                    <a:lnTo>
                      <a:pt x="3033" y="1763"/>
                    </a:lnTo>
                    <a:lnTo>
                      <a:pt x="3025" y="1751"/>
                    </a:lnTo>
                    <a:lnTo>
                      <a:pt x="3016" y="1740"/>
                    </a:lnTo>
                    <a:lnTo>
                      <a:pt x="3002" y="1735"/>
                    </a:lnTo>
                    <a:lnTo>
                      <a:pt x="2991" y="1738"/>
                    </a:lnTo>
                    <a:lnTo>
                      <a:pt x="2976" y="1740"/>
                    </a:lnTo>
                    <a:lnTo>
                      <a:pt x="2960" y="1738"/>
                    </a:lnTo>
                    <a:lnTo>
                      <a:pt x="2960" y="1712"/>
                    </a:lnTo>
                    <a:lnTo>
                      <a:pt x="2974" y="1703"/>
                    </a:lnTo>
                    <a:lnTo>
                      <a:pt x="2988" y="1691"/>
                    </a:lnTo>
                    <a:lnTo>
                      <a:pt x="3000" y="1676"/>
                    </a:lnTo>
                    <a:lnTo>
                      <a:pt x="3005" y="1658"/>
                    </a:lnTo>
                    <a:lnTo>
                      <a:pt x="2979" y="1662"/>
                    </a:lnTo>
                    <a:lnTo>
                      <a:pt x="2957" y="1669"/>
                    </a:lnTo>
                    <a:lnTo>
                      <a:pt x="2934" y="1676"/>
                    </a:lnTo>
                    <a:lnTo>
                      <a:pt x="2909" y="1681"/>
                    </a:lnTo>
                    <a:lnTo>
                      <a:pt x="2909" y="1677"/>
                    </a:lnTo>
                    <a:lnTo>
                      <a:pt x="2909" y="1676"/>
                    </a:lnTo>
                    <a:lnTo>
                      <a:pt x="2908" y="1674"/>
                    </a:lnTo>
                    <a:lnTo>
                      <a:pt x="2908" y="1672"/>
                    </a:lnTo>
                    <a:lnTo>
                      <a:pt x="2906" y="1670"/>
                    </a:lnTo>
                    <a:lnTo>
                      <a:pt x="2902" y="1669"/>
                    </a:lnTo>
                    <a:lnTo>
                      <a:pt x="2901" y="1667"/>
                    </a:lnTo>
                    <a:lnTo>
                      <a:pt x="2897" y="1667"/>
                    </a:lnTo>
                    <a:lnTo>
                      <a:pt x="2890" y="1665"/>
                    </a:lnTo>
                    <a:lnTo>
                      <a:pt x="2895" y="1642"/>
                    </a:lnTo>
                    <a:lnTo>
                      <a:pt x="2887" y="1642"/>
                    </a:lnTo>
                    <a:lnTo>
                      <a:pt x="2876" y="1649"/>
                    </a:lnTo>
                    <a:lnTo>
                      <a:pt x="2861" y="1655"/>
                    </a:lnTo>
                    <a:lnTo>
                      <a:pt x="2848" y="1658"/>
                    </a:lnTo>
                    <a:lnTo>
                      <a:pt x="2848" y="1674"/>
                    </a:lnTo>
                    <a:lnTo>
                      <a:pt x="2848" y="1691"/>
                    </a:lnTo>
                    <a:lnTo>
                      <a:pt x="2845" y="1707"/>
                    </a:lnTo>
                    <a:lnTo>
                      <a:pt x="2840" y="1721"/>
                    </a:lnTo>
                    <a:lnTo>
                      <a:pt x="2829" y="1730"/>
                    </a:lnTo>
                    <a:lnTo>
                      <a:pt x="2813" y="1735"/>
                    </a:lnTo>
                    <a:lnTo>
                      <a:pt x="2810" y="1745"/>
                    </a:lnTo>
                    <a:lnTo>
                      <a:pt x="2806" y="1752"/>
                    </a:lnTo>
                    <a:lnTo>
                      <a:pt x="2803" y="1759"/>
                    </a:lnTo>
                    <a:lnTo>
                      <a:pt x="2799" y="1770"/>
                    </a:lnTo>
                    <a:lnTo>
                      <a:pt x="2810" y="1784"/>
                    </a:lnTo>
                    <a:lnTo>
                      <a:pt x="2817" y="1801"/>
                    </a:lnTo>
                    <a:lnTo>
                      <a:pt x="2820" y="1824"/>
                    </a:lnTo>
                    <a:lnTo>
                      <a:pt x="2822" y="1847"/>
                    </a:lnTo>
                    <a:lnTo>
                      <a:pt x="2808" y="1852"/>
                    </a:lnTo>
                    <a:lnTo>
                      <a:pt x="2796" y="1857"/>
                    </a:lnTo>
                    <a:lnTo>
                      <a:pt x="2787" y="1864"/>
                    </a:lnTo>
                    <a:lnTo>
                      <a:pt x="2782" y="1876"/>
                    </a:lnTo>
                    <a:lnTo>
                      <a:pt x="2780" y="1892"/>
                    </a:lnTo>
                    <a:lnTo>
                      <a:pt x="2777" y="1902"/>
                    </a:lnTo>
                    <a:lnTo>
                      <a:pt x="2777" y="1918"/>
                    </a:lnTo>
                    <a:lnTo>
                      <a:pt x="2778" y="1936"/>
                    </a:lnTo>
                    <a:lnTo>
                      <a:pt x="2780" y="1955"/>
                    </a:lnTo>
                    <a:lnTo>
                      <a:pt x="2782" y="1972"/>
                    </a:lnTo>
                    <a:lnTo>
                      <a:pt x="2784" y="1984"/>
                    </a:lnTo>
                    <a:lnTo>
                      <a:pt x="2770" y="1991"/>
                    </a:lnTo>
                    <a:lnTo>
                      <a:pt x="2759" y="1998"/>
                    </a:lnTo>
                    <a:lnTo>
                      <a:pt x="2754" y="2011"/>
                    </a:lnTo>
                    <a:lnTo>
                      <a:pt x="2752" y="2032"/>
                    </a:lnTo>
                    <a:lnTo>
                      <a:pt x="2756" y="2044"/>
                    </a:lnTo>
                    <a:lnTo>
                      <a:pt x="2754" y="2058"/>
                    </a:lnTo>
                    <a:lnTo>
                      <a:pt x="2747" y="2070"/>
                    </a:lnTo>
                    <a:lnTo>
                      <a:pt x="2745" y="2077"/>
                    </a:lnTo>
                    <a:lnTo>
                      <a:pt x="2749" y="2079"/>
                    </a:lnTo>
                    <a:lnTo>
                      <a:pt x="2752" y="2079"/>
                    </a:lnTo>
                    <a:lnTo>
                      <a:pt x="2756" y="2079"/>
                    </a:lnTo>
                    <a:lnTo>
                      <a:pt x="2761" y="2080"/>
                    </a:lnTo>
                    <a:lnTo>
                      <a:pt x="2765" y="2084"/>
                    </a:lnTo>
                    <a:lnTo>
                      <a:pt x="2766" y="2087"/>
                    </a:lnTo>
                    <a:lnTo>
                      <a:pt x="2766" y="2091"/>
                    </a:lnTo>
                    <a:lnTo>
                      <a:pt x="2768" y="2093"/>
                    </a:lnTo>
                    <a:lnTo>
                      <a:pt x="2768" y="2096"/>
                    </a:lnTo>
                    <a:lnTo>
                      <a:pt x="2770" y="2100"/>
                    </a:lnTo>
                    <a:lnTo>
                      <a:pt x="2773" y="2101"/>
                    </a:lnTo>
                    <a:lnTo>
                      <a:pt x="2780" y="2103"/>
                    </a:lnTo>
                    <a:lnTo>
                      <a:pt x="2784" y="2135"/>
                    </a:lnTo>
                    <a:lnTo>
                      <a:pt x="2796" y="2143"/>
                    </a:lnTo>
                    <a:lnTo>
                      <a:pt x="2808" y="2154"/>
                    </a:lnTo>
                    <a:lnTo>
                      <a:pt x="2822" y="2161"/>
                    </a:lnTo>
                    <a:lnTo>
                      <a:pt x="2861" y="2157"/>
                    </a:lnTo>
                    <a:lnTo>
                      <a:pt x="2861" y="2159"/>
                    </a:lnTo>
                    <a:lnTo>
                      <a:pt x="2862" y="2161"/>
                    </a:lnTo>
                    <a:lnTo>
                      <a:pt x="2866" y="2163"/>
                    </a:lnTo>
                    <a:lnTo>
                      <a:pt x="2867" y="2164"/>
                    </a:lnTo>
                    <a:lnTo>
                      <a:pt x="2871" y="2168"/>
                    </a:lnTo>
                    <a:lnTo>
                      <a:pt x="2876" y="2169"/>
                    </a:lnTo>
                    <a:lnTo>
                      <a:pt x="2892" y="2169"/>
                    </a:lnTo>
                    <a:lnTo>
                      <a:pt x="2908" y="2166"/>
                    </a:lnTo>
                    <a:lnTo>
                      <a:pt x="2925" y="2159"/>
                    </a:lnTo>
                    <a:lnTo>
                      <a:pt x="2939" y="2152"/>
                    </a:lnTo>
                    <a:lnTo>
                      <a:pt x="2953" y="2149"/>
                    </a:lnTo>
                    <a:lnTo>
                      <a:pt x="2963" y="2150"/>
                    </a:lnTo>
                    <a:lnTo>
                      <a:pt x="2970" y="2154"/>
                    </a:lnTo>
                    <a:lnTo>
                      <a:pt x="2974" y="2159"/>
                    </a:lnTo>
                    <a:lnTo>
                      <a:pt x="2979" y="2166"/>
                    </a:lnTo>
                    <a:lnTo>
                      <a:pt x="3014" y="2157"/>
                    </a:lnTo>
                    <a:lnTo>
                      <a:pt x="3032" y="2121"/>
                    </a:lnTo>
                    <a:lnTo>
                      <a:pt x="3054" y="2089"/>
                    </a:lnTo>
                    <a:lnTo>
                      <a:pt x="3084" y="2061"/>
                    </a:lnTo>
                    <a:lnTo>
                      <a:pt x="3114" y="2039"/>
                    </a:lnTo>
                    <a:lnTo>
                      <a:pt x="3128" y="2033"/>
                    </a:lnTo>
                    <a:lnTo>
                      <a:pt x="3145" y="2032"/>
                    </a:lnTo>
                    <a:lnTo>
                      <a:pt x="3164" y="2032"/>
                    </a:lnTo>
                    <a:lnTo>
                      <a:pt x="3183" y="2032"/>
                    </a:lnTo>
                    <a:lnTo>
                      <a:pt x="3197" y="2026"/>
                    </a:lnTo>
                    <a:lnTo>
                      <a:pt x="3208" y="2021"/>
                    </a:lnTo>
                    <a:lnTo>
                      <a:pt x="3215" y="2014"/>
                    </a:lnTo>
                    <a:lnTo>
                      <a:pt x="3225" y="2007"/>
                    </a:lnTo>
                    <a:lnTo>
                      <a:pt x="3241" y="2004"/>
                    </a:lnTo>
                    <a:lnTo>
                      <a:pt x="3245" y="2011"/>
                    </a:lnTo>
                    <a:lnTo>
                      <a:pt x="3250" y="2018"/>
                    </a:lnTo>
                    <a:lnTo>
                      <a:pt x="3255" y="2023"/>
                    </a:lnTo>
                    <a:lnTo>
                      <a:pt x="3276" y="2021"/>
                    </a:lnTo>
                    <a:lnTo>
                      <a:pt x="3293" y="2016"/>
                    </a:lnTo>
                    <a:lnTo>
                      <a:pt x="3313" y="2012"/>
                    </a:lnTo>
                    <a:lnTo>
                      <a:pt x="3316" y="2016"/>
                    </a:lnTo>
                    <a:lnTo>
                      <a:pt x="3318" y="2021"/>
                    </a:lnTo>
                    <a:lnTo>
                      <a:pt x="3318" y="2025"/>
                    </a:lnTo>
                    <a:lnTo>
                      <a:pt x="3320" y="2028"/>
                    </a:lnTo>
                    <a:lnTo>
                      <a:pt x="3321" y="2032"/>
                    </a:lnTo>
                    <a:lnTo>
                      <a:pt x="3334" y="2039"/>
                    </a:lnTo>
                    <a:lnTo>
                      <a:pt x="3351" y="2042"/>
                    </a:lnTo>
                    <a:lnTo>
                      <a:pt x="3351" y="2032"/>
                    </a:lnTo>
                    <a:lnTo>
                      <a:pt x="3374" y="2032"/>
                    </a:lnTo>
                    <a:lnTo>
                      <a:pt x="3389" y="2033"/>
                    </a:lnTo>
                    <a:lnTo>
                      <a:pt x="3405" y="2033"/>
                    </a:lnTo>
                    <a:lnTo>
                      <a:pt x="3421" y="2035"/>
                    </a:lnTo>
                    <a:lnTo>
                      <a:pt x="3443" y="2035"/>
                    </a:lnTo>
                    <a:lnTo>
                      <a:pt x="3478" y="2035"/>
                    </a:lnTo>
                    <a:lnTo>
                      <a:pt x="3498" y="2025"/>
                    </a:lnTo>
                    <a:lnTo>
                      <a:pt x="3515" y="2011"/>
                    </a:lnTo>
                    <a:lnTo>
                      <a:pt x="3533" y="2000"/>
                    </a:lnTo>
                    <a:lnTo>
                      <a:pt x="3548" y="1997"/>
                    </a:lnTo>
                    <a:lnTo>
                      <a:pt x="3566" y="1998"/>
                    </a:lnTo>
                    <a:lnTo>
                      <a:pt x="3581" y="2000"/>
                    </a:lnTo>
                    <a:lnTo>
                      <a:pt x="3594" y="2000"/>
                    </a:lnTo>
                    <a:lnTo>
                      <a:pt x="3599" y="1995"/>
                    </a:lnTo>
                    <a:lnTo>
                      <a:pt x="3608" y="1986"/>
                    </a:lnTo>
                    <a:lnTo>
                      <a:pt x="3620" y="1972"/>
                    </a:lnTo>
                    <a:lnTo>
                      <a:pt x="3632" y="1958"/>
                    </a:lnTo>
                    <a:lnTo>
                      <a:pt x="3642" y="1943"/>
                    </a:lnTo>
                    <a:lnTo>
                      <a:pt x="3651" y="1929"/>
                    </a:lnTo>
                    <a:lnTo>
                      <a:pt x="3655" y="1920"/>
                    </a:lnTo>
                    <a:lnTo>
                      <a:pt x="3662" y="1906"/>
                    </a:lnTo>
                    <a:lnTo>
                      <a:pt x="3662" y="1888"/>
                    </a:lnTo>
                    <a:lnTo>
                      <a:pt x="3656" y="1869"/>
                    </a:lnTo>
                    <a:lnTo>
                      <a:pt x="3648" y="1850"/>
                    </a:lnTo>
                    <a:lnTo>
                      <a:pt x="3637" y="1834"/>
                    </a:lnTo>
                    <a:lnTo>
                      <a:pt x="3623" y="1824"/>
                    </a:lnTo>
                    <a:lnTo>
                      <a:pt x="3609" y="1820"/>
                    </a:lnTo>
                    <a:lnTo>
                      <a:pt x="3608" y="1819"/>
                    </a:lnTo>
                    <a:lnTo>
                      <a:pt x="3604" y="1817"/>
                    </a:lnTo>
                    <a:lnTo>
                      <a:pt x="3601" y="1813"/>
                    </a:lnTo>
                    <a:lnTo>
                      <a:pt x="3597" y="1812"/>
                    </a:lnTo>
                    <a:lnTo>
                      <a:pt x="3594" y="1808"/>
                    </a:lnTo>
                    <a:lnTo>
                      <a:pt x="3588" y="1805"/>
                    </a:lnTo>
                    <a:lnTo>
                      <a:pt x="3585" y="1803"/>
                    </a:lnTo>
                    <a:lnTo>
                      <a:pt x="3583" y="1801"/>
                    </a:lnTo>
                    <a:lnTo>
                      <a:pt x="3581" y="1801"/>
                    </a:lnTo>
                    <a:lnTo>
                      <a:pt x="3573" y="1799"/>
                    </a:lnTo>
                    <a:lnTo>
                      <a:pt x="3560" y="1801"/>
                    </a:lnTo>
                    <a:lnTo>
                      <a:pt x="3548" y="1803"/>
                    </a:lnTo>
                    <a:lnTo>
                      <a:pt x="3536" y="1801"/>
                    </a:lnTo>
                    <a:lnTo>
                      <a:pt x="3533" y="1798"/>
                    </a:lnTo>
                    <a:lnTo>
                      <a:pt x="3529" y="1792"/>
                    </a:lnTo>
                    <a:lnTo>
                      <a:pt x="3526" y="1787"/>
                    </a:lnTo>
                    <a:lnTo>
                      <a:pt x="3524" y="1780"/>
                    </a:lnTo>
                    <a:lnTo>
                      <a:pt x="3520" y="1777"/>
                    </a:lnTo>
                    <a:lnTo>
                      <a:pt x="3517" y="1773"/>
                    </a:lnTo>
                    <a:lnTo>
                      <a:pt x="3452" y="1770"/>
                    </a:lnTo>
                    <a:lnTo>
                      <a:pt x="3414" y="1758"/>
                    </a:lnTo>
                    <a:lnTo>
                      <a:pt x="3374" y="1745"/>
                    </a:lnTo>
                    <a:lnTo>
                      <a:pt x="3337" y="1735"/>
                    </a:lnTo>
                    <a:lnTo>
                      <a:pt x="3293" y="1731"/>
                    </a:lnTo>
                    <a:lnTo>
                      <a:pt x="3290" y="1728"/>
                    </a:lnTo>
                    <a:lnTo>
                      <a:pt x="3286" y="1723"/>
                    </a:lnTo>
                    <a:lnTo>
                      <a:pt x="3283" y="1717"/>
                    </a:lnTo>
                    <a:lnTo>
                      <a:pt x="3279" y="1712"/>
                    </a:lnTo>
                    <a:lnTo>
                      <a:pt x="3276" y="1709"/>
                    </a:lnTo>
                    <a:lnTo>
                      <a:pt x="3271" y="1703"/>
                    </a:lnTo>
                    <a:lnTo>
                      <a:pt x="3257" y="1698"/>
                    </a:lnTo>
                    <a:lnTo>
                      <a:pt x="3238" y="1695"/>
                    </a:lnTo>
                    <a:lnTo>
                      <a:pt x="3218" y="1689"/>
                    </a:lnTo>
                    <a:lnTo>
                      <a:pt x="3201" y="1683"/>
                    </a:lnTo>
                    <a:lnTo>
                      <a:pt x="3190" y="1674"/>
                    </a:lnTo>
                    <a:lnTo>
                      <a:pt x="3187" y="1669"/>
                    </a:lnTo>
                    <a:lnTo>
                      <a:pt x="3185" y="1662"/>
                    </a:lnTo>
                    <a:lnTo>
                      <a:pt x="3183" y="1655"/>
                    </a:lnTo>
                    <a:lnTo>
                      <a:pt x="3183" y="1646"/>
                    </a:lnTo>
                    <a:lnTo>
                      <a:pt x="3196" y="1634"/>
                    </a:lnTo>
                    <a:lnTo>
                      <a:pt x="3204" y="1614"/>
                    </a:lnTo>
                    <a:lnTo>
                      <a:pt x="3210" y="1593"/>
                    </a:lnTo>
                    <a:lnTo>
                      <a:pt x="3210" y="1566"/>
                    </a:lnTo>
                    <a:lnTo>
                      <a:pt x="3218" y="1566"/>
                    </a:lnTo>
                    <a:lnTo>
                      <a:pt x="3225" y="1566"/>
                    </a:lnTo>
                    <a:lnTo>
                      <a:pt x="3231" y="1564"/>
                    </a:lnTo>
                    <a:lnTo>
                      <a:pt x="3236" y="1562"/>
                    </a:lnTo>
                    <a:lnTo>
                      <a:pt x="3245" y="1559"/>
                    </a:lnTo>
                    <a:lnTo>
                      <a:pt x="3250" y="1555"/>
                    </a:lnTo>
                    <a:lnTo>
                      <a:pt x="3255" y="1550"/>
                    </a:lnTo>
                    <a:lnTo>
                      <a:pt x="3260" y="1543"/>
                    </a:lnTo>
                    <a:lnTo>
                      <a:pt x="3255" y="1543"/>
                    </a:lnTo>
                    <a:close/>
                    <a:moveTo>
                      <a:pt x="845" y="1520"/>
                    </a:moveTo>
                    <a:lnTo>
                      <a:pt x="860" y="1520"/>
                    </a:lnTo>
                    <a:lnTo>
                      <a:pt x="860" y="1532"/>
                    </a:lnTo>
                    <a:lnTo>
                      <a:pt x="855" y="1531"/>
                    </a:lnTo>
                    <a:lnTo>
                      <a:pt x="853" y="1531"/>
                    </a:lnTo>
                    <a:lnTo>
                      <a:pt x="851" y="1531"/>
                    </a:lnTo>
                    <a:lnTo>
                      <a:pt x="850" y="1529"/>
                    </a:lnTo>
                    <a:lnTo>
                      <a:pt x="848" y="1527"/>
                    </a:lnTo>
                    <a:lnTo>
                      <a:pt x="846" y="1525"/>
                    </a:lnTo>
                    <a:lnTo>
                      <a:pt x="846" y="1525"/>
                    </a:lnTo>
                    <a:lnTo>
                      <a:pt x="846" y="1524"/>
                    </a:lnTo>
                    <a:lnTo>
                      <a:pt x="845" y="1524"/>
                    </a:lnTo>
                    <a:lnTo>
                      <a:pt x="845" y="1520"/>
                    </a:lnTo>
                    <a:close/>
                    <a:moveTo>
                      <a:pt x="829" y="1501"/>
                    </a:moveTo>
                    <a:lnTo>
                      <a:pt x="832" y="1504"/>
                    </a:lnTo>
                    <a:lnTo>
                      <a:pt x="834" y="1506"/>
                    </a:lnTo>
                    <a:lnTo>
                      <a:pt x="834" y="1508"/>
                    </a:lnTo>
                    <a:lnTo>
                      <a:pt x="832" y="1510"/>
                    </a:lnTo>
                    <a:lnTo>
                      <a:pt x="829" y="1510"/>
                    </a:lnTo>
                    <a:lnTo>
                      <a:pt x="825" y="1511"/>
                    </a:lnTo>
                    <a:lnTo>
                      <a:pt x="829" y="1501"/>
                    </a:lnTo>
                    <a:close/>
                    <a:moveTo>
                      <a:pt x="509" y="1208"/>
                    </a:moveTo>
                    <a:lnTo>
                      <a:pt x="506" y="1209"/>
                    </a:lnTo>
                    <a:lnTo>
                      <a:pt x="504" y="1209"/>
                    </a:lnTo>
                    <a:lnTo>
                      <a:pt x="502" y="1209"/>
                    </a:lnTo>
                    <a:lnTo>
                      <a:pt x="504" y="1211"/>
                    </a:lnTo>
                    <a:lnTo>
                      <a:pt x="506" y="1213"/>
                    </a:lnTo>
                    <a:lnTo>
                      <a:pt x="508" y="1213"/>
                    </a:lnTo>
                    <a:lnTo>
                      <a:pt x="508" y="1213"/>
                    </a:lnTo>
                    <a:lnTo>
                      <a:pt x="509" y="1213"/>
                    </a:lnTo>
                    <a:lnTo>
                      <a:pt x="509" y="1213"/>
                    </a:lnTo>
                    <a:lnTo>
                      <a:pt x="511" y="1213"/>
                    </a:lnTo>
                    <a:lnTo>
                      <a:pt x="515" y="1213"/>
                    </a:lnTo>
                    <a:lnTo>
                      <a:pt x="515" y="1211"/>
                    </a:lnTo>
                    <a:lnTo>
                      <a:pt x="513" y="1209"/>
                    </a:lnTo>
                    <a:lnTo>
                      <a:pt x="511" y="1208"/>
                    </a:lnTo>
                    <a:lnTo>
                      <a:pt x="509" y="1208"/>
                    </a:lnTo>
                    <a:close/>
                    <a:moveTo>
                      <a:pt x="736" y="1105"/>
                    </a:moveTo>
                    <a:lnTo>
                      <a:pt x="740" y="1108"/>
                    </a:lnTo>
                    <a:lnTo>
                      <a:pt x="743" y="1112"/>
                    </a:lnTo>
                    <a:lnTo>
                      <a:pt x="743" y="1115"/>
                    </a:lnTo>
                    <a:lnTo>
                      <a:pt x="743" y="1120"/>
                    </a:lnTo>
                    <a:lnTo>
                      <a:pt x="745" y="1129"/>
                    </a:lnTo>
                    <a:lnTo>
                      <a:pt x="740" y="1131"/>
                    </a:lnTo>
                    <a:lnTo>
                      <a:pt x="738" y="1133"/>
                    </a:lnTo>
                    <a:lnTo>
                      <a:pt x="735" y="1134"/>
                    </a:lnTo>
                    <a:lnTo>
                      <a:pt x="731" y="1136"/>
                    </a:lnTo>
                    <a:lnTo>
                      <a:pt x="728" y="1138"/>
                    </a:lnTo>
                    <a:lnTo>
                      <a:pt x="721" y="1140"/>
                    </a:lnTo>
                    <a:lnTo>
                      <a:pt x="721" y="1136"/>
                    </a:lnTo>
                    <a:lnTo>
                      <a:pt x="717" y="1136"/>
                    </a:lnTo>
                    <a:lnTo>
                      <a:pt x="721" y="1124"/>
                    </a:lnTo>
                    <a:lnTo>
                      <a:pt x="728" y="1119"/>
                    </a:lnTo>
                    <a:lnTo>
                      <a:pt x="733" y="1112"/>
                    </a:lnTo>
                    <a:lnTo>
                      <a:pt x="736" y="1105"/>
                    </a:lnTo>
                    <a:close/>
                    <a:moveTo>
                      <a:pt x="1578" y="1094"/>
                    </a:moveTo>
                    <a:lnTo>
                      <a:pt x="1616" y="1098"/>
                    </a:lnTo>
                    <a:lnTo>
                      <a:pt x="1616" y="1101"/>
                    </a:lnTo>
                    <a:lnTo>
                      <a:pt x="1619" y="1101"/>
                    </a:lnTo>
                    <a:lnTo>
                      <a:pt x="1623" y="1124"/>
                    </a:lnTo>
                    <a:lnTo>
                      <a:pt x="1593" y="1129"/>
                    </a:lnTo>
                    <a:lnTo>
                      <a:pt x="1586" y="1122"/>
                    </a:lnTo>
                    <a:lnTo>
                      <a:pt x="1579" y="1117"/>
                    </a:lnTo>
                    <a:lnTo>
                      <a:pt x="1576" y="1112"/>
                    </a:lnTo>
                    <a:lnTo>
                      <a:pt x="1574" y="1098"/>
                    </a:lnTo>
                    <a:lnTo>
                      <a:pt x="1578" y="1098"/>
                    </a:lnTo>
                    <a:lnTo>
                      <a:pt x="1578" y="1094"/>
                    </a:lnTo>
                    <a:close/>
                    <a:moveTo>
                      <a:pt x="1504" y="1072"/>
                    </a:moveTo>
                    <a:lnTo>
                      <a:pt x="1504" y="1086"/>
                    </a:lnTo>
                    <a:lnTo>
                      <a:pt x="1508" y="1086"/>
                    </a:lnTo>
                    <a:lnTo>
                      <a:pt x="1511" y="1086"/>
                    </a:lnTo>
                    <a:lnTo>
                      <a:pt x="1513" y="1084"/>
                    </a:lnTo>
                    <a:lnTo>
                      <a:pt x="1515" y="1084"/>
                    </a:lnTo>
                    <a:lnTo>
                      <a:pt x="1517" y="1082"/>
                    </a:lnTo>
                    <a:lnTo>
                      <a:pt x="1515" y="1080"/>
                    </a:lnTo>
                    <a:lnTo>
                      <a:pt x="1513" y="1077"/>
                    </a:lnTo>
                    <a:lnTo>
                      <a:pt x="1511" y="1075"/>
                    </a:lnTo>
                    <a:lnTo>
                      <a:pt x="1510" y="1075"/>
                    </a:lnTo>
                    <a:lnTo>
                      <a:pt x="1508" y="1073"/>
                    </a:lnTo>
                    <a:lnTo>
                      <a:pt x="1504" y="1072"/>
                    </a:lnTo>
                    <a:close/>
                    <a:moveTo>
                      <a:pt x="1504" y="1056"/>
                    </a:moveTo>
                    <a:lnTo>
                      <a:pt x="1504" y="1063"/>
                    </a:lnTo>
                    <a:lnTo>
                      <a:pt x="1513" y="1063"/>
                    </a:lnTo>
                    <a:lnTo>
                      <a:pt x="1513" y="1056"/>
                    </a:lnTo>
                    <a:lnTo>
                      <a:pt x="1504" y="1056"/>
                    </a:lnTo>
                    <a:close/>
                    <a:moveTo>
                      <a:pt x="1513" y="1040"/>
                    </a:moveTo>
                    <a:lnTo>
                      <a:pt x="1513" y="1044"/>
                    </a:lnTo>
                    <a:lnTo>
                      <a:pt x="1513" y="1047"/>
                    </a:lnTo>
                    <a:lnTo>
                      <a:pt x="1515" y="1047"/>
                    </a:lnTo>
                    <a:lnTo>
                      <a:pt x="1515" y="1049"/>
                    </a:lnTo>
                    <a:lnTo>
                      <a:pt x="1517" y="1051"/>
                    </a:lnTo>
                    <a:lnTo>
                      <a:pt x="1517" y="1040"/>
                    </a:lnTo>
                    <a:lnTo>
                      <a:pt x="1513" y="1040"/>
                    </a:lnTo>
                    <a:close/>
                    <a:moveTo>
                      <a:pt x="598" y="1024"/>
                    </a:moveTo>
                    <a:lnTo>
                      <a:pt x="604" y="1026"/>
                    </a:lnTo>
                    <a:lnTo>
                      <a:pt x="605" y="1030"/>
                    </a:lnTo>
                    <a:lnTo>
                      <a:pt x="609" y="1033"/>
                    </a:lnTo>
                    <a:lnTo>
                      <a:pt x="612" y="1035"/>
                    </a:lnTo>
                    <a:lnTo>
                      <a:pt x="614" y="1038"/>
                    </a:lnTo>
                    <a:lnTo>
                      <a:pt x="618" y="1040"/>
                    </a:lnTo>
                    <a:lnTo>
                      <a:pt x="626" y="1040"/>
                    </a:lnTo>
                    <a:lnTo>
                      <a:pt x="633" y="1038"/>
                    </a:lnTo>
                    <a:lnTo>
                      <a:pt x="639" y="1035"/>
                    </a:lnTo>
                    <a:lnTo>
                      <a:pt x="647" y="1035"/>
                    </a:lnTo>
                    <a:lnTo>
                      <a:pt x="656" y="1040"/>
                    </a:lnTo>
                    <a:lnTo>
                      <a:pt x="672" y="1059"/>
                    </a:lnTo>
                    <a:lnTo>
                      <a:pt x="684" y="1086"/>
                    </a:lnTo>
                    <a:lnTo>
                      <a:pt x="691" y="1113"/>
                    </a:lnTo>
                    <a:lnTo>
                      <a:pt x="689" y="1115"/>
                    </a:lnTo>
                    <a:lnTo>
                      <a:pt x="689" y="1115"/>
                    </a:lnTo>
                    <a:lnTo>
                      <a:pt x="687" y="1117"/>
                    </a:lnTo>
                    <a:lnTo>
                      <a:pt x="687" y="1117"/>
                    </a:lnTo>
                    <a:lnTo>
                      <a:pt x="687" y="1120"/>
                    </a:lnTo>
                    <a:lnTo>
                      <a:pt x="682" y="1122"/>
                    </a:lnTo>
                    <a:lnTo>
                      <a:pt x="679" y="1122"/>
                    </a:lnTo>
                    <a:lnTo>
                      <a:pt x="673" y="1124"/>
                    </a:lnTo>
                    <a:lnTo>
                      <a:pt x="668" y="1124"/>
                    </a:lnTo>
                    <a:lnTo>
                      <a:pt x="668" y="1136"/>
                    </a:lnTo>
                    <a:lnTo>
                      <a:pt x="659" y="1141"/>
                    </a:lnTo>
                    <a:lnTo>
                      <a:pt x="653" y="1147"/>
                    </a:lnTo>
                    <a:lnTo>
                      <a:pt x="644" y="1152"/>
                    </a:lnTo>
                    <a:lnTo>
                      <a:pt x="654" y="1164"/>
                    </a:lnTo>
                    <a:lnTo>
                      <a:pt x="659" y="1182"/>
                    </a:lnTo>
                    <a:lnTo>
                      <a:pt x="661" y="1203"/>
                    </a:lnTo>
                    <a:lnTo>
                      <a:pt x="659" y="1225"/>
                    </a:lnTo>
                    <a:lnTo>
                      <a:pt x="658" y="1246"/>
                    </a:lnTo>
                    <a:lnTo>
                      <a:pt x="654" y="1267"/>
                    </a:lnTo>
                    <a:lnTo>
                      <a:pt x="649" y="1283"/>
                    </a:lnTo>
                    <a:lnTo>
                      <a:pt x="644" y="1293"/>
                    </a:lnTo>
                    <a:lnTo>
                      <a:pt x="632" y="1297"/>
                    </a:lnTo>
                    <a:lnTo>
                      <a:pt x="616" y="1297"/>
                    </a:lnTo>
                    <a:lnTo>
                      <a:pt x="600" y="1297"/>
                    </a:lnTo>
                    <a:lnTo>
                      <a:pt x="586" y="1300"/>
                    </a:lnTo>
                    <a:lnTo>
                      <a:pt x="583" y="1305"/>
                    </a:lnTo>
                    <a:lnTo>
                      <a:pt x="579" y="1309"/>
                    </a:lnTo>
                    <a:lnTo>
                      <a:pt x="576" y="1316"/>
                    </a:lnTo>
                    <a:lnTo>
                      <a:pt x="572" y="1321"/>
                    </a:lnTo>
                    <a:lnTo>
                      <a:pt x="567" y="1325"/>
                    </a:lnTo>
                    <a:lnTo>
                      <a:pt x="537" y="1339"/>
                    </a:lnTo>
                    <a:lnTo>
                      <a:pt x="504" y="1347"/>
                    </a:lnTo>
                    <a:lnTo>
                      <a:pt x="471" y="1354"/>
                    </a:lnTo>
                    <a:lnTo>
                      <a:pt x="471" y="1349"/>
                    </a:lnTo>
                    <a:lnTo>
                      <a:pt x="473" y="1346"/>
                    </a:lnTo>
                    <a:lnTo>
                      <a:pt x="471" y="1344"/>
                    </a:lnTo>
                    <a:lnTo>
                      <a:pt x="471" y="1342"/>
                    </a:lnTo>
                    <a:lnTo>
                      <a:pt x="469" y="1342"/>
                    </a:lnTo>
                    <a:lnTo>
                      <a:pt x="467" y="1342"/>
                    </a:lnTo>
                    <a:lnTo>
                      <a:pt x="464" y="1342"/>
                    </a:lnTo>
                    <a:lnTo>
                      <a:pt x="461" y="1340"/>
                    </a:lnTo>
                    <a:lnTo>
                      <a:pt x="459" y="1337"/>
                    </a:lnTo>
                    <a:lnTo>
                      <a:pt x="459" y="1335"/>
                    </a:lnTo>
                    <a:lnTo>
                      <a:pt x="459" y="1333"/>
                    </a:lnTo>
                    <a:lnTo>
                      <a:pt x="459" y="1332"/>
                    </a:lnTo>
                    <a:lnTo>
                      <a:pt x="457" y="1330"/>
                    </a:lnTo>
                    <a:lnTo>
                      <a:pt x="457" y="1328"/>
                    </a:lnTo>
                    <a:lnTo>
                      <a:pt x="454" y="1328"/>
                    </a:lnTo>
                    <a:lnTo>
                      <a:pt x="450" y="1328"/>
                    </a:lnTo>
                    <a:lnTo>
                      <a:pt x="448" y="1326"/>
                    </a:lnTo>
                    <a:lnTo>
                      <a:pt x="447" y="1325"/>
                    </a:lnTo>
                    <a:lnTo>
                      <a:pt x="443" y="1321"/>
                    </a:lnTo>
                    <a:lnTo>
                      <a:pt x="441" y="1316"/>
                    </a:lnTo>
                    <a:lnTo>
                      <a:pt x="452" y="1309"/>
                    </a:lnTo>
                    <a:lnTo>
                      <a:pt x="461" y="1300"/>
                    </a:lnTo>
                    <a:lnTo>
                      <a:pt x="454" y="1302"/>
                    </a:lnTo>
                    <a:lnTo>
                      <a:pt x="448" y="1302"/>
                    </a:lnTo>
                    <a:lnTo>
                      <a:pt x="445" y="1300"/>
                    </a:lnTo>
                    <a:lnTo>
                      <a:pt x="443" y="1300"/>
                    </a:lnTo>
                    <a:lnTo>
                      <a:pt x="440" y="1297"/>
                    </a:lnTo>
                    <a:lnTo>
                      <a:pt x="438" y="1293"/>
                    </a:lnTo>
                    <a:lnTo>
                      <a:pt x="441" y="1292"/>
                    </a:lnTo>
                    <a:lnTo>
                      <a:pt x="443" y="1290"/>
                    </a:lnTo>
                    <a:lnTo>
                      <a:pt x="445" y="1288"/>
                    </a:lnTo>
                    <a:lnTo>
                      <a:pt x="448" y="1288"/>
                    </a:lnTo>
                    <a:lnTo>
                      <a:pt x="452" y="1286"/>
                    </a:lnTo>
                    <a:lnTo>
                      <a:pt x="455" y="1285"/>
                    </a:lnTo>
                    <a:lnTo>
                      <a:pt x="457" y="1285"/>
                    </a:lnTo>
                    <a:lnTo>
                      <a:pt x="459" y="1285"/>
                    </a:lnTo>
                    <a:lnTo>
                      <a:pt x="462" y="1285"/>
                    </a:lnTo>
                    <a:lnTo>
                      <a:pt x="467" y="1286"/>
                    </a:lnTo>
                    <a:lnTo>
                      <a:pt x="469" y="1279"/>
                    </a:lnTo>
                    <a:lnTo>
                      <a:pt x="469" y="1274"/>
                    </a:lnTo>
                    <a:lnTo>
                      <a:pt x="469" y="1272"/>
                    </a:lnTo>
                    <a:lnTo>
                      <a:pt x="469" y="1271"/>
                    </a:lnTo>
                    <a:lnTo>
                      <a:pt x="471" y="1271"/>
                    </a:lnTo>
                    <a:lnTo>
                      <a:pt x="471" y="1269"/>
                    </a:lnTo>
                    <a:lnTo>
                      <a:pt x="471" y="1269"/>
                    </a:lnTo>
                    <a:lnTo>
                      <a:pt x="469" y="1267"/>
                    </a:lnTo>
                    <a:lnTo>
                      <a:pt x="469" y="1264"/>
                    </a:lnTo>
                    <a:lnTo>
                      <a:pt x="467" y="1258"/>
                    </a:lnTo>
                    <a:lnTo>
                      <a:pt x="480" y="1250"/>
                    </a:lnTo>
                    <a:lnTo>
                      <a:pt x="487" y="1239"/>
                    </a:lnTo>
                    <a:lnTo>
                      <a:pt x="492" y="1227"/>
                    </a:lnTo>
                    <a:lnTo>
                      <a:pt x="499" y="1213"/>
                    </a:lnTo>
                    <a:lnTo>
                      <a:pt x="480" y="1208"/>
                    </a:lnTo>
                    <a:lnTo>
                      <a:pt x="466" y="1199"/>
                    </a:lnTo>
                    <a:lnTo>
                      <a:pt x="452" y="1185"/>
                    </a:lnTo>
                    <a:lnTo>
                      <a:pt x="462" y="1175"/>
                    </a:lnTo>
                    <a:lnTo>
                      <a:pt x="471" y="1166"/>
                    </a:lnTo>
                    <a:lnTo>
                      <a:pt x="480" y="1155"/>
                    </a:lnTo>
                    <a:lnTo>
                      <a:pt x="466" y="1155"/>
                    </a:lnTo>
                    <a:lnTo>
                      <a:pt x="457" y="1154"/>
                    </a:lnTo>
                    <a:lnTo>
                      <a:pt x="448" y="1143"/>
                    </a:lnTo>
                    <a:lnTo>
                      <a:pt x="454" y="1141"/>
                    </a:lnTo>
                    <a:lnTo>
                      <a:pt x="457" y="1141"/>
                    </a:lnTo>
                    <a:lnTo>
                      <a:pt x="461" y="1140"/>
                    </a:lnTo>
                    <a:lnTo>
                      <a:pt x="462" y="1138"/>
                    </a:lnTo>
                    <a:lnTo>
                      <a:pt x="462" y="1134"/>
                    </a:lnTo>
                    <a:lnTo>
                      <a:pt x="464" y="1129"/>
                    </a:lnTo>
                    <a:lnTo>
                      <a:pt x="461" y="1127"/>
                    </a:lnTo>
                    <a:lnTo>
                      <a:pt x="459" y="1126"/>
                    </a:lnTo>
                    <a:lnTo>
                      <a:pt x="459" y="1126"/>
                    </a:lnTo>
                    <a:lnTo>
                      <a:pt x="459" y="1126"/>
                    </a:lnTo>
                    <a:lnTo>
                      <a:pt x="459" y="1126"/>
                    </a:lnTo>
                    <a:lnTo>
                      <a:pt x="457" y="1124"/>
                    </a:lnTo>
                    <a:lnTo>
                      <a:pt x="457" y="1120"/>
                    </a:lnTo>
                    <a:lnTo>
                      <a:pt x="461" y="1120"/>
                    </a:lnTo>
                    <a:lnTo>
                      <a:pt x="461" y="1117"/>
                    </a:lnTo>
                    <a:lnTo>
                      <a:pt x="494" y="1117"/>
                    </a:lnTo>
                    <a:lnTo>
                      <a:pt x="525" y="1120"/>
                    </a:lnTo>
                    <a:lnTo>
                      <a:pt x="529" y="1115"/>
                    </a:lnTo>
                    <a:lnTo>
                      <a:pt x="532" y="1112"/>
                    </a:lnTo>
                    <a:lnTo>
                      <a:pt x="536" y="1108"/>
                    </a:lnTo>
                    <a:lnTo>
                      <a:pt x="539" y="1107"/>
                    </a:lnTo>
                    <a:lnTo>
                      <a:pt x="543" y="1103"/>
                    </a:lnTo>
                    <a:lnTo>
                      <a:pt x="546" y="1100"/>
                    </a:lnTo>
                    <a:lnTo>
                      <a:pt x="548" y="1094"/>
                    </a:lnTo>
                    <a:lnTo>
                      <a:pt x="541" y="1094"/>
                    </a:lnTo>
                    <a:lnTo>
                      <a:pt x="536" y="1093"/>
                    </a:lnTo>
                    <a:lnTo>
                      <a:pt x="530" y="1093"/>
                    </a:lnTo>
                    <a:lnTo>
                      <a:pt x="525" y="1091"/>
                    </a:lnTo>
                    <a:lnTo>
                      <a:pt x="523" y="1089"/>
                    </a:lnTo>
                    <a:lnTo>
                      <a:pt x="523" y="1087"/>
                    </a:lnTo>
                    <a:lnTo>
                      <a:pt x="523" y="1087"/>
                    </a:lnTo>
                    <a:lnTo>
                      <a:pt x="523" y="1086"/>
                    </a:lnTo>
                    <a:lnTo>
                      <a:pt x="522" y="1082"/>
                    </a:lnTo>
                    <a:lnTo>
                      <a:pt x="532" y="1073"/>
                    </a:lnTo>
                    <a:lnTo>
                      <a:pt x="541" y="1059"/>
                    </a:lnTo>
                    <a:lnTo>
                      <a:pt x="544" y="1044"/>
                    </a:lnTo>
                    <a:lnTo>
                      <a:pt x="567" y="1042"/>
                    </a:lnTo>
                    <a:lnTo>
                      <a:pt x="586" y="1037"/>
                    </a:lnTo>
                    <a:lnTo>
                      <a:pt x="595" y="1024"/>
                    </a:lnTo>
                    <a:lnTo>
                      <a:pt x="598" y="1024"/>
                    </a:lnTo>
                    <a:close/>
                    <a:moveTo>
                      <a:pt x="611" y="921"/>
                    </a:moveTo>
                    <a:lnTo>
                      <a:pt x="614" y="921"/>
                    </a:lnTo>
                    <a:lnTo>
                      <a:pt x="616" y="921"/>
                    </a:lnTo>
                    <a:lnTo>
                      <a:pt x="618" y="921"/>
                    </a:lnTo>
                    <a:lnTo>
                      <a:pt x="618" y="923"/>
                    </a:lnTo>
                    <a:lnTo>
                      <a:pt x="619" y="923"/>
                    </a:lnTo>
                    <a:lnTo>
                      <a:pt x="619" y="925"/>
                    </a:lnTo>
                    <a:lnTo>
                      <a:pt x="621" y="928"/>
                    </a:lnTo>
                    <a:lnTo>
                      <a:pt x="611" y="932"/>
                    </a:lnTo>
                    <a:lnTo>
                      <a:pt x="611" y="921"/>
                    </a:lnTo>
                    <a:close/>
                    <a:moveTo>
                      <a:pt x="633" y="906"/>
                    </a:moveTo>
                    <a:lnTo>
                      <a:pt x="637" y="909"/>
                    </a:lnTo>
                    <a:lnTo>
                      <a:pt x="639" y="913"/>
                    </a:lnTo>
                    <a:lnTo>
                      <a:pt x="637" y="915"/>
                    </a:lnTo>
                    <a:lnTo>
                      <a:pt x="635" y="916"/>
                    </a:lnTo>
                    <a:lnTo>
                      <a:pt x="632" y="918"/>
                    </a:lnTo>
                    <a:lnTo>
                      <a:pt x="625" y="921"/>
                    </a:lnTo>
                    <a:lnTo>
                      <a:pt x="626" y="916"/>
                    </a:lnTo>
                    <a:lnTo>
                      <a:pt x="628" y="913"/>
                    </a:lnTo>
                    <a:lnTo>
                      <a:pt x="630" y="911"/>
                    </a:lnTo>
                    <a:lnTo>
                      <a:pt x="632" y="909"/>
                    </a:lnTo>
                    <a:lnTo>
                      <a:pt x="633" y="906"/>
                    </a:lnTo>
                    <a:close/>
                    <a:moveTo>
                      <a:pt x="637" y="874"/>
                    </a:moveTo>
                    <a:lnTo>
                      <a:pt x="649" y="874"/>
                    </a:lnTo>
                    <a:lnTo>
                      <a:pt x="649" y="890"/>
                    </a:lnTo>
                    <a:lnTo>
                      <a:pt x="640" y="890"/>
                    </a:lnTo>
                    <a:lnTo>
                      <a:pt x="640" y="887"/>
                    </a:lnTo>
                    <a:lnTo>
                      <a:pt x="639" y="885"/>
                    </a:lnTo>
                    <a:lnTo>
                      <a:pt x="639" y="883"/>
                    </a:lnTo>
                    <a:lnTo>
                      <a:pt x="639" y="881"/>
                    </a:lnTo>
                    <a:lnTo>
                      <a:pt x="637" y="878"/>
                    </a:lnTo>
                    <a:lnTo>
                      <a:pt x="637" y="874"/>
                    </a:lnTo>
                    <a:close/>
                    <a:moveTo>
                      <a:pt x="583" y="874"/>
                    </a:moveTo>
                    <a:lnTo>
                      <a:pt x="586" y="876"/>
                    </a:lnTo>
                    <a:lnTo>
                      <a:pt x="586" y="878"/>
                    </a:lnTo>
                    <a:lnTo>
                      <a:pt x="588" y="880"/>
                    </a:lnTo>
                    <a:lnTo>
                      <a:pt x="588" y="881"/>
                    </a:lnTo>
                    <a:lnTo>
                      <a:pt x="590" y="883"/>
                    </a:lnTo>
                    <a:lnTo>
                      <a:pt x="591" y="887"/>
                    </a:lnTo>
                    <a:lnTo>
                      <a:pt x="579" y="887"/>
                    </a:lnTo>
                    <a:lnTo>
                      <a:pt x="579" y="883"/>
                    </a:lnTo>
                    <a:lnTo>
                      <a:pt x="581" y="881"/>
                    </a:lnTo>
                    <a:lnTo>
                      <a:pt x="581" y="880"/>
                    </a:lnTo>
                    <a:lnTo>
                      <a:pt x="581" y="880"/>
                    </a:lnTo>
                    <a:lnTo>
                      <a:pt x="583" y="878"/>
                    </a:lnTo>
                    <a:lnTo>
                      <a:pt x="583" y="874"/>
                    </a:lnTo>
                    <a:close/>
                    <a:moveTo>
                      <a:pt x="586" y="817"/>
                    </a:moveTo>
                    <a:lnTo>
                      <a:pt x="602" y="817"/>
                    </a:lnTo>
                    <a:lnTo>
                      <a:pt x="604" y="820"/>
                    </a:lnTo>
                    <a:lnTo>
                      <a:pt x="604" y="824"/>
                    </a:lnTo>
                    <a:lnTo>
                      <a:pt x="605" y="827"/>
                    </a:lnTo>
                    <a:lnTo>
                      <a:pt x="605" y="832"/>
                    </a:lnTo>
                    <a:lnTo>
                      <a:pt x="600" y="846"/>
                    </a:lnTo>
                    <a:lnTo>
                      <a:pt x="598" y="860"/>
                    </a:lnTo>
                    <a:lnTo>
                      <a:pt x="595" y="874"/>
                    </a:lnTo>
                    <a:lnTo>
                      <a:pt x="591" y="874"/>
                    </a:lnTo>
                    <a:lnTo>
                      <a:pt x="591" y="871"/>
                    </a:lnTo>
                    <a:lnTo>
                      <a:pt x="588" y="862"/>
                    </a:lnTo>
                    <a:lnTo>
                      <a:pt x="586" y="848"/>
                    </a:lnTo>
                    <a:lnTo>
                      <a:pt x="586" y="834"/>
                    </a:lnTo>
                    <a:lnTo>
                      <a:pt x="586" y="822"/>
                    </a:lnTo>
                    <a:lnTo>
                      <a:pt x="586" y="817"/>
                    </a:lnTo>
                    <a:close/>
                    <a:moveTo>
                      <a:pt x="1958" y="791"/>
                    </a:moveTo>
                    <a:lnTo>
                      <a:pt x="1962" y="794"/>
                    </a:lnTo>
                    <a:lnTo>
                      <a:pt x="1965" y="796"/>
                    </a:lnTo>
                    <a:lnTo>
                      <a:pt x="1969" y="798"/>
                    </a:lnTo>
                    <a:lnTo>
                      <a:pt x="1960" y="819"/>
                    </a:lnTo>
                    <a:lnTo>
                      <a:pt x="1949" y="836"/>
                    </a:lnTo>
                    <a:lnTo>
                      <a:pt x="1958" y="845"/>
                    </a:lnTo>
                    <a:lnTo>
                      <a:pt x="1958" y="855"/>
                    </a:lnTo>
                    <a:lnTo>
                      <a:pt x="1955" y="867"/>
                    </a:lnTo>
                    <a:lnTo>
                      <a:pt x="1949" y="883"/>
                    </a:lnTo>
                    <a:lnTo>
                      <a:pt x="1944" y="883"/>
                    </a:lnTo>
                    <a:lnTo>
                      <a:pt x="1941" y="885"/>
                    </a:lnTo>
                    <a:lnTo>
                      <a:pt x="1937" y="887"/>
                    </a:lnTo>
                    <a:lnTo>
                      <a:pt x="1934" y="888"/>
                    </a:lnTo>
                    <a:lnTo>
                      <a:pt x="1928" y="888"/>
                    </a:lnTo>
                    <a:lnTo>
                      <a:pt x="1923" y="890"/>
                    </a:lnTo>
                    <a:lnTo>
                      <a:pt x="1923" y="887"/>
                    </a:lnTo>
                    <a:lnTo>
                      <a:pt x="1920" y="887"/>
                    </a:lnTo>
                    <a:lnTo>
                      <a:pt x="1918" y="876"/>
                    </a:lnTo>
                    <a:lnTo>
                      <a:pt x="1914" y="860"/>
                    </a:lnTo>
                    <a:lnTo>
                      <a:pt x="1913" y="845"/>
                    </a:lnTo>
                    <a:lnTo>
                      <a:pt x="1911" y="829"/>
                    </a:lnTo>
                    <a:lnTo>
                      <a:pt x="1921" y="820"/>
                    </a:lnTo>
                    <a:lnTo>
                      <a:pt x="1928" y="812"/>
                    </a:lnTo>
                    <a:lnTo>
                      <a:pt x="1935" y="803"/>
                    </a:lnTo>
                    <a:lnTo>
                      <a:pt x="1944" y="796"/>
                    </a:lnTo>
                    <a:lnTo>
                      <a:pt x="1958" y="791"/>
                    </a:lnTo>
                    <a:close/>
                    <a:moveTo>
                      <a:pt x="653" y="740"/>
                    </a:moveTo>
                    <a:lnTo>
                      <a:pt x="651" y="763"/>
                    </a:lnTo>
                    <a:lnTo>
                      <a:pt x="646" y="778"/>
                    </a:lnTo>
                    <a:lnTo>
                      <a:pt x="640" y="794"/>
                    </a:lnTo>
                    <a:lnTo>
                      <a:pt x="630" y="801"/>
                    </a:lnTo>
                    <a:lnTo>
                      <a:pt x="619" y="808"/>
                    </a:lnTo>
                    <a:lnTo>
                      <a:pt x="605" y="813"/>
                    </a:lnTo>
                    <a:lnTo>
                      <a:pt x="607" y="810"/>
                    </a:lnTo>
                    <a:lnTo>
                      <a:pt x="607" y="806"/>
                    </a:lnTo>
                    <a:lnTo>
                      <a:pt x="609" y="805"/>
                    </a:lnTo>
                    <a:lnTo>
                      <a:pt x="609" y="801"/>
                    </a:lnTo>
                    <a:lnTo>
                      <a:pt x="611" y="799"/>
                    </a:lnTo>
                    <a:lnTo>
                      <a:pt x="611" y="794"/>
                    </a:lnTo>
                    <a:lnTo>
                      <a:pt x="609" y="792"/>
                    </a:lnTo>
                    <a:lnTo>
                      <a:pt x="607" y="789"/>
                    </a:lnTo>
                    <a:lnTo>
                      <a:pt x="605" y="785"/>
                    </a:lnTo>
                    <a:lnTo>
                      <a:pt x="604" y="782"/>
                    </a:lnTo>
                    <a:lnTo>
                      <a:pt x="604" y="775"/>
                    </a:lnTo>
                    <a:lnTo>
                      <a:pt x="602" y="768"/>
                    </a:lnTo>
                    <a:lnTo>
                      <a:pt x="614" y="761"/>
                    </a:lnTo>
                    <a:lnTo>
                      <a:pt x="625" y="754"/>
                    </a:lnTo>
                    <a:lnTo>
                      <a:pt x="637" y="745"/>
                    </a:lnTo>
                    <a:lnTo>
                      <a:pt x="653" y="740"/>
                    </a:lnTo>
                    <a:close/>
                    <a:moveTo>
                      <a:pt x="810" y="724"/>
                    </a:moveTo>
                    <a:lnTo>
                      <a:pt x="810" y="733"/>
                    </a:lnTo>
                    <a:lnTo>
                      <a:pt x="810" y="740"/>
                    </a:lnTo>
                    <a:lnTo>
                      <a:pt x="808" y="747"/>
                    </a:lnTo>
                    <a:lnTo>
                      <a:pt x="806" y="752"/>
                    </a:lnTo>
                    <a:lnTo>
                      <a:pt x="796" y="764"/>
                    </a:lnTo>
                    <a:lnTo>
                      <a:pt x="783" y="775"/>
                    </a:lnTo>
                    <a:lnTo>
                      <a:pt x="773" y="787"/>
                    </a:lnTo>
                    <a:lnTo>
                      <a:pt x="764" y="803"/>
                    </a:lnTo>
                    <a:lnTo>
                      <a:pt x="768" y="803"/>
                    </a:lnTo>
                    <a:lnTo>
                      <a:pt x="769" y="803"/>
                    </a:lnTo>
                    <a:lnTo>
                      <a:pt x="769" y="803"/>
                    </a:lnTo>
                    <a:lnTo>
                      <a:pt x="769" y="803"/>
                    </a:lnTo>
                    <a:lnTo>
                      <a:pt x="769" y="805"/>
                    </a:lnTo>
                    <a:lnTo>
                      <a:pt x="771" y="806"/>
                    </a:lnTo>
                    <a:lnTo>
                      <a:pt x="771" y="810"/>
                    </a:lnTo>
                    <a:lnTo>
                      <a:pt x="768" y="812"/>
                    </a:lnTo>
                    <a:lnTo>
                      <a:pt x="766" y="813"/>
                    </a:lnTo>
                    <a:lnTo>
                      <a:pt x="766" y="815"/>
                    </a:lnTo>
                    <a:lnTo>
                      <a:pt x="764" y="817"/>
                    </a:lnTo>
                    <a:lnTo>
                      <a:pt x="764" y="820"/>
                    </a:lnTo>
                    <a:lnTo>
                      <a:pt x="764" y="825"/>
                    </a:lnTo>
                    <a:lnTo>
                      <a:pt x="768" y="825"/>
                    </a:lnTo>
                    <a:lnTo>
                      <a:pt x="778" y="817"/>
                    </a:lnTo>
                    <a:lnTo>
                      <a:pt x="792" y="813"/>
                    </a:lnTo>
                    <a:lnTo>
                      <a:pt x="810" y="812"/>
                    </a:lnTo>
                    <a:lnTo>
                      <a:pt x="827" y="813"/>
                    </a:lnTo>
                    <a:lnTo>
                      <a:pt x="845" y="813"/>
                    </a:lnTo>
                    <a:lnTo>
                      <a:pt x="864" y="813"/>
                    </a:lnTo>
                    <a:lnTo>
                      <a:pt x="867" y="825"/>
                    </a:lnTo>
                    <a:lnTo>
                      <a:pt x="869" y="834"/>
                    </a:lnTo>
                    <a:lnTo>
                      <a:pt x="867" y="848"/>
                    </a:lnTo>
                    <a:lnTo>
                      <a:pt x="862" y="866"/>
                    </a:lnTo>
                    <a:lnTo>
                      <a:pt x="853" y="883"/>
                    </a:lnTo>
                    <a:lnTo>
                      <a:pt x="845" y="899"/>
                    </a:lnTo>
                    <a:lnTo>
                      <a:pt x="836" y="915"/>
                    </a:lnTo>
                    <a:lnTo>
                      <a:pt x="827" y="927"/>
                    </a:lnTo>
                    <a:lnTo>
                      <a:pt x="822" y="932"/>
                    </a:lnTo>
                    <a:lnTo>
                      <a:pt x="824" y="935"/>
                    </a:lnTo>
                    <a:lnTo>
                      <a:pt x="825" y="939"/>
                    </a:lnTo>
                    <a:lnTo>
                      <a:pt x="829" y="941"/>
                    </a:lnTo>
                    <a:lnTo>
                      <a:pt x="831" y="944"/>
                    </a:lnTo>
                    <a:lnTo>
                      <a:pt x="831" y="946"/>
                    </a:lnTo>
                    <a:lnTo>
                      <a:pt x="829" y="948"/>
                    </a:lnTo>
                    <a:lnTo>
                      <a:pt x="825" y="951"/>
                    </a:lnTo>
                    <a:lnTo>
                      <a:pt x="818" y="955"/>
                    </a:lnTo>
                    <a:lnTo>
                      <a:pt x="813" y="958"/>
                    </a:lnTo>
                    <a:lnTo>
                      <a:pt x="808" y="960"/>
                    </a:lnTo>
                    <a:lnTo>
                      <a:pt x="803" y="963"/>
                    </a:lnTo>
                    <a:lnTo>
                      <a:pt x="803" y="970"/>
                    </a:lnTo>
                    <a:lnTo>
                      <a:pt x="813" y="970"/>
                    </a:lnTo>
                    <a:lnTo>
                      <a:pt x="817" y="969"/>
                    </a:lnTo>
                    <a:lnTo>
                      <a:pt x="818" y="965"/>
                    </a:lnTo>
                    <a:lnTo>
                      <a:pt x="820" y="965"/>
                    </a:lnTo>
                    <a:lnTo>
                      <a:pt x="824" y="963"/>
                    </a:lnTo>
                    <a:lnTo>
                      <a:pt x="827" y="963"/>
                    </a:lnTo>
                    <a:lnTo>
                      <a:pt x="832" y="963"/>
                    </a:lnTo>
                    <a:lnTo>
                      <a:pt x="845" y="974"/>
                    </a:lnTo>
                    <a:lnTo>
                      <a:pt x="858" y="984"/>
                    </a:lnTo>
                    <a:lnTo>
                      <a:pt x="872" y="997"/>
                    </a:lnTo>
                    <a:lnTo>
                      <a:pt x="883" y="1009"/>
                    </a:lnTo>
                    <a:lnTo>
                      <a:pt x="888" y="1030"/>
                    </a:lnTo>
                    <a:lnTo>
                      <a:pt x="890" y="1051"/>
                    </a:lnTo>
                    <a:lnTo>
                      <a:pt x="893" y="1070"/>
                    </a:lnTo>
                    <a:lnTo>
                      <a:pt x="902" y="1086"/>
                    </a:lnTo>
                    <a:lnTo>
                      <a:pt x="937" y="1101"/>
                    </a:lnTo>
                    <a:lnTo>
                      <a:pt x="944" y="1124"/>
                    </a:lnTo>
                    <a:lnTo>
                      <a:pt x="956" y="1129"/>
                    </a:lnTo>
                    <a:lnTo>
                      <a:pt x="951" y="1152"/>
                    </a:lnTo>
                    <a:lnTo>
                      <a:pt x="953" y="1154"/>
                    </a:lnTo>
                    <a:lnTo>
                      <a:pt x="956" y="1157"/>
                    </a:lnTo>
                    <a:lnTo>
                      <a:pt x="960" y="1159"/>
                    </a:lnTo>
                    <a:lnTo>
                      <a:pt x="963" y="1162"/>
                    </a:lnTo>
                    <a:lnTo>
                      <a:pt x="965" y="1164"/>
                    </a:lnTo>
                    <a:lnTo>
                      <a:pt x="967" y="1166"/>
                    </a:lnTo>
                    <a:lnTo>
                      <a:pt x="968" y="1169"/>
                    </a:lnTo>
                    <a:lnTo>
                      <a:pt x="967" y="1173"/>
                    </a:lnTo>
                    <a:lnTo>
                      <a:pt x="967" y="1173"/>
                    </a:lnTo>
                    <a:lnTo>
                      <a:pt x="963" y="1175"/>
                    </a:lnTo>
                    <a:lnTo>
                      <a:pt x="961" y="1175"/>
                    </a:lnTo>
                    <a:lnTo>
                      <a:pt x="960" y="1175"/>
                    </a:lnTo>
                    <a:lnTo>
                      <a:pt x="960" y="1176"/>
                    </a:lnTo>
                    <a:lnTo>
                      <a:pt x="958" y="1178"/>
                    </a:lnTo>
                    <a:lnTo>
                      <a:pt x="960" y="1182"/>
                    </a:lnTo>
                    <a:lnTo>
                      <a:pt x="963" y="1189"/>
                    </a:lnTo>
                    <a:lnTo>
                      <a:pt x="967" y="1192"/>
                    </a:lnTo>
                    <a:lnTo>
                      <a:pt x="972" y="1197"/>
                    </a:lnTo>
                    <a:lnTo>
                      <a:pt x="977" y="1206"/>
                    </a:lnTo>
                    <a:lnTo>
                      <a:pt x="979" y="1220"/>
                    </a:lnTo>
                    <a:lnTo>
                      <a:pt x="975" y="1223"/>
                    </a:lnTo>
                    <a:lnTo>
                      <a:pt x="972" y="1225"/>
                    </a:lnTo>
                    <a:lnTo>
                      <a:pt x="970" y="1227"/>
                    </a:lnTo>
                    <a:lnTo>
                      <a:pt x="968" y="1230"/>
                    </a:lnTo>
                    <a:lnTo>
                      <a:pt x="967" y="1236"/>
                    </a:lnTo>
                    <a:lnTo>
                      <a:pt x="970" y="1236"/>
                    </a:lnTo>
                    <a:lnTo>
                      <a:pt x="970" y="1239"/>
                    </a:lnTo>
                    <a:lnTo>
                      <a:pt x="984" y="1232"/>
                    </a:lnTo>
                    <a:lnTo>
                      <a:pt x="995" y="1229"/>
                    </a:lnTo>
                    <a:lnTo>
                      <a:pt x="1009" y="1227"/>
                    </a:lnTo>
                    <a:lnTo>
                      <a:pt x="1028" y="1229"/>
                    </a:lnTo>
                    <a:lnTo>
                      <a:pt x="1035" y="1237"/>
                    </a:lnTo>
                    <a:lnTo>
                      <a:pt x="1040" y="1244"/>
                    </a:lnTo>
                    <a:lnTo>
                      <a:pt x="1045" y="1253"/>
                    </a:lnTo>
                    <a:lnTo>
                      <a:pt x="1047" y="1265"/>
                    </a:lnTo>
                    <a:lnTo>
                      <a:pt x="1047" y="1283"/>
                    </a:lnTo>
                    <a:lnTo>
                      <a:pt x="1045" y="1286"/>
                    </a:lnTo>
                    <a:lnTo>
                      <a:pt x="1043" y="1290"/>
                    </a:lnTo>
                    <a:lnTo>
                      <a:pt x="1043" y="1295"/>
                    </a:lnTo>
                    <a:lnTo>
                      <a:pt x="1042" y="1300"/>
                    </a:lnTo>
                    <a:lnTo>
                      <a:pt x="1040" y="1305"/>
                    </a:lnTo>
                    <a:lnTo>
                      <a:pt x="1024" y="1312"/>
                    </a:lnTo>
                    <a:lnTo>
                      <a:pt x="1023" y="1316"/>
                    </a:lnTo>
                    <a:lnTo>
                      <a:pt x="1023" y="1318"/>
                    </a:lnTo>
                    <a:lnTo>
                      <a:pt x="1023" y="1319"/>
                    </a:lnTo>
                    <a:lnTo>
                      <a:pt x="1023" y="1321"/>
                    </a:lnTo>
                    <a:lnTo>
                      <a:pt x="1021" y="1325"/>
                    </a:lnTo>
                    <a:lnTo>
                      <a:pt x="1021" y="1328"/>
                    </a:lnTo>
                    <a:lnTo>
                      <a:pt x="1005" y="1328"/>
                    </a:lnTo>
                    <a:lnTo>
                      <a:pt x="1009" y="1340"/>
                    </a:lnTo>
                    <a:lnTo>
                      <a:pt x="1005" y="1344"/>
                    </a:lnTo>
                    <a:lnTo>
                      <a:pt x="1002" y="1347"/>
                    </a:lnTo>
                    <a:lnTo>
                      <a:pt x="998" y="1351"/>
                    </a:lnTo>
                    <a:lnTo>
                      <a:pt x="1002" y="1353"/>
                    </a:lnTo>
                    <a:lnTo>
                      <a:pt x="1003" y="1353"/>
                    </a:lnTo>
                    <a:lnTo>
                      <a:pt x="1005" y="1354"/>
                    </a:lnTo>
                    <a:lnTo>
                      <a:pt x="1007" y="1354"/>
                    </a:lnTo>
                    <a:lnTo>
                      <a:pt x="1007" y="1356"/>
                    </a:lnTo>
                    <a:lnTo>
                      <a:pt x="1009" y="1360"/>
                    </a:lnTo>
                    <a:lnTo>
                      <a:pt x="1033" y="1354"/>
                    </a:lnTo>
                    <a:lnTo>
                      <a:pt x="1033" y="1377"/>
                    </a:lnTo>
                    <a:lnTo>
                      <a:pt x="1026" y="1381"/>
                    </a:lnTo>
                    <a:lnTo>
                      <a:pt x="1023" y="1382"/>
                    </a:lnTo>
                    <a:lnTo>
                      <a:pt x="1019" y="1386"/>
                    </a:lnTo>
                    <a:lnTo>
                      <a:pt x="1017" y="1388"/>
                    </a:lnTo>
                    <a:lnTo>
                      <a:pt x="1016" y="1391"/>
                    </a:lnTo>
                    <a:lnTo>
                      <a:pt x="1012" y="1395"/>
                    </a:lnTo>
                    <a:lnTo>
                      <a:pt x="1009" y="1398"/>
                    </a:lnTo>
                    <a:lnTo>
                      <a:pt x="993" y="1405"/>
                    </a:lnTo>
                    <a:lnTo>
                      <a:pt x="968" y="1408"/>
                    </a:lnTo>
                    <a:lnTo>
                      <a:pt x="944" y="1408"/>
                    </a:lnTo>
                    <a:lnTo>
                      <a:pt x="921" y="1407"/>
                    </a:lnTo>
                    <a:lnTo>
                      <a:pt x="906" y="1405"/>
                    </a:lnTo>
                    <a:lnTo>
                      <a:pt x="906" y="1410"/>
                    </a:lnTo>
                    <a:lnTo>
                      <a:pt x="904" y="1414"/>
                    </a:lnTo>
                    <a:lnTo>
                      <a:pt x="904" y="1415"/>
                    </a:lnTo>
                    <a:lnTo>
                      <a:pt x="902" y="1417"/>
                    </a:lnTo>
                    <a:lnTo>
                      <a:pt x="900" y="1417"/>
                    </a:lnTo>
                    <a:lnTo>
                      <a:pt x="899" y="1419"/>
                    </a:lnTo>
                    <a:lnTo>
                      <a:pt x="893" y="1421"/>
                    </a:lnTo>
                    <a:lnTo>
                      <a:pt x="893" y="1424"/>
                    </a:lnTo>
                    <a:lnTo>
                      <a:pt x="892" y="1424"/>
                    </a:lnTo>
                    <a:lnTo>
                      <a:pt x="892" y="1424"/>
                    </a:lnTo>
                    <a:lnTo>
                      <a:pt x="890" y="1424"/>
                    </a:lnTo>
                    <a:lnTo>
                      <a:pt x="890" y="1422"/>
                    </a:lnTo>
                    <a:lnTo>
                      <a:pt x="890" y="1421"/>
                    </a:lnTo>
                    <a:lnTo>
                      <a:pt x="890" y="1421"/>
                    </a:lnTo>
                    <a:lnTo>
                      <a:pt x="879" y="1417"/>
                    </a:lnTo>
                    <a:lnTo>
                      <a:pt x="862" y="1415"/>
                    </a:lnTo>
                    <a:lnTo>
                      <a:pt x="841" y="1415"/>
                    </a:lnTo>
                    <a:lnTo>
                      <a:pt x="820" y="1415"/>
                    </a:lnTo>
                    <a:lnTo>
                      <a:pt x="801" y="1417"/>
                    </a:lnTo>
                    <a:lnTo>
                      <a:pt x="787" y="1421"/>
                    </a:lnTo>
                    <a:lnTo>
                      <a:pt x="785" y="1435"/>
                    </a:lnTo>
                    <a:lnTo>
                      <a:pt x="780" y="1445"/>
                    </a:lnTo>
                    <a:lnTo>
                      <a:pt x="768" y="1450"/>
                    </a:lnTo>
                    <a:lnTo>
                      <a:pt x="757" y="1445"/>
                    </a:lnTo>
                    <a:lnTo>
                      <a:pt x="747" y="1442"/>
                    </a:lnTo>
                    <a:lnTo>
                      <a:pt x="736" y="1442"/>
                    </a:lnTo>
                    <a:lnTo>
                      <a:pt x="729" y="1440"/>
                    </a:lnTo>
                    <a:lnTo>
                      <a:pt x="724" y="1445"/>
                    </a:lnTo>
                    <a:lnTo>
                      <a:pt x="719" y="1450"/>
                    </a:lnTo>
                    <a:lnTo>
                      <a:pt x="714" y="1457"/>
                    </a:lnTo>
                    <a:lnTo>
                      <a:pt x="708" y="1463"/>
                    </a:lnTo>
                    <a:lnTo>
                      <a:pt x="701" y="1466"/>
                    </a:lnTo>
                    <a:lnTo>
                      <a:pt x="698" y="1466"/>
                    </a:lnTo>
                    <a:lnTo>
                      <a:pt x="687" y="1464"/>
                    </a:lnTo>
                    <a:lnTo>
                      <a:pt x="679" y="1461"/>
                    </a:lnTo>
                    <a:lnTo>
                      <a:pt x="672" y="1454"/>
                    </a:lnTo>
                    <a:lnTo>
                      <a:pt x="689" y="1442"/>
                    </a:lnTo>
                    <a:lnTo>
                      <a:pt x="703" y="1429"/>
                    </a:lnTo>
                    <a:lnTo>
                      <a:pt x="714" y="1415"/>
                    </a:lnTo>
                    <a:lnTo>
                      <a:pt x="722" y="1401"/>
                    </a:lnTo>
                    <a:lnTo>
                      <a:pt x="731" y="1391"/>
                    </a:lnTo>
                    <a:lnTo>
                      <a:pt x="742" y="1381"/>
                    </a:lnTo>
                    <a:lnTo>
                      <a:pt x="757" y="1374"/>
                    </a:lnTo>
                    <a:lnTo>
                      <a:pt x="776" y="1370"/>
                    </a:lnTo>
                    <a:lnTo>
                      <a:pt x="803" y="1370"/>
                    </a:lnTo>
                    <a:lnTo>
                      <a:pt x="804" y="1365"/>
                    </a:lnTo>
                    <a:lnTo>
                      <a:pt x="808" y="1360"/>
                    </a:lnTo>
                    <a:lnTo>
                      <a:pt x="811" y="1354"/>
                    </a:lnTo>
                    <a:lnTo>
                      <a:pt x="817" y="1351"/>
                    </a:lnTo>
                    <a:lnTo>
                      <a:pt x="817" y="1347"/>
                    </a:lnTo>
                    <a:lnTo>
                      <a:pt x="810" y="1347"/>
                    </a:lnTo>
                    <a:lnTo>
                      <a:pt x="803" y="1354"/>
                    </a:lnTo>
                    <a:lnTo>
                      <a:pt x="794" y="1358"/>
                    </a:lnTo>
                    <a:lnTo>
                      <a:pt x="778" y="1360"/>
                    </a:lnTo>
                    <a:lnTo>
                      <a:pt x="771" y="1349"/>
                    </a:lnTo>
                    <a:lnTo>
                      <a:pt x="762" y="1346"/>
                    </a:lnTo>
                    <a:lnTo>
                      <a:pt x="752" y="1346"/>
                    </a:lnTo>
                    <a:lnTo>
                      <a:pt x="740" y="1344"/>
                    </a:lnTo>
                    <a:lnTo>
                      <a:pt x="740" y="1332"/>
                    </a:lnTo>
                    <a:lnTo>
                      <a:pt x="707" y="1344"/>
                    </a:lnTo>
                    <a:lnTo>
                      <a:pt x="701" y="1332"/>
                    </a:lnTo>
                    <a:lnTo>
                      <a:pt x="696" y="1323"/>
                    </a:lnTo>
                    <a:lnTo>
                      <a:pt x="691" y="1312"/>
                    </a:lnTo>
                    <a:lnTo>
                      <a:pt x="707" y="1307"/>
                    </a:lnTo>
                    <a:lnTo>
                      <a:pt x="724" y="1300"/>
                    </a:lnTo>
                    <a:lnTo>
                      <a:pt x="740" y="1290"/>
                    </a:lnTo>
                    <a:lnTo>
                      <a:pt x="749" y="1278"/>
                    </a:lnTo>
                    <a:lnTo>
                      <a:pt x="752" y="1267"/>
                    </a:lnTo>
                    <a:lnTo>
                      <a:pt x="752" y="1253"/>
                    </a:lnTo>
                    <a:lnTo>
                      <a:pt x="752" y="1239"/>
                    </a:lnTo>
                    <a:lnTo>
                      <a:pt x="749" y="1239"/>
                    </a:lnTo>
                    <a:lnTo>
                      <a:pt x="749" y="1236"/>
                    </a:lnTo>
                    <a:lnTo>
                      <a:pt x="743" y="1237"/>
                    </a:lnTo>
                    <a:lnTo>
                      <a:pt x="740" y="1239"/>
                    </a:lnTo>
                    <a:lnTo>
                      <a:pt x="736" y="1241"/>
                    </a:lnTo>
                    <a:lnTo>
                      <a:pt x="733" y="1241"/>
                    </a:lnTo>
                    <a:lnTo>
                      <a:pt x="728" y="1243"/>
                    </a:lnTo>
                    <a:lnTo>
                      <a:pt x="721" y="1243"/>
                    </a:lnTo>
                    <a:lnTo>
                      <a:pt x="721" y="1236"/>
                    </a:lnTo>
                    <a:lnTo>
                      <a:pt x="726" y="1232"/>
                    </a:lnTo>
                    <a:lnTo>
                      <a:pt x="731" y="1230"/>
                    </a:lnTo>
                    <a:lnTo>
                      <a:pt x="735" y="1227"/>
                    </a:lnTo>
                    <a:lnTo>
                      <a:pt x="738" y="1222"/>
                    </a:lnTo>
                    <a:lnTo>
                      <a:pt x="740" y="1216"/>
                    </a:lnTo>
                    <a:lnTo>
                      <a:pt x="736" y="1213"/>
                    </a:lnTo>
                    <a:lnTo>
                      <a:pt x="733" y="1209"/>
                    </a:lnTo>
                    <a:lnTo>
                      <a:pt x="731" y="1204"/>
                    </a:lnTo>
                    <a:lnTo>
                      <a:pt x="729" y="1197"/>
                    </a:lnTo>
                    <a:lnTo>
                      <a:pt x="729" y="1190"/>
                    </a:lnTo>
                    <a:lnTo>
                      <a:pt x="736" y="1190"/>
                    </a:lnTo>
                    <a:lnTo>
                      <a:pt x="742" y="1192"/>
                    </a:lnTo>
                    <a:lnTo>
                      <a:pt x="745" y="1194"/>
                    </a:lnTo>
                    <a:lnTo>
                      <a:pt x="747" y="1196"/>
                    </a:lnTo>
                    <a:lnTo>
                      <a:pt x="750" y="1197"/>
                    </a:lnTo>
                    <a:lnTo>
                      <a:pt x="752" y="1199"/>
                    </a:lnTo>
                    <a:lnTo>
                      <a:pt x="755" y="1201"/>
                    </a:lnTo>
                    <a:lnTo>
                      <a:pt x="768" y="1203"/>
                    </a:lnTo>
                    <a:lnTo>
                      <a:pt x="778" y="1199"/>
                    </a:lnTo>
                    <a:lnTo>
                      <a:pt x="787" y="1197"/>
                    </a:lnTo>
                    <a:lnTo>
                      <a:pt x="797" y="1197"/>
                    </a:lnTo>
                    <a:lnTo>
                      <a:pt x="799" y="1194"/>
                    </a:lnTo>
                    <a:lnTo>
                      <a:pt x="801" y="1192"/>
                    </a:lnTo>
                    <a:lnTo>
                      <a:pt x="801" y="1192"/>
                    </a:lnTo>
                    <a:lnTo>
                      <a:pt x="801" y="1192"/>
                    </a:lnTo>
                    <a:lnTo>
                      <a:pt x="801" y="1192"/>
                    </a:lnTo>
                    <a:lnTo>
                      <a:pt x="803" y="1192"/>
                    </a:lnTo>
                    <a:lnTo>
                      <a:pt x="806" y="1190"/>
                    </a:lnTo>
                    <a:lnTo>
                      <a:pt x="804" y="1171"/>
                    </a:lnTo>
                    <a:lnTo>
                      <a:pt x="808" y="1154"/>
                    </a:lnTo>
                    <a:lnTo>
                      <a:pt x="813" y="1133"/>
                    </a:lnTo>
                    <a:lnTo>
                      <a:pt x="806" y="1133"/>
                    </a:lnTo>
                    <a:lnTo>
                      <a:pt x="804" y="1134"/>
                    </a:lnTo>
                    <a:lnTo>
                      <a:pt x="803" y="1136"/>
                    </a:lnTo>
                    <a:lnTo>
                      <a:pt x="801" y="1136"/>
                    </a:lnTo>
                    <a:lnTo>
                      <a:pt x="801" y="1136"/>
                    </a:lnTo>
                    <a:lnTo>
                      <a:pt x="799" y="1136"/>
                    </a:lnTo>
                    <a:lnTo>
                      <a:pt x="797" y="1136"/>
                    </a:lnTo>
                    <a:lnTo>
                      <a:pt x="783" y="1115"/>
                    </a:lnTo>
                    <a:lnTo>
                      <a:pt x="775" y="1091"/>
                    </a:lnTo>
                    <a:lnTo>
                      <a:pt x="780" y="1084"/>
                    </a:lnTo>
                    <a:lnTo>
                      <a:pt x="783" y="1077"/>
                    </a:lnTo>
                    <a:lnTo>
                      <a:pt x="787" y="1070"/>
                    </a:lnTo>
                    <a:lnTo>
                      <a:pt x="790" y="1063"/>
                    </a:lnTo>
                    <a:lnTo>
                      <a:pt x="783" y="1063"/>
                    </a:lnTo>
                    <a:lnTo>
                      <a:pt x="773" y="1073"/>
                    </a:lnTo>
                    <a:lnTo>
                      <a:pt x="761" y="1077"/>
                    </a:lnTo>
                    <a:lnTo>
                      <a:pt x="745" y="1075"/>
                    </a:lnTo>
                    <a:lnTo>
                      <a:pt x="745" y="1086"/>
                    </a:lnTo>
                    <a:lnTo>
                      <a:pt x="736" y="1084"/>
                    </a:lnTo>
                    <a:lnTo>
                      <a:pt x="731" y="1082"/>
                    </a:lnTo>
                    <a:lnTo>
                      <a:pt x="728" y="1080"/>
                    </a:lnTo>
                    <a:lnTo>
                      <a:pt x="722" y="1079"/>
                    </a:lnTo>
                    <a:lnTo>
                      <a:pt x="717" y="1075"/>
                    </a:lnTo>
                    <a:lnTo>
                      <a:pt x="717" y="1079"/>
                    </a:lnTo>
                    <a:lnTo>
                      <a:pt x="717" y="1082"/>
                    </a:lnTo>
                    <a:lnTo>
                      <a:pt x="717" y="1084"/>
                    </a:lnTo>
                    <a:lnTo>
                      <a:pt x="717" y="1086"/>
                    </a:lnTo>
                    <a:lnTo>
                      <a:pt x="715" y="1087"/>
                    </a:lnTo>
                    <a:lnTo>
                      <a:pt x="714" y="1087"/>
                    </a:lnTo>
                    <a:lnTo>
                      <a:pt x="710" y="1091"/>
                    </a:lnTo>
                    <a:lnTo>
                      <a:pt x="710" y="1082"/>
                    </a:lnTo>
                    <a:lnTo>
                      <a:pt x="705" y="1079"/>
                    </a:lnTo>
                    <a:lnTo>
                      <a:pt x="703" y="1073"/>
                    </a:lnTo>
                    <a:lnTo>
                      <a:pt x="701" y="1070"/>
                    </a:lnTo>
                    <a:lnTo>
                      <a:pt x="700" y="1063"/>
                    </a:lnTo>
                    <a:lnTo>
                      <a:pt x="698" y="1056"/>
                    </a:lnTo>
                    <a:lnTo>
                      <a:pt x="710" y="1042"/>
                    </a:lnTo>
                    <a:lnTo>
                      <a:pt x="719" y="1024"/>
                    </a:lnTo>
                    <a:lnTo>
                      <a:pt x="726" y="1005"/>
                    </a:lnTo>
                    <a:lnTo>
                      <a:pt x="714" y="1000"/>
                    </a:lnTo>
                    <a:lnTo>
                      <a:pt x="705" y="993"/>
                    </a:lnTo>
                    <a:lnTo>
                      <a:pt x="694" y="986"/>
                    </a:lnTo>
                    <a:lnTo>
                      <a:pt x="694" y="990"/>
                    </a:lnTo>
                    <a:lnTo>
                      <a:pt x="703" y="998"/>
                    </a:lnTo>
                    <a:lnTo>
                      <a:pt x="707" y="1009"/>
                    </a:lnTo>
                    <a:lnTo>
                      <a:pt x="710" y="1021"/>
                    </a:lnTo>
                    <a:lnTo>
                      <a:pt x="691" y="1021"/>
                    </a:lnTo>
                    <a:lnTo>
                      <a:pt x="689" y="1017"/>
                    </a:lnTo>
                    <a:lnTo>
                      <a:pt x="689" y="1016"/>
                    </a:lnTo>
                    <a:lnTo>
                      <a:pt x="689" y="1016"/>
                    </a:lnTo>
                    <a:lnTo>
                      <a:pt x="687" y="1014"/>
                    </a:lnTo>
                    <a:lnTo>
                      <a:pt x="687" y="1014"/>
                    </a:lnTo>
                    <a:lnTo>
                      <a:pt x="686" y="1019"/>
                    </a:lnTo>
                    <a:lnTo>
                      <a:pt x="686" y="1023"/>
                    </a:lnTo>
                    <a:lnTo>
                      <a:pt x="686" y="1026"/>
                    </a:lnTo>
                    <a:lnTo>
                      <a:pt x="684" y="1028"/>
                    </a:lnTo>
                    <a:lnTo>
                      <a:pt x="682" y="1030"/>
                    </a:lnTo>
                    <a:lnTo>
                      <a:pt x="680" y="1030"/>
                    </a:lnTo>
                    <a:lnTo>
                      <a:pt x="675" y="1031"/>
                    </a:lnTo>
                    <a:lnTo>
                      <a:pt x="673" y="1033"/>
                    </a:lnTo>
                    <a:lnTo>
                      <a:pt x="673" y="1035"/>
                    </a:lnTo>
                    <a:lnTo>
                      <a:pt x="672" y="1035"/>
                    </a:lnTo>
                    <a:lnTo>
                      <a:pt x="670" y="1035"/>
                    </a:lnTo>
                    <a:lnTo>
                      <a:pt x="668" y="1037"/>
                    </a:lnTo>
                    <a:lnTo>
                      <a:pt x="668" y="1021"/>
                    </a:lnTo>
                    <a:lnTo>
                      <a:pt x="673" y="1009"/>
                    </a:lnTo>
                    <a:lnTo>
                      <a:pt x="675" y="993"/>
                    </a:lnTo>
                    <a:lnTo>
                      <a:pt x="675" y="974"/>
                    </a:lnTo>
                    <a:lnTo>
                      <a:pt x="672" y="974"/>
                    </a:lnTo>
                    <a:lnTo>
                      <a:pt x="672" y="979"/>
                    </a:lnTo>
                    <a:lnTo>
                      <a:pt x="665" y="988"/>
                    </a:lnTo>
                    <a:lnTo>
                      <a:pt x="659" y="997"/>
                    </a:lnTo>
                    <a:lnTo>
                      <a:pt x="653" y="1005"/>
                    </a:lnTo>
                    <a:lnTo>
                      <a:pt x="640" y="1009"/>
                    </a:lnTo>
                    <a:lnTo>
                      <a:pt x="640" y="1005"/>
                    </a:lnTo>
                    <a:lnTo>
                      <a:pt x="642" y="1004"/>
                    </a:lnTo>
                    <a:lnTo>
                      <a:pt x="642" y="1002"/>
                    </a:lnTo>
                    <a:lnTo>
                      <a:pt x="642" y="1002"/>
                    </a:lnTo>
                    <a:lnTo>
                      <a:pt x="642" y="1000"/>
                    </a:lnTo>
                    <a:lnTo>
                      <a:pt x="640" y="998"/>
                    </a:lnTo>
                    <a:lnTo>
                      <a:pt x="639" y="997"/>
                    </a:lnTo>
                    <a:lnTo>
                      <a:pt x="635" y="997"/>
                    </a:lnTo>
                    <a:lnTo>
                      <a:pt x="635" y="997"/>
                    </a:lnTo>
                    <a:lnTo>
                      <a:pt x="633" y="995"/>
                    </a:lnTo>
                    <a:lnTo>
                      <a:pt x="633" y="991"/>
                    </a:lnTo>
                    <a:lnTo>
                      <a:pt x="633" y="986"/>
                    </a:lnTo>
                    <a:lnTo>
                      <a:pt x="646" y="979"/>
                    </a:lnTo>
                    <a:lnTo>
                      <a:pt x="658" y="972"/>
                    </a:lnTo>
                    <a:lnTo>
                      <a:pt x="668" y="963"/>
                    </a:lnTo>
                    <a:lnTo>
                      <a:pt x="675" y="951"/>
                    </a:lnTo>
                    <a:lnTo>
                      <a:pt x="679" y="937"/>
                    </a:lnTo>
                    <a:lnTo>
                      <a:pt x="682" y="932"/>
                    </a:lnTo>
                    <a:lnTo>
                      <a:pt x="684" y="928"/>
                    </a:lnTo>
                    <a:lnTo>
                      <a:pt x="687" y="925"/>
                    </a:lnTo>
                    <a:lnTo>
                      <a:pt x="679" y="925"/>
                    </a:lnTo>
                    <a:lnTo>
                      <a:pt x="679" y="932"/>
                    </a:lnTo>
                    <a:lnTo>
                      <a:pt x="677" y="937"/>
                    </a:lnTo>
                    <a:lnTo>
                      <a:pt x="675" y="941"/>
                    </a:lnTo>
                    <a:lnTo>
                      <a:pt x="672" y="942"/>
                    </a:lnTo>
                    <a:lnTo>
                      <a:pt x="666" y="942"/>
                    </a:lnTo>
                    <a:lnTo>
                      <a:pt x="659" y="944"/>
                    </a:lnTo>
                    <a:lnTo>
                      <a:pt x="656" y="946"/>
                    </a:lnTo>
                    <a:lnTo>
                      <a:pt x="653" y="948"/>
                    </a:lnTo>
                    <a:lnTo>
                      <a:pt x="647" y="948"/>
                    </a:lnTo>
                    <a:lnTo>
                      <a:pt x="640" y="948"/>
                    </a:lnTo>
                    <a:lnTo>
                      <a:pt x="642" y="934"/>
                    </a:lnTo>
                    <a:lnTo>
                      <a:pt x="644" y="923"/>
                    </a:lnTo>
                    <a:lnTo>
                      <a:pt x="647" y="913"/>
                    </a:lnTo>
                    <a:lnTo>
                      <a:pt x="653" y="897"/>
                    </a:lnTo>
                    <a:lnTo>
                      <a:pt x="663" y="897"/>
                    </a:lnTo>
                    <a:lnTo>
                      <a:pt x="665" y="892"/>
                    </a:lnTo>
                    <a:lnTo>
                      <a:pt x="665" y="887"/>
                    </a:lnTo>
                    <a:lnTo>
                      <a:pt x="666" y="883"/>
                    </a:lnTo>
                    <a:lnTo>
                      <a:pt x="668" y="880"/>
                    </a:lnTo>
                    <a:lnTo>
                      <a:pt x="656" y="880"/>
                    </a:lnTo>
                    <a:lnTo>
                      <a:pt x="656" y="867"/>
                    </a:lnTo>
                    <a:lnTo>
                      <a:pt x="640" y="867"/>
                    </a:lnTo>
                    <a:lnTo>
                      <a:pt x="633" y="857"/>
                    </a:lnTo>
                    <a:lnTo>
                      <a:pt x="625" y="848"/>
                    </a:lnTo>
                    <a:lnTo>
                      <a:pt x="618" y="836"/>
                    </a:lnTo>
                    <a:lnTo>
                      <a:pt x="623" y="832"/>
                    </a:lnTo>
                    <a:lnTo>
                      <a:pt x="626" y="831"/>
                    </a:lnTo>
                    <a:lnTo>
                      <a:pt x="630" y="829"/>
                    </a:lnTo>
                    <a:lnTo>
                      <a:pt x="633" y="825"/>
                    </a:lnTo>
                    <a:lnTo>
                      <a:pt x="635" y="824"/>
                    </a:lnTo>
                    <a:lnTo>
                      <a:pt x="639" y="819"/>
                    </a:lnTo>
                    <a:lnTo>
                      <a:pt x="640" y="813"/>
                    </a:lnTo>
                    <a:lnTo>
                      <a:pt x="644" y="815"/>
                    </a:lnTo>
                    <a:lnTo>
                      <a:pt x="646" y="815"/>
                    </a:lnTo>
                    <a:lnTo>
                      <a:pt x="646" y="815"/>
                    </a:lnTo>
                    <a:lnTo>
                      <a:pt x="647" y="817"/>
                    </a:lnTo>
                    <a:lnTo>
                      <a:pt x="649" y="817"/>
                    </a:lnTo>
                    <a:lnTo>
                      <a:pt x="654" y="827"/>
                    </a:lnTo>
                    <a:lnTo>
                      <a:pt x="656" y="839"/>
                    </a:lnTo>
                    <a:lnTo>
                      <a:pt x="659" y="852"/>
                    </a:lnTo>
                    <a:lnTo>
                      <a:pt x="672" y="855"/>
                    </a:lnTo>
                    <a:lnTo>
                      <a:pt x="672" y="848"/>
                    </a:lnTo>
                    <a:lnTo>
                      <a:pt x="666" y="834"/>
                    </a:lnTo>
                    <a:lnTo>
                      <a:pt x="666" y="819"/>
                    </a:lnTo>
                    <a:lnTo>
                      <a:pt x="668" y="798"/>
                    </a:lnTo>
                    <a:lnTo>
                      <a:pt x="675" y="798"/>
                    </a:lnTo>
                    <a:lnTo>
                      <a:pt x="679" y="796"/>
                    </a:lnTo>
                    <a:lnTo>
                      <a:pt x="680" y="796"/>
                    </a:lnTo>
                    <a:lnTo>
                      <a:pt x="682" y="796"/>
                    </a:lnTo>
                    <a:lnTo>
                      <a:pt x="684" y="796"/>
                    </a:lnTo>
                    <a:lnTo>
                      <a:pt x="684" y="796"/>
                    </a:lnTo>
                    <a:lnTo>
                      <a:pt x="687" y="794"/>
                    </a:lnTo>
                    <a:lnTo>
                      <a:pt x="687" y="792"/>
                    </a:lnTo>
                    <a:lnTo>
                      <a:pt x="689" y="792"/>
                    </a:lnTo>
                    <a:lnTo>
                      <a:pt x="689" y="791"/>
                    </a:lnTo>
                    <a:lnTo>
                      <a:pt x="689" y="789"/>
                    </a:lnTo>
                    <a:lnTo>
                      <a:pt x="691" y="787"/>
                    </a:lnTo>
                    <a:lnTo>
                      <a:pt x="687" y="785"/>
                    </a:lnTo>
                    <a:lnTo>
                      <a:pt x="686" y="784"/>
                    </a:lnTo>
                    <a:lnTo>
                      <a:pt x="686" y="782"/>
                    </a:lnTo>
                    <a:lnTo>
                      <a:pt x="682" y="778"/>
                    </a:lnTo>
                    <a:lnTo>
                      <a:pt x="687" y="778"/>
                    </a:lnTo>
                    <a:lnTo>
                      <a:pt x="689" y="778"/>
                    </a:lnTo>
                    <a:lnTo>
                      <a:pt x="691" y="777"/>
                    </a:lnTo>
                    <a:lnTo>
                      <a:pt x="693" y="777"/>
                    </a:lnTo>
                    <a:lnTo>
                      <a:pt x="694" y="775"/>
                    </a:lnTo>
                    <a:lnTo>
                      <a:pt x="693" y="773"/>
                    </a:lnTo>
                    <a:lnTo>
                      <a:pt x="691" y="771"/>
                    </a:lnTo>
                    <a:lnTo>
                      <a:pt x="689" y="771"/>
                    </a:lnTo>
                    <a:lnTo>
                      <a:pt x="689" y="770"/>
                    </a:lnTo>
                    <a:lnTo>
                      <a:pt x="687" y="768"/>
                    </a:lnTo>
                    <a:lnTo>
                      <a:pt x="687" y="763"/>
                    </a:lnTo>
                    <a:lnTo>
                      <a:pt x="691" y="763"/>
                    </a:lnTo>
                    <a:lnTo>
                      <a:pt x="691" y="759"/>
                    </a:lnTo>
                    <a:lnTo>
                      <a:pt x="693" y="759"/>
                    </a:lnTo>
                    <a:lnTo>
                      <a:pt x="694" y="761"/>
                    </a:lnTo>
                    <a:lnTo>
                      <a:pt x="694" y="761"/>
                    </a:lnTo>
                    <a:lnTo>
                      <a:pt x="694" y="761"/>
                    </a:lnTo>
                    <a:lnTo>
                      <a:pt x="696" y="761"/>
                    </a:lnTo>
                    <a:lnTo>
                      <a:pt x="698" y="759"/>
                    </a:lnTo>
                    <a:lnTo>
                      <a:pt x="700" y="756"/>
                    </a:lnTo>
                    <a:lnTo>
                      <a:pt x="700" y="750"/>
                    </a:lnTo>
                    <a:lnTo>
                      <a:pt x="701" y="745"/>
                    </a:lnTo>
                    <a:lnTo>
                      <a:pt x="703" y="738"/>
                    </a:lnTo>
                    <a:lnTo>
                      <a:pt x="707" y="733"/>
                    </a:lnTo>
                    <a:lnTo>
                      <a:pt x="708" y="731"/>
                    </a:lnTo>
                    <a:lnTo>
                      <a:pt x="712" y="729"/>
                    </a:lnTo>
                    <a:lnTo>
                      <a:pt x="715" y="729"/>
                    </a:lnTo>
                    <a:lnTo>
                      <a:pt x="721" y="729"/>
                    </a:lnTo>
                    <a:lnTo>
                      <a:pt x="736" y="735"/>
                    </a:lnTo>
                    <a:lnTo>
                      <a:pt x="754" y="735"/>
                    </a:lnTo>
                    <a:lnTo>
                      <a:pt x="773" y="731"/>
                    </a:lnTo>
                    <a:lnTo>
                      <a:pt x="792" y="726"/>
                    </a:lnTo>
                    <a:lnTo>
                      <a:pt x="810" y="724"/>
                    </a:lnTo>
                    <a:close/>
                    <a:moveTo>
                      <a:pt x="813" y="675"/>
                    </a:moveTo>
                    <a:lnTo>
                      <a:pt x="817" y="689"/>
                    </a:lnTo>
                    <a:lnTo>
                      <a:pt x="820" y="702"/>
                    </a:lnTo>
                    <a:lnTo>
                      <a:pt x="818" y="712"/>
                    </a:lnTo>
                    <a:lnTo>
                      <a:pt x="810" y="721"/>
                    </a:lnTo>
                    <a:lnTo>
                      <a:pt x="810" y="717"/>
                    </a:lnTo>
                    <a:lnTo>
                      <a:pt x="808" y="716"/>
                    </a:lnTo>
                    <a:lnTo>
                      <a:pt x="808" y="714"/>
                    </a:lnTo>
                    <a:lnTo>
                      <a:pt x="808" y="712"/>
                    </a:lnTo>
                    <a:lnTo>
                      <a:pt x="808" y="712"/>
                    </a:lnTo>
                    <a:lnTo>
                      <a:pt x="808" y="710"/>
                    </a:lnTo>
                    <a:lnTo>
                      <a:pt x="808" y="710"/>
                    </a:lnTo>
                    <a:lnTo>
                      <a:pt x="806" y="709"/>
                    </a:lnTo>
                    <a:lnTo>
                      <a:pt x="803" y="705"/>
                    </a:lnTo>
                    <a:lnTo>
                      <a:pt x="803" y="717"/>
                    </a:lnTo>
                    <a:lnTo>
                      <a:pt x="790" y="717"/>
                    </a:lnTo>
                    <a:lnTo>
                      <a:pt x="789" y="714"/>
                    </a:lnTo>
                    <a:lnTo>
                      <a:pt x="789" y="714"/>
                    </a:lnTo>
                    <a:lnTo>
                      <a:pt x="789" y="712"/>
                    </a:lnTo>
                    <a:lnTo>
                      <a:pt x="789" y="712"/>
                    </a:lnTo>
                    <a:lnTo>
                      <a:pt x="787" y="710"/>
                    </a:lnTo>
                    <a:lnTo>
                      <a:pt x="789" y="696"/>
                    </a:lnTo>
                    <a:lnTo>
                      <a:pt x="790" y="679"/>
                    </a:lnTo>
                    <a:lnTo>
                      <a:pt x="797" y="679"/>
                    </a:lnTo>
                    <a:lnTo>
                      <a:pt x="801" y="677"/>
                    </a:lnTo>
                    <a:lnTo>
                      <a:pt x="804" y="677"/>
                    </a:lnTo>
                    <a:lnTo>
                      <a:pt x="808" y="675"/>
                    </a:lnTo>
                    <a:lnTo>
                      <a:pt x="813" y="675"/>
                    </a:lnTo>
                    <a:close/>
                    <a:moveTo>
                      <a:pt x="2099" y="668"/>
                    </a:moveTo>
                    <a:lnTo>
                      <a:pt x="2138" y="672"/>
                    </a:lnTo>
                    <a:lnTo>
                      <a:pt x="2136" y="682"/>
                    </a:lnTo>
                    <a:lnTo>
                      <a:pt x="2133" y="689"/>
                    </a:lnTo>
                    <a:lnTo>
                      <a:pt x="2129" y="695"/>
                    </a:lnTo>
                    <a:lnTo>
                      <a:pt x="2122" y="702"/>
                    </a:lnTo>
                    <a:lnTo>
                      <a:pt x="2131" y="702"/>
                    </a:lnTo>
                    <a:lnTo>
                      <a:pt x="2138" y="703"/>
                    </a:lnTo>
                    <a:lnTo>
                      <a:pt x="2145" y="705"/>
                    </a:lnTo>
                    <a:lnTo>
                      <a:pt x="2150" y="705"/>
                    </a:lnTo>
                    <a:lnTo>
                      <a:pt x="2150" y="712"/>
                    </a:lnTo>
                    <a:lnTo>
                      <a:pt x="2152" y="716"/>
                    </a:lnTo>
                    <a:lnTo>
                      <a:pt x="2152" y="719"/>
                    </a:lnTo>
                    <a:lnTo>
                      <a:pt x="2152" y="723"/>
                    </a:lnTo>
                    <a:lnTo>
                      <a:pt x="2150" y="724"/>
                    </a:lnTo>
                    <a:lnTo>
                      <a:pt x="2141" y="740"/>
                    </a:lnTo>
                    <a:lnTo>
                      <a:pt x="2129" y="752"/>
                    </a:lnTo>
                    <a:lnTo>
                      <a:pt x="2112" y="761"/>
                    </a:lnTo>
                    <a:lnTo>
                      <a:pt x="2093" y="763"/>
                    </a:lnTo>
                    <a:lnTo>
                      <a:pt x="2093" y="743"/>
                    </a:lnTo>
                    <a:lnTo>
                      <a:pt x="2094" y="726"/>
                    </a:lnTo>
                    <a:lnTo>
                      <a:pt x="2096" y="709"/>
                    </a:lnTo>
                    <a:lnTo>
                      <a:pt x="2099" y="691"/>
                    </a:lnTo>
                    <a:lnTo>
                      <a:pt x="2099" y="668"/>
                    </a:lnTo>
                    <a:close/>
                    <a:moveTo>
                      <a:pt x="1977" y="564"/>
                    </a:moveTo>
                    <a:lnTo>
                      <a:pt x="1979" y="565"/>
                    </a:lnTo>
                    <a:lnTo>
                      <a:pt x="1979" y="565"/>
                    </a:lnTo>
                    <a:lnTo>
                      <a:pt x="1981" y="565"/>
                    </a:lnTo>
                    <a:lnTo>
                      <a:pt x="1981" y="567"/>
                    </a:lnTo>
                    <a:lnTo>
                      <a:pt x="1984" y="567"/>
                    </a:lnTo>
                    <a:lnTo>
                      <a:pt x="1986" y="572"/>
                    </a:lnTo>
                    <a:lnTo>
                      <a:pt x="1988" y="578"/>
                    </a:lnTo>
                    <a:lnTo>
                      <a:pt x="1988" y="583"/>
                    </a:lnTo>
                    <a:lnTo>
                      <a:pt x="1988" y="590"/>
                    </a:lnTo>
                    <a:lnTo>
                      <a:pt x="1993" y="592"/>
                    </a:lnTo>
                    <a:lnTo>
                      <a:pt x="1995" y="592"/>
                    </a:lnTo>
                    <a:lnTo>
                      <a:pt x="1997" y="592"/>
                    </a:lnTo>
                    <a:lnTo>
                      <a:pt x="1998" y="593"/>
                    </a:lnTo>
                    <a:lnTo>
                      <a:pt x="2000" y="595"/>
                    </a:lnTo>
                    <a:lnTo>
                      <a:pt x="2002" y="597"/>
                    </a:lnTo>
                    <a:lnTo>
                      <a:pt x="2003" y="600"/>
                    </a:lnTo>
                    <a:lnTo>
                      <a:pt x="2003" y="604"/>
                    </a:lnTo>
                    <a:lnTo>
                      <a:pt x="2003" y="611"/>
                    </a:lnTo>
                    <a:lnTo>
                      <a:pt x="2000" y="611"/>
                    </a:lnTo>
                    <a:lnTo>
                      <a:pt x="2000" y="614"/>
                    </a:lnTo>
                    <a:lnTo>
                      <a:pt x="1986" y="611"/>
                    </a:lnTo>
                    <a:lnTo>
                      <a:pt x="1974" y="607"/>
                    </a:lnTo>
                    <a:lnTo>
                      <a:pt x="1962" y="602"/>
                    </a:lnTo>
                    <a:lnTo>
                      <a:pt x="1955" y="595"/>
                    </a:lnTo>
                    <a:lnTo>
                      <a:pt x="1953" y="592"/>
                    </a:lnTo>
                    <a:lnTo>
                      <a:pt x="1951" y="588"/>
                    </a:lnTo>
                    <a:lnTo>
                      <a:pt x="1951" y="585"/>
                    </a:lnTo>
                    <a:lnTo>
                      <a:pt x="1949" y="579"/>
                    </a:lnTo>
                    <a:lnTo>
                      <a:pt x="1962" y="579"/>
                    </a:lnTo>
                    <a:lnTo>
                      <a:pt x="1962" y="576"/>
                    </a:lnTo>
                    <a:lnTo>
                      <a:pt x="1963" y="572"/>
                    </a:lnTo>
                    <a:lnTo>
                      <a:pt x="1963" y="571"/>
                    </a:lnTo>
                    <a:lnTo>
                      <a:pt x="1963" y="569"/>
                    </a:lnTo>
                    <a:lnTo>
                      <a:pt x="1965" y="567"/>
                    </a:lnTo>
                    <a:lnTo>
                      <a:pt x="1967" y="567"/>
                    </a:lnTo>
                    <a:lnTo>
                      <a:pt x="1969" y="565"/>
                    </a:lnTo>
                    <a:lnTo>
                      <a:pt x="1970" y="565"/>
                    </a:lnTo>
                    <a:lnTo>
                      <a:pt x="1974" y="565"/>
                    </a:lnTo>
                    <a:lnTo>
                      <a:pt x="1977" y="564"/>
                    </a:lnTo>
                    <a:close/>
                    <a:moveTo>
                      <a:pt x="909" y="510"/>
                    </a:moveTo>
                    <a:lnTo>
                      <a:pt x="921" y="510"/>
                    </a:lnTo>
                    <a:lnTo>
                      <a:pt x="918" y="522"/>
                    </a:lnTo>
                    <a:lnTo>
                      <a:pt x="913" y="532"/>
                    </a:lnTo>
                    <a:lnTo>
                      <a:pt x="907" y="539"/>
                    </a:lnTo>
                    <a:lnTo>
                      <a:pt x="902" y="548"/>
                    </a:lnTo>
                    <a:lnTo>
                      <a:pt x="900" y="558"/>
                    </a:lnTo>
                    <a:lnTo>
                      <a:pt x="902" y="569"/>
                    </a:lnTo>
                    <a:lnTo>
                      <a:pt x="904" y="581"/>
                    </a:lnTo>
                    <a:lnTo>
                      <a:pt x="904" y="592"/>
                    </a:lnTo>
                    <a:lnTo>
                      <a:pt x="900" y="602"/>
                    </a:lnTo>
                    <a:lnTo>
                      <a:pt x="890" y="611"/>
                    </a:lnTo>
                    <a:lnTo>
                      <a:pt x="890" y="602"/>
                    </a:lnTo>
                    <a:lnTo>
                      <a:pt x="892" y="595"/>
                    </a:lnTo>
                    <a:lnTo>
                      <a:pt x="892" y="590"/>
                    </a:lnTo>
                    <a:lnTo>
                      <a:pt x="892" y="586"/>
                    </a:lnTo>
                    <a:lnTo>
                      <a:pt x="890" y="583"/>
                    </a:lnTo>
                    <a:lnTo>
                      <a:pt x="886" y="579"/>
                    </a:lnTo>
                    <a:lnTo>
                      <a:pt x="883" y="578"/>
                    </a:lnTo>
                    <a:lnTo>
                      <a:pt x="879" y="578"/>
                    </a:lnTo>
                    <a:lnTo>
                      <a:pt x="878" y="576"/>
                    </a:lnTo>
                    <a:lnTo>
                      <a:pt x="874" y="574"/>
                    </a:lnTo>
                    <a:lnTo>
                      <a:pt x="872" y="569"/>
                    </a:lnTo>
                    <a:lnTo>
                      <a:pt x="871" y="564"/>
                    </a:lnTo>
                    <a:lnTo>
                      <a:pt x="890" y="564"/>
                    </a:lnTo>
                    <a:lnTo>
                      <a:pt x="890" y="557"/>
                    </a:lnTo>
                    <a:lnTo>
                      <a:pt x="886" y="553"/>
                    </a:lnTo>
                    <a:lnTo>
                      <a:pt x="885" y="551"/>
                    </a:lnTo>
                    <a:lnTo>
                      <a:pt x="883" y="550"/>
                    </a:lnTo>
                    <a:lnTo>
                      <a:pt x="881" y="546"/>
                    </a:lnTo>
                    <a:lnTo>
                      <a:pt x="879" y="541"/>
                    </a:lnTo>
                    <a:lnTo>
                      <a:pt x="890" y="534"/>
                    </a:lnTo>
                    <a:lnTo>
                      <a:pt x="899" y="527"/>
                    </a:lnTo>
                    <a:lnTo>
                      <a:pt x="909" y="522"/>
                    </a:lnTo>
                    <a:lnTo>
                      <a:pt x="909" y="510"/>
                    </a:lnTo>
                    <a:close/>
                    <a:moveTo>
                      <a:pt x="96" y="0"/>
                    </a:moveTo>
                    <a:lnTo>
                      <a:pt x="103" y="0"/>
                    </a:lnTo>
                    <a:lnTo>
                      <a:pt x="108" y="0"/>
                    </a:lnTo>
                    <a:lnTo>
                      <a:pt x="113" y="2"/>
                    </a:lnTo>
                    <a:lnTo>
                      <a:pt x="117" y="2"/>
                    </a:lnTo>
                    <a:lnTo>
                      <a:pt x="122" y="3"/>
                    </a:lnTo>
                    <a:lnTo>
                      <a:pt x="127" y="23"/>
                    </a:lnTo>
                    <a:lnTo>
                      <a:pt x="132" y="40"/>
                    </a:lnTo>
                    <a:lnTo>
                      <a:pt x="138" y="57"/>
                    </a:lnTo>
                    <a:lnTo>
                      <a:pt x="141" y="80"/>
                    </a:lnTo>
                    <a:lnTo>
                      <a:pt x="136" y="84"/>
                    </a:lnTo>
                    <a:lnTo>
                      <a:pt x="131" y="87"/>
                    </a:lnTo>
                    <a:lnTo>
                      <a:pt x="127" y="92"/>
                    </a:lnTo>
                    <a:lnTo>
                      <a:pt x="124" y="99"/>
                    </a:lnTo>
                    <a:lnTo>
                      <a:pt x="122" y="106"/>
                    </a:lnTo>
                    <a:lnTo>
                      <a:pt x="125" y="106"/>
                    </a:lnTo>
                    <a:lnTo>
                      <a:pt x="134" y="99"/>
                    </a:lnTo>
                    <a:lnTo>
                      <a:pt x="141" y="98"/>
                    </a:lnTo>
                    <a:lnTo>
                      <a:pt x="148" y="98"/>
                    </a:lnTo>
                    <a:lnTo>
                      <a:pt x="157" y="96"/>
                    </a:lnTo>
                    <a:lnTo>
                      <a:pt x="164" y="91"/>
                    </a:lnTo>
                    <a:lnTo>
                      <a:pt x="164" y="64"/>
                    </a:lnTo>
                    <a:lnTo>
                      <a:pt x="183" y="64"/>
                    </a:lnTo>
                    <a:lnTo>
                      <a:pt x="186" y="70"/>
                    </a:lnTo>
                    <a:lnTo>
                      <a:pt x="188" y="75"/>
                    </a:lnTo>
                    <a:lnTo>
                      <a:pt x="190" y="82"/>
                    </a:lnTo>
                    <a:lnTo>
                      <a:pt x="193" y="87"/>
                    </a:lnTo>
                    <a:lnTo>
                      <a:pt x="195" y="91"/>
                    </a:lnTo>
                    <a:lnTo>
                      <a:pt x="206" y="84"/>
                    </a:lnTo>
                    <a:lnTo>
                      <a:pt x="218" y="80"/>
                    </a:lnTo>
                    <a:lnTo>
                      <a:pt x="234" y="80"/>
                    </a:lnTo>
                    <a:lnTo>
                      <a:pt x="241" y="89"/>
                    </a:lnTo>
                    <a:lnTo>
                      <a:pt x="249" y="92"/>
                    </a:lnTo>
                    <a:lnTo>
                      <a:pt x="256" y="94"/>
                    </a:lnTo>
                    <a:lnTo>
                      <a:pt x="265" y="99"/>
                    </a:lnTo>
                    <a:lnTo>
                      <a:pt x="272" y="110"/>
                    </a:lnTo>
                    <a:lnTo>
                      <a:pt x="284" y="106"/>
                    </a:lnTo>
                    <a:lnTo>
                      <a:pt x="291" y="105"/>
                    </a:lnTo>
                    <a:lnTo>
                      <a:pt x="296" y="106"/>
                    </a:lnTo>
                    <a:lnTo>
                      <a:pt x="300" y="110"/>
                    </a:lnTo>
                    <a:lnTo>
                      <a:pt x="307" y="110"/>
                    </a:lnTo>
                    <a:lnTo>
                      <a:pt x="314" y="106"/>
                    </a:lnTo>
                    <a:lnTo>
                      <a:pt x="314" y="84"/>
                    </a:lnTo>
                    <a:lnTo>
                      <a:pt x="337" y="84"/>
                    </a:lnTo>
                    <a:lnTo>
                      <a:pt x="342" y="92"/>
                    </a:lnTo>
                    <a:lnTo>
                      <a:pt x="347" y="101"/>
                    </a:lnTo>
                    <a:lnTo>
                      <a:pt x="349" y="112"/>
                    </a:lnTo>
                    <a:lnTo>
                      <a:pt x="349" y="126"/>
                    </a:lnTo>
                    <a:lnTo>
                      <a:pt x="365" y="126"/>
                    </a:lnTo>
                    <a:lnTo>
                      <a:pt x="365" y="131"/>
                    </a:lnTo>
                    <a:lnTo>
                      <a:pt x="368" y="131"/>
                    </a:lnTo>
                    <a:lnTo>
                      <a:pt x="370" y="145"/>
                    </a:lnTo>
                    <a:lnTo>
                      <a:pt x="371" y="164"/>
                    </a:lnTo>
                    <a:lnTo>
                      <a:pt x="375" y="181"/>
                    </a:lnTo>
                    <a:lnTo>
                      <a:pt x="380" y="192"/>
                    </a:lnTo>
                    <a:lnTo>
                      <a:pt x="385" y="197"/>
                    </a:lnTo>
                    <a:lnTo>
                      <a:pt x="389" y="201"/>
                    </a:lnTo>
                    <a:lnTo>
                      <a:pt x="392" y="204"/>
                    </a:lnTo>
                    <a:lnTo>
                      <a:pt x="396" y="209"/>
                    </a:lnTo>
                    <a:lnTo>
                      <a:pt x="399" y="222"/>
                    </a:lnTo>
                    <a:lnTo>
                      <a:pt x="392" y="234"/>
                    </a:lnTo>
                    <a:lnTo>
                      <a:pt x="391" y="244"/>
                    </a:lnTo>
                    <a:lnTo>
                      <a:pt x="391" y="255"/>
                    </a:lnTo>
                    <a:lnTo>
                      <a:pt x="387" y="269"/>
                    </a:lnTo>
                    <a:lnTo>
                      <a:pt x="377" y="269"/>
                    </a:lnTo>
                    <a:lnTo>
                      <a:pt x="370" y="270"/>
                    </a:lnTo>
                    <a:lnTo>
                      <a:pt x="361" y="276"/>
                    </a:lnTo>
                    <a:lnTo>
                      <a:pt x="349" y="279"/>
                    </a:lnTo>
                    <a:lnTo>
                      <a:pt x="349" y="291"/>
                    </a:lnTo>
                    <a:lnTo>
                      <a:pt x="342" y="295"/>
                    </a:lnTo>
                    <a:lnTo>
                      <a:pt x="337" y="298"/>
                    </a:lnTo>
                    <a:lnTo>
                      <a:pt x="331" y="304"/>
                    </a:lnTo>
                    <a:lnTo>
                      <a:pt x="326" y="307"/>
                    </a:lnTo>
                    <a:lnTo>
                      <a:pt x="323" y="311"/>
                    </a:lnTo>
                    <a:lnTo>
                      <a:pt x="272" y="307"/>
                    </a:lnTo>
                    <a:lnTo>
                      <a:pt x="262" y="312"/>
                    </a:lnTo>
                    <a:lnTo>
                      <a:pt x="249" y="321"/>
                    </a:lnTo>
                    <a:lnTo>
                      <a:pt x="237" y="326"/>
                    </a:lnTo>
                    <a:lnTo>
                      <a:pt x="221" y="325"/>
                    </a:lnTo>
                    <a:lnTo>
                      <a:pt x="202" y="321"/>
                    </a:lnTo>
                    <a:lnTo>
                      <a:pt x="179" y="323"/>
                    </a:lnTo>
                    <a:lnTo>
                      <a:pt x="178" y="330"/>
                    </a:lnTo>
                    <a:lnTo>
                      <a:pt x="176" y="333"/>
                    </a:lnTo>
                    <a:lnTo>
                      <a:pt x="173" y="337"/>
                    </a:lnTo>
                    <a:lnTo>
                      <a:pt x="167" y="337"/>
                    </a:lnTo>
                    <a:lnTo>
                      <a:pt x="162" y="337"/>
                    </a:lnTo>
                    <a:lnTo>
                      <a:pt x="153" y="337"/>
                    </a:lnTo>
                    <a:lnTo>
                      <a:pt x="143" y="335"/>
                    </a:lnTo>
                    <a:lnTo>
                      <a:pt x="129" y="335"/>
                    </a:lnTo>
                    <a:lnTo>
                      <a:pt x="115" y="330"/>
                    </a:lnTo>
                    <a:lnTo>
                      <a:pt x="104" y="321"/>
                    </a:lnTo>
                    <a:lnTo>
                      <a:pt x="94" y="311"/>
                    </a:lnTo>
                    <a:lnTo>
                      <a:pt x="85" y="300"/>
                    </a:lnTo>
                    <a:lnTo>
                      <a:pt x="73" y="291"/>
                    </a:lnTo>
                    <a:lnTo>
                      <a:pt x="68" y="265"/>
                    </a:lnTo>
                    <a:lnTo>
                      <a:pt x="57" y="265"/>
                    </a:lnTo>
                    <a:lnTo>
                      <a:pt x="57" y="249"/>
                    </a:lnTo>
                    <a:lnTo>
                      <a:pt x="42" y="248"/>
                    </a:lnTo>
                    <a:lnTo>
                      <a:pt x="29" y="243"/>
                    </a:lnTo>
                    <a:lnTo>
                      <a:pt x="17" y="237"/>
                    </a:lnTo>
                    <a:lnTo>
                      <a:pt x="3" y="234"/>
                    </a:lnTo>
                    <a:lnTo>
                      <a:pt x="1" y="227"/>
                    </a:lnTo>
                    <a:lnTo>
                      <a:pt x="0" y="218"/>
                    </a:lnTo>
                    <a:lnTo>
                      <a:pt x="0" y="208"/>
                    </a:lnTo>
                    <a:lnTo>
                      <a:pt x="1" y="206"/>
                    </a:lnTo>
                    <a:lnTo>
                      <a:pt x="1" y="204"/>
                    </a:lnTo>
                    <a:lnTo>
                      <a:pt x="1" y="204"/>
                    </a:lnTo>
                    <a:lnTo>
                      <a:pt x="1" y="202"/>
                    </a:lnTo>
                    <a:lnTo>
                      <a:pt x="3" y="199"/>
                    </a:lnTo>
                    <a:lnTo>
                      <a:pt x="19" y="199"/>
                    </a:lnTo>
                    <a:lnTo>
                      <a:pt x="21" y="204"/>
                    </a:lnTo>
                    <a:lnTo>
                      <a:pt x="22" y="208"/>
                    </a:lnTo>
                    <a:lnTo>
                      <a:pt x="26" y="211"/>
                    </a:lnTo>
                    <a:lnTo>
                      <a:pt x="31" y="208"/>
                    </a:lnTo>
                    <a:lnTo>
                      <a:pt x="38" y="204"/>
                    </a:lnTo>
                    <a:lnTo>
                      <a:pt x="45" y="202"/>
                    </a:lnTo>
                    <a:lnTo>
                      <a:pt x="45" y="180"/>
                    </a:lnTo>
                    <a:lnTo>
                      <a:pt x="40" y="167"/>
                    </a:lnTo>
                    <a:lnTo>
                      <a:pt x="42" y="155"/>
                    </a:lnTo>
                    <a:lnTo>
                      <a:pt x="45" y="145"/>
                    </a:lnTo>
                    <a:lnTo>
                      <a:pt x="35" y="145"/>
                    </a:lnTo>
                    <a:lnTo>
                      <a:pt x="33" y="147"/>
                    </a:lnTo>
                    <a:lnTo>
                      <a:pt x="31" y="147"/>
                    </a:lnTo>
                    <a:lnTo>
                      <a:pt x="31" y="148"/>
                    </a:lnTo>
                    <a:lnTo>
                      <a:pt x="29" y="148"/>
                    </a:lnTo>
                    <a:lnTo>
                      <a:pt x="26" y="150"/>
                    </a:lnTo>
                    <a:lnTo>
                      <a:pt x="22" y="140"/>
                    </a:lnTo>
                    <a:lnTo>
                      <a:pt x="15" y="134"/>
                    </a:lnTo>
                    <a:lnTo>
                      <a:pt x="10" y="131"/>
                    </a:lnTo>
                    <a:lnTo>
                      <a:pt x="7" y="124"/>
                    </a:lnTo>
                    <a:lnTo>
                      <a:pt x="3" y="110"/>
                    </a:lnTo>
                    <a:lnTo>
                      <a:pt x="42" y="106"/>
                    </a:lnTo>
                    <a:lnTo>
                      <a:pt x="43" y="108"/>
                    </a:lnTo>
                    <a:lnTo>
                      <a:pt x="43" y="110"/>
                    </a:lnTo>
                    <a:lnTo>
                      <a:pt x="45" y="112"/>
                    </a:lnTo>
                    <a:lnTo>
                      <a:pt x="45" y="112"/>
                    </a:lnTo>
                    <a:lnTo>
                      <a:pt x="45" y="113"/>
                    </a:lnTo>
                    <a:lnTo>
                      <a:pt x="47" y="115"/>
                    </a:lnTo>
                    <a:lnTo>
                      <a:pt x="50" y="117"/>
                    </a:lnTo>
                    <a:lnTo>
                      <a:pt x="57" y="119"/>
                    </a:lnTo>
                    <a:lnTo>
                      <a:pt x="57" y="103"/>
                    </a:lnTo>
                    <a:lnTo>
                      <a:pt x="80" y="103"/>
                    </a:lnTo>
                    <a:lnTo>
                      <a:pt x="80" y="87"/>
                    </a:lnTo>
                    <a:lnTo>
                      <a:pt x="75" y="85"/>
                    </a:lnTo>
                    <a:lnTo>
                      <a:pt x="71" y="85"/>
                    </a:lnTo>
                    <a:lnTo>
                      <a:pt x="70" y="84"/>
                    </a:lnTo>
                    <a:lnTo>
                      <a:pt x="68" y="82"/>
                    </a:lnTo>
                    <a:lnTo>
                      <a:pt x="68" y="80"/>
                    </a:lnTo>
                    <a:lnTo>
                      <a:pt x="68" y="78"/>
                    </a:lnTo>
                    <a:lnTo>
                      <a:pt x="66" y="78"/>
                    </a:lnTo>
                    <a:lnTo>
                      <a:pt x="64" y="77"/>
                    </a:lnTo>
                    <a:lnTo>
                      <a:pt x="54" y="73"/>
                    </a:lnTo>
                    <a:lnTo>
                      <a:pt x="42" y="73"/>
                    </a:lnTo>
                    <a:lnTo>
                      <a:pt x="28" y="73"/>
                    </a:lnTo>
                    <a:lnTo>
                      <a:pt x="19" y="73"/>
                    </a:lnTo>
                    <a:lnTo>
                      <a:pt x="19" y="54"/>
                    </a:lnTo>
                    <a:lnTo>
                      <a:pt x="22" y="49"/>
                    </a:lnTo>
                    <a:lnTo>
                      <a:pt x="24" y="44"/>
                    </a:lnTo>
                    <a:lnTo>
                      <a:pt x="28" y="38"/>
                    </a:lnTo>
                    <a:lnTo>
                      <a:pt x="29" y="33"/>
                    </a:lnTo>
                    <a:lnTo>
                      <a:pt x="35" y="31"/>
                    </a:lnTo>
                    <a:lnTo>
                      <a:pt x="38" y="31"/>
                    </a:lnTo>
                    <a:lnTo>
                      <a:pt x="43" y="30"/>
                    </a:lnTo>
                    <a:lnTo>
                      <a:pt x="49" y="30"/>
                    </a:lnTo>
                    <a:lnTo>
                      <a:pt x="49" y="7"/>
                    </a:lnTo>
                    <a:lnTo>
                      <a:pt x="64" y="7"/>
                    </a:lnTo>
                    <a:lnTo>
                      <a:pt x="75" y="7"/>
                    </a:lnTo>
                    <a:lnTo>
                      <a:pt x="85" y="9"/>
                    </a:lnTo>
                    <a:lnTo>
                      <a:pt x="96" y="10"/>
                    </a:lnTo>
                    <a:lnTo>
                      <a:pt x="9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53" name="Freeform 9"/>
              <p:cNvSpPr>
                <a:spLocks noEditPoints="1"/>
              </p:cNvSpPr>
              <p:nvPr/>
            </p:nvSpPr>
            <p:spPr bwMode="auto">
              <a:xfrm>
                <a:off x="1246188" y="661988"/>
                <a:ext cx="6805613" cy="5475288"/>
              </a:xfrm>
              <a:custGeom>
                <a:avLst/>
                <a:gdLst>
                  <a:gd name="T0" fmla="*/ 3961 w 4287"/>
                  <a:gd name="T1" fmla="*/ 1545 h 3449"/>
                  <a:gd name="T2" fmla="*/ 3682 w 4287"/>
                  <a:gd name="T3" fmla="*/ 1767 h 3449"/>
                  <a:gd name="T4" fmla="*/ 3922 w 4287"/>
                  <a:gd name="T5" fmla="*/ 2055 h 3449"/>
                  <a:gd name="T6" fmla="*/ 4080 w 4287"/>
                  <a:gd name="T7" fmla="*/ 2454 h 3449"/>
                  <a:gd name="T8" fmla="*/ 4223 w 4287"/>
                  <a:gd name="T9" fmla="*/ 2603 h 3449"/>
                  <a:gd name="T10" fmla="*/ 4116 w 4287"/>
                  <a:gd name="T11" fmla="*/ 2685 h 3449"/>
                  <a:gd name="T12" fmla="*/ 3811 w 4287"/>
                  <a:gd name="T13" fmla="*/ 2711 h 3449"/>
                  <a:gd name="T14" fmla="*/ 3813 w 4287"/>
                  <a:gd name="T15" fmla="*/ 2912 h 3449"/>
                  <a:gd name="T16" fmla="*/ 3423 w 4287"/>
                  <a:gd name="T17" fmla="*/ 3112 h 3449"/>
                  <a:gd name="T18" fmla="*/ 3165 w 4287"/>
                  <a:gd name="T19" fmla="*/ 3248 h 3449"/>
                  <a:gd name="T20" fmla="*/ 2849 w 4287"/>
                  <a:gd name="T21" fmla="*/ 3268 h 3449"/>
                  <a:gd name="T22" fmla="*/ 2770 w 4287"/>
                  <a:gd name="T23" fmla="*/ 3243 h 3449"/>
                  <a:gd name="T24" fmla="*/ 2655 w 4287"/>
                  <a:gd name="T25" fmla="*/ 3053 h 3449"/>
                  <a:gd name="T26" fmla="*/ 2591 w 4287"/>
                  <a:gd name="T27" fmla="*/ 2938 h 3449"/>
                  <a:gd name="T28" fmla="*/ 2446 w 4287"/>
                  <a:gd name="T29" fmla="*/ 3039 h 3449"/>
                  <a:gd name="T30" fmla="*/ 2486 w 4287"/>
                  <a:gd name="T31" fmla="*/ 3165 h 3449"/>
                  <a:gd name="T32" fmla="*/ 2442 w 4287"/>
                  <a:gd name="T33" fmla="*/ 3344 h 3449"/>
                  <a:gd name="T34" fmla="*/ 2306 w 4287"/>
                  <a:gd name="T35" fmla="*/ 3243 h 3449"/>
                  <a:gd name="T36" fmla="*/ 2098 w 4287"/>
                  <a:gd name="T37" fmla="*/ 3039 h 3449"/>
                  <a:gd name="T38" fmla="*/ 1774 w 4287"/>
                  <a:gd name="T39" fmla="*/ 2728 h 3449"/>
                  <a:gd name="T40" fmla="*/ 1589 w 4287"/>
                  <a:gd name="T41" fmla="*/ 2702 h 3449"/>
                  <a:gd name="T42" fmla="*/ 1880 w 4287"/>
                  <a:gd name="T43" fmla="*/ 2988 h 3449"/>
                  <a:gd name="T44" fmla="*/ 1926 w 4287"/>
                  <a:gd name="T45" fmla="*/ 3292 h 3449"/>
                  <a:gd name="T46" fmla="*/ 1685 w 4287"/>
                  <a:gd name="T47" fmla="*/ 3390 h 3449"/>
                  <a:gd name="T48" fmla="*/ 1887 w 4287"/>
                  <a:gd name="T49" fmla="*/ 3231 h 3449"/>
                  <a:gd name="T50" fmla="*/ 1465 w 4287"/>
                  <a:gd name="T51" fmla="*/ 2884 h 3449"/>
                  <a:gd name="T52" fmla="*/ 1241 w 4287"/>
                  <a:gd name="T53" fmla="*/ 2819 h 3449"/>
                  <a:gd name="T54" fmla="*/ 927 w 4287"/>
                  <a:gd name="T55" fmla="*/ 2988 h 3449"/>
                  <a:gd name="T56" fmla="*/ 556 w 4287"/>
                  <a:gd name="T57" fmla="*/ 3334 h 3449"/>
                  <a:gd name="T58" fmla="*/ 172 w 4287"/>
                  <a:gd name="T59" fmla="*/ 3327 h 3449"/>
                  <a:gd name="T60" fmla="*/ 35 w 4287"/>
                  <a:gd name="T61" fmla="*/ 3018 h 3449"/>
                  <a:gd name="T62" fmla="*/ 268 w 4287"/>
                  <a:gd name="T63" fmla="*/ 2669 h 3449"/>
                  <a:gd name="T64" fmla="*/ 671 w 4287"/>
                  <a:gd name="T65" fmla="*/ 2735 h 3449"/>
                  <a:gd name="T66" fmla="*/ 512 w 4287"/>
                  <a:gd name="T67" fmla="*/ 2302 h 3449"/>
                  <a:gd name="T68" fmla="*/ 821 w 4287"/>
                  <a:gd name="T69" fmla="*/ 2259 h 3449"/>
                  <a:gd name="T70" fmla="*/ 1074 w 4287"/>
                  <a:gd name="T71" fmla="*/ 2055 h 3449"/>
                  <a:gd name="T72" fmla="*/ 1371 w 4287"/>
                  <a:gd name="T73" fmla="*/ 1857 h 3449"/>
                  <a:gd name="T74" fmla="*/ 1397 w 4287"/>
                  <a:gd name="T75" fmla="*/ 1608 h 3449"/>
                  <a:gd name="T76" fmla="*/ 1468 w 4287"/>
                  <a:gd name="T77" fmla="*/ 1772 h 3449"/>
                  <a:gd name="T78" fmla="*/ 1690 w 4287"/>
                  <a:gd name="T79" fmla="*/ 1842 h 3449"/>
                  <a:gd name="T80" fmla="*/ 2036 w 4287"/>
                  <a:gd name="T81" fmla="*/ 1470 h 3449"/>
                  <a:gd name="T82" fmla="*/ 2076 w 4287"/>
                  <a:gd name="T83" fmla="*/ 1304 h 3449"/>
                  <a:gd name="T84" fmla="*/ 2264 w 4287"/>
                  <a:gd name="T85" fmla="*/ 1212 h 3449"/>
                  <a:gd name="T86" fmla="*/ 2037 w 4287"/>
                  <a:gd name="T87" fmla="*/ 1280 h 3449"/>
                  <a:gd name="T88" fmla="*/ 1980 w 4287"/>
                  <a:gd name="T89" fmla="*/ 838 h 3449"/>
                  <a:gd name="T90" fmla="*/ 1863 w 4287"/>
                  <a:gd name="T91" fmla="*/ 897 h 3449"/>
                  <a:gd name="T92" fmla="*/ 1814 w 4287"/>
                  <a:gd name="T93" fmla="*/ 1283 h 3449"/>
                  <a:gd name="T94" fmla="*/ 1746 w 4287"/>
                  <a:gd name="T95" fmla="*/ 1641 h 3449"/>
                  <a:gd name="T96" fmla="*/ 1552 w 4287"/>
                  <a:gd name="T97" fmla="*/ 1730 h 3449"/>
                  <a:gd name="T98" fmla="*/ 1554 w 4287"/>
                  <a:gd name="T99" fmla="*/ 1629 h 3449"/>
                  <a:gd name="T100" fmla="*/ 1234 w 4287"/>
                  <a:gd name="T101" fmla="*/ 1503 h 3449"/>
                  <a:gd name="T102" fmla="*/ 1208 w 4287"/>
                  <a:gd name="T103" fmla="*/ 1100 h 3449"/>
                  <a:gd name="T104" fmla="*/ 1461 w 4287"/>
                  <a:gd name="T105" fmla="*/ 875 h 3449"/>
                  <a:gd name="T106" fmla="*/ 1543 w 4287"/>
                  <a:gd name="T107" fmla="*/ 574 h 3449"/>
                  <a:gd name="T108" fmla="*/ 1695 w 4287"/>
                  <a:gd name="T109" fmla="*/ 396 h 3449"/>
                  <a:gd name="T110" fmla="*/ 1884 w 4287"/>
                  <a:gd name="T111" fmla="*/ 234 h 3449"/>
                  <a:gd name="T112" fmla="*/ 2181 w 4287"/>
                  <a:gd name="T113" fmla="*/ 316 h 3449"/>
                  <a:gd name="T114" fmla="*/ 2399 w 4287"/>
                  <a:gd name="T115" fmla="*/ 557 h 3449"/>
                  <a:gd name="T116" fmla="*/ 2502 w 4287"/>
                  <a:gd name="T117" fmla="*/ 740 h 3449"/>
                  <a:gd name="T118" fmla="*/ 2516 w 4287"/>
                  <a:gd name="T119" fmla="*/ 644 h 3449"/>
                  <a:gd name="T120" fmla="*/ 2568 w 4287"/>
                  <a:gd name="T121" fmla="*/ 325 h 3449"/>
                  <a:gd name="T122" fmla="*/ 2709 w 4287"/>
                  <a:gd name="T123" fmla="*/ 29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7" h="3449">
                    <a:moveTo>
                      <a:pt x="1896" y="300"/>
                    </a:moveTo>
                    <a:lnTo>
                      <a:pt x="1896" y="307"/>
                    </a:lnTo>
                    <a:lnTo>
                      <a:pt x="1896" y="311"/>
                    </a:lnTo>
                    <a:lnTo>
                      <a:pt x="1898" y="316"/>
                    </a:lnTo>
                    <a:lnTo>
                      <a:pt x="1900" y="320"/>
                    </a:lnTo>
                    <a:lnTo>
                      <a:pt x="1900" y="313"/>
                    </a:lnTo>
                    <a:lnTo>
                      <a:pt x="1898" y="307"/>
                    </a:lnTo>
                    <a:lnTo>
                      <a:pt x="1898" y="304"/>
                    </a:lnTo>
                    <a:lnTo>
                      <a:pt x="1896" y="300"/>
                    </a:lnTo>
                    <a:close/>
                    <a:moveTo>
                      <a:pt x="1900" y="285"/>
                    </a:moveTo>
                    <a:lnTo>
                      <a:pt x="1900" y="293"/>
                    </a:lnTo>
                    <a:lnTo>
                      <a:pt x="1906" y="293"/>
                    </a:lnTo>
                    <a:lnTo>
                      <a:pt x="1906" y="285"/>
                    </a:lnTo>
                    <a:lnTo>
                      <a:pt x="1900" y="285"/>
                    </a:lnTo>
                    <a:close/>
                    <a:moveTo>
                      <a:pt x="1934" y="265"/>
                    </a:moveTo>
                    <a:lnTo>
                      <a:pt x="1934" y="269"/>
                    </a:lnTo>
                    <a:lnTo>
                      <a:pt x="1934" y="272"/>
                    </a:lnTo>
                    <a:lnTo>
                      <a:pt x="1936" y="274"/>
                    </a:lnTo>
                    <a:lnTo>
                      <a:pt x="1936" y="276"/>
                    </a:lnTo>
                    <a:lnTo>
                      <a:pt x="1938" y="278"/>
                    </a:lnTo>
                    <a:lnTo>
                      <a:pt x="1938" y="274"/>
                    </a:lnTo>
                    <a:lnTo>
                      <a:pt x="1940" y="272"/>
                    </a:lnTo>
                    <a:lnTo>
                      <a:pt x="1940" y="271"/>
                    </a:lnTo>
                    <a:lnTo>
                      <a:pt x="1940" y="271"/>
                    </a:lnTo>
                    <a:lnTo>
                      <a:pt x="1940" y="269"/>
                    </a:lnTo>
                    <a:lnTo>
                      <a:pt x="1941" y="265"/>
                    </a:lnTo>
                    <a:lnTo>
                      <a:pt x="1934" y="265"/>
                    </a:lnTo>
                    <a:close/>
                    <a:moveTo>
                      <a:pt x="4287" y="0"/>
                    </a:moveTo>
                    <a:lnTo>
                      <a:pt x="4287" y="389"/>
                    </a:lnTo>
                    <a:lnTo>
                      <a:pt x="4284" y="777"/>
                    </a:lnTo>
                    <a:lnTo>
                      <a:pt x="4282" y="1163"/>
                    </a:lnTo>
                    <a:lnTo>
                      <a:pt x="4280" y="1552"/>
                    </a:lnTo>
                    <a:lnTo>
                      <a:pt x="4053" y="1555"/>
                    </a:lnTo>
                    <a:lnTo>
                      <a:pt x="4039" y="1557"/>
                    </a:lnTo>
                    <a:lnTo>
                      <a:pt x="4022" y="1559"/>
                    </a:lnTo>
                    <a:lnTo>
                      <a:pt x="4006" y="1561"/>
                    </a:lnTo>
                    <a:lnTo>
                      <a:pt x="3996" y="1561"/>
                    </a:lnTo>
                    <a:lnTo>
                      <a:pt x="3985" y="1555"/>
                    </a:lnTo>
                    <a:lnTo>
                      <a:pt x="3975" y="1548"/>
                    </a:lnTo>
                    <a:lnTo>
                      <a:pt x="3961" y="1545"/>
                    </a:lnTo>
                    <a:lnTo>
                      <a:pt x="3954" y="1555"/>
                    </a:lnTo>
                    <a:lnTo>
                      <a:pt x="3942" y="1564"/>
                    </a:lnTo>
                    <a:lnTo>
                      <a:pt x="3928" y="1569"/>
                    </a:lnTo>
                    <a:lnTo>
                      <a:pt x="3916" y="1568"/>
                    </a:lnTo>
                    <a:lnTo>
                      <a:pt x="3914" y="1564"/>
                    </a:lnTo>
                    <a:lnTo>
                      <a:pt x="3912" y="1561"/>
                    </a:lnTo>
                    <a:lnTo>
                      <a:pt x="3912" y="1557"/>
                    </a:lnTo>
                    <a:lnTo>
                      <a:pt x="3912" y="1552"/>
                    </a:lnTo>
                    <a:lnTo>
                      <a:pt x="3888" y="1555"/>
                    </a:lnTo>
                    <a:lnTo>
                      <a:pt x="3877" y="1576"/>
                    </a:lnTo>
                    <a:lnTo>
                      <a:pt x="3860" y="1599"/>
                    </a:lnTo>
                    <a:lnTo>
                      <a:pt x="3837" y="1620"/>
                    </a:lnTo>
                    <a:lnTo>
                      <a:pt x="3813" y="1639"/>
                    </a:lnTo>
                    <a:lnTo>
                      <a:pt x="3788" y="1657"/>
                    </a:lnTo>
                    <a:lnTo>
                      <a:pt x="3765" y="1667"/>
                    </a:lnTo>
                    <a:lnTo>
                      <a:pt x="3776" y="1676"/>
                    </a:lnTo>
                    <a:lnTo>
                      <a:pt x="3785" y="1685"/>
                    </a:lnTo>
                    <a:lnTo>
                      <a:pt x="3795" y="1693"/>
                    </a:lnTo>
                    <a:lnTo>
                      <a:pt x="3800" y="1705"/>
                    </a:lnTo>
                    <a:lnTo>
                      <a:pt x="3804" y="1721"/>
                    </a:lnTo>
                    <a:lnTo>
                      <a:pt x="3795" y="1725"/>
                    </a:lnTo>
                    <a:lnTo>
                      <a:pt x="3783" y="1728"/>
                    </a:lnTo>
                    <a:lnTo>
                      <a:pt x="3772" y="1730"/>
                    </a:lnTo>
                    <a:lnTo>
                      <a:pt x="3765" y="1728"/>
                    </a:lnTo>
                    <a:lnTo>
                      <a:pt x="3746" y="1714"/>
                    </a:lnTo>
                    <a:lnTo>
                      <a:pt x="3725" y="1704"/>
                    </a:lnTo>
                    <a:lnTo>
                      <a:pt x="3701" y="1695"/>
                    </a:lnTo>
                    <a:lnTo>
                      <a:pt x="3699" y="1702"/>
                    </a:lnTo>
                    <a:lnTo>
                      <a:pt x="3699" y="1714"/>
                    </a:lnTo>
                    <a:lnTo>
                      <a:pt x="3699" y="1726"/>
                    </a:lnTo>
                    <a:lnTo>
                      <a:pt x="3696" y="1737"/>
                    </a:lnTo>
                    <a:lnTo>
                      <a:pt x="3694" y="1739"/>
                    </a:lnTo>
                    <a:lnTo>
                      <a:pt x="3690" y="1740"/>
                    </a:lnTo>
                    <a:lnTo>
                      <a:pt x="3687" y="1744"/>
                    </a:lnTo>
                    <a:lnTo>
                      <a:pt x="3683" y="1746"/>
                    </a:lnTo>
                    <a:lnTo>
                      <a:pt x="3680" y="1747"/>
                    </a:lnTo>
                    <a:lnTo>
                      <a:pt x="3676" y="1753"/>
                    </a:lnTo>
                    <a:lnTo>
                      <a:pt x="3680" y="1756"/>
                    </a:lnTo>
                    <a:lnTo>
                      <a:pt x="3680" y="1761"/>
                    </a:lnTo>
                    <a:lnTo>
                      <a:pt x="3682" y="1767"/>
                    </a:lnTo>
                    <a:lnTo>
                      <a:pt x="3683" y="1774"/>
                    </a:lnTo>
                    <a:lnTo>
                      <a:pt x="3685" y="1779"/>
                    </a:lnTo>
                    <a:lnTo>
                      <a:pt x="3690" y="1786"/>
                    </a:lnTo>
                    <a:lnTo>
                      <a:pt x="3696" y="1789"/>
                    </a:lnTo>
                    <a:lnTo>
                      <a:pt x="3701" y="1793"/>
                    </a:lnTo>
                    <a:lnTo>
                      <a:pt x="3704" y="1796"/>
                    </a:lnTo>
                    <a:lnTo>
                      <a:pt x="3706" y="1805"/>
                    </a:lnTo>
                    <a:lnTo>
                      <a:pt x="3708" y="1821"/>
                    </a:lnTo>
                    <a:lnTo>
                      <a:pt x="3699" y="1831"/>
                    </a:lnTo>
                    <a:lnTo>
                      <a:pt x="3696" y="1847"/>
                    </a:lnTo>
                    <a:lnTo>
                      <a:pt x="3696" y="1866"/>
                    </a:lnTo>
                    <a:lnTo>
                      <a:pt x="3713" y="1868"/>
                    </a:lnTo>
                    <a:lnTo>
                      <a:pt x="3725" y="1871"/>
                    </a:lnTo>
                    <a:lnTo>
                      <a:pt x="3739" y="1875"/>
                    </a:lnTo>
                    <a:lnTo>
                      <a:pt x="3739" y="1890"/>
                    </a:lnTo>
                    <a:lnTo>
                      <a:pt x="3746" y="1896"/>
                    </a:lnTo>
                    <a:lnTo>
                      <a:pt x="3753" y="1901"/>
                    </a:lnTo>
                    <a:lnTo>
                      <a:pt x="3762" y="1906"/>
                    </a:lnTo>
                    <a:lnTo>
                      <a:pt x="3772" y="1910"/>
                    </a:lnTo>
                    <a:lnTo>
                      <a:pt x="3781" y="1901"/>
                    </a:lnTo>
                    <a:lnTo>
                      <a:pt x="3792" y="1897"/>
                    </a:lnTo>
                    <a:lnTo>
                      <a:pt x="3807" y="1897"/>
                    </a:lnTo>
                    <a:lnTo>
                      <a:pt x="3825" y="1910"/>
                    </a:lnTo>
                    <a:lnTo>
                      <a:pt x="3844" y="1920"/>
                    </a:lnTo>
                    <a:lnTo>
                      <a:pt x="3863" y="1932"/>
                    </a:lnTo>
                    <a:lnTo>
                      <a:pt x="3881" y="1945"/>
                    </a:lnTo>
                    <a:lnTo>
                      <a:pt x="3895" y="1959"/>
                    </a:lnTo>
                    <a:lnTo>
                      <a:pt x="3903" y="1978"/>
                    </a:lnTo>
                    <a:lnTo>
                      <a:pt x="3902" y="1980"/>
                    </a:lnTo>
                    <a:lnTo>
                      <a:pt x="3900" y="1981"/>
                    </a:lnTo>
                    <a:lnTo>
                      <a:pt x="3898" y="1983"/>
                    </a:lnTo>
                    <a:lnTo>
                      <a:pt x="3898" y="1985"/>
                    </a:lnTo>
                    <a:lnTo>
                      <a:pt x="3898" y="1986"/>
                    </a:lnTo>
                    <a:lnTo>
                      <a:pt x="3896" y="1990"/>
                    </a:lnTo>
                    <a:lnTo>
                      <a:pt x="3910" y="1993"/>
                    </a:lnTo>
                    <a:lnTo>
                      <a:pt x="3921" y="1999"/>
                    </a:lnTo>
                    <a:lnTo>
                      <a:pt x="3926" y="2006"/>
                    </a:lnTo>
                    <a:lnTo>
                      <a:pt x="3929" y="2018"/>
                    </a:lnTo>
                    <a:lnTo>
                      <a:pt x="3931" y="2035"/>
                    </a:lnTo>
                    <a:lnTo>
                      <a:pt x="3922" y="2055"/>
                    </a:lnTo>
                    <a:lnTo>
                      <a:pt x="3919" y="2076"/>
                    </a:lnTo>
                    <a:lnTo>
                      <a:pt x="3916" y="2096"/>
                    </a:lnTo>
                    <a:lnTo>
                      <a:pt x="3914" y="2119"/>
                    </a:lnTo>
                    <a:lnTo>
                      <a:pt x="3907" y="2140"/>
                    </a:lnTo>
                    <a:lnTo>
                      <a:pt x="3902" y="2152"/>
                    </a:lnTo>
                    <a:lnTo>
                      <a:pt x="3893" y="2168"/>
                    </a:lnTo>
                    <a:lnTo>
                      <a:pt x="3884" y="2187"/>
                    </a:lnTo>
                    <a:lnTo>
                      <a:pt x="3877" y="2205"/>
                    </a:lnTo>
                    <a:lnTo>
                      <a:pt x="3872" y="2226"/>
                    </a:lnTo>
                    <a:lnTo>
                      <a:pt x="3874" y="2245"/>
                    </a:lnTo>
                    <a:lnTo>
                      <a:pt x="3881" y="2262"/>
                    </a:lnTo>
                    <a:lnTo>
                      <a:pt x="3891" y="2278"/>
                    </a:lnTo>
                    <a:lnTo>
                      <a:pt x="3903" y="2287"/>
                    </a:lnTo>
                    <a:lnTo>
                      <a:pt x="3917" y="2295"/>
                    </a:lnTo>
                    <a:lnTo>
                      <a:pt x="3931" y="2301"/>
                    </a:lnTo>
                    <a:lnTo>
                      <a:pt x="3943" y="2308"/>
                    </a:lnTo>
                    <a:lnTo>
                      <a:pt x="3950" y="2316"/>
                    </a:lnTo>
                    <a:lnTo>
                      <a:pt x="3950" y="2318"/>
                    </a:lnTo>
                    <a:lnTo>
                      <a:pt x="3952" y="2320"/>
                    </a:lnTo>
                    <a:lnTo>
                      <a:pt x="3952" y="2322"/>
                    </a:lnTo>
                    <a:lnTo>
                      <a:pt x="3952" y="2323"/>
                    </a:lnTo>
                    <a:lnTo>
                      <a:pt x="3954" y="2327"/>
                    </a:lnTo>
                    <a:lnTo>
                      <a:pt x="3942" y="2332"/>
                    </a:lnTo>
                    <a:lnTo>
                      <a:pt x="3947" y="2348"/>
                    </a:lnTo>
                    <a:lnTo>
                      <a:pt x="3954" y="2364"/>
                    </a:lnTo>
                    <a:lnTo>
                      <a:pt x="3961" y="2379"/>
                    </a:lnTo>
                    <a:lnTo>
                      <a:pt x="3973" y="2390"/>
                    </a:lnTo>
                    <a:lnTo>
                      <a:pt x="3975" y="2390"/>
                    </a:lnTo>
                    <a:lnTo>
                      <a:pt x="3977" y="2391"/>
                    </a:lnTo>
                    <a:lnTo>
                      <a:pt x="3978" y="2391"/>
                    </a:lnTo>
                    <a:lnTo>
                      <a:pt x="3980" y="2391"/>
                    </a:lnTo>
                    <a:lnTo>
                      <a:pt x="3984" y="2393"/>
                    </a:lnTo>
                    <a:lnTo>
                      <a:pt x="3984" y="2404"/>
                    </a:lnTo>
                    <a:lnTo>
                      <a:pt x="4003" y="2409"/>
                    </a:lnTo>
                    <a:lnTo>
                      <a:pt x="4012" y="2425"/>
                    </a:lnTo>
                    <a:lnTo>
                      <a:pt x="4018" y="2437"/>
                    </a:lnTo>
                    <a:lnTo>
                      <a:pt x="4027" y="2446"/>
                    </a:lnTo>
                    <a:lnTo>
                      <a:pt x="4039" y="2451"/>
                    </a:lnTo>
                    <a:lnTo>
                      <a:pt x="4057" y="2454"/>
                    </a:lnTo>
                    <a:lnTo>
                      <a:pt x="4080" y="2454"/>
                    </a:lnTo>
                    <a:lnTo>
                      <a:pt x="4081" y="2447"/>
                    </a:lnTo>
                    <a:lnTo>
                      <a:pt x="4083" y="2442"/>
                    </a:lnTo>
                    <a:lnTo>
                      <a:pt x="4085" y="2437"/>
                    </a:lnTo>
                    <a:lnTo>
                      <a:pt x="4087" y="2433"/>
                    </a:lnTo>
                    <a:lnTo>
                      <a:pt x="4090" y="2430"/>
                    </a:lnTo>
                    <a:lnTo>
                      <a:pt x="4095" y="2428"/>
                    </a:lnTo>
                    <a:lnTo>
                      <a:pt x="4104" y="2428"/>
                    </a:lnTo>
                    <a:lnTo>
                      <a:pt x="4120" y="2444"/>
                    </a:lnTo>
                    <a:lnTo>
                      <a:pt x="4139" y="2460"/>
                    </a:lnTo>
                    <a:lnTo>
                      <a:pt x="4162" y="2470"/>
                    </a:lnTo>
                    <a:lnTo>
                      <a:pt x="4162" y="2489"/>
                    </a:lnTo>
                    <a:lnTo>
                      <a:pt x="4167" y="2493"/>
                    </a:lnTo>
                    <a:lnTo>
                      <a:pt x="4172" y="2498"/>
                    </a:lnTo>
                    <a:lnTo>
                      <a:pt x="4176" y="2501"/>
                    </a:lnTo>
                    <a:lnTo>
                      <a:pt x="4181" y="2505"/>
                    </a:lnTo>
                    <a:lnTo>
                      <a:pt x="4188" y="2508"/>
                    </a:lnTo>
                    <a:lnTo>
                      <a:pt x="4191" y="2510"/>
                    </a:lnTo>
                    <a:lnTo>
                      <a:pt x="4195" y="2512"/>
                    </a:lnTo>
                    <a:lnTo>
                      <a:pt x="4200" y="2512"/>
                    </a:lnTo>
                    <a:lnTo>
                      <a:pt x="4207" y="2512"/>
                    </a:lnTo>
                    <a:lnTo>
                      <a:pt x="4207" y="2528"/>
                    </a:lnTo>
                    <a:lnTo>
                      <a:pt x="4223" y="2531"/>
                    </a:lnTo>
                    <a:lnTo>
                      <a:pt x="4242" y="2531"/>
                    </a:lnTo>
                    <a:lnTo>
                      <a:pt x="4245" y="2529"/>
                    </a:lnTo>
                    <a:lnTo>
                      <a:pt x="4251" y="2528"/>
                    </a:lnTo>
                    <a:lnTo>
                      <a:pt x="4258" y="2528"/>
                    </a:lnTo>
                    <a:lnTo>
                      <a:pt x="4265" y="2528"/>
                    </a:lnTo>
                    <a:lnTo>
                      <a:pt x="4268" y="2531"/>
                    </a:lnTo>
                    <a:lnTo>
                      <a:pt x="4272" y="2535"/>
                    </a:lnTo>
                    <a:lnTo>
                      <a:pt x="4273" y="2536"/>
                    </a:lnTo>
                    <a:lnTo>
                      <a:pt x="4275" y="2540"/>
                    </a:lnTo>
                    <a:lnTo>
                      <a:pt x="4277" y="2542"/>
                    </a:lnTo>
                    <a:lnTo>
                      <a:pt x="4279" y="2547"/>
                    </a:lnTo>
                    <a:lnTo>
                      <a:pt x="4280" y="2554"/>
                    </a:lnTo>
                    <a:lnTo>
                      <a:pt x="4261" y="2554"/>
                    </a:lnTo>
                    <a:lnTo>
                      <a:pt x="4252" y="2564"/>
                    </a:lnTo>
                    <a:lnTo>
                      <a:pt x="4244" y="2571"/>
                    </a:lnTo>
                    <a:lnTo>
                      <a:pt x="4233" y="2578"/>
                    </a:lnTo>
                    <a:lnTo>
                      <a:pt x="4226" y="2589"/>
                    </a:lnTo>
                    <a:lnTo>
                      <a:pt x="4223" y="2603"/>
                    </a:lnTo>
                    <a:lnTo>
                      <a:pt x="4224" y="2617"/>
                    </a:lnTo>
                    <a:lnTo>
                      <a:pt x="4230" y="2632"/>
                    </a:lnTo>
                    <a:lnTo>
                      <a:pt x="4230" y="2646"/>
                    </a:lnTo>
                    <a:lnTo>
                      <a:pt x="4230" y="2662"/>
                    </a:lnTo>
                    <a:lnTo>
                      <a:pt x="4230" y="2685"/>
                    </a:lnTo>
                    <a:lnTo>
                      <a:pt x="4230" y="2713"/>
                    </a:lnTo>
                    <a:lnTo>
                      <a:pt x="4226" y="2713"/>
                    </a:lnTo>
                    <a:lnTo>
                      <a:pt x="4226" y="2716"/>
                    </a:lnTo>
                    <a:lnTo>
                      <a:pt x="4207" y="2713"/>
                    </a:lnTo>
                    <a:lnTo>
                      <a:pt x="4209" y="2735"/>
                    </a:lnTo>
                    <a:lnTo>
                      <a:pt x="4210" y="2756"/>
                    </a:lnTo>
                    <a:lnTo>
                      <a:pt x="4214" y="2775"/>
                    </a:lnTo>
                    <a:lnTo>
                      <a:pt x="4214" y="2796"/>
                    </a:lnTo>
                    <a:lnTo>
                      <a:pt x="4197" y="2795"/>
                    </a:lnTo>
                    <a:lnTo>
                      <a:pt x="4183" y="2791"/>
                    </a:lnTo>
                    <a:lnTo>
                      <a:pt x="4170" y="2784"/>
                    </a:lnTo>
                    <a:lnTo>
                      <a:pt x="4158" y="2779"/>
                    </a:lnTo>
                    <a:lnTo>
                      <a:pt x="4144" y="2774"/>
                    </a:lnTo>
                    <a:lnTo>
                      <a:pt x="4127" y="2770"/>
                    </a:lnTo>
                    <a:lnTo>
                      <a:pt x="4128" y="2756"/>
                    </a:lnTo>
                    <a:lnTo>
                      <a:pt x="4132" y="2746"/>
                    </a:lnTo>
                    <a:lnTo>
                      <a:pt x="4135" y="2739"/>
                    </a:lnTo>
                    <a:lnTo>
                      <a:pt x="4137" y="2730"/>
                    </a:lnTo>
                    <a:lnTo>
                      <a:pt x="4137" y="2730"/>
                    </a:lnTo>
                    <a:lnTo>
                      <a:pt x="4135" y="2728"/>
                    </a:lnTo>
                    <a:lnTo>
                      <a:pt x="4134" y="2727"/>
                    </a:lnTo>
                    <a:lnTo>
                      <a:pt x="4132" y="2725"/>
                    </a:lnTo>
                    <a:lnTo>
                      <a:pt x="4128" y="2721"/>
                    </a:lnTo>
                    <a:lnTo>
                      <a:pt x="4127" y="2720"/>
                    </a:lnTo>
                    <a:lnTo>
                      <a:pt x="4127" y="2720"/>
                    </a:lnTo>
                    <a:lnTo>
                      <a:pt x="4125" y="2714"/>
                    </a:lnTo>
                    <a:lnTo>
                      <a:pt x="4125" y="2709"/>
                    </a:lnTo>
                    <a:lnTo>
                      <a:pt x="4125" y="2706"/>
                    </a:lnTo>
                    <a:lnTo>
                      <a:pt x="4127" y="2702"/>
                    </a:lnTo>
                    <a:lnTo>
                      <a:pt x="4127" y="2699"/>
                    </a:lnTo>
                    <a:lnTo>
                      <a:pt x="4128" y="2695"/>
                    </a:lnTo>
                    <a:lnTo>
                      <a:pt x="4127" y="2693"/>
                    </a:lnTo>
                    <a:lnTo>
                      <a:pt x="4123" y="2690"/>
                    </a:lnTo>
                    <a:lnTo>
                      <a:pt x="4120" y="2688"/>
                    </a:lnTo>
                    <a:lnTo>
                      <a:pt x="4116" y="2685"/>
                    </a:lnTo>
                    <a:lnTo>
                      <a:pt x="4111" y="2683"/>
                    </a:lnTo>
                    <a:lnTo>
                      <a:pt x="4108" y="2681"/>
                    </a:lnTo>
                    <a:lnTo>
                      <a:pt x="4106" y="2681"/>
                    </a:lnTo>
                    <a:lnTo>
                      <a:pt x="4104" y="2681"/>
                    </a:lnTo>
                    <a:lnTo>
                      <a:pt x="4099" y="2685"/>
                    </a:lnTo>
                    <a:lnTo>
                      <a:pt x="4090" y="2692"/>
                    </a:lnTo>
                    <a:lnTo>
                      <a:pt x="4080" y="2699"/>
                    </a:lnTo>
                    <a:lnTo>
                      <a:pt x="4069" y="2706"/>
                    </a:lnTo>
                    <a:lnTo>
                      <a:pt x="4060" y="2713"/>
                    </a:lnTo>
                    <a:lnTo>
                      <a:pt x="4057" y="2716"/>
                    </a:lnTo>
                    <a:lnTo>
                      <a:pt x="4057" y="2735"/>
                    </a:lnTo>
                    <a:lnTo>
                      <a:pt x="4052" y="2742"/>
                    </a:lnTo>
                    <a:lnTo>
                      <a:pt x="4043" y="2753"/>
                    </a:lnTo>
                    <a:lnTo>
                      <a:pt x="4031" y="2765"/>
                    </a:lnTo>
                    <a:lnTo>
                      <a:pt x="4018" y="2777"/>
                    </a:lnTo>
                    <a:lnTo>
                      <a:pt x="4006" y="2784"/>
                    </a:lnTo>
                    <a:lnTo>
                      <a:pt x="3996" y="2788"/>
                    </a:lnTo>
                    <a:lnTo>
                      <a:pt x="3984" y="2798"/>
                    </a:lnTo>
                    <a:lnTo>
                      <a:pt x="3966" y="2803"/>
                    </a:lnTo>
                    <a:lnTo>
                      <a:pt x="3945" y="2805"/>
                    </a:lnTo>
                    <a:lnTo>
                      <a:pt x="3922" y="2805"/>
                    </a:lnTo>
                    <a:lnTo>
                      <a:pt x="3900" y="2803"/>
                    </a:lnTo>
                    <a:lnTo>
                      <a:pt x="3898" y="2802"/>
                    </a:lnTo>
                    <a:lnTo>
                      <a:pt x="3898" y="2796"/>
                    </a:lnTo>
                    <a:lnTo>
                      <a:pt x="3896" y="2791"/>
                    </a:lnTo>
                    <a:lnTo>
                      <a:pt x="3895" y="2788"/>
                    </a:lnTo>
                    <a:lnTo>
                      <a:pt x="3893" y="2784"/>
                    </a:lnTo>
                    <a:lnTo>
                      <a:pt x="3874" y="2784"/>
                    </a:lnTo>
                    <a:lnTo>
                      <a:pt x="3861" y="2765"/>
                    </a:lnTo>
                    <a:lnTo>
                      <a:pt x="3856" y="2763"/>
                    </a:lnTo>
                    <a:lnTo>
                      <a:pt x="3851" y="2761"/>
                    </a:lnTo>
                    <a:lnTo>
                      <a:pt x="3846" y="2760"/>
                    </a:lnTo>
                    <a:lnTo>
                      <a:pt x="3842" y="2758"/>
                    </a:lnTo>
                    <a:lnTo>
                      <a:pt x="3839" y="2754"/>
                    </a:lnTo>
                    <a:lnTo>
                      <a:pt x="3833" y="2742"/>
                    </a:lnTo>
                    <a:lnTo>
                      <a:pt x="3832" y="2730"/>
                    </a:lnTo>
                    <a:lnTo>
                      <a:pt x="3830" y="2723"/>
                    </a:lnTo>
                    <a:lnTo>
                      <a:pt x="3823" y="2716"/>
                    </a:lnTo>
                    <a:lnTo>
                      <a:pt x="3816" y="2707"/>
                    </a:lnTo>
                    <a:lnTo>
                      <a:pt x="3811" y="2711"/>
                    </a:lnTo>
                    <a:lnTo>
                      <a:pt x="3809" y="2713"/>
                    </a:lnTo>
                    <a:lnTo>
                      <a:pt x="3806" y="2713"/>
                    </a:lnTo>
                    <a:lnTo>
                      <a:pt x="3802" y="2716"/>
                    </a:lnTo>
                    <a:lnTo>
                      <a:pt x="3800" y="2720"/>
                    </a:lnTo>
                    <a:lnTo>
                      <a:pt x="3821" y="2741"/>
                    </a:lnTo>
                    <a:lnTo>
                      <a:pt x="3839" y="2765"/>
                    </a:lnTo>
                    <a:lnTo>
                      <a:pt x="3854" y="2793"/>
                    </a:lnTo>
                    <a:lnTo>
                      <a:pt x="3865" y="2793"/>
                    </a:lnTo>
                    <a:lnTo>
                      <a:pt x="3865" y="2835"/>
                    </a:lnTo>
                    <a:lnTo>
                      <a:pt x="3879" y="2835"/>
                    </a:lnTo>
                    <a:lnTo>
                      <a:pt x="3889" y="2840"/>
                    </a:lnTo>
                    <a:lnTo>
                      <a:pt x="3898" y="2849"/>
                    </a:lnTo>
                    <a:lnTo>
                      <a:pt x="3907" y="2857"/>
                    </a:lnTo>
                    <a:lnTo>
                      <a:pt x="3917" y="2864"/>
                    </a:lnTo>
                    <a:lnTo>
                      <a:pt x="3931" y="2870"/>
                    </a:lnTo>
                    <a:lnTo>
                      <a:pt x="3931" y="2884"/>
                    </a:lnTo>
                    <a:lnTo>
                      <a:pt x="3919" y="2884"/>
                    </a:lnTo>
                    <a:lnTo>
                      <a:pt x="3917" y="2891"/>
                    </a:lnTo>
                    <a:lnTo>
                      <a:pt x="3916" y="2896"/>
                    </a:lnTo>
                    <a:lnTo>
                      <a:pt x="3914" y="2899"/>
                    </a:lnTo>
                    <a:lnTo>
                      <a:pt x="3910" y="2903"/>
                    </a:lnTo>
                    <a:lnTo>
                      <a:pt x="3907" y="2906"/>
                    </a:lnTo>
                    <a:lnTo>
                      <a:pt x="3900" y="2908"/>
                    </a:lnTo>
                    <a:lnTo>
                      <a:pt x="3898" y="2903"/>
                    </a:lnTo>
                    <a:lnTo>
                      <a:pt x="3896" y="2901"/>
                    </a:lnTo>
                    <a:lnTo>
                      <a:pt x="3895" y="2898"/>
                    </a:lnTo>
                    <a:lnTo>
                      <a:pt x="3893" y="2894"/>
                    </a:lnTo>
                    <a:lnTo>
                      <a:pt x="3893" y="2889"/>
                    </a:lnTo>
                    <a:lnTo>
                      <a:pt x="3886" y="2889"/>
                    </a:lnTo>
                    <a:lnTo>
                      <a:pt x="3881" y="2891"/>
                    </a:lnTo>
                    <a:lnTo>
                      <a:pt x="3879" y="2892"/>
                    </a:lnTo>
                    <a:lnTo>
                      <a:pt x="3877" y="2894"/>
                    </a:lnTo>
                    <a:lnTo>
                      <a:pt x="3875" y="2896"/>
                    </a:lnTo>
                    <a:lnTo>
                      <a:pt x="3874" y="2898"/>
                    </a:lnTo>
                    <a:lnTo>
                      <a:pt x="3872" y="2901"/>
                    </a:lnTo>
                    <a:lnTo>
                      <a:pt x="3868" y="2905"/>
                    </a:lnTo>
                    <a:lnTo>
                      <a:pt x="3858" y="2908"/>
                    </a:lnTo>
                    <a:lnTo>
                      <a:pt x="3844" y="2910"/>
                    </a:lnTo>
                    <a:lnTo>
                      <a:pt x="3828" y="2910"/>
                    </a:lnTo>
                    <a:lnTo>
                      <a:pt x="3813" y="2912"/>
                    </a:lnTo>
                    <a:lnTo>
                      <a:pt x="3800" y="2915"/>
                    </a:lnTo>
                    <a:lnTo>
                      <a:pt x="3792" y="2922"/>
                    </a:lnTo>
                    <a:lnTo>
                      <a:pt x="3786" y="2933"/>
                    </a:lnTo>
                    <a:lnTo>
                      <a:pt x="3779" y="2941"/>
                    </a:lnTo>
                    <a:lnTo>
                      <a:pt x="3772" y="2950"/>
                    </a:lnTo>
                    <a:lnTo>
                      <a:pt x="3765" y="2950"/>
                    </a:lnTo>
                    <a:lnTo>
                      <a:pt x="3764" y="2946"/>
                    </a:lnTo>
                    <a:lnTo>
                      <a:pt x="3764" y="2943"/>
                    </a:lnTo>
                    <a:lnTo>
                      <a:pt x="3762" y="2941"/>
                    </a:lnTo>
                    <a:lnTo>
                      <a:pt x="3762" y="2941"/>
                    </a:lnTo>
                    <a:lnTo>
                      <a:pt x="3760" y="2941"/>
                    </a:lnTo>
                    <a:lnTo>
                      <a:pt x="3758" y="2940"/>
                    </a:lnTo>
                    <a:lnTo>
                      <a:pt x="3753" y="2938"/>
                    </a:lnTo>
                    <a:lnTo>
                      <a:pt x="3741" y="2957"/>
                    </a:lnTo>
                    <a:lnTo>
                      <a:pt x="3727" y="2966"/>
                    </a:lnTo>
                    <a:lnTo>
                      <a:pt x="3711" y="2973"/>
                    </a:lnTo>
                    <a:lnTo>
                      <a:pt x="3692" y="2978"/>
                    </a:lnTo>
                    <a:lnTo>
                      <a:pt x="3669" y="2985"/>
                    </a:lnTo>
                    <a:lnTo>
                      <a:pt x="3661" y="2990"/>
                    </a:lnTo>
                    <a:lnTo>
                      <a:pt x="3655" y="2995"/>
                    </a:lnTo>
                    <a:lnTo>
                      <a:pt x="3648" y="3002"/>
                    </a:lnTo>
                    <a:lnTo>
                      <a:pt x="3640" y="3008"/>
                    </a:lnTo>
                    <a:lnTo>
                      <a:pt x="3628" y="3011"/>
                    </a:lnTo>
                    <a:lnTo>
                      <a:pt x="3628" y="3027"/>
                    </a:lnTo>
                    <a:lnTo>
                      <a:pt x="3622" y="3030"/>
                    </a:lnTo>
                    <a:lnTo>
                      <a:pt x="3619" y="3036"/>
                    </a:lnTo>
                    <a:lnTo>
                      <a:pt x="3615" y="3041"/>
                    </a:lnTo>
                    <a:lnTo>
                      <a:pt x="3612" y="3046"/>
                    </a:lnTo>
                    <a:lnTo>
                      <a:pt x="3608" y="3049"/>
                    </a:lnTo>
                    <a:lnTo>
                      <a:pt x="3589" y="3060"/>
                    </a:lnTo>
                    <a:lnTo>
                      <a:pt x="3568" y="3065"/>
                    </a:lnTo>
                    <a:lnTo>
                      <a:pt x="3545" y="3067"/>
                    </a:lnTo>
                    <a:lnTo>
                      <a:pt x="3521" y="3065"/>
                    </a:lnTo>
                    <a:lnTo>
                      <a:pt x="3497" y="3065"/>
                    </a:lnTo>
                    <a:lnTo>
                      <a:pt x="3488" y="3079"/>
                    </a:lnTo>
                    <a:lnTo>
                      <a:pt x="3476" y="3091"/>
                    </a:lnTo>
                    <a:lnTo>
                      <a:pt x="3462" y="3104"/>
                    </a:lnTo>
                    <a:lnTo>
                      <a:pt x="3451" y="3116"/>
                    </a:lnTo>
                    <a:lnTo>
                      <a:pt x="3434" y="3114"/>
                    </a:lnTo>
                    <a:lnTo>
                      <a:pt x="3423" y="3112"/>
                    </a:lnTo>
                    <a:lnTo>
                      <a:pt x="3413" y="3112"/>
                    </a:lnTo>
                    <a:lnTo>
                      <a:pt x="3401" y="3111"/>
                    </a:lnTo>
                    <a:lnTo>
                      <a:pt x="3402" y="3121"/>
                    </a:lnTo>
                    <a:lnTo>
                      <a:pt x="3406" y="3133"/>
                    </a:lnTo>
                    <a:lnTo>
                      <a:pt x="3411" y="3147"/>
                    </a:lnTo>
                    <a:lnTo>
                      <a:pt x="3415" y="3158"/>
                    </a:lnTo>
                    <a:lnTo>
                      <a:pt x="3416" y="3161"/>
                    </a:lnTo>
                    <a:lnTo>
                      <a:pt x="3404" y="3165"/>
                    </a:lnTo>
                    <a:lnTo>
                      <a:pt x="3397" y="3207"/>
                    </a:lnTo>
                    <a:lnTo>
                      <a:pt x="3378" y="3207"/>
                    </a:lnTo>
                    <a:lnTo>
                      <a:pt x="3378" y="3196"/>
                    </a:lnTo>
                    <a:lnTo>
                      <a:pt x="3366" y="3191"/>
                    </a:lnTo>
                    <a:lnTo>
                      <a:pt x="3360" y="3180"/>
                    </a:lnTo>
                    <a:lnTo>
                      <a:pt x="3359" y="3165"/>
                    </a:lnTo>
                    <a:lnTo>
                      <a:pt x="3366" y="3154"/>
                    </a:lnTo>
                    <a:lnTo>
                      <a:pt x="3371" y="3144"/>
                    </a:lnTo>
                    <a:lnTo>
                      <a:pt x="3374" y="3126"/>
                    </a:lnTo>
                    <a:lnTo>
                      <a:pt x="3369" y="3125"/>
                    </a:lnTo>
                    <a:lnTo>
                      <a:pt x="3367" y="3123"/>
                    </a:lnTo>
                    <a:lnTo>
                      <a:pt x="3364" y="3121"/>
                    </a:lnTo>
                    <a:lnTo>
                      <a:pt x="3360" y="3119"/>
                    </a:lnTo>
                    <a:lnTo>
                      <a:pt x="3355" y="3119"/>
                    </a:lnTo>
                    <a:lnTo>
                      <a:pt x="3352" y="3119"/>
                    </a:lnTo>
                    <a:lnTo>
                      <a:pt x="3352" y="3121"/>
                    </a:lnTo>
                    <a:lnTo>
                      <a:pt x="3350" y="3121"/>
                    </a:lnTo>
                    <a:lnTo>
                      <a:pt x="3346" y="3121"/>
                    </a:lnTo>
                    <a:lnTo>
                      <a:pt x="3343" y="3123"/>
                    </a:lnTo>
                    <a:lnTo>
                      <a:pt x="3334" y="3142"/>
                    </a:lnTo>
                    <a:lnTo>
                      <a:pt x="3324" y="3161"/>
                    </a:lnTo>
                    <a:lnTo>
                      <a:pt x="3313" y="3158"/>
                    </a:lnTo>
                    <a:lnTo>
                      <a:pt x="3299" y="3154"/>
                    </a:lnTo>
                    <a:lnTo>
                      <a:pt x="3284" y="3152"/>
                    </a:lnTo>
                    <a:lnTo>
                      <a:pt x="3270" y="3152"/>
                    </a:lnTo>
                    <a:lnTo>
                      <a:pt x="3259" y="3158"/>
                    </a:lnTo>
                    <a:lnTo>
                      <a:pt x="3245" y="3175"/>
                    </a:lnTo>
                    <a:lnTo>
                      <a:pt x="3231" y="3194"/>
                    </a:lnTo>
                    <a:lnTo>
                      <a:pt x="3217" y="3212"/>
                    </a:lnTo>
                    <a:lnTo>
                      <a:pt x="3202" y="3228"/>
                    </a:lnTo>
                    <a:lnTo>
                      <a:pt x="3184" y="3240"/>
                    </a:lnTo>
                    <a:lnTo>
                      <a:pt x="3165" y="3248"/>
                    </a:lnTo>
                    <a:lnTo>
                      <a:pt x="3144" y="3252"/>
                    </a:lnTo>
                    <a:lnTo>
                      <a:pt x="3118" y="3248"/>
                    </a:lnTo>
                    <a:lnTo>
                      <a:pt x="3090" y="3238"/>
                    </a:lnTo>
                    <a:lnTo>
                      <a:pt x="3090" y="3226"/>
                    </a:lnTo>
                    <a:lnTo>
                      <a:pt x="3071" y="3224"/>
                    </a:lnTo>
                    <a:lnTo>
                      <a:pt x="3055" y="3219"/>
                    </a:lnTo>
                    <a:lnTo>
                      <a:pt x="3041" y="3215"/>
                    </a:lnTo>
                    <a:lnTo>
                      <a:pt x="3029" y="3210"/>
                    </a:lnTo>
                    <a:lnTo>
                      <a:pt x="3017" y="3212"/>
                    </a:lnTo>
                    <a:lnTo>
                      <a:pt x="3003" y="3217"/>
                    </a:lnTo>
                    <a:lnTo>
                      <a:pt x="2985" y="3219"/>
                    </a:lnTo>
                    <a:lnTo>
                      <a:pt x="2983" y="3233"/>
                    </a:lnTo>
                    <a:lnTo>
                      <a:pt x="2983" y="3250"/>
                    </a:lnTo>
                    <a:lnTo>
                      <a:pt x="2982" y="3268"/>
                    </a:lnTo>
                    <a:lnTo>
                      <a:pt x="2978" y="3280"/>
                    </a:lnTo>
                    <a:lnTo>
                      <a:pt x="2975" y="3282"/>
                    </a:lnTo>
                    <a:lnTo>
                      <a:pt x="2971" y="3283"/>
                    </a:lnTo>
                    <a:lnTo>
                      <a:pt x="2966" y="3283"/>
                    </a:lnTo>
                    <a:lnTo>
                      <a:pt x="2959" y="3283"/>
                    </a:lnTo>
                    <a:lnTo>
                      <a:pt x="2956" y="3285"/>
                    </a:lnTo>
                    <a:lnTo>
                      <a:pt x="2954" y="3287"/>
                    </a:lnTo>
                    <a:lnTo>
                      <a:pt x="2949" y="3287"/>
                    </a:lnTo>
                    <a:lnTo>
                      <a:pt x="2943" y="3289"/>
                    </a:lnTo>
                    <a:lnTo>
                      <a:pt x="2943" y="3292"/>
                    </a:lnTo>
                    <a:lnTo>
                      <a:pt x="2942" y="3294"/>
                    </a:lnTo>
                    <a:lnTo>
                      <a:pt x="2942" y="3296"/>
                    </a:lnTo>
                    <a:lnTo>
                      <a:pt x="2942" y="3296"/>
                    </a:lnTo>
                    <a:lnTo>
                      <a:pt x="2942" y="3297"/>
                    </a:lnTo>
                    <a:lnTo>
                      <a:pt x="2940" y="3297"/>
                    </a:lnTo>
                    <a:lnTo>
                      <a:pt x="2936" y="3299"/>
                    </a:lnTo>
                    <a:lnTo>
                      <a:pt x="2928" y="3297"/>
                    </a:lnTo>
                    <a:lnTo>
                      <a:pt x="2914" y="3299"/>
                    </a:lnTo>
                    <a:lnTo>
                      <a:pt x="2898" y="3299"/>
                    </a:lnTo>
                    <a:lnTo>
                      <a:pt x="2893" y="3289"/>
                    </a:lnTo>
                    <a:lnTo>
                      <a:pt x="2886" y="3278"/>
                    </a:lnTo>
                    <a:lnTo>
                      <a:pt x="2879" y="3269"/>
                    </a:lnTo>
                    <a:lnTo>
                      <a:pt x="2870" y="3264"/>
                    </a:lnTo>
                    <a:lnTo>
                      <a:pt x="2856" y="3261"/>
                    </a:lnTo>
                    <a:lnTo>
                      <a:pt x="2853" y="3264"/>
                    </a:lnTo>
                    <a:lnTo>
                      <a:pt x="2849" y="3268"/>
                    </a:lnTo>
                    <a:lnTo>
                      <a:pt x="2846" y="3271"/>
                    </a:lnTo>
                    <a:lnTo>
                      <a:pt x="2842" y="3273"/>
                    </a:lnTo>
                    <a:lnTo>
                      <a:pt x="2840" y="3276"/>
                    </a:lnTo>
                    <a:lnTo>
                      <a:pt x="2839" y="3282"/>
                    </a:lnTo>
                    <a:lnTo>
                      <a:pt x="2837" y="3289"/>
                    </a:lnTo>
                    <a:lnTo>
                      <a:pt x="2802" y="3283"/>
                    </a:lnTo>
                    <a:lnTo>
                      <a:pt x="2802" y="3273"/>
                    </a:lnTo>
                    <a:lnTo>
                      <a:pt x="2819" y="3264"/>
                    </a:lnTo>
                    <a:lnTo>
                      <a:pt x="2832" y="3254"/>
                    </a:lnTo>
                    <a:lnTo>
                      <a:pt x="2828" y="3252"/>
                    </a:lnTo>
                    <a:lnTo>
                      <a:pt x="2823" y="3250"/>
                    </a:lnTo>
                    <a:lnTo>
                      <a:pt x="2816" y="3250"/>
                    </a:lnTo>
                    <a:lnTo>
                      <a:pt x="2809" y="3250"/>
                    </a:lnTo>
                    <a:lnTo>
                      <a:pt x="2797" y="3257"/>
                    </a:lnTo>
                    <a:lnTo>
                      <a:pt x="2784" y="3261"/>
                    </a:lnTo>
                    <a:lnTo>
                      <a:pt x="2769" y="3262"/>
                    </a:lnTo>
                    <a:lnTo>
                      <a:pt x="2755" y="3268"/>
                    </a:lnTo>
                    <a:lnTo>
                      <a:pt x="2760" y="3269"/>
                    </a:lnTo>
                    <a:lnTo>
                      <a:pt x="2764" y="3271"/>
                    </a:lnTo>
                    <a:lnTo>
                      <a:pt x="2765" y="3273"/>
                    </a:lnTo>
                    <a:lnTo>
                      <a:pt x="2767" y="3276"/>
                    </a:lnTo>
                    <a:lnTo>
                      <a:pt x="2769" y="3278"/>
                    </a:lnTo>
                    <a:lnTo>
                      <a:pt x="2770" y="3283"/>
                    </a:lnTo>
                    <a:lnTo>
                      <a:pt x="2767" y="3283"/>
                    </a:lnTo>
                    <a:lnTo>
                      <a:pt x="2751" y="3292"/>
                    </a:lnTo>
                    <a:lnTo>
                      <a:pt x="2732" y="3296"/>
                    </a:lnTo>
                    <a:lnTo>
                      <a:pt x="2732" y="3285"/>
                    </a:lnTo>
                    <a:lnTo>
                      <a:pt x="2732" y="3278"/>
                    </a:lnTo>
                    <a:lnTo>
                      <a:pt x="2730" y="3271"/>
                    </a:lnTo>
                    <a:lnTo>
                      <a:pt x="2729" y="3261"/>
                    </a:lnTo>
                    <a:lnTo>
                      <a:pt x="2732" y="3261"/>
                    </a:lnTo>
                    <a:lnTo>
                      <a:pt x="2732" y="3257"/>
                    </a:lnTo>
                    <a:lnTo>
                      <a:pt x="2737" y="3259"/>
                    </a:lnTo>
                    <a:lnTo>
                      <a:pt x="2741" y="3261"/>
                    </a:lnTo>
                    <a:lnTo>
                      <a:pt x="2744" y="3261"/>
                    </a:lnTo>
                    <a:lnTo>
                      <a:pt x="2746" y="3262"/>
                    </a:lnTo>
                    <a:lnTo>
                      <a:pt x="2751" y="3264"/>
                    </a:lnTo>
                    <a:lnTo>
                      <a:pt x="2757" y="3254"/>
                    </a:lnTo>
                    <a:lnTo>
                      <a:pt x="2764" y="3248"/>
                    </a:lnTo>
                    <a:lnTo>
                      <a:pt x="2770" y="3243"/>
                    </a:lnTo>
                    <a:lnTo>
                      <a:pt x="2779" y="3234"/>
                    </a:lnTo>
                    <a:lnTo>
                      <a:pt x="2767" y="3234"/>
                    </a:lnTo>
                    <a:lnTo>
                      <a:pt x="2755" y="3233"/>
                    </a:lnTo>
                    <a:lnTo>
                      <a:pt x="2746" y="3228"/>
                    </a:lnTo>
                    <a:lnTo>
                      <a:pt x="2741" y="3222"/>
                    </a:lnTo>
                    <a:lnTo>
                      <a:pt x="2734" y="3210"/>
                    </a:lnTo>
                    <a:lnTo>
                      <a:pt x="2732" y="3194"/>
                    </a:lnTo>
                    <a:lnTo>
                      <a:pt x="2732" y="3177"/>
                    </a:lnTo>
                    <a:lnTo>
                      <a:pt x="2715" y="3173"/>
                    </a:lnTo>
                    <a:lnTo>
                      <a:pt x="2701" y="3168"/>
                    </a:lnTo>
                    <a:lnTo>
                      <a:pt x="2690" y="3165"/>
                    </a:lnTo>
                    <a:lnTo>
                      <a:pt x="2685" y="3165"/>
                    </a:lnTo>
                    <a:lnTo>
                      <a:pt x="2676" y="3166"/>
                    </a:lnTo>
                    <a:lnTo>
                      <a:pt x="2664" y="3168"/>
                    </a:lnTo>
                    <a:lnTo>
                      <a:pt x="2652" y="3168"/>
                    </a:lnTo>
                    <a:lnTo>
                      <a:pt x="2654" y="3156"/>
                    </a:lnTo>
                    <a:lnTo>
                      <a:pt x="2654" y="3149"/>
                    </a:lnTo>
                    <a:lnTo>
                      <a:pt x="2654" y="3144"/>
                    </a:lnTo>
                    <a:lnTo>
                      <a:pt x="2654" y="3137"/>
                    </a:lnTo>
                    <a:lnTo>
                      <a:pt x="2652" y="3123"/>
                    </a:lnTo>
                    <a:lnTo>
                      <a:pt x="2664" y="3128"/>
                    </a:lnTo>
                    <a:lnTo>
                      <a:pt x="2674" y="3135"/>
                    </a:lnTo>
                    <a:lnTo>
                      <a:pt x="2683" y="3140"/>
                    </a:lnTo>
                    <a:lnTo>
                      <a:pt x="2694" y="3138"/>
                    </a:lnTo>
                    <a:lnTo>
                      <a:pt x="2688" y="3137"/>
                    </a:lnTo>
                    <a:lnTo>
                      <a:pt x="2685" y="3135"/>
                    </a:lnTo>
                    <a:lnTo>
                      <a:pt x="2683" y="3133"/>
                    </a:lnTo>
                    <a:lnTo>
                      <a:pt x="2680" y="3132"/>
                    </a:lnTo>
                    <a:lnTo>
                      <a:pt x="2674" y="3130"/>
                    </a:lnTo>
                    <a:lnTo>
                      <a:pt x="2674" y="3107"/>
                    </a:lnTo>
                    <a:lnTo>
                      <a:pt x="2687" y="3107"/>
                    </a:lnTo>
                    <a:lnTo>
                      <a:pt x="2687" y="3097"/>
                    </a:lnTo>
                    <a:lnTo>
                      <a:pt x="2683" y="3095"/>
                    </a:lnTo>
                    <a:lnTo>
                      <a:pt x="2680" y="3095"/>
                    </a:lnTo>
                    <a:lnTo>
                      <a:pt x="2678" y="3095"/>
                    </a:lnTo>
                    <a:lnTo>
                      <a:pt x="2676" y="3093"/>
                    </a:lnTo>
                    <a:lnTo>
                      <a:pt x="2674" y="3091"/>
                    </a:lnTo>
                    <a:lnTo>
                      <a:pt x="2666" y="3081"/>
                    </a:lnTo>
                    <a:lnTo>
                      <a:pt x="2659" y="3069"/>
                    </a:lnTo>
                    <a:lnTo>
                      <a:pt x="2655" y="3053"/>
                    </a:lnTo>
                    <a:lnTo>
                      <a:pt x="2659" y="3049"/>
                    </a:lnTo>
                    <a:lnTo>
                      <a:pt x="2661" y="3048"/>
                    </a:lnTo>
                    <a:lnTo>
                      <a:pt x="2662" y="3044"/>
                    </a:lnTo>
                    <a:lnTo>
                      <a:pt x="2662" y="3041"/>
                    </a:lnTo>
                    <a:lnTo>
                      <a:pt x="2664" y="3034"/>
                    </a:lnTo>
                    <a:lnTo>
                      <a:pt x="2655" y="3034"/>
                    </a:lnTo>
                    <a:lnTo>
                      <a:pt x="2643" y="3044"/>
                    </a:lnTo>
                    <a:lnTo>
                      <a:pt x="2629" y="3051"/>
                    </a:lnTo>
                    <a:lnTo>
                      <a:pt x="2610" y="3056"/>
                    </a:lnTo>
                    <a:lnTo>
                      <a:pt x="2610" y="3039"/>
                    </a:lnTo>
                    <a:lnTo>
                      <a:pt x="2603" y="3022"/>
                    </a:lnTo>
                    <a:lnTo>
                      <a:pt x="2603" y="3008"/>
                    </a:lnTo>
                    <a:lnTo>
                      <a:pt x="2608" y="2995"/>
                    </a:lnTo>
                    <a:lnTo>
                      <a:pt x="2615" y="2983"/>
                    </a:lnTo>
                    <a:lnTo>
                      <a:pt x="2620" y="2973"/>
                    </a:lnTo>
                    <a:lnTo>
                      <a:pt x="2617" y="2973"/>
                    </a:lnTo>
                    <a:lnTo>
                      <a:pt x="2613" y="2976"/>
                    </a:lnTo>
                    <a:lnTo>
                      <a:pt x="2610" y="2980"/>
                    </a:lnTo>
                    <a:lnTo>
                      <a:pt x="2606" y="2981"/>
                    </a:lnTo>
                    <a:lnTo>
                      <a:pt x="2601" y="2983"/>
                    </a:lnTo>
                    <a:lnTo>
                      <a:pt x="2594" y="2985"/>
                    </a:lnTo>
                    <a:lnTo>
                      <a:pt x="2594" y="2981"/>
                    </a:lnTo>
                    <a:lnTo>
                      <a:pt x="2596" y="2980"/>
                    </a:lnTo>
                    <a:lnTo>
                      <a:pt x="2596" y="2978"/>
                    </a:lnTo>
                    <a:lnTo>
                      <a:pt x="2596" y="2978"/>
                    </a:lnTo>
                    <a:lnTo>
                      <a:pt x="2598" y="2976"/>
                    </a:lnTo>
                    <a:lnTo>
                      <a:pt x="2598" y="2973"/>
                    </a:lnTo>
                    <a:lnTo>
                      <a:pt x="2617" y="2960"/>
                    </a:lnTo>
                    <a:lnTo>
                      <a:pt x="2633" y="2941"/>
                    </a:lnTo>
                    <a:lnTo>
                      <a:pt x="2629" y="2941"/>
                    </a:lnTo>
                    <a:lnTo>
                      <a:pt x="2629" y="2938"/>
                    </a:lnTo>
                    <a:lnTo>
                      <a:pt x="2619" y="2945"/>
                    </a:lnTo>
                    <a:lnTo>
                      <a:pt x="2608" y="2950"/>
                    </a:lnTo>
                    <a:lnTo>
                      <a:pt x="2596" y="2952"/>
                    </a:lnTo>
                    <a:lnTo>
                      <a:pt x="2578" y="2953"/>
                    </a:lnTo>
                    <a:lnTo>
                      <a:pt x="2575" y="2941"/>
                    </a:lnTo>
                    <a:lnTo>
                      <a:pt x="2580" y="2941"/>
                    </a:lnTo>
                    <a:lnTo>
                      <a:pt x="2584" y="2941"/>
                    </a:lnTo>
                    <a:lnTo>
                      <a:pt x="2587" y="2940"/>
                    </a:lnTo>
                    <a:lnTo>
                      <a:pt x="2591" y="2938"/>
                    </a:lnTo>
                    <a:lnTo>
                      <a:pt x="2580" y="2938"/>
                    </a:lnTo>
                    <a:lnTo>
                      <a:pt x="2565" y="2938"/>
                    </a:lnTo>
                    <a:lnTo>
                      <a:pt x="2544" y="2936"/>
                    </a:lnTo>
                    <a:lnTo>
                      <a:pt x="2523" y="2934"/>
                    </a:lnTo>
                    <a:lnTo>
                      <a:pt x="2509" y="2934"/>
                    </a:lnTo>
                    <a:lnTo>
                      <a:pt x="2502" y="2934"/>
                    </a:lnTo>
                    <a:lnTo>
                      <a:pt x="2502" y="2936"/>
                    </a:lnTo>
                    <a:lnTo>
                      <a:pt x="2500" y="2940"/>
                    </a:lnTo>
                    <a:lnTo>
                      <a:pt x="2498" y="2945"/>
                    </a:lnTo>
                    <a:lnTo>
                      <a:pt x="2496" y="2948"/>
                    </a:lnTo>
                    <a:lnTo>
                      <a:pt x="2495" y="2950"/>
                    </a:lnTo>
                    <a:lnTo>
                      <a:pt x="2456" y="2950"/>
                    </a:lnTo>
                    <a:lnTo>
                      <a:pt x="2451" y="2955"/>
                    </a:lnTo>
                    <a:lnTo>
                      <a:pt x="2449" y="2959"/>
                    </a:lnTo>
                    <a:lnTo>
                      <a:pt x="2448" y="2964"/>
                    </a:lnTo>
                    <a:lnTo>
                      <a:pt x="2446" y="2967"/>
                    </a:lnTo>
                    <a:lnTo>
                      <a:pt x="2439" y="2971"/>
                    </a:lnTo>
                    <a:lnTo>
                      <a:pt x="2425" y="2973"/>
                    </a:lnTo>
                    <a:lnTo>
                      <a:pt x="2428" y="2992"/>
                    </a:lnTo>
                    <a:lnTo>
                      <a:pt x="2434" y="2994"/>
                    </a:lnTo>
                    <a:lnTo>
                      <a:pt x="2439" y="2995"/>
                    </a:lnTo>
                    <a:lnTo>
                      <a:pt x="2442" y="2995"/>
                    </a:lnTo>
                    <a:lnTo>
                      <a:pt x="2446" y="2997"/>
                    </a:lnTo>
                    <a:lnTo>
                      <a:pt x="2449" y="2997"/>
                    </a:lnTo>
                    <a:lnTo>
                      <a:pt x="2451" y="3001"/>
                    </a:lnTo>
                    <a:lnTo>
                      <a:pt x="2453" y="3004"/>
                    </a:lnTo>
                    <a:lnTo>
                      <a:pt x="2455" y="3008"/>
                    </a:lnTo>
                    <a:lnTo>
                      <a:pt x="2456" y="3015"/>
                    </a:lnTo>
                    <a:lnTo>
                      <a:pt x="2448" y="3015"/>
                    </a:lnTo>
                    <a:lnTo>
                      <a:pt x="2444" y="3013"/>
                    </a:lnTo>
                    <a:lnTo>
                      <a:pt x="2442" y="3011"/>
                    </a:lnTo>
                    <a:lnTo>
                      <a:pt x="2439" y="3009"/>
                    </a:lnTo>
                    <a:lnTo>
                      <a:pt x="2434" y="3008"/>
                    </a:lnTo>
                    <a:lnTo>
                      <a:pt x="2434" y="3023"/>
                    </a:lnTo>
                    <a:lnTo>
                      <a:pt x="2437" y="3023"/>
                    </a:lnTo>
                    <a:lnTo>
                      <a:pt x="2437" y="3027"/>
                    </a:lnTo>
                    <a:lnTo>
                      <a:pt x="2448" y="3027"/>
                    </a:lnTo>
                    <a:lnTo>
                      <a:pt x="2448" y="3032"/>
                    </a:lnTo>
                    <a:lnTo>
                      <a:pt x="2448" y="3036"/>
                    </a:lnTo>
                    <a:lnTo>
                      <a:pt x="2446" y="3039"/>
                    </a:lnTo>
                    <a:lnTo>
                      <a:pt x="2444" y="3042"/>
                    </a:lnTo>
                    <a:lnTo>
                      <a:pt x="2437" y="3042"/>
                    </a:lnTo>
                    <a:lnTo>
                      <a:pt x="2430" y="3030"/>
                    </a:lnTo>
                    <a:lnTo>
                      <a:pt x="2423" y="3027"/>
                    </a:lnTo>
                    <a:lnTo>
                      <a:pt x="2414" y="3027"/>
                    </a:lnTo>
                    <a:lnTo>
                      <a:pt x="2406" y="3029"/>
                    </a:lnTo>
                    <a:lnTo>
                      <a:pt x="2395" y="3030"/>
                    </a:lnTo>
                    <a:lnTo>
                      <a:pt x="2383" y="3030"/>
                    </a:lnTo>
                    <a:lnTo>
                      <a:pt x="2380" y="3029"/>
                    </a:lnTo>
                    <a:lnTo>
                      <a:pt x="2374" y="3027"/>
                    </a:lnTo>
                    <a:lnTo>
                      <a:pt x="2369" y="3025"/>
                    </a:lnTo>
                    <a:lnTo>
                      <a:pt x="2364" y="3023"/>
                    </a:lnTo>
                    <a:lnTo>
                      <a:pt x="2362" y="3018"/>
                    </a:lnTo>
                    <a:lnTo>
                      <a:pt x="2362" y="3015"/>
                    </a:lnTo>
                    <a:lnTo>
                      <a:pt x="2362" y="3013"/>
                    </a:lnTo>
                    <a:lnTo>
                      <a:pt x="2362" y="3009"/>
                    </a:lnTo>
                    <a:lnTo>
                      <a:pt x="2360" y="3004"/>
                    </a:lnTo>
                    <a:lnTo>
                      <a:pt x="2345" y="3011"/>
                    </a:lnTo>
                    <a:lnTo>
                      <a:pt x="2348" y="3030"/>
                    </a:lnTo>
                    <a:lnTo>
                      <a:pt x="2348" y="3053"/>
                    </a:lnTo>
                    <a:lnTo>
                      <a:pt x="2359" y="3058"/>
                    </a:lnTo>
                    <a:lnTo>
                      <a:pt x="2371" y="3067"/>
                    </a:lnTo>
                    <a:lnTo>
                      <a:pt x="2383" y="3079"/>
                    </a:lnTo>
                    <a:lnTo>
                      <a:pt x="2395" y="3093"/>
                    </a:lnTo>
                    <a:lnTo>
                      <a:pt x="2406" y="3107"/>
                    </a:lnTo>
                    <a:lnTo>
                      <a:pt x="2409" y="3119"/>
                    </a:lnTo>
                    <a:lnTo>
                      <a:pt x="2404" y="3119"/>
                    </a:lnTo>
                    <a:lnTo>
                      <a:pt x="2397" y="3119"/>
                    </a:lnTo>
                    <a:lnTo>
                      <a:pt x="2393" y="3121"/>
                    </a:lnTo>
                    <a:lnTo>
                      <a:pt x="2388" y="3121"/>
                    </a:lnTo>
                    <a:lnTo>
                      <a:pt x="2383" y="3123"/>
                    </a:lnTo>
                    <a:lnTo>
                      <a:pt x="2383" y="3126"/>
                    </a:lnTo>
                    <a:lnTo>
                      <a:pt x="2386" y="3126"/>
                    </a:lnTo>
                    <a:lnTo>
                      <a:pt x="2400" y="3137"/>
                    </a:lnTo>
                    <a:lnTo>
                      <a:pt x="2416" y="3144"/>
                    </a:lnTo>
                    <a:lnTo>
                      <a:pt x="2430" y="3147"/>
                    </a:lnTo>
                    <a:lnTo>
                      <a:pt x="2446" y="3149"/>
                    </a:lnTo>
                    <a:lnTo>
                      <a:pt x="2460" y="3152"/>
                    </a:lnTo>
                    <a:lnTo>
                      <a:pt x="2474" y="3156"/>
                    </a:lnTo>
                    <a:lnTo>
                      <a:pt x="2486" y="3165"/>
                    </a:lnTo>
                    <a:lnTo>
                      <a:pt x="2495" y="3179"/>
                    </a:lnTo>
                    <a:lnTo>
                      <a:pt x="2502" y="3200"/>
                    </a:lnTo>
                    <a:lnTo>
                      <a:pt x="2496" y="3200"/>
                    </a:lnTo>
                    <a:lnTo>
                      <a:pt x="2491" y="3200"/>
                    </a:lnTo>
                    <a:lnTo>
                      <a:pt x="2486" y="3201"/>
                    </a:lnTo>
                    <a:lnTo>
                      <a:pt x="2482" y="3203"/>
                    </a:lnTo>
                    <a:lnTo>
                      <a:pt x="2491" y="3214"/>
                    </a:lnTo>
                    <a:lnTo>
                      <a:pt x="2496" y="3228"/>
                    </a:lnTo>
                    <a:lnTo>
                      <a:pt x="2500" y="3241"/>
                    </a:lnTo>
                    <a:lnTo>
                      <a:pt x="2502" y="3257"/>
                    </a:lnTo>
                    <a:lnTo>
                      <a:pt x="2498" y="3257"/>
                    </a:lnTo>
                    <a:lnTo>
                      <a:pt x="2486" y="3247"/>
                    </a:lnTo>
                    <a:lnTo>
                      <a:pt x="2469" y="3236"/>
                    </a:lnTo>
                    <a:lnTo>
                      <a:pt x="2453" y="3231"/>
                    </a:lnTo>
                    <a:lnTo>
                      <a:pt x="2442" y="3236"/>
                    </a:lnTo>
                    <a:lnTo>
                      <a:pt x="2428" y="3240"/>
                    </a:lnTo>
                    <a:lnTo>
                      <a:pt x="2418" y="3245"/>
                    </a:lnTo>
                    <a:lnTo>
                      <a:pt x="2425" y="3245"/>
                    </a:lnTo>
                    <a:lnTo>
                      <a:pt x="2432" y="3247"/>
                    </a:lnTo>
                    <a:lnTo>
                      <a:pt x="2435" y="3248"/>
                    </a:lnTo>
                    <a:lnTo>
                      <a:pt x="2439" y="3250"/>
                    </a:lnTo>
                    <a:lnTo>
                      <a:pt x="2441" y="3254"/>
                    </a:lnTo>
                    <a:lnTo>
                      <a:pt x="2441" y="3261"/>
                    </a:lnTo>
                    <a:lnTo>
                      <a:pt x="2441" y="3268"/>
                    </a:lnTo>
                    <a:lnTo>
                      <a:pt x="2449" y="3269"/>
                    </a:lnTo>
                    <a:lnTo>
                      <a:pt x="2455" y="3271"/>
                    </a:lnTo>
                    <a:lnTo>
                      <a:pt x="2462" y="3273"/>
                    </a:lnTo>
                    <a:lnTo>
                      <a:pt x="2467" y="3276"/>
                    </a:lnTo>
                    <a:lnTo>
                      <a:pt x="2455" y="3290"/>
                    </a:lnTo>
                    <a:lnTo>
                      <a:pt x="2437" y="3299"/>
                    </a:lnTo>
                    <a:lnTo>
                      <a:pt x="2434" y="3292"/>
                    </a:lnTo>
                    <a:lnTo>
                      <a:pt x="2430" y="3289"/>
                    </a:lnTo>
                    <a:lnTo>
                      <a:pt x="2425" y="3285"/>
                    </a:lnTo>
                    <a:lnTo>
                      <a:pt x="2420" y="3283"/>
                    </a:lnTo>
                    <a:lnTo>
                      <a:pt x="2414" y="3280"/>
                    </a:lnTo>
                    <a:lnTo>
                      <a:pt x="2414" y="3292"/>
                    </a:lnTo>
                    <a:lnTo>
                      <a:pt x="2420" y="3301"/>
                    </a:lnTo>
                    <a:lnTo>
                      <a:pt x="2428" y="3313"/>
                    </a:lnTo>
                    <a:lnTo>
                      <a:pt x="2437" y="3329"/>
                    </a:lnTo>
                    <a:lnTo>
                      <a:pt x="2442" y="3344"/>
                    </a:lnTo>
                    <a:lnTo>
                      <a:pt x="2446" y="3358"/>
                    </a:lnTo>
                    <a:lnTo>
                      <a:pt x="2444" y="3369"/>
                    </a:lnTo>
                    <a:lnTo>
                      <a:pt x="2442" y="3369"/>
                    </a:lnTo>
                    <a:lnTo>
                      <a:pt x="2442" y="3371"/>
                    </a:lnTo>
                    <a:lnTo>
                      <a:pt x="2441" y="3371"/>
                    </a:lnTo>
                    <a:lnTo>
                      <a:pt x="2441" y="3371"/>
                    </a:lnTo>
                    <a:lnTo>
                      <a:pt x="2437" y="3372"/>
                    </a:lnTo>
                    <a:lnTo>
                      <a:pt x="2434" y="3367"/>
                    </a:lnTo>
                    <a:lnTo>
                      <a:pt x="2430" y="3362"/>
                    </a:lnTo>
                    <a:lnTo>
                      <a:pt x="2427" y="3358"/>
                    </a:lnTo>
                    <a:lnTo>
                      <a:pt x="2421" y="3355"/>
                    </a:lnTo>
                    <a:lnTo>
                      <a:pt x="2414" y="3353"/>
                    </a:lnTo>
                    <a:lnTo>
                      <a:pt x="2414" y="3357"/>
                    </a:lnTo>
                    <a:lnTo>
                      <a:pt x="2409" y="3357"/>
                    </a:lnTo>
                    <a:lnTo>
                      <a:pt x="2409" y="3371"/>
                    </a:lnTo>
                    <a:lnTo>
                      <a:pt x="2406" y="3381"/>
                    </a:lnTo>
                    <a:lnTo>
                      <a:pt x="2399" y="3388"/>
                    </a:lnTo>
                    <a:lnTo>
                      <a:pt x="2393" y="3374"/>
                    </a:lnTo>
                    <a:lnTo>
                      <a:pt x="2386" y="3362"/>
                    </a:lnTo>
                    <a:lnTo>
                      <a:pt x="2376" y="3351"/>
                    </a:lnTo>
                    <a:lnTo>
                      <a:pt x="2364" y="3344"/>
                    </a:lnTo>
                    <a:lnTo>
                      <a:pt x="2364" y="3365"/>
                    </a:lnTo>
                    <a:lnTo>
                      <a:pt x="2360" y="3365"/>
                    </a:lnTo>
                    <a:lnTo>
                      <a:pt x="2355" y="3367"/>
                    </a:lnTo>
                    <a:lnTo>
                      <a:pt x="2352" y="3367"/>
                    </a:lnTo>
                    <a:lnTo>
                      <a:pt x="2345" y="3369"/>
                    </a:lnTo>
                    <a:lnTo>
                      <a:pt x="2339" y="3357"/>
                    </a:lnTo>
                    <a:lnTo>
                      <a:pt x="2336" y="3350"/>
                    </a:lnTo>
                    <a:lnTo>
                      <a:pt x="2332" y="3341"/>
                    </a:lnTo>
                    <a:lnTo>
                      <a:pt x="2329" y="3325"/>
                    </a:lnTo>
                    <a:lnTo>
                      <a:pt x="2331" y="3324"/>
                    </a:lnTo>
                    <a:lnTo>
                      <a:pt x="2331" y="3322"/>
                    </a:lnTo>
                    <a:lnTo>
                      <a:pt x="2332" y="3320"/>
                    </a:lnTo>
                    <a:lnTo>
                      <a:pt x="2332" y="3318"/>
                    </a:lnTo>
                    <a:lnTo>
                      <a:pt x="2332" y="3315"/>
                    </a:lnTo>
                    <a:lnTo>
                      <a:pt x="2318" y="3306"/>
                    </a:lnTo>
                    <a:lnTo>
                      <a:pt x="2304" y="3294"/>
                    </a:lnTo>
                    <a:lnTo>
                      <a:pt x="2294" y="3278"/>
                    </a:lnTo>
                    <a:lnTo>
                      <a:pt x="2287" y="3261"/>
                    </a:lnTo>
                    <a:lnTo>
                      <a:pt x="2306" y="3243"/>
                    </a:lnTo>
                    <a:lnTo>
                      <a:pt x="2325" y="3226"/>
                    </a:lnTo>
                    <a:lnTo>
                      <a:pt x="2325" y="3222"/>
                    </a:lnTo>
                    <a:lnTo>
                      <a:pt x="2318" y="3222"/>
                    </a:lnTo>
                    <a:lnTo>
                      <a:pt x="2297" y="3231"/>
                    </a:lnTo>
                    <a:lnTo>
                      <a:pt x="2271" y="3234"/>
                    </a:lnTo>
                    <a:lnTo>
                      <a:pt x="2271" y="3219"/>
                    </a:lnTo>
                    <a:lnTo>
                      <a:pt x="2263" y="3210"/>
                    </a:lnTo>
                    <a:lnTo>
                      <a:pt x="2254" y="3205"/>
                    </a:lnTo>
                    <a:lnTo>
                      <a:pt x="2242" y="3200"/>
                    </a:lnTo>
                    <a:lnTo>
                      <a:pt x="2240" y="3205"/>
                    </a:lnTo>
                    <a:lnTo>
                      <a:pt x="2238" y="3210"/>
                    </a:lnTo>
                    <a:lnTo>
                      <a:pt x="2236" y="3214"/>
                    </a:lnTo>
                    <a:lnTo>
                      <a:pt x="2233" y="3219"/>
                    </a:lnTo>
                    <a:lnTo>
                      <a:pt x="2226" y="3219"/>
                    </a:lnTo>
                    <a:lnTo>
                      <a:pt x="2222" y="3196"/>
                    </a:lnTo>
                    <a:lnTo>
                      <a:pt x="2235" y="3186"/>
                    </a:lnTo>
                    <a:lnTo>
                      <a:pt x="2247" y="3179"/>
                    </a:lnTo>
                    <a:lnTo>
                      <a:pt x="2264" y="3173"/>
                    </a:lnTo>
                    <a:lnTo>
                      <a:pt x="2264" y="3168"/>
                    </a:lnTo>
                    <a:lnTo>
                      <a:pt x="2242" y="3168"/>
                    </a:lnTo>
                    <a:lnTo>
                      <a:pt x="2236" y="3170"/>
                    </a:lnTo>
                    <a:lnTo>
                      <a:pt x="2233" y="3172"/>
                    </a:lnTo>
                    <a:lnTo>
                      <a:pt x="2228" y="3172"/>
                    </a:lnTo>
                    <a:lnTo>
                      <a:pt x="2222" y="3173"/>
                    </a:lnTo>
                    <a:lnTo>
                      <a:pt x="2210" y="3154"/>
                    </a:lnTo>
                    <a:lnTo>
                      <a:pt x="2198" y="3144"/>
                    </a:lnTo>
                    <a:lnTo>
                      <a:pt x="2182" y="3137"/>
                    </a:lnTo>
                    <a:lnTo>
                      <a:pt x="2165" y="3126"/>
                    </a:lnTo>
                    <a:lnTo>
                      <a:pt x="2158" y="3119"/>
                    </a:lnTo>
                    <a:lnTo>
                      <a:pt x="2154" y="3111"/>
                    </a:lnTo>
                    <a:lnTo>
                      <a:pt x="2149" y="3100"/>
                    </a:lnTo>
                    <a:lnTo>
                      <a:pt x="2146" y="3091"/>
                    </a:lnTo>
                    <a:lnTo>
                      <a:pt x="2140" y="3090"/>
                    </a:lnTo>
                    <a:lnTo>
                      <a:pt x="2130" y="3084"/>
                    </a:lnTo>
                    <a:lnTo>
                      <a:pt x="2119" y="3081"/>
                    </a:lnTo>
                    <a:lnTo>
                      <a:pt x="2111" y="3076"/>
                    </a:lnTo>
                    <a:lnTo>
                      <a:pt x="2109" y="3063"/>
                    </a:lnTo>
                    <a:lnTo>
                      <a:pt x="2105" y="3055"/>
                    </a:lnTo>
                    <a:lnTo>
                      <a:pt x="2102" y="3046"/>
                    </a:lnTo>
                    <a:lnTo>
                      <a:pt x="2098" y="3039"/>
                    </a:lnTo>
                    <a:lnTo>
                      <a:pt x="2098" y="3034"/>
                    </a:lnTo>
                    <a:lnTo>
                      <a:pt x="2100" y="3029"/>
                    </a:lnTo>
                    <a:lnTo>
                      <a:pt x="2104" y="3025"/>
                    </a:lnTo>
                    <a:lnTo>
                      <a:pt x="2105" y="3022"/>
                    </a:lnTo>
                    <a:lnTo>
                      <a:pt x="2107" y="3020"/>
                    </a:lnTo>
                    <a:lnTo>
                      <a:pt x="2102" y="2962"/>
                    </a:lnTo>
                    <a:lnTo>
                      <a:pt x="2104" y="2959"/>
                    </a:lnTo>
                    <a:lnTo>
                      <a:pt x="2105" y="2955"/>
                    </a:lnTo>
                    <a:lnTo>
                      <a:pt x="2107" y="2953"/>
                    </a:lnTo>
                    <a:lnTo>
                      <a:pt x="2107" y="2950"/>
                    </a:lnTo>
                    <a:lnTo>
                      <a:pt x="2109" y="2946"/>
                    </a:lnTo>
                    <a:lnTo>
                      <a:pt x="2111" y="2941"/>
                    </a:lnTo>
                    <a:lnTo>
                      <a:pt x="2111" y="2934"/>
                    </a:lnTo>
                    <a:lnTo>
                      <a:pt x="2098" y="2933"/>
                    </a:lnTo>
                    <a:lnTo>
                      <a:pt x="2086" y="2933"/>
                    </a:lnTo>
                    <a:lnTo>
                      <a:pt x="2079" y="2931"/>
                    </a:lnTo>
                    <a:lnTo>
                      <a:pt x="2064" y="2913"/>
                    </a:lnTo>
                    <a:lnTo>
                      <a:pt x="2046" y="2896"/>
                    </a:lnTo>
                    <a:lnTo>
                      <a:pt x="2027" y="2884"/>
                    </a:lnTo>
                    <a:lnTo>
                      <a:pt x="2002" y="2873"/>
                    </a:lnTo>
                    <a:lnTo>
                      <a:pt x="1976" y="2873"/>
                    </a:lnTo>
                    <a:lnTo>
                      <a:pt x="1961" y="2854"/>
                    </a:lnTo>
                    <a:lnTo>
                      <a:pt x="1943" y="2845"/>
                    </a:lnTo>
                    <a:lnTo>
                      <a:pt x="1926" y="2838"/>
                    </a:lnTo>
                    <a:lnTo>
                      <a:pt x="1926" y="2828"/>
                    </a:lnTo>
                    <a:lnTo>
                      <a:pt x="1919" y="2826"/>
                    </a:lnTo>
                    <a:lnTo>
                      <a:pt x="1913" y="2824"/>
                    </a:lnTo>
                    <a:lnTo>
                      <a:pt x="1908" y="2823"/>
                    </a:lnTo>
                    <a:lnTo>
                      <a:pt x="1903" y="2819"/>
                    </a:lnTo>
                    <a:lnTo>
                      <a:pt x="1900" y="2819"/>
                    </a:lnTo>
                    <a:lnTo>
                      <a:pt x="1900" y="2807"/>
                    </a:lnTo>
                    <a:lnTo>
                      <a:pt x="1879" y="2807"/>
                    </a:lnTo>
                    <a:lnTo>
                      <a:pt x="1859" y="2807"/>
                    </a:lnTo>
                    <a:lnTo>
                      <a:pt x="1838" y="2807"/>
                    </a:lnTo>
                    <a:lnTo>
                      <a:pt x="1824" y="2793"/>
                    </a:lnTo>
                    <a:lnTo>
                      <a:pt x="1807" y="2782"/>
                    </a:lnTo>
                    <a:lnTo>
                      <a:pt x="1791" y="2774"/>
                    </a:lnTo>
                    <a:lnTo>
                      <a:pt x="1781" y="2761"/>
                    </a:lnTo>
                    <a:lnTo>
                      <a:pt x="1776" y="2730"/>
                    </a:lnTo>
                    <a:lnTo>
                      <a:pt x="1774" y="2728"/>
                    </a:lnTo>
                    <a:lnTo>
                      <a:pt x="1769" y="2727"/>
                    </a:lnTo>
                    <a:lnTo>
                      <a:pt x="1765" y="2723"/>
                    </a:lnTo>
                    <a:lnTo>
                      <a:pt x="1760" y="2721"/>
                    </a:lnTo>
                    <a:lnTo>
                      <a:pt x="1756" y="2718"/>
                    </a:lnTo>
                    <a:lnTo>
                      <a:pt x="1753" y="2716"/>
                    </a:lnTo>
                    <a:lnTo>
                      <a:pt x="1753" y="2685"/>
                    </a:lnTo>
                    <a:lnTo>
                      <a:pt x="1751" y="2681"/>
                    </a:lnTo>
                    <a:lnTo>
                      <a:pt x="1748" y="2679"/>
                    </a:lnTo>
                    <a:lnTo>
                      <a:pt x="1742" y="2679"/>
                    </a:lnTo>
                    <a:lnTo>
                      <a:pt x="1739" y="2679"/>
                    </a:lnTo>
                    <a:lnTo>
                      <a:pt x="1735" y="2679"/>
                    </a:lnTo>
                    <a:lnTo>
                      <a:pt x="1730" y="2679"/>
                    </a:lnTo>
                    <a:lnTo>
                      <a:pt x="1727" y="2678"/>
                    </a:lnTo>
                    <a:lnTo>
                      <a:pt x="1725" y="2674"/>
                    </a:lnTo>
                    <a:lnTo>
                      <a:pt x="1723" y="2671"/>
                    </a:lnTo>
                    <a:lnTo>
                      <a:pt x="1721" y="2665"/>
                    </a:lnTo>
                    <a:lnTo>
                      <a:pt x="1720" y="2660"/>
                    </a:lnTo>
                    <a:lnTo>
                      <a:pt x="1718" y="2658"/>
                    </a:lnTo>
                    <a:lnTo>
                      <a:pt x="1718" y="2662"/>
                    </a:lnTo>
                    <a:lnTo>
                      <a:pt x="1713" y="2672"/>
                    </a:lnTo>
                    <a:lnTo>
                      <a:pt x="1708" y="2683"/>
                    </a:lnTo>
                    <a:lnTo>
                      <a:pt x="1702" y="2693"/>
                    </a:lnTo>
                    <a:lnTo>
                      <a:pt x="1694" y="2700"/>
                    </a:lnTo>
                    <a:lnTo>
                      <a:pt x="1680" y="2704"/>
                    </a:lnTo>
                    <a:lnTo>
                      <a:pt x="1671" y="2688"/>
                    </a:lnTo>
                    <a:lnTo>
                      <a:pt x="1664" y="2674"/>
                    </a:lnTo>
                    <a:lnTo>
                      <a:pt x="1657" y="2657"/>
                    </a:lnTo>
                    <a:lnTo>
                      <a:pt x="1653" y="2636"/>
                    </a:lnTo>
                    <a:lnTo>
                      <a:pt x="1659" y="2632"/>
                    </a:lnTo>
                    <a:lnTo>
                      <a:pt x="1664" y="2631"/>
                    </a:lnTo>
                    <a:lnTo>
                      <a:pt x="1669" y="2627"/>
                    </a:lnTo>
                    <a:lnTo>
                      <a:pt x="1648" y="2629"/>
                    </a:lnTo>
                    <a:lnTo>
                      <a:pt x="1632" y="2634"/>
                    </a:lnTo>
                    <a:lnTo>
                      <a:pt x="1622" y="2639"/>
                    </a:lnTo>
                    <a:lnTo>
                      <a:pt x="1608" y="2646"/>
                    </a:lnTo>
                    <a:lnTo>
                      <a:pt x="1592" y="2650"/>
                    </a:lnTo>
                    <a:lnTo>
                      <a:pt x="1592" y="2669"/>
                    </a:lnTo>
                    <a:lnTo>
                      <a:pt x="1592" y="2681"/>
                    </a:lnTo>
                    <a:lnTo>
                      <a:pt x="1591" y="2692"/>
                    </a:lnTo>
                    <a:lnTo>
                      <a:pt x="1589" y="2702"/>
                    </a:lnTo>
                    <a:lnTo>
                      <a:pt x="1584" y="2716"/>
                    </a:lnTo>
                    <a:lnTo>
                      <a:pt x="1618" y="2765"/>
                    </a:lnTo>
                    <a:lnTo>
                      <a:pt x="1636" y="2774"/>
                    </a:lnTo>
                    <a:lnTo>
                      <a:pt x="1657" y="2784"/>
                    </a:lnTo>
                    <a:lnTo>
                      <a:pt x="1678" y="2793"/>
                    </a:lnTo>
                    <a:lnTo>
                      <a:pt x="1692" y="2803"/>
                    </a:lnTo>
                    <a:lnTo>
                      <a:pt x="1699" y="2817"/>
                    </a:lnTo>
                    <a:lnTo>
                      <a:pt x="1702" y="2831"/>
                    </a:lnTo>
                    <a:lnTo>
                      <a:pt x="1708" y="2847"/>
                    </a:lnTo>
                    <a:lnTo>
                      <a:pt x="1709" y="2849"/>
                    </a:lnTo>
                    <a:lnTo>
                      <a:pt x="1713" y="2850"/>
                    </a:lnTo>
                    <a:lnTo>
                      <a:pt x="1716" y="2854"/>
                    </a:lnTo>
                    <a:lnTo>
                      <a:pt x="1720" y="2856"/>
                    </a:lnTo>
                    <a:lnTo>
                      <a:pt x="1723" y="2857"/>
                    </a:lnTo>
                    <a:lnTo>
                      <a:pt x="1723" y="2877"/>
                    </a:lnTo>
                    <a:lnTo>
                      <a:pt x="1742" y="2889"/>
                    </a:lnTo>
                    <a:lnTo>
                      <a:pt x="1742" y="2894"/>
                    </a:lnTo>
                    <a:lnTo>
                      <a:pt x="1744" y="2899"/>
                    </a:lnTo>
                    <a:lnTo>
                      <a:pt x="1746" y="2903"/>
                    </a:lnTo>
                    <a:lnTo>
                      <a:pt x="1748" y="2905"/>
                    </a:lnTo>
                    <a:lnTo>
                      <a:pt x="1751" y="2906"/>
                    </a:lnTo>
                    <a:lnTo>
                      <a:pt x="1755" y="2906"/>
                    </a:lnTo>
                    <a:lnTo>
                      <a:pt x="1758" y="2908"/>
                    </a:lnTo>
                    <a:lnTo>
                      <a:pt x="1763" y="2912"/>
                    </a:lnTo>
                    <a:lnTo>
                      <a:pt x="1769" y="2915"/>
                    </a:lnTo>
                    <a:lnTo>
                      <a:pt x="1769" y="2922"/>
                    </a:lnTo>
                    <a:lnTo>
                      <a:pt x="1784" y="2922"/>
                    </a:lnTo>
                    <a:lnTo>
                      <a:pt x="1791" y="2929"/>
                    </a:lnTo>
                    <a:lnTo>
                      <a:pt x="1795" y="2934"/>
                    </a:lnTo>
                    <a:lnTo>
                      <a:pt x="1797" y="2940"/>
                    </a:lnTo>
                    <a:lnTo>
                      <a:pt x="1802" y="2943"/>
                    </a:lnTo>
                    <a:lnTo>
                      <a:pt x="1810" y="2945"/>
                    </a:lnTo>
                    <a:lnTo>
                      <a:pt x="1826" y="2946"/>
                    </a:lnTo>
                    <a:lnTo>
                      <a:pt x="1838" y="2941"/>
                    </a:lnTo>
                    <a:lnTo>
                      <a:pt x="1854" y="2940"/>
                    </a:lnTo>
                    <a:lnTo>
                      <a:pt x="1870" y="2938"/>
                    </a:lnTo>
                    <a:lnTo>
                      <a:pt x="1884" y="2938"/>
                    </a:lnTo>
                    <a:lnTo>
                      <a:pt x="1886" y="2957"/>
                    </a:lnTo>
                    <a:lnTo>
                      <a:pt x="1884" y="2973"/>
                    </a:lnTo>
                    <a:lnTo>
                      <a:pt x="1880" y="2988"/>
                    </a:lnTo>
                    <a:lnTo>
                      <a:pt x="1894" y="2992"/>
                    </a:lnTo>
                    <a:lnTo>
                      <a:pt x="1913" y="2997"/>
                    </a:lnTo>
                    <a:lnTo>
                      <a:pt x="1938" y="3008"/>
                    </a:lnTo>
                    <a:lnTo>
                      <a:pt x="1962" y="3018"/>
                    </a:lnTo>
                    <a:lnTo>
                      <a:pt x="1987" y="3030"/>
                    </a:lnTo>
                    <a:lnTo>
                      <a:pt x="2009" y="3042"/>
                    </a:lnTo>
                    <a:lnTo>
                      <a:pt x="2030" y="3053"/>
                    </a:lnTo>
                    <a:lnTo>
                      <a:pt x="2044" y="3063"/>
                    </a:lnTo>
                    <a:lnTo>
                      <a:pt x="2053" y="3072"/>
                    </a:lnTo>
                    <a:lnTo>
                      <a:pt x="2058" y="3086"/>
                    </a:lnTo>
                    <a:lnTo>
                      <a:pt x="2060" y="3102"/>
                    </a:lnTo>
                    <a:lnTo>
                      <a:pt x="2058" y="3118"/>
                    </a:lnTo>
                    <a:lnTo>
                      <a:pt x="2057" y="3133"/>
                    </a:lnTo>
                    <a:lnTo>
                      <a:pt x="2030" y="3133"/>
                    </a:lnTo>
                    <a:lnTo>
                      <a:pt x="2022" y="3123"/>
                    </a:lnTo>
                    <a:lnTo>
                      <a:pt x="2013" y="3111"/>
                    </a:lnTo>
                    <a:lnTo>
                      <a:pt x="2002" y="3104"/>
                    </a:lnTo>
                    <a:lnTo>
                      <a:pt x="1989" y="3097"/>
                    </a:lnTo>
                    <a:lnTo>
                      <a:pt x="1968" y="3097"/>
                    </a:lnTo>
                    <a:lnTo>
                      <a:pt x="1964" y="3093"/>
                    </a:lnTo>
                    <a:lnTo>
                      <a:pt x="1961" y="3093"/>
                    </a:lnTo>
                    <a:lnTo>
                      <a:pt x="1955" y="3091"/>
                    </a:lnTo>
                    <a:lnTo>
                      <a:pt x="1948" y="3091"/>
                    </a:lnTo>
                    <a:lnTo>
                      <a:pt x="1941" y="3102"/>
                    </a:lnTo>
                    <a:lnTo>
                      <a:pt x="1936" y="3111"/>
                    </a:lnTo>
                    <a:lnTo>
                      <a:pt x="1931" y="3121"/>
                    </a:lnTo>
                    <a:lnTo>
                      <a:pt x="1927" y="3133"/>
                    </a:lnTo>
                    <a:lnTo>
                      <a:pt x="1926" y="3149"/>
                    </a:lnTo>
                    <a:lnTo>
                      <a:pt x="1941" y="3154"/>
                    </a:lnTo>
                    <a:lnTo>
                      <a:pt x="1954" y="3159"/>
                    </a:lnTo>
                    <a:lnTo>
                      <a:pt x="1968" y="3165"/>
                    </a:lnTo>
                    <a:lnTo>
                      <a:pt x="1976" y="3231"/>
                    </a:lnTo>
                    <a:lnTo>
                      <a:pt x="1962" y="3233"/>
                    </a:lnTo>
                    <a:lnTo>
                      <a:pt x="1950" y="3236"/>
                    </a:lnTo>
                    <a:lnTo>
                      <a:pt x="1941" y="3245"/>
                    </a:lnTo>
                    <a:lnTo>
                      <a:pt x="1938" y="3254"/>
                    </a:lnTo>
                    <a:lnTo>
                      <a:pt x="1938" y="3264"/>
                    </a:lnTo>
                    <a:lnTo>
                      <a:pt x="1938" y="3275"/>
                    </a:lnTo>
                    <a:lnTo>
                      <a:pt x="1938" y="3280"/>
                    </a:lnTo>
                    <a:lnTo>
                      <a:pt x="1926" y="3292"/>
                    </a:lnTo>
                    <a:lnTo>
                      <a:pt x="1915" y="3304"/>
                    </a:lnTo>
                    <a:lnTo>
                      <a:pt x="1905" y="3317"/>
                    </a:lnTo>
                    <a:lnTo>
                      <a:pt x="1900" y="3334"/>
                    </a:lnTo>
                    <a:lnTo>
                      <a:pt x="1886" y="3334"/>
                    </a:lnTo>
                    <a:lnTo>
                      <a:pt x="1870" y="3332"/>
                    </a:lnTo>
                    <a:lnTo>
                      <a:pt x="1858" y="3332"/>
                    </a:lnTo>
                    <a:lnTo>
                      <a:pt x="1849" y="3334"/>
                    </a:lnTo>
                    <a:lnTo>
                      <a:pt x="1838" y="3350"/>
                    </a:lnTo>
                    <a:lnTo>
                      <a:pt x="1830" y="3369"/>
                    </a:lnTo>
                    <a:lnTo>
                      <a:pt x="1840" y="3379"/>
                    </a:lnTo>
                    <a:lnTo>
                      <a:pt x="1845" y="3395"/>
                    </a:lnTo>
                    <a:lnTo>
                      <a:pt x="1847" y="3413"/>
                    </a:lnTo>
                    <a:lnTo>
                      <a:pt x="1845" y="3430"/>
                    </a:lnTo>
                    <a:lnTo>
                      <a:pt x="1838" y="3446"/>
                    </a:lnTo>
                    <a:lnTo>
                      <a:pt x="1828" y="3449"/>
                    </a:lnTo>
                    <a:lnTo>
                      <a:pt x="1816" y="3449"/>
                    </a:lnTo>
                    <a:lnTo>
                      <a:pt x="1804" y="3449"/>
                    </a:lnTo>
                    <a:lnTo>
                      <a:pt x="1798" y="3447"/>
                    </a:lnTo>
                    <a:lnTo>
                      <a:pt x="1793" y="3446"/>
                    </a:lnTo>
                    <a:lnTo>
                      <a:pt x="1788" y="3446"/>
                    </a:lnTo>
                    <a:lnTo>
                      <a:pt x="1781" y="3444"/>
                    </a:lnTo>
                    <a:lnTo>
                      <a:pt x="1776" y="3442"/>
                    </a:lnTo>
                    <a:lnTo>
                      <a:pt x="1774" y="3439"/>
                    </a:lnTo>
                    <a:lnTo>
                      <a:pt x="1774" y="3435"/>
                    </a:lnTo>
                    <a:lnTo>
                      <a:pt x="1772" y="3432"/>
                    </a:lnTo>
                    <a:lnTo>
                      <a:pt x="1770" y="3428"/>
                    </a:lnTo>
                    <a:lnTo>
                      <a:pt x="1769" y="3426"/>
                    </a:lnTo>
                    <a:lnTo>
                      <a:pt x="1769" y="3423"/>
                    </a:lnTo>
                    <a:lnTo>
                      <a:pt x="1755" y="3418"/>
                    </a:lnTo>
                    <a:lnTo>
                      <a:pt x="1741" y="3420"/>
                    </a:lnTo>
                    <a:lnTo>
                      <a:pt x="1727" y="3420"/>
                    </a:lnTo>
                    <a:lnTo>
                      <a:pt x="1714" y="3414"/>
                    </a:lnTo>
                    <a:lnTo>
                      <a:pt x="1713" y="3411"/>
                    </a:lnTo>
                    <a:lnTo>
                      <a:pt x="1711" y="3407"/>
                    </a:lnTo>
                    <a:lnTo>
                      <a:pt x="1709" y="3402"/>
                    </a:lnTo>
                    <a:lnTo>
                      <a:pt x="1706" y="3399"/>
                    </a:lnTo>
                    <a:lnTo>
                      <a:pt x="1704" y="3395"/>
                    </a:lnTo>
                    <a:lnTo>
                      <a:pt x="1688" y="3395"/>
                    </a:lnTo>
                    <a:lnTo>
                      <a:pt x="1687" y="3393"/>
                    </a:lnTo>
                    <a:lnTo>
                      <a:pt x="1685" y="3390"/>
                    </a:lnTo>
                    <a:lnTo>
                      <a:pt x="1683" y="3386"/>
                    </a:lnTo>
                    <a:lnTo>
                      <a:pt x="1683" y="3383"/>
                    </a:lnTo>
                    <a:lnTo>
                      <a:pt x="1680" y="3379"/>
                    </a:lnTo>
                    <a:lnTo>
                      <a:pt x="1638" y="3372"/>
                    </a:lnTo>
                    <a:lnTo>
                      <a:pt x="1632" y="3358"/>
                    </a:lnTo>
                    <a:lnTo>
                      <a:pt x="1631" y="3343"/>
                    </a:lnTo>
                    <a:lnTo>
                      <a:pt x="1631" y="3322"/>
                    </a:lnTo>
                    <a:lnTo>
                      <a:pt x="1645" y="3320"/>
                    </a:lnTo>
                    <a:lnTo>
                      <a:pt x="1660" y="3318"/>
                    </a:lnTo>
                    <a:lnTo>
                      <a:pt x="1662" y="3320"/>
                    </a:lnTo>
                    <a:lnTo>
                      <a:pt x="1664" y="3320"/>
                    </a:lnTo>
                    <a:lnTo>
                      <a:pt x="1664" y="3320"/>
                    </a:lnTo>
                    <a:lnTo>
                      <a:pt x="1666" y="3322"/>
                    </a:lnTo>
                    <a:lnTo>
                      <a:pt x="1669" y="3322"/>
                    </a:lnTo>
                    <a:lnTo>
                      <a:pt x="1669" y="3311"/>
                    </a:lnTo>
                    <a:lnTo>
                      <a:pt x="1688" y="3313"/>
                    </a:lnTo>
                    <a:lnTo>
                      <a:pt x="1701" y="3318"/>
                    </a:lnTo>
                    <a:lnTo>
                      <a:pt x="1711" y="3322"/>
                    </a:lnTo>
                    <a:lnTo>
                      <a:pt x="1723" y="3325"/>
                    </a:lnTo>
                    <a:lnTo>
                      <a:pt x="1734" y="3325"/>
                    </a:lnTo>
                    <a:lnTo>
                      <a:pt x="1748" y="3324"/>
                    </a:lnTo>
                    <a:lnTo>
                      <a:pt x="1763" y="3318"/>
                    </a:lnTo>
                    <a:lnTo>
                      <a:pt x="1777" y="3315"/>
                    </a:lnTo>
                    <a:lnTo>
                      <a:pt x="1788" y="3311"/>
                    </a:lnTo>
                    <a:lnTo>
                      <a:pt x="1788" y="3299"/>
                    </a:lnTo>
                    <a:lnTo>
                      <a:pt x="1807" y="3299"/>
                    </a:lnTo>
                    <a:lnTo>
                      <a:pt x="1821" y="3297"/>
                    </a:lnTo>
                    <a:lnTo>
                      <a:pt x="1833" y="3296"/>
                    </a:lnTo>
                    <a:lnTo>
                      <a:pt x="1845" y="3292"/>
                    </a:lnTo>
                    <a:lnTo>
                      <a:pt x="1861" y="3289"/>
                    </a:lnTo>
                    <a:lnTo>
                      <a:pt x="1863" y="3278"/>
                    </a:lnTo>
                    <a:lnTo>
                      <a:pt x="1863" y="3269"/>
                    </a:lnTo>
                    <a:lnTo>
                      <a:pt x="1863" y="3262"/>
                    </a:lnTo>
                    <a:lnTo>
                      <a:pt x="1865" y="3254"/>
                    </a:lnTo>
                    <a:lnTo>
                      <a:pt x="1866" y="3248"/>
                    </a:lnTo>
                    <a:lnTo>
                      <a:pt x="1870" y="3245"/>
                    </a:lnTo>
                    <a:lnTo>
                      <a:pt x="1875" y="3241"/>
                    </a:lnTo>
                    <a:lnTo>
                      <a:pt x="1880" y="3238"/>
                    </a:lnTo>
                    <a:lnTo>
                      <a:pt x="1884" y="3234"/>
                    </a:lnTo>
                    <a:lnTo>
                      <a:pt x="1887" y="3231"/>
                    </a:lnTo>
                    <a:lnTo>
                      <a:pt x="1877" y="3219"/>
                    </a:lnTo>
                    <a:lnTo>
                      <a:pt x="1868" y="3200"/>
                    </a:lnTo>
                    <a:lnTo>
                      <a:pt x="1859" y="3177"/>
                    </a:lnTo>
                    <a:lnTo>
                      <a:pt x="1852" y="3154"/>
                    </a:lnTo>
                    <a:lnTo>
                      <a:pt x="1845" y="3138"/>
                    </a:lnTo>
                    <a:lnTo>
                      <a:pt x="1828" y="3138"/>
                    </a:lnTo>
                    <a:lnTo>
                      <a:pt x="1814" y="3137"/>
                    </a:lnTo>
                    <a:lnTo>
                      <a:pt x="1804" y="3132"/>
                    </a:lnTo>
                    <a:lnTo>
                      <a:pt x="1795" y="3123"/>
                    </a:lnTo>
                    <a:lnTo>
                      <a:pt x="1784" y="3091"/>
                    </a:lnTo>
                    <a:lnTo>
                      <a:pt x="1769" y="3091"/>
                    </a:lnTo>
                    <a:lnTo>
                      <a:pt x="1762" y="3090"/>
                    </a:lnTo>
                    <a:lnTo>
                      <a:pt x="1758" y="3086"/>
                    </a:lnTo>
                    <a:lnTo>
                      <a:pt x="1758" y="3083"/>
                    </a:lnTo>
                    <a:lnTo>
                      <a:pt x="1755" y="3077"/>
                    </a:lnTo>
                    <a:lnTo>
                      <a:pt x="1749" y="3072"/>
                    </a:lnTo>
                    <a:lnTo>
                      <a:pt x="1727" y="3072"/>
                    </a:lnTo>
                    <a:lnTo>
                      <a:pt x="1718" y="3065"/>
                    </a:lnTo>
                    <a:lnTo>
                      <a:pt x="1711" y="3053"/>
                    </a:lnTo>
                    <a:lnTo>
                      <a:pt x="1704" y="3042"/>
                    </a:lnTo>
                    <a:lnTo>
                      <a:pt x="1695" y="3034"/>
                    </a:lnTo>
                    <a:lnTo>
                      <a:pt x="1646" y="3039"/>
                    </a:lnTo>
                    <a:lnTo>
                      <a:pt x="1631" y="3020"/>
                    </a:lnTo>
                    <a:lnTo>
                      <a:pt x="1620" y="3016"/>
                    </a:lnTo>
                    <a:lnTo>
                      <a:pt x="1610" y="3015"/>
                    </a:lnTo>
                    <a:lnTo>
                      <a:pt x="1599" y="3011"/>
                    </a:lnTo>
                    <a:lnTo>
                      <a:pt x="1594" y="3002"/>
                    </a:lnTo>
                    <a:lnTo>
                      <a:pt x="1591" y="2990"/>
                    </a:lnTo>
                    <a:lnTo>
                      <a:pt x="1584" y="2981"/>
                    </a:lnTo>
                    <a:lnTo>
                      <a:pt x="1580" y="2978"/>
                    </a:lnTo>
                    <a:lnTo>
                      <a:pt x="1577" y="2976"/>
                    </a:lnTo>
                    <a:lnTo>
                      <a:pt x="1571" y="2974"/>
                    </a:lnTo>
                    <a:lnTo>
                      <a:pt x="1566" y="2973"/>
                    </a:lnTo>
                    <a:lnTo>
                      <a:pt x="1561" y="2971"/>
                    </a:lnTo>
                    <a:lnTo>
                      <a:pt x="1557" y="2969"/>
                    </a:lnTo>
                    <a:lnTo>
                      <a:pt x="1550" y="2959"/>
                    </a:lnTo>
                    <a:lnTo>
                      <a:pt x="1542" y="2946"/>
                    </a:lnTo>
                    <a:lnTo>
                      <a:pt x="1535" y="2938"/>
                    </a:lnTo>
                    <a:lnTo>
                      <a:pt x="1512" y="2938"/>
                    </a:lnTo>
                    <a:lnTo>
                      <a:pt x="1465" y="2884"/>
                    </a:lnTo>
                    <a:lnTo>
                      <a:pt x="1465" y="2861"/>
                    </a:lnTo>
                    <a:lnTo>
                      <a:pt x="1463" y="2857"/>
                    </a:lnTo>
                    <a:lnTo>
                      <a:pt x="1461" y="2854"/>
                    </a:lnTo>
                    <a:lnTo>
                      <a:pt x="1461" y="2849"/>
                    </a:lnTo>
                    <a:lnTo>
                      <a:pt x="1461" y="2842"/>
                    </a:lnTo>
                    <a:lnTo>
                      <a:pt x="1458" y="2842"/>
                    </a:lnTo>
                    <a:lnTo>
                      <a:pt x="1454" y="2842"/>
                    </a:lnTo>
                    <a:lnTo>
                      <a:pt x="1453" y="2840"/>
                    </a:lnTo>
                    <a:lnTo>
                      <a:pt x="1453" y="2840"/>
                    </a:lnTo>
                    <a:lnTo>
                      <a:pt x="1449" y="2838"/>
                    </a:lnTo>
                    <a:lnTo>
                      <a:pt x="1444" y="2826"/>
                    </a:lnTo>
                    <a:lnTo>
                      <a:pt x="1440" y="2814"/>
                    </a:lnTo>
                    <a:lnTo>
                      <a:pt x="1435" y="2802"/>
                    </a:lnTo>
                    <a:lnTo>
                      <a:pt x="1426" y="2793"/>
                    </a:lnTo>
                    <a:lnTo>
                      <a:pt x="1418" y="2791"/>
                    </a:lnTo>
                    <a:lnTo>
                      <a:pt x="1406" y="2791"/>
                    </a:lnTo>
                    <a:lnTo>
                      <a:pt x="1397" y="2788"/>
                    </a:lnTo>
                    <a:lnTo>
                      <a:pt x="1392" y="2774"/>
                    </a:lnTo>
                    <a:lnTo>
                      <a:pt x="1383" y="2768"/>
                    </a:lnTo>
                    <a:lnTo>
                      <a:pt x="1371" y="2765"/>
                    </a:lnTo>
                    <a:lnTo>
                      <a:pt x="1357" y="2760"/>
                    </a:lnTo>
                    <a:lnTo>
                      <a:pt x="1346" y="2758"/>
                    </a:lnTo>
                    <a:lnTo>
                      <a:pt x="1346" y="2770"/>
                    </a:lnTo>
                    <a:lnTo>
                      <a:pt x="1343" y="2770"/>
                    </a:lnTo>
                    <a:lnTo>
                      <a:pt x="1339" y="2770"/>
                    </a:lnTo>
                    <a:lnTo>
                      <a:pt x="1337" y="2770"/>
                    </a:lnTo>
                    <a:lnTo>
                      <a:pt x="1337" y="2772"/>
                    </a:lnTo>
                    <a:lnTo>
                      <a:pt x="1334" y="2774"/>
                    </a:lnTo>
                    <a:lnTo>
                      <a:pt x="1325" y="2784"/>
                    </a:lnTo>
                    <a:lnTo>
                      <a:pt x="1318" y="2793"/>
                    </a:lnTo>
                    <a:lnTo>
                      <a:pt x="1310" y="2802"/>
                    </a:lnTo>
                    <a:lnTo>
                      <a:pt x="1299" y="2807"/>
                    </a:lnTo>
                    <a:lnTo>
                      <a:pt x="1285" y="2810"/>
                    </a:lnTo>
                    <a:lnTo>
                      <a:pt x="1266" y="2812"/>
                    </a:lnTo>
                    <a:lnTo>
                      <a:pt x="1262" y="2810"/>
                    </a:lnTo>
                    <a:lnTo>
                      <a:pt x="1261" y="2809"/>
                    </a:lnTo>
                    <a:lnTo>
                      <a:pt x="1259" y="2809"/>
                    </a:lnTo>
                    <a:lnTo>
                      <a:pt x="1257" y="2810"/>
                    </a:lnTo>
                    <a:lnTo>
                      <a:pt x="1254" y="2812"/>
                    </a:lnTo>
                    <a:lnTo>
                      <a:pt x="1241" y="2819"/>
                    </a:lnTo>
                    <a:lnTo>
                      <a:pt x="1229" y="2830"/>
                    </a:lnTo>
                    <a:lnTo>
                      <a:pt x="1217" y="2844"/>
                    </a:lnTo>
                    <a:lnTo>
                      <a:pt x="1212" y="2857"/>
                    </a:lnTo>
                    <a:lnTo>
                      <a:pt x="1201" y="2861"/>
                    </a:lnTo>
                    <a:lnTo>
                      <a:pt x="1191" y="2866"/>
                    </a:lnTo>
                    <a:lnTo>
                      <a:pt x="1180" y="2870"/>
                    </a:lnTo>
                    <a:lnTo>
                      <a:pt x="1166" y="2870"/>
                    </a:lnTo>
                    <a:lnTo>
                      <a:pt x="1142" y="2859"/>
                    </a:lnTo>
                    <a:lnTo>
                      <a:pt x="1121" y="2847"/>
                    </a:lnTo>
                    <a:lnTo>
                      <a:pt x="1100" y="2835"/>
                    </a:lnTo>
                    <a:lnTo>
                      <a:pt x="1074" y="2835"/>
                    </a:lnTo>
                    <a:lnTo>
                      <a:pt x="1058" y="2830"/>
                    </a:lnTo>
                    <a:lnTo>
                      <a:pt x="1046" y="2826"/>
                    </a:lnTo>
                    <a:lnTo>
                      <a:pt x="1036" y="2824"/>
                    </a:lnTo>
                    <a:lnTo>
                      <a:pt x="1025" y="2824"/>
                    </a:lnTo>
                    <a:lnTo>
                      <a:pt x="1008" y="2828"/>
                    </a:lnTo>
                    <a:lnTo>
                      <a:pt x="1008" y="2831"/>
                    </a:lnTo>
                    <a:lnTo>
                      <a:pt x="1008" y="2833"/>
                    </a:lnTo>
                    <a:lnTo>
                      <a:pt x="1006" y="2835"/>
                    </a:lnTo>
                    <a:lnTo>
                      <a:pt x="1006" y="2837"/>
                    </a:lnTo>
                    <a:lnTo>
                      <a:pt x="1004" y="2838"/>
                    </a:lnTo>
                    <a:lnTo>
                      <a:pt x="999" y="2840"/>
                    </a:lnTo>
                    <a:lnTo>
                      <a:pt x="994" y="2842"/>
                    </a:lnTo>
                    <a:lnTo>
                      <a:pt x="990" y="2842"/>
                    </a:lnTo>
                    <a:lnTo>
                      <a:pt x="985" y="2842"/>
                    </a:lnTo>
                    <a:lnTo>
                      <a:pt x="981" y="2842"/>
                    </a:lnTo>
                    <a:lnTo>
                      <a:pt x="971" y="2854"/>
                    </a:lnTo>
                    <a:lnTo>
                      <a:pt x="964" y="2871"/>
                    </a:lnTo>
                    <a:lnTo>
                      <a:pt x="962" y="2892"/>
                    </a:lnTo>
                    <a:lnTo>
                      <a:pt x="971" y="2901"/>
                    </a:lnTo>
                    <a:lnTo>
                      <a:pt x="976" y="2915"/>
                    </a:lnTo>
                    <a:lnTo>
                      <a:pt x="978" y="2931"/>
                    </a:lnTo>
                    <a:lnTo>
                      <a:pt x="967" y="2936"/>
                    </a:lnTo>
                    <a:lnTo>
                      <a:pt x="966" y="2941"/>
                    </a:lnTo>
                    <a:lnTo>
                      <a:pt x="966" y="2948"/>
                    </a:lnTo>
                    <a:lnTo>
                      <a:pt x="966" y="2957"/>
                    </a:lnTo>
                    <a:lnTo>
                      <a:pt x="962" y="2969"/>
                    </a:lnTo>
                    <a:lnTo>
                      <a:pt x="955" y="2973"/>
                    </a:lnTo>
                    <a:lnTo>
                      <a:pt x="943" y="2980"/>
                    </a:lnTo>
                    <a:lnTo>
                      <a:pt x="927" y="2988"/>
                    </a:lnTo>
                    <a:lnTo>
                      <a:pt x="912" y="2995"/>
                    </a:lnTo>
                    <a:lnTo>
                      <a:pt x="896" y="3002"/>
                    </a:lnTo>
                    <a:lnTo>
                      <a:pt x="885" y="3008"/>
                    </a:lnTo>
                    <a:lnTo>
                      <a:pt x="878" y="3011"/>
                    </a:lnTo>
                    <a:lnTo>
                      <a:pt x="861" y="3015"/>
                    </a:lnTo>
                    <a:lnTo>
                      <a:pt x="845" y="3016"/>
                    </a:lnTo>
                    <a:lnTo>
                      <a:pt x="830" y="3018"/>
                    </a:lnTo>
                    <a:lnTo>
                      <a:pt x="814" y="3020"/>
                    </a:lnTo>
                    <a:lnTo>
                      <a:pt x="802" y="3025"/>
                    </a:lnTo>
                    <a:lnTo>
                      <a:pt x="791" y="3032"/>
                    </a:lnTo>
                    <a:lnTo>
                      <a:pt x="784" y="3044"/>
                    </a:lnTo>
                    <a:lnTo>
                      <a:pt x="782" y="3062"/>
                    </a:lnTo>
                    <a:lnTo>
                      <a:pt x="763" y="3062"/>
                    </a:lnTo>
                    <a:lnTo>
                      <a:pt x="751" y="3079"/>
                    </a:lnTo>
                    <a:lnTo>
                      <a:pt x="735" y="3095"/>
                    </a:lnTo>
                    <a:lnTo>
                      <a:pt x="720" y="3109"/>
                    </a:lnTo>
                    <a:lnTo>
                      <a:pt x="704" y="3126"/>
                    </a:lnTo>
                    <a:lnTo>
                      <a:pt x="693" y="3144"/>
                    </a:lnTo>
                    <a:lnTo>
                      <a:pt x="686" y="3165"/>
                    </a:lnTo>
                    <a:lnTo>
                      <a:pt x="692" y="3173"/>
                    </a:lnTo>
                    <a:lnTo>
                      <a:pt x="699" y="3187"/>
                    </a:lnTo>
                    <a:lnTo>
                      <a:pt x="707" y="3203"/>
                    </a:lnTo>
                    <a:lnTo>
                      <a:pt x="713" y="3217"/>
                    </a:lnTo>
                    <a:lnTo>
                      <a:pt x="716" y="3226"/>
                    </a:lnTo>
                    <a:lnTo>
                      <a:pt x="690" y="3241"/>
                    </a:lnTo>
                    <a:lnTo>
                      <a:pt x="665" y="3259"/>
                    </a:lnTo>
                    <a:lnTo>
                      <a:pt x="643" y="3280"/>
                    </a:lnTo>
                    <a:lnTo>
                      <a:pt x="638" y="3292"/>
                    </a:lnTo>
                    <a:lnTo>
                      <a:pt x="634" y="3303"/>
                    </a:lnTo>
                    <a:lnTo>
                      <a:pt x="632" y="3311"/>
                    </a:lnTo>
                    <a:lnTo>
                      <a:pt x="627" y="3318"/>
                    </a:lnTo>
                    <a:lnTo>
                      <a:pt x="618" y="3324"/>
                    </a:lnTo>
                    <a:lnTo>
                      <a:pt x="601" y="3325"/>
                    </a:lnTo>
                    <a:lnTo>
                      <a:pt x="596" y="3324"/>
                    </a:lnTo>
                    <a:lnTo>
                      <a:pt x="589" y="3320"/>
                    </a:lnTo>
                    <a:lnTo>
                      <a:pt x="582" y="3318"/>
                    </a:lnTo>
                    <a:lnTo>
                      <a:pt x="576" y="3330"/>
                    </a:lnTo>
                    <a:lnTo>
                      <a:pt x="571" y="3334"/>
                    </a:lnTo>
                    <a:lnTo>
                      <a:pt x="564" y="3334"/>
                    </a:lnTo>
                    <a:lnTo>
                      <a:pt x="556" y="3334"/>
                    </a:lnTo>
                    <a:lnTo>
                      <a:pt x="547" y="3337"/>
                    </a:lnTo>
                    <a:lnTo>
                      <a:pt x="542" y="3344"/>
                    </a:lnTo>
                    <a:lnTo>
                      <a:pt x="536" y="3353"/>
                    </a:lnTo>
                    <a:lnTo>
                      <a:pt x="535" y="3362"/>
                    </a:lnTo>
                    <a:lnTo>
                      <a:pt x="531" y="3371"/>
                    </a:lnTo>
                    <a:lnTo>
                      <a:pt x="526" y="3378"/>
                    </a:lnTo>
                    <a:lnTo>
                      <a:pt x="515" y="3385"/>
                    </a:lnTo>
                    <a:lnTo>
                      <a:pt x="501" y="3388"/>
                    </a:lnTo>
                    <a:lnTo>
                      <a:pt x="500" y="3386"/>
                    </a:lnTo>
                    <a:lnTo>
                      <a:pt x="496" y="3385"/>
                    </a:lnTo>
                    <a:lnTo>
                      <a:pt x="493" y="3383"/>
                    </a:lnTo>
                    <a:lnTo>
                      <a:pt x="489" y="3379"/>
                    </a:lnTo>
                    <a:lnTo>
                      <a:pt x="484" y="3379"/>
                    </a:lnTo>
                    <a:lnTo>
                      <a:pt x="479" y="3379"/>
                    </a:lnTo>
                    <a:lnTo>
                      <a:pt x="473" y="3383"/>
                    </a:lnTo>
                    <a:lnTo>
                      <a:pt x="468" y="3388"/>
                    </a:lnTo>
                    <a:lnTo>
                      <a:pt x="460" y="3392"/>
                    </a:lnTo>
                    <a:lnTo>
                      <a:pt x="447" y="3392"/>
                    </a:lnTo>
                    <a:lnTo>
                      <a:pt x="435" y="3388"/>
                    </a:lnTo>
                    <a:lnTo>
                      <a:pt x="418" y="3383"/>
                    </a:lnTo>
                    <a:lnTo>
                      <a:pt x="395" y="3378"/>
                    </a:lnTo>
                    <a:lnTo>
                      <a:pt x="372" y="3372"/>
                    </a:lnTo>
                    <a:lnTo>
                      <a:pt x="353" y="3371"/>
                    </a:lnTo>
                    <a:lnTo>
                      <a:pt x="336" y="3372"/>
                    </a:lnTo>
                    <a:lnTo>
                      <a:pt x="332" y="3374"/>
                    </a:lnTo>
                    <a:lnTo>
                      <a:pt x="329" y="3378"/>
                    </a:lnTo>
                    <a:lnTo>
                      <a:pt x="323" y="3381"/>
                    </a:lnTo>
                    <a:lnTo>
                      <a:pt x="320" y="3385"/>
                    </a:lnTo>
                    <a:lnTo>
                      <a:pt x="316" y="3388"/>
                    </a:lnTo>
                    <a:lnTo>
                      <a:pt x="268" y="3392"/>
                    </a:lnTo>
                    <a:lnTo>
                      <a:pt x="264" y="3402"/>
                    </a:lnTo>
                    <a:lnTo>
                      <a:pt x="252" y="3409"/>
                    </a:lnTo>
                    <a:lnTo>
                      <a:pt x="238" y="3414"/>
                    </a:lnTo>
                    <a:lnTo>
                      <a:pt x="226" y="3418"/>
                    </a:lnTo>
                    <a:lnTo>
                      <a:pt x="208" y="3402"/>
                    </a:lnTo>
                    <a:lnTo>
                      <a:pt x="187" y="3392"/>
                    </a:lnTo>
                    <a:lnTo>
                      <a:pt x="182" y="3350"/>
                    </a:lnTo>
                    <a:lnTo>
                      <a:pt x="172" y="3344"/>
                    </a:lnTo>
                    <a:lnTo>
                      <a:pt x="168" y="3334"/>
                    </a:lnTo>
                    <a:lnTo>
                      <a:pt x="172" y="3327"/>
                    </a:lnTo>
                    <a:lnTo>
                      <a:pt x="175" y="3320"/>
                    </a:lnTo>
                    <a:lnTo>
                      <a:pt x="175" y="3315"/>
                    </a:lnTo>
                    <a:lnTo>
                      <a:pt x="168" y="3301"/>
                    </a:lnTo>
                    <a:lnTo>
                      <a:pt x="156" y="3285"/>
                    </a:lnTo>
                    <a:lnTo>
                      <a:pt x="144" y="3276"/>
                    </a:lnTo>
                    <a:lnTo>
                      <a:pt x="121" y="3276"/>
                    </a:lnTo>
                    <a:lnTo>
                      <a:pt x="121" y="3275"/>
                    </a:lnTo>
                    <a:lnTo>
                      <a:pt x="119" y="3273"/>
                    </a:lnTo>
                    <a:lnTo>
                      <a:pt x="117" y="3271"/>
                    </a:lnTo>
                    <a:lnTo>
                      <a:pt x="116" y="3268"/>
                    </a:lnTo>
                    <a:lnTo>
                      <a:pt x="114" y="3266"/>
                    </a:lnTo>
                    <a:lnTo>
                      <a:pt x="114" y="3264"/>
                    </a:lnTo>
                    <a:lnTo>
                      <a:pt x="105" y="3264"/>
                    </a:lnTo>
                    <a:lnTo>
                      <a:pt x="96" y="3269"/>
                    </a:lnTo>
                    <a:lnTo>
                      <a:pt x="84" y="3273"/>
                    </a:lnTo>
                    <a:lnTo>
                      <a:pt x="72" y="3275"/>
                    </a:lnTo>
                    <a:lnTo>
                      <a:pt x="60" y="3273"/>
                    </a:lnTo>
                    <a:lnTo>
                      <a:pt x="49" y="3266"/>
                    </a:lnTo>
                    <a:lnTo>
                      <a:pt x="41" y="3259"/>
                    </a:lnTo>
                    <a:lnTo>
                      <a:pt x="34" y="3254"/>
                    </a:lnTo>
                    <a:lnTo>
                      <a:pt x="21" y="3250"/>
                    </a:lnTo>
                    <a:lnTo>
                      <a:pt x="2" y="3250"/>
                    </a:lnTo>
                    <a:lnTo>
                      <a:pt x="4" y="3234"/>
                    </a:lnTo>
                    <a:lnTo>
                      <a:pt x="9" y="3224"/>
                    </a:lnTo>
                    <a:lnTo>
                      <a:pt x="16" y="3217"/>
                    </a:lnTo>
                    <a:lnTo>
                      <a:pt x="21" y="3207"/>
                    </a:lnTo>
                    <a:lnTo>
                      <a:pt x="25" y="3158"/>
                    </a:lnTo>
                    <a:lnTo>
                      <a:pt x="30" y="3149"/>
                    </a:lnTo>
                    <a:lnTo>
                      <a:pt x="34" y="3142"/>
                    </a:lnTo>
                    <a:lnTo>
                      <a:pt x="39" y="3133"/>
                    </a:lnTo>
                    <a:lnTo>
                      <a:pt x="41" y="3119"/>
                    </a:lnTo>
                    <a:lnTo>
                      <a:pt x="14" y="3119"/>
                    </a:lnTo>
                    <a:lnTo>
                      <a:pt x="11" y="3107"/>
                    </a:lnTo>
                    <a:lnTo>
                      <a:pt x="7" y="3098"/>
                    </a:lnTo>
                    <a:lnTo>
                      <a:pt x="4" y="3091"/>
                    </a:lnTo>
                    <a:lnTo>
                      <a:pt x="0" y="3083"/>
                    </a:lnTo>
                    <a:lnTo>
                      <a:pt x="2" y="3072"/>
                    </a:lnTo>
                    <a:lnTo>
                      <a:pt x="25" y="3023"/>
                    </a:lnTo>
                    <a:lnTo>
                      <a:pt x="30" y="3020"/>
                    </a:lnTo>
                    <a:lnTo>
                      <a:pt x="35" y="3018"/>
                    </a:lnTo>
                    <a:lnTo>
                      <a:pt x="39" y="3016"/>
                    </a:lnTo>
                    <a:lnTo>
                      <a:pt x="44" y="3015"/>
                    </a:lnTo>
                    <a:lnTo>
                      <a:pt x="48" y="3011"/>
                    </a:lnTo>
                    <a:lnTo>
                      <a:pt x="53" y="3008"/>
                    </a:lnTo>
                    <a:lnTo>
                      <a:pt x="56" y="2997"/>
                    </a:lnTo>
                    <a:lnTo>
                      <a:pt x="56" y="2988"/>
                    </a:lnTo>
                    <a:lnTo>
                      <a:pt x="60" y="2976"/>
                    </a:lnTo>
                    <a:lnTo>
                      <a:pt x="72" y="2969"/>
                    </a:lnTo>
                    <a:lnTo>
                      <a:pt x="86" y="2945"/>
                    </a:lnTo>
                    <a:lnTo>
                      <a:pt x="102" y="2919"/>
                    </a:lnTo>
                    <a:lnTo>
                      <a:pt x="114" y="2892"/>
                    </a:lnTo>
                    <a:lnTo>
                      <a:pt x="114" y="2807"/>
                    </a:lnTo>
                    <a:lnTo>
                      <a:pt x="116" y="2800"/>
                    </a:lnTo>
                    <a:lnTo>
                      <a:pt x="119" y="2784"/>
                    </a:lnTo>
                    <a:lnTo>
                      <a:pt x="124" y="2768"/>
                    </a:lnTo>
                    <a:lnTo>
                      <a:pt x="130" y="2754"/>
                    </a:lnTo>
                    <a:lnTo>
                      <a:pt x="133" y="2746"/>
                    </a:lnTo>
                    <a:lnTo>
                      <a:pt x="123" y="2728"/>
                    </a:lnTo>
                    <a:lnTo>
                      <a:pt x="117" y="2711"/>
                    </a:lnTo>
                    <a:lnTo>
                      <a:pt x="117" y="2688"/>
                    </a:lnTo>
                    <a:lnTo>
                      <a:pt x="124" y="2686"/>
                    </a:lnTo>
                    <a:lnTo>
                      <a:pt x="130" y="2683"/>
                    </a:lnTo>
                    <a:lnTo>
                      <a:pt x="135" y="2679"/>
                    </a:lnTo>
                    <a:lnTo>
                      <a:pt x="138" y="2676"/>
                    </a:lnTo>
                    <a:lnTo>
                      <a:pt x="144" y="2672"/>
                    </a:lnTo>
                    <a:lnTo>
                      <a:pt x="182" y="2678"/>
                    </a:lnTo>
                    <a:lnTo>
                      <a:pt x="185" y="2676"/>
                    </a:lnTo>
                    <a:lnTo>
                      <a:pt x="185" y="2671"/>
                    </a:lnTo>
                    <a:lnTo>
                      <a:pt x="187" y="2667"/>
                    </a:lnTo>
                    <a:lnTo>
                      <a:pt x="189" y="2664"/>
                    </a:lnTo>
                    <a:lnTo>
                      <a:pt x="191" y="2662"/>
                    </a:lnTo>
                    <a:lnTo>
                      <a:pt x="213" y="2662"/>
                    </a:lnTo>
                    <a:lnTo>
                      <a:pt x="227" y="2657"/>
                    </a:lnTo>
                    <a:lnTo>
                      <a:pt x="236" y="2653"/>
                    </a:lnTo>
                    <a:lnTo>
                      <a:pt x="243" y="2655"/>
                    </a:lnTo>
                    <a:lnTo>
                      <a:pt x="252" y="2657"/>
                    </a:lnTo>
                    <a:lnTo>
                      <a:pt x="268" y="2662"/>
                    </a:lnTo>
                    <a:lnTo>
                      <a:pt x="268" y="2665"/>
                    </a:lnTo>
                    <a:lnTo>
                      <a:pt x="268" y="2667"/>
                    </a:lnTo>
                    <a:lnTo>
                      <a:pt x="268" y="2669"/>
                    </a:lnTo>
                    <a:lnTo>
                      <a:pt x="268" y="2671"/>
                    </a:lnTo>
                    <a:lnTo>
                      <a:pt x="269" y="2672"/>
                    </a:lnTo>
                    <a:lnTo>
                      <a:pt x="271" y="2674"/>
                    </a:lnTo>
                    <a:lnTo>
                      <a:pt x="274" y="2678"/>
                    </a:lnTo>
                    <a:lnTo>
                      <a:pt x="292" y="2686"/>
                    </a:lnTo>
                    <a:lnTo>
                      <a:pt x="311" y="2692"/>
                    </a:lnTo>
                    <a:lnTo>
                      <a:pt x="334" y="2695"/>
                    </a:lnTo>
                    <a:lnTo>
                      <a:pt x="355" y="2699"/>
                    </a:lnTo>
                    <a:lnTo>
                      <a:pt x="374" y="2704"/>
                    </a:lnTo>
                    <a:lnTo>
                      <a:pt x="402" y="2718"/>
                    </a:lnTo>
                    <a:lnTo>
                      <a:pt x="428" y="2734"/>
                    </a:lnTo>
                    <a:lnTo>
                      <a:pt x="456" y="2746"/>
                    </a:lnTo>
                    <a:lnTo>
                      <a:pt x="517" y="2742"/>
                    </a:lnTo>
                    <a:lnTo>
                      <a:pt x="526" y="2749"/>
                    </a:lnTo>
                    <a:lnTo>
                      <a:pt x="538" y="2758"/>
                    </a:lnTo>
                    <a:lnTo>
                      <a:pt x="547" y="2765"/>
                    </a:lnTo>
                    <a:lnTo>
                      <a:pt x="554" y="2767"/>
                    </a:lnTo>
                    <a:lnTo>
                      <a:pt x="561" y="2767"/>
                    </a:lnTo>
                    <a:lnTo>
                      <a:pt x="566" y="2765"/>
                    </a:lnTo>
                    <a:lnTo>
                      <a:pt x="571" y="2763"/>
                    </a:lnTo>
                    <a:lnTo>
                      <a:pt x="575" y="2761"/>
                    </a:lnTo>
                    <a:lnTo>
                      <a:pt x="582" y="2765"/>
                    </a:lnTo>
                    <a:lnTo>
                      <a:pt x="590" y="2770"/>
                    </a:lnTo>
                    <a:lnTo>
                      <a:pt x="599" y="2777"/>
                    </a:lnTo>
                    <a:lnTo>
                      <a:pt x="604" y="2781"/>
                    </a:lnTo>
                    <a:lnTo>
                      <a:pt x="608" y="2781"/>
                    </a:lnTo>
                    <a:lnTo>
                      <a:pt x="611" y="2781"/>
                    </a:lnTo>
                    <a:lnTo>
                      <a:pt x="613" y="2779"/>
                    </a:lnTo>
                    <a:lnTo>
                      <a:pt x="613" y="2777"/>
                    </a:lnTo>
                    <a:lnTo>
                      <a:pt x="615" y="2775"/>
                    </a:lnTo>
                    <a:lnTo>
                      <a:pt x="615" y="2774"/>
                    </a:lnTo>
                    <a:lnTo>
                      <a:pt x="617" y="2774"/>
                    </a:lnTo>
                    <a:lnTo>
                      <a:pt x="652" y="2781"/>
                    </a:lnTo>
                    <a:lnTo>
                      <a:pt x="653" y="2775"/>
                    </a:lnTo>
                    <a:lnTo>
                      <a:pt x="657" y="2770"/>
                    </a:lnTo>
                    <a:lnTo>
                      <a:pt x="660" y="2767"/>
                    </a:lnTo>
                    <a:lnTo>
                      <a:pt x="664" y="2763"/>
                    </a:lnTo>
                    <a:lnTo>
                      <a:pt x="667" y="2758"/>
                    </a:lnTo>
                    <a:lnTo>
                      <a:pt x="671" y="2754"/>
                    </a:lnTo>
                    <a:lnTo>
                      <a:pt x="671" y="2735"/>
                    </a:lnTo>
                    <a:lnTo>
                      <a:pt x="683" y="2695"/>
                    </a:lnTo>
                    <a:lnTo>
                      <a:pt x="697" y="2653"/>
                    </a:lnTo>
                    <a:lnTo>
                      <a:pt x="693" y="2624"/>
                    </a:lnTo>
                    <a:lnTo>
                      <a:pt x="695" y="2618"/>
                    </a:lnTo>
                    <a:lnTo>
                      <a:pt x="699" y="2611"/>
                    </a:lnTo>
                    <a:lnTo>
                      <a:pt x="702" y="2606"/>
                    </a:lnTo>
                    <a:lnTo>
                      <a:pt x="706" y="2601"/>
                    </a:lnTo>
                    <a:lnTo>
                      <a:pt x="709" y="2596"/>
                    </a:lnTo>
                    <a:lnTo>
                      <a:pt x="709" y="2531"/>
                    </a:lnTo>
                    <a:lnTo>
                      <a:pt x="693" y="2522"/>
                    </a:lnTo>
                    <a:lnTo>
                      <a:pt x="679" y="2512"/>
                    </a:lnTo>
                    <a:lnTo>
                      <a:pt x="667" y="2500"/>
                    </a:lnTo>
                    <a:lnTo>
                      <a:pt x="658" y="2486"/>
                    </a:lnTo>
                    <a:lnTo>
                      <a:pt x="655" y="2472"/>
                    </a:lnTo>
                    <a:lnTo>
                      <a:pt x="655" y="2460"/>
                    </a:lnTo>
                    <a:lnTo>
                      <a:pt x="655" y="2449"/>
                    </a:lnTo>
                    <a:lnTo>
                      <a:pt x="653" y="2440"/>
                    </a:lnTo>
                    <a:lnTo>
                      <a:pt x="648" y="2433"/>
                    </a:lnTo>
                    <a:lnTo>
                      <a:pt x="636" y="2428"/>
                    </a:lnTo>
                    <a:lnTo>
                      <a:pt x="636" y="2409"/>
                    </a:lnTo>
                    <a:lnTo>
                      <a:pt x="627" y="2407"/>
                    </a:lnTo>
                    <a:lnTo>
                      <a:pt x="613" y="2405"/>
                    </a:lnTo>
                    <a:lnTo>
                      <a:pt x="601" y="2402"/>
                    </a:lnTo>
                    <a:lnTo>
                      <a:pt x="594" y="2400"/>
                    </a:lnTo>
                    <a:lnTo>
                      <a:pt x="582" y="2391"/>
                    </a:lnTo>
                    <a:lnTo>
                      <a:pt x="571" y="2379"/>
                    </a:lnTo>
                    <a:lnTo>
                      <a:pt x="559" y="2369"/>
                    </a:lnTo>
                    <a:lnTo>
                      <a:pt x="543" y="2362"/>
                    </a:lnTo>
                    <a:lnTo>
                      <a:pt x="540" y="2364"/>
                    </a:lnTo>
                    <a:lnTo>
                      <a:pt x="536" y="2365"/>
                    </a:lnTo>
                    <a:lnTo>
                      <a:pt x="531" y="2365"/>
                    </a:lnTo>
                    <a:lnTo>
                      <a:pt x="524" y="2367"/>
                    </a:lnTo>
                    <a:lnTo>
                      <a:pt x="519" y="2355"/>
                    </a:lnTo>
                    <a:lnTo>
                      <a:pt x="515" y="2343"/>
                    </a:lnTo>
                    <a:lnTo>
                      <a:pt x="514" y="2327"/>
                    </a:lnTo>
                    <a:lnTo>
                      <a:pt x="528" y="2327"/>
                    </a:lnTo>
                    <a:lnTo>
                      <a:pt x="528" y="2313"/>
                    </a:lnTo>
                    <a:lnTo>
                      <a:pt x="514" y="2313"/>
                    </a:lnTo>
                    <a:lnTo>
                      <a:pt x="514" y="2304"/>
                    </a:lnTo>
                    <a:lnTo>
                      <a:pt x="512" y="2302"/>
                    </a:lnTo>
                    <a:lnTo>
                      <a:pt x="510" y="2299"/>
                    </a:lnTo>
                    <a:lnTo>
                      <a:pt x="510" y="2295"/>
                    </a:lnTo>
                    <a:lnTo>
                      <a:pt x="508" y="2290"/>
                    </a:lnTo>
                    <a:lnTo>
                      <a:pt x="524" y="2285"/>
                    </a:lnTo>
                    <a:lnTo>
                      <a:pt x="543" y="2281"/>
                    </a:lnTo>
                    <a:lnTo>
                      <a:pt x="564" y="2281"/>
                    </a:lnTo>
                    <a:lnTo>
                      <a:pt x="585" y="2281"/>
                    </a:lnTo>
                    <a:lnTo>
                      <a:pt x="594" y="2276"/>
                    </a:lnTo>
                    <a:lnTo>
                      <a:pt x="606" y="2273"/>
                    </a:lnTo>
                    <a:lnTo>
                      <a:pt x="622" y="2273"/>
                    </a:lnTo>
                    <a:lnTo>
                      <a:pt x="636" y="2274"/>
                    </a:lnTo>
                    <a:lnTo>
                      <a:pt x="638" y="2280"/>
                    </a:lnTo>
                    <a:lnTo>
                      <a:pt x="639" y="2287"/>
                    </a:lnTo>
                    <a:lnTo>
                      <a:pt x="643" y="2292"/>
                    </a:lnTo>
                    <a:lnTo>
                      <a:pt x="646" y="2297"/>
                    </a:lnTo>
                    <a:lnTo>
                      <a:pt x="652" y="2301"/>
                    </a:lnTo>
                    <a:lnTo>
                      <a:pt x="664" y="2302"/>
                    </a:lnTo>
                    <a:lnTo>
                      <a:pt x="681" y="2304"/>
                    </a:lnTo>
                    <a:lnTo>
                      <a:pt x="702" y="2308"/>
                    </a:lnTo>
                    <a:lnTo>
                      <a:pt x="716" y="2309"/>
                    </a:lnTo>
                    <a:lnTo>
                      <a:pt x="716" y="2283"/>
                    </a:lnTo>
                    <a:lnTo>
                      <a:pt x="713" y="2261"/>
                    </a:lnTo>
                    <a:lnTo>
                      <a:pt x="707" y="2241"/>
                    </a:lnTo>
                    <a:lnTo>
                      <a:pt x="704" y="2222"/>
                    </a:lnTo>
                    <a:lnTo>
                      <a:pt x="700" y="2201"/>
                    </a:lnTo>
                    <a:lnTo>
                      <a:pt x="704" y="2199"/>
                    </a:lnTo>
                    <a:lnTo>
                      <a:pt x="707" y="2199"/>
                    </a:lnTo>
                    <a:lnTo>
                      <a:pt x="711" y="2198"/>
                    </a:lnTo>
                    <a:lnTo>
                      <a:pt x="716" y="2198"/>
                    </a:lnTo>
                    <a:lnTo>
                      <a:pt x="723" y="2205"/>
                    </a:lnTo>
                    <a:lnTo>
                      <a:pt x="732" y="2210"/>
                    </a:lnTo>
                    <a:lnTo>
                      <a:pt x="741" y="2213"/>
                    </a:lnTo>
                    <a:lnTo>
                      <a:pt x="748" y="2219"/>
                    </a:lnTo>
                    <a:lnTo>
                      <a:pt x="753" y="2226"/>
                    </a:lnTo>
                    <a:lnTo>
                      <a:pt x="754" y="2240"/>
                    </a:lnTo>
                    <a:lnTo>
                      <a:pt x="768" y="2243"/>
                    </a:lnTo>
                    <a:lnTo>
                      <a:pt x="781" y="2247"/>
                    </a:lnTo>
                    <a:lnTo>
                      <a:pt x="791" y="2252"/>
                    </a:lnTo>
                    <a:lnTo>
                      <a:pt x="803" y="2257"/>
                    </a:lnTo>
                    <a:lnTo>
                      <a:pt x="821" y="2259"/>
                    </a:lnTo>
                    <a:lnTo>
                      <a:pt x="831" y="2234"/>
                    </a:lnTo>
                    <a:lnTo>
                      <a:pt x="844" y="2213"/>
                    </a:lnTo>
                    <a:lnTo>
                      <a:pt x="859" y="2213"/>
                    </a:lnTo>
                    <a:lnTo>
                      <a:pt x="875" y="2210"/>
                    </a:lnTo>
                    <a:lnTo>
                      <a:pt x="898" y="2208"/>
                    </a:lnTo>
                    <a:lnTo>
                      <a:pt x="898" y="2205"/>
                    </a:lnTo>
                    <a:lnTo>
                      <a:pt x="899" y="2203"/>
                    </a:lnTo>
                    <a:lnTo>
                      <a:pt x="899" y="2201"/>
                    </a:lnTo>
                    <a:lnTo>
                      <a:pt x="901" y="2199"/>
                    </a:lnTo>
                    <a:lnTo>
                      <a:pt x="903" y="2199"/>
                    </a:lnTo>
                    <a:lnTo>
                      <a:pt x="905" y="2199"/>
                    </a:lnTo>
                    <a:lnTo>
                      <a:pt x="908" y="2198"/>
                    </a:lnTo>
                    <a:lnTo>
                      <a:pt x="908" y="2185"/>
                    </a:lnTo>
                    <a:lnTo>
                      <a:pt x="924" y="2185"/>
                    </a:lnTo>
                    <a:lnTo>
                      <a:pt x="927" y="2128"/>
                    </a:lnTo>
                    <a:lnTo>
                      <a:pt x="940" y="2124"/>
                    </a:lnTo>
                    <a:lnTo>
                      <a:pt x="952" y="2119"/>
                    </a:lnTo>
                    <a:lnTo>
                      <a:pt x="966" y="2117"/>
                    </a:lnTo>
                    <a:lnTo>
                      <a:pt x="980" y="2116"/>
                    </a:lnTo>
                    <a:lnTo>
                      <a:pt x="994" y="2112"/>
                    </a:lnTo>
                    <a:lnTo>
                      <a:pt x="997" y="2110"/>
                    </a:lnTo>
                    <a:lnTo>
                      <a:pt x="1001" y="2105"/>
                    </a:lnTo>
                    <a:lnTo>
                      <a:pt x="1004" y="2102"/>
                    </a:lnTo>
                    <a:lnTo>
                      <a:pt x="1006" y="2096"/>
                    </a:lnTo>
                    <a:lnTo>
                      <a:pt x="1009" y="2093"/>
                    </a:lnTo>
                    <a:lnTo>
                      <a:pt x="1013" y="2089"/>
                    </a:lnTo>
                    <a:lnTo>
                      <a:pt x="1023" y="2086"/>
                    </a:lnTo>
                    <a:lnTo>
                      <a:pt x="1032" y="2086"/>
                    </a:lnTo>
                    <a:lnTo>
                      <a:pt x="1041" y="2086"/>
                    </a:lnTo>
                    <a:lnTo>
                      <a:pt x="1046" y="2084"/>
                    </a:lnTo>
                    <a:lnTo>
                      <a:pt x="1051" y="2077"/>
                    </a:lnTo>
                    <a:lnTo>
                      <a:pt x="1055" y="2063"/>
                    </a:lnTo>
                    <a:lnTo>
                      <a:pt x="1062" y="2063"/>
                    </a:lnTo>
                    <a:lnTo>
                      <a:pt x="1065" y="2062"/>
                    </a:lnTo>
                    <a:lnTo>
                      <a:pt x="1065" y="2060"/>
                    </a:lnTo>
                    <a:lnTo>
                      <a:pt x="1065" y="2058"/>
                    </a:lnTo>
                    <a:lnTo>
                      <a:pt x="1065" y="2058"/>
                    </a:lnTo>
                    <a:lnTo>
                      <a:pt x="1065" y="2056"/>
                    </a:lnTo>
                    <a:lnTo>
                      <a:pt x="1065" y="2055"/>
                    </a:lnTo>
                    <a:lnTo>
                      <a:pt x="1074" y="2055"/>
                    </a:lnTo>
                    <a:lnTo>
                      <a:pt x="1086" y="2056"/>
                    </a:lnTo>
                    <a:lnTo>
                      <a:pt x="1097" y="2058"/>
                    </a:lnTo>
                    <a:lnTo>
                      <a:pt x="1100" y="2058"/>
                    </a:lnTo>
                    <a:lnTo>
                      <a:pt x="1100" y="2051"/>
                    </a:lnTo>
                    <a:lnTo>
                      <a:pt x="1097" y="2049"/>
                    </a:lnTo>
                    <a:lnTo>
                      <a:pt x="1095" y="2046"/>
                    </a:lnTo>
                    <a:lnTo>
                      <a:pt x="1093" y="2042"/>
                    </a:lnTo>
                    <a:lnTo>
                      <a:pt x="1093" y="2039"/>
                    </a:lnTo>
                    <a:lnTo>
                      <a:pt x="1093" y="2035"/>
                    </a:lnTo>
                    <a:lnTo>
                      <a:pt x="1093" y="2028"/>
                    </a:lnTo>
                    <a:lnTo>
                      <a:pt x="1111" y="2013"/>
                    </a:lnTo>
                    <a:lnTo>
                      <a:pt x="1121" y="1993"/>
                    </a:lnTo>
                    <a:lnTo>
                      <a:pt x="1130" y="1973"/>
                    </a:lnTo>
                    <a:lnTo>
                      <a:pt x="1138" y="1948"/>
                    </a:lnTo>
                    <a:lnTo>
                      <a:pt x="1154" y="1946"/>
                    </a:lnTo>
                    <a:lnTo>
                      <a:pt x="1165" y="1941"/>
                    </a:lnTo>
                    <a:lnTo>
                      <a:pt x="1172" y="1936"/>
                    </a:lnTo>
                    <a:lnTo>
                      <a:pt x="1177" y="1929"/>
                    </a:lnTo>
                    <a:lnTo>
                      <a:pt x="1184" y="1922"/>
                    </a:lnTo>
                    <a:lnTo>
                      <a:pt x="1193" y="1917"/>
                    </a:lnTo>
                    <a:lnTo>
                      <a:pt x="1273" y="1910"/>
                    </a:lnTo>
                    <a:lnTo>
                      <a:pt x="1273" y="1890"/>
                    </a:lnTo>
                    <a:lnTo>
                      <a:pt x="1285" y="1887"/>
                    </a:lnTo>
                    <a:lnTo>
                      <a:pt x="1299" y="1880"/>
                    </a:lnTo>
                    <a:lnTo>
                      <a:pt x="1313" y="1880"/>
                    </a:lnTo>
                    <a:lnTo>
                      <a:pt x="1327" y="1885"/>
                    </a:lnTo>
                    <a:lnTo>
                      <a:pt x="1337" y="1892"/>
                    </a:lnTo>
                    <a:lnTo>
                      <a:pt x="1350" y="1897"/>
                    </a:lnTo>
                    <a:lnTo>
                      <a:pt x="1350" y="1894"/>
                    </a:lnTo>
                    <a:lnTo>
                      <a:pt x="1353" y="1889"/>
                    </a:lnTo>
                    <a:lnTo>
                      <a:pt x="1355" y="1885"/>
                    </a:lnTo>
                    <a:lnTo>
                      <a:pt x="1355" y="1884"/>
                    </a:lnTo>
                    <a:lnTo>
                      <a:pt x="1357" y="1880"/>
                    </a:lnTo>
                    <a:lnTo>
                      <a:pt x="1358" y="1878"/>
                    </a:lnTo>
                    <a:lnTo>
                      <a:pt x="1362" y="1877"/>
                    </a:lnTo>
                    <a:lnTo>
                      <a:pt x="1365" y="1875"/>
                    </a:lnTo>
                    <a:lnTo>
                      <a:pt x="1372" y="1875"/>
                    </a:lnTo>
                    <a:lnTo>
                      <a:pt x="1372" y="1868"/>
                    </a:lnTo>
                    <a:lnTo>
                      <a:pt x="1372" y="1863"/>
                    </a:lnTo>
                    <a:lnTo>
                      <a:pt x="1371" y="1857"/>
                    </a:lnTo>
                    <a:lnTo>
                      <a:pt x="1371" y="1852"/>
                    </a:lnTo>
                    <a:lnTo>
                      <a:pt x="1369" y="1847"/>
                    </a:lnTo>
                    <a:lnTo>
                      <a:pt x="1353" y="1847"/>
                    </a:lnTo>
                    <a:lnTo>
                      <a:pt x="1355" y="1840"/>
                    </a:lnTo>
                    <a:lnTo>
                      <a:pt x="1355" y="1835"/>
                    </a:lnTo>
                    <a:lnTo>
                      <a:pt x="1357" y="1829"/>
                    </a:lnTo>
                    <a:lnTo>
                      <a:pt x="1358" y="1824"/>
                    </a:lnTo>
                    <a:lnTo>
                      <a:pt x="1360" y="1826"/>
                    </a:lnTo>
                    <a:lnTo>
                      <a:pt x="1362" y="1826"/>
                    </a:lnTo>
                    <a:lnTo>
                      <a:pt x="1364" y="1826"/>
                    </a:lnTo>
                    <a:lnTo>
                      <a:pt x="1364" y="1826"/>
                    </a:lnTo>
                    <a:lnTo>
                      <a:pt x="1364" y="1826"/>
                    </a:lnTo>
                    <a:lnTo>
                      <a:pt x="1365" y="1826"/>
                    </a:lnTo>
                    <a:lnTo>
                      <a:pt x="1369" y="1824"/>
                    </a:lnTo>
                    <a:lnTo>
                      <a:pt x="1362" y="1814"/>
                    </a:lnTo>
                    <a:lnTo>
                      <a:pt x="1355" y="1801"/>
                    </a:lnTo>
                    <a:lnTo>
                      <a:pt x="1350" y="1791"/>
                    </a:lnTo>
                    <a:lnTo>
                      <a:pt x="1343" y="1786"/>
                    </a:lnTo>
                    <a:lnTo>
                      <a:pt x="1346" y="1747"/>
                    </a:lnTo>
                    <a:lnTo>
                      <a:pt x="1336" y="1742"/>
                    </a:lnTo>
                    <a:lnTo>
                      <a:pt x="1325" y="1735"/>
                    </a:lnTo>
                    <a:lnTo>
                      <a:pt x="1318" y="1726"/>
                    </a:lnTo>
                    <a:lnTo>
                      <a:pt x="1315" y="1712"/>
                    </a:lnTo>
                    <a:lnTo>
                      <a:pt x="1320" y="1698"/>
                    </a:lnTo>
                    <a:lnTo>
                      <a:pt x="1320" y="1679"/>
                    </a:lnTo>
                    <a:lnTo>
                      <a:pt x="1317" y="1657"/>
                    </a:lnTo>
                    <a:lnTo>
                      <a:pt x="1315" y="1632"/>
                    </a:lnTo>
                    <a:lnTo>
                      <a:pt x="1332" y="1634"/>
                    </a:lnTo>
                    <a:lnTo>
                      <a:pt x="1346" y="1637"/>
                    </a:lnTo>
                    <a:lnTo>
                      <a:pt x="1346" y="1630"/>
                    </a:lnTo>
                    <a:lnTo>
                      <a:pt x="1348" y="1627"/>
                    </a:lnTo>
                    <a:lnTo>
                      <a:pt x="1348" y="1623"/>
                    </a:lnTo>
                    <a:lnTo>
                      <a:pt x="1350" y="1622"/>
                    </a:lnTo>
                    <a:lnTo>
                      <a:pt x="1353" y="1620"/>
                    </a:lnTo>
                    <a:lnTo>
                      <a:pt x="1358" y="1618"/>
                    </a:lnTo>
                    <a:lnTo>
                      <a:pt x="1367" y="1613"/>
                    </a:lnTo>
                    <a:lnTo>
                      <a:pt x="1381" y="1609"/>
                    </a:lnTo>
                    <a:lnTo>
                      <a:pt x="1392" y="1609"/>
                    </a:lnTo>
                    <a:lnTo>
                      <a:pt x="1397" y="1609"/>
                    </a:lnTo>
                    <a:lnTo>
                      <a:pt x="1397" y="1608"/>
                    </a:lnTo>
                    <a:lnTo>
                      <a:pt x="1399" y="1608"/>
                    </a:lnTo>
                    <a:lnTo>
                      <a:pt x="1399" y="1606"/>
                    </a:lnTo>
                    <a:lnTo>
                      <a:pt x="1399" y="1604"/>
                    </a:lnTo>
                    <a:lnTo>
                      <a:pt x="1400" y="1602"/>
                    </a:lnTo>
                    <a:lnTo>
                      <a:pt x="1369" y="1602"/>
                    </a:lnTo>
                    <a:lnTo>
                      <a:pt x="1358" y="1609"/>
                    </a:lnTo>
                    <a:lnTo>
                      <a:pt x="1344" y="1615"/>
                    </a:lnTo>
                    <a:lnTo>
                      <a:pt x="1327" y="1618"/>
                    </a:lnTo>
                    <a:lnTo>
                      <a:pt x="1330" y="1587"/>
                    </a:lnTo>
                    <a:lnTo>
                      <a:pt x="1357" y="1583"/>
                    </a:lnTo>
                    <a:lnTo>
                      <a:pt x="1385" y="1583"/>
                    </a:lnTo>
                    <a:lnTo>
                      <a:pt x="1388" y="1566"/>
                    </a:lnTo>
                    <a:lnTo>
                      <a:pt x="1397" y="1550"/>
                    </a:lnTo>
                    <a:lnTo>
                      <a:pt x="1407" y="1541"/>
                    </a:lnTo>
                    <a:lnTo>
                      <a:pt x="1423" y="1533"/>
                    </a:lnTo>
                    <a:lnTo>
                      <a:pt x="1442" y="1529"/>
                    </a:lnTo>
                    <a:lnTo>
                      <a:pt x="1446" y="1548"/>
                    </a:lnTo>
                    <a:lnTo>
                      <a:pt x="1446" y="1571"/>
                    </a:lnTo>
                    <a:lnTo>
                      <a:pt x="1447" y="1583"/>
                    </a:lnTo>
                    <a:lnTo>
                      <a:pt x="1446" y="1597"/>
                    </a:lnTo>
                    <a:lnTo>
                      <a:pt x="1442" y="1613"/>
                    </a:lnTo>
                    <a:lnTo>
                      <a:pt x="1442" y="1629"/>
                    </a:lnTo>
                    <a:lnTo>
                      <a:pt x="1458" y="1630"/>
                    </a:lnTo>
                    <a:lnTo>
                      <a:pt x="1468" y="1636"/>
                    </a:lnTo>
                    <a:lnTo>
                      <a:pt x="1472" y="1646"/>
                    </a:lnTo>
                    <a:lnTo>
                      <a:pt x="1474" y="1664"/>
                    </a:lnTo>
                    <a:lnTo>
                      <a:pt x="1461" y="1667"/>
                    </a:lnTo>
                    <a:lnTo>
                      <a:pt x="1456" y="1669"/>
                    </a:lnTo>
                    <a:lnTo>
                      <a:pt x="1451" y="1671"/>
                    </a:lnTo>
                    <a:lnTo>
                      <a:pt x="1446" y="1671"/>
                    </a:lnTo>
                    <a:lnTo>
                      <a:pt x="1439" y="1671"/>
                    </a:lnTo>
                    <a:lnTo>
                      <a:pt x="1435" y="1690"/>
                    </a:lnTo>
                    <a:lnTo>
                      <a:pt x="1432" y="1705"/>
                    </a:lnTo>
                    <a:lnTo>
                      <a:pt x="1430" y="1712"/>
                    </a:lnTo>
                    <a:lnTo>
                      <a:pt x="1440" y="1718"/>
                    </a:lnTo>
                    <a:lnTo>
                      <a:pt x="1451" y="1719"/>
                    </a:lnTo>
                    <a:lnTo>
                      <a:pt x="1461" y="1721"/>
                    </a:lnTo>
                    <a:lnTo>
                      <a:pt x="1465" y="1735"/>
                    </a:lnTo>
                    <a:lnTo>
                      <a:pt x="1468" y="1751"/>
                    </a:lnTo>
                    <a:lnTo>
                      <a:pt x="1468" y="1772"/>
                    </a:lnTo>
                    <a:lnTo>
                      <a:pt x="1454" y="1774"/>
                    </a:lnTo>
                    <a:lnTo>
                      <a:pt x="1435" y="1775"/>
                    </a:lnTo>
                    <a:lnTo>
                      <a:pt x="1435" y="1789"/>
                    </a:lnTo>
                    <a:lnTo>
                      <a:pt x="1433" y="1800"/>
                    </a:lnTo>
                    <a:lnTo>
                      <a:pt x="1435" y="1810"/>
                    </a:lnTo>
                    <a:lnTo>
                      <a:pt x="1435" y="1824"/>
                    </a:lnTo>
                    <a:lnTo>
                      <a:pt x="1454" y="1828"/>
                    </a:lnTo>
                    <a:lnTo>
                      <a:pt x="1470" y="1829"/>
                    </a:lnTo>
                    <a:lnTo>
                      <a:pt x="1488" y="1829"/>
                    </a:lnTo>
                    <a:lnTo>
                      <a:pt x="1488" y="1856"/>
                    </a:lnTo>
                    <a:lnTo>
                      <a:pt x="1484" y="1856"/>
                    </a:lnTo>
                    <a:lnTo>
                      <a:pt x="1484" y="1859"/>
                    </a:lnTo>
                    <a:lnTo>
                      <a:pt x="1507" y="1863"/>
                    </a:lnTo>
                    <a:lnTo>
                      <a:pt x="1507" y="1852"/>
                    </a:lnTo>
                    <a:lnTo>
                      <a:pt x="1521" y="1849"/>
                    </a:lnTo>
                    <a:lnTo>
                      <a:pt x="1531" y="1845"/>
                    </a:lnTo>
                    <a:lnTo>
                      <a:pt x="1542" y="1840"/>
                    </a:lnTo>
                    <a:lnTo>
                      <a:pt x="1542" y="1829"/>
                    </a:lnTo>
                    <a:lnTo>
                      <a:pt x="1573" y="1829"/>
                    </a:lnTo>
                    <a:lnTo>
                      <a:pt x="1577" y="1821"/>
                    </a:lnTo>
                    <a:lnTo>
                      <a:pt x="1580" y="1815"/>
                    </a:lnTo>
                    <a:lnTo>
                      <a:pt x="1584" y="1808"/>
                    </a:lnTo>
                    <a:lnTo>
                      <a:pt x="1589" y="1801"/>
                    </a:lnTo>
                    <a:lnTo>
                      <a:pt x="1601" y="1807"/>
                    </a:lnTo>
                    <a:lnTo>
                      <a:pt x="1610" y="1812"/>
                    </a:lnTo>
                    <a:lnTo>
                      <a:pt x="1615" y="1822"/>
                    </a:lnTo>
                    <a:lnTo>
                      <a:pt x="1618" y="1836"/>
                    </a:lnTo>
                    <a:lnTo>
                      <a:pt x="1615" y="1838"/>
                    </a:lnTo>
                    <a:lnTo>
                      <a:pt x="1613" y="1838"/>
                    </a:lnTo>
                    <a:lnTo>
                      <a:pt x="1612" y="1838"/>
                    </a:lnTo>
                    <a:lnTo>
                      <a:pt x="1610" y="1840"/>
                    </a:lnTo>
                    <a:lnTo>
                      <a:pt x="1610" y="1842"/>
                    </a:lnTo>
                    <a:lnTo>
                      <a:pt x="1608" y="1843"/>
                    </a:lnTo>
                    <a:lnTo>
                      <a:pt x="1624" y="1845"/>
                    </a:lnTo>
                    <a:lnTo>
                      <a:pt x="1634" y="1849"/>
                    </a:lnTo>
                    <a:lnTo>
                      <a:pt x="1641" y="1854"/>
                    </a:lnTo>
                    <a:lnTo>
                      <a:pt x="1650" y="1859"/>
                    </a:lnTo>
                    <a:lnTo>
                      <a:pt x="1660" y="1863"/>
                    </a:lnTo>
                    <a:lnTo>
                      <a:pt x="1673" y="1852"/>
                    </a:lnTo>
                    <a:lnTo>
                      <a:pt x="1690" y="1842"/>
                    </a:lnTo>
                    <a:lnTo>
                      <a:pt x="1711" y="1835"/>
                    </a:lnTo>
                    <a:lnTo>
                      <a:pt x="1732" y="1831"/>
                    </a:lnTo>
                    <a:lnTo>
                      <a:pt x="1753" y="1829"/>
                    </a:lnTo>
                    <a:lnTo>
                      <a:pt x="1756" y="1810"/>
                    </a:lnTo>
                    <a:lnTo>
                      <a:pt x="1777" y="1796"/>
                    </a:lnTo>
                    <a:lnTo>
                      <a:pt x="1797" y="1784"/>
                    </a:lnTo>
                    <a:lnTo>
                      <a:pt x="1817" y="1775"/>
                    </a:lnTo>
                    <a:lnTo>
                      <a:pt x="1842" y="1768"/>
                    </a:lnTo>
                    <a:lnTo>
                      <a:pt x="1872" y="1763"/>
                    </a:lnTo>
                    <a:lnTo>
                      <a:pt x="1877" y="1777"/>
                    </a:lnTo>
                    <a:lnTo>
                      <a:pt x="1886" y="1789"/>
                    </a:lnTo>
                    <a:lnTo>
                      <a:pt x="1896" y="1798"/>
                    </a:lnTo>
                    <a:lnTo>
                      <a:pt x="1910" y="1801"/>
                    </a:lnTo>
                    <a:lnTo>
                      <a:pt x="1920" y="1794"/>
                    </a:lnTo>
                    <a:lnTo>
                      <a:pt x="1933" y="1791"/>
                    </a:lnTo>
                    <a:lnTo>
                      <a:pt x="1948" y="1789"/>
                    </a:lnTo>
                    <a:lnTo>
                      <a:pt x="1948" y="1777"/>
                    </a:lnTo>
                    <a:lnTo>
                      <a:pt x="1947" y="1767"/>
                    </a:lnTo>
                    <a:lnTo>
                      <a:pt x="1943" y="1756"/>
                    </a:lnTo>
                    <a:lnTo>
                      <a:pt x="1941" y="1740"/>
                    </a:lnTo>
                    <a:lnTo>
                      <a:pt x="1961" y="1739"/>
                    </a:lnTo>
                    <a:lnTo>
                      <a:pt x="1980" y="1739"/>
                    </a:lnTo>
                    <a:lnTo>
                      <a:pt x="2002" y="1740"/>
                    </a:lnTo>
                    <a:lnTo>
                      <a:pt x="2006" y="1728"/>
                    </a:lnTo>
                    <a:lnTo>
                      <a:pt x="2004" y="1719"/>
                    </a:lnTo>
                    <a:lnTo>
                      <a:pt x="2004" y="1711"/>
                    </a:lnTo>
                    <a:lnTo>
                      <a:pt x="2006" y="1700"/>
                    </a:lnTo>
                    <a:lnTo>
                      <a:pt x="2002" y="1690"/>
                    </a:lnTo>
                    <a:lnTo>
                      <a:pt x="1987" y="1657"/>
                    </a:lnTo>
                    <a:lnTo>
                      <a:pt x="1978" y="1623"/>
                    </a:lnTo>
                    <a:lnTo>
                      <a:pt x="1976" y="1594"/>
                    </a:lnTo>
                    <a:lnTo>
                      <a:pt x="1978" y="1561"/>
                    </a:lnTo>
                    <a:lnTo>
                      <a:pt x="1983" y="1526"/>
                    </a:lnTo>
                    <a:lnTo>
                      <a:pt x="1992" y="1487"/>
                    </a:lnTo>
                    <a:lnTo>
                      <a:pt x="2008" y="1484"/>
                    </a:lnTo>
                    <a:lnTo>
                      <a:pt x="2020" y="1477"/>
                    </a:lnTo>
                    <a:lnTo>
                      <a:pt x="2030" y="1468"/>
                    </a:lnTo>
                    <a:lnTo>
                      <a:pt x="2032" y="1468"/>
                    </a:lnTo>
                    <a:lnTo>
                      <a:pt x="2034" y="1470"/>
                    </a:lnTo>
                    <a:lnTo>
                      <a:pt x="2036" y="1470"/>
                    </a:lnTo>
                    <a:lnTo>
                      <a:pt x="2036" y="1470"/>
                    </a:lnTo>
                    <a:lnTo>
                      <a:pt x="2037" y="1472"/>
                    </a:lnTo>
                    <a:lnTo>
                      <a:pt x="2041" y="1477"/>
                    </a:lnTo>
                    <a:lnTo>
                      <a:pt x="2043" y="1482"/>
                    </a:lnTo>
                    <a:lnTo>
                      <a:pt x="2044" y="1487"/>
                    </a:lnTo>
                    <a:lnTo>
                      <a:pt x="2053" y="1487"/>
                    </a:lnTo>
                    <a:lnTo>
                      <a:pt x="2058" y="1487"/>
                    </a:lnTo>
                    <a:lnTo>
                      <a:pt x="2064" y="1489"/>
                    </a:lnTo>
                    <a:lnTo>
                      <a:pt x="2069" y="1491"/>
                    </a:lnTo>
                    <a:lnTo>
                      <a:pt x="2076" y="1503"/>
                    </a:lnTo>
                    <a:lnTo>
                      <a:pt x="2081" y="1513"/>
                    </a:lnTo>
                    <a:lnTo>
                      <a:pt x="2090" y="1522"/>
                    </a:lnTo>
                    <a:lnTo>
                      <a:pt x="2102" y="1529"/>
                    </a:lnTo>
                    <a:lnTo>
                      <a:pt x="2102" y="1526"/>
                    </a:lnTo>
                    <a:lnTo>
                      <a:pt x="2109" y="1520"/>
                    </a:lnTo>
                    <a:lnTo>
                      <a:pt x="2116" y="1513"/>
                    </a:lnTo>
                    <a:lnTo>
                      <a:pt x="2121" y="1506"/>
                    </a:lnTo>
                    <a:lnTo>
                      <a:pt x="2126" y="1498"/>
                    </a:lnTo>
                    <a:lnTo>
                      <a:pt x="2118" y="1486"/>
                    </a:lnTo>
                    <a:lnTo>
                      <a:pt x="2112" y="1468"/>
                    </a:lnTo>
                    <a:lnTo>
                      <a:pt x="2111" y="1447"/>
                    </a:lnTo>
                    <a:lnTo>
                      <a:pt x="2111" y="1426"/>
                    </a:lnTo>
                    <a:lnTo>
                      <a:pt x="2114" y="1405"/>
                    </a:lnTo>
                    <a:lnTo>
                      <a:pt x="2111" y="1405"/>
                    </a:lnTo>
                    <a:lnTo>
                      <a:pt x="2107" y="1410"/>
                    </a:lnTo>
                    <a:lnTo>
                      <a:pt x="2102" y="1412"/>
                    </a:lnTo>
                    <a:lnTo>
                      <a:pt x="2098" y="1414"/>
                    </a:lnTo>
                    <a:lnTo>
                      <a:pt x="2093" y="1416"/>
                    </a:lnTo>
                    <a:lnTo>
                      <a:pt x="2088" y="1417"/>
                    </a:lnTo>
                    <a:lnTo>
                      <a:pt x="2085" y="1412"/>
                    </a:lnTo>
                    <a:lnTo>
                      <a:pt x="2081" y="1409"/>
                    </a:lnTo>
                    <a:lnTo>
                      <a:pt x="2078" y="1407"/>
                    </a:lnTo>
                    <a:lnTo>
                      <a:pt x="2074" y="1405"/>
                    </a:lnTo>
                    <a:lnTo>
                      <a:pt x="2072" y="1404"/>
                    </a:lnTo>
                    <a:lnTo>
                      <a:pt x="2069" y="1398"/>
                    </a:lnTo>
                    <a:lnTo>
                      <a:pt x="2057" y="1379"/>
                    </a:lnTo>
                    <a:lnTo>
                      <a:pt x="2051" y="1353"/>
                    </a:lnTo>
                    <a:lnTo>
                      <a:pt x="2050" y="1325"/>
                    </a:lnTo>
                    <a:lnTo>
                      <a:pt x="2064" y="1314"/>
                    </a:lnTo>
                    <a:lnTo>
                      <a:pt x="2076" y="1304"/>
                    </a:lnTo>
                    <a:lnTo>
                      <a:pt x="2088" y="1295"/>
                    </a:lnTo>
                    <a:lnTo>
                      <a:pt x="2102" y="1295"/>
                    </a:lnTo>
                    <a:lnTo>
                      <a:pt x="2104" y="1294"/>
                    </a:lnTo>
                    <a:lnTo>
                      <a:pt x="2105" y="1290"/>
                    </a:lnTo>
                    <a:lnTo>
                      <a:pt x="2105" y="1287"/>
                    </a:lnTo>
                    <a:lnTo>
                      <a:pt x="2105" y="1283"/>
                    </a:lnTo>
                    <a:lnTo>
                      <a:pt x="2105" y="1281"/>
                    </a:lnTo>
                    <a:lnTo>
                      <a:pt x="2107" y="1280"/>
                    </a:lnTo>
                    <a:lnTo>
                      <a:pt x="2130" y="1283"/>
                    </a:lnTo>
                    <a:lnTo>
                      <a:pt x="2132" y="1281"/>
                    </a:lnTo>
                    <a:lnTo>
                      <a:pt x="2133" y="1278"/>
                    </a:lnTo>
                    <a:lnTo>
                      <a:pt x="2135" y="1274"/>
                    </a:lnTo>
                    <a:lnTo>
                      <a:pt x="2137" y="1269"/>
                    </a:lnTo>
                    <a:lnTo>
                      <a:pt x="2139" y="1266"/>
                    </a:lnTo>
                    <a:lnTo>
                      <a:pt x="2140" y="1264"/>
                    </a:lnTo>
                    <a:lnTo>
                      <a:pt x="2147" y="1262"/>
                    </a:lnTo>
                    <a:lnTo>
                      <a:pt x="2163" y="1262"/>
                    </a:lnTo>
                    <a:lnTo>
                      <a:pt x="2181" y="1262"/>
                    </a:lnTo>
                    <a:lnTo>
                      <a:pt x="2201" y="1262"/>
                    </a:lnTo>
                    <a:lnTo>
                      <a:pt x="2221" y="1264"/>
                    </a:lnTo>
                    <a:lnTo>
                      <a:pt x="2236" y="1264"/>
                    </a:lnTo>
                    <a:lnTo>
                      <a:pt x="2245" y="1264"/>
                    </a:lnTo>
                    <a:lnTo>
                      <a:pt x="2245" y="1257"/>
                    </a:lnTo>
                    <a:lnTo>
                      <a:pt x="2242" y="1252"/>
                    </a:lnTo>
                    <a:lnTo>
                      <a:pt x="2242" y="1246"/>
                    </a:lnTo>
                    <a:lnTo>
                      <a:pt x="2240" y="1241"/>
                    </a:lnTo>
                    <a:lnTo>
                      <a:pt x="2240" y="1236"/>
                    </a:lnTo>
                    <a:lnTo>
                      <a:pt x="2242" y="1234"/>
                    </a:lnTo>
                    <a:lnTo>
                      <a:pt x="2243" y="1232"/>
                    </a:lnTo>
                    <a:lnTo>
                      <a:pt x="2245" y="1231"/>
                    </a:lnTo>
                    <a:lnTo>
                      <a:pt x="2247" y="1231"/>
                    </a:lnTo>
                    <a:lnTo>
                      <a:pt x="2249" y="1231"/>
                    </a:lnTo>
                    <a:lnTo>
                      <a:pt x="2252" y="1229"/>
                    </a:lnTo>
                    <a:lnTo>
                      <a:pt x="2254" y="1225"/>
                    </a:lnTo>
                    <a:lnTo>
                      <a:pt x="2254" y="1224"/>
                    </a:lnTo>
                    <a:lnTo>
                      <a:pt x="2254" y="1222"/>
                    </a:lnTo>
                    <a:lnTo>
                      <a:pt x="2256" y="1220"/>
                    </a:lnTo>
                    <a:lnTo>
                      <a:pt x="2256" y="1218"/>
                    </a:lnTo>
                    <a:lnTo>
                      <a:pt x="2261" y="1215"/>
                    </a:lnTo>
                    <a:lnTo>
                      <a:pt x="2264" y="1212"/>
                    </a:lnTo>
                    <a:lnTo>
                      <a:pt x="2270" y="1208"/>
                    </a:lnTo>
                    <a:lnTo>
                      <a:pt x="2275" y="1205"/>
                    </a:lnTo>
                    <a:lnTo>
                      <a:pt x="2280" y="1201"/>
                    </a:lnTo>
                    <a:lnTo>
                      <a:pt x="2284" y="1199"/>
                    </a:lnTo>
                    <a:lnTo>
                      <a:pt x="2289" y="1196"/>
                    </a:lnTo>
                    <a:lnTo>
                      <a:pt x="2294" y="1196"/>
                    </a:lnTo>
                    <a:lnTo>
                      <a:pt x="2303" y="1194"/>
                    </a:lnTo>
                    <a:lnTo>
                      <a:pt x="2310" y="1194"/>
                    </a:lnTo>
                    <a:lnTo>
                      <a:pt x="2310" y="1191"/>
                    </a:lnTo>
                    <a:lnTo>
                      <a:pt x="2308" y="1189"/>
                    </a:lnTo>
                    <a:lnTo>
                      <a:pt x="2308" y="1187"/>
                    </a:lnTo>
                    <a:lnTo>
                      <a:pt x="2308" y="1187"/>
                    </a:lnTo>
                    <a:lnTo>
                      <a:pt x="2308" y="1185"/>
                    </a:lnTo>
                    <a:lnTo>
                      <a:pt x="2306" y="1185"/>
                    </a:lnTo>
                    <a:lnTo>
                      <a:pt x="2303" y="1184"/>
                    </a:lnTo>
                    <a:lnTo>
                      <a:pt x="2290" y="1189"/>
                    </a:lnTo>
                    <a:lnTo>
                      <a:pt x="2277" y="1187"/>
                    </a:lnTo>
                    <a:lnTo>
                      <a:pt x="2263" y="1185"/>
                    </a:lnTo>
                    <a:lnTo>
                      <a:pt x="2250" y="1180"/>
                    </a:lnTo>
                    <a:lnTo>
                      <a:pt x="2242" y="1175"/>
                    </a:lnTo>
                    <a:lnTo>
                      <a:pt x="2238" y="1170"/>
                    </a:lnTo>
                    <a:lnTo>
                      <a:pt x="2236" y="1164"/>
                    </a:lnTo>
                    <a:lnTo>
                      <a:pt x="2233" y="1161"/>
                    </a:lnTo>
                    <a:lnTo>
                      <a:pt x="2224" y="1170"/>
                    </a:lnTo>
                    <a:lnTo>
                      <a:pt x="2210" y="1177"/>
                    </a:lnTo>
                    <a:lnTo>
                      <a:pt x="2193" y="1184"/>
                    </a:lnTo>
                    <a:lnTo>
                      <a:pt x="2172" y="1191"/>
                    </a:lnTo>
                    <a:lnTo>
                      <a:pt x="2153" y="1199"/>
                    </a:lnTo>
                    <a:lnTo>
                      <a:pt x="2137" y="1210"/>
                    </a:lnTo>
                    <a:lnTo>
                      <a:pt x="2126" y="1222"/>
                    </a:lnTo>
                    <a:lnTo>
                      <a:pt x="2125" y="1225"/>
                    </a:lnTo>
                    <a:lnTo>
                      <a:pt x="2123" y="1227"/>
                    </a:lnTo>
                    <a:lnTo>
                      <a:pt x="2123" y="1232"/>
                    </a:lnTo>
                    <a:lnTo>
                      <a:pt x="2121" y="1238"/>
                    </a:lnTo>
                    <a:lnTo>
                      <a:pt x="2109" y="1239"/>
                    </a:lnTo>
                    <a:lnTo>
                      <a:pt x="2090" y="1246"/>
                    </a:lnTo>
                    <a:lnTo>
                      <a:pt x="2071" y="1253"/>
                    </a:lnTo>
                    <a:lnTo>
                      <a:pt x="2053" y="1262"/>
                    </a:lnTo>
                    <a:lnTo>
                      <a:pt x="2041" y="1267"/>
                    </a:lnTo>
                    <a:lnTo>
                      <a:pt x="2037" y="1280"/>
                    </a:lnTo>
                    <a:lnTo>
                      <a:pt x="2029" y="1280"/>
                    </a:lnTo>
                    <a:lnTo>
                      <a:pt x="2018" y="1278"/>
                    </a:lnTo>
                    <a:lnTo>
                      <a:pt x="2006" y="1274"/>
                    </a:lnTo>
                    <a:lnTo>
                      <a:pt x="1992" y="1269"/>
                    </a:lnTo>
                    <a:lnTo>
                      <a:pt x="1980" y="1267"/>
                    </a:lnTo>
                    <a:lnTo>
                      <a:pt x="1980" y="1257"/>
                    </a:lnTo>
                    <a:lnTo>
                      <a:pt x="1968" y="1248"/>
                    </a:lnTo>
                    <a:lnTo>
                      <a:pt x="1955" y="1239"/>
                    </a:lnTo>
                    <a:lnTo>
                      <a:pt x="1941" y="1234"/>
                    </a:lnTo>
                    <a:lnTo>
                      <a:pt x="1936" y="1236"/>
                    </a:lnTo>
                    <a:lnTo>
                      <a:pt x="1931" y="1236"/>
                    </a:lnTo>
                    <a:lnTo>
                      <a:pt x="1926" y="1238"/>
                    </a:lnTo>
                    <a:lnTo>
                      <a:pt x="1919" y="1238"/>
                    </a:lnTo>
                    <a:lnTo>
                      <a:pt x="1919" y="1205"/>
                    </a:lnTo>
                    <a:lnTo>
                      <a:pt x="1917" y="1178"/>
                    </a:lnTo>
                    <a:lnTo>
                      <a:pt x="1913" y="1154"/>
                    </a:lnTo>
                    <a:lnTo>
                      <a:pt x="1908" y="1129"/>
                    </a:lnTo>
                    <a:lnTo>
                      <a:pt x="1900" y="1103"/>
                    </a:lnTo>
                    <a:lnTo>
                      <a:pt x="1900" y="1075"/>
                    </a:lnTo>
                    <a:lnTo>
                      <a:pt x="1884" y="1068"/>
                    </a:lnTo>
                    <a:lnTo>
                      <a:pt x="1887" y="976"/>
                    </a:lnTo>
                    <a:lnTo>
                      <a:pt x="1894" y="976"/>
                    </a:lnTo>
                    <a:lnTo>
                      <a:pt x="1900" y="974"/>
                    </a:lnTo>
                    <a:lnTo>
                      <a:pt x="1901" y="972"/>
                    </a:lnTo>
                    <a:lnTo>
                      <a:pt x="1905" y="971"/>
                    </a:lnTo>
                    <a:lnTo>
                      <a:pt x="1908" y="971"/>
                    </a:lnTo>
                    <a:lnTo>
                      <a:pt x="1915" y="969"/>
                    </a:lnTo>
                    <a:lnTo>
                      <a:pt x="1917" y="955"/>
                    </a:lnTo>
                    <a:lnTo>
                      <a:pt x="1920" y="944"/>
                    </a:lnTo>
                    <a:lnTo>
                      <a:pt x="1922" y="930"/>
                    </a:lnTo>
                    <a:lnTo>
                      <a:pt x="1934" y="930"/>
                    </a:lnTo>
                    <a:lnTo>
                      <a:pt x="1934" y="922"/>
                    </a:lnTo>
                    <a:lnTo>
                      <a:pt x="1936" y="915"/>
                    </a:lnTo>
                    <a:lnTo>
                      <a:pt x="1938" y="908"/>
                    </a:lnTo>
                    <a:lnTo>
                      <a:pt x="1941" y="903"/>
                    </a:lnTo>
                    <a:lnTo>
                      <a:pt x="1941" y="899"/>
                    </a:lnTo>
                    <a:lnTo>
                      <a:pt x="1954" y="899"/>
                    </a:lnTo>
                    <a:lnTo>
                      <a:pt x="1961" y="876"/>
                    </a:lnTo>
                    <a:lnTo>
                      <a:pt x="1971" y="857"/>
                    </a:lnTo>
                    <a:lnTo>
                      <a:pt x="1980" y="838"/>
                    </a:lnTo>
                    <a:lnTo>
                      <a:pt x="1982" y="826"/>
                    </a:lnTo>
                    <a:lnTo>
                      <a:pt x="1982" y="814"/>
                    </a:lnTo>
                    <a:lnTo>
                      <a:pt x="1983" y="803"/>
                    </a:lnTo>
                    <a:lnTo>
                      <a:pt x="1989" y="801"/>
                    </a:lnTo>
                    <a:lnTo>
                      <a:pt x="1994" y="800"/>
                    </a:lnTo>
                    <a:lnTo>
                      <a:pt x="1997" y="798"/>
                    </a:lnTo>
                    <a:lnTo>
                      <a:pt x="2001" y="796"/>
                    </a:lnTo>
                    <a:lnTo>
                      <a:pt x="2004" y="793"/>
                    </a:lnTo>
                    <a:lnTo>
                      <a:pt x="2006" y="787"/>
                    </a:lnTo>
                    <a:lnTo>
                      <a:pt x="2004" y="784"/>
                    </a:lnTo>
                    <a:lnTo>
                      <a:pt x="2002" y="780"/>
                    </a:lnTo>
                    <a:lnTo>
                      <a:pt x="2002" y="779"/>
                    </a:lnTo>
                    <a:lnTo>
                      <a:pt x="2002" y="775"/>
                    </a:lnTo>
                    <a:lnTo>
                      <a:pt x="2002" y="770"/>
                    </a:lnTo>
                    <a:lnTo>
                      <a:pt x="2001" y="766"/>
                    </a:lnTo>
                    <a:lnTo>
                      <a:pt x="1999" y="761"/>
                    </a:lnTo>
                    <a:lnTo>
                      <a:pt x="1990" y="752"/>
                    </a:lnTo>
                    <a:lnTo>
                      <a:pt x="1980" y="745"/>
                    </a:lnTo>
                    <a:lnTo>
                      <a:pt x="1966" y="738"/>
                    </a:lnTo>
                    <a:lnTo>
                      <a:pt x="1954" y="735"/>
                    </a:lnTo>
                    <a:lnTo>
                      <a:pt x="1943" y="740"/>
                    </a:lnTo>
                    <a:lnTo>
                      <a:pt x="1931" y="742"/>
                    </a:lnTo>
                    <a:lnTo>
                      <a:pt x="1915" y="744"/>
                    </a:lnTo>
                    <a:lnTo>
                      <a:pt x="1903" y="745"/>
                    </a:lnTo>
                    <a:lnTo>
                      <a:pt x="1893" y="761"/>
                    </a:lnTo>
                    <a:lnTo>
                      <a:pt x="1882" y="775"/>
                    </a:lnTo>
                    <a:lnTo>
                      <a:pt x="1872" y="791"/>
                    </a:lnTo>
                    <a:lnTo>
                      <a:pt x="1863" y="808"/>
                    </a:lnTo>
                    <a:lnTo>
                      <a:pt x="1858" y="826"/>
                    </a:lnTo>
                    <a:lnTo>
                      <a:pt x="1858" y="845"/>
                    </a:lnTo>
                    <a:lnTo>
                      <a:pt x="1863" y="847"/>
                    </a:lnTo>
                    <a:lnTo>
                      <a:pt x="1866" y="847"/>
                    </a:lnTo>
                    <a:lnTo>
                      <a:pt x="1870" y="848"/>
                    </a:lnTo>
                    <a:lnTo>
                      <a:pt x="1870" y="850"/>
                    </a:lnTo>
                    <a:lnTo>
                      <a:pt x="1872" y="854"/>
                    </a:lnTo>
                    <a:lnTo>
                      <a:pt x="1872" y="859"/>
                    </a:lnTo>
                    <a:lnTo>
                      <a:pt x="1872" y="864"/>
                    </a:lnTo>
                    <a:lnTo>
                      <a:pt x="1872" y="871"/>
                    </a:lnTo>
                    <a:lnTo>
                      <a:pt x="1868" y="883"/>
                    </a:lnTo>
                    <a:lnTo>
                      <a:pt x="1863" y="897"/>
                    </a:lnTo>
                    <a:lnTo>
                      <a:pt x="1858" y="913"/>
                    </a:lnTo>
                    <a:lnTo>
                      <a:pt x="1851" y="929"/>
                    </a:lnTo>
                    <a:lnTo>
                      <a:pt x="1845" y="943"/>
                    </a:lnTo>
                    <a:lnTo>
                      <a:pt x="1842" y="953"/>
                    </a:lnTo>
                    <a:lnTo>
                      <a:pt x="1830" y="953"/>
                    </a:lnTo>
                    <a:lnTo>
                      <a:pt x="1823" y="969"/>
                    </a:lnTo>
                    <a:lnTo>
                      <a:pt x="1814" y="976"/>
                    </a:lnTo>
                    <a:lnTo>
                      <a:pt x="1807" y="981"/>
                    </a:lnTo>
                    <a:lnTo>
                      <a:pt x="1800" y="986"/>
                    </a:lnTo>
                    <a:lnTo>
                      <a:pt x="1795" y="999"/>
                    </a:lnTo>
                    <a:lnTo>
                      <a:pt x="1800" y="999"/>
                    </a:lnTo>
                    <a:lnTo>
                      <a:pt x="1800" y="1004"/>
                    </a:lnTo>
                    <a:lnTo>
                      <a:pt x="1791" y="1004"/>
                    </a:lnTo>
                    <a:lnTo>
                      <a:pt x="1786" y="1004"/>
                    </a:lnTo>
                    <a:lnTo>
                      <a:pt x="1781" y="1006"/>
                    </a:lnTo>
                    <a:lnTo>
                      <a:pt x="1776" y="1007"/>
                    </a:lnTo>
                    <a:lnTo>
                      <a:pt x="1772" y="1025"/>
                    </a:lnTo>
                    <a:lnTo>
                      <a:pt x="1765" y="1040"/>
                    </a:lnTo>
                    <a:lnTo>
                      <a:pt x="1756" y="1054"/>
                    </a:lnTo>
                    <a:lnTo>
                      <a:pt x="1748" y="1067"/>
                    </a:lnTo>
                    <a:lnTo>
                      <a:pt x="1737" y="1081"/>
                    </a:lnTo>
                    <a:lnTo>
                      <a:pt x="1742" y="1100"/>
                    </a:lnTo>
                    <a:lnTo>
                      <a:pt x="1742" y="1119"/>
                    </a:lnTo>
                    <a:lnTo>
                      <a:pt x="1739" y="1138"/>
                    </a:lnTo>
                    <a:lnTo>
                      <a:pt x="1734" y="1152"/>
                    </a:lnTo>
                    <a:lnTo>
                      <a:pt x="1732" y="1170"/>
                    </a:lnTo>
                    <a:lnTo>
                      <a:pt x="1735" y="1187"/>
                    </a:lnTo>
                    <a:lnTo>
                      <a:pt x="1741" y="1206"/>
                    </a:lnTo>
                    <a:lnTo>
                      <a:pt x="1746" y="1222"/>
                    </a:lnTo>
                    <a:lnTo>
                      <a:pt x="1749" y="1238"/>
                    </a:lnTo>
                    <a:lnTo>
                      <a:pt x="1770" y="1241"/>
                    </a:lnTo>
                    <a:lnTo>
                      <a:pt x="1786" y="1248"/>
                    </a:lnTo>
                    <a:lnTo>
                      <a:pt x="1800" y="1255"/>
                    </a:lnTo>
                    <a:lnTo>
                      <a:pt x="1814" y="1264"/>
                    </a:lnTo>
                    <a:lnTo>
                      <a:pt x="1814" y="1267"/>
                    </a:lnTo>
                    <a:lnTo>
                      <a:pt x="1814" y="1271"/>
                    </a:lnTo>
                    <a:lnTo>
                      <a:pt x="1814" y="1273"/>
                    </a:lnTo>
                    <a:lnTo>
                      <a:pt x="1814" y="1274"/>
                    </a:lnTo>
                    <a:lnTo>
                      <a:pt x="1814" y="1278"/>
                    </a:lnTo>
                    <a:lnTo>
                      <a:pt x="1814" y="1283"/>
                    </a:lnTo>
                    <a:lnTo>
                      <a:pt x="1830" y="1287"/>
                    </a:lnTo>
                    <a:lnTo>
                      <a:pt x="1838" y="1292"/>
                    </a:lnTo>
                    <a:lnTo>
                      <a:pt x="1844" y="1302"/>
                    </a:lnTo>
                    <a:lnTo>
                      <a:pt x="1845" y="1318"/>
                    </a:lnTo>
                    <a:lnTo>
                      <a:pt x="1842" y="1318"/>
                    </a:lnTo>
                    <a:lnTo>
                      <a:pt x="1838" y="1320"/>
                    </a:lnTo>
                    <a:lnTo>
                      <a:pt x="1837" y="1320"/>
                    </a:lnTo>
                    <a:lnTo>
                      <a:pt x="1837" y="1320"/>
                    </a:lnTo>
                    <a:lnTo>
                      <a:pt x="1833" y="1321"/>
                    </a:lnTo>
                    <a:lnTo>
                      <a:pt x="1828" y="1334"/>
                    </a:lnTo>
                    <a:lnTo>
                      <a:pt x="1826" y="1344"/>
                    </a:lnTo>
                    <a:lnTo>
                      <a:pt x="1826" y="1355"/>
                    </a:lnTo>
                    <a:lnTo>
                      <a:pt x="1828" y="1363"/>
                    </a:lnTo>
                    <a:lnTo>
                      <a:pt x="1826" y="1374"/>
                    </a:lnTo>
                    <a:lnTo>
                      <a:pt x="1819" y="1386"/>
                    </a:lnTo>
                    <a:lnTo>
                      <a:pt x="1819" y="1391"/>
                    </a:lnTo>
                    <a:lnTo>
                      <a:pt x="1809" y="1393"/>
                    </a:lnTo>
                    <a:lnTo>
                      <a:pt x="1802" y="1395"/>
                    </a:lnTo>
                    <a:lnTo>
                      <a:pt x="1795" y="1397"/>
                    </a:lnTo>
                    <a:lnTo>
                      <a:pt x="1784" y="1398"/>
                    </a:lnTo>
                    <a:lnTo>
                      <a:pt x="1784" y="1417"/>
                    </a:lnTo>
                    <a:lnTo>
                      <a:pt x="1776" y="1421"/>
                    </a:lnTo>
                    <a:lnTo>
                      <a:pt x="1770" y="1424"/>
                    </a:lnTo>
                    <a:lnTo>
                      <a:pt x="1763" y="1426"/>
                    </a:lnTo>
                    <a:lnTo>
                      <a:pt x="1753" y="1430"/>
                    </a:lnTo>
                    <a:lnTo>
                      <a:pt x="1751" y="1466"/>
                    </a:lnTo>
                    <a:lnTo>
                      <a:pt x="1751" y="1505"/>
                    </a:lnTo>
                    <a:lnTo>
                      <a:pt x="1751" y="1543"/>
                    </a:lnTo>
                    <a:lnTo>
                      <a:pt x="1753" y="1575"/>
                    </a:lnTo>
                    <a:lnTo>
                      <a:pt x="1756" y="1575"/>
                    </a:lnTo>
                    <a:lnTo>
                      <a:pt x="1760" y="1571"/>
                    </a:lnTo>
                    <a:lnTo>
                      <a:pt x="1762" y="1569"/>
                    </a:lnTo>
                    <a:lnTo>
                      <a:pt x="1765" y="1568"/>
                    </a:lnTo>
                    <a:lnTo>
                      <a:pt x="1769" y="1568"/>
                    </a:lnTo>
                    <a:lnTo>
                      <a:pt x="1774" y="1568"/>
                    </a:lnTo>
                    <a:lnTo>
                      <a:pt x="1781" y="1568"/>
                    </a:lnTo>
                    <a:lnTo>
                      <a:pt x="1776" y="1594"/>
                    </a:lnTo>
                    <a:lnTo>
                      <a:pt x="1767" y="1618"/>
                    </a:lnTo>
                    <a:lnTo>
                      <a:pt x="1762" y="1641"/>
                    </a:lnTo>
                    <a:lnTo>
                      <a:pt x="1746" y="1641"/>
                    </a:lnTo>
                    <a:lnTo>
                      <a:pt x="1744" y="1634"/>
                    </a:lnTo>
                    <a:lnTo>
                      <a:pt x="1744" y="1629"/>
                    </a:lnTo>
                    <a:lnTo>
                      <a:pt x="1742" y="1625"/>
                    </a:lnTo>
                    <a:lnTo>
                      <a:pt x="1742" y="1622"/>
                    </a:lnTo>
                    <a:lnTo>
                      <a:pt x="1737" y="1622"/>
                    </a:lnTo>
                    <a:lnTo>
                      <a:pt x="1737" y="1636"/>
                    </a:lnTo>
                    <a:lnTo>
                      <a:pt x="1735" y="1650"/>
                    </a:lnTo>
                    <a:lnTo>
                      <a:pt x="1730" y="1660"/>
                    </a:lnTo>
                    <a:lnTo>
                      <a:pt x="1718" y="1664"/>
                    </a:lnTo>
                    <a:lnTo>
                      <a:pt x="1702" y="1665"/>
                    </a:lnTo>
                    <a:lnTo>
                      <a:pt x="1685" y="1664"/>
                    </a:lnTo>
                    <a:lnTo>
                      <a:pt x="1669" y="1664"/>
                    </a:lnTo>
                    <a:lnTo>
                      <a:pt x="1669" y="1679"/>
                    </a:lnTo>
                    <a:lnTo>
                      <a:pt x="1664" y="1681"/>
                    </a:lnTo>
                    <a:lnTo>
                      <a:pt x="1659" y="1681"/>
                    </a:lnTo>
                    <a:lnTo>
                      <a:pt x="1653" y="1683"/>
                    </a:lnTo>
                    <a:lnTo>
                      <a:pt x="1646" y="1683"/>
                    </a:lnTo>
                    <a:lnTo>
                      <a:pt x="1648" y="1697"/>
                    </a:lnTo>
                    <a:lnTo>
                      <a:pt x="1652" y="1707"/>
                    </a:lnTo>
                    <a:lnTo>
                      <a:pt x="1655" y="1716"/>
                    </a:lnTo>
                    <a:lnTo>
                      <a:pt x="1657" y="1728"/>
                    </a:lnTo>
                    <a:lnTo>
                      <a:pt x="1645" y="1733"/>
                    </a:lnTo>
                    <a:lnTo>
                      <a:pt x="1636" y="1737"/>
                    </a:lnTo>
                    <a:lnTo>
                      <a:pt x="1627" y="1735"/>
                    </a:lnTo>
                    <a:lnTo>
                      <a:pt x="1615" y="1732"/>
                    </a:lnTo>
                    <a:lnTo>
                      <a:pt x="1612" y="1740"/>
                    </a:lnTo>
                    <a:lnTo>
                      <a:pt x="1603" y="1744"/>
                    </a:lnTo>
                    <a:lnTo>
                      <a:pt x="1591" y="1746"/>
                    </a:lnTo>
                    <a:lnTo>
                      <a:pt x="1573" y="1744"/>
                    </a:lnTo>
                    <a:lnTo>
                      <a:pt x="1570" y="1728"/>
                    </a:lnTo>
                    <a:lnTo>
                      <a:pt x="1568" y="1712"/>
                    </a:lnTo>
                    <a:lnTo>
                      <a:pt x="1564" y="1698"/>
                    </a:lnTo>
                    <a:lnTo>
                      <a:pt x="1561" y="1698"/>
                    </a:lnTo>
                    <a:lnTo>
                      <a:pt x="1561" y="1725"/>
                    </a:lnTo>
                    <a:lnTo>
                      <a:pt x="1556" y="1725"/>
                    </a:lnTo>
                    <a:lnTo>
                      <a:pt x="1552" y="1726"/>
                    </a:lnTo>
                    <a:lnTo>
                      <a:pt x="1549" y="1726"/>
                    </a:lnTo>
                    <a:lnTo>
                      <a:pt x="1545" y="1728"/>
                    </a:lnTo>
                    <a:lnTo>
                      <a:pt x="1550" y="1730"/>
                    </a:lnTo>
                    <a:lnTo>
                      <a:pt x="1552" y="1730"/>
                    </a:lnTo>
                    <a:lnTo>
                      <a:pt x="1554" y="1730"/>
                    </a:lnTo>
                    <a:lnTo>
                      <a:pt x="1554" y="1730"/>
                    </a:lnTo>
                    <a:lnTo>
                      <a:pt x="1556" y="1732"/>
                    </a:lnTo>
                    <a:lnTo>
                      <a:pt x="1556" y="1733"/>
                    </a:lnTo>
                    <a:lnTo>
                      <a:pt x="1557" y="1737"/>
                    </a:lnTo>
                    <a:lnTo>
                      <a:pt x="1550" y="1747"/>
                    </a:lnTo>
                    <a:lnTo>
                      <a:pt x="1545" y="1761"/>
                    </a:lnTo>
                    <a:lnTo>
                      <a:pt x="1542" y="1779"/>
                    </a:lnTo>
                    <a:lnTo>
                      <a:pt x="1529" y="1777"/>
                    </a:lnTo>
                    <a:lnTo>
                      <a:pt x="1522" y="1774"/>
                    </a:lnTo>
                    <a:lnTo>
                      <a:pt x="1521" y="1770"/>
                    </a:lnTo>
                    <a:lnTo>
                      <a:pt x="1517" y="1765"/>
                    </a:lnTo>
                    <a:lnTo>
                      <a:pt x="1512" y="1760"/>
                    </a:lnTo>
                    <a:lnTo>
                      <a:pt x="1502" y="1756"/>
                    </a:lnTo>
                    <a:lnTo>
                      <a:pt x="1495" y="1756"/>
                    </a:lnTo>
                    <a:lnTo>
                      <a:pt x="1489" y="1756"/>
                    </a:lnTo>
                    <a:lnTo>
                      <a:pt x="1486" y="1756"/>
                    </a:lnTo>
                    <a:lnTo>
                      <a:pt x="1482" y="1751"/>
                    </a:lnTo>
                    <a:lnTo>
                      <a:pt x="1481" y="1740"/>
                    </a:lnTo>
                    <a:lnTo>
                      <a:pt x="1477" y="1732"/>
                    </a:lnTo>
                    <a:lnTo>
                      <a:pt x="1477" y="1721"/>
                    </a:lnTo>
                    <a:lnTo>
                      <a:pt x="1479" y="1711"/>
                    </a:lnTo>
                    <a:lnTo>
                      <a:pt x="1481" y="1705"/>
                    </a:lnTo>
                    <a:lnTo>
                      <a:pt x="1486" y="1697"/>
                    </a:lnTo>
                    <a:lnTo>
                      <a:pt x="1493" y="1690"/>
                    </a:lnTo>
                    <a:lnTo>
                      <a:pt x="1500" y="1683"/>
                    </a:lnTo>
                    <a:lnTo>
                      <a:pt x="1505" y="1685"/>
                    </a:lnTo>
                    <a:lnTo>
                      <a:pt x="1507" y="1686"/>
                    </a:lnTo>
                    <a:lnTo>
                      <a:pt x="1510" y="1686"/>
                    </a:lnTo>
                    <a:lnTo>
                      <a:pt x="1512" y="1688"/>
                    </a:lnTo>
                    <a:lnTo>
                      <a:pt x="1516" y="1690"/>
                    </a:lnTo>
                    <a:lnTo>
                      <a:pt x="1516" y="1671"/>
                    </a:lnTo>
                    <a:lnTo>
                      <a:pt x="1545" y="1667"/>
                    </a:lnTo>
                    <a:lnTo>
                      <a:pt x="1549" y="1664"/>
                    </a:lnTo>
                    <a:lnTo>
                      <a:pt x="1550" y="1662"/>
                    </a:lnTo>
                    <a:lnTo>
                      <a:pt x="1554" y="1658"/>
                    </a:lnTo>
                    <a:lnTo>
                      <a:pt x="1556" y="1657"/>
                    </a:lnTo>
                    <a:lnTo>
                      <a:pt x="1557" y="1651"/>
                    </a:lnTo>
                    <a:lnTo>
                      <a:pt x="1550" y="1651"/>
                    </a:lnTo>
                    <a:lnTo>
                      <a:pt x="1554" y="1629"/>
                    </a:lnTo>
                    <a:lnTo>
                      <a:pt x="1552" y="1627"/>
                    </a:lnTo>
                    <a:lnTo>
                      <a:pt x="1550" y="1625"/>
                    </a:lnTo>
                    <a:lnTo>
                      <a:pt x="1550" y="1625"/>
                    </a:lnTo>
                    <a:lnTo>
                      <a:pt x="1549" y="1625"/>
                    </a:lnTo>
                    <a:lnTo>
                      <a:pt x="1547" y="1623"/>
                    </a:lnTo>
                    <a:lnTo>
                      <a:pt x="1545" y="1622"/>
                    </a:lnTo>
                    <a:lnTo>
                      <a:pt x="1543" y="1620"/>
                    </a:lnTo>
                    <a:lnTo>
                      <a:pt x="1543" y="1616"/>
                    </a:lnTo>
                    <a:lnTo>
                      <a:pt x="1542" y="1609"/>
                    </a:lnTo>
                    <a:lnTo>
                      <a:pt x="1531" y="1609"/>
                    </a:lnTo>
                    <a:lnTo>
                      <a:pt x="1526" y="1587"/>
                    </a:lnTo>
                    <a:lnTo>
                      <a:pt x="1517" y="1564"/>
                    </a:lnTo>
                    <a:lnTo>
                      <a:pt x="1507" y="1545"/>
                    </a:lnTo>
                    <a:lnTo>
                      <a:pt x="1496" y="1522"/>
                    </a:lnTo>
                    <a:lnTo>
                      <a:pt x="1489" y="1500"/>
                    </a:lnTo>
                    <a:lnTo>
                      <a:pt x="1484" y="1472"/>
                    </a:lnTo>
                    <a:lnTo>
                      <a:pt x="1468" y="1472"/>
                    </a:lnTo>
                    <a:lnTo>
                      <a:pt x="1468" y="1454"/>
                    </a:lnTo>
                    <a:lnTo>
                      <a:pt x="1467" y="1442"/>
                    </a:lnTo>
                    <a:lnTo>
                      <a:pt x="1463" y="1428"/>
                    </a:lnTo>
                    <a:lnTo>
                      <a:pt x="1461" y="1414"/>
                    </a:lnTo>
                    <a:lnTo>
                      <a:pt x="1449" y="1414"/>
                    </a:lnTo>
                    <a:lnTo>
                      <a:pt x="1449" y="1410"/>
                    </a:lnTo>
                    <a:lnTo>
                      <a:pt x="1449" y="1407"/>
                    </a:lnTo>
                    <a:lnTo>
                      <a:pt x="1447" y="1405"/>
                    </a:lnTo>
                    <a:lnTo>
                      <a:pt x="1447" y="1404"/>
                    </a:lnTo>
                    <a:lnTo>
                      <a:pt x="1446" y="1402"/>
                    </a:lnTo>
                    <a:lnTo>
                      <a:pt x="1435" y="1414"/>
                    </a:lnTo>
                    <a:lnTo>
                      <a:pt x="1425" y="1423"/>
                    </a:lnTo>
                    <a:lnTo>
                      <a:pt x="1409" y="1428"/>
                    </a:lnTo>
                    <a:lnTo>
                      <a:pt x="1388" y="1430"/>
                    </a:lnTo>
                    <a:lnTo>
                      <a:pt x="1385" y="1442"/>
                    </a:lnTo>
                    <a:lnTo>
                      <a:pt x="1378" y="1458"/>
                    </a:lnTo>
                    <a:lnTo>
                      <a:pt x="1371" y="1470"/>
                    </a:lnTo>
                    <a:lnTo>
                      <a:pt x="1362" y="1479"/>
                    </a:lnTo>
                    <a:lnTo>
                      <a:pt x="1337" y="1494"/>
                    </a:lnTo>
                    <a:lnTo>
                      <a:pt x="1315" y="1503"/>
                    </a:lnTo>
                    <a:lnTo>
                      <a:pt x="1292" y="1505"/>
                    </a:lnTo>
                    <a:lnTo>
                      <a:pt x="1266" y="1505"/>
                    </a:lnTo>
                    <a:lnTo>
                      <a:pt x="1234" y="1503"/>
                    </a:lnTo>
                    <a:lnTo>
                      <a:pt x="1234" y="1484"/>
                    </a:lnTo>
                    <a:lnTo>
                      <a:pt x="1224" y="1484"/>
                    </a:lnTo>
                    <a:lnTo>
                      <a:pt x="1212" y="1468"/>
                    </a:lnTo>
                    <a:lnTo>
                      <a:pt x="1203" y="1456"/>
                    </a:lnTo>
                    <a:lnTo>
                      <a:pt x="1196" y="1444"/>
                    </a:lnTo>
                    <a:lnTo>
                      <a:pt x="1193" y="1428"/>
                    </a:lnTo>
                    <a:lnTo>
                      <a:pt x="1193" y="1405"/>
                    </a:lnTo>
                    <a:lnTo>
                      <a:pt x="1208" y="1405"/>
                    </a:lnTo>
                    <a:lnTo>
                      <a:pt x="1208" y="1391"/>
                    </a:lnTo>
                    <a:lnTo>
                      <a:pt x="1180" y="1391"/>
                    </a:lnTo>
                    <a:lnTo>
                      <a:pt x="1180" y="1325"/>
                    </a:lnTo>
                    <a:lnTo>
                      <a:pt x="1170" y="1321"/>
                    </a:lnTo>
                    <a:lnTo>
                      <a:pt x="1168" y="1314"/>
                    </a:lnTo>
                    <a:lnTo>
                      <a:pt x="1168" y="1297"/>
                    </a:lnTo>
                    <a:lnTo>
                      <a:pt x="1168" y="1278"/>
                    </a:lnTo>
                    <a:lnTo>
                      <a:pt x="1170" y="1259"/>
                    </a:lnTo>
                    <a:lnTo>
                      <a:pt x="1170" y="1243"/>
                    </a:lnTo>
                    <a:lnTo>
                      <a:pt x="1170" y="1238"/>
                    </a:lnTo>
                    <a:lnTo>
                      <a:pt x="1172" y="1234"/>
                    </a:lnTo>
                    <a:lnTo>
                      <a:pt x="1173" y="1231"/>
                    </a:lnTo>
                    <a:lnTo>
                      <a:pt x="1177" y="1227"/>
                    </a:lnTo>
                    <a:lnTo>
                      <a:pt x="1180" y="1224"/>
                    </a:lnTo>
                    <a:lnTo>
                      <a:pt x="1184" y="1220"/>
                    </a:lnTo>
                    <a:lnTo>
                      <a:pt x="1186" y="1218"/>
                    </a:lnTo>
                    <a:lnTo>
                      <a:pt x="1186" y="1212"/>
                    </a:lnTo>
                    <a:lnTo>
                      <a:pt x="1184" y="1206"/>
                    </a:lnTo>
                    <a:lnTo>
                      <a:pt x="1182" y="1203"/>
                    </a:lnTo>
                    <a:lnTo>
                      <a:pt x="1180" y="1199"/>
                    </a:lnTo>
                    <a:lnTo>
                      <a:pt x="1180" y="1194"/>
                    </a:lnTo>
                    <a:lnTo>
                      <a:pt x="1184" y="1187"/>
                    </a:lnTo>
                    <a:lnTo>
                      <a:pt x="1193" y="1175"/>
                    </a:lnTo>
                    <a:lnTo>
                      <a:pt x="1184" y="1166"/>
                    </a:lnTo>
                    <a:lnTo>
                      <a:pt x="1180" y="1156"/>
                    </a:lnTo>
                    <a:lnTo>
                      <a:pt x="1182" y="1142"/>
                    </a:lnTo>
                    <a:lnTo>
                      <a:pt x="1186" y="1129"/>
                    </a:lnTo>
                    <a:lnTo>
                      <a:pt x="1189" y="1117"/>
                    </a:lnTo>
                    <a:lnTo>
                      <a:pt x="1193" y="1107"/>
                    </a:lnTo>
                    <a:lnTo>
                      <a:pt x="1208" y="1107"/>
                    </a:lnTo>
                    <a:lnTo>
                      <a:pt x="1208" y="1103"/>
                    </a:lnTo>
                    <a:lnTo>
                      <a:pt x="1208" y="1100"/>
                    </a:lnTo>
                    <a:lnTo>
                      <a:pt x="1210" y="1098"/>
                    </a:lnTo>
                    <a:lnTo>
                      <a:pt x="1210" y="1096"/>
                    </a:lnTo>
                    <a:lnTo>
                      <a:pt x="1212" y="1095"/>
                    </a:lnTo>
                    <a:lnTo>
                      <a:pt x="1226" y="1084"/>
                    </a:lnTo>
                    <a:lnTo>
                      <a:pt x="1238" y="1074"/>
                    </a:lnTo>
                    <a:lnTo>
                      <a:pt x="1254" y="1065"/>
                    </a:lnTo>
                    <a:lnTo>
                      <a:pt x="1273" y="1060"/>
                    </a:lnTo>
                    <a:lnTo>
                      <a:pt x="1273" y="1037"/>
                    </a:lnTo>
                    <a:lnTo>
                      <a:pt x="1276" y="1037"/>
                    </a:lnTo>
                    <a:lnTo>
                      <a:pt x="1276" y="1033"/>
                    </a:lnTo>
                    <a:lnTo>
                      <a:pt x="1324" y="1033"/>
                    </a:lnTo>
                    <a:lnTo>
                      <a:pt x="1324" y="1030"/>
                    </a:lnTo>
                    <a:lnTo>
                      <a:pt x="1325" y="1020"/>
                    </a:lnTo>
                    <a:lnTo>
                      <a:pt x="1329" y="1007"/>
                    </a:lnTo>
                    <a:lnTo>
                      <a:pt x="1332" y="993"/>
                    </a:lnTo>
                    <a:lnTo>
                      <a:pt x="1336" y="983"/>
                    </a:lnTo>
                    <a:lnTo>
                      <a:pt x="1339" y="976"/>
                    </a:lnTo>
                    <a:lnTo>
                      <a:pt x="1343" y="974"/>
                    </a:lnTo>
                    <a:lnTo>
                      <a:pt x="1348" y="972"/>
                    </a:lnTo>
                    <a:lnTo>
                      <a:pt x="1355" y="972"/>
                    </a:lnTo>
                    <a:lnTo>
                      <a:pt x="1362" y="972"/>
                    </a:lnTo>
                    <a:lnTo>
                      <a:pt x="1369" y="988"/>
                    </a:lnTo>
                    <a:lnTo>
                      <a:pt x="1374" y="985"/>
                    </a:lnTo>
                    <a:lnTo>
                      <a:pt x="1378" y="983"/>
                    </a:lnTo>
                    <a:lnTo>
                      <a:pt x="1383" y="981"/>
                    </a:lnTo>
                    <a:lnTo>
                      <a:pt x="1388" y="979"/>
                    </a:lnTo>
                    <a:lnTo>
                      <a:pt x="1392" y="967"/>
                    </a:lnTo>
                    <a:lnTo>
                      <a:pt x="1395" y="957"/>
                    </a:lnTo>
                    <a:lnTo>
                      <a:pt x="1400" y="950"/>
                    </a:lnTo>
                    <a:lnTo>
                      <a:pt x="1404" y="939"/>
                    </a:lnTo>
                    <a:lnTo>
                      <a:pt x="1407" y="925"/>
                    </a:lnTo>
                    <a:lnTo>
                      <a:pt x="1420" y="925"/>
                    </a:lnTo>
                    <a:lnTo>
                      <a:pt x="1420" y="920"/>
                    </a:lnTo>
                    <a:lnTo>
                      <a:pt x="1421" y="915"/>
                    </a:lnTo>
                    <a:lnTo>
                      <a:pt x="1423" y="910"/>
                    </a:lnTo>
                    <a:lnTo>
                      <a:pt x="1425" y="906"/>
                    </a:lnTo>
                    <a:lnTo>
                      <a:pt x="1426" y="899"/>
                    </a:lnTo>
                    <a:lnTo>
                      <a:pt x="1444" y="896"/>
                    </a:lnTo>
                    <a:lnTo>
                      <a:pt x="1458" y="892"/>
                    </a:lnTo>
                    <a:lnTo>
                      <a:pt x="1461" y="875"/>
                    </a:lnTo>
                    <a:lnTo>
                      <a:pt x="1467" y="862"/>
                    </a:lnTo>
                    <a:lnTo>
                      <a:pt x="1474" y="855"/>
                    </a:lnTo>
                    <a:lnTo>
                      <a:pt x="1482" y="848"/>
                    </a:lnTo>
                    <a:lnTo>
                      <a:pt x="1489" y="843"/>
                    </a:lnTo>
                    <a:lnTo>
                      <a:pt x="1496" y="834"/>
                    </a:lnTo>
                    <a:lnTo>
                      <a:pt x="1500" y="796"/>
                    </a:lnTo>
                    <a:lnTo>
                      <a:pt x="1510" y="772"/>
                    </a:lnTo>
                    <a:lnTo>
                      <a:pt x="1519" y="745"/>
                    </a:lnTo>
                    <a:lnTo>
                      <a:pt x="1526" y="745"/>
                    </a:lnTo>
                    <a:lnTo>
                      <a:pt x="1531" y="745"/>
                    </a:lnTo>
                    <a:lnTo>
                      <a:pt x="1535" y="744"/>
                    </a:lnTo>
                    <a:lnTo>
                      <a:pt x="1538" y="742"/>
                    </a:lnTo>
                    <a:lnTo>
                      <a:pt x="1522" y="742"/>
                    </a:lnTo>
                    <a:lnTo>
                      <a:pt x="1524" y="719"/>
                    </a:lnTo>
                    <a:lnTo>
                      <a:pt x="1528" y="697"/>
                    </a:lnTo>
                    <a:lnTo>
                      <a:pt x="1535" y="679"/>
                    </a:lnTo>
                    <a:lnTo>
                      <a:pt x="1545" y="665"/>
                    </a:lnTo>
                    <a:lnTo>
                      <a:pt x="1545" y="662"/>
                    </a:lnTo>
                    <a:lnTo>
                      <a:pt x="1554" y="665"/>
                    </a:lnTo>
                    <a:lnTo>
                      <a:pt x="1554" y="662"/>
                    </a:lnTo>
                    <a:lnTo>
                      <a:pt x="1561" y="649"/>
                    </a:lnTo>
                    <a:lnTo>
                      <a:pt x="1568" y="634"/>
                    </a:lnTo>
                    <a:lnTo>
                      <a:pt x="1573" y="620"/>
                    </a:lnTo>
                    <a:lnTo>
                      <a:pt x="1589" y="620"/>
                    </a:lnTo>
                    <a:lnTo>
                      <a:pt x="1585" y="609"/>
                    </a:lnTo>
                    <a:lnTo>
                      <a:pt x="1582" y="602"/>
                    </a:lnTo>
                    <a:lnTo>
                      <a:pt x="1578" y="594"/>
                    </a:lnTo>
                    <a:lnTo>
                      <a:pt x="1577" y="580"/>
                    </a:lnTo>
                    <a:lnTo>
                      <a:pt x="1599" y="576"/>
                    </a:lnTo>
                    <a:lnTo>
                      <a:pt x="1599" y="573"/>
                    </a:lnTo>
                    <a:lnTo>
                      <a:pt x="1599" y="571"/>
                    </a:lnTo>
                    <a:lnTo>
                      <a:pt x="1598" y="569"/>
                    </a:lnTo>
                    <a:lnTo>
                      <a:pt x="1598" y="567"/>
                    </a:lnTo>
                    <a:lnTo>
                      <a:pt x="1596" y="566"/>
                    </a:lnTo>
                    <a:lnTo>
                      <a:pt x="1592" y="564"/>
                    </a:lnTo>
                    <a:lnTo>
                      <a:pt x="1589" y="562"/>
                    </a:lnTo>
                    <a:lnTo>
                      <a:pt x="1584" y="562"/>
                    </a:lnTo>
                    <a:lnTo>
                      <a:pt x="1577" y="562"/>
                    </a:lnTo>
                    <a:lnTo>
                      <a:pt x="1563" y="569"/>
                    </a:lnTo>
                    <a:lnTo>
                      <a:pt x="1543" y="574"/>
                    </a:lnTo>
                    <a:lnTo>
                      <a:pt x="1522" y="576"/>
                    </a:lnTo>
                    <a:lnTo>
                      <a:pt x="1522" y="573"/>
                    </a:lnTo>
                    <a:lnTo>
                      <a:pt x="1524" y="569"/>
                    </a:lnTo>
                    <a:lnTo>
                      <a:pt x="1526" y="564"/>
                    </a:lnTo>
                    <a:lnTo>
                      <a:pt x="1526" y="557"/>
                    </a:lnTo>
                    <a:lnTo>
                      <a:pt x="1526" y="550"/>
                    </a:lnTo>
                    <a:lnTo>
                      <a:pt x="1536" y="546"/>
                    </a:lnTo>
                    <a:lnTo>
                      <a:pt x="1549" y="541"/>
                    </a:lnTo>
                    <a:lnTo>
                      <a:pt x="1561" y="536"/>
                    </a:lnTo>
                    <a:lnTo>
                      <a:pt x="1570" y="531"/>
                    </a:lnTo>
                    <a:lnTo>
                      <a:pt x="1564" y="520"/>
                    </a:lnTo>
                    <a:lnTo>
                      <a:pt x="1561" y="508"/>
                    </a:lnTo>
                    <a:lnTo>
                      <a:pt x="1561" y="492"/>
                    </a:lnTo>
                    <a:lnTo>
                      <a:pt x="1573" y="482"/>
                    </a:lnTo>
                    <a:lnTo>
                      <a:pt x="1584" y="471"/>
                    </a:lnTo>
                    <a:lnTo>
                      <a:pt x="1594" y="461"/>
                    </a:lnTo>
                    <a:lnTo>
                      <a:pt x="1608" y="454"/>
                    </a:lnTo>
                    <a:lnTo>
                      <a:pt x="1627" y="450"/>
                    </a:lnTo>
                    <a:lnTo>
                      <a:pt x="1629" y="468"/>
                    </a:lnTo>
                    <a:lnTo>
                      <a:pt x="1634" y="480"/>
                    </a:lnTo>
                    <a:lnTo>
                      <a:pt x="1641" y="492"/>
                    </a:lnTo>
                    <a:lnTo>
                      <a:pt x="1650" y="492"/>
                    </a:lnTo>
                    <a:lnTo>
                      <a:pt x="1652" y="487"/>
                    </a:lnTo>
                    <a:lnTo>
                      <a:pt x="1653" y="484"/>
                    </a:lnTo>
                    <a:lnTo>
                      <a:pt x="1653" y="482"/>
                    </a:lnTo>
                    <a:lnTo>
                      <a:pt x="1655" y="478"/>
                    </a:lnTo>
                    <a:lnTo>
                      <a:pt x="1657" y="473"/>
                    </a:lnTo>
                    <a:lnTo>
                      <a:pt x="1645" y="471"/>
                    </a:lnTo>
                    <a:lnTo>
                      <a:pt x="1639" y="466"/>
                    </a:lnTo>
                    <a:lnTo>
                      <a:pt x="1638" y="456"/>
                    </a:lnTo>
                    <a:lnTo>
                      <a:pt x="1638" y="442"/>
                    </a:lnTo>
                    <a:lnTo>
                      <a:pt x="1639" y="440"/>
                    </a:lnTo>
                    <a:lnTo>
                      <a:pt x="1639" y="438"/>
                    </a:lnTo>
                    <a:lnTo>
                      <a:pt x="1641" y="437"/>
                    </a:lnTo>
                    <a:lnTo>
                      <a:pt x="1641" y="435"/>
                    </a:lnTo>
                    <a:lnTo>
                      <a:pt x="1641" y="431"/>
                    </a:lnTo>
                    <a:lnTo>
                      <a:pt x="1657" y="424"/>
                    </a:lnTo>
                    <a:lnTo>
                      <a:pt x="1671" y="416"/>
                    </a:lnTo>
                    <a:lnTo>
                      <a:pt x="1683" y="405"/>
                    </a:lnTo>
                    <a:lnTo>
                      <a:pt x="1695" y="396"/>
                    </a:lnTo>
                    <a:lnTo>
                      <a:pt x="1694" y="391"/>
                    </a:lnTo>
                    <a:lnTo>
                      <a:pt x="1694" y="388"/>
                    </a:lnTo>
                    <a:lnTo>
                      <a:pt x="1692" y="382"/>
                    </a:lnTo>
                    <a:lnTo>
                      <a:pt x="1694" y="377"/>
                    </a:lnTo>
                    <a:lnTo>
                      <a:pt x="1695" y="374"/>
                    </a:lnTo>
                    <a:lnTo>
                      <a:pt x="1701" y="370"/>
                    </a:lnTo>
                    <a:lnTo>
                      <a:pt x="1706" y="368"/>
                    </a:lnTo>
                    <a:lnTo>
                      <a:pt x="1711" y="367"/>
                    </a:lnTo>
                    <a:lnTo>
                      <a:pt x="1714" y="365"/>
                    </a:lnTo>
                    <a:lnTo>
                      <a:pt x="1714" y="351"/>
                    </a:lnTo>
                    <a:lnTo>
                      <a:pt x="1737" y="351"/>
                    </a:lnTo>
                    <a:lnTo>
                      <a:pt x="1741" y="356"/>
                    </a:lnTo>
                    <a:lnTo>
                      <a:pt x="1742" y="361"/>
                    </a:lnTo>
                    <a:lnTo>
                      <a:pt x="1746" y="367"/>
                    </a:lnTo>
                    <a:lnTo>
                      <a:pt x="1749" y="374"/>
                    </a:lnTo>
                    <a:lnTo>
                      <a:pt x="1755" y="370"/>
                    </a:lnTo>
                    <a:lnTo>
                      <a:pt x="1758" y="367"/>
                    </a:lnTo>
                    <a:lnTo>
                      <a:pt x="1762" y="363"/>
                    </a:lnTo>
                    <a:lnTo>
                      <a:pt x="1765" y="360"/>
                    </a:lnTo>
                    <a:lnTo>
                      <a:pt x="1769" y="354"/>
                    </a:lnTo>
                    <a:lnTo>
                      <a:pt x="1767" y="351"/>
                    </a:lnTo>
                    <a:lnTo>
                      <a:pt x="1765" y="348"/>
                    </a:lnTo>
                    <a:lnTo>
                      <a:pt x="1765" y="344"/>
                    </a:lnTo>
                    <a:lnTo>
                      <a:pt x="1765" y="339"/>
                    </a:lnTo>
                    <a:lnTo>
                      <a:pt x="1781" y="337"/>
                    </a:lnTo>
                    <a:lnTo>
                      <a:pt x="1791" y="337"/>
                    </a:lnTo>
                    <a:lnTo>
                      <a:pt x="1802" y="335"/>
                    </a:lnTo>
                    <a:lnTo>
                      <a:pt x="1812" y="337"/>
                    </a:lnTo>
                    <a:lnTo>
                      <a:pt x="1826" y="339"/>
                    </a:lnTo>
                    <a:lnTo>
                      <a:pt x="1831" y="325"/>
                    </a:lnTo>
                    <a:lnTo>
                      <a:pt x="1837" y="313"/>
                    </a:lnTo>
                    <a:lnTo>
                      <a:pt x="1844" y="300"/>
                    </a:lnTo>
                    <a:lnTo>
                      <a:pt x="1851" y="288"/>
                    </a:lnTo>
                    <a:lnTo>
                      <a:pt x="1854" y="274"/>
                    </a:lnTo>
                    <a:lnTo>
                      <a:pt x="1858" y="253"/>
                    </a:lnTo>
                    <a:lnTo>
                      <a:pt x="1872" y="253"/>
                    </a:lnTo>
                    <a:lnTo>
                      <a:pt x="1875" y="248"/>
                    </a:lnTo>
                    <a:lnTo>
                      <a:pt x="1877" y="243"/>
                    </a:lnTo>
                    <a:lnTo>
                      <a:pt x="1879" y="239"/>
                    </a:lnTo>
                    <a:lnTo>
                      <a:pt x="1884" y="234"/>
                    </a:lnTo>
                    <a:lnTo>
                      <a:pt x="1896" y="231"/>
                    </a:lnTo>
                    <a:lnTo>
                      <a:pt x="1910" y="234"/>
                    </a:lnTo>
                    <a:lnTo>
                      <a:pt x="1926" y="238"/>
                    </a:lnTo>
                    <a:lnTo>
                      <a:pt x="1938" y="243"/>
                    </a:lnTo>
                    <a:lnTo>
                      <a:pt x="1938" y="220"/>
                    </a:lnTo>
                    <a:lnTo>
                      <a:pt x="1964" y="220"/>
                    </a:lnTo>
                    <a:lnTo>
                      <a:pt x="1992" y="224"/>
                    </a:lnTo>
                    <a:lnTo>
                      <a:pt x="2020" y="227"/>
                    </a:lnTo>
                    <a:lnTo>
                      <a:pt x="2050" y="227"/>
                    </a:lnTo>
                    <a:lnTo>
                      <a:pt x="2057" y="236"/>
                    </a:lnTo>
                    <a:lnTo>
                      <a:pt x="2065" y="245"/>
                    </a:lnTo>
                    <a:lnTo>
                      <a:pt x="2074" y="253"/>
                    </a:lnTo>
                    <a:lnTo>
                      <a:pt x="2081" y="264"/>
                    </a:lnTo>
                    <a:lnTo>
                      <a:pt x="2083" y="278"/>
                    </a:lnTo>
                    <a:lnTo>
                      <a:pt x="2079" y="278"/>
                    </a:lnTo>
                    <a:lnTo>
                      <a:pt x="2079" y="281"/>
                    </a:lnTo>
                    <a:lnTo>
                      <a:pt x="2069" y="281"/>
                    </a:lnTo>
                    <a:lnTo>
                      <a:pt x="2069" y="293"/>
                    </a:lnTo>
                    <a:lnTo>
                      <a:pt x="2062" y="293"/>
                    </a:lnTo>
                    <a:lnTo>
                      <a:pt x="2058" y="295"/>
                    </a:lnTo>
                    <a:lnTo>
                      <a:pt x="2055" y="297"/>
                    </a:lnTo>
                    <a:lnTo>
                      <a:pt x="2051" y="300"/>
                    </a:lnTo>
                    <a:lnTo>
                      <a:pt x="2050" y="304"/>
                    </a:lnTo>
                    <a:lnTo>
                      <a:pt x="2064" y="304"/>
                    </a:lnTo>
                    <a:lnTo>
                      <a:pt x="2078" y="306"/>
                    </a:lnTo>
                    <a:lnTo>
                      <a:pt x="2092" y="304"/>
                    </a:lnTo>
                    <a:lnTo>
                      <a:pt x="2107" y="304"/>
                    </a:lnTo>
                    <a:lnTo>
                      <a:pt x="2107" y="299"/>
                    </a:lnTo>
                    <a:lnTo>
                      <a:pt x="2109" y="293"/>
                    </a:lnTo>
                    <a:lnTo>
                      <a:pt x="2111" y="290"/>
                    </a:lnTo>
                    <a:lnTo>
                      <a:pt x="2111" y="286"/>
                    </a:lnTo>
                    <a:lnTo>
                      <a:pt x="2112" y="283"/>
                    </a:lnTo>
                    <a:lnTo>
                      <a:pt x="2114" y="278"/>
                    </a:lnTo>
                    <a:lnTo>
                      <a:pt x="2126" y="279"/>
                    </a:lnTo>
                    <a:lnTo>
                      <a:pt x="2135" y="281"/>
                    </a:lnTo>
                    <a:lnTo>
                      <a:pt x="2144" y="283"/>
                    </a:lnTo>
                    <a:lnTo>
                      <a:pt x="2156" y="285"/>
                    </a:lnTo>
                    <a:lnTo>
                      <a:pt x="2156" y="311"/>
                    </a:lnTo>
                    <a:lnTo>
                      <a:pt x="2179" y="311"/>
                    </a:lnTo>
                    <a:lnTo>
                      <a:pt x="2181" y="316"/>
                    </a:lnTo>
                    <a:lnTo>
                      <a:pt x="2181" y="318"/>
                    </a:lnTo>
                    <a:lnTo>
                      <a:pt x="2181" y="320"/>
                    </a:lnTo>
                    <a:lnTo>
                      <a:pt x="2181" y="320"/>
                    </a:lnTo>
                    <a:lnTo>
                      <a:pt x="2182" y="321"/>
                    </a:lnTo>
                    <a:lnTo>
                      <a:pt x="2184" y="321"/>
                    </a:lnTo>
                    <a:lnTo>
                      <a:pt x="2188" y="323"/>
                    </a:lnTo>
                    <a:lnTo>
                      <a:pt x="2198" y="318"/>
                    </a:lnTo>
                    <a:lnTo>
                      <a:pt x="2214" y="313"/>
                    </a:lnTo>
                    <a:lnTo>
                      <a:pt x="2233" y="309"/>
                    </a:lnTo>
                    <a:lnTo>
                      <a:pt x="2254" y="309"/>
                    </a:lnTo>
                    <a:lnTo>
                      <a:pt x="2271" y="309"/>
                    </a:lnTo>
                    <a:lnTo>
                      <a:pt x="2287" y="311"/>
                    </a:lnTo>
                    <a:lnTo>
                      <a:pt x="2315" y="321"/>
                    </a:lnTo>
                    <a:lnTo>
                      <a:pt x="2343" y="334"/>
                    </a:lnTo>
                    <a:lnTo>
                      <a:pt x="2367" y="346"/>
                    </a:lnTo>
                    <a:lnTo>
                      <a:pt x="2386" y="351"/>
                    </a:lnTo>
                    <a:lnTo>
                      <a:pt x="2407" y="349"/>
                    </a:lnTo>
                    <a:lnTo>
                      <a:pt x="2425" y="346"/>
                    </a:lnTo>
                    <a:lnTo>
                      <a:pt x="2441" y="346"/>
                    </a:lnTo>
                    <a:lnTo>
                      <a:pt x="2444" y="349"/>
                    </a:lnTo>
                    <a:lnTo>
                      <a:pt x="2448" y="351"/>
                    </a:lnTo>
                    <a:lnTo>
                      <a:pt x="2453" y="356"/>
                    </a:lnTo>
                    <a:lnTo>
                      <a:pt x="2456" y="360"/>
                    </a:lnTo>
                    <a:lnTo>
                      <a:pt x="2460" y="361"/>
                    </a:lnTo>
                    <a:lnTo>
                      <a:pt x="2476" y="365"/>
                    </a:lnTo>
                    <a:lnTo>
                      <a:pt x="2491" y="365"/>
                    </a:lnTo>
                    <a:lnTo>
                      <a:pt x="2495" y="381"/>
                    </a:lnTo>
                    <a:lnTo>
                      <a:pt x="2500" y="389"/>
                    </a:lnTo>
                    <a:lnTo>
                      <a:pt x="2509" y="396"/>
                    </a:lnTo>
                    <a:lnTo>
                      <a:pt x="2516" y="405"/>
                    </a:lnTo>
                    <a:lnTo>
                      <a:pt x="2521" y="416"/>
                    </a:lnTo>
                    <a:lnTo>
                      <a:pt x="2514" y="496"/>
                    </a:lnTo>
                    <a:lnTo>
                      <a:pt x="2500" y="510"/>
                    </a:lnTo>
                    <a:lnTo>
                      <a:pt x="2491" y="526"/>
                    </a:lnTo>
                    <a:lnTo>
                      <a:pt x="2479" y="541"/>
                    </a:lnTo>
                    <a:lnTo>
                      <a:pt x="2463" y="553"/>
                    </a:lnTo>
                    <a:lnTo>
                      <a:pt x="2449" y="557"/>
                    </a:lnTo>
                    <a:lnTo>
                      <a:pt x="2432" y="557"/>
                    </a:lnTo>
                    <a:lnTo>
                      <a:pt x="2416" y="555"/>
                    </a:lnTo>
                    <a:lnTo>
                      <a:pt x="2399" y="557"/>
                    </a:lnTo>
                    <a:lnTo>
                      <a:pt x="2371" y="564"/>
                    </a:lnTo>
                    <a:lnTo>
                      <a:pt x="2346" y="566"/>
                    </a:lnTo>
                    <a:lnTo>
                      <a:pt x="2325" y="566"/>
                    </a:lnTo>
                    <a:lnTo>
                      <a:pt x="2304" y="564"/>
                    </a:lnTo>
                    <a:lnTo>
                      <a:pt x="2282" y="562"/>
                    </a:lnTo>
                    <a:lnTo>
                      <a:pt x="2256" y="562"/>
                    </a:lnTo>
                    <a:lnTo>
                      <a:pt x="2256" y="566"/>
                    </a:lnTo>
                    <a:lnTo>
                      <a:pt x="2268" y="574"/>
                    </a:lnTo>
                    <a:lnTo>
                      <a:pt x="2277" y="583"/>
                    </a:lnTo>
                    <a:lnTo>
                      <a:pt x="2287" y="590"/>
                    </a:lnTo>
                    <a:lnTo>
                      <a:pt x="2301" y="594"/>
                    </a:lnTo>
                    <a:lnTo>
                      <a:pt x="2322" y="595"/>
                    </a:lnTo>
                    <a:lnTo>
                      <a:pt x="2327" y="601"/>
                    </a:lnTo>
                    <a:lnTo>
                      <a:pt x="2331" y="602"/>
                    </a:lnTo>
                    <a:lnTo>
                      <a:pt x="2338" y="606"/>
                    </a:lnTo>
                    <a:lnTo>
                      <a:pt x="2345" y="608"/>
                    </a:lnTo>
                    <a:lnTo>
                      <a:pt x="2348" y="669"/>
                    </a:lnTo>
                    <a:lnTo>
                      <a:pt x="2360" y="669"/>
                    </a:lnTo>
                    <a:lnTo>
                      <a:pt x="2362" y="676"/>
                    </a:lnTo>
                    <a:lnTo>
                      <a:pt x="2364" y="681"/>
                    </a:lnTo>
                    <a:lnTo>
                      <a:pt x="2367" y="684"/>
                    </a:lnTo>
                    <a:lnTo>
                      <a:pt x="2373" y="686"/>
                    </a:lnTo>
                    <a:lnTo>
                      <a:pt x="2380" y="688"/>
                    </a:lnTo>
                    <a:lnTo>
                      <a:pt x="2380" y="695"/>
                    </a:lnTo>
                    <a:lnTo>
                      <a:pt x="2380" y="700"/>
                    </a:lnTo>
                    <a:lnTo>
                      <a:pt x="2381" y="704"/>
                    </a:lnTo>
                    <a:lnTo>
                      <a:pt x="2383" y="707"/>
                    </a:lnTo>
                    <a:lnTo>
                      <a:pt x="2385" y="714"/>
                    </a:lnTo>
                    <a:lnTo>
                      <a:pt x="2388" y="719"/>
                    </a:lnTo>
                    <a:lnTo>
                      <a:pt x="2390" y="723"/>
                    </a:lnTo>
                    <a:lnTo>
                      <a:pt x="2395" y="725"/>
                    </a:lnTo>
                    <a:lnTo>
                      <a:pt x="2400" y="726"/>
                    </a:lnTo>
                    <a:lnTo>
                      <a:pt x="2409" y="726"/>
                    </a:lnTo>
                    <a:lnTo>
                      <a:pt x="2420" y="725"/>
                    </a:lnTo>
                    <a:lnTo>
                      <a:pt x="2430" y="726"/>
                    </a:lnTo>
                    <a:lnTo>
                      <a:pt x="2442" y="730"/>
                    </a:lnTo>
                    <a:lnTo>
                      <a:pt x="2453" y="735"/>
                    </a:lnTo>
                    <a:lnTo>
                      <a:pt x="2453" y="745"/>
                    </a:lnTo>
                    <a:lnTo>
                      <a:pt x="2498" y="745"/>
                    </a:lnTo>
                    <a:lnTo>
                      <a:pt x="2502" y="740"/>
                    </a:lnTo>
                    <a:lnTo>
                      <a:pt x="2505" y="735"/>
                    </a:lnTo>
                    <a:lnTo>
                      <a:pt x="2509" y="732"/>
                    </a:lnTo>
                    <a:lnTo>
                      <a:pt x="2514" y="726"/>
                    </a:lnTo>
                    <a:lnTo>
                      <a:pt x="2510" y="723"/>
                    </a:lnTo>
                    <a:lnTo>
                      <a:pt x="2509" y="718"/>
                    </a:lnTo>
                    <a:lnTo>
                      <a:pt x="2509" y="716"/>
                    </a:lnTo>
                    <a:lnTo>
                      <a:pt x="2507" y="712"/>
                    </a:lnTo>
                    <a:lnTo>
                      <a:pt x="2503" y="711"/>
                    </a:lnTo>
                    <a:lnTo>
                      <a:pt x="2498" y="707"/>
                    </a:lnTo>
                    <a:lnTo>
                      <a:pt x="2493" y="709"/>
                    </a:lnTo>
                    <a:lnTo>
                      <a:pt x="2486" y="711"/>
                    </a:lnTo>
                    <a:lnTo>
                      <a:pt x="2476" y="714"/>
                    </a:lnTo>
                    <a:lnTo>
                      <a:pt x="2463" y="711"/>
                    </a:lnTo>
                    <a:lnTo>
                      <a:pt x="2463" y="711"/>
                    </a:lnTo>
                    <a:lnTo>
                      <a:pt x="2462" y="709"/>
                    </a:lnTo>
                    <a:lnTo>
                      <a:pt x="2458" y="705"/>
                    </a:lnTo>
                    <a:lnTo>
                      <a:pt x="2456" y="702"/>
                    </a:lnTo>
                    <a:lnTo>
                      <a:pt x="2453" y="698"/>
                    </a:lnTo>
                    <a:lnTo>
                      <a:pt x="2451" y="695"/>
                    </a:lnTo>
                    <a:lnTo>
                      <a:pt x="2449" y="693"/>
                    </a:lnTo>
                    <a:lnTo>
                      <a:pt x="2448" y="691"/>
                    </a:lnTo>
                    <a:lnTo>
                      <a:pt x="2444" y="690"/>
                    </a:lnTo>
                    <a:lnTo>
                      <a:pt x="2441" y="690"/>
                    </a:lnTo>
                    <a:lnTo>
                      <a:pt x="2435" y="690"/>
                    </a:lnTo>
                    <a:lnTo>
                      <a:pt x="2432" y="690"/>
                    </a:lnTo>
                    <a:lnTo>
                      <a:pt x="2428" y="688"/>
                    </a:lnTo>
                    <a:lnTo>
                      <a:pt x="2427" y="684"/>
                    </a:lnTo>
                    <a:lnTo>
                      <a:pt x="2427" y="683"/>
                    </a:lnTo>
                    <a:lnTo>
                      <a:pt x="2427" y="677"/>
                    </a:lnTo>
                    <a:lnTo>
                      <a:pt x="2425" y="672"/>
                    </a:lnTo>
                    <a:lnTo>
                      <a:pt x="2425" y="669"/>
                    </a:lnTo>
                    <a:lnTo>
                      <a:pt x="2427" y="656"/>
                    </a:lnTo>
                    <a:lnTo>
                      <a:pt x="2430" y="644"/>
                    </a:lnTo>
                    <a:lnTo>
                      <a:pt x="2434" y="634"/>
                    </a:lnTo>
                    <a:lnTo>
                      <a:pt x="2441" y="632"/>
                    </a:lnTo>
                    <a:lnTo>
                      <a:pt x="2451" y="630"/>
                    </a:lnTo>
                    <a:lnTo>
                      <a:pt x="2463" y="630"/>
                    </a:lnTo>
                    <a:lnTo>
                      <a:pt x="2479" y="639"/>
                    </a:lnTo>
                    <a:lnTo>
                      <a:pt x="2496" y="642"/>
                    </a:lnTo>
                    <a:lnTo>
                      <a:pt x="2516" y="644"/>
                    </a:lnTo>
                    <a:lnTo>
                      <a:pt x="2535" y="644"/>
                    </a:lnTo>
                    <a:lnTo>
                      <a:pt x="2556" y="646"/>
                    </a:lnTo>
                    <a:lnTo>
                      <a:pt x="2558" y="641"/>
                    </a:lnTo>
                    <a:lnTo>
                      <a:pt x="2559" y="637"/>
                    </a:lnTo>
                    <a:lnTo>
                      <a:pt x="2561" y="636"/>
                    </a:lnTo>
                    <a:lnTo>
                      <a:pt x="2563" y="634"/>
                    </a:lnTo>
                    <a:lnTo>
                      <a:pt x="2568" y="630"/>
                    </a:lnTo>
                    <a:lnTo>
                      <a:pt x="2570" y="632"/>
                    </a:lnTo>
                    <a:lnTo>
                      <a:pt x="2572" y="632"/>
                    </a:lnTo>
                    <a:lnTo>
                      <a:pt x="2573" y="634"/>
                    </a:lnTo>
                    <a:lnTo>
                      <a:pt x="2575" y="632"/>
                    </a:lnTo>
                    <a:lnTo>
                      <a:pt x="2578" y="630"/>
                    </a:lnTo>
                    <a:lnTo>
                      <a:pt x="2575" y="627"/>
                    </a:lnTo>
                    <a:lnTo>
                      <a:pt x="2566" y="622"/>
                    </a:lnTo>
                    <a:lnTo>
                      <a:pt x="2558" y="613"/>
                    </a:lnTo>
                    <a:lnTo>
                      <a:pt x="2549" y="604"/>
                    </a:lnTo>
                    <a:lnTo>
                      <a:pt x="2540" y="595"/>
                    </a:lnTo>
                    <a:lnTo>
                      <a:pt x="2537" y="592"/>
                    </a:lnTo>
                    <a:lnTo>
                      <a:pt x="2521" y="592"/>
                    </a:lnTo>
                    <a:lnTo>
                      <a:pt x="2523" y="564"/>
                    </a:lnTo>
                    <a:lnTo>
                      <a:pt x="2526" y="540"/>
                    </a:lnTo>
                    <a:lnTo>
                      <a:pt x="2533" y="519"/>
                    </a:lnTo>
                    <a:lnTo>
                      <a:pt x="2540" y="499"/>
                    </a:lnTo>
                    <a:lnTo>
                      <a:pt x="2549" y="480"/>
                    </a:lnTo>
                    <a:lnTo>
                      <a:pt x="2554" y="459"/>
                    </a:lnTo>
                    <a:lnTo>
                      <a:pt x="2559" y="435"/>
                    </a:lnTo>
                    <a:lnTo>
                      <a:pt x="2575" y="433"/>
                    </a:lnTo>
                    <a:lnTo>
                      <a:pt x="2587" y="431"/>
                    </a:lnTo>
                    <a:lnTo>
                      <a:pt x="2599" y="430"/>
                    </a:lnTo>
                    <a:lnTo>
                      <a:pt x="2612" y="430"/>
                    </a:lnTo>
                    <a:lnTo>
                      <a:pt x="2629" y="435"/>
                    </a:lnTo>
                    <a:lnTo>
                      <a:pt x="2629" y="423"/>
                    </a:lnTo>
                    <a:lnTo>
                      <a:pt x="2620" y="407"/>
                    </a:lnTo>
                    <a:lnTo>
                      <a:pt x="2613" y="388"/>
                    </a:lnTo>
                    <a:lnTo>
                      <a:pt x="2610" y="368"/>
                    </a:lnTo>
                    <a:lnTo>
                      <a:pt x="2594" y="367"/>
                    </a:lnTo>
                    <a:lnTo>
                      <a:pt x="2584" y="363"/>
                    </a:lnTo>
                    <a:lnTo>
                      <a:pt x="2572" y="361"/>
                    </a:lnTo>
                    <a:lnTo>
                      <a:pt x="2570" y="344"/>
                    </a:lnTo>
                    <a:lnTo>
                      <a:pt x="2568" y="325"/>
                    </a:lnTo>
                    <a:lnTo>
                      <a:pt x="2565" y="307"/>
                    </a:lnTo>
                    <a:lnTo>
                      <a:pt x="2559" y="290"/>
                    </a:lnTo>
                    <a:lnTo>
                      <a:pt x="2551" y="278"/>
                    </a:lnTo>
                    <a:lnTo>
                      <a:pt x="2540" y="269"/>
                    </a:lnTo>
                    <a:lnTo>
                      <a:pt x="2530" y="264"/>
                    </a:lnTo>
                    <a:lnTo>
                      <a:pt x="2519" y="262"/>
                    </a:lnTo>
                    <a:lnTo>
                      <a:pt x="2512" y="258"/>
                    </a:lnTo>
                    <a:lnTo>
                      <a:pt x="2505" y="252"/>
                    </a:lnTo>
                    <a:lnTo>
                      <a:pt x="2502" y="239"/>
                    </a:lnTo>
                    <a:lnTo>
                      <a:pt x="2505" y="239"/>
                    </a:lnTo>
                    <a:lnTo>
                      <a:pt x="2505" y="234"/>
                    </a:lnTo>
                    <a:lnTo>
                      <a:pt x="2528" y="232"/>
                    </a:lnTo>
                    <a:lnTo>
                      <a:pt x="2545" y="229"/>
                    </a:lnTo>
                    <a:lnTo>
                      <a:pt x="2561" y="224"/>
                    </a:lnTo>
                    <a:lnTo>
                      <a:pt x="2580" y="218"/>
                    </a:lnTo>
                    <a:lnTo>
                      <a:pt x="2601" y="217"/>
                    </a:lnTo>
                    <a:lnTo>
                      <a:pt x="2610" y="224"/>
                    </a:lnTo>
                    <a:lnTo>
                      <a:pt x="2620" y="229"/>
                    </a:lnTo>
                    <a:lnTo>
                      <a:pt x="2629" y="234"/>
                    </a:lnTo>
                    <a:lnTo>
                      <a:pt x="2638" y="239"/>
                    </a:lnTo>
                    <a:lnTo>
                      <a:pt x="2645" y="246"/>
                    </a:lnTo>
                    <a:lnTo>
                      <a:pt x="2650" y="258"/>
                    </a:lnTo>
                    <a:lnTo>
                      <a:pt x="2652" y="278"/>
                    </a:lnTo>
                    <a:lnTo>
                      <a:pt x="2640" y="278"/>
                    </a:lnTo>
                    <a:lnTo>
                      <a:pt x="2634" y="283"/>
                    </a:lnTo>
                    <a:lnTo>
                      <a:pt x="2631" y="286"/>
                    </a:lnTo>
                    <a:lnTo>
                      <a:pt x="2626" y="293"/>
                    </a:lnTo>
                    <a:lnTo>
                      <a:pt x="2622" y="299"/>
                    </a:lnTo>
                    <a:lnTo>
                      <a:pt x="2619" y="304"/>
                    </a:lnTo>
                    <a:lnTo>
                      <a:pt x="2619" y="311"/>
                    </a:lnTo>
                    <a:lnTo>
                      <a:pt x="2617" y="320"/>
                    </a:lnTo>
                    <a:lnTo>
                      <a:pt x="2636" y="330"/>
                    </a:lnTo>
                    <a:lnTo>
                      <a:pt x="2659" y="339"/>
                    </a:lnTo>
                    <a:lnTo>
                      <a:pt x="2678" y="346"/>
                    </a:lnTo>
                    <a:lnTo>
                      <a:pt x="2685" y="339"/>
                    </a:lnTo>
                    <a:lnTo>
                      <a:pt x="2694" y="334"/>
                    </a:lnTo>
                    <a:lnTo>
                      <a:pt x="2702" y="330"/>
                    </a:lnTo>
                    <a:lnTo>
                      <a:pt x="2709" y="323"/>
                    </a:lnTo>
                    <a:lnTo>
                      <a:pt x="2713" y="309"/>
                    </a:lnTo>
                    <a:lnTo>
                      <a:pt x="2709" y="295"/>
                    </a:lnTo>
                    <a:lnTo>
                      <a:pt x="2704" y="279"/>
                    </a:lnTo>
                    <a:lnTo>
                      <a:pt x="2697" y="264"/>
                    </a:lnTo>
                    <a:lnTo>
                      <a:pt x="2694" y="246"/>
                    </a:lnTo>
                    <a:lnTo>
                      <a:pt x="2704" y="234"/>
                    </a:lnTo>
                    <a:lnTo>
                      <a:pt x="2715" y="217"/>
                    </a:lnTo>
                    <a:lnTo>
                      <a:pt x="2725" y="194"/>
                    </a:lnTo>
                    <a:lnTo>
                      <a:pt x="2736" y="169"/>
                    </a:lnTo>
                    <a:lnTo>
                      <a:pt x="2746" y="145"/>
                    </a:lnTo>
                    <a:lnTo>
                      <a:pt x="2755" y="124"/>
                    </a:lnTo>
                    <a:lnTo>
                      <a:pt x="2767" y="108"/>
                    </a:lnTo>
                    <a:lnTo>
                      <a:pt x="2779" y="100"/>
                    </a:lnTo>
                    <a:lnTo>
                      <a:pt x="2779" y="73"/>
                    </a:lnTo>
                    <a:lnTo>
                      <a:pt x="2784" y="53"/>
                    </a:lnTo>
                    <a:lnTo>
                      <a:pt x="2793" y="33"/>
                    </a:lnTo>
                    <a:lnTo>
                      <a:pt x="2802" y="16"/>
                    </a:lnTo>
                    <a:lnTo>
                      <a:pt x="2805" y="16"/>
                    </a:lnTo>
                    <a:lnTo>
                      <a:pt x="2809" y="47"/>
                    </a:lnTo>
                    <a:lnTo>
                      <a:pt x="2828" y="40"/>
                    </a:lnTo>
                    <a:lnTo>
                      <a:pt x="2842" y="30"/>
                    </a:lnTo>
                    <a:lnTo>
                      <a:pt x="2858" y="19"/>
                    </a:lnTo>
                    <a:lnTo>
                      <a:pt x="2875" y="12"/>
                    </a:lnTo>
                    <a:lnTo>
                      <a:pt x="428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grpSp>
      <p:sp>
        <p:nvSpPr>
          <p:cNvPr id="8" name="Rectangle 7"/>
          <p:cNvSpPr/>
          <p:nvPr/>
        </p:nvSpPr>
        <p:spPr>
          <a:xfrm>
            <a:off x="0" y="0"/>
            <a:ext cx="9396536" cy="7906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5"/>
          <p:cNvSpPr>
            <a:spLocks noGrp="1"/>
          </p:cNvSpPr>
          <p:nvPr>
            <p:ph type="title"/>
          </p:nvPr>
        </p:nvSpPr>
        <p:spPr>
          <a:xfrm>
            <a:off x="107504" y="0"/>
            <a:ext cx="9036497" cy="982740"/>
          </a:xfrm>
        </p:spPr>
        <p:txBody>
          <a:bodyPr/>
          <a:lstStyle/>
          <a:p>
            <a:pPr algn="ctr"/>
            <a:r>
              <a:rPr lang="en-US" altLang="ko-KR" dirty="0" err="1">
                <a:solidFill>
                  <a:schemeClr val="bg1"/>
                </a:solidFill>
              </a:rPr>
              <a:t>Worldmap</a:t>
            </a:r>
            <a:r>
              <a:rPr lang="en-US" altLang="ko-KR" dirty="0">
                <a:solidFill>
                  <a:schemeClr val="accent2"/>
                </a:solidFill>
              </a:rPr>
              <a:t> </a:t>
            </a:r>
            <a:r>
              <a:rPr lang="en-US" altLang="ko-KR" sz="2400" dirty="0" smtClean="0"/>
              <a:t>CAUSE OF DEATH</a:t>
            </a:r>
            <a:endParaRPr lang="ko-KR" altLang="en-US" sz="2400" dirty="0"/>
          </a:p>
        </p:txBody>
      </p:sp>
      <p:grpSp>
        <p:nvGrpSpPr>
          <p:cNvPr id="11" name="Group 10"/>
          <p:cNvGrpSpPr/>
          <p:nvPr/>
        </p:nvGrpSpPr>
        <p:grpSpPr>
          <a:xfrm>
            <a:off x="74780" y="855929"/>
            <a:ext cx="9681796" cy="4799007"/>
            <a:chOff x="107504" y="795867"/>
            <a:chExt cx="9246976" cy="4799007"/>
          </a:xfrm>
        </p:grpSpPr>
        <p:grpSp>
          <p:nvGrpSpPr>
            <p:cNvPr id="9" name="Group 8"/>
            <p:cNvGrpSpPr/>
            <p:nvPr/>
          </p:nvGrpSpPr>
          <p:grpSpPr>
            <a:xfrm>
              <a:off x="107504" y="795867"/>
              <a:ext cx="8784976" cy="4799007"/>
              <a:chOff x="257779" y="3001516"/>
              <a:chExt cx="8784976" cy="4799007"/>
            </a:xfrm>
          </p:grpSpPr>
          <p:pic>
            <p:nvPicPr>
              <p:cNvPr id="2050" name="Picture 2" descr="C:\Users\Abhilash\Downloads\causes-of-death-in-under-5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779" y="3001516"/>
                <a:ext cx="8784976" cy="4799007"/>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795682" y="3987856"/>
                <a:ext cx="4720533" cy="139759"/>
              </a:xfrm>
              <a:prstGeom prst="rect">
                <a:avLst/>
              </a:pr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49" name="Picture 4" descr="C:\Users\Abhilash\Desktop\download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454" y="2196903"/>
              <a:ext cx="4861026" cy="26969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71500" y="834780"/>
            <a:ext cx="9289032" cy="4880220"/>
            <a:chOff x="215516" y="855929"/>
            <a:chExt cx="9046976" cy="4880220"/>
          </a:xfrm>
        </p:grpSpPr>
        <p:grpSp>
          <p:nvGrpSpPr>
            <p:cNvPr id="43" name="Group 42"/>
            <p:cNvGrpSpPr/>
            <p:nvPr/>
          </p:nvGrpSpPr>
          <p:grpSpPr>
            <a:xfrm>
              <a:off x="215516" y="855929"/>
              <a:ext cx="8928484" cy="4880220"/>
              <a:chOff x="3044643" y="821910"/>
              <a:chExt cx="6146790" cy="4338911"/>
            </a:xfrm>
          </p:grpSpPr>
          <p:pic>
            <p:nvPicPr>
              <p:cNvPr id="44"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4643" y="821910"/>
                <a:ext cx="6146790" cy="4338911"/>
              </a:xfrm>
              <a:prstGeom prst="rect">
                <a:avLst/>
              </a:prstGeom>
            </p:spPr>
          </p:pic>
          <p:sp>
            <p:nvSpPr>
              <p:cNvPr id="45" name="Rectangle 44"/>
              <p:cNvSpPr/>
              <p:nvPr/>
            </p:nvSpPr>
            <p:spPr>
              <a:xfrm>
                <a:off x="4139952" y="1836999"/>
                <a:ext cx="2232248" cy="139759"/>
              </a:xfrm>
              <a:prstGeom prst="rect">
                <a:avLst/>
              </a:pr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051" name="Picture 3" descr="C:\Users\Abhilash\Desktop\map-of-india cop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2353885"/>
              <a:ext cx="4762500" cy="25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4448" y="276987"/>
            <a:ext cx="462736" cy="394183"/>
          </a:xfrm>
          <a:prstGeom prst="rect">
            <a:avLst/>
          </a:prstGeom>
        </p:spPr>
      </p:pic>
    </p:spTree>
    <p:extLst>
      <p:ext uri="{BB962C8B-B14F-4D97-AF65-F5344CB8AC3E}">
        <p14:creationId xmlns:p14="http://schemas.microsoft.com/office/powerpoint/2010/main" val="427972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5449788"/>
            <a:chOff x="0" y="0"/>
            <a:chExt cx="9144000" cy="5449788"/>
          </a:xfrm>
        </p:grpSpPr>
        <p:pic>
          <p:nvPicPr>
            <p:cNvPr id="3074" name="Picture 2" descr="C:\Users\Abhilash\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14" y="1201317"/>
              <a:ext cx="7834313" cy="38164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7906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1"/>
            <p:cNvSpPr txBox="1">
              <a:spLocks/>
            </p:cNvSpPr>
            <p:nvPr/>
          </p:nvSpPr>
          <p:spPr>
            <a:xfrm>
              <a:off x="457200" y="228865"/>
              <a:ext cx="8229600" cy="952500"/>
            </a:xfrm>
            <a:prstGeom prst="rect">
              <a:avLst/>
            </a:prstGeom>
          </p:spPr>
          <p:txBody>
            <a:bodyP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2400" dirty="0" smtClean="0"/>
                <a:t>Causes of deaths among children </a:t>
              </a:r>
              <a:r>
                <a:rPr lang="en-US" sz="2400" b="1" dirty="0" smtClean="0">
                  <a:solidFill>
                    <a:schemeClr val="bg1"/>
                  </a:solidFill>
                </a:rPr>
                <a:t>under 5 Years, 2016</a:t>
              </a:r>
              <a:endParaRPr lang="en-IN" sz="2400" b="1" dirty="0">
                <a:solidFill>
                  <a:schemeClr val="bg1"/>
                </a:solidFill>
              </a:endParaRPr>
            </a:p>
          </p:txBody>
        </p:sp>
        <p:pic>
          <p:nvPicPr>
            <p:cNvPr id="3075" name="Picture 3" descr="C:\Users\Abhilash\Desktop\Pic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5092601"/>
              <a:ext cx="4903787" cy="357187"/>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3" descr="C:\Users\Abhilash\Desktop\Picture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28"/>
            <a:ext cx="9144000" cy="558958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0" y="0"/>
            <a:ext cx="9147076" cy="5717877"/>
            <a:chOff x="0" y="0"/>
            <a:chExt cx="9147076" cy="5717877"/>
          </a:xfrm>
        </p:grpSpPr>
        <p:pic>
          <p:nvPicPr>
            <p:cNvPr id="24" name="Picture 2" descr="C:\Users\Abhilash\Desktop\Pic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6" y="1336616"/>
              <a:ext cx="9124950" cy="438126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0" y="0"/>
              <a:ext cx="9144000" cy="7906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itle 1"/>
            <p:cNvSpPr txBox="1">
              <a:spLocks/>
            </p:cNvSpPr>
            <p:nvPr/>
          </p:nvSpPr>
          <p:spPr>
            <a:xfrm>
              <a:off x="457200" y="228865"/>
              <a:ext cx="8229600" cy="952500"/>
            </a:xfrm>
            <a:prstGeom prst="rect">
              <a:avLst/>
            </a:prstGeom>
          </p:spPr>
          <p:txBody>
            <a:bodyP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2400" dirty="0" smtClean="0"/>
                <a:t>Cause of Death profile : </a:t>
              </a:r>
              <a:r>
                <a:rPr lang="en-US" sz="2400" b="1" dirty="0" smtClean="0">
                  <a:solidFill>
                    <a:schemeClr val="bg1"/>
                  </a:solidFill>
                </a:rPr>
                <a:t>Kerala, India</a:t>
              </a:r>
              <a:endParaRPr lang="en-IN" sz="2400" b="1" dirty="0">
                <a:solidFill>
                  <a:schemeClr val="bg1"/>
                </a:solidFill>
              </a:endParaRPr>
            </a:p>
          </p:txBody>
        </p:sp>
        <p:sp>
          <p:nvSpPr>
            <p:cNvPr id="27" name="TextBox 26"/>
            <p:cNvSpPr txBox="1"/>
            <p:nvPr/>
          </p:nvSpPr>
          <p:spPr>
            <a:xfrm>
              <a:off x="1038548" y="967284"/>
              <a:ext cx="7648252" cy="369332"/>
            </a:xfrm>
            <a:prstGeom prst="rect">
              <a:avLst/>
            </a:prstGeom>
            <a:noFill/>
          </p:spPr>
          <p:txBody>
            <a:bodyPr wrap="square" rtlCol="0">
              <a:spAutoFit/>
            </a:bodyPr>
            <a:lstStyle/>
            <a:p>
              <a:pPr algn="ctr"/>
              <a:r>
                <a:rPr lang="en-IN" dirty="0" smtClean="0">
                  <a:solidFill>
                    <a:srgbClr val="FFC000"/>
                  </a:solidFill>
                </a:rPr>
                <a:t>Total Death: 512        </a:t>
              </a:r>
              <a:r>
                <a:rPr lang="en-IN" dirty="0" smtClean="0">
                  <a:solidFill>
                    <a:srgbClr val="C00000"/>
                  </a:solidFill>
                </a:rPr>
                <a:t>| </a:t>
              </a:r>
              <a:r>
                <a:rPr lang="en-IN" dirty="0" smtClean="0"/>
                <a:t>     </a:t>
              </a:r>
              <a:r>
                <a:rPr lang="en-IN" dirty="0" smtClean="0">
                  <a:solidFill>
                    <a:schemeClr val="accent3"/>
                  </a:solidFill>
                </a:rPr>
                <a:t>Duration 01/01/2017 to 31/12/2017</a:t>
              </a:r>
              <a:endParaRPr lang="en-IN" dirty="0">
                <a:solidFill>
                  <a:schemeClr val="accent3"/>
                </a:solidFill>
              </a:endParaRP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4448" y="276987"/>
            <a:ext cx="462736" cy="394183"/>
          </a:xfrm>
          <a:prstGeom prst="rect">
            <a:avLst/>
          </a:prstGeom>
        </p:spPr>
      </p:pic>
    </p:spTree>
    <p:extLst>
      <p:ext uri="{BB962C8B-B14F-4D97-AF65-F5344CB8AC3E}">
        <p14:creationId xmlns:p14="http://schemas.microsoft.com/office/powerpoint/2010/main" val="39248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smtClean="0"/>
              <a:t>COMPREHENSIVE NEWBORN SCREENING PROGRAM</a:t>
            </a:r>
            <a:endParaRPr lang="en-IN" sz="2000" dirty="0"/>
          </a:p>
        </p:txBody>
      </p:sp>
      <p:pic>
        <p:nvPicPr>
          <p:cNvPr id="4" name="Picture 2" descr="C:\Users\Dr Sreehari M\Desktop\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379" y="2327157"/>
            <a:ext cx="1200619" cy="1022750"/>
          </a:xfrm>
          <a:prstGeom prst="rect">
            <a:avLst/>
          </a:prstGeom>
          <a:noFill/>
          <a:extLst>
            <a:ext uri="{909E8E84-426E-40DD-AFC4-6F175D3DCCD1}">
              <a14:hiddenFill xmlns:a14="http://schemas.microsoft.com/office/drawing/2010/main">
                <a:solidFill>
                  <a:srgbClr val="FFFFFF"/>
                </a:solidFill>
              </a14:hiddenFill>
            </a:ext>
          </a:extLst>
        </p:spPr>
      </p:pic>
      <p:sp>
        <p:nvSpPr>
          <p:cNvPr id="5" name="텍스트 개체 틀 2">
            <a:extLst>
              <a:ext uri="{FF2B5EF4-FFF2-40B4-BE49-F238E27FC236}">
                <a16:creationId xmlns="" xmlns:a16="http://schemas.microsoft.com/office/drawing/2014/main" id="{1F785FF3-34AF-44B3-BC52-FC9376940183}"/>
              </a:ext>
            </a:extLst>
          </p:cNvPr>
          <p:cNvSpPr txBox="1">
            <a:spLocks/>
          </p:cNvSpPr>
          <p:nvPr/>
        </p:nvSpPr>
        <p:spPr>
          <a:xfrm>
            <a:off x="0" y="658478"/>
            <a:ext cx="9144000" cy="24002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600" dirty="0" smtClean="0">
                <a:cs typeface="Arial" pitchFamily="34" charset="0"/>
              </a:rPr>
              <a:t>A Focused intervention Model based on evidences</a:t>
            </a:r>
            <a:endParaRPr lang="ko-KR" altLang="en-US" sz="1600" dirty="0">
              <a:cs typeface="Arial" pitchFamily="34" charset="0"/>
            </a:endParaRPr>
          </a:p>
        </p:txBody>
      </p:sp>
      <p:pic>
        <p:nvPicPr>
          <p:cNvPr id="6" name="Picture 5" descr="C:\Users\ARSH\Desktop\Photos\Logos\rbsk logo.jpg"/>
          <p:cNvPicPr/>
          <p:nvPr/>
        </p:nvPicPr>
        <p:blipFill>
          <a:blip r:embed="rId3"/>
          <a:srcRect/>
          <a:stretch>
            <a:fillRect/>
          </a:stretch>
        </p:blipFill>
        <p:spPr bwMode="auto">
          <a:xfrm>
            <a:off x="0" y="5274871"/>
            <a:ext cx="720080" cy="440129"/>
          </a:xfrm>
          <a:prstGeom prst="rect">
            <a:avLst/>
          </a:prstGeom>
          <a:noFill/>
          <a:ln w="9525">
            <a:noFill/>
            <a:miter lim="800000"/>
            <a:headEnd/>
            <a:tailEnd/>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129309"/>
            <a:ext cx="7649595" cy="458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101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sz="3200" dirty="0" smtClean="0">
                <a:solidFill>
                  <a:schemeClr val="accent2"/>
                </a:solidFill>
              </a:rPr>
              <a:t>MILE STONES..</a:t>
            </a:r>
            <a:r>
              <a:rPr lang="en-US" altLang="ko-KR" sz="3200" dirty="0" smtClean="0"/>
              <a:t> </a:t>
            </a:r>
            <a:endParaRPr lang="ko-KR" altLang="en-US" sz="3200" dirty="0"/>
          </a:p>
        </p:txBody>
      </p:sp>
      <p:grpSp>
        <p:nvGrpSpPr>
          <p:cNvPr id="20" name="Group 19"/>
          <p:cNvGrpSpPr/>
          <p:nvPr/>
        </p:nvGrpSpPr>
        <p:grpSpPr>
          <a:xfrm>
            <a:off x="502979" y="1536720"/>
            <a:ext cx="1781378" cy="910741"/>
            <a:chOff x="6210998" y="1433695"/>
            <a:chExt cx="1457346" cy="819666"/>
          </a:xfrm>
        </p:grpSpPr>
        <p:sp>
          <p:nvSpPr>
            <p:cNvPr id="21" name="TextBox 20"/>
            <p:cNvSpPr txBox="1"/>
            <p:nvPr/>
          </p:nvSpPr>
          <p:spPr>
            <a:xfrm>
              <a:off x="6210998" y="1433695"/>
              <a:ext cx="1457346" cy="415498"/>
            </a:xfrm>
            <a:prstGeom prst="rect">
              <a:avLst/>
            </a:prstGeom>
            <a:noFill/>
          </p:spPr>
          <p:txBody>
            <a:bodyPr wrap="square" rtlCol="0">
              <a:spAutoFit/>
            </a:bodyPr>
            <a:lstStyle/>
            <a:p>
              <a:pPr algn="ctr"/>
              <a:r>
                <a:rPr lang="en-IN" altLang="ko-KR" sz="1200" b="1" dirty="0" smtClean="0">
                  <a:solidFill>
                    <a:schemeClr val="tx1">
                      <a:lumMod val="75000"/>
                      <a:lumOff val="25000"/>
                    </a:schemeClr>
                  </a:solidFill>
                  <a:cs typeface="Arial" pitchFamily="34" charset="0"/>
                </a:rPr>
                <a:t>Metabolic Screening</a:t>
              </a:r>
              <a:endParaRPr lang="ko-KR" altLang="en-US" sz="1200" b="1" dirty="0">
                <a:solidFill>
                  <a:schemeClr val="tx1">
                    <a:lumMod val="75000"/>
                    <a:lumOff val="25000"/>
                  </a:schemeClr>
                </a:solidFill>
                <a:cs typeface="Arial" pitchFamily="34" charset="0"/>
              </a:endParaRPr>
            </a:p>
          </p:txBody>
        </p:sp>
        <p:sp>
          <p:nvSpPr>
            <p:cNvPr id="22" name="TextBox 21"/>
            <p:cNvSpPr txBox="1"/>
            <p:nvPr/>
          </p:nvSpPr>
          <p:spPr>
            <a:xfrm>
              <a:off x="6210998" y="1671664"/>
              <a:ext cx="1457346" cy="581697"/>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Started as a special initiative in selected delivery points  </a:t>
              </a:r>
              <a:endParaRPr lang="ko-KR" altLang="en-US" sz="1200" dirty="0">
                <a:solidFill>
                  <a:schemeClr val="tx1">
                    <a:lumMod val="75000"/>
                    <a:lumOff val="25000"/>
                  </a:schemeClr>
                </a:solidFill>
                <a:cs typeface="Arial" pitchFamily="34" charset="0"/>
              </a:endParaRPr>
            </a:p>
          </p:txBody>
        </p:sp>
      </p:grpSp>
      <p:sp>
        <p:nvSpPr>
          <p:cNvPr id="7" name="AutoShape 12"/>
          <p:cNvSpPr>
            <a:spLocks noChangeArrowheads="1"/>
          </p:cNvSpPr>
          <p:nvPr/>
        </p:nvSpPr>
        <p:spPr bwMode="auto">
          <a:xfrm>
            <a:off x="0" y="2693622"/>
            <a:ext cx="9144000" cy="1283707"/>
          </a:xfrm>
          <a:prstGeom prst="rightArrow">
            <a:avLst>
              <a:gd name="adj1" fmla="val 45285"/>
              <a:gd name="adj2" fmla="val 66228"/>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Oval 23"/>
          <p:cNvSpPr/>
          <p:nvPr/>
        </p:nvSpPr>
        <p:spPr>
          <a:xfrm>
            <a:off x="740661" y="2793580"/>
            <a:ext cx="975404" cy="1083782"/>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51" name="Group 50"/>
          <p:cNvGrpSpPr/>
          <p:nvPr/>
        </p:nvGrpSpPr>
        <p:grpSpPr>
          <a:xfrm>
            <a:off x="6915447" y="2680716"/>
            <a:ext cx="1184946" cy="1316606"/>
            <a:chOff x="6915447" y="2412643"/>
            <a:chExt cx="1184945" cy="1184945"/>
          </a:xfrm>
        </p:grpSpPr>
        <p:sp>
          <p:nvSpPr>
            <p:cNvPr id="44" name="Oval 43"/>
            <p:cNvSpPr/>
            <p:nvPr/>
          </p:nvSpPr>
          <p:spPr>
            <a:xfrm>
              <a:off x="6915447" y="2412643"/>
              <a:ext cx="1184945" cy="1184945"/>
            </a:xfrm>
            <a:prstGeom prst="ellipse">
              <a:avLst/>
            </a:prstGeom>
            <a:solidFill>
              <a:schemeClr val="bg1">
                <a:alpha val="70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Oval 44"/>
            <p:cNvSpPr/>
            <p:nvPr/>
          </p:nvSpPr>
          <p:spPr>
            <a:xfrm>
              <a:off x="7020217" y="2517413"/>
              <a:ext cx="975404" cy="975404"/>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6" name="TextBox 45"/>
          <p:cNvSpPr txBox="1"/>
          <p:nvPr/>
        </p:nvSpPr>
        <p:spPr>
          <a:xfrm>
            <a:off x="7065502" y="3116733"/>
            <a:ext cx="884836" cy="400110"/>
          </a:xfrm>
          <a:prstGeom prst="rect">
            <a:avLst/>
          </a:prstGeom>
          <a:noFill/>
        </p:spPr>
        <p:txBody>
          <a:bodyPr wrap="square" rtlCol="0">
            <a:spAutoFit/>
          </a:bodyPr>
          <a:lstStyle/>
          <a:p>
            <a:pPr algn="ctr"/>
            <a:r>
              <a:rPr lang="en-US" altLang="ko-KR" sz="2000" b="1" dirty="0" smtClean="0">
                <a:solidFill>
                  <a:schemeClr val="bg1"/>
                </a:solidFill>
                <a:cs typeface="Arial" pitchFamily="34" charset="0"/>
              </a:rPr>
              <a:t>2018</a:t>
            </a:r>
            <a:endParaRPr lang="ko-KR" altLang="en-US" sz="2000" b="1" dirty="0">
              <a:solidFill>
                <a:schemeClr val="bg1"/>
              </a:solidFill>
              <a:cs typeface="Arial" pitchFamily="34" charset="0"/>
            </a:endParaRPr>
          </a:p>
        </p:txBody>
      </p:sp>
      <p:sp>
        <p:nvSpPr>
          <p:cNvPr id="48" name="Oval 47"/>
          <p:cNvSpPr/>
          <p:nvPr/>
        </p:nvSpPr>
        <p:spPr>
          <a:xfrm>
            <a:off x="2284357" y="2789255"/>
            <a:ext cx="975404" cy="1083782"/>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ko-KR" sz="1600" b="1" dirty="0">
                <a:solidFill>
                  <a:schemeClr val="tx1">
                    <a:lumMod val="75000"/>
                    <a:lumOff val="25000"/>
                  </a:schemeClr>
                </a:solidFill>
                <a:cs typeface="Arial" charset="0"/>
              </a:rPr>
              <a:t>2014</a:t>
            </a:r>
            <a:endParaRPr lang="ko-KR" altLang="en-US" sz="1600" b="1" dirty="0">
              <a:solidFill>
                <a:schemeClr val="tx1">
                  <a:lumMod val="75000"/>
                  <a:lumOff val="25000"/>
                </a:schemeClr>
              </a:solidFill>
              <a:cs typeface="Arial" charset="0"/>
            </a:endParaRPr>
          </a:p>
        </p:txBody>
      </p:sp>
      <p:sp>
        <p:nvSpPr>
          <p:cNvPr id="49" name="Oval 48"/>
          <p:cNvSpPr/>
          <p:nvPr/>
        </p:nvSpPr>
        <p:spPr>
          <a:xfrm>
            <a:off x="3828054" y="2784929"/>
            <a:ext cx="975404" cy="1083782"/>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50" name="Oval 49"/>
          <p:cNvSpPr/>
          <p:nvPr/>
        </p:nvSpPr>
        <p:spPr>
          <a:xfrm>
            <a:off x="5371750" y="2780603"/>
            <a:ext cx="975404" cy="1083782"/>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5" name="직사각형 113"/>
          <p:cNvSpPr>
            <a:spLocks noChangeArrowheads="1"/>
          </p:cNvSpPr>
          <p:nvPr/>
        </p:nvSpPr>
        <p:spPr bwMode="auto">
          <a:xfrm>
            <a:off x="900490" y="3147386"/>
            <a:ext cx="655749"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smtClean="0">
                <a:solidFill>
                  <a:schemeClr val="tx1">
                    <a:lumMod val="75000"/>
                    <a:lumOff val="25000"/>
                  </a:schemeClr>
                </a:solidFill>
                <a:cs typeface="Arial" charset="0"/>
              </a:rPr>
              <a:t>2012</a:t>
            </a:r>
            <a:endParaRPr lang="ko-KR" altLang="en-US" sz="1600" dirty="0">
              <a:solidFill>
                <a:schemeClr val="tx1">
                  <a:lumMod val="75000"/>
                  <a:lumOff val="25000"/>
                </a:schemeClr>
              </a:solidFill>
            </a:endParaRPr>
          </a:p>
        </p:txBody>
      </p:sp>
      <p:sp>
        <p:nvSpPr>
          <p:cNvPr id="37" name="TextBox 36"/>
          <p:cNvSpPr txBox="1"/>
          <p:nvPr/>
        </p:nvSpPr>
        <p:spPr>
          <a:xfrm>
            <a:off x="3982978" y="3143060"/>
            <a:ext cx="665563"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2016</a:t>
            </a:r>
            <a:endParaRPr lang="ko-KR" altLang="en-US" sz="1600" b="1" dirty="0">
              <a:solidFill>
                <a:schemeClr val="tx1">
                  <a:lumMod val="75000"/>
                  <a:lumOff val="25000"/>
                </a:schemeClr>
              </a:solidFill>
              <a:cs typeface="Arial" pitchFamily="34" charset="0"/>
            </a:endParaRPr>
          </a:p>
        </p:txBody>
      </p:sp>
      <p:sp>
        <p:nvSpPr>
          <p:cNvPr id="38" name="TextBox 37"/>
          <p:cNvSpPr txBox="1"/>
          <p:nvPr/>
        </p:nvSpPr>
        <p:spPr>
          <a:xfrm>
            <a:off x="5526674" y="3143060"/>
            <a:ext cx="665563" cy="338554"/>
          </a:xfrm>
          <a:prstGeom prst="rect">
            <a:avLst/>
          </a:prstGeom>
          <a:noFill/>
        </p:spPr>
        <p:txBody>
          <a:bodyPr wrap="square" rtlCol="0">
            <a:spAutoFit/>
          </a:bodyPr>
          <a:lstStyle/>
          <a:p>
            <a:pPr algn="ctr"/>
            <a:r>
              <a:rPr lang="en-US" altLang="ko-KR" sz="1600" b="1" dirty="0" smtClean="0">
                <a:solidFill>
                  <a:schemeClr val="tx1">
                    <a:lumMod val="75000"/>
                    <a:lumOff val="25000"/>
                  </a:schemeClr>
                </a:solidFill>
                <a:cs typeface="Arial" pitchFamily="34" charset="0"/>
              </a:rPr>
              <a:t>2018</a:t>
            </a:r>
            <a:endParaRPr lang="ko-KR" altLang="en-US" sz="1600" b="1" dirty="0">
              <a:solidFill>
                <a:schemeClr val="tx1">
                  <a:lumMod val="75000"/>
                  <a:lumOff val="25000"/>
                </a:schemeClr>
              </a:solidFill>
              <a:cs typeface="Arial" pitchFamily="34" charset="0"/>
            </a:endParaRPr>
          </a:p>
        </p:txBody>
      </p:sp>
      <p:grpSp>
        <p:nvGrpSpPr>
          <p:cNvPr id="52" name="Group 51"/>
          <p:cNvGrpSpPr/>
          <p:nvPr/>
        </p:nvGrpSpPr>
        <p:grpSpPr>
          <a:xfrm>
            <a:off x="4572000" y="3993390"/>
            <a:ext cx="2592288" cy="1165162"/>
            <a:chOff x="6210998" y="1433695"/>
            <a:chExt cx="1457346" cy="829747"/>
          </a:xfrm>
        </p:grpSpPr>
        <p:sp>
          <p:nvSpPr>
            <p:cNvPr id="53" name="TextBox 52"/>
            <p:cNvSpPr txBox="1"/>
            <p:nvPr/>
          </p:nvSpPr>
          <p:spPr>
            <a:xfrm>
              <a:off x="6210998" y="1433695"/>
              <a:ext cx="1457346" cy="581698"/>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Pulse </a:t>
              </a:r>
              <a:r>
                <a:rPr lang="en-US" altLang="ko-KR" sz="1200" b="1" dirty="0" err="1">
                  <a:solidFill>
                    <a:schemeClr val="tx1">
                      <a:lumMod val="75000"/>
                      <a:lumOff val="25000"/>
                    </a:schemeClr>
                  </a:solidFill>
                  <a:cs typeface="Arial" pitchFamily="34" charset="0"/>
                </a:rPr>
                <a:t>Oximetry</a:t>
              </a:r>
              <a:r>
                <a:rPr lang="en-US" altLang="ko-KR" sz="1200" b="1" dirty="0">
                  <a:solidFill>
                    <a:schemeClr val="tx1">
                      <a:lumMod val="75000"/>
                      <a:lumOff val="25000"/>
                    </a:schemeClr>
                  </a:solidFill>
                  <a:cs typeface="Arial" pitchFamily="34" charset="0"/>
                </a:rPr>
                <a:t> Screening</a:t>
              </a:r>
              <a:endParaRPr lang="ko-KR" altLang="en-US" sz="1200" b="1" dirty="0">
                <a:solidFill>
                  <a:schemeClr val="tx1">
                    <a:lumMod val="75000"/>
                    <a:lumOff val="25000"/>
                  </a:schemeClr>
                </a:solidFill>
                <a:cs typeface="Arial" pitchFamily="34" charset="0"/>
              </a:endParaRPr>
            </a:p>
            <a:p>
              <a:pPr algn="ctr"/>
              <a:endParaRPr lang="ko-KR" altLang="en-US" sz="1200" b="1" dirty="0">
                <a:solidFill>
                  <a:schemeClr val="tx1">
                    <a:lumMod val="75000"/>
                    <a:lumOff val="25000"/>
                  </a:schemeClr>
                </a:solidFill>
                <a:cs typeface="Arial" pitchFamily="34" charset="0"/>
              </a:endParaRPr>
            </a:p>
          </p:txBody>
        </p:sp>
        <p:sp>
          <p:nvSpPr>
            <p:cNvPr id="54" name="TextBox 53"/>
            <p:cNvSpPr txBox="1"/>
            <p:nvPr/>
          </p:nvSpPr>
          <p:spPr>
            <a:xfrm>
              <a:off x="6210998" y="1671664"/>
              <a:ext cx="1457346" cy="591778"/>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Started </a:t>
              </a:r>
              <a:r>
                <a:rPr lang="en-US" altLang="ko-KR" sz="1200" smtClean="0">
                  <a:solidFill>
                    <a:schemeClr val="tx1">
                      <a:lumMod val="75000"/>
                      <a:lumOff val="25000"/>
                    </a:schemeClr>
                  </a:solidFill>
                  <a:cs typeface="Arial" pitchFamily="34" charset="0"/>
                </a:rPr>
                <a:t>in </a:t>
              </a:r>
              <a:r>
                <a:rPr lang="en-US" altLang="ko-KR" sz="1200" dirty="0">
                  <a:solidFill>
                    <a:schemeClr val="tx1">
                      <a:lumMod val="75000"/>
                      <a:lumOff val="25000"/>
                    </a:schemeClr>
                  </a:solidFill>
                  <a:cs typeface="Arial" pitchFamily="34" charset="0"/>
                </a:rPr>
                <a:t>selected 54 delivery points (with more than 100 delivery per month) for early detection </a:t>
              </a:r>
              <a:r>
                <a:rPr lang="en-US" altLang="ko-KR" sz="1200">
                  <a:solidFill>
                    <a:schemeClr val="tx1">
                      <a:lumMod val="75000"/>
                      <a:lumOff val="25000"/>
                    </a:schemeClr>
                  </a:solidFill>
                  <a:cs typeface="Arial" pitchFamily="34" charset="0"/>
                </a:rPr>
                <a:t>of </a:t>
              </a:r>
              <a:r>
                <a:rPr lang="en-US" altLang="ko-KR" sz="1200" smtClean="0">
                  <a:solidFill>
                    <a:schemeClr val="tx1">
                      <a:lumMod val="75000"/>
                      <a:lumOff val="25000"/>
                    </a:schemeClr>
                  </a:solidFill>
                  <a:cs typeface="Arial" pitchFamily="34" charset="0"/>
                </a:rPr>
                <a:t>cCHD</a:t>
              </a:r>
              <a:endParaRPr lang="ko-KR" altLang="en-US" sz="1200" dirty="0">
                <a:solidFill>
                  <a:schemeClr val="tx1">
                    <a:lumMod val="75000"/>
                    <a:lumOff val="25000"/>
                  </a:schemeClr>
                </a:solidFill>
                <a:cs typeface="Arial" pitchFamily="34" charset="0"/>
              </a:endParaRPr>
            </a:p>
          </p:txBody>
        </p:sp>
      </p:grpSp>
      <p:grpSp>
        <p:nvGrpSpPr>
          <p:cNvPr id="55" name="Group 54"/>
          <p:cNvGrpSpPr/>
          <p:nvPr/>
        </p:nvGrpSpPr>
        <p:grpSpPr>
          <a:xfrm>
            <a:off x="5868144" y="1536722"/>
            <a:ext cx="3024336" cy="910741"/>
            <a:chOff x="6210998" y="1433695"/>
            <a:chExt cx="1457346" cy="819666"/>
          </a:xfrm>
        </p:grpSpPr>
        <p:sp>
          <p:nvSpPr>
            <p:cNvPr id="56" name="TextBox 55"/>
            <p:cNvSpPr txBox="1"/>
            <p:nvPr/>
          </p:nvSpPr>
          <p:spPr>
            <a:xfrm>
              <a:off x="6210998" y="1433695"/>
              <a:ext cx="1457346" cy="415498"/>
            </a:xfrm>
            <a:prstGeom prst="rect">
              <a:avLst/>
            </a:prstGeom>
            <a:noFill/>
          </p:spPr>
          <p:txBody>
            <a:bodyPr wrap="square" rtlCol="0">
              <a:spAutoFit/>
            </a:bodyPr>
            <a:lstStyle/>
            <a:p>
              <a:pPr algn="ctr"/>
              <a:r>
                <a:rPr lang="en-IN" altLang="ko-KR" sz="1200" b="1" dirty="0" smtClean="0">
                  <a:solidFill>
                    <a:schemeClr val="tx1">
                      <a:lumMod val="75000"/>
                      <a:lumOff val="25000"/>
                    </a:schemeClr>
                  </a:solidFill>
                  <a:cs typeface="Arial" pitchFamily="34" charset="0"/>
                </a:rPr>
                <a:t>ROP Screening for High Risk Preterm</a:t>
              </a:r>
              <a:endParaRPr lang="ko-KR" altLang="en-US" sz="1200" b="1" dirty="0">
                <a:solidFill>
                  <a:schemeClr val="tx1">
                    <a:lumMod val="75000"/>
                    <a:lumOff val="25000"/>
                  </a:schemeClr>
                </a:solidFill>
                <a:cs typeface="Arial" pitchFamily="34" charset="0"/>
              </a:endParaRPr>
            </a:p>
          </p:txBody>
        </p:sp>
        <p:sp>
          <p:nvSpPr>
            <p:cNvPr id="57" name="TextBox 56"/>
            <p:cNvSpPr txBox="1"/>
            <p:nvPr/>
          </p:nvSpPr>
          <p:spPr>
            <a:xfrm>
              <a:off x="6210998" y="1671664"/>
              <a:ext cx="1457346" cy="581697"/>
            </a:xfrm>
            <a:prstGeom prst="rect">
              <a:avLst/>
            </a:prstGeom>
            <a:noFill/>
          </p:spPr>
          <p:txBody>
            <a:bodyPr wrap="square" rtlCol="0">
              <a:spAutoFit/>
            </a:bodyPr>
            <a:lstStyle/>
            <a:p>
              <a:pPr algn="ctr"/>
              <a:r>
                <a:rPr lang="en-IN" altLang="ko-KR" sz="1200" dirty="0" smtClean="0">
                  <a:solidFill>
                    <a:schemeClr val="tx1">
                      <a:lumMod val="75000"/>
                      <a:lumOff val="25000"/>
                    </a:schemeClr>
                  </a:solidFill>
                  <a:cs typeface="Arial" pitchFamily="34" charset="0"/>
                </a:rPr>
                <a:t>Screening for Retinopathy of Prematurity started in 7 Tertiary Care Special </a:t>
              </a:r>
              <a:r>
                <a:rPr lang="en-IN" altLang="ko-KR" sz="1200" dirty="0" err="1">
                  <a:solidFill>
                    <a:schemeClr val="tx1">
                      <a:lumMod val="75000"/>
                      <a:lumOff val="25000"/>
                    </a:schemeClr>
                  </a:solidFill>
                  <a:cs typeface="Arial" pitchFamily="34" charset="0"/>
                </a:rPr>
                <a:t>Newborn</a:t>
              </a:r>
              <a:r>
                <a:rPr lang="en-IN" altLang="ko-KR" sz="1200" dirty="0">
                  <a:solidFill>
                    <a:schemeClr val="tx1">
                      <a:lumMod val="75000"/>
                      <a:lumOff val="25000"/>
                    </a:schemeClr>
                  </a:solidFill>
                  <a:cs typeface="Arial" pitchFamily="34" charset="0"/>
                </a:rPr>
                <a:t> </a:t>
              </a:r>
              <a:r>
                <a:rPr lang="en-IN" altLang="ko-KR" sz="1200" dirty="0" smtClean="0">
                  <a:solidFill>
                    <a:schemeClr val="tx1">
                      <a:lumMod val="75000"/>
                      <a:lumOff val="25000"/>
                    </a:schemeClr>
                  </a:solidFill>
                  <a:cs typeface="Arial" pitchFamily="34" charset="0"/>
                </a:rPr>
                <a:t>Care Units</a:t>
              </a:r>
              <a:endParaRPr lang="ko-KR" altLang="en-US" sz="1200" dirty="0">
                <a:solidFill>
                  <a:schemeClr val="tx1">
                    <a:lumMod val="75000"/>
                    <a:lumOff val="25000"/>
                  </a:schemeClr>
                </a:solidFill>
                <a:cs typeface="Arial" pitchFamily="34" charset="0"/>
              </a:endParaRPr>
            </a:p>
          </p:txBody>
        </p:sp>
      </p:grpSp>
      <p:grpSp>
        <p:nvGrpSpPr>
          <p:cNvPr id="58" name="Group 57"/>
          <p:cNvGrpSpPr/>
          <p:nvPr/>
        </p:nvGrpSpPr>
        <p:grpSpPr>
          <a:xfrm>
            <a:off x="1393668" y="3977328"/>
            <a:ext cx="2434386" cy="1509482"/>
            <a:chOff x="6210998" y="1350594"/>
            <a:chExt cx="1457346" cy="1095054"/>
          </a:xfrm>
        </p:grpSpPr>
        <p:sp>
          <p:nvSpPr>
            <p:cNvPr id="59" name="TextBox 58"/>
            <p:cNvSpPr txBox="1"/>
            <p:nvPr/>
          </p:nvSpPr>
          <p:spPr>
            <a:xfrm>
              <a:off x="6210998" y="1350594"/>
              <a:ext cx="1457346" cy="334915"/>
            </a:xfrm>
            <a:prstGeom prst="rect">
              <a:avLst/>
            </a:prstGeom>
            <a:noFill/>
          </p:spPr>
          <p:txBody>
            <a:bodyPr wrap="square" rtlCol="0">
              <a:spAutoFit/>
            </a:bodyPr>
            <a:lstStyle/>
            <a:p>
              <a:pPr algn="ctr"/>
              <a:r>
                <a:rPr lang="en-IN" altLang="ko-KR" sz="1200" b="1" dirty="0" smtClean="0">
                  <a:solidFill>
                    <a:schemeClr val="tx1">
                      <a:lumMod val="75000"/>
                      <a:lumOff val="25000"/>
                    </a:schemeClr>
                  </a:solidFill>
                  <a:cs typeface="Arial" pitchFamily="34" charset="0"/>
                </a:rPr>
                <a:t>Hearing (OAE) </a:t>
              </a:r>
              <a:r>
                <a:rPr lang="en-IN" altLang="ko-KR" sz="1200" b="1" dirty="0">
                  <a:solidFill>
                    <a:schemeClr val="tx1">
                      <a:lumMod val="75000"/>
                      <a:lumOff val="25000"/>
                    </a:schemeClr>
                  </a:solidFill>
                  <a:cs typeface="Arial" pitchFamily="34" charset="0"/>
                </a:rPr>
                <a:t>Screening</a:t>
              </a:r>
              <a:endParaRPr lang="ko-KR" altLang="en-US" sz="1200" b="1" dirty="0">
                <a:solidFill>
                  <a:schemeClr val="tx1">
                    <a:lumMod val="75000"/>
                    <a:lumOff val="25000"/>
                  </a:schemeClr>
                </a:solidFill>
                <a:cs typeface="Arial" pitchFamily="34" charset="0"/>
              </a:endParaRPr>
            </a:p>
            <a:p>
              <a:pPr algn="ctr"/>
              <a:endParaRPr lang="ko-KR" altLang="en-US" sz="1200" b="1" dirty="0">
                <a:solidFill>
                  <a:schemeClr val="tx1">
                    <a:lumMod val="75000"/>
                    <a:lumOff val="25000"/>
                  </a:schemeClr>
                </a:solidFill>
                <a:cs typeface="Arial" pitchFamily="34" charset="0"/>
              </a:endParaRPr>
            </a:p>
          </p:txBody>
        </p:sp>
        <p:sp>
          <p:nvSpPr>
            <p:cNvPr id="60" name="TextBox 59"/>
            <p:cNvSpPr txBox="1"/>
            <p:nvPr/>
          </p:nvSpPr>
          <p:spPr>
            <a:xfrm>
              <a:off x="6210998" y="1574869"/>
              <a:ext cx="1457346" cy="870779"/>
            </a:xfrm>
            <a:prstGeom prst="rect">
              <a:avLst/>
            </a:prstGeom>
            <a:noFill/>
          </p:spPr>
          <p:txBody>
            <a:bodyPr wrap="square" rtlCol="0">
              <a:spAutoFit/>
            </a:bodyPr>
            <a:lstStyle/>
            <a:p>
              <a:pPr algn="ctr"/>
              <a:r>
                <a:rPr lang="en-IN" altLang="ko-KR" sz="1200" dirty="0" smtClean="0">
                  <a:solidFill>
                    <a:schemeClr val="tx1">
                      <a:lumMod val="75000"/>
                      <a:lumOff val="25000"/>
                    </a:schemeClr>
                  </a:solidFill>
                  <a:cs typeface="Arial" pitchFamily="34" charset="0"/>
                </a:rPr>
                <a:t>OAE </a:t>
              </a:r>
              <a:r>
                <a:rPr lang="en-IN" altLang="ko-KR" sz="1200" dirty="0">
                  <a:solidFill>
                    <a:schemeClr val="tx1">
                      <a:lumMod val="75000"/>
                      <a:lumOff val="25000"/>
                    </a:schemeClr>
                  </a:solidFill>
                  <a:cs typeface="Arial" pitchFamily="34" charset="0"/>
                </a:rPr>
                <a:t>Screening program </a:t>
              </a:r>
              <a:r>
                <a:rPr lang="en-IN" altLang="ko-KR" sz="1200" dirty="0" smtClean="0">
                  <a:solidFill>
                    <a:schemeClr val="tx1">
                      <a:lumMod val="75000"/>
                      <a:lumOff val="25000"/>
                    </a:schemeClr>
                  </a:solidFill>
                  <a:cs typeface="Arial" pitchFamily="34" charset="0"/>
                </a:rPr>
                <a:t>started with the support of KSSM</a:t>
              </a:r>
              <a:r>
                <a:rPr lang="en-IN" altLang="ko-KR" sz="1200" smtClean="0">
                  <a:solidFill>
                    <a:schemeClr val="tx1">
                      <a:lumMod val="75000"/>
                      <a:lumOff val="25000"/>
                    </a:schemeClr>
                  </a:solidFill>
                  <a:cs typeface="Arial" pitchFamily="34" charset="0"/>
                </a:rPr>
                <a:t>, Presently, extended </a:t>
              </a:r>
              <a:r>
                <a:rPr lang="en-IN" altLang="ko-KR" sz="1200" dirty="0">
                  <a:solidFill>
                    <a:schemeClr val="tx1">
                      <a:lumMod val="75000"/>
                      <a:lumOff val="25000"/>
                    </a:schemeClr>
                  </a:solidFill>
                  <a:cs typeface="Arial" pitchFamily="34" charset="0"/>
                </a:rPr>
                <a:t>to all Delivery points with more than 50 delivery per month</a:t>
              </a:r>
              <a:endParaRPr lang="ko-KR" altLang="en-US" sz="1200" dirty="0">
                <a:solidFill>
                  <a:schemeClr val="tx1">
                    <a:lumMod val="75000"/>
                    <a:lumOff val="25000"/>
                  </a:schemeClr>
                </a:solidFill>
                <a:cs typeface="Arial" pitchFamily="34" charset="0"/>
              </a:endParaRPr>
            </a:p>
            <a:p>
              <a:pPr algn="ctr"/>
              <a:endParaRPr lang="ko-KR" altLang="en-US" sz="1200" dirty="0">
                <a:solidFill>
                  <a:schemeClr val="tx1">
                    <a:lumMod val="75000"/>
                    <a:lumOff val="25000"/>
                  </a:schemeClr>
                </a:solidFill>
                <a:cs typeface="Arial" pitchFamily="34" charset="0"/>
              </a:endParaRPr>
            </a:p>
          </p:txBody>
        </p:sp>
      </p:grpSp>
      <p:grpSp>
        <p:nvGrpSpPr>
          <p:cNvPr id="61" name="Group 60"/>
          <p:cNvGrpSpPr/>
          <p:nvPr/>
        </p:nvGrpSpPr>
        <p:grpSpPr>
          <a:xfrm>
            <a:off x="2987825" y="1536720"/>
            <a:ext cx="2538850" cy="1280073"/>
            <a:chOff x="6210998" y="1433695"/>
            <a:chExt cx="1457346" cy="1152064"/>
          </a:xfrm>
        </p:grpSpPr>
        <p:sp>
          <p:nvSpPr>
            <p:cNvPr id="62" name="TextBox 61"/>
            <p:cNvSpPr txBox="1"/>
            <p:nvPr/>
          </p:nvSpPr>
          <p:spPr>
            <a:xfrm>
              <a:off x="6210998" y="1433695"/>
              <a:ext cx="1457346" cy="581697"/>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VBD </a:t>
              </a:r>
              <a:r>
                <a:rPr lang="en-US" altLang="ko-KR" sz="1200" b="1" dirty="0">
                  <a:solidFill>
                    <a:schemeClr val="tx1">
                      <a:lumMod val="75000"/>
                      <a:lumOff val="25000"/>
                    </a:schemeClr>
                  </a:solidFill>
                  <a:cs typeface="Arial" pitchFamily="34" charset="0"/>
                </a:rPr>
                <a:t>screening as part of RBSK</a:t>
              </a:r>
              <a:endParaRPr lang="ko-KR" altLang="en-US" sz="1200" b="1" dirty="0">
                <a:solidFill>
                  <a:schemeClr val="tx1">
                    <a:lumMod val="75000"/>
                    <a:lumOff val="25000"/>
                  </a:schemeClr>
                </a:solidFill>
                <a:cs typeface="Arial" pitchFamily="34" charset="0"/>
              </a:endParaRPr>
            </a:p>
            <a:p>
              <a:pPr algn="ctr"/>
              <a:endParaRPr lang="ko-KR" altLang="en-US" sz="1200" b="1" dirty="0">
                <a:solidFill>
                  <a:schemeClr val="tx1">
                    <a:lumMod val="75000"/>
                    <a:lumOff val="25000"/>
                  </a:schemeClr>
                </a:solidFill>
                <a:cs typeface="Arial" pitchFamily="34" charset="0"/>
              </a:endParaRPr>
            </a:p>
          </p:txBody>
        </p:sp>
        <p:sp>
          <p:nvSpPr>
            <p:cNvPr id="63" name="TextBox 62"/>
            <p:cNvSpPr txBox="1"/>
            <p:nvPr/>
          </p:nvSpPr>
          <p:spPr>
            <a:xfrm>
              <a:off x="6210998" y="1671664"/>
              <a:ext cx="1457346" cy="914095"/>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As </a:t>
              </a:r>
              <a:r>
                <a:rPr lang="en-US" altLang="ko-KR" sz="1200" dirty="0">
                  <a:solidFill>
                    <a:schemeClr val="tx1">
                      <a:lumMod val="75000"/>
                      <a:lumOff val="25000"/>
                    </a:schemeClr>
                  </a:solidFill>
                  <a:cs typeface="Arial" pitchFamily="34" charset="0"/>
                </a:rPr>
                <a:t>part of rolling </a:t>
              </a:r>
              <a:r>
                <a:rPr lang="en-US" altLang="ko-KR" sz="1200">
                  <a:solidFill>
                    <a:schemeClr val="tx1">
                      <a:lumMod val="75000"/>
                      <a:lumOff val="25000"/>
                    </a:schemeClr>
                  </a:solidFill>
                  <a:cs typeface="Arial" pitchFamily="34" charset="0"/>
                </a:rPr>
                <a:t>out </a:t>
              </a:r>
              <a:r>
                <a:rPr lang="en-US" altLang="ko-KR" sz="1200" b="1" smtClean="0">
                  <a:solidFill>
                    <a:schemeClr val="tx1">
                      <a:lumMod val="75000"/>
                      <a:lumOff val="25000"/>
                    </a:schemeClr>
                  </a:solidFill>
                  <a:cs typeface="Arial" pitchFamily="34" charset="0"/>
                </a:rPr>
                <a:t>RBSK</a:t>
              </a:r>
              <a:r>
                <a:rPr lang="en-US" altLang="ko-KR" sz="1200" smtClean="0">
                  <a:solidFill>
                    <a:schemeClr val="tx1">
                      <a:lumMod val="75000"/>
                      <a:lumOff val="25000"/>
                    </a:schemeClr>
                  </a:solidFill>
                  <a:cs typeface="Arial" pitchFamily="34" charset="0"/>
                </a:rPr>
                <a:t>, documenting </a:t>
              </a:r>
              <a:r>
                <a:rPr lang="en-US" altLang="ko-KR" sz="1200" dirty="0">
                  <a:solidFill>
                    <a:schemeClr val="tx1">
                      <a:lumMod val="75000"/>
                      <a:lumOff val="25000"/>
                    </a:schemeClr>
                  </a:solidFill>
                  <a:cs typeface="Arial" pitchFamily="34" charset="0"/>
                </a:rPr>
                <a:t>Newborn Birth defect screening in </a:t>
              </a:r>
              <a:r>
                <a:rPr lang="en-US" altLang="ko-KR" sz="1200">
                  <a:solidFill>
                    <a:schemeClr val="tx1">
                      <a:lumMod val="75000"/>
                      <a:lumOff val="25000"/>
                    </a:schemeClr>
                  </a:solidFill>
                  <a:cs typeface="Arial" pitchFamily="34" charset="0"/>
                </a:rPr>
                <a:t>delivery </a:t>
              </a:r>
              <a:r>
                <a:rPr lang="en-US" altLang="ko-KR" sz="1200" smtClean="0">
                  <a:solidFill>
                    <a:schemeClr val="tx1">
                      <a:lumMod val="75000"/>
                      <a:lumOff val="25000"/>
                    </a:schemeClr>
                  </a:solidFill>
                  <a:cs typeface="Arial" pitchFamily="34" charset="0"/>
                </a:rPr>
                <a:t>points were initiated</a:t>
              </a:r>
              <a:endParaRPr lang="ko-KR" altLang="en-US" sz="1200" dirty="0">
                <a:solidFill>
                  <a:schemeClr val="tx1">
                    <a:lumMod val="75000"/>
                    <a:lumOff val="25000"/>
                  </a:schemeClr>
                </a:solidFill>
                <a:cs typeface="Arial" pitchFamily="34" charset="0"/>
              </a:endParaRPr>
            </a:p>
            <a:p>
              <a:pPr algn="ctr"/>
              <a:r>
                <a:rPr lang="en-IN"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448" y="276987"/>
            <a:ext cx="462736" cy="394183"/>
          </a:xfrm>
          <a:prstGeom prst="rect">
            <a:avLst/>
          </a:prstGeom>
        </p:spPr>
      </p:pic>
    </p:spTree>
    <p:extLst>
      <p:ext uri="{BB962C8B-B14F-4D97-AF65-F5344CB8AC3E}">
        <p14:creationId xmlns:p14="http://schemas.microsoft.com/office/powerpoint/2010/main" val="2652352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smtClean="0">
                <a:solidFill>
                  <a:schemeClr val="accent2"/>
                </a:solidFill>
              </a:rPr>
              <a:t>COURSE OF SCREENING</a:t>
            </a:r>
            <a:endParaRPr lang="ko-KR" altLang="en-US" dirty="0"/>
          </a:p>
        </p:txBody>
      </p:sp>
      <p:grpSp>
        <p:nvGrpSpPr>
          <p:cNvPr id="32" name="Group 31"/>
          <p:cNvGrpSpPr/>
          <p:nvPr/>
        </p:nvGrpSpPr>
        <p:grpSpPr>
          <a:xfrm>
            <a:off x="6324929" y="1273324"/>
            <a:ext cx="1877109" cy="2085678"/>
            <a:chOff x="6201135" y="2192311"/>
            <a:chExt cx="1800000" cy="1800000"/>
          </a:xfrm>
        </p:grpSpPr>
        <p:sp>
          <p:nvSpPr>
            <p:cNvPr id="33" name="Teardrop 32"/>
            <p:cNvSpPr/>
            <p:nvPr/>
          </p:nvSpPr>
          <p:spPr>
            <a:xfrm rot="2700000">
              <a:off x="6201135" y="2192311"/>
              <a:ext cx="1800000" cy="1800000"/>
            </a:xfrm>
            <a:prstGeom prst="teardrop">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33"/>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grpSp>
        <p:nvGrpSpPr>
          <p:cNvPr id="7" name="Group 6"/>
          <p:cNvGrpSpPr/>
          <p:nvPr/>
        </p:nvGrpSpPr>
        <p:grpSpPr>
          <a:xfrm>
            <a:off x="4422912" y="1273324"/>
            <a:ext cx="1877109" cy="2085678"/>
            <a:chOff x="6201135" y="2192311"/>
            <a:chExt cx="1800000" cy="1800000"/>
          </a:xfrm>
        </p:grpSpPr>
        <p:sp>
          <p:nvSpPr>
            <p:cNvPr id="8" name="Teardrop 7"/>
            <p:cNvSpPr/>
            <p:nvPr/>
          </p:nvSpPr>
          <p:spPr>
            <a:xfrm rot="2700000">
              <a:off x="6201135" y="2192311"/>
              <a:ext cx="1800000" cy="1800000"/>
            </a:xfrm>
            <a:prstGeom prst="teardrop">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grpSp>
        <p:nvGrpSpPr>
          <p:cNvPr id="10" name="Group 9"/>
          <p:cNvGrpSpPr/>
          <p:nvPr/>
        </p:nvGrpSpPr>
        <p:grpSpPr>
          <a:xfrm>
            <a:off x="2520896" y="1273323"/>
            <a:ext cx="1877109" cy="2085678"/>
            <a:chOff x="6201135" y="2192311"/>
            <a:chExt cx="1800000" cy="1800000"/>
          </a:xfrm>
        </p:grpSpPr>
        <p:sp>
          <p:nvSpPr>
            <p:cNvPr id="11" name="Teardrop 10"/>
            <p:cNvSpPr/>
            <p:nvPr/>
          </p:nvSpPr>
          <p:spPr>
            <a:xfrm rot="2700000">
              <a:off x="6201135" y="2192311"/>
              <a:ext cx="1800000" cy="1800000"/>
            </a:xfrm>
            <a:prstGeom prst="teardrop">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Oval 11"/>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grpSp>
        <p:nvGrpSpPr>
          <p:cNvPr id="13" name="Group 12"/>
          <p:cNvGrpSpPr/>
          <p:nvPr/>
        </p:nvGrpSpPr>
        <p:grpSpPr>
          <a:xfrm>
            <a:off x="618875" y="1273324"/>
            <a:ext cx="1877109" cy="2085678"/>
            <a:chOff x="6201135" y="2192311"/>
            <a:chExt cx="1800000" cy="1800000"/>
          </a:xfrm>
        </p:grpSpPr>
        <p:sp>
          <p:nvSpPr>
            <p:cNvPr id="14" name="Teardrop 13"/>
            <p:cNvSpPr/>
            <p:nvPr/>
          </p:nvSpPr>
          <p:spPr>
            <a:xfrm rot="2700000">
              <a:off x="6201135" y="2192311"/>
              <a:ext cx="1800000" cy="1800000"/>
            </a:xfrm>
            <a:prstGeom prst="teardrop">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Oval 14"/>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sp>
        <p:nvSpPr>
          <p:cNvPr id="16" name="TextBox 15"/>
          <p:cNvSpPr txBox="1"/>
          <p:nvPr/>
        </p:nvSpPr>
        <p:spPr>
          <a:xfrm>
            <a:off x="958850" y="2436151"/>
            <a:ext cx="1082425" cy="523220"/>
          </a:xfrm>
          <a:prstGeom prst="rect">
            <a:avLst/>
          </a:prstGeom>
          <a:noFill/>
        </p:spPr>
        <p:txBody>
          <a:bodyPr wrap="square" rtlCol="0">
            <a:spAutoFit/>
          </a:bodyPr>
          <a:lstStyle/>
          <a:p>
            <a:pPr algn="ctr"/>
            <a:r>
              <a:rPr lang="en-US" altLang="ko-KR" sz="1400" b="1" dirty="0" smtClean="0">
                <a:solidFill>
                  <a:schemeClr val="tx1">
                    <a:lumMod val="65000"/>
                    <a:lumOff val="35000"/>
                  </a:schemeClr>
                </a:solidFill>
                <a:latin typeface="Arial" pitchFamily="34" charset="0"/>
                <a:cs typeface="Arial" pitchFamily="34" charset="0"/>
              </a:rPr>
              <a:t>VBD Screening</a:t>
            </a:r>
            <a:endParaRPr lang="ko-KR" altLang="en-US" sz="1400" b="1" dirty="0">
              <a:solidFill>
                <a:schemeClr val="tx1">
                  <a:lumMod val="65000"/>
                  <a:lumOff val="35000"/>
                </a:schemeClr>
              </a:solidFill>
              <a:latin typeface="Arial" pitchFamily="34" charset="0"/>
              <a:cs typeface="Arial" pitchFamily="34" charset="0"/>
            </a:endParaRPr>
          </a:p>
        </p:txBody>
      </p:sp>
      <p:sp>
        <p:nvSpPr>
          <p:cNvPr id="17" name="TextBox 16"/>
          <p:cNvSpPr txBox="1"/>
          <p:nvPr/>
        </p:nvSpPr>
        <p:spPr>
          <a:xfrm>
            <a:off x="2958488" y="2441219"/>
            <a:ext cx="1082425" cy="523220"/>
          </a:xfrm>
          <a:prstGeom prst="rect">
            <a:avLst/>
          </a:prstGeom>
          <a:noFill/>
        </p:spPr>
        <p:txBody>
          <a:bodyPr wrap="square" rtlCol="0">
            <a:spAutoFit/>
          </a:bodyPr>
          <a:lstStyle/>
          <a:p>
            <a:pPr algn="ctr"/>
            <a:r>
              <a:rPr lang="en-IN" altLang="ko-KR" sz="1400" b="1" dirty="0" smtClean="0">
                <a:solidFill>
                  <a:schemeClr val="tx1">
                    <a:lumMod val="65000"/>
                    <a:lumOff val="35000"/>
                  </a:schemeClr>
                </a:solidFill>
                <a:latin typeface="Arial" pitchFamily="34" charset="0"/>
                <a:cs typeface="Arial" pitchFamily="34" charset="0"/>
              </a:rPr>
              <a:t>Pulse </a:t>
            </a:r>
            <a:r>
              <a:rPr lang="en-IN" altLang="ko-KR" sz="1400" b="1" dirty="0" err="1" smtClean="0">
                <a:solidFill>
                  <a:schemeClr val="tx1">
                    <a:lumMod val="65000"/>
                    <a:lumOff val="35000"/>
                  </a:schemeClr>
                </a:solidFill>
                <a:latin typeface="Arial" pitchFamily="34" charset="0"/>
                <a:cs typeface="Arial" pitchFamily="34" charset="0"/>
              </a:rPr>
              <a:t>Oximetry</a:t>
            </a:r>
            <a:endParaRPr lang="ko-KR" altLang="en-US" sz="1400" b="1" dirty="0">
              <a:solidFill>
                <a:schemeClr val="tx1">
                  <a:lumMod val="65000"/>
                  <a:lumOff val="35000"/>
                </a:schemeClr>
              </a:solidFill>
              <a:latin typeface="Arial" pitchFamily="34" charset="0"/>
              <a:cs typeface="Arial" pitchFamily="34" charset="0"/>
            </a:endParaRPr>
          </a:p>
        </p:txBody>
      </p:sp>
      <p:sp>
        <p:nvSpPr>
          <p:cNvPr id="18" name="TextBox 17"/>
          <p:cNvSpPr txBox="1"/>
          <p:nvPr/>
        </p:nvSpPr>
        <p:spPr>
          <a:xfrm>
            <a:off x="4798675" y="2441219"/>
            <a:ext cx="1082425" cy="523220"/>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Arial" pitchFamily="34" charset="0"/>
                <a:cs typeface="Arial" pitchFamily="34" charset="0"/>
              </a:rPr>
              <a:t>OAE Screening</a:t>
            </a:r>
            <a:endParaRPr lang="ko-KR" altLang="en-US" sz="1400" b="1" dirty="0">
              <a:solidFill>
                <a:schemeClr val="tx1">
                  <a:lumMod val="65000"/>
                  <a:lumOff val="35000"/>
                </a:schemeClr>
              </a:solidFill>
              <a:latin typeface="Arial" pitchFamily="34" charset="0"/>
              <a:cs typeface="Arial" pitchFamily="34" charset="0"/>
            </a:endParaRPr>
          </a:p>
        </p:txBody>
      </p:sp>
      <p:grpSp>
        <p:nvGrpSpPr>
          <p:cNvPr id="22" name="Group 21"/>
          <p:cNvGrpSpPr/>
          <p:nvPr/>
        </p:nvGrpSpPr>
        <p:grpSpPr>
          <a:xfrm>
            <a:off x="208872" y="3505573"/>
            <a:ext cx="2038169" cy="1879275"/>
            <a:chOff x="1062658" y="3986014"/>
            <a:chExt cx="1728192" cy="1691344"/>
          </a:xfrm>
        </p:grpSpPr>
        <p:sp>
          <p:nvSpPr>
            <p:cNvPr id="23" name="TextBox 22"/>
            <p:cNvSpPr txBox="1"/>
            <p:nvPr/>
          </p:nvSpPr>
          <p:spPr>
            <a:xfrm>
              <a:off x="1062658" y="3986014"/>
              <a:ext cx="1728192" cy="276999"/>
            </a:xfrm>
            <a:prstGeom prst="rect">
              <a:avLst/>
            </a:prstGeom>
            <a:noFill/>
          </p:spPr>
          <p:txBody>
            <a:bodyPr wrap="square" rtlCol="0">
              <a:spAutoFit/>
            </a:bodyPr>
            <a:lstStyle/>
            <a:p>
              <a:pPr algn="ctr"/>
              <a:r>
                <a:rPr lang="en-US" altLang="ko-KR" sz="1400" b="1" dirty="0" smtClean="0">
                  <a:solidFill>
                    <a:schemeClr val="tx1">
                      <a:lumMod val="65000"/>
                      <a:lumOff val="35000"/>
                    </a:schemeClr>
                  </a:solidFill>
                  <a:latin typeface="Calibri" pitchFamily="34" charset="0"/>
                  <a:cs typeface="Calibri" pitchFamily="34" charset="0"/>
                </a:rPr>
                <a:t>Within 24 Hours</a:t>
              </a:r>
              <a:endParaRPr lang="ko-KR" altLang="en-US" sz="1400" b="1" dirty="0">
                <a:solidFill>
                  <a:schemeClr val="tx1">
                    <a:lumMod val="65000"/>
                    <a:lumOff val="35000"/>
                  </a:schemeClr>
                </a:solidFill>
                <a:latin typeface="Calibri" pitchFamily="34" charset="0"/>
                <a:cs typeface="Calibri" pitchFamily="34" charset="0"/>
              </a:endParaRPr>
            </a:p>
          </p:txBody>
        </p:sp>
        <p:sp>
          <p:nvSpPr>
            <p:cNvPr id="24" name="TextBox 23"/>
            <p:cNvSpPr txBox="1"/>
            <p:nvPr/>
          </p:nvSpPr>
          <p:spPr>
            <a:xfrm>
              <a:off x="1062658" y="4236967"/>
              <a:ext cx="1728192" cy="1440391"/>
            </a:xfrm>
            <a:prstGeom prst="rect">
              <a:avLst/>
            </a:prstGeom>
            <a:noFill/>
          </p:spPr>
          <p:txBody>
            <a:bodyPr wrap="square" rtlCol="0">
              <a:spAutoFit/>
            </a:bodyPr>
            <a:lstStyle/>
            <a:p>
              <a:pPr algn="just"/>
              <a:r>
                <a:rPr lang="en-US" altLang="ko-KR" sz="1400" dirty="0" smtClean="0">
                  <a:solidFill>
                    <a:schemeClr val="tx1">
                      <a:lumMod val="65000"/>
                      <a:lumOff val="35000"/>
                    </a:schemeClr>
                  </a:solidFill>
                </a:rPr>
                <a:t>Newborn Screened by Delivery point Staff Nurse or RBSK Nurse &amp; seen by Pediatrician</a:t>
              </a:r>
              <a:r>
                <a:rPr lang="en-US" altLang="ko-KR" sz="1400" smtClean="0">
                  <a:solidFill>
                    <a:schemeClr val="tx1">
                      <a:lumMod val="65000"/>
                      <a:lumOff val="35000"/>
                    </a:schemeClr>
                  </a:solidFill>
                </a:rPr>
                <a:t>. Being documented </a:t>
              </a:r>
              <a:r>
                <a:rPr lang="en-US" altLang="ko-KR" sz="1400" dirty="0" smtClean="0">
                  <a:solidFill>
                    <a:schemeClr val="tx1">
                      <a:lumMod val="65000"/>
                      <a:lumOff val="35000"/>
                    </a:schemeClr>
                  </a:solidFill>
                </a:rPr>
                <a:t>using the </a:t>
              </a:r>
              <a:r>
                <a:rPr lang="en-US" altLang="ko-KR" sz="1400" dirty="0" err="1" smtClean="0">
                  <a:solidFill>
                    <a:schemeClr val="tx1">
                      <a:lumMod val="65000"/>
                      <a:lumOff val="35000"/>
                    </a:schemeClr>
                  </a:solidFill>
                </a:rPr>
                <a:t>Jatakseva</a:t>
              </a:r>
              <a:r>
                <a:rPr lang="en-US" altLang="ko-KR" sz="1400" dirty="0" smtClean="0">
                  <a:solidFill>
                    <a:schemeClr val="tx1">
                      <a:lumMod val="65000"/>
                      <a:lumOff val="35000"/>
                    </a:schemeClr>
                  </a:solidFill>
                </a:rPr>
                <a:t> android app</a:t>
              </a:r>
              <a:endParaRPr lang="en-US" altLang="ko-KR" sz="1400" dirty="0">
                <a:solidFill>
                  <a:schemeClr val="tx1">
                    <a:lumMod val="65000"/>
                    <a:lumOff val="35000"/>
                  </a:schemeClr>
                </a:solidFill>
              </a:endParaRPr>
            </a:p>
          </p:txBody>
        </p:sp>
      </p:grpSp>
      <p:grpSp>
        <p:nvGrpSpPr>
          <p:cNvPr id="25" name="Group 24"/>
          <p:cNvGrpSpPr/>
          <p:nvPr/>
        </p:nvGrpSpPr>
        <p:grpSpPr>
          <a:xfrm>
            <a:off x="2433705" y="3544256"/>
            <a:ext cx="1972229" cy="1879277"/>
            <a:chOff x="1062658" y="3986014"/>
            <a:chExt cx="1728192" cy="1691346"/>
          </a:xfrm>
        </p:grpSpPr>
        <p:sp>
          <p:nvSpPr>
            <p:cNvPr id="26" name="TextBox 25"/>
            <p:cNvSpPr txBox="1"/>
            <p:nvPr/>
          </p:nvSpPr>
          <p:spPr>
            <a:xfrm>
              <a:off x="1062658" y="3986014"/>
              <a:ext cx="1728192" cy="276999"/>
            </a:xfrm>
            <a:prstGeom prst="rect">
              <a:avLst/>
            </a:prstGeom>
            <a:noFill/>
          </p:spPr>
          <p:txBody>
            <a:bodyPr wrap="square" rtlCol="0">
              <a:spAutoFit/>
            </a:bodyPr>
            <a:lstStyle/>
            <a:p>
              <a:pPr algn="ctr"/>
              <a:r>
                <a:rPr lang="en-US" altLang="ko-KR" sz="1400" b="1" dirty="0" smtClean="0">
                  <a:solidFill>
                    <a:schemeClr val="tx1">
                      <a:lumMod val="65000"/>
                      <a:lumOff val="35000"/>
                    </a:schemeClr>
                  </a:solidFill>
                  <a:latin typeface="Calibri" pitchFamily="34" charset="0"/>
                  <a:cs typeface="Calibri" pitchFamily="34" charset="0"/>
                </a:rPr>
                <a:t>24-48 Hours</a:t>
              </a:r>
              <a:endParaRPr lang="ko-KR" altLang="en-US" sz="1400" b="1" dirty="0">
                <a:solidFill>
                  <a:schemeClr val="tx1">
                    <a:lumMod val="65000"/>
                    <a:lumOff val="35000"/>
                  </a:schemeClr>
                </a:solidFill>
                <a:latin typeface="Calibri" pitchFamily="34" charset="0"/>
                <a:cs typeface="Calibri" pitchFamily="34" charset="0"/>
              </a:endParaRPr>
            </a:p>
          </p:txBody>
        </p:sp>
        <p:sp>
          <p:nvSpPr>
            <p:cNvPr id="27" name="TextBox 26"/>
            <p:cNvSpPr txBox="1"/>
            <p:nvPr/>
          </p:nvSpPr>
          <p:spPr>
            <a:xfrm>
              <a:off x="1062658" y="4236968"/>
              <a:ext cx="1728192" cy="1440392"/>
            </a:xfrm>
            <a:prstGeom prst="rect">
              <a:avLst/>
            </a:prstGeom>
            <a:noFill/>
          </p:spPr>
          <p:txBody>
            <a:bodyPr wrap="square" rtlCol="0">
              <a:spAutoFit/>
            </a:bodyPr>
            <a:lstStyle/>
            <a:p>
              <a:pPr algn="just"/>
              <a:r>
                <a:rPr lang="en-US" altLang="ko-KR" sz="1400" dirty="0" smtClean="0">
                  <a:solidFill>
                    <a:schemeClr val="tx1">
                      <a:lumMod val="65000"/>
                      <a:lumOff val="35000"/>
                    </a:schemeClr>
                  </a:solidFill>
                </a:rPr>
                <a:t>Pulse </a:t>
              </a:r>
              <a:r>
                <a:rPr lang="en-US" altLang="ko-KR" sz="1400" dirty="0" err="1" smtClean="0">
                  <a:solidFill>
                    <a:schemeClr val="tx1">
                      <a:lumMod val="65000"/>
                      <a:lumOff val="35000"/>
                    </a:schemeClr>
                  </a:solidFill>
                </a:rPr>
                <a:t>Oximetry</a:t>
              </a:r>
              <a:r>
                <a:rPr lang="en-US" altLang="ko-KR" sz="1400" dirty="0" smtClean="0">
                  <a:solidFill>
                    <a:schemeClr val="tx1">
                      <a:lumMod val="65000"/>
                      <a:lumOff val="35000"/>
                    </a:schemeClr>
                  </a:solidFill>
                </a:rPr>
                <a:t> is recorded for  Newborn using specific PO machine </a:t>
              </a:r>
              <a:r>
                <a:rPr lang="en-US" altLang="ko-KR" sz="1400" smtClean="0">
                  <a:solidFill>
                    <a:schemeClr val="tx1">
                      <a:lumMod val="65000"/>
                      <a:lumOff val="35000"/>
                    </a:schemeClr>
                  </a:solidFill>
                </a:rPr>
                <a:t>with in-built </a:t>
              </a:r>
              <a:r>
                <a:rPr lang="en-US" altLang="ko-KR" sz="1400" dirty="0" smtClean="0">
                  <a:solidFill>
                    <a:schemeClr val="tx1">
                      <a:lumMod val="65000"/>
                      <a:lumOff val="35000"/>
                    </a:schemeClr>
                  </a:solidFill>
                </a:rPr>
                <a:t>Software </a:t>
              </a:r>
              <a:r>
                <a:rPr lang="en-US" altLang="ko-KR" sz="1400" smtClean="0">
                  <a:solidFill>
                    <a:schemeClr val="tx1">
                      <a:lumMod val="65000"/>
                      <a:lumOff val="35000"/>
                    </a:schemeClr>
                  </a:solidFill>
                </a:rPr>
                <a:t>which record, </a:t>
              </a:r>
              <a:r>
                <a:rPr lang="en-US" altLang="ko-KR" sz="1400" dirty="0" smtClean="0">
                  <a:solidFill>
                    <a:schemeClr val="tx1">
                      <a:lumMod val="65000"/>
                      <a:lumOff val="35000"/>
                    </a:schemeClr>
                  </a:solidFill>
                </a:rPr>
                <a:t>interpret &amp; transmit the readings </a:t>
              </a:r>
              <a:endParaRPr lang="en-US" altLang="ko-KR" sz="1400" dirty="0">
                <a:solidFill>
                  <a:schemeClr val="tx1">
                    <a:lumMod val="65000"/>
                    <a:lumOff val="35000"/>
                  </a:schemeClr>
                </a:solidFill>
              </a:endParaRPr>
            </a:p>
          </p:txBody>
        </p:sp>
      </p:grpSp>
      <p:grpSp>
        <p:nvGrpSpPr>
          <p:cNvPr id="28" name="Group 27"/>
          <p:cNvGrpSpPr/>
          <p:nvPr/>
        </p:nvGrpSpPr>
        <p:grpSpPr>
          <a:xfrm>
            <a:off x="4475790" y="3505572"/>
            <a:ext cx="2112433" cy="1879277"/>
            <a:chOff x="1062658" y="3986014"/>
            <a:chExt cx="1728192" cy="1691346"/>
          </a:xfrm>
        </p:grpSpPr>
        <p:sp>
          <p:nvSpPr>
            <p:cNvPr id="29" name="TextBox 28"/>
            <p:cNvSpPr txBox="1"/>
            <p:nvPr/>
          </p:nvSpPr>
          <p:spPr>
            <a:xfrm>
              <a:off x="1062658" y="3986014"/>
              <a:ext cx="1728192" cy="276999"/>
            </a:xfrm>
            <a:prstGeom prst="rect">
              <a:avLst/>
            </a:prstGeom>
            <a:noFill/>
          </p:spPr>
          <p:txBody>
            <a:bodyPr wrap="square" rtlCol="0">
              <a:spAutoFit/>
            </a:bodyPr>
            <a:lstStyle/>
            <a:p>
              <a:pPr algn="ctr"/>
              <a:r>
                <a:rPr lang="en-US" altLang="ko-KR" sz="1400" b="1" dirty="0" smtClean="0">
                  <a:solidFill>
                    <a:schemeClr val="tx1">
                      <a:lumMod val="65000"/>
                      <a:lumOff val="35000"/>
                    </a:schemeClr>
                  </a:solidFill>
                  <a:latin typeface="Calibri" pitchFamily="34" charset="0"/>
                  <a:cs typeface="Calibri" pitchFamily="34" charset="0"/>
                </a:rPr>
                <a:t>Near 48 Hours</a:t>
              </a:r>
              <a:endParaRPr lang="ko-KR" altLang="en-US" sz="1400" b="1" dirty="0">
                <a:solidFill>
                  <a:schemeClr val="tx1">
                    <a:lumMod val="65000"/>
                    <a:lumOff val="35000"/>
                  </a:schemeClr>
                </a:solidFill>
                <a:latin typeface="Calibri" pitchFamily="34" charset="0"/>
                <a:cs typeface="Calibri" pitchFamily="34" charset="0"/>
              </a:endParaRPr>
            </a:p>
          </p:txBody>
        </p:sp>
        <p:sp>
          <p:nvSpPr>
            <p:cNvPr id="30" name="TextBox 29"/>
            <p:cNvSpPr txBox="1"/>
            <p:nvPr/>
          </p:nvSpPr>
          <p:spPr>
            <a:xfrm>
              <a:off x="1062658" y="4236968"/>
              <a:ext cx="1728192" cy="1440392"/>
            </a:xfrm>
            <a:prstGeom prst="rect">
              <a:avLst/>
            </a:prstGeom>
            <a:noFill/>
          </p:spPr>
          <p:txBody>
            <a:bodyPr wrap="square" rtlCol="0">
              <a:spAutoFit/>
            </a:bodyPr>
            <a:lstStyle/>
            <a:p>
              <a:pPr algn="just"/>
              <a:r>
                <a:rPr lang="en-US" altLang="ko-KR" sz="1400" dirty="0" smtClean="0">
                  <a:solidFill>
                    <a:schemeClr val="tx1">
                      <a:lumMod val="65000"/>
                      <a:lumOff val="35000"/>
                    </a:schemeClr>
                  </a:solidFill>
                </a:rPr>
                <a:t>Hearing Screening is </a:t>
              </a:r>
              <a:r>
                <a:rPr lang="en-US" altLang="ko-KR" sz="1400" dirty="0">
                  <a:solidFill>
                    <a:schemeClr val="tx1">
                      <a:lumMod val="65000"/>
                      <a:lumOff val="35000"/>
                    </a:schemeClr>
                  </a:solidFill>
                </a:rPr>
                <a:t>done by </a:t>
              </a:r>
              <a:r>
                <a:rPr lang="en-US" altLang="ko-KR" sz="1400" dirty="0" smtClean="0">
                  <a:solidFill>
                    <a:schemeClr val="tx1">
                      <a:lumMod val="65000"/>
                      <a:lumOff val="35000"/>
                    </a:schemeClr>
                  </a:solidFill>
                </a:rPr>
                <a:t>trained </a:t>
              </a:r>
              <a:r>
                <a:rPr lang="en-US" altLang="ko-KR" sz="1400" dirty="0">
                  <a:solidFill>
                    <a:schemeClr val="tx1">
                      <a:lumMod val="65000"/>
                      <a:lumOff val="35000"/>
                    </a:schemeClr>
                  </a:solidFill>
                </a:rPr>
                <a:t>Nurses </a:t>
              </a:r>
              <a:r>
                <a:rPr lang="en-US" altLang="ko-KR" sz="1400">
                  <a:solidFill>
                    <a:schemeClr val="tx1">
                      <a:lumMod val="65000"/>
                      <a:lumOff val="35000"/>
                    </a:schemeClr>
                  </a:solidFill>
                </a:rPr>
                <a:t>at </a:t>
              </a:r>
              <a:r>
                <a:rPr lang="en-US" altLang="ko-KR" sz="1400" smtClean="0">
                  <a:solidFill>
                    <a:schemeClr val="tx1">
                      <a:lumMod val="65000"/>
                      <a:lumOff val="35000"/>
                    </a:schemeClr>
                  </a:solidFill>
                </a:rPr>
                <a:t>around </a:t>
              </a:r>
              <a:r>
                <a:rPr lang="en-US" altLang="ko-KR" sz="1400" dirty="0" smtClean="0">
                  <a:solidFill>
                    <a:schemeClr val="tx1">
                      <a:lumMod val="65000"/>
                      <a:lumOff val="35000"/>
                    </a:schemeClr>
                  </a:solidFill>
                </a:rPr>
                <a:t>48 hours post partum using OAE machine</a:t>
              </a:r>
              <a:r>
                <a:rPr lang="en-US" altLang="ko-KR" sz="1400" smtClean="0">
                  <a:solidFill>
                    <a:schemeClr val="tx1">
                      <a:lumMod val="65000"/>
                      <a:lumOff val="35000"/>
                    </a:schemeClr>
                  </a:solidFill>
                </a:rPr>
                <a:t>. Referred </a:t>
              </a:r>
              <a:r>
                <a:rPr lang="en-US" altLang="ko-KR" sz="1400" dirty="0" smtClean="0">
                  <a:solidFill>
                    <a:schemeClr val="tx1">
                      <a:lumMod val="65000"/>
                      <a:lumOff val="35000"/>
                    </a:schemeClr>
                  </a:solidFill>
                </a:rPr>
                <a:t>cases are followed up at DEICs or </a:t>
              </a:r>
              <a:r>
                <a:rPr lang="en-US" altLang="ko-KR" sz="1400" smtClean="0">
                  <a:solidFill>
                    <a:schemeClr val="tx1">
                      <a:lumMod val="65000"/>
                      <a:lumOff val="35000"/>
                    </a:schemeClr>
                  </a:solidFill>
                </a:rPr>
                <a:t>NPCD level.</a:t>
              </a:r>
              <a:endParaRPr lang="en-US" altLang="ko-KR" sz="1400" dirty="0">
                <a:solidFill>
                  <a:schemeClr val="tx1">
                    <a:lumMod val="65000"/>
                    <a:lumOff val="35000"/>
                  </a:schemeClr>
                </a:solidFill>
              </a:endParaRPr>
            </a:p>
          </p:txBody>
        </p:sp>
      </p:grpSp>
      <p:sp>
        <p:nvSpPr>
          <p:cNvPr id="35" name="TextBox 34"/>
          <p:cNvSpPr txBox="1"/>
          <p:nvPr/>
        </p:nvSpPr>
        <p:spPr>
          <a:xfrm>
            <a:off x="6710808" y="2628310"/>
            <a:ext cx="1082425" cy="523220"/>
          </a:xfrm>
          <a:prstGeom prst="rect">
            <a:avLst/>
          </a:prstGeom>
          <a:noFill/>
        </p:spPr>
        <p:txBody>
          <a:bodyPr wrap="square" rtlCol="0">
            <a:spAutoFit/>
          </a:bodyPr>
          <a:lstStyle/>
          <a:p>
            <a:pPr algn="ctr"/>
            <a:r>
              <a:rPr lang="en-US" altLang="ko-KR" sz="1400" b="1" dirty="0" smtClean="0">
                <a:solidFill>
                  <a:schemeClr val="tx1">
                    <a:lumMod val="65000"/>
                    <a:lumOff val="35000"/>
                  </a:schemeClr>
                </a:solidFill>
                <a:latin typeface="Arial" pitchFamily="34" charset="0"/>
                <a:cs typeface="Arial" pitchFamily="34" charset="0"/>
              </a:rPr>
              <a:t>Metabolic Screening</a:t>
            </a:r>
            <a:endParaRPr lang="ko-KR" altLang="en-US" sz="1400" b="1" dirty="0">
              <a:solidFill>
                <a:schemeClr val="tx1">
                  <a:lumMod val="65000"/>
                  <a:lumOff val="35000"/>
                </a:schemeClr>
              </a:solidFill>
              <a:latin typeface="Arial" pitchFamily="34" charset="0"/>
              <a:cs typeface="Arial" pitchFamily="34" charset="0"/>
            </a:endParaRPr>
          </a:p>
        </p:txBody>
      </p:sp>
      <p:grpSp>
        <p:nvGrpSpPr>
          <p:cNvPr id="36" name="Group 35"/>
          <p:cNvGrpSpPr/>
          <p:nvPr/>
        </p:nvGrpSpPr>
        <p:grpSpPr>
          <a:xfrm>
            <a:off x="6710808" y="3505574"/>
            <a:ext cx="2109664" cy="2063941"/>
            <a:chOff x="1062658" y="3986014"/>
            <a:chExt cx="1728192" cy="1857543"/>
          </a:xfrm>
        </p:grpSpPr>
        <p:sp>
          <p:nvSpPr>
            <p:cNvPr id="37" name="TextBox 36"/>
            <p:cNvSpPr txBox="1"/>
            <p:nvPr/>
          </p:nvSpPr>
          <p:spPr>
            <a:xfrm>
              <a:off x="1062658" y="3986014"/>
              <a:ext cx="1728192" cy="276999"/>
            </a:xfrm>
            <a:prstGeom prst="rect">
              <a:avLst/>
            </a:prstGeom>
            <a:noFill/>
          </p:spPr>
          <p:txBody>
            <a:bodyPr wrap="square" rtlCol="0">
              <a:spAutoFit/>
            </a:bodyPr>
            <a:lstStyle/>
            <a:p>
              <a:pPr algn="ctr"/>
              <a:r>
                <a:rPr lang="en-IN" altLang="ko-KR" sz="1400" b="1" dirty="0" smtClean="0">
                  <a:solidFill>
                    <a:schemeClr val="tx1">
                      <a:lumMod val="65000"/>
                      <a:lumOff val="35000"/>
                    </a:schemeClr>
                  </a:solidFill>
                  <a:latin typeface="Calibri" pitchFamily="34" charset="0"/>
                  <a:cs typeface="Calibri" pitchFamily="34" charset="0"/>
                </a:rPr>
                <a:t>After 48 Hours</a:t>
              </a:r>
              <a:endParaRPr lang="ko-KR" altLang="en-US" sz="1400" b="1" dirty="0">
                <a:solidFill>
                  <a:schemeClr val="tx1">
                    <a:lumMod val="65000"/>
                    <a:lumOff val="35000"/>
                  </a:schemeClr>
                </a:solidFill>
                <a:latin typeface="Calibri" pitchFamily="34" charset="0"/>
                <a:cs typeface="Calibri" pitchFamily="34" charset="0"/>
              </a:endParaRPr>
            </a:p>
          </p:txBody>
        </p:sp>
        <p:sp>
          <p:nvSpPr>
            <p:cNvPr id="38" name="TextBox 37"/>
            <p:cNvSpPr txBox="1"/>
            <p:nvPr/>
          </p:nvSpPr>
          <p:spPr>
            <a:xfrm>
              <a:off x="1062658" y="4236967"/>
              <a:ext cx="1728192" cy="1606590"/>
            </a:xfrm>
            <a:prstGeom prst="rect">
              <a:avLst/>
            </a:prstGeom>
            <a:noFill/>
          </p:spPr>
          <p:txBody>
            <a:bodyPr wrap="square" rtlCol="0">
              <a:spAutoFit/>
            </a:bodyPr>
            <a:lstStyle/>
            <a:p>
              <a:pPr algn="just"/>
              <a:r>
                <a:rPr lang="en-US" altLang="ko-KR" sz="1400" dirty="0" smtClean="0">
                  <a:solidFill>
                    <a:schemeClr val="tx1">
                      <a:lumMod val="65000"/>
                      <a:lumOff val="35000"/>
                    </a:schemeClr>
                  </a:solidFill>
                </a:rPr>
                <a:t>Blood sample collected by heel pricking and on blotting paper, dried samples transported to </a:t>
              </a:r>
              <a:r>
                <a:rPr lang="en-US" altLang="ko-KR" sz="1400" smtClean="0">
                  <a:solidFill>
                    <a:schemeClr val="tx1">
                      <a:lumMod val="65000"/>
                      <a:lumOff val="35000"/>
                    </a:schemeClr>
                  </a:solidFill>
                </a:rPr>
                <a:t>PH and RPH Labs. Reports captured in Jatak Seva  online</a:t>
              </a:r>
              <a:r>
                <a:rPr lang="en-US" altLang="ko-KR" sz="1200" smtClean="0">
                  <a:solidFill>
                    <a:schemeClr val="tx1">
                      <a:lumMod val="65000"/>
                      <a:lumOff val="35000"/>
                    </a:schemeClr>
                  </a:solidFill>
                </a:rPr>
                <a:t> from the Labs.</a:t>
              </a:r>
              <a:endParaRPr lang="en-US" altLang="ko-KR" sz="1200" dirty="0">
                <a:solidFill>
                  <a:schemeClr val="tx1">
                    <a:lumMod val="65000"/>
                    <a:lumOff val="35000"/>
                  </a:schemeClr>
                </a:solidFill>
              </a:endParaRPr>
            </a:p>
          </p:txBody>
        </p:sp>
      </p:grpSp>
      <p:sp>
        <p:nvSpPr>
          <p:cNvPr id="41" name="Freeform 99">
            <a:extLst>
              <a:ext uri="{FF2B5EF4-FFF2-40B4-BE49-F238E27FC236}">
                <a16:creationId xmlns="" xmlns:a16="http://schemas.microsoft.com/office/drawing/2014/main" id="{1046DC50-D923-413D-B638-09039F1E9575}"/>
              </a:ext>
            </a:extLst>
          </p:cNvPr>
          <p:cNvSpPr>
            <a:spLocks noChangeAspect="1"/>
          </p:cNvSpPr>
          <p:nvPr/>
        </p:nvSpPr>
        <p:spPr>
          <a:xfrm>
            <a:off x="3196423" y="1630857"/>
            <a:ext cx="526054" cy="731356"/>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Rounded Rectangle 7">
            <a:extLst>
              <a:ext uri="{FF2B5EF4-FFF2-40B4-BE49-F238E27FC236}">
                <a16:creationId xmlns="" xmlns:a16="http://schemas.microsoft.com/office/drawing/2014/main" id="{F3BA84E3-0CED-41AF-974E-5A3027C18907}"/>
              </a:ext>
            </a:extLst>
          </p:cNvPr>
          <p:cNvSpPr>
            <a:spLocks noChangeAspect="1"/>
          </p:cNvSpPr>
          <p:nvPr/>
        </p:nvSpPr>
        <p:spPr>
          <a:xfrm rot="18924894" flipH="1">
            <a:off x="7124118" y="1524306"/>
            <a:ext cx="268248" cy="1165715"/>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Round Same Side Corner Rectangle 11"/>
          <p:cNvSpPr/>
          <p:nvPr/>
        </p:nvSpPr>
        <p:spPr>
          <a:xfrm rot="9900000">
            <a:off x="4914290" y="1654514"/>
            <a:ext cx="500908" cy="481539"/>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Round Same Side Corner Rectangle 8"/>
          <p:cNvSpPr/>
          <p:nvPr/>
        </p:nvSpPr>
        <p:spPr>
          <a:xfrm>
            <a:off x="1041294" y="1793378"/>
            <a:ext cx="373326" cy="51639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Round Same Side Corner Rectangle 20"/>
          <p:cNvSpPr/>
          <p:nvPr/>
        </p:nvSpPr>
        <p:spPr>
          <a:xfrm rot="10800000">
            <a:off x="1691679" y="1788605"/>
            <a:ext cx="349595" cy="52116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448" y="276987"/>
            <a:ext cx="462736" cy="394183"/>
          </a:xfrm>
          <a:prstGeom prst="rect">
            <a:avLst/>
          </a:prstGeom>
        </p:spPr>
      </p:pic>
    </p:spTree>
    <p:extLst>
      <p:ext uri="{BB962C8B-B14F-4D97-AF65-F5344CB8AC3E}">
        <p14:creationId xmlns:p14="http://schemas.microsoft.com/office/powerpoint/2010/main" val="1876100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Break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3443</TotalTime>
  <Words>1428</Words>
  <Application>Microsoft Office PowerPoint</Application>
  <PresentationFormat>On-screen Show (16:10)</PresentationFormat>
  <Paragraphs>309</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Cover and End Slide Master</vt:lpstr>
      <vt:lpstr>Section Break Slide Master</vt:lpstr>
      <vt:lpstr>SHALABHAM-  COMPREHENSIVE NEWBORN SCREENING PROGRAM IN KERALA</vt:lpstr>
      <vt:lpstr>PowerPoint Presentation</vt:lpstr>
      <vt:lpstr>THIS FOLLOWS..</vt:lpstr>
      <vt:lpstr>INFANT MORTALITY TREND</vt:lpstr>
      <vt:lpstr>Worldmap CAUSE OF DEATH</vt:lpstr>
      <vt:lpstr>PowerPoint Presentation</vt:lpstr>
      <vt:lpstr>COMPREHENSIVE NEWBORN SCREENING PROGRAM</vt:lpstr>
      <vt:lpstr>MILE STONES.. </vt:lpstr>
      <vt:lpstr>COURSE OF SCREENING</vt:lpstr>
      <vt:lpstr>VISIBLE BIRTH DEFECT SCREENING</vt:lpstr>
      <vt:lpstr> FUNCTIONAL BIRTH DEFECT SCREENING </vt:lpstr>
      <vt:lpstr>METABOLIC SCREENING PROGRAM</vt:lpstr>
      <vt:lpstr>PowerPoint Presentation</vt:lpstr>
      <vt:lpstr>         EVERY CHILD WITH UNIQUE ID</vt:lpstr>
      <vt:lpstr>RESULTS</vt:lpstr>
      <vt:lpstr>PowerPoint Presentation</vt:lpstr>
      <vt:lpstr>PowerPoint Presentation</vt:lpstr>
      <vt:lpstr>PowerPoint Presentation</vt:lpstr>
      <vt:lpstr>PowerPoint Presentation</vt:lpstr>
      <vt:lpstr>UNIQUENESS &amp; ADVANTAGES</vt:lpstr>
      <vt:lpstr>July August September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HP</cp:lastModifiedBy>
  <cp:revision>183</cp:revision>
  <dcterms:created xsi:type="dcterms:W3CDTF">2016-11-17T01:16:25Z</dcterms:created>
  <dcterms:modified xsi:type="dcterms:W3CDTF">2018-10-30T05:39:39Z</dcterms:modified>
</cp:coreProperties>
</file>