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4"/>
  </p:notesMasterIdLst>
  <p:sldIdLst>
    <p:sldId id="485" r:id="rId3"/>
    <p:sldId id="487" r:id="rId4"/>
    <p:sldId id="486" r:id="rId5"/>
    <p:sldId id="488" r:id="rId6"/>
    <p:sldId id="491" r:id="rId7"/>
    <p:sldId id="492" r:id="rId8"/>
    <p:sldId id="489" r:id="rId9"/>
    <p:sldId id="498" r:id="rId10"/>
    <p:sldId id="499" r:id="rId11"/>
    <p:sldId id="500" r:id="rId12"/>
    <p:sldId id="495" r:id="rId13"/>
    <p:sldId id="496" r:id="rId14"/>
    <p:sldId id="501" r:id="rId15"/>
    <p:sldId id="456" r:id="rId16"/>
    <p:sldId id="457" r:id="rId17"/>
    <p:sldId id="503" r:id="rId18"/>
    <p:sldId id="459" r:id="rId19"/>
    <p:sldId id="460" r:id="rId20"/>
    <p:sldId id="461" r:id="rId21"/>
    <p:sldId id="478" r:id="rId22"/>
    <p:sldId id="479" r:id="rId23"/>
    <p:sldId id="480" r:id="rId24"/>
    <p:sldId id="481" r:id="rId25"/>
    <p:sldId id="482" r:id="rId26"/>
    <p:sldId id="483" r:id="rId27"/>
    <p:sldId id="484" r:id="rId28"/>
    <p:sldId id="472" r:id="rId29"/>
    <p:sldId id="504" r:id="rId30"/>
    <p:sldId id="473" r:id="rId31"/>
    <p:sldId id="476" r:id="rId32"/>
    <p:sldId id="50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0991" autoAdjust="0"/>
  </p:normalViewPr>
  <p:slideViewPr>
    <p:cSldViewPr snapToGrid="0">
      <p:cViewPr varScale="1">
        <p:scale>
          <a:sx n="66" d="100"/>
          <a:sy n="66" d="100"/>
        </p:scale>
        <p:origin x="-846" y="-10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r.V.K.Paul\Documents\Lancet%20NB%202013\Launch\Copy%20of%20GNAP_Indi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upadhyaya\Desktop\Desktop%20Folders\CSR%20Meeting\Data%20CSR%20NFHS%204.xlsx" TargetMode="External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ARNA\Desktop\Circulars\List%20of%20LTs%20dt%20wise\Jagityal%20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TABLE!$B$14</c:f>
              <c:strCache>
                <c:ptCount val="1"/>
                <c:pt idx="0">
                  <c:v>Newborn lives saved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c:spPr>
          <c:cat>
            <c:strRef>
              <c:f>TABLE!$A$15:$A$20</c:f>
              <c:strCache>
                <c:ptCount val="6"/>
                <c:pt idx="0">
                  <c:v>Preconception Nutrition </c:v>
                </c:pt>
                <c:pt idx="1">
                  <c:v>Antenatal Care </c:v>
                </c:pt>
                <c:pt idx="2">
                  <c:v>Care during labour and birth including complications</c:v>
                </c:pt>
                <c:pt idx="3">
                  <c:v>Immediate Newborn Care </c:v>
                </c:pt>
                <c:pt idx="4">
                  <c:v>Care of the healthy newborn</c:v>
                </c:pt>
                <c:pt idx="5">
                  <c:v>Care Of The Small &amp; Sick Newborn </c:v>
                </c:pt>
              </c:strCache>
            </c:strRef>
          </c:cat>
          <c:val>
            <c:numRef>
              <c:f>TABLE!$B$15:$B$20</c:f>
              <c:numCache>
                <c:formatCode>#,##0</c:formatCode>
                <c:ptCount val="6"/>
                <c:pt idx="0">
                  <c:v>35780</c:v>
                </c:pt>
                <c:pt idx="1">
                  <c:v>4532</c:v>
                </c:pt>
                <c:pt idx="2">
                  <c:v>234377</c:v>
                </c:pt>
                <c:pt idx="3">
                  <c:v>52002</c:v>
                </c:pt>
                <c:pt idx="4">
                  <c:v>54502</c:v>
                </c:pt>
                <c:pt idx="5">
                  <c:v>187240.91547000001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B8-455D-8297-446CD9CF7A3A}"/>
            </c:ext>
          </c:extLst>
        </c:ser>
        <c:ser>
          <c:idx val="1"/>
          <c:order val="1"/>
          <c:tx>
            <c:strRef>
              <c:f>TABLE!$C$14</c:f>
              <c:strCache>
                <c:ptCount val="1"/>
                <c:pt idx="0">
                  <c:v>Maternal lives saved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1"/>
              </a:solidFill>
            </a:ln>
          </c:spPr>
          <c:cat>
            <c:strRef>
              <c:f>TABLE!$A$15:$A$20</c:f>
              <c:strCache>
                <c:ptCount val="6"/>
                <c:pt idx="0">
                  <c:v>Preconception Nutrition </c:v>
                </c:pt>
                <c:pt idx="1">
                  <c:v>Antenatal Care </c:v>
                </c:pt>
                <c:pt idx="2">
                  <c:v>Care during labour and birth including complications</c:v>
                </c:pt>
                <c:pt idx="3">
                  <c:v>Immediate Newborn Care </c:v>
                </c:pt>
                <c:pt idx="4">
                  <c:v>Care of the healthy newborn</c:v>
                </c:pt>
                <c:pt idx="5">
                  <c:v>Care Of The Small &amp; Sick Newborn </c:v>
                </c:pt>
              </c:strCache>
            </c:strRef>
          </c:cat>
          <c:val>
            <c:numRef>
              <c:f>TABLE!$C$15:$C$20</c:f>
              <c:numCache>
                <c:formatCode>#,##0</c:formatCode>
                <c:ptCount val="6"/>
                <c:pt idx="0">
                  <c:v>0</c:v>
                </c:pt>
                <c:pt idx="1">
                  <c:v>2</c:v>
                </c:pt>
                <c:pt idx="2">
                  <c:v>26323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B8-455D-8297-446CD9CF7A3A}"/>
            </c:ext>
          </c:extLst>
        </c:ser>
        <c:ser>
          <c:idx val="2"/>
          <c:order val="2"/>
          <c:tx>
            <c:strRef>
              <c:f>TABLE!$D$14</c:f>
              <c:strCache>
                <c:ptCount val="1"/>
                <c:pt idx="0">
                  <c:v>Stillbirths averted</c:v>
                </c:pt>
              </c:strCache>
            </c:strRef>
          </c:tx>
          <c:spPr>
            <a:solidFill>
              <a:srgbClr val="AAEFD1">
                <a:lumMod val="75000"/>
              </a:srgbClr>
            </a:solidFill>
            <a:ln>
              <a:solidFill>
                <a:schemeClr val="accent1"/>
              </a:solidFill>
            </a:ln>
          </c:spPr>
          <c:cat>
            <c:strRef>
              <c:f>TABLE!$A$15:$A$20</c:f>
              <c:strCache>
                <c:ptCount val="6"/>
                <c:pt idx="0">
                  <c:v>Preconception Nutrition </c:v>
                </c:pt>
                <c:pt idx="1">
                  <c:v>Antenatal Care </c:v>
                </c:pt>
                <c:pt idx="2">
                  <c:v>Care during labour and birth including complications</c:v>
                </c:pt>
                <c:pt idx="3">
                  <c:v>Immediate Newborn Care </c:v>
                </c:pt>
                <c:pt idx="4">
                  <c:v>Care of the healthy newborn</c:v>
                </c:pt>
                <c:pt idx="5">
                  <c:v>Care Of The Small &amp; Sick Newborn </c:v>
                </c:pt>
              </c:strCache>
            </c:strRef>
          </c:cat>
          <c:val>
            <c:numRef>
              <c:f>TABLE!$D$15:$D$20</c:f>
              <c:numCache>
                <c:formatCode>#,##0</c:formatCode>
                <c:ptCount val="6"/>
                <c:pt idx="0">
                  <c:v>7636</c:v>
                </c:pt>
                <c:pt idx="1">
                  <c:v>40972</c:v>
                </c:pt>
                <c:pt idx="2">
                  <c:v>195413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B8-455D-8297-446CD9CF7A3A}"/>
            </c:ext>
          </c:extLst>
        </c:ser>
        <c:ser>
          <c:idx val="3"/>
          <c:order val="3"/>
          <c:tx>
            <c:strRef>
              <c:f>TABLE!$E$14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43,500</a:t>
                    </a:r>
                  </a:p>
                </c:rich>
              </c:tx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B8-455D-8297-446CD9CF7A3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45,500</a:t>
                    </a:r>
                  </a:p>
                </c:rich>
              </c:tx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B8-455D-8297-446CD9CF7A3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4,56,000</a:t>
                    </a:r>
                    <a:endParaRPr lang="en-US" dirty="0"/>
                  </a:p>
                </c:rich>
              </c:tx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B8-455D-8297-446CD9CF7A3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52,000</a:t>
                    </a:r>
                    <a:endParaRPr lang="en-US" dirty="0"/>
                  </a:p>
                </c:rich>
              </c:tx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B8-455D-8297-446CD9CF7A3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54,500</a:t>
                    </a:r>
                  </a:p>
                </c:rich>
              </c:tx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B8-455D-8297-446CD9CF7A3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1,87000</a:t>
                    </a:r>
                    <a:endParaRPr lang="en-US" dirty="0"/>
                  </a:p>
                </c:rich>
              </c:tx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B8-455D-8297-446CD9CF7A3A}"/>
                </c:ext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TABLE!$A$15:$A$20</c:f>
              <c:strCache>
                <c:ptCount val="6"/>
                <c:pt idx="0">
                  <c:v>Preconception Nutrition </c:v>
                </c:pt>
                <c:pt idx="1">
                  <c:v>Antenatal Care </c:v>
                </c:pt>
                <c:pt idx="2">
                  <c:v>Care during labour and birth including complications</c:v>
                </c:pt>
                <c:pt idx="3">
                  <c:v>Immediate Newborn Care </c:v>
                </c:pt>
                <c:pt idx="4">
                  <c:v>Care of the healthy newborn</c:v>
                </c:pt>
                <c:pt idx="5">
                  <c:v>Care Of The Small &amp; Sick Newborn </c:v>
                </c:pt>
              </c:strCache>
            </c:strRef>
          </c:cat>
          <c:val>
            <c:numRef>
              <c:f>TABLE!$E$15:$E$20</c:f>
              <c:numCache>
                <c:formatCode>#,##0</c:formatCode>
                <c:ptCount val="6"/>
                <c:pt idx="0">
                  <c:v>43416</c:v>
                </c:pt>
                <c:pt idx="1">
                  <c:v>45506</c:v>
                </c:pt>
                <c:pt idx="2">
                  <c:v>456113</c:v>
                </c:pt>
                <c:pt idx="3">
                  <c:v>52002</c:v>
                </c:pt>
                <c:pt idx="4">
                  <c:v>54502</c:v>
                </c:pt>
                <c:pt idx="5">
                  <c:v>187240.91547000001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BB8-455D-8297-446CD9CF7A3A}"/>
            </c:ext>
          </c:extLst>
        </c:ser>
        <c:dLbls/>
        <c:overlap val="100"/>
        <c:axId val="82807040"/>
        <c:axId val="82821120"/>
      </c:barChart>
      <c:catAx>
        <c:axId val="828070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en-US"/>
          </a:p>
        </c:txPr>
        <c:crossAx val="82821120"/>
        <c:crosses val="autoZero"/>
        <c:auto val="1"/>
        <c:lblAlgn val="ctr"/>
        <c:lblOffset val="100"/>
      </c:catAx>
      <c:valAx>
        <c:axId val="82821120"/>
        <c:scaling>
          <c:orientation val="minMax"/>
          <c:max val="5000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Deaths averted</a:t>
                </a:r>
              </a:p>
            </c:rich>
          </c:tx>
          <c:layout/>
        </c:title>
        <c:numFmt formatCode="#,##0" sourceLinked="1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82807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3511118014648779"/>
          <c:y val="5.108545369652627E-2"/>
          <c:w val="0.23678073435054306"/>
          <c:h val="0.41293858993014487"/>
        </c:manualLayout>
      </c:layout>
      <c:overlay val="1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</c:chart>
  <c:spPr>
    <a:ln>
      <a:solidFill>
        <a:srgbClr val="002060"/>
      </a:solidFill>
    </a:ln>
  </c:spPr>
  <c:txPr>
    <a:bodyPr/>
    <a:lstStyle/>
    <a:p>
      <a:pPr>
        <a:defRPr sz="12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"/>
          <c:y val="1.7010743940828844E-2"/>
          <c:w val="0.97342995169082136"/>
          <c:h val="0.8414282616985147"/>
        </c:manualLayout>
      </c:layout>
      <c:barChart>
        <c:barDir val="col"/>
        <c:grouping val="clustered"/>
        <c:ser>
          <c:idx val="0"/>
          <c:order val="0"/>
          <c:tx>
            <c:strRef>
              <c:f>Sheet1!$C$5</c:f>
              <c:strCache>
                <c:ptCount val="1"/>
                <c:pt idx="0">
                  <c:v>Total - Births delivered by caesarean section (%) 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Sheet1!$B$6:$B$11</c:f>
              <c:strCache>
                <c:ptCount val="6"/>
                <c:pt idx="0">
                  <c:v>Telangana</c:v>
                </c:pt>
                <c:pt idx="1">
                  <c:v>Andhra Pradesh</c:v>
                </c:pt>
                <c:pt idx="2">
                  <c:v>Tamil Nadu</c:v>
                </c:pt>
                <c:pt idx="3">
                  <c:v>Madhya Pradesh</c:v>
                </c:pt>
                <c:pt idx="4">
                  <c:v>Meghalaya</c:v>
                </c:pt>
                <c:pt idx="5">
                  <c:v>Bihar</c:v>
                </c:pt>
              </c:strCache>
            </c:strRef>
          </c:cat>
          <c:val>
            <c:numRef>
              <c:f>Sheet1!$C$6:$C$11</c:f>
              <c:numCache>
                <c:formatCode>General</c:formatCode>
                <c:ptCount val="6"/>
                <c:pt idx="0">
                  <c:v>58</c:v>
                </c:pt>
                <c:pt idx="1">
                  <c:v>40.1</c:v>
                </c:pt>
                <c:pt idx="2">
                  <c:v>34.1</c:v>
                </c:pt>
                <c:pt idx="3">
                  <c:v>8.6</c:v>
                </c:pt>
                <c:pt idx="4">
                  <c:v>7.6</c:v>
                </c:pt>
                <c:pt idx="5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FD-4802-846A-638EA26FC630}"/>
            </c:ext>
          </c:extLst>
        </c:ser>
        <c:dLbls>
          <c:showVal val="1"/>
        </c:dLbls>
        <c:gapWidth val="444"/>
        <c:overlap val="-90"/>
        <c:axId val="82011264"/>
        <c:axId val="82012800"/>
      </c:barChart>
      <c:catAx>
        <c:axId val="820112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12800"/>
        <c:crosses val="autoZero"/>
        <c:auto val="1"/>
        <c:lblAlgn val="ctr"/>
        <c:lblOffset val="100"/>
      </c:catAx>
      <c:valAx>
        <c:axId val="8201280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8201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Sheet3!$B$2</c:f>
              <c:strCache>
                <c:ptCount val="1"/>
                <c:pt idx="0">
                  <c:v>Spontaneous Vaginal </c:v>
                </c:pt>
              </c:strCache>
            </c:strRef>
          </c:tx>
          <c:dLbls>
            <c:dLbl>
              <c:idx val="0"/>
              <c:layout>
                <c:manualLayout>
                  <c:x val="-8.3333333333333367E-3"/>
                  <c:y val="-5.55555555555555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7B-4FEA-8C2F-6EF2E1AF66D6}"/>
                </c:ext>
              </c:extLst>
            </c:dLbl>
            <c:dLbl>
              <c:idx val="1"/>
              <c:layout>
                <c:manualLayout>
                  <c:x val="-1.9444444444444445E-2"/>
                  <c:y val="2.31481481481481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7B-4FEA-8C2F-6EF2E1AF66D6}"/>
                </c:ext>
              </c:extLst>
            </c:dLbl>
            <c:dLbl>
              <c:idx val="2"/>
              <c:layout>
                <c:manualLayout>
                  <c:x val="-1.6666666666666677E-2"/>
                  <c:y val="-3.70370370370370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7B-4FEA-8C2F-6EF2E1AF66D6}"/>
                </c:ext>
              </c:extLst>
            </c:dLbl>
            <c:dLbl>
              <c:idx val="3"/>
              <c:layout>
                <c:manualLayout>
                  <c:x val="-5.5555555555556061E-3"/>
                  <c:y val="2.77777777777778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7B-4FEA-8C2F-6EF2E1AF66D6}"/>
                </c:ext>
              </c:extLst>
            </c:dLbl>
            <c:dLbl>
              <c:idx val="4"/>
              <c:layout>
                <c:manualLayout>
                  <c:x val="-1.6666666666666677E-2"/>
                  <c:y val="-3.70370370370370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7B-4FEA-8C2F-6EF2E1AF66D6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Sheet3!$A$3:$A$8</c:f>
              <c:numCache>
                <c:formatCode>mmm/yy</c:formatCode>
                <c:ptCount val="6"/>
                <c:pt idx="0">
                  <c:v>43070</c:v>
                </c:pt>
                <c:pt idx="1">
                  <c:v>43101</c:v>
                </c:pt>
                <c:pt idx="2">
                  <c:v>43132</c:v>
                </c:pt>
                <c:pt idx="3">
                  <c:v>43160</c:v>
                </c:pt>
                <c:pt idx="4">
                  <c:v>43191</c:v>
                </c:pt>
                <c:pt idx="5">
                  <c:v>43221</c:v>
                </c:pt>
              </c:numCache>
            </c:numRef>
          </c:cat>
          <c:val>
            <c:numRef>
              <c:f>Sheet3!$B$3:$B$8</c:f>
              <c:numCache>
                <c:formatCode>General</c:formatCode>
                <c:ptCount val="6"/>
                <c:pt idx="0">
                  <c:v>23</c:v>
                </c:pt>
                <c:pt idx="1">
                  <c:v>24</c:v>
                </c:pt>
                <c:pt idx="2">
                  <c:v>31</c:v>
                </c:pt>
                <c:pt idx="3">
                  <c:v>30</c:v>
                </c:pt>
                <c:pt idx="4">
                  <c:v>33</c:v>
                </c:pt>
                <c:pt idx="5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7B-4FEA-8C2F-6EF2E1AF66D6}"/>
            </c:ext>
          </c:extLst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Caesarean Section Rate</c:v>
                </c:pt>
              </c:strCache>
            </c:strRef>
          </c:tx>
          <c:marker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7777777777777822E-3"/>
                  <c:y val="-2.77777777777778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7B-4FEA-8C2F-6EF2E1AF66D6}"/>
                </c:ext>
              </c:extLst>
            </c:dLbl>
            <c:dLbl>
              <c:idx val="1"/>
              <c:layout>
                <c:manualLayout>
                  <c:x val="0"/>
                  <c:y val="-1.85185185185185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7B-4FEA-8C2F-6EF2E1AF66D6}"/>
                </c:ext>
              </c:extLst>
            </c:dLbl>
            <c:dLbl>
              <c:idx val="2"/>
              <c:layout>
                <c:manualLayout>
                  <c:x val="0"/>
                  <c:y val="3.24074074074074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7B-4FEA-8C2F-6EF2E1AF66D6}"/>
                </c:ext>
              </c:extLst>
            </c:dLbl>
            <c:dLbl>
              <c:idx val="3"/>
              <c:layout>
                <c:manualLayout>
                  <c:x val="-8.3333333333333887E-3"/>
                  <c:y val="-3.24074074074074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7B-4FEA-8C2F-6EF2E1AF66D6}"/>
                </c:ext>
              </c:extLst>
            </c:dLbl>
            <c:dLbl>
              <c:idx val="4"/>
              <c:layout>
                <c:manualLayout>
                  <c:x val="0"/>
                  <c:y val="2.31481481481481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7B-4FEA-8C2F-6EF2E1AF66D6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Sheet3!$A$3:$A$8</c:f>
              <c:numCache>
                <c:formatCode>mmm/yy</c:formatCode>
                <c:ptCount val="6"/>
                <c:pt idx="0">
                  <c:v>43070</c:v>
                </c:pt>
                <c:pt idx="1">
                  <c:v>43101</c:v>
                </c:pt>
                <c:pt idx="2">
                  <c:v>43132</c:v>
                </c:pt>
                <c:pt idx="3">
                  <c:v>43160</c:v>
                </c:pt>
                <c:pt idx="4">
                  <c:v>43191</c:v>
                </c:pt>
                <c:pt idx="5">
                  <c:v>43221</c:v>
                </c:pt>
              </c:numCache>
            </c:numRef>
          </c:cat>
          <c:val>
            <c:numRef>
              <c:f>Sheet3!$C$3:$C$8</c:f>
              <c:numCache>
                <c:formatCode>General</c:formatCode>
                <c:ptCount val="6"/>
                <c:pt idx="0">
                  <c:v>77</c:v>
                </c:pt>
                <c:pt idx="1">
                  <c:v>76</c:v>
                </c:pt>
                <c:pt idx="2">
                  <c:v>69</c:v>
                </c:pt>
                <c:pt idx="3">
                  <c:v>70</c:v>
                </c:pt>
                <c:pt idx="4">
                  <c:v>67</c:v>
                </c:pt>
                <c:pt idx="5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07B-4FEA-8C2F-6EF2E1AF66D6}"/>
            </c:ext>
          </c:extLst>
        </c:ser>
        <c:dLbls/>
        <c:marker val="1"/>
        <c:axId val="82732928"/>
        <c:axId val="82734464"/>
      </c:lineChart>
      <c:dateAx>
        <c:axId val="82732928"/>
        <c:scaling>
          <c:orientation val="minMax"/>
        </c:scaling>
        <c:axPos val="b"/>
        <c:numFmt formatCode="mmm/yy" sourceLinked="1"/>
        <c:tickLblPos val="nextTo"/>
        <c:crossAx val="82734464"/>
        <c:crosses val="autoZero"/>
        <c:auto val="1"/>
        <c:lblOffset val="100"/>
        <c:baseTimeUnit val="months"/>
      </c:dateAx>
      <c:valAx>
        <c:axId val="82734464"/>
        <c:scaling>
          <c:orientation val="minMax"/>
        </c:scaling>
        <c:axPos val="l"/>
        <c:numFmt formatCode="General" sourceLinked="1"/>
        <c:tickLblPos val="nextTo"/>
        <c:crossAx val="8273292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0.69475</cdr:x>
      <cdr:y>0.19017</cdr:y>
    </cdr:from>
    <cdr:to>
      <cdr:x>0.97645</cdr:x>
      <cdr:y>0.47542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05675" y="927100"/>
          <a:ext cx="2962275" cy="1390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i="1" dirty="0">
              <a:solidFill>
                <a:srgbClr val="FF0066"/>
              </a:solidFill>
            </a:rPr>
            <a:t>While States like Bihar and MP have problem of too little – Telangana has issue of too many.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8BD8E-2029-4DDA-BE9D-C0CC2D5C4FC3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19A74-7129-4D7B-8003-40CF8D509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003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1600" b="1" dirty="0">
                <a:latin typeface="Calibri" panose="020F0502020204030204" pitchFamily="34" charset="0"/>
                <a:cs typeface="Arial" panose="020B0604020202020204" pitchFamily="34" charset="0"/>
              </a:rPr>
              <a:t>Interventions around Birth – 41% impact (hence focus on intervention around birth)</a:t>
            </a:r>
          </a:p>
          <a:p>
            <a:pPr marL="0" lv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Skilled birth attendance, emergency obstetric care, neonatal resuscitation and immediate care at birth </a:t>
            </a:r>
          </a:p>
          <a:p>
            <a:pPr marL="0" lv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sz="16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1600" b="1" dirty="0">
                <a:latin typeface="Calibri" panose="020F0502020204030204" pitchFamily="34" charset="0"/>
                <a:cs typeface="Arial" panose="020B0604020202020204" pitchFamily="34" charset="0"/>
              </a:rPr>
              <a:t>Care of Small and Sick newborn – 30% impact </a:t>
            </a:r>
          </a:p>
          <a:p>
            <a:pPr marL="0" lv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1600" b="0" dirty="0">
                <a:latin typeface="Calibri" panose="020F0502020204030204" pitchFamily="34" charset="0"/>
                <a:cs typeface="Arial" panose="020B0604020202020204" pitchFamily="34" charset="0"/>
              </a:rPr>
              <a:t>Ka</a:t>
            </a: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ngaroo mother care, SNCU, Full supportive care </a:t>
            </a:r>
          </a:p>
          <a:p>
            <a:pPr marL="0" lv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sz="16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1600" b="1" dirty="0">
                <a:latin typeface="Calibri" panose="020F0502020204030204" pitchFamily="34" charset="0"/>
                <a:cs typeface="Arial" panose="020B0604020202020204" pitchFamily="34" charset="0"/>
              </a:rPr>
              <a:t>Community Care – 25 to 30% impact </a:t>
            </a:r>
          </a:p>
          <a:p>
            <a:pPr marL="0" lv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Exclusive Breast feeding, hand washing, home based care, behaviors &amp; practices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59276-5227-469D-98D2-0B89B8FEE0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24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u="sng" dirty="0"/>
              <a:t>Global Standards</a:t>
            </a:r>
            <a:r>
              <a:rPr lang="en-US" dirty="0"/>
              <a:t> -3 years direct entry or 18 months additional training after a 3+ year Nursing degree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u="sng" dirty="0"/>
              <a:t>India</a:t>
            </a:r>
            <a:r>
              <a:rPr lang="en-US" dirty="0"/>
              <a:t> ~6-8 months of maternity care training across the 3-4 years of basic GNM/BSc training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This is just 15% of the 3 years minimum training for direct entry midwifery training and registration 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Still, nurses are registered as nurses as well as a midwives after GNM/BSc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2C9A6-98C7-4CF5-85A0-E39BA30A45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33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1CF03-6841-4D81-AC3B-FC0003244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787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Prof. Midwife Trainee Bhavani teaching</a:t>
            </a:r>
            <a:r>
              <a:rPr lang="en-US" baseline="0" dirty="0"/>
              <a:t> pain relief Exercises to Moms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EDD03-D50E-41F4-8A50-83695DFD55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training started in Nov 17 and the</a:t>
            </a:r>
            <a:r>
              <a:rPr lang="en-US" baseline="0" dirty="0"/>
              <a:t> clinical practice started from March 2018. The increase in natural births and decrease in C-Section rate is quite evident.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1CF03-6841-4D81-AC3B-FC0003244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902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Twitter</a:t>
            </a:r>
            <a:r>
              <a:rPr lang="en-IN" baseline="0" dirty="0"/>
              <a:t> message of </a:t>
            </a:r>
            <a:r>
              <a:rPr lang="en-IN" dirty="0"/>
              <a:t>British Deputy High Commissioners on his visit to </a:t>
            </a:r>
            <a:r>
              <a:rPr lang="en-IN" dirty="0" err="1"/>
              <a:t>Karimnagar</a:t>
            </a:r>
            <a:r>
              <a:rPr lang="en-IN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2C9A6-98C7-4CF5-85A0-E39BA30A45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73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Group pic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49FC3-844B-460B-968C-441B1E3A9CD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65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6F82-F775-4351-A50F-12C178D3262D}" type="datetimeFigureOut">
              <a:rPr lang="en-IN" smtClean="0"/>
              <a:pPr/>
              <a:t>30-10-2018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EDB6-DC51-4845-9783-30071F151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7346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6F82-F775-4351-A50F-12C178D3262D}" type="datetimeFigureOut">
              <a:rPr lang="en-IN" smtClean="0"/>
              <a:pPr/>
              <a:t>30-10-2018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EDB6-DC51-4845-9783-30071F151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8410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6F82-F775-4351-A50F-12C178D3262D}" type="datetimeFigureOut">
              <a:rPr lang="en-IN" smtClean="0"/>
              <a:pPr/>
              <a:t>30-10-2018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EDB6-DC51-4845-9783-30071F151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12290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97F871-8A59-419C-922D-9FF4724E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142"/>
            <a:ext cx="12192000" cy="68537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EB00D-B2CC-4420-BC20-38A34A80F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83B1C03-29A9-4693-A33E-D0D4C40F6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57EB69-099A-409C-B4EF-18881695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6F82-F775-4351-A50F-12C178D3262D}" type="datetimeFigureOut">
              <a:rPr lang="en-IN" smtClean="0"/>
              <a:pPr/>
              <a:t>30-10-2018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994665-83AD-4538-B91C-19F84C7D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55A48A-8534-4FF0-BA4E-323DEE3A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EDB6-DC51-4845-9783-30071F151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72161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21AE6F-59F6-414A-82AD-74C3F87155F7}"/>
              </a:ext>
            </a:extLst>
          </p:cNvPr>
          <p:cNvSpPr/>
          <p:nvPr userDrawn="1"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6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3746CA-F50A-4FFC-9D84-39B61CF64AD4}"/>
              </a:ext>
            </a:extLst>
          </p:cNvPr>
          <p:cNvSpPr/>
          <p:nvPr userDrawn="1"/>
        </p:nvSpPr>
        <p:spPr>
          <a:xfrm>
            <a:off x="0" y="6649277"/>
            <a:ext cx="12192000" cy="20872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75630-C646-4A74-A892-39110B14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9BC370-A0F9-40EC-85B3-212A8605D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BA217A-1C4B-48F3-986D-297154F3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6F82-F775-4351-A50F-12C178D3262D}" type="datetimeFigureOut">
              <a:rPr lang="en-IN" smtClean="0"/>
              <a:pPr/>
              <a:t>30-10-2018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BC75E3-AA3B-4FF3-910B-3C5AD824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28B007-1CFB-4B0C-9D07-62AAFF28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EDB6-DC51-4845-9783-30071F151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8185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B76273-BA5D-46B7-A495-5F11E5368987}"/>
              </a:ext>
            </a:extLst>
          </p:cNvPr>
          <p:cNvSpPr/>
          <p:nvPr userDrawn="1"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6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EDE9A4-6570-4521-83BC-B3D5AF018402}"/>
              </a:ext>
            </a:extLst>
          </p:cNvPr>
          <p:cNvSpPr/>
          <p:nvPr userDrawn="1"/>
        </p:nvSpPr>
        <p:spPr>
          <a:xfrm>
            <a:off x="0" y="6649277"/>
            <a:ext cx="12192000" cy="20872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8210A1-249C-4CE2-ACE2-85678DC5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0C4012-70D9-41CD-AE80-D6E51E8FB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FFA892-565B-45B8-8098-EE638E4A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6F82-F775-4351-A50F-12C178D3262D}" type="datetimeFigureOut">
              <a:rPr lang="en-IN" smtClean="0"/>
              <a:pPr/>
              <a:t>30-10-2018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65D62B-6246-4A9A-8454-C213D398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AE06F6-EA33-48F2-BFC5-A02C42A0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EDB6-DC51-4845-9783-30071F151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19128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02DCA-5479-4156-A97A-09588D47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A90B70-E763-4ECD-AD83-03B105936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50D032-04F9-4240-9BC4-02A848B39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C89467-9D83-4A9E-8A5E-F3A563FF9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93194E-5425-4B79-AC76-A017A0D49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41632E-7E34-4560-8A50-621D5544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6F82-F775-4351-A50F-12C178D3262D}" type="datetimeFigureOut">
              <a:rPr lang="en-IN" smtClean="0"/>
              <a:pPr/>
              <a:t>30-10-2018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30634-DD06-4683-99FD-4C679665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D405EDB-05F1-4E27-B5E0-57B34369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EDB6-DC51-4845-9783-30071F151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24847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F0542-B1DB-4FC4-B5CA-96988536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A660BD-29C9-422D-B73A-9D24DC8E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6F82-F775-4351-A50F-12C178D3262D}" type="datetimeFigureOut">
              <a:rPr lang="en-IN" smtClean="0"/>
              <a:pPr/>
              <a:t>30-10-2018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5724DB-5D4A-4A8F-AE8D-148584EC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686636-BAEB-4C34-9311-40354C73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EDB6-DC51-4845-9783-30071F151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4614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6F82-F775-4351-A50F-12C178D3262D}" type="datetimeFigureOut">
              <a:rPr lang="en-IN" smtClean="0"/>
              <a:pPr/>
              <a:t>30-10-2018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EDB6-DC51-4845-9783-30071F151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1774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6F82-F775-4351-A50F-12C178D3262D}" type="datetimeFigureOut">
              <a:rPr lang="en-IN" smtClean="0"/>
              <a:pPr/>
              <a:t>30-10-2018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EDB6-DC51-4845-9783-30071F151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1287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6F82-F775-4351-A50F-12C178D3262D}" type="datetimeFigureOut">
              <a:rPr lang="en-IN" smtClean="0"/>
              <a:pPr/>
              <a:t>30-10-2018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EDB6-DC51-4845-9783-30071F151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1976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6F82-F775-4351-A50F-12C178D3262D}" type="datetimeFigureOut">
              <a:rPr lang="en-IN" smtClean="0"/>
              <a:pPr/>
              <a:t>30-10-2018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EDB6-DC51-4845-9783-30071F151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7494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6F82-F775-4351-A50F-12C178D3262D}" type="datetimeFigureOut">
              <a:rPr lang="en-IN" smtClean="0"/>
              <a:pPr/>
              <a:t>30-10-2018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EDB6-DC51-4845-9783-30071F151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0722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6F82-F775-4351-A50F-12C178D3262D}" type="datetimeFigureOut">
              <a:rPr lang="en-IN" smtClean="0"/>
              <a:pPr/>
              <a:t>30-10-2018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EDB6-DC51-4845-9783-30071F151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8854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6F82-F775-4351-A50F-12C178D3262D}" type="datetimeFigureOut">
              <a:rPr lang="en-IN" smtClean="0"/>
              <a:pPr/>
              <a:t>30-10-2018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EDB6-DC51-4845-9783-30071F151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692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6F82-F775-4351-A50F-12C178D3262D}" type="datetimeFigureOut">
              <a:rPr lang="en-IN" smtClean="0"/>
              <a:pPr/>
              <a:t>30-10-2018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EDB6-DC51-4845-9783-30071F151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0436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47979"/>
            <a:ext cx="12192000" cy="1365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0866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2209"/>
            <a:ext cx="10515600" cy="490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C6F82-F775-4351-A50F-12C178D3262D}" type="datetimeFigureOut">
              <a:rPr lang="en-IN" smtClean="0"/>
              <a:pPr/>
              <a:t>30-10-2018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3EDB6-DC51-4845-9783-30071F151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339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2B2CEC-4090-47A8-A089-F5DB2FD34861}"/>
              </a:ext>
            </a:extLst>
          </p:cNvPr>
          <p:cNvSpPr/>
          <p:nvPr userDrawn="1"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6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97C2CF-E68D-4CEC-B710-465923F3F496}"/>
              </a:ext>
            </a:extLst>
          </p:cNvPr>
          <p:cNvSpPr/>
          <p:nvPr userDrawn="1"/>
        </p:nvSpPr>
        <p:spPr>
          <a:xfrm>
            <a:off x="0" y="6649277"/>
            <a:ext cx="12192000" cy="20872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66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B75F36-FD8B-41F5-A447-AF4A274D4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732859-8B9B-4A20-A9FF-BFBF83088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2026"/>
            <a:ext cx="10515600" cy="487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3CA0C9-B333-480E-8599-F399FE01A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C6F82-F775-4351-A50F-12C178D3262D}" type="datetimeFigureOut">
              <a:rPr lang="en-IN" smtClean="0"/>
              <a:pPr/>
              <a:t>30-10-2018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B3D6CB-6949-4CA9-970B-5CCC87785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CDBA98-2530-4FB0-93C5-2C5324FB9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3EDB6-DC51-4845-9783-30071F151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075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46754" y="1577624"/>
            <a:ext cx="6950439" cy="2387600"/>
          </a:xfrm>
        </p:spPr>
        <p:txBody>
          <a:bodyPr>
            <a:normAutofit/>
          </a:bodyPr>
          <a:lstStyle/>
          <a:p>
            <a:r>
              <a:rPr lang="en-IN" sz="5000" dirty="0">
                <a:latin typeface="Calibri" panose="020F0502020204030204" pitchFamily="34" charset="0"/>
                <a:cs typeface="Arial" panose="020B0604020202020204" pitchFamily="34" charset="0"/>
              </a:rPr>
              <a:t>Setting up of a Labour Delivery Recovery Rooms –Telangana State</a:t>
            </a:r>
            <a:endParaRPr lang="en-IN" sz="5000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0" y="4906182"/>
            <a:ext cx="5316511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6D65E7-F973-451A-B83F-20CAC728D4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38" b="97361" l="8044" r="936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347069" y="-121615"/>
            <a:ext cx="2149807" cy="20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70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/>
              <a:t>Budget and Progress during 3 Phases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B7A354EC-75D3-444D-96BE-E5ACB7821E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0040329"/>
              </p:ext>
            </p:extLst>
          </p:nvPr>
        </p:nvGraphicFramePr>
        <p:xfrm>
          <a:off x="1167064" y="1636294"/>
          <a:ext cx="10046370" cy="42982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62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5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6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018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40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Activity</a:t>
                      </a:r>
                    </a:p>
                  </a:txBody>
                  <a:tcPr marL="121920" marR="12192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No. of facilities</a:t>
                      </a:r>
                    </a:p>
                  </a:txBody>
                  <a:tcPr marL="121920" marR="12192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Budget </a:t>
                      </a:r>
                      <a:r>
                        <a:rPr lang="en-US" sz="2000" baseline="0" dirty="0"/>
                        <a:t>Sanctioned</a:t>
                      </a:r>
                    </a:p>
                    <a:p>
                      <a:pPr algn="ctr"/>
                      <a:r>
                        <a:rPr lang="en-US" sz="2000" dirty="0"/>
                        <a:t>(In </a:t>
                      </a:r>
                      <a:r>
                        <a:rPr lang="en-US" sz="2000" dirty="0" err="1"/>
                        <a:t>crores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L="121920" marR="12192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Progress</a:t>
                      </a:r>
                    </a:p>
                  </a:txBody>
                  <a:tcPr marL="121920" marR="12192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4684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Phase-1</a:t>
                      </a:r>
                      <a:r>
                        <a:rPr lang="en-US" sz="2000" baseline="0" dirty="0"/>
                        <a:t> assessment</a:t>
                      </a:r>
                      <a:endParaRPr lang="en-US" sz="20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86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3.21</a:t>
                      </a:r>
                    </a:p>
                  </a:txBody>
                  <a:tcPr marL="121920" marR="12192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Standardization</a:t>
                      </a:r>
                      <a:r>
                        <a:rPr lang="en-US" sz="2000" baseline="0" dirty="0"/>
                        <a:t> completed in 205 facilities till date.</a:t>
                      </a:r>
                      <a:endParaRPr lang="en-US" sz="20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4178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Phase-2 assessment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92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8.78</a:t>
                      </a:r>
                    </a:p>
                  </a:txBody>
                  <a:tcPr marL="121920" marR="121920" anchor="ctr"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20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Phase-3</a:t>
                      </a:r>
                      <a:r>
                        <a:rPr lang="en-US" sz="2000" baseline="0" dirty="0"/>
                        <a:t> assessment</a:t>
                      </a:r>
                      <a:endParaRPr lang="en-US" sz="20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127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14.02</a:t>
                      </a:r>
                    </a:p>
                  </a:txBody>
                  <a:tcPr marL="121920" marR="121920" anchor="ctr"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6288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Total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305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26.14</a:t>
                      </a:r>
                    </a:p>
                  </a:txBody>
                  <a:tcPr marL="121920" marR="121920" anchor="ctr"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747979"/>
            <a:ext cx="12192000" cy="1365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09611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316078" y="0"/>
            <a:ext cx="4875920" cy="37640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38863"/>
            <a:ext cx="4017520" cy="2324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4115" y="4066268"/>
            <a:ext cx="4106777" cy="2590971"/>
          </a:xfrm>
          <a:prstGeom prst="rect">
            <a:avLst/>
          </a:prstGeom>
        </p:spPr>
      </p:pic>
      <p:pic>
        <p:nvPicPr>
          <p:cNvPr id="11" name="Picture 3" descr="C:\Documents and Settings\Ravindra Babu\Desktop\Hospital Photos\DSC02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6535" y="4138863"/>
            <a:ext cx="2876317" cy="251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76BACAA-EF77-4A4D-9E03-774140FC3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621505" cy="3764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A1D01D-7221-4D3A-9DD1-557202AA39AB}"/>
              </a:ext>
            </a:extLst>
          </p:cNvPr>
          <p:cNvSpPr txBox="1"/>
          <p:nvPr/>
        </p:nvSpPr>
        <p:spPr>
          <a:xfrm>
            <a:off x="3720610" y="1443790"/>
            <a:ext cx="3462242" cy="206210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FF00"/>
                </a:solidFill>
              </a:rPr>
              <a:t>GLIMPSES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Assured service quality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Branding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Clean facilities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563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2193" y="0"/>
            <a:ext cx="4634502" cy="3991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1829" y="2223843"/>
            <a:ext cx="4274049" cy="4417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Increase in institutional deliveries in Public facilities in Telangana: Outcome of a variety of factors like Standardization of </a:t>
            </a:r>
            <a:r>
              <a:rPr lang="en-US" sz="2400" b="1" dirty="0" err="1">
                <a:solidFill>
                  <a:schemeClr val="tx1"/>
                </a:solidFill>
              </a:rPr>
              <a:t>Labour</a:t>
            </a:r>
            <a:r>
              <a:rPr lang="en-US" sz="2400" b="1" dirty="0">
                <a:solidFill>
                  <a:schemeClr val="tx1"/>
                </a:solidFill>
              </a:rPr>
              <a:t> Rooms, Focus on skilled human resource, Government schemes like cash incentives and KCR kit, emphasis on quality of humane care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" name="Picture 2" descr="C:\Users\JN RAO\Downloads\IMG-20180311-WA0003.jpg">
            <a:extLst>
              <a:ext uri="{FF2B5EF4-FFF2-40B4-BE49-F238E27FC236}">
                <a16:creationId xmlns:a16="http://schemas.microsoft.com/office/drawing/2014/main" xmlns="" id="{585C2E49-2EF1-42B6-AE74-EDFF7422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85123" y="1140176"/>
            <a:ext cx="5106877" cy="570182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FFA59A-46BA-4688-AC85-8EEAD70603BB}"/>
              </a:ext>
            </a:extLst>
          </p:cNvPr>
          <p:cNvSpPr txBox="1"/>
          <p:nvPr/>
        </p:nvSpPr>
        <p:spPr>
          <a:xfrm>
            <a:off x="4828854" y="195209"/>
            <a:ext cx="6832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Changing Trends in Media</a:t>
            </a:r>
          </a:p>
        </p:txBody>
      </p:sp>
    </p:spTree>
    <p:extLst>
      <p:ext uri="{BB962C8B-B14F-4D97-AF65-F5344CB8AC3E}">
        <p14:creationId xmlns:p14="http://schemas.microsoft.com/office/powerpoint/2010/main" xmlns="" val="324748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157F15-28E7-4EFB-8607-3F0611475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95" y="1161351"/>
            <a:ext cx="11213893" cy="4611497"/>
          </a:xfrm>
        </p:spPr>
        <p:txBody>
          <a:bodyPr>
            <a:normAutofit/>
          </a:bodyPr>
          <a:lstStyle/>
          <a:p>
            <a:pPr marL="344488" indent="-344488">
              <a:lnSpc>
                <a:spcPct val="100000"/>
              </a:lnSpc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IN" dirty="0">
                <a:solidFill>
                  <a:schemeClr val="tx1"/>
                </a:solidFill>
              </a:rPr>
              <a:t>Saturate </a:t>
            </a:r>
            <a:r>
              <a:rPr lang="en-IN" i="1" dirty="0" err="1">
                <a:solidFill>
                  <a:schemeClr val="tx1"/>
                </a:solidFill>
              </a:rPr>
              <a:t>Dakshata</a:t>
            </a:r>
            <a:r>
              <a:rPr lang="en-IN" dirty="0">
                <a:solidFill>
                  <a:schemeClr val="tx1"/>
                </a:solidFill>
              </a:rPr>
              <a:t> trainings and regular mentoring visits to ensure correct practices.</a:t>
            </a:r>
          </a:p>
          <a:p>
            <a:pPr marL="344488" indent="-344488">
              <a:lnSpc>
                <a:spcPct val="100000"/>
              </a:lnSpc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IN" dirty="0">
                <a:solidFill>
                  <a:schemeClr val="tx1"/>
                </a:solidFill>
              </a:rPr>
              <a:t>Clinical internship planned for providers from low load facilities to avoid attrition of skills.</a:t>
            </a:r>
          </a:p>
          <a:p>
            <a:pPr marL="344488" indent="-344488">
              <a:lnSpc>
                <a:spcPct val="100000"/>
              </a:lnSpc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IN" dirty="0">
                <a:solidFill>
                  <a:schemeClr val="tx1"/>
                </a:solidFill>
              </a:rPr>
              <a:t>Digitization of </a:t>
            </a:r>
            <a:r>
              <a:rPr lang="en-IN" dirty="0"/>
              <a:t>case sheets</a:t>
            </a:r>
            <a:r>
              <a:rPr lang="en-IN" dirty="0">
                <a:solidFill>
                  <a:schemeClr val="tx1"/>
                </a:solidFill>
              </a:rPr>
              <a:t>.</a:t>
            </a:r>
          </a:p>
          <a:p>
            <a:pPr marL="344488" indent="-344488">
              <a:lnSpc>
                <a:spcPct val="100000"/>
              </a:lnSpc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IN" dirty="0">
                <a:solidFill>
                  <a:schemeClr val="tx1"/>
                </a:solidFill>
              </a:rPr>
              <a:t>Ensure supply of equipment to all the completed facilities</a:t>
            </a:r>
          </a:p>
          <a:p>
            <a:pPr marL="344488" indent="-344488">
              <a:lnSpc>
                <a:spcPct val="100000"/>
              </a:lnSpc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IN" dirty="0">
                <a:solidFill>
                  <a:schemeClr val="tx1"/>
                </a:solidFill>
              </a:rPr>
              <a:t>Address gaps observed during field visits.</a:t>
            </a:r>
          </a:p>
          <a:p>
            <a:pPr marL="344488" indent="-344488">
              <a:lnSpc>
                <a:spcPct val="100000"/>
              </a:lnSpc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IN" altLang="en-US" dirty="0"/>
              <a:t>High Dependency Units and Obstetric ICUs in tertiary facilities to tackle complications. </a:t>
            </a:r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747979"/>
            <a:ext cx="12192000" cy="1365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72479"/>
            <a:ext cx="121920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xmlns="" val="295477536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742922D-3C53-4BAF-882F-3D8485689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7186"/>
            <a:ext cx="9144000" cy="1502228"/>
          </a:xfrm>
        </p:spPr>
        <p:txBody>
          <a:bodyPr>
            <a:normAutofit fontScale="90000"/>
          </a:bodyPr>
          <a:lstStyle/>
          <a:p>
            <a:r>
              <a:rPr lang="e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e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Nurse Practitioner Midwifery for S</a:t>
            </a:r>
            <a:r>
              <a:rPr lang="en-IN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afe Natural Birthing</a:t>
            </a:r>
            <a:endParaRPr lang="en-IN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6D65E7-F973-451A-B83F-20CAC728D4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161" b="89427" l="8080" r="936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8148"/>
          <a:stretch/>
        </p:blipFill>
        <p:spPr>
          <a:xfrm>
            <a:off x="5116286" y="-14973"/>
            <a:ext cx="2054617" cy="197824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35417C85-5216-4584-9A91-3D6C1FA5ABDC}"/>
              </a:ext>
            </a:extLst>
          </p:cNvPr>
          <p:cNvSpPr txBox="1">
            <a:spLocks/>
          </p:cNvSpPr>
          <p:nvPr/>
        </p:nvSpPr>
        <p:spPr>
          <a:xfrm>
            <a:off x="2841171" y="4082143"/>
            <a:ext cx="6259286" cy="6781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IN" sz="1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National Summit on “Good &amp; Replicable Practices and Innovations in Public Healthcare Systems”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Kaziranga, Assam, 30</a:t>
            </a:r>
            <a:r>
              <a:rPr kumimoji="0" lang="en-IN" sz="1200" b="1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IN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October 2018</a:t>
            </a:r>
            <a:endParaRPr kumimoji="0" lang="en-IN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54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3DD1B-6D1F-4DCA-B6F4-0F30F30F2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A220A7-1B7D-43DC-9E01-D57C12692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3" y="1712890"/>
            <a:ext cx="10931802" cy="4464073"/>
          </a:xfrm>
        </p:spPr>
        <p:txBody>
          <a:bodyPr>
            <a:noAutofit/>
          </a:bodyPr>
          <a:lstStyle/>
          <a:p>
            <a:pPr marL="349250" indent="-349250"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sz="2400" dirty="0"/>
              <a:t>Telangana has 600,000 annual deliveries, of which 92% happen in institutions.</a:t>
            </a:r>
          </a:p>
          <a:p>
            <a:pPr marL="349250" indent="-349250"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sz="2400" dirty="0"/>
              <a:t>Nearly 50% of the deliveries occur in public facilities, while others are in private sector. </a:t>
            </a:r>
          </a:p>
          <a:p>
            <a:pPr marL="349250" indent="-349250"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GB" sz="2400" dirty="0">
                <a:solidFill>
                  <a:srgbClr val="010001"/>
                </a:solidFill>
              </a:rPr>
              <a:t>Need to ensure Quality Care (&gt; 40% of deaths happen within the first 24 hours of birth)</a:t>
            </a:r>
            <a:endParaRPr lang="en-GB" sz="2400" b="1" dirty="0">
              <a:solidFill>
                <a:srgbClr val="010001"/>
              </a:solidFill>
            </a:endParaRPr>
          </a:p>
          <a:p>
            <a:pPr marL="349250" indent="-349250"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sz="2400" dirty="0"/>
              <a:t>Shortage of specialists and other human resources skilled in maternity and newborn care in Public sector</a:t>
            </a:r>
          </a:p>
          <a:p>
            <a:pPr marL="349250" indent="-349250"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sz="2400" dirty="0"/>
              <a:t>Telangana has the highest C-section rates (58% - NFHS 4). As per the WHO, 70-80% of birth could potentially be natural deliveries </a:t>
            </a:r>
          </a:p>
          <a:p>
            <a:pPr marL="349250" indent="-349250"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sz="2400" dirty="0"/>
              <a:t>As per one of the cost analyses, roughly 14% of the state health budget is being consumed by costs related to providing C-sections, the vast majority of which may not be required. </a:t>
            </a:r>
          </a:p>
        </p:txBody>
      </p:sp>
    </p:spTree>
    <p:extLst>
      <p:ext uri="{BB962C8B-B14F-4D97-AF65-F5344CB8AC3E}">
        <p14:creationId xmlns:p14="http://schemas.microsoft.com/office/powerpoint/2010/main" xmlns="" val="820359639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728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C-Sections Rate – Two Extremes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01750"/>
          <a:ext cx="10515600" cy="487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Arrow 6"/>
          <p:cNvSpPr/>
          <p:nvPr/>
        </p:nvSpPr>
        <p:spPr>
          <a:xfrm rot="8226524">
            <a:off x="1881408" y="1457045"/>
            <a:ext cx="587300" cy="3333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 rot="8226524">
            <a:off x="10301508" y="4314544"/>
            <a:ext cx="587300" cy="3333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165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3E10B0-ACF6-4966-8207-4FE5AB082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47"/>
            <a:ext cx="10515600" cy="93368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6600" b="1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09BCCF-DACD-440F-BEBC-249EDB6B3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553995"/>
          </a:xfrm>
        </p:spPr>
        <p:txBody>
          <a:bodyPr>
            <a:normAutofit/>
          </a:bodyPr>
          <a:lstStyle/>
          <a:p>
            <a:pPr marL="34925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IN" altLang="en-US" sz="2400" dirty="0">
                <a:cs typeface="Arial" pitchFamily="34" charset="0"/>
              </a:rPr>
              <a:t>To improve the natural birthing experience, quality of care and reduce C-section rate in the state</a:t>
            </a:r>
            <a:endParaRPr lang="en-GB" sz="2400" dirty="0">
              <a:cs typeface="Arial" pitchFamily="34" charset="0"/>
            </a:endParaRPr>
          </a:p>
          <a:p>
            <a:pPr marL="34925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GB" sz="2400" dirty="0">
                <a:cs typeface="Arial" pitchFamily="34" charset="0"/>
              </a:rPr>
              <a:t>To incorporate the core competencies and standards of the International Confederation of Midwives (ICM) </a:t>
            </a:r>
          </a:p>
          <a:p>
            <a:pPr marL="349250" lvl="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GB" sz="2400" dirty="0">
                <a:cs typeface="Arial" pitchFamily="34" charset="0"/>
              </a:rPr>
              <a:t>To ensure provision of quality of care as per WHO quality protocols</a:t>
            </a:r>
          </a:p>
          <a:p>
            <a:pPr marL="349250" lvl="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GB" sz="2400" dirty="0">
                <a:cs typeface="Arial" pitchFamily="34" charset="0"/>
              </a:rPr>
              <a:t>To manage low risk uncomplicated pregnancies through comprehensive antenatal care and childbirth preparation for mothers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5F6BC48-FA51-49DA-B8BA-8EDB79C64A1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xmlns="" val="3801447751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D53C68-6FCB-4F78-9ED0-A6B8C7BE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18" y="1454430"/>
            <a:ext cx="11026588" cy="48749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dirty="0"/>
              <a:t>A </a:t>
            </a:r>
            <a:r>
              <a:rPr lang="en-US" b="1" dirty="0"/>
              <a:t>highly skilled, healthcare professional</a:t>
            </a:r>
            <a:r>
              <a:rPr lang="en-US" dirty="0"/>
              <a:t> accountable for the life of the mother and baby.</a:t>
            </a:r>
          </a:p>
          <a:p>
            <a:pPr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dirty="0"/>
              <a:t>Must meet the local INC and global standards of competence and education in Professional Midwifery (18 months additional training after a 3-4 year nursing degree).  </a:t>
            </a:r>
            <a:r>
              <a:rPr lang="en-US" b="1" u="sng" dirty="0"/>
              <a:t>QUALITY AND STANDARD OF TRAINING IS CRUCIAL.</a:t>
            </a:r>
            <a:r>
              <a:rPr lang="en-US" b="1" dirty="0"/>
              <a:t>   </a:t>
            </a:r>
            <a:endParaRPr lang="en-US" dirty="0"/>
          </a:p>
          <a:p>
            <a:pPr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dirty="0"/>
              <a:t>Works in partnership with women to give the necessary </a:t>
            </a:r>
            <a:r>
              <a:rPr lang="en-US" b="1" dirty="0"/>
              <a:t>support, care and advice during pregnancy, </a:t>
            </a:r>
            <a:r>
              <a:rPr lang="en-US" b="1" dirty="0" err="1"/>
              <a:t>labour</a:t>
            </a:r>
            <a:r>
              <a:rPr lang="en-US" b="1" dirty="0"/>
              <a:t> and the post-partum period.</a:t>
            </a:r>
            <a:r>
              <a:rPr lang="en-US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i="1" dirty="0">
                <a:solidFill>
                  <a:srgbClr val="010001"/>
                </a:solidFill>
              </a:rPr>
              <a:t>As per the 2014 Lancet Midwifery Series, Midwifery is: </a:t>
            </a:r>
            <a:r>
              <a:rPr lang="en-US" sz="2000" b="1" i="1" dirty="0">
                <a:solidFill>
                  <a:srgbClr val="010001"/>
                </a:solidFill>
              </a:rPr>
              <a:t>“</a:t>
            </a:r>
            <a:r>
              <a:rPr lang="en-US" sz="2000" b="1" i="1" dirty="0">
                <a:solidFill>
                  <a:srgbClr val="FF0066"/>
                </a:solidFill>
              </a:rPr>
              <a:t>Skilled, knowledgeable, and compassionate care</a:t>
            </a:r>
            <a:r>
              <a:rPr lang="en-US" sz="2000" b="1" i="1" dirty="0">
                <a:solidFill>
                  <a:srgbClr val="DC3263"/>
                </a:solidFill>
              </a:rPr>
              <a:t> </a:t>
            </a:r>
            <a:r>
              <a:rPr lang="en-US" sz="2000" i="1" dirty="0"/>
              <a:t>for childbearing women, newborn infants, and families across the continuum throughout pre-pregnancy, pregnancy, birth, post-partum, and the early weeks of life.” </a:t>
            </a:r>
            <a:endParaRPr lang="en-US" sz="240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4D56C1-8C7C-47E3-A6C8-209C3EB317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Who is a Professional Midwife?</a:t>
            </a:r>
          </a:p>
        </p:txBody>
      </p:sp>
    </p:spTree>
    <p:extLst>
      <p:ext uri="{BB962C8B-B14F-4D97-AF65-F5344CB8AC3E}">
        <p14:creationId xmlns:p14="http://schemas.microsoft.com/office/powerpoint/2010/main" xmlns="" val="374480848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850" y="1690689"/>
            <a:ext cx="10760149" cy="4786312"/>
          </a:xfrm>
        </p:spPr>
        <p:txBody>
          <a:bodyPr>
            <a:normAutofit/>
          </a:bodyPr>
          <a:lstStyle/>
          <a:p>
            <a:pPr marL="349250" lvl="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dirty="0"/>
              <a:t>Increase in natural births and decreased risk of unnecessary interventions, including C-sections</a:t>
            </a:r>
          </a:p>
          <a:p>
            <a:pPr marL="349250" lvl="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dirty="0"/>
              <a:t>Reduction in “Out of Pocket expenses”</a:t>
            </a:r>
          </a:p>
          <a:p>
            <a:pPr marL="349250" lvl="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dirty="0"/>
              <a:t>Healthier babies, healthier mothers</a:t>
            </a:r>
          </a:p>
          <a:p>
            <a:pPr marL="349250" lvl="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dirty="0"/>
              <a:t>Improved efficiency of health system - Midwives handle low risk cases, while obstetricians focus on complicated cases.  </a:t>
            </a:r>
          </a:p>
          <a:p>
            <a:pPr marL="349250" lvl="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dirty="0"/>
              <a:t>Equally or more preferred modality for normal deliveries in countries like Sweden, U.K., Sri Lanka, etc.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26C9DF7-2452-4DF4-804B-D29035C599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Why Professional Midwifery?</a:t>
            </a:r>
          </a:p>
        </p:txBody>
      </p:sp>
    </p:spTree>
    <p:extLst>
      <p:ext uri="{BB962C8B-B14F-4D97-AF65-F5344CB8AC3E}">
        <p14:creationId xmlns:p14="http://schemas.microsoft.com/office/powerpoint/2010/main" xmlns="" val="43389718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14E564-DC46-4B7E-90E6-ACF5D3F2BE1B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2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2057400" y="1057275"/>
          <a:ext cx="8369300" cy="55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2351089" y="6597650"/>
            <a:ext cx="80660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en-US" sz="1100"/>
              <a:t>India specific analyses based on EN Lancet Paper 3, 2014 by AIIMS, V.K Paul</a:t>
            </a:r>
            <a:endParaRPr lang="en-IN" altLang="en-US" sz="1100"/>
          </a:p>
        </p:txBody>
      </p:sp>
      <p:sp>
        <p:nvSpPr>
          <p:cNvPr id="11" name="Rectangle 10"/>
          <p:cNvSpPr/>
          <p:nvPr/>
        </p:nvSpPr>
        <p:spPr>
          <a:xfrm>
            <a:off x="5303838" y="1066800"/>
            <a:ext cx="2305050" cy="4738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9048750" y="1066800"/>
            <a:ext cx="1150938" cy="4738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1536032" y="2014838"/>
            <a:ext cx="9144000" cy="33239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A. Interventions around Birth – 41% impact 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Skilled birth attendance, emergency obstetric care, neonatal resuscitation and immediate care at birth </a:t>
            </a:r>
          </a:p>
          <a:p>
            <a:pPr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B. Care of Small and Sick newborn – 30% impact 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Kangaroo mother care, SNCU, Full supportive care </a:t>
            </a:r>
          </a:p>
          <a:p>
            <a:pPr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Community Care – 25 to 30% impact 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Exclusive Breast feeding, hand washing, home based care, behaviors &amp; practices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A7B8C4B-006C-4E11-BCD8-B380AE0FF5DC}"/>
              </a:ext>
            </a:extLst>
          </p:cNvPr>
          <p:cNvSpPr/>
          <p:nvPr/>
        </p:nvSpPr>
        <p:spPr>
          <a:xfrm>
            <a:off x="0" y="121692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Why this Intervention? </a:t>
            </a:r>
          </a:p>
        </p:txBody>
      </p:sp>
    </p:spTree>
    <p:extLst>
      <p:ext uri="{BB962C8B-B14F-4D97-AF65-F5344CB8AC3E}">
        <p14:creationId xmlns:p14="http://schemas.microsoft.com/office/powerpoint/2010/main" xmlns="" val="238961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2681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Telangana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407083"/>
            <a:ext cx="6168787" cy="5226909"/>
          </a:xfrm>
        </p:spPr>
        <p:txBody>
          <a:bodyPr>
            <a:normAutofit/>
          </a:bodyPr>
          <a:lstStyle/>
          <a:p>
            <a:pPr marL="34925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sz="2600" dirty="0"/>
              <a:t>Government of Telangana sanctioned 126 positions of Midwives</a:t>
            </a:r>
          </a:p>
          <a:p>
            <a:pPr marL="34925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sz="2600" dirty="0"/>
              <a:t>With NHM’s support, State Government launched midwifery programme in Oct 2017 in collaboration with UNICEF and Fernandez Hospital, Hyderabad</a:t>
            </a:r>
          </a:p>
          <a:p>
            <a:pPr marL="34925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sz="2600" dirty="0"/>
              <a:t>Course duration is 18 months – 12 months theory and clinical mix, followed by 6 months of internship</a:t>
            </a:r>
          </a:p>
          <a:p>
            <a:pPr marL="34925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sz="2600" dirty="0"/>
              <a:t>MCH Hospital, Karimnagar is the training site for the first batch</a:t>
            </a: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42742" y="1509486"/>
            <a:ext cx="5712505" cy="480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6534774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062681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Telangana Experience (contd..)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300462"/>
            <a:ext cx="5354780" cy="5033103"/>
          </a:xfrm>
        </p:spPr>
        <p:txBody>
          <a:bodyPr>
            <a:noAutofit/>
          </a:bodyPr>
          <a:lstStyle/>
          <a:p>
            <a:pPr marL="34925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sz="2400" dirty="0"/>
              <a:t>Thirty students in first batch; identified from existing government staff nurses through a stringent selection process – application, written test, OSCE and aptitude assessment</a:t>
            </a:r>
          </a:p>
          <a:p>
            <a:pPr marL="34925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sz="2400" dirty="0"/>
              <a:t>Course curriculum based on the International Confederation of Midwives (ICM) Standards</a:t>
            </a:r>
          </a:p>
          <a:p>
            <a:pPr marL="34925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sz="2400" dirty="0"/>
              <a:t>Methodology focused on strong skill development – lecture, demonstration, role play, drills, videos, bed side teaching, case scenarios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0901"/>
          <a:stretch/>
        </p:blipFill>
        <p:spPr>
          <a:xfrm>
            <a:off x="7096836" y="1188736"/>
            <a:ext cx="3898710" cy="2343048"/>
          </a:xfrm>
          <a:prstGeom prst="rect">
            <a:avLst/>
          </a:prstGeom>
        </p:spPr>
      </p:pic>
      <p:pic>
        <p:nvPicPr>
          <p:cNvPr id="7" name="Picture 2" descr="C:\Users\academics\Downloads\IMG_0010 (1)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750"/>
          <a:stretch/>
        </p:blipFill>
        <p:spPr bwMode="auto">
          <a:xfrm>
            <a:off x="7096836" y="3894886"/>
            <a:ext cx="3898710" cy="266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0749257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062681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Telangana Experience (contd..)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0647" y="1434934"/>
            <a:ext cx="5328791" cy="4979314"/>
          </a:xfrm>
        </p:spPr>
        <p:txBody>
          <a:bodyPr>
            <a:noAutofit/>
          </a:bodyPr>
          <a:lstStyle/>
          <a:p>
            <a:pPr marL="34925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sz="2400" dirty="0"/>
              <a:t>Training by tutors from Royal College of Midwives, UK and faculty from Fernandez Hospital, Hyderabad</a:t>
            </a:r>
          </a:p>
          <a:p>
            <a:pPr marL="34925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sz="2400" dirty="0"/>
              <a:t>Respectful maternity care and involving families in birthing process are key elements of programme</a:t>
            </a:r>
          </a:p>
          <a:p>
            <a:pPr marL="34925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US" sz="2400" dirty="0"/>
              <a:t>Post training, candidates to be posted at designated delivery points (CHCs &amp; Area Hospitals) after 18 months of </a:t>
            </a:r>
            <a:r>
              <a:rPr lang="en-US" sz="2400" dirty="0" smtClean="0"/>
              <a:t>course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98548" y="1204927"/>
            <a:ext cx="4425790" cy="2331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98548" y="3716453"/>
            <a:ext cx="4425790" cy="28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53920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062681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Involving Families ….</a:t>
            </a:r>
          </a:p>
        </p:txBody>
      </p:sp>
      <p:pic>
        <p:nvPicPr>
          <p:cNvPr id="4" name="Picture 3" descr="_MG_81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3149" y="1180392"/>
            <a:ext cx="3843312" cy="3359147"/>
          </a:xfrm>
          <a:prstGeom prst="rect">
            <a:avLst/>
          </a:prstGeom>
        </p:spPr>
      </p:pic>
      <p:pic>
        <p:nvPicPr>
          <p:cNvPr id="5" name="Picture 4" descr="_MG_816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81580" y="1180392"/>
            <a:ext cx="4110420" cy="3359147"/>
          </a:xfrm>
          <a:prstGeom prst="rect">
            <a:avLst/>
          </a:prstGeom>
        </p:spPr>
      </p:pic>
      <p:pic>
        <p:nvPicPr>
          <p:cNvPr id="6" name="Picture 1" descr="_MG_817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76460" y="2534973"/>
            <a:ext cx="3905119" cy="403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972830" y="4805699"/>
            <a:ext cx="2327919" cy="1495168"/>
          </a:xfrm>
          <a:prstGeom prst="rect">
            <a:avLst/>
          </a:prstGeom>
          <a:solidFill>
            <a:srgbClr val="00B0F0">
              <a:alpha val="72000"/>
            </a:srgbClr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Promoting birth companion</a:t>
            </a:r>
          </a:p>
        </p:txBody>
      </p:sp>
    </p:spTree>
    <p:extLst>
      <p:ext uri="{BB962C8B-B14F-4D97-AF65-F5344CB8AC3E}">
        <p14:creationId xmlns:p14="http://schemas.microsoft.com/office/powerpoint/2010/main" xmlns="" val="2117311029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1" y="2"/>
            <a:ext cx="12014579" cy="1091820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Teaching Pain Relief Exercises</a:t>
            </a:r>
          </a:p>
        </p:txBody>
      </p:sp>
      <p:pic>
        <p:nvPicPr>
          <p:cNvPr id="4" name="Picture 3" descr="_MG_81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4153" y="1091821"/>
            <a:ext cx="4392073" cy="2634017"/>
          </a:xfrm>
          <a:prstGeom prst="rect">
            <a:avLst/>
          </a:prstGeom>
        </p:spPr>
      </p:pic>
      <p:pic>
        <p:nvPicPr>
          <p:cNvPr id="5" name="Picture 4" descr="_MG_81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66226" y="1490439"/>
            <a:ext cx="4193702" cy="4023086"/>
          </a:xfrm>
          <a:prstGeom prst="rect">
            <a:avLst/>
          </a:prstGeom>
        </p:spPr>
      </p:pic>
      <p:pic>
        <p:nvPicPr>
          <p:cNvPr id="6" name="Picture 5" descr="_MG_81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59928" y="1791464"/>
            <a:ext cx="3432072" cy="48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8347667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Karim Nager Pic_07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1" y="1121375"/>
            <a:ext cx="4559643" cy="341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21374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Child Birth Classes</a:t>
            </a:r>
          </a:p>
        </p:txBody>
      </p:sp>
      <p:pic>
        <p:nvPicPr>
          <p:cNvPr id="7" name="Picture 1" descr="Karim Nager Pic_02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3644" y="3204581"/>
            <a:ext cx="4584356" cy="343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1572275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2025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External Evaluation -Preliminary Effects of the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u="sng" dirty="0"/>
              <a:t>Positive Changes in Attitudes/Behaviors</a:t>
            </a:r>
          </a:p>
          <a:p>
            <a:pPr marL="0" indent="0">
              <a:lnSpc>
                <a:spcPct val="100000"/>
              </a:lnSpc>
              <a:buNone/>
            </a:pPr>
            <a:endParaRPr lang="en-US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“We </a:t>
            </a:r>
            <a:r>
              <a:rPr lang="en-GB" b="1" i="1" u="sng" dirty="0"/>
              <a:t>were impressed by the changes in attitude in the trainees.</a:t>
            </a:r>
            <a:r>
              <a:rPr lang="en-GB" dirty="0"/>
              <a:t> While we have not observed all the trainees in action, </a:t>
            </a:r>
            <a:r>
              <a:rPr lang="en-GB" b="1" dirty="0"/>
              <a:t>those who we have observed (at least 20 of the 30), are able to treat the woman with respect</a:t>
            </a:r>
            <a:r>
              <a:rPr lang="en-GB" dirty="0"/>
              <a:t>. They introduce themselves, ask for consent, give choices to the woman and are empathetic to their situation.  This has been </a:t>
            </a:r>
            <a:r>
              <a:rPr lang="en-GB" b="1" u="sng" dirty="0"/>
              <a:t>a major achievement and the entire credit of this goes to the trainers who taught by practicing these concepts</a:t>
            </a:r>
            <a:r>
              <a:rPr lang="en-GB" dirty="0"/>
              <a:t>. The trainees observed the trainers and followed in their steps. They now have a role model and a gold standard to follow.“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3476729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7B74F385-1C2E-4A99-B102-7666F9A2A954}"/>
              </a:ext>
            </a:extLst>
          </p:cNvPr>
          <p:cNvSpPr txBox="1">
            <a:spLocks/>
          </p:cNvSpPr>
          <p:nvPr/>
        </p:nvSpPr>
        <p:spPr>
          <a:xfrm>
            <a:off x="1347831" y="243281"/>
            <a:ext cx="9144000" cy="813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645921" y="1393371"/>
          <a:ext cx="8845910" cy="485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B7279178-8C9A-4419-A179-AC7D8A7DFE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3770" y="0"/>
            <a:ext cx="12215769" cy="1057012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Changes in Birthing Practices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81950" y="4647092"/>
            <a:ext cx="4010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six months of intervention showed 10 percent decline in C-Section Rate and similar increase in normal delivery at Karimnagar Hospital.</a:t>
            </a:r>
          </a:p>
        </p:txBody>
      </p:sp>
    </p:spTree>
    <p:extLst>
      <p:ext uri="{BB962C8B-B14F-4D97-AF65-F5344CB8AC3E}">
        <p14:creationId xmlns:p14="http://schemas.microsoft.com/office/powerpoint/2010/main" xmlns="" val="1267049271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416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Excerpts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97263" y="1504675"/>
            <a:ext cx="3482197" cy="1993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>
                <a:solidFill>
                  <a:srgbClr val="FF0000"/>
                </a:solidFill>
              </a:rPr>
              <a:t>“This is different way of teaching. We are seeing that this is the best way as far as I know. No discrimination. All are treated equally”.</a:t>
            </a:r>
          </a:p>
          <a:p>
            <a:pPr marL="0" indent="0" algn="r">
              <a:buNone/>
            </a:pPr>
            <a:r>
              <a:rPr lang="en-GB" sz="2000" dirty="0"/>
              <a:t> - One of the trainees</a:t>
            </a:r>
          </a:p>
          <a:p>
            <a:endParaRPr lang="en-US" sz="2000" dirty="0"/>
          </a:p>
        </p:txBody>
      </p:sp>
      <p:pic>
        <p:nvPicPr>
          <p:cNvPr id="35844" name="Picture 3" descr="_MG_808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19685" y="4160789"/>
            <a:ext cx="3882033" cy="257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6994" y="1114164"/>
            <a:ext cx="4162164" cy="27747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8206" y="4630348"/>
            <a:ext cx="428779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“Before I was the kind and honest regarding mother. But I was not bothered about the mother’s feelings. I came to know how important it is to respect the mother’s feelings.”</a:t>
            </a:r>
          </a:p>
          <a:p>
            <a:pPr marL="109728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One of the trainees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927758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986" t="16033"/>
          <a:stretch/>
        </p:blipFill>
        <p:spPr>
          <a:xfrm>
            <a:off x="3975388" y="0"/>
            <a:ext cx="424122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910625" cy="6858000"/>
          </a:xfrm>
          <a:solidFill>
            <a:srgbClr val="FF0066"/>
          </a:solidFill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Visit by British Deputy High Commissioner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12009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4F385-1C2E-4A99-B102-7666F9A2A9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 anchor="ctr">
            <a:normAutofit/>
          </a:bodyPr>
          <a:lstStyle/>
          <a:p>
            <a:pPr algn="ctr"/>
            <a:r>
              <a:rPr lang="en-IN" sz="4400" b="1" dirty="0"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417C85-5216-4584-9A91-3D6C1FA5A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I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I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34517" y="1459684"/>
            <a:ext cx="11101311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4488" lvl="0" indent="-344488">
              <a:spcBef>
                <a:spcPts val="1200"/>
              </a:spcBef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US" sz="2400" dirty="0">
                <a:cs typeface="Arial" panose="020B0604020202020204" pitchFamily="34" charset="0"/>
              </a:rPr>
              <a:t>Institutional delivery rate stood at 92% in the state - only 31% in public facilities </a:t>
            </a:r>
            <a:r>
              <a:rPr lang="en-US" sz="2400" i="1" dirty="0">
                <a:cs typeface="Arial" panose="020B0604020202020204" pitchFamily="34" charset="0"/>
              </a:rPr>
              <a:t>(NFHS 4</a:t>
            </a:r>
            <a:r>
              <a:rPr lang="en-US" sz="2400" dirty="0">
                <a:cs typeface="Arial" panose="020B0604020202020204" pitchFamily="34" charset="0"/>
              </a:rPr>
              <a:t>). 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[It crossed 50% now.]</a:t>
            </a:r>
            <a:r>
              <a:rPr lang="en-US" sz="2400" dirty="0">
                <a:cs typeface="Arial" panose="020B0604020202020204" pitchFamily="34" charset="0"/>
              </a:rPr>
              <a:t> </a:t>
            </a:r>
          </a:p>
          <a:p>
            <a:pPr marL="344488" lvl="0" indent="-344488">
              <a:spcBef>
                <a:spcPts val="1200"/>
              </a:spcBef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US" sz="2400" dirty="0">
                <a:cs typeface="Arial" panose="020B0604020202020204" pitchFamily="34" charset="0"/>
              </a:rPr>
              <a:t>Determination of state to improve quality of care and services in public facilities as per WHO quality standards</a:t>
            </a:r>
          </a:p>
          <a:p>
            <a:pPr marL="344488" indent="-344488">
              <a:spcBef>
                <a:spcPts val="1200"/>
              </a:spcBef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US" sz="2400" dirty="0">
                <a:cs typeface="Arial" panose="020B0604020202020204" pitchFamily="34" charset="0"/>
              </a:rPr>
              <a:t>Need to introduce Respectful Maternity Care in Public facilities and a safe sensitive environment providing skilled services</a:t>
            </a:r>
          </a:p>
          <a:p>
            <a:pPr marL="344488" indent="-344488">
              <a:spcBef>
                <a:spcPts val="1200"/>
              </a:spcBef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US" sz="2400" dirty="0">
                <a:cs typeface="Arial" panose="020B0604020202020204" pitchFamily="34" charset="0"/>
              </a:rPr>
              <a:t>First brainstorming between state officials and UNICEF in Dec 2016</a:t>
            </a:r>
          </a:p>
          <a:p>
            <a:pPr marL="344488" lvl="0" indent="-344488">
              <a:spcBef>
                <a:spcPts val="1200"/>
              </a:spcBef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US" sz="2400" dirty="0">
                <a:cs typeface="Arial" panose="020B0604020202020204" pitchFamily="34" charset="0"/>
              </a:rPr>
              <a:t>Decision - “Standardization of LRs” using LDR concepts to be taken up on war-footing across all high load delivery points using </a:t>
            </a:r>
            <a:r>
              <a:rPr lang="en-US" sz="2400" dirty="0" err="1">
                <a:cs typeface="Arial" panose="020B0604020202020204" pitchFamily="34" charset="0"/>
              </a:rPr>
              <a:t>MoHFW</a:t>
            </a:r>
            <a:r>
              <a:rPr lang="en-US" sz="2400" dirty="0">
                <a:cs typeface="Arial" panose="020B0604020202020204" pitchFamily="34" charset="0"/>
              </a:rPr>
              <a:t> guidelines.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747979"/>
            <a:ext cx="12192000" cy="1365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5291908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187F0D-4FA8-4D45-8A58-442FE6C30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579144"/>
            <a:ext cx="11146972" cy="4516856"/>
          </a:xfrm>
        </p:spPr>
        <p:txBody>
          <a:bodyPr>
            <a:normAutofit fontScale="85000" lnSpcReduction="10000"/>
          </a:bodyPr>
          <a:lstStyle/>
          <a:p>
            <a:pPr marL="34925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IN" sz="3200" dirty="0"/>
              <a:t>Professional Midwifery Course helps develop a cohort of competent, highly skilled professional who ensure respectful maternity care (RMC).</a:t>
            </a:r>
          </a:p>
          <a:p>
            <a:pPr marL="34925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IN" sz="3200" dirty="0"/>
              <a:t>Reduces unnecessary medical interventions including C-Sections – reduces load on health care system thus lowers the cost </a:t>
            </a:r>
            <a:r>
              <a:rPr lang="en-IN" sz="3200"/>
              <a:t>of the treatment.</a:t>
            </a:r>
            <a:endParaRPr lang="en-IN" sz="3200" dirty="0"/>
          </a:p>
          <a:p>
            <a:pPr marL="34925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IN" sz="3200" dirty="0"/>
              <a:t>Reduction in Maternal and Neonatal, mortality and morbidity.</a:t>
            </a:r>
          </a:p>
          <a:p>
            <a:pPr marL="34925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IN" sz="3200" dirty="0"/>
              <a:t>Decongestion in tertiary care hospitals. Intervention helps bringing quality health services closer to people.</a:t>
            </a:r>
          </a:p>
          <a:p>
            <a:pPr marL="349250" indent="-349250">
              <a:lnSpc>
                <a:spcPct val="100000"/>
              </a:lnSpc>
              <a:buClr>
                <a:srgbClr val="FF0066"/>
              </a:buClr>
              <a:buFont typeface="Wingdings 3" panose="05040102010807070707" pitchFamily="18" charset="2"/>
              <a:buChar char="}"/>
            </a:pPr>
            <a:r>
              <a:rPr lang="en-IN" sz="3200" dirty="0"/>
              <a:t>This model warrants nation-wide replication to address the issue of shortage of skilled maternity care providers.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395AB75-9077-4A63-B666-6105EEC29A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58863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4012263287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77259" y="0"/>
            <a:ext cx="10515600" cy="1050878"/>
          </a:xfrm>
        </p:spPr>
        <p:txBody>
          <a:bodyPr anchor="ctr">
            <a:noAutofit/>
          </a:bodyPr>
          <a:lstStyle/>
          <a:p>
            <a:pPr algn="ctr"/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THANK YOU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57595" y="5800655"/>
            <a:ext cx="2825174" cy="653611"/>
          </a:xfrm>
          <a:prstGeom prst="rect">
            <a:avLst/>
          </a:prstGeom>
        </p:spPr>
      </p:pic>
      <p:pic>
        <p:nvPicPr>
          <p:cNvPr id="5" name="Picture 4" descr="telanganalogo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08718" y="5682296"/>
            <a:ext cx="850538" cy="89032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9706" b="6947"/>
          <a:stretch/>
        </p:blipFill>
        <p:spPr bwMode="auto">
          <a:xfrm>
            <a:off x="3317163" y="5676984"/>
            <a:ext cx="1182525" cy="90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cademics\Downloads\UNICEF_ForEveryChild_Cyan_Vertical_RGB__144ppi_EN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40675" y="5676984"/>
            <a:ext cx="1581665" cy="88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Karimnager - Group Potograph 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07963"/>
            <a:ext cx="8652681" cy="4188266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8840675" y="1207963"/>
            <a:ext cx="3351325" cy="4188266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Although progress is being made to reduce global maternal mortality, a new, broader focus is needed—one that encompasses not only death prevention, but also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optimisation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of the health status and quality of care for all women.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- Lancet Series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25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39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>
          <a:xfrm>
            <a:off x="0" y="289219"/>
            <a:ext cx="12191999" cy="63081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>
                <a:cs typeface="Arial" panose="020B0604020202020204" pitchFamily="34" charset="0"/>
              </a:rPr>
              <a:t>What is LDR (Labour - Delivery - Recovery)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1959" y="1495269"/>
            <a:ext cx="7222561" cy="487375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dirty="0">
                <a:cs typeface="Arial" panose="020B0604020202020204" pitchFamily="34" charset="0"/>
              </a:rPr>
              <a:t>A birthing unit that is </a:t>
            </a:r>
          </a:p>
          <a:p>
            <a:pPr marL="344488" indent="-344488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00B050"/>
              </a:buClr>
              <a:buFont typeface="Wingdings 3" panose="05040102010807070707" pitchFamily="18" charset="2"/>
              <a:buChar char="}"/>
              <a:defRPr/>
            </a:pPr>
            <a:r>
              <a:rPr lang="en-IN" dirty="0">
                <a:cs typeface="Arial" panose="020B0604020202020204" pitchFamily="34" charset="0"/>
              </a:rPr>
              <a:t>Standardized </a:t>
            </a:r>
          </a:p>
          <a:p>
            <a:pPr marL="344488" indent="-344488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00B050"/>
              </a:buClr>
              <a:buFont typeface="Wingdings 3" panose="05040102010807070707" pitchFamily="18" charset="2"/>
              <a:buChar char="}"/>
              <a:defRPr/>
            </a:pPr>
            <a:r>
              <a:rPr lang="en-IN" dirty="0">
                <a:cs typeface="Arial" panose="020B0604020202020204" pitchFamily="34" charset="0"/>
              </a:rPr>
              <a:t>Provides privacy and comfort</a:t>
            </a:r>
          </a:p>
          <a:p>
            <a:pPr marL="344488" indent="-344488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00B050"/>
              </a:buClr>
              <a:buFont typeface="Wingdings 3" panose="05040102010807070707" pitchFamily="18" charset="2"/>
              <a:buChar char="}"/>
              <a:defRPr/>
            </a:pPr>
            <a:r>
              <a:rPr lang="en-IN" dirty="0">
                <a:cs typeface="Arial" panose="020B0604020202020204" pitchFamily="34" charset="0"/>
              </a:rPr>
              <a:t>Eliminates the need to shift mother in different stages of labour </a:t>
            </a:r>
          </a:p>
          <a:p>
            <a:pPr marL="344488" indent="-344488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00B050"/>
              </a:buClr>
              <a:buFont typeface="Wingdings 3" panose="05040102010807070707" pitchFamily="18" charset="2"/>
              <a:buChar char="}"/>
              <a:defRPr/>
            </a:pPr>
            <a:r>
              <a:rPr lang="en-IN" dirty="0">
                <a:cs typeface="Arial" panose="020B0604020202020204" pitchFamily="34" charset="0"/>
              </a:rPr>
              <a:t>Includes all the support areas</a:t>
            </a:r>
          </a:p>
          <a:p>
            <a:pPr marL="344488" indent="-344488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00B050"/>
              </a:buClr>
              <a:buFont typeface="Wingdings 3" panose="05040102010807070707" pitchFamily="18" charset="2"/>
              <a:buChar char="}"/>
              <a:defRPr/>
            </a:pPr>
            <a:r>
              <a:rPr lang="en-IN" dirty="0">
                <a:cs typeface="Arial" panose="020B0604020202020204" pitchFamily="34" charset="0"/>
              </a:rPr>
              <a:t>Catering to a mother exclusively 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FF0066"/>
              </a:buClr>
              <a:buNone/>
              <a:defRPr/>
            </a:pPr>
            <a:r>
              <a:rPr lang="en-IN" dirty="0">
                <a:cs typeface="Arial" panose="020B0604020202020204" pitchFamily="34" charset="0"/>
              </a:rPr>
              <a:t>during labour  and immediate  postpartum.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FF0066"/>
              </a:buClr>
              <a:buNone/>
              <a:defRPr/>
            </a:pPr>
            <a:r>
              <a:rPr lang="en-IN" dirty="0"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4" descr="images (1)">
            <a:extLst>
              <a:ext uri="{FF2B5EF4-FFF2-40B4-BE49-F238E27FC236}">
                <a16:creationId xmlns:a16="http://schemas.microsoft.com/office/drawing/2014/main" xmlns="" id="{F8DCC03E-F600-42A7-BF24-166CADA0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439" y="1082843"/>
            <a:ext cx="5296559" cy="567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851571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609600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n-US" b="1" dirty="0">
                <a:ea typeface="+mn-ea"/>
                <a:cs typeface="Arial" panose="020B0604020202020204" pitchFamily="34" charset="0"/>
              </a:rPr>
              <a:t>Process adopted in Standardization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99803" y="1263315"/>
            <a:ext cx="11572407" cy="5395105"/>
          </a:xfrm>
        </p:spPr>
        <p:txBody>
          <a:bodyPr>
            <a:noAutofit/>
          </a:bodyPr>
          <a:lstStyle/>
          <a:p>
            <a:pPr marL="344488" indent="-344488">
              <a:lnSpc>
                <a:spcPct val="100000"/>
              </a:lnSpc>
              <a:spcBef>
                <a:spcPts val="800"/>
              </a:spcBef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US" altLang="en-US" sz="2400" dirty="0">
                <a:cs typeface="Arial" panose="020B0604020202020204" pitchFamily="34" charset="0"/>
              </a:rPr>
              <a:t>Consultation meetings with the partners, academic institutions and technical experts – </a:t>
            </a:r>
            <a:r>
              <a:rPr lang="en-US" altLang="en-US" sz="2400" b="1" dirty="0">
                <a:cs typeface="Arial" panose="020B0604020202020204" pitchFamily="34" charset="0"/>
              </a:rPr>
              <a:t>Jan 2017</a:t>
            </a:r>
          </a:p>
          <a:p>
            <a:pPr marL="344488" indent="-344488">
              <a:lnSpc>
                <a:spcPct val="100000"/>
              </a:lnSpc>
              <a:spcBef>
                <a:spcPts val="800"/>
              </a:spcBef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US" altLang="en-US" sz="2400" dirty="0" err="1">
                <a:cs typeface="Arial" panose="020B0604020202020204" pitchFamily="34" charset="0"/>
              </a:rPr>
              <a:t>MoHFW</a:t>
            </a:r>
            <a:r>
              <a:rPr lang="en-US" altLang="en-US" sz="2400" dirty="0">
                <a:cs typeface="Arial" panose="020B0604020202020204" pitchFamily="34" charset="0"/>
              </a:rPr>
              <a:t> checklist adapted for conducting assessment to suit local need – </a:t>
            </a:r>
            <a:r>
              <a:rPr lang="en-US" altLang="en-US" sz="2400" b="1" dirty="0">
                <a:cs typeface="Arial" panose="020B0604020202020204" pitchFamily="34" charset="0"/>
              </a:rPr>
              <a:t>Feb 2017</a:t>
            </a:r>
          </a:p>
          <a:p>
            <a:pPr marL="344488" indent="-344488">
              <a:lnSpc>
                <a:spcPct val="100000"/>
              </a:lnSpc>
              <a:spcBef>
                <a:spcPts val="800"/>
              </a:spcBef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US" altLang="en-US" sz="2400" dirty="0">
                <a:cs typeface="Arial" panose="020B0604020202020204" pitchFamily="34" charset="0"/>
              </a:rPr>
              <a:t>Assessors identified from the Health Department/NHM, TSMSIDC (Engineers) &amp; Development Partners. Ten teams constituted - </a:t>
            </a:r>
            <a:r>
              <a:rPr lang="en-US" altLang="en-US" sz="2400" b="1" dirty="0">
                <a:cs typeface="Arial" panose="020B0604020202020204" pitchFamily="34" charset="0"/>
              </a:rPr>
              <a:t>Feb 2017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344488" indent="-344488">
              <a:lnSpc>
                <a:spcPct val="100000"/>
              </a:lnSpc>
              <a:spcBef>
                <a:spcPts val="800"/>
              </a:spcBef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US" altLang="en-US" sz="2400" dirty="0">
                <a:cs typeface="Arial" panose="020B0604020202020204" pitchFamily="34" charset="0"/>
              </a:rPr>
              <a:t>State level assessment teams oriented to tool - </a:t>
            </a:r>
            <a:r>
              <a:rPr lang="en-US" altLang="en-US" sz="2400" b="1" dirty="0">
                <a:cs typeface="Arial" panose="020B0604020202020204" pitchFamily="34" charset="0"/>
              </a:rPr>
              <a:t>March 2017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344488" indent="-344488">
              <a:lnSpc>
                <a:spcPct val="100000"/>
              </a:lnSpc>
              <a:spcBef>
                <a:spcPts val="800"/>
              </a:spcBef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US" altLang="en-US" sz="2400" dirty="0">
                <a:cs typeface="Arial" panose="020B0604020202020204" pitchFamily="34" charset="0"/>
              </a:rPr>
              <a:t>Technical Support Unit (5 member) set up at IIHFW – </a:t>
            </a:r>
            <a:r>
              <a:rPr lang="en-US" altLang="en-US" sz="2400" b="1" dirty="0">
                <a:cs typeface="Arial" panose="020B0604020202020204" pitchFamily="34" charset="0"/>
              </a:rPr>
              <a:t>March 2017</a:t>
            </a:r>
          </a:p>
          <a:p>
            <a:pPr marL="344488" indent="-344488">
              <a:lnSpc>
                <a:spcPct val="100000"/>
              </a:lnSpc>
              <a:spcBef>
                <a:spcPts val="800"/>
              </a:spcBef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US" altLang="en-US" sz="2400" dirty="0">
                <a:cs typeface="Arial" panose="020B0604020202020204" pitchFamily="34" charset="0"/>
              </a:rPr>
              <a:t>Identification of facilities - </a:t>
            </a:r>
            <a:r>
              <a:rPr lang="en-US" altLang="en-US" sz="2400" b="1" dirty="0">
                <a:cs typeface="Arial" panose="020B0604020202020204" pitchFamily="34" charset="0"/>
              </a:rPr>
              <a:t>March 2017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344488" indent="-344488">
              <a:lnSpc>
                <a:spcPct val="100000"/>
              </a:lnSpc>
              <a:spcBef>
                <a:spcPts val="800"/>
              </a:spcBef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US" altLang="en-US" sz="2400" dirty="0">
                <a:cs typeface="Arial" panose="020B0604020202020204" pitchFamily="34" charset="0"/>
              </a:rPr>
              <a:t>Detailed assessments conducted along with the Heads of facilities, Engineers, Obstetricians etc. – </a:t>
            </a:r>
            <a:r>
              <a:rPr lang="en-US" altLang="en-US" sz="2400" b="1" dirty="0">
                <a:cs typeface="Arial" panose="020B0604020202020204" pitchFamily="34" charset="0"/>
              </a:rPr>
              <a:t>April 2017 onwards</a:t>
            </a:r>
          </a:p>
        </p:txBody>
      </p:sp>
    </p:spTree>
    <p:extLst>
      <p:ext uri="{BB962C8B-B14F-4D97-AF65-F5344CB8AC3E}">
        <p14:creationId xmlns:p14="http://schemas.microsoft.com/office/powerpoint/2010/main" xmlns="" val="390844972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609600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n-US" b="1" dirty="0">
                <a:ea typeface="+mn-ea"/>
                <a:cs typeface="Arial" panose="020B0604020202020204" pitchFamily="34" charset="0"/>
              </a:rPr>
              <a:t>Process adopted in Standardization….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99804" y="1443789"/>
            <a:ext cx="6786796" cy="5214632"/>
          </a:xfrm>
        </p:spPr>
        <p:txBody>
          <a:bodyPr>
            <a:noAutofit/>
          </a:bodyPr>
          <a:lstStyle/>
          <a:p>
            <a:pPr marL="344488" indent="-344488">
              <a:lnSpc>
                <a:spcPct val="100000"/>
              </a:lnSpc>
              <a:spcBef>
                <a:spcPts val="800"/>
              </a:spcBef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US" altLang="en-US" sz="2400" dirty="0">
                <a:cs typeface="Arial" panose="020B0604020202020204" pitchFamily="34" charset="0"/>
              </a:rPr>
              <a:t>District Collectors were appraised of the process and the progress</a:t>
            </a:r>
          </a:p>
          <a:p>
            <a:pPr marL="344488" indent="-344488">
              <a:lnSpc>
                <a:spcPct val="100000"/>
              </a:lnSpc>
              <a:spcBef>
                <a:spcPts val="800"/>
              </a:spcBef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US" altLang="en-US" sz="2400" dirty="0">
                <a:cs typeface="Arial" panose="020B0604020202020204" pitchFamily="34" charset="0"/>
              </a:rPr>
              <a:t>Data collected, </a:t>
            </a:r>
            <a:r>
              <a:rPr lang="en-US" altLang="en-US" sz="2400" dirty="0" err="1">
                <a:cs typeface="Arial" panose="020B0604020202020204" pitchFamily="34" charset="0"/>
              </a:rPr>
              <a:t>analysed</a:t>
            </a:r>
            <a:r>
              <a:rPr lang="en-US" altLang="en-US" sz="2400" dirty="0">
                <a:cs typeface="Arial" panose="020B0604020202020204" pitchFamily="34" charset="0"/>
              </a:rPr>
              <a:t> and collated. </a:t>
            </a:r>
          </a:p>
          <a:p>
            <a:pPr marL="344488" indent="-344488">
              <a:lnSpc>
                <a:spcPct val="100000"/>
              </a:lnSpc>
              <a:spcBef>
                <a:spcPts val="800"/>
              </a:spcBef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US" altLang="en-US" sz="2400" dirty="0">
                <a:cs typeface="Arial" panose="020B0604020202020204" pitchFamily="34" charset="0"/>
              </a:rPr>
              <a:t>Designs finalized at state by core team and estimates prepared</a:t>
            </a:r>
          </a:p>
          <a:p>
            <a:pPr marL="344488" indent="-344488">
              <a:lnSpc>
                <a:spcPct val="100000"/>
              </a:lnSpc>
              <a:spcBef>
                <a:spcPts val="800"/>
              </a:spcBef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US" altLang="en-US" sz="2400" dirty="0">
                <a:cs typeface="Arial" panose="020B0604020202020204" pitchFamily="34" charset="0"/>
              </a:rPr>
              <a:t>Follow up actions by respective teams &amp; thematic areas</a:t>
            </a:r>
          </a:p>
          <a:p>
            <a:pPr marL="344488" indent="-344488">
              <a:lnSpc>
                <a:spcPct val="100000"/>
              </a:lnSpc>
              <a:spcBef>
                <a:spcPts val="800"/>
              </a:spcBef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US" altLang="en-US" sz="2400" dirty="0">
                <a:cs typeface="Arial" panose="020B0604020202020204" pitchFamily="34" charset="0"/>
              </a:rPr>
              <a:t>New case sheets designed taking into account C-Section details and “</a:t>
            </a:r>
            <a:r>
              <a:rPr lang="en-US" altLang="en-US" sz="2400" i="1" dirty="0">
                <a:cs typeface="Arial" panose="020B0604020202020204" pitchFamily="34" charset="0"/>
              </a:rPr>
              <a:t>Robson’s criteria</a:t>
            </a:r>
            <a:r>
              <a:rPr lang="en-US" altLang="en-US" sz="2400" dirty="0">
                <a:cs typeface="Arial" panose="020B0604020202020204" pitchFamily="34" charset="0"/>
              </a:rPr>
              <a:t>”</a:t>
            </a:r>
          </a:p>
          <a:p>
            <a:pPr marL="344488" indent="-344488">
              <a:lnSpc>
                <a:spcPct val="100000"/>
              </a:lnSpc>
              <a:spcBef>
                <a:spcPts val="800"/>
              </a:spcBef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US" altLang="en-US" sz="2400" i="1" dirty="0" err="1">
                <a:cs typeface="Arial" panose="020B0604020202020204" pitchFamily="34" charset="0"/>
              </a:rPr>
              <a:t>Dakshata</a:t>
            </a:r>
            <a:r>
              <a:rPr lang="en-US" altLang="en-US" sz="2400" dirty="0">
                <a:cs typeface="Arial" panose="020B0604020202020204" pitchFamily="34" charset="0"/>
              </a:rPr>
              <a:t> trainings accelerated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4F5F29A7-EC31-406C-9FBA-2E99D4D7C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568" y="1094281"/>
            <a:ext cx="4270625" cy="55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12298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678"/>
            <a:ext cx="12192000" cy="774673"/>
          </a:xfrm>
        </p:spPr>
        <p:txBody>
          <a:bodyPr>
            <a:noAutofit/>
          </a:bodyPr>
          <a:lstStyle/>
          <a:p>
            <a:pPr algn="ctr"/>
            <a:r>
              <a:rPr lang="en-IN" b="1" cap="none" dirty="0">
                <a:ea typeface="+mn-ea"/>
                <a:cs typeface="Arial" panose="020B0604020202020204" pitchFamily="34" charset="0"/>
              </a:rPr>
              <a:t>Focus Areas for Assessment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82727"/>
            <a:ext cx="10515600" cy="490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n-IN" sz="4000" dirty="0"/>
              <a:t>	</a:t>
            </a:r>
          </a:p>
          <a:p>
            <a:pPr marL="822960" lvl="1" indent="-457200">
              <a:lnSpc>
                <a:spcPct val="100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IN" sz="3200" dirty="0">
                <a:cs typeface="Arial" panose="020B0604020202020204" pitchFamily="34" charset="0"/>
              </a:rPr>
              <a:t>Space, design and layout</a:t>
            </a:r>
          </a:p>
          <a:p>
            <a:pPr marL="822960" lvl="1" indent="-457200">
              <a:lnSpc>
                <a:spcPct val="100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IN" sz="3200" dirty="0">
                <a:cs typeface="Arial" panose="020B0604020202020204" pitchFamily="34" charset="0"/>
              </a:rPr>
              <a:t>Equipment and accessories</a:t>
            </a:r>
          </a:p>
          <a:p>
            <a:pPr marL="822960" lvl="1" indent="-457200">
              <a:lnSpc>
                <a:spcPct val="100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IN" sz="3200" dirty="0">
                <a:cs typeface="Arial" panose="020B0604020202020204" pitchFamily="34" charset="0"/>
              </a:rPr>
              <a:t>Consumables</a:t>
            </a:r>
          </a:p>
          <a:p>
            <a:pPr marL="822960" lvl="1" indent="-457200">
              <a:lnSpc>
                <a:spcPct val="100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IN" sz="3200" dirty="0">
                <a:cs typeface="Arial" panose="020B0604020202020204" pitchFamily="34" charset="0"/>
              </a:rPr>
              <a:t>Human Resources </a:t>
            </a:r>
          </a:p>
          <a:p>
            <a:pPr marL="822960" lvl="1" indent="-457200">
              <a:lnSpc>
                <a:spcPct val="100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IN" sz="3200" dirty="0">
                <a:cs typeface="Arial" panose="020B0604020202020204" pitchFamily="34" charset="0"/>
              </a:rPr>
              <a:t>Practices and Protocols</a:t>
            </a:r>
          </a:p>
        </p:txBody>
      </p:sp>
    </p:spTree>
    <p:extLst>
      <p:ext uri="{BB962C8B-B14F-4D97-AF65-F5344CB8AC3E}">
        <p14:creationId xmlns:p14="http://schemas.microsoft.com/office/powerpoint/2010/main" xmlns="" val="309732130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9A444-08FF-4202-B86A-01F9A6E5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3826"/>
            <a:ext cx="12192000" cy="9144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n-IN" sz="4000" b="1" dirty="0"/>
              <a:t> Layout Modification in Standardization of Labour 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18CFA06-1BB1-438F-A990-9446EFFD9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25921"/>
            <a:ext cx="6096000" cy="576262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space created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FCBE7E-4C6A-488B-906C-1DD1879A8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084" y="2230804"/>
            <a:ext cx="5132124" cy="2814482"/>
          </a:xfrm>
        </p:spPr>
        <p:txBody>
          <a:bodyPr>
            <a:normAutofit lnSpcReduction="10000"/>
          </a:bodyPr>
          <a:lstStyle/>
          <a:p>
            <a:pPr marL="344488" indent="-344488"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IN" sz="2600" dirty="0"/>
              <a:t>Triage</a:t>
            </a:r>
          </a:p>
          <a:p>
            <a:pPr marL="344488" indent="-344488"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IN" sz="2600" dirty="0"/>
              <a:t>Companion waiting area</a:t>
            </a:r>
          </a:p>
          <a:p>
            <a:pPr marL="344488" indent="-344488"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IN" sz="2600" dirty="0"/>
              <a:t>Registration area</a:t>
            </a:r>
          </a:p>
          <a:p>
            <a:pPr marL="344488" indent="-344488"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IN" sz="2600" dirty="0"/>
              <a:t>Newborn care area</a:t>
            </a:r>
          </a:p>
          <a:p>
            <a:pPr marL="344488" indent="-344488"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IN" sz="2600" dirty="0"/>
              <a:t>KMC ward</a:t>
            </a:r>
          </a:p>
          <a:p>
            <a:pPr marL="344488" indent="-344488"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IN" sz="2600" dirty="0"/>
              <a:t>Utility/ Service Corridor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3433090-A16C-4F15-AA0F-5F86DAE06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233265"/>
            <a:ext cx="6095999" cy="576262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Spaces modified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F82EE5-8978-4D6E-9731-CF86B83A4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1711" y="2230804"/>
            <a:ext cx="5184576" cy="3105703"/>
          </a:xfrm>
        </p:spPr>
        <p:txBody>
          <a:bodyPr>
            <a:normAutofit/>
          </a:bodyPr>
          <a:lstStyle/>
          <a:p>
            <a:pPr marL="344488" indent="-344488"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IN" sz="2600" dirty="0"/>
              <a:t>Labour delivery &amp; Recovery </a:t>
            </a:r>
          </a:p>
          <a:p>
            <a:pPr marL="344488" indent="-344488"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IN" sz="2600" dirty="0"/>
              <a:t>Nurse station – 1 in each vital area</a:t>
            </a:r>
          </a:p>
          <a:p>
            <a:pPr marL="344488" indent="-344488"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IN" sz="2600" dirty="0"/>
              <a:t>Hand was and scrub</a:t>
            </a:r>
          </a:p>
          <a:p>
            <a:pPr marL="344488" indent="-344488"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IN" sz="2600" dirty="0"/>
              <a:t>Toilets</a:t>
            </a:r>
          </a:p>
          <a:p>
            <a:pPr marL="344488" indent="-344488"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IN" sz="2600" dirty="0"/>
              <a:t>Maternity wards</a:t>
            </a:r>
          </a:p>
          <a:p>
            <a:pPr marL="344488" indent="-344488">
              <a:buClr>
                <a:srgbClr val="00B050"/>
              </a:buClr>
              <a:buFont typeface="Wingdings 3" panose="05040102010807070707" pitchFamily="18" charset="2"/>
              <a:buChar char="}"/>
            </a:pPr>
            <a:r>
              <a:rPr lang="en-IN" sz="2600" dirty="0"/>
              <a:t>Dirty utility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6F8118-3B58-48F5-9D25-A956DDD7D7A2}"/>
              </a:ext>
            </a:extLst>
          </p:cNvPr>
          <p:cNvSpPr txBox="1"/>
          <p:nvPr/>
        </p:nvSpPr>
        <p:spPr>
          <a:xfrm>
            <a:off x="933483" y="5661249"/>
            <a:ext cx="1032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/>
              <a:t>Above all better ambience illumination and clean space inviting /client centric and friendly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747979"/>
            <a:ext cx="12192000" cy="1365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990084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82842"/>
          </a:xfrm>
          <a:noFill/>
        </p:spPr>
        <p:txBody>
          <a:bodyPr>
            <a:noAutofit/>
          </a:bodyPr>
          <a:lstStyle/>
          <a:p>
            <a:pPr algn="ctr"/>
            <a:r>
              <a:rPr lang="en-IN" altLang="en-US" sz="4000" b="1" dirty="0"/>
              <a:t>Type of facilities included for Standardisation</a:t>
            </a:r>
            <a:br>
              <a:rPr lang="en-IN" altLang="en-US" sz="4000" b="1" dirty="0"/>
            </a:br>
            <a:r>
              <a:rPr lang="en-IN" altLang="en-US" sz="4000" b="1" dirty="0"/>
              <a:t>of Birthing Units</a:t>
            </a:r>
            <a:endParaRPr lang="en-US" altLang="en-US" sz="40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D3E4901-592A-4517-91C6-DBC28B9940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8408413"/>
              </p:ext>
            </p:extLst>
          </p:nvPr>
        </p:nvGraphicFramePr>
        <p:xfrm>
          <a:off x="696685" y="1317291"/>
          <a:ext cx="10769602" cy="502544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160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20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8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41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4190">
                  <a:extLst>
                    <a:ext uri="{9D8B030D-6E8A-4147-A177-3AD203B41FA5}">
                      <a16:colId xmlns:a16="http://schemas.microsoft.com/office/drawing/2014/main" xmlns="" val="2523890082"/>
                    </a:ext>
                  </a:extLst>
                </a:gridCol>
              </a:tblGrid>
              <a:tr h="604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63345" algn="l"/>
                        </a:tabLst>
                      </a:pPr>
                      <a:r>
                        <a:rPr lang="en-US" sz="2000" kern="1200" dirty="0"/>
                        <a:t>Type of Facility 	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121920" marR="12192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Phase 1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121920" marR="12192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Phase 2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Phase 3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Gautami"/>
                        </a:rPr>
                        <a:t>Total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6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District Hospitals </a:t>
                      </a:r>
                      <a:endParaRPr lang="en-US" sz="1800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  1 </a:t>
                      </a:r>
                      <a:endParaRPr lang="en-US" sz="1800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3</a:t>
                      </a:r>
                      <a:endParaRPr lang="en-US" sz="1800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6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Tertiary Hospitals </a:t>
                      </a:r>
                      <a:endParaRPr lang="en-US" sz="1800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 3 </a:t>
                      </a:r>
                      <a:endParaRPr lang="en-US" sz="1800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/>
                        <a:t>MCH </a:t>
                      </a:r>
                      <a:endParaRPr lang="en-US" sz="180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  4 </a:t>
                      </a:r>
                      <a:endParaRPr lang="en-US" sz="1800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1</a:t>
                      </a:r>
                      <a:endParaRPr lang="en-US" sz="1800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00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Community Health Centres </a:t>
                      </a:r>
                      <a:endParaRPr lang="en-US" sz="1800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/>
                        <a:t>30 </a:t>
                      </a:r>
                      <a:endParaRPr lang="en-US" sz="180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46</a:t>
                      </a:r>
                      <a:endParaRPr lang="en-US" sz="1800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1</a:t>
                      </a:r>
                      <a:endParaRPr lang="en-US" sz="1800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Gautami"/>
                        </a:rPr>
                        <a:t>77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6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Area Hospitals </a:t>
                      </a:r>
                      <a:endParaRPr lang="en-US" sz="1800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/>
                        <a:t>30 </a:t>
                      </a:r>
                      <a:endParaRPr lang="en-US" sz="180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3</a:t>
                      </a:r>
                      <a:endParaRPr lang="en-US" sz="1800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Calibri"/>
                          <a:ea typeface="Times New Roman"/>
                          <a:cs typeface="Calibri"/>
                        </a:rPr>
                        <a:t>33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00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Primary Health </a:t>
                      </a:r>
                      <a:r>
                        <a:rPr lang="en-US" sz="2000" kern="1200" dirty="0" err="1"/>
                        <a:t>Centres</a:t>
                      </a:r>
                      <a:r>
                        <a:rPr lang="en-US" sz="2000" kern="1200" dirty="0"/>
                        <a:t>  </a:t>
                      </a:r>
                      <a:endParaRPr lang="en-US" sz="1800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18 </a:t>
                      </a:r>
                      <a:endParaRPr lang="en-US" sz="1800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39</a:t>
                      </a:r>
                      <a:endParaRPr lang="en-US" sz="1800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126</a:t>
                      </a:r>
                      <a:endParaRPr lang="en-US" sz="1800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Gautami"/>
                        </a:rPr>
                        <a:t>183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6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/>
                        <a:t>Total </a:t>
                      </a:r>
                      <a:endParaRPr lang="en-US" sz="1800" b="1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T="762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/>
                        <a:t>86 </a:t>
                      </a:r>
                      <a:endParaRPr lang="en-US" sz="1800" b="1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T="762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/>
                        <a:t>92</a:t>
                      </a:r>
                      <a:endParaRPr lang="en-US" sz="1800" b="1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/>
                        <a:t>127</a:t>
                      </a:r>
                      <a:endParaRPr lang="en-US" sz="1800" b="1" dirty="0"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Gautami"/>
                        </a:rPr>
                        <a:t>305</a:t>
                      </a: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151357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1927</Words>
  <Application>Microsoft Office PowerPoint</Application>
  <PresentationFormat>Custom</PresentationFormat>
  <Paragraphs>249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1_Office Theme</vt:lpstr>
      <vt:lpstr>Setting up of a Labour Delivery Recovery Rooms –Telangana State</vt:lpstr>
      <vt:lpstr>Slide 2</vt:lpstr>
      <vt:lpstr>Background</vt:lpstr>
      <vt:lpstr>What is LDR (Labour - Delivery - Recovery)</vt:lpstr>
      <vt:lpstr>Process adopted in Standardization</vt:lpstr>
      <vt:lpstr>Process adopted in Standardization….</vt:lpstr>
      <vt:lpstr>Focus Areas for Assessment</vt:lpstr>
      <vt:lpstr> Layout Modification in Standardization of Labour Room</vt:lpstr>
      <vt:lpstr>Type of facilities included for Standardisation of Birthing Units</vt:lpstr>
      <vt:lpstr>Budget and Progress during 3 Phases</vt:lpstr>
      <vt:lpstr>Slide 11</vt:lpstr>
      <vt:lpstr>Slide 12</vt:lpstr>
      <vt:lpstr>Slide 13</vt:lpstr>
      <vt:lpstr> Nurse Practitioner Midwifery for Safe Natural Birthing</vt:lpstr>
      <vt:lpstr>Problem Statement</vt:lpstr>
      <vt:lpstr>C-Sections Rate – Two Extremes</vt:lpstr>
      <vt:lpstr>Objective</vt:lpstr>
      <vt:lpstr>Who is a Professional Midwife?</vt:lpstr>
      <vt:lpstr>Why Professional Midwifery?</vt:lpstr>
      <vt:lpstr>Telangana Experience</vt:lpstr>
      <vt:lpstr>Telangana Experience (contd..)</vt:lpstr>
      <vt:lpstr>Telangana Experience (contd..)</vt:lpstr>
      <vt:lpstr>Involving Families ….</vt:lpstr>
      <vt:lpstr>Teaching Pain Relief Exercises</vt:lpstr>
      <vt:lpstr>Child Birth Classes</vt:lpstr>
      <vt:lpstr>External Evaluation -Preliminary Effects of the Program</vt:lpstr>
      <vt:lpstr>Changes in Birthing Practices</vt:lpstr>
      <vt:lpstr>Excerpts</vt:lpstr>
      <vt:lpstr>Visit by British Deputy High Commissioner </vt:lpstr>
      <vt:lpstr>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Tsuiihfw 2017</dc:creator>
  <cp:lastModifiedBy>NHM</cp:lastModifiedBy>
  <cp:revision>80</cp:revision>
  <dcterms:created xsi:type="dcterms:W3CDTF">2018-10-06T05:28:30Z</dcterms:created>
  <dcterms:modified xsi:type="dcterms:W3CDTF">2018-10-30T11:41:04Z</dcterms:modified>
</cp:coreProperties>
</file>