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570" r:id="rId3"/>
    <p:sldId id="257" r:id="rId4"/>
    <p:sldId id="315" r:id="rId5"/>
    <p:sldId id="569" r:id="rId6"/>
    <p:sldId id="267" r:id="rId7"/>
    <p:sldId id="268" r:id="rId8"/>
    <p:sldId id="325" r:id="rId9"/>
    <p:sldId id="300" r:id="rId10"/>
    <p:sldId id="301" r:id="rId11"/>
    <p:sldId id="309" r:id="rId12"/>
    <p:sldId id="314" r:id="rId13"/>
    <p:sldId id="566" r:id="rId14"/>
    <p:sldId id="567" r:id="rId15"/>
    <p:sldId id="568" r:id="rId16"/>
    <p:sldId id="308" r:id="rId17"/>
    <p:sldId id="329" r:id="rId18"/>
    <p:sldId id="563" r:id="rId19"/>
    <p:sldId id="560" r:id="rId20"/>
    <p:sldId id="571" r:id="rId21"/>
    <p:sldId id="333" r:id="rId22"/>
    <p:sldId id="335" r:id="rId23"/>
    <p:sldId id="336" r:id="rId24"/>
    <p:sldId id="337" r:id="rId25"/>
    <p:sldId id="338" r:id="rId26"/>
    <p:sldId id="339" r:id="rId27"/>
    <p:sldId id="340" r:id="rId28"/>
    <p:sldId id="564" r:id="rId29"/>
    <p:sldId id="554" r:id="rId30"/>
    <p:sldId id="555" r:id="rId31"/>
    <p:sldId id="556" r:id="rId32"/>
    <p:sldId id="557" r:id="rId33"/>
    <p:sldId id="558" r:id="rId34"/>
    <p:sldId id="548" r:id="rId35"/>
    <p:sldId id="550" r:id="rId36"/>
    <p:sldId id="313" r:id="rId37"/>
    <p:sldId id="56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21" autoAdjust="0"/>
    <p:restoredTop sz="94660"/>
  </p:normalViewPr>
  <p:slideViewPr>
    <p:cSldViewPr>
      <p:cViewPr varScale="1">
        <p:scale>
          <a:sx n="115" d="100"/>
          <a:sy n="115" d="100"/>
        </p:scale>
        <p:origin x="-65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E9847-B1BD-404A-87AD-3A91AFFA4B5C}" type="doc">
      <dgm:prSet loTypeId="urn:microsoft.com/office/officeart/2005/8/layout/hierarchy3" loCatId="hierarchy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31C15DF-7C20-8047-B5D8-245E55990A94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en-IN" sz="3200" dirty="0"/>
            <a:t>Total Ambulances: </a:t>
          </a:r>
          <a:r>
            <a:rPr lang="en-IN" sz="3200" b="1" dirty="0"/>
            <a:t>976</a:t>
          </a:r>
        </a:p>
      </dgm:t>
    </dgm:pt>
    <dgm:pt modelId="{3D18BFE0-A71B-6A4B-B4F4-6A3B2FEE788C}" type="parTrans" cxnId="{738F27D0-8636-F149-BE04-C5A5E2934B70}">
      <dgm:prSet/>
      <dgm:spPr/>
      <dgm:t>
        <a:bodyPr/>
        <a:lstStyle/>
        <a:p>
          <a:endParaRPr lang="en-US" sz="1400"/>
        </a:p>
      </dgm:t>
    </dgm:pt>
    <dgm:pt modelId="{37C9B81F-D5ED-E948-91E3-9C7238BFCF33}" type="sibTrans" cxnId="{738F27D0-8636-F149-BE04-C5A5E2934B70}">
      <dgm:prSet/>
      <dgm:spPr/>
      <dgm:t>
        <a:bodyPr/>
        <a:lstStyle/>
        <a:p>
          <a:endParaRPr lang="en-US" sz="1400"/>
        </a:p>
      </dgm:t>
    </dgm:pt>
    <dgm:pt modelId="{947FD042-6D95-F94D-A247-7A068DA73E8E}">
      <dgm:prSet custT="1"/>
      <dgm:spPr/>
      <dgm:t>
        <a:bodyPr/>
        <a:lstStyle/>
        <a:p>
          <a:pPr rtl="0"/>
          <a:r>
            <a:rPr lang="en-IN" sz="2400" dirty="0"/>
            <a:t>BLS Ambulances 	: 854</a:t>
          </a:r>
        </a:p>
      </dgm:t>
    </dgm:pt>
    <dgm:pt modelId="{7BDD8A44-342A-1C4B-B012-90C03FADA9D6}" type="parTrans" cxnId="{A028A969-5FA6-E544-A83E-28A88CDF7390}">
      <dgm:prSet/>
      <dgm:spPr/>
      <dgm:t>
        <a:bodyPr/>
        <a:lstStyle/>
        <a:p>
          <a:endParaRPr lang="en-US" sz="1400"/>
        </a:p>
      </dgm:t>
    </dgm:pt>
    <dgm:pt modelId="{5115B442-CAC5-5445-9C20-A0FAEE916DDD}" type="sibTrans" cxnId="{A028A969-5FA6-E544-A83E-28A88CDF7390}">
      <dgm:prSet/>
      <dgm:spPr/>
      <dgm:t>
        <a:bodyPr/>
        <a:lstStyle/>
        <a:p>
          <a:endParaRPr lang="en-US" sz="1400"/>
        </a:p>
      </dgm:t>
    </dgm:pt>
    <dgm:pt modelId="{45558CF6-8E77-2449-BC18-1BFE30510924}">
      <dgm:prSet custT="1"/>
      <dgm:spPr/>
      <dgm:t>
        <a:bodyPr/>
        <a:lstStyle/>
        <a:p>
          <a:pPr rtl="0"/>
          <a:r>
            <a:rPr lang="en-IN" sz="2400" dirty="0"/>
            <a:t>ACLS Ambulances:   56</a:t>
          </a:r>
        </a:p>
      </dgm:t>
    </dgm:pt>
    <dgm:pt modelId="{674F0323-4E3E-F649-A6B6-56EF1551A428}" type="parTrans" cxnId="{61706BFB-2992-2647-9734-EDD643F8FD70}">
      <dgm:prSet/>
      <dgm:spPr/>
      <dgm:t>
        <a:bodyPr/>
        <a:lstStyle/>
        <a:p>
          <a:endParaRPr lang="en-US" sz="1400"/>
        </a:p>
      </dgm:t>
    </dgm:pt>
    <dgm:pt modelId="{9B1EEAAE-EB73-9A49-A38B-415619CE5532}" type="sibTrans" cxnId="{61706BFB-2992-2647-9734-EDD643F8FD70}">
      <dgm:prSet/>
      <dgm:spPr/>
      <dgm:t>
        <a:bodyPr/>
        <a:lstStyle/>
        <a:p>
          <a:endParaRPr lang="en-US" sz="1400"/>
        </a:p>
      </dgm:t>
    </dgm:pt>
    <dgm:pt modelId="{701C26E3-707D-C243-9E64-5BB40BD6AF01}">
      <dgm:prSet custT="1"/>
      <dgm:spPr/>
      <dgm:t>
        <a:bodyPr/>
        <a:lstStyle/>
        <a:p>
          <a:pPr rtl="0"/>
          <a:r>
            <a:rPr lang="en-IN" sz="2400" dirty="0"/>
            <a:t>Neonatal Ambulances:   66</a:t>
          </a:r>
        </a:p>
      </dgm:t>
    </dgm:pt>
    <dgm:pt modelId="{FDD91643-420E-D74D-A490-7917AB619775}" type="parTrans" cxnId="{2FBA5208-C83A-184A-97ED-FD5355CAF649}">
      <dgm:prSet/>
      <dgm:spPr/>
      <dgm:t>
        <a:bodyPr/>
        <a:lstStyle/>
        <a:p>
          <a:endParaRPr lang="en-US" sz="1400"/>
        </a:p>
      </dgm:t>
    </dgm:pt>
    <dgm:pt modelId="{AB0F8675-4C99-F049-BD72-12C5A6BAD4D8}" type="sibTrans" cxnId="{2FBA5208-C83A-184A-97ED-FD5355CAF649}">
      <dgm:prSet/>
      <dgm:spPr/>
      <dgm:t>
        <a:bodyPr/>
        <a:lstStyle/>
        <a:p>
          <a:endParaRPr lang="en-US" sz="1400"/>
        </a:p>
      </dgm:t>
    </dgm:pt>
    <dgm:pt modelId="{59A10531-060D-3948-85AD-FA4DAA0F39CE}" type="pres">
      <dgm:prSet presAssocID="{34FE9847-B1BD-404A-87AD-3A91AFFA4B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500AFF-73DB-4748-B4E1-E0B57DF95CE8}" type="pres">
      <dgm:prSet presAssocID="{831C15DF-7C20-8047-B5D8-245E55990A94}" presName="root" presStyleCnt="0"/>
      <dgm:spPr/>
    </dgm:pt>
    <dgm:pt modelId="{E4C4693B-0C80-8540-B3D9-5AFD66234352}" type="pres">
      <dgm:prSet presAssocID="{831C15DF-7C20-8047-B5D8-245E55990A94}" presName="rootComposite" presStyleCnt="0"/>
      <dgm:spPr/>
    </dgm:pt>
    <dgm:pt modelId="{88B546F4-24D6-A941-A8B3-A8BD4D58B8B1}" type="pres">
      <dgm:prSet presAssocID="{831C15DF-7C20-8047-B5D8-245E55990A94}" presName="rootText" presStyleLbl="node1" presStyleIdx="0" presStyleCnt="1" custScaleX="367408" custLinFactNeighborX="2630" custLinFactNeighborY="19573"/>
      <dgm:spPr/>
      <dgm:t>
        <a:bodyPr/>
        <a:lstStyle/>
        <a:p>
          <a:endParaRPr lang="en-US"/>
        </a:p>
      </dgm:t>
    </dgm:pt>
    <dgm:pt modelId="{687B31DD-8197-2340-9589-B708BF035AAB}" type="pres">
      <dgm:prSet presAssocID="{831C15DF-7C20-8047-B5D8-245E55990A94}" presName="rootConnector" presStyleLbl="node1" presStyleIdx="0" presStyleCnt="1"/>
      <dgm:spPr/>
      <dgm:t>
        <a:bodyPr/>
        <a:lstStyle/>
        <a:p>
          <a:endParaRPr lang="en-US"/>
        </a:p>
      </dgm:t>
    </dgm:pt>
    <dgm:pt modelId="{471A04E9-D65D-0948-833F-407A869BF5D4}" type="pres">
      <dgm:prSet presAssocID="{831C15DF-7C20-8047-B5D8-245E55990A94}" presName="childShape" presStyleCnt="0"/>
      <dgm:spPr/>
    </dgm:pt>
    <dgm:pt modelId="{1FDD3445-07C6-9F45-8E24-39FD2DA719EA}" type="pres">
      <dgm:prSet presAssocID="{7BDD8A44-342A-1C4B-B012-90C03FADA9D6}" presName="Name13" presStyleLbl="parChTrans1D2" presStyleIdx="0" presStyleCnt="3"/>
      <dgm:spPr/>
      <dgm:t>
        <a:bodyPr/>
        <a:lstStyle/>
        <a:p>
          <a:endParaRPr lang="en-US"/>
        </a:p>
      </dgm:t>
    </dgm:pt>
    <dgm:pt modelId="{45CFFFEB-6833-DB4D-AECA-05C2B124DD7F}" type="pres">
      <dgm:prSet presAssocID="{947FD042-6D95-F94D-A247-7A068DA73E8E}" presName="childText" presStyleLbl="bgAcc1" presStyleIdx="0" presStyleCnt="3" custScaleX="367408" custLinFactNeighborX="-231" custLinFactNeighborY="9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AAE03-661F-F848-9BAE-8EAC25595343}" type="pres">
      <dgm:prSet presAssocID="{674F0323-4E3E-F649-A6B6-56EF1551A428}" presName="Name13" presStyleLbl="parChTrans1D2" presStyleIdx="1" presStyleCnt="3"/>
      <dgm:spPr/>
      <dgm:t>
        <a:bodyPr/>
        <a:lstStyle/>
        <a:p>
          <a:endParaRPr lang="en-US"/>
        </a:p>
      </dgm:t>
    </dgm:pt>
    <dgm:pt modelId="{7CFD05A6-4CA8-1443-B8A8-800C161E12F2}" type="pres">
      <dgm:prSet presAssocID="{45558CF6-8E77-2449-BC18-1BFE30510924}" presName="childText" presStyleLbl="bgAcc1" presStyleIdx="1" presStyleCnt="3" custScaleX="367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DD433-317B-064A-8590-A6258853313C}" type="pres">
      <dgm:prSet presAssocID="{FDD91643-420E-D74D-A490-7917AB619775}" presName="Name13" presStyleLbl="parChTrans1D2" presStyleIdx="2" presStyleCnt="3"/>
      <dgm:spPr/>
      <dgm:t>
        <a:bodyPr/>
        <a:lstStyle/>
        <a:p>
          <a:endParaRPr lang="en-US"/>
        </a:p>
      </dgm:t>
    </dgm:pt>
    <dgm:pt modelId="{01DA36F8-4452-554F-8E18-4BB4DEA9D9C8}" type="pres">
      <dgm:prSet presAssocID="{701C26E3-707D-C243-9E64-5BB40BD6AF01}" presName="childText" presStyleLbl="bgAcc1" presStyleIdx="2" presStyleCnt="3" custScaleX="367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BA5208-C83A-184A-97ED-FD5355CAF649}" srcId="{831C15DF-7C20-8047-B5D8-245E55990A94}" destId="{701C26E3-707D-C243-9E64-5BB40BD6AF01}" srcOrd="2" destOrd="0" parTransId="{FDD91643-420E-D74D-A490-7917AB619775}" sibTransId="{AB0F8675-4C99-F049-BD72-12C5A6BAD4D8}"/>
    <dgm:cxn modelId="{0F19DC1B-2643-6F41-991B-22FF1F842A51}" type="presOf" srcId="{34FE9847-B1BD-404A-87AD-3A91AFFA4B5C}" destId="{59A10531-060D-3948-85AD-FA4DAA0F39CE}" srcOrd="0" destOrd="0" presId="urn:microsoft.com/office/officeart/2005/8/layout/hierarchy3"/>
    <dgm:cxn modelId="{738F27D0-8636-F149-BE04-C5A5E2934B70}" srcId="{34FE9847-B1BD-404A-87AD-3A91AFFA4B5C}" destId="{831C15DF-7C20-8047-B5D8-245E55990A94}" srcOrd="0" destOrd="0" parTransId="{3D18BFE0-A71B-6A4B-B4F4-6A3B2FEE788C}" sibTransId="{37C9B81F-D5ED-E948-91E3-9C7238BFCF33}"/>
    <dgm:cxn modelId="{BC5167CE-0413-9447-AEB7-4B17F8E6A35C}" type="presOf" srcId="{701C26E3-707D-C243-9E64-5BB40BD6AF01}" destId="{01DA36F8-4452-554F-8E18-4BB4DEA9D9C8}" srcOrd="0" destOrd="0" presId="urn:microsoft.com/office/officeart/2005/8/layout/hierarchy3"/>
    <dgm:cxn modelId="{CF32D33A-56B7-994E-BD74-E8EFE4E3DFD8}" type="presOf" srcId="{831C15DF-7C20-8047-B5D8-245E55990A94}" destId="{88B546F4-24D6-A941-A8B3-A8BD4D58B8B1}" srcOrd="0" destOrd="0" presId="urn:microsoft.com/office/officeart/2005/8/layout/hierarchy3"/>
    <dgm:cxn modelId="{FF22DC47-A968-3A4C-8360-F9648F66E387}" type="presOf" srcId="{FDD91643-420E-D74D-A490-7917AB619775}" destId="{AA3DD433-317B-064A-8590-A6258853313C}" srcOrd="0" destOrd="0" presId="urn:microsoft.com/office/officeart/2005/8/layout/hierarchy3"/>
    <dgm:cxn modelId="{61706BFB-2992-2647-9734-EDD643F8FD70}" srcId="{831C15DF-7C20-8047-B5D8-245E55990A94}" destId="{45558CF6-8E77-2449-BC18-1BFE30510924}" srcOrd="1" destOrd="0" parTransId="{674F0323-4E3E-F649-A6B6-56EF1551A428}" sibTransId="{9B1EEAAE-EB73-9A49-A38B-415619CE5532}"/>
    <dgm:cxn modelId="{854E8E96-6591-C74E-8EE0-94396C394F11}" type="presOf" srcId="{947FD042-6D95-F94D-A247-7A068DA73E8E}" destId="{45CFFFEB-6833-DB4D-AECA-05C2B124DD7F}" srcOrd="0" destOrd="0" presId="urn:microsoft.com/office/officeart/2005/8/layout/hierarchy3"/>
    <dgm:cxn modelId="{0CB33506-0E9D-004F-8C10-54E139306B47}" type="presOf" srcId="{831C15DF-7C20-8047-B5D8-245E55990A94}" destId="{687B31DD-8197-2340-9589-B708BF035AAB}" srcOrd="1" destOrd="0" presId="urn:microsoft.com/office/officeart/2005/8/layout/hierarchy3"/>
    <dgm:cxn modelId="{AD4F001A-C076-D246-817B-EC4795809A43}" type="presOf" srcId="{674F0323-4E3E-F649-A6B6-56EF1551A428}" destId="{CE0AAE03-661F-F848-9BAE-8EAC25595343}" srcOrd="0" destOrd="0" presId="urn:microsoft.com/office/officeart/2005/8/layout/hierarchy3"/>
    <dgm:cxn modelId="{A028A969-5FA6-E544-A83E-28A88CDF7390}" srcId="{831C15DF-7C20-8047-B5D8-245E55990A94}" destId="{947FD042-6D95-F94D-A247-7A068DA73E8E}" srcOrd="0" destOrd="0" parTransId="{7BDD8A44-342A-1C4B-B012-90C03FADA9D6}" sibTransId="{5115B442-CAC5-5445-9C20-A0FAEE916DDD}"/>
    <dgm:cxn modelId="{A9F9A34E-8E35-CA46-BD06-A9F97DD9A04D}" type="presOf" srcId="{7BDD8A44-342A-1C4B-B012-90C03FADA9D6}" destId="{1FDD3445-07C6-9F45-8E24-39FD2DA719EA}" srcOrd="0" destOrd="0" presId="urn:microsoft.com/office/officeart/2005/8/layout/hierarchy3"/>
    <dgm:cxn modelId="{C037FCEC-ACB4-0D49-B178-38F67F541550}" type="presOf" srcId="{45558CF6-8E77-2449-BC18-1BFE30510924}" destId="{7CFD05A6-4CA8-1443-B8A8-800C161E12F2}" srcOrd="0" destOrd="0" presId="urn:microsoft.com/office/officeart/2005/8/layout/hierarchy3"/>
    <dgm:cxn modelId="{A1BF9C21-AF58-9B45-A97A-B7C4AFE24492}" type="presParOf" srcId="{59A10531-060D-3948-85AD-FA4DAA0F39CE}" destId="{C4500AFF-73DB-4748-B4E1-E0B57DF95CE8}" srcOrd="0" destOrd="0" presId="urn:microsoft.com/office/officeart/2005/8/layout/hierarchy3"/>
    <dgm:cxn modelId="{912EB3D2-E5C9-5646-B810-1AEB02766318}" type="presParOf" srcId="{C4500AFF-73DB-4748-B4E1-E0B57DF95CE8}" destId="{E4C4693B-0C80-8540-B3D9-5AFD66234352}" srcOrd="0" destOrd="0" presId="urn:microsoft.com/office/officeart/2005/8/layout/hierarchy3"/>
    <dgm:cxn modelId="{DAAA921A-6C7C-6D48-B3A7-883A81A71B7F}" type="presParOf" srcId="{E4C4693B-0C80-8540-B3D9-5AFD66234352}" destId="{88B546F4-24D6-A941-A8B3-A8BD4D58B8B1}" srcOrd="0" destOrd="0" presId="urn:microsoft.com/office/officeart/2005/8/layout/hierarchy3"/>
    <dgm:cxn modelId="{A5357D19-9552-4545-9FBB-19EF0F55FBB3}" type="presParOf" srcId="{E4C4693B-0C80-8540-B3D9-5AFD66234352}" destId="{687B31DD-8197-2340-9589-B708BF035AAB}" srcOrd="1" destOrd="0" presId="urn:microsoft.com/office/officeart/2005/8/layout/hierarchy3"/>
    <dgm:cxn modelId="{3CACE043-2197-8346-AE5E-18E47E2D8748}" type="presParOf" srcId="{C4500AFF-73DB-4748-B4E1-E0B57DF95CE8}" destId="{471A04E9-D65D-0948-833F-407A869BF5D4}" srcOrd="1" destOrd="0" presId="urn:microsoft.com/office/officeart/2005/8/layout/hierarchy3"/>
    <dgm:cxn modelId="{DF8AA668-AA4D-1E47-8C18-E3FA635AAB1C}" type="presParOf" srcId="{471A04E9-D65D-0948-833F-407A869BF5D4}" destId="{1FDD3445-07C6-9F45-8E24-39FD2DA719EA}" srcOrd="0" destOrd="0" presId="urn:microsoft.com/office/officeart/2005/8/layout/hierarchy3"/>
    <dgm:cxn modelId="{C9DC93C7-357B-6241-8755-FD8B24766444}" type="presParOf" srcId="{471A04E9-D65D-0948-833F-407A869BF5D4}" destId="{45CFFFEB-6833-DB4D-AECA-05C2B124DD7F}" srcOrd="1" destOrd="0" presId="urn:microsoft.com/office/officeart/2005/8/layout/hierarchy3"/>
    <dgm:cxn modelId="{7971CB51-849B-0D4F-AEF6-BADFD8441871}" type="presParOf" srcId="{471A04E9-D65D-0948-833F-407A869BF5D4}" destId="{CE0AAE03-661F-F848-9BAE-8EAC25595343}" srcOrd="2" destOrd="0" presId="urn:microsoft.com/office/officeart/2005/8/layout/hierarchy3"/>
    <dgm:cxn modelId="{3185B7F1-17AD-344B-AFBC-12EB9BAC2858}" type="presParOf" srcId="{471A04E9-D65D-0948-833F-407A869BF5D4}" destId="{7CFD05A6-4CA8-1443-B8A8-800C161E12F2}" srcOrd="3" destOrd="0" presId="urn:microsoft.com/office/officeart/2005/8/layout/hierarchy3"/>
    <dgm:cxn modelId="{219B77FC-019E-3248-ACEB-011F15717F95}" type="presParOf" srcId="{471A04E9-D65D-0948-833F-407A869BF5D4}" destId="{AA3DD433-317B-064A-8590-A6258853313C}" srcOrd="4" destOrd="0" presId="urn:microsoft.com/office/officeart/2005/8/layout/hierarchy3"/>
    <dgm:cxn modelId="{246C4B26-5E76-9D4E-833B-336B7DC9A67A}" type="presParOf" srcId="{471A04E9-D65D-0948-833F-407A869BF5D4}" destId="{01DA36F8-4452-554F-8E18-4BB4DEA9D9C8}" srcOrd="5" destOrd="0" presId="urn:microsoft.com/office/officeart/2005/8/layout/hierarchy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546F4-24D6-A941-A8B3-A8BD4D58B8B1}">
      <dsp:nvSpPr>
        <dsp:cNvPr id="0" name=""/>
        <dsp:cNvSpPr/>
      </dsp:nvSpPr>
      <dsp:spPr>
        <a:xfrm>
          <a:off x="15707" y="165736"/>
          <a:ext cx="6156976" cy="8378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/>
            <a:t>Total Ambulances: </a:t>
          </a:r>
          <a:r>
            <a:rPr lang="en-IN" sz="3200" b="1" kern="1200" dirty="0"/>
            <a:t>976</a:t>
          </a:r>
        </a:p>
      </dsp:txBody>
      <dsp:txXfrm>
        <a:off x="40248" y="190277"/>
        <a:ext cx="6107894" cy="788811"/>
      </dsp:txXfrm>
    </dsp:sp>
    <dsp:sp modelId="{1FDD3445-07C6-9F45-8E24-39FD2DA719EA}">
      <dsp:nvSpPr>
        <dsp:cNvPr id="0" name=""/>
        <dsp:cNvSpPr/>
      </dsp:nvSpPr>
      <dsp:spPr>
        <a:xfrm>
          <a:off x="631405" y="1003629"/>
          <a:ext cx="604747" cy="543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667"/>
              </a:lnTo>
              <a:lnTo>
                <a:pt x="604747" y="54366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FFEB-6833-DB4D-AECA-05C2B124DD7F}">
      <dsp:nvSpPr>
        <dsp:cNvPr id="0" name=""/>
        <dsp:cNvSpPr/>
      </dsp:nvSpPr>
      <dsp:spPr>
        <a:xfrm>
          <a:off x="1236152" y="1128350"/>
          <a:ext cx="4925581" cy="837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/>
            <a:t>BLS Ambulances 	: 854</a:t>
          </a:r>
        </a:p>
      </dsp:txBody>
      <dsp:txXfrm>
        <a:off x="1260693" y="1152891"/>
        <a:ext cx="4876499" cy="788811"/>
      </dsp:txXfrm>
    </dsp:sp>
    <dsp:sp modelId="{CE0AAE03-661F-F848-9BAE-8EAC25595343}">
      <dsp:nvSpPr>
        <dsp:cNvPr id="0" name=""/>
        <dsp:cNvSpPr/>
      </dsp:nvSpPr>
      <dsp:spPr>
        <a:xfrm>
          <a:off x="631405" y="1003629"/>
          <a:ext cx="607843" cy="151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786"/>
              </a:lnTo>
              <a:lnTo>
                <a:pt x="607843" y="15117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D05A6-4CA8-1443-B8A8-800C161E12F2}">
      <dsp:nvSpPr>
        <dsp:cNvPr id="0" name=""/>
        <dsp:cNvSpPr/>
      </dsp:nvSpPr>
      <dsp:spPr>
        <a:xfrm>
          <a:off x="1239249" y="2096469"/>
          <a:ext cx="4925581" cy="837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2375"/>
              <a:satOff val="5268"/>
              <a:lumOff val="-392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/>
            <a:t>ACLS Ambulances:   56</a:t>
          </a:r>
        </a:p>
      </dsp:txBody>
      <dsp:txXfrm>
        <a:off x="1263790" y="2121010"/>
        <a:ext cx="4876499" cy="788811"/>
      </dsp:txXfrm>
    </dsp:sp>
    <dsp:sp modelId="{AA3DD433-317B-064A-8590-A6258853313C}">
      <dsp:nvSpPr>
        <dsp:cNvPr id="0" name=""/>
        <dsp:cNvSpPr/>
      </dsp:nvSpPr>
      <dsp:spPr>
        <a:xfrm>
          <a:off x="631405" y="1003629"/>
          <a:ext cx="607843" cy="255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9153"/>
              </a:lnTo>
              <a:lnTo>
                <a:pt x="607843" y="25591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A36F8-4452-554F-8E18-4BB4DEA9D9C8}">
      <dsp:nvSpPr>
        <dsp:cNvPr id="0" name=""/>
        <dsp:cNvSpPr/>
      </dsp:nvSpPr>
      <dsp:spPr>
        <a:xfrm>
          <a:off x="1239249" y="3143836"/>
          <a:ext cx="4925581" cy="837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4750"/>
              <a:satOff val="10536"/>
              <a:lumOff val="-785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/>
            <a:t>Neonatal Ambulances:   66</a:t>
          </a:r>
        </a:p>
      </dsp:txBody>
      <dsp:txXfrm>
        <a:off x="1263790" y="3168377"/>
        <a:ext cx="4876499" cy="788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30/10/18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30/10/18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30/10/18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30/10/18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30/10/18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30/10/18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30/10/18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30/10/18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30/10/18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30/10/18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chpcni@tn.nic.i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50" y="2060848"/>
            <a:ext cx="4689830" cy="345638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rebuchet MS" pitchFamily="34" charset="0"/>
              </a:rPr>
              <a:t>STEMI / NSTEMI </a:t>
            </a:r>
            <a:r>
              <a:rPr lang="en-US" sz="4800" dirty="0" err="1">
                <a:latin typeface="Trebuchet MS" pitchFamily="34" charset="0"/>
              </a:rPr>
              <a:t>Programme</a:t>
            </a:r>
            <a:r>
              <a:rPr lang="en-US" sz="4800" dirty="0">
                <a:latin typeface="Trebuchet MS" pitchFamily="34" charset="0"/>
              </a:rPr>
              <a:t/>
            </a:r>
            <a:br>
              <a:rPr lang="en-US" sz="4800" dirty="0">
                <a:latin typeface="Trebuchet MS" pitchFamily="34" charset="0"/>
              </a:rPr>
            </a:br>
            <a:r>
              <a:rPr lang="en-US" sz="3200" dirty="0">
                <a:latin typeface="Trebuchet MS" pitchFamily="34" charset="0"/>
              </a:rPr>
              <a:t>(An Initiative for Treating Heart Attacks by </a:t>
            </a:r>
            <a:r>
              <a:rPr lang="en-US" sz="3200" dirty="0" smtClean="0">
                <a:latin typeface="Trebuchet MS" pitchFamily="34" charset="0"/>
              </a:rPr>
              <a:t>NHM-TAEI Tamil </a:t>
            </a:r>
            <a:r>
              <a:rPr lang="en-US" sz="3200" dirty="0">
                <a:latin typeface="Trebuchet MS" pitchFamily="34" charset="0"/>
              </a:rPr>
              <a:t>Nadu)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52" y="5805264"/>
            <a:ext cx="4098175" cy="68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Dr.Darez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Ahamed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, IAS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Mission Director – NHM Tamil Nadu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E2E36C-7A74-4121-9983-3FBDD72BE2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4" y="594556"/>
            <a:ext cx="1127229" cy="123424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675A518D-2985-42B5-81A6-862F37A5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53" y="594556"/>
            <a:ext cx="1462227" cy="123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E912F9-3A0B-482E-88B1-2F0C1DED8F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54" y="594556"/>
            <a:ext cx="1234244" cy="123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B69042-BDF6-4DCF-AEC9-2A6218FA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Programme </a:t>
            </a:r>
            <a:r>
              <a:rPr lang="en-IN" dirty="0" smtClean="0">
                <a:latin typeface="Trebuchet MS" pitchFamily="34" charset="0"/>
              </a:rPr>
              <a:t>Implementation in Tamil Nadu</a:t>
            </a:r>
            <a:endParaRPr lang="en-IN" dirty="0">
              <a:latin typeface="Trebuchet MS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6D9539-2913-4377-B23B-E25786C5E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828799"/>
            <a:ext cx="9684568" cy="4572001"/>
          </a:xfrm>
        </p:spPr>
        <p:txBody>
          <a:bodyPr>
            <a:normAutofit/>
          </a:bodyPr>
          <a:lstStyle/>
          <a:p>
            <a:r>
              <a:rPr lang="en-US" b="1" dirty="0">
                <a:latin typeface="Trebuchet MS" pitchFamily="34" charset="0"/>
              </a:rPr>
              <a:t>Ambulance : </a:t>
            </a:r>
            <a:r>
              <a:rPr lang="en-US" dirty="0">
                <a:latin typeface="Trebuchet MS" pitchFamily="34" charset="0"/>
              </a:rPr>
              <a:t>STEMI Kit Equipments which Record  ECG, Blood Pressure, SPO2 (Saturation of Oxygen) in Ambulance and transmit electronically </a:t>
            </a:r>
            <a:r>
              <a:rPr lang="en-US" dirty="0" smtClean="0">
                <a:latin typeface="Trebuchet MS" pitchFamily="34" charset="0"/>
              </a:rPr>
              <a:t>to </a:t>
            </a:r>
            <a:r>
              <a:rPr lang="en-US" dirty="0">
                <a:latin typeface="Trebuchet MS" pitchFamily="34" charset="0"/>
              </a:rPr>
              <a:t>Hub / Spoke Hospital </a:t>
            </a:r>
          </a:p>
          <a:p>
            <a:r>
              <a:rPr lang="en-US" b="1" dirty="0">
                <a:latin typeface="Trebuchet MS" pitchFamily="34" charset="0"/>
              </a:rPr>
              <a:t>Cath </a:t>
            </a:r>
            <a:r>
              <a:rPr lang="en-US" b="1" dirty="0" smtClean="0">
                <a:latin typeface="Trebuchet MS" pitchFamily="34" charset="0"/>
              </a:rPr>
              <a:t>Labs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established in 24 </a:t>
            </a:r>
            <a:r>
              <a:rPr lang="en-US" dirty="0" smtClean="0">
                <a:latin typeface="Trebuchet MS" pitchFamily="34" charset="0"/>
              </a:rPr>
              <a:t>Hubs (17 NHM funded &amp; 7 State funded)</a:t>
            </a:r>
            <a:endParaRPr lang="en-US" dirty="0">
              <a:latin typeface="Trebuchet MS" pitchFamily="34" charset="0"/>
            </a:endParaRPr>
          </a:p>
          <a:p>
            <a:r>
              <a:rPr lang="en-US" b="1" dirty="0" smtClean="0">
                <a:latin typeface="Trebuchet MS" pitchFamily="34" charset="0"/>
              </a:rPr>
              <a:t>Training </a:t>
            </a:r>
            <a:r>
              <a:rPr lang="en-US" dirty="0">
                <a:latin typeface="Trebuchet MS" pitchFamily="34" charset="0"/>
              </a:rPr>
              <a:t>of Cardiologist, </a:t>
            </a:r>
            <a:r>
              <a:rPr lang="en-US" dirty="0" smtClean="0">
                <a:latin typeface="Trebuchet MS" pitchFamily="34" charset="0"/>
              </a:rPr>
              <a:t>Physicians, </a:t>
            </a:r>
            <a:r>
              <a:rPr lang="en-US" dirty="0">
                <a:latin typeface="Trebuchet MS" pitchFamily="34" charset="0"/>
              </a:rPr>
              <a:t>staff nurses and Cath Lab technicians in </a:t>
            </a:r>
            <a:r>
              <a:rPr lang="en-US" b="1" dirty="0">
                <a:latin typeface="Trebuchet MS" pitchFamily="34" charset="0"/>
              </a:rPr>
              <a:t>STEMI management protocol</a:t>
            </a:r>
          </a:p>
          <a:p>
            <a:r>
              <a:rPr lang="en-US" dirty="0">
                <a:latin typeface="Trebuchet MS" pitchFamily="34" charset="0"/>
              </a:rPr>
              <a:t>Designation of </a:t>
            </a:r>
            <a:r>
              <a:rPr lang="en-US" b="1" dirty="0">
                <a:latin typeface="Trebuchet MS" pitchFamily="34" charset="0"/>
              </a:rPr>
              <a:t>STEMI Coordinator </a:t>
            </a:r>
            <a:r>
              <a:rPr lang="en-US" dirty="0">
                <a:latin typeface="Trebuchet MS" pitchFamily="34" charset="0"/>
              </a:rPr>
              <a:t>in </a:t>
            </a:r>
            <a:r>
              <a:rPr lang="en-US" dirty="0" smtClean="0">
                <a:latin typeface="Trebuchet MS" pitchFamily="34" charset="0"/>
              </a:rPr>
              <a:t>each </a:t>
            </a:r>
            <a:r>
              <a:rPr lang="en-US" dirty="0">
                <a:latin typeface="Trebuchet MS" pitchFamily="34" charset="0"/>
              </a:rPr>
              <a:t>HUB hospital.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1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DC630-771C-475F-B326-CA979E5F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Programme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FB8A25-8CB6-477F-8233-F62B87E61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628801"/>
            <a:ext cx="9828584" cy="4772000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itchFamily="34" charset="0"/>
              </a:rPr>
              <a:t>Provision of STEMI kits and drugs to SPOKE </a:t>
            </a:r>
            <a:r>
              <a:rPr lang="en-US" dirty="0" smtClean="0">
                <a:latin typeface="Trebuchet MS" pitchFamily="34" charset="0"/>
              </a:rPr>
              <a:t>hospitals.</a:t>
            </a:r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Implementation of </a:t>
            </a:r>
            <a:r>
              <a:rPr lang="en-US" dirty="0" smtClean="0">
                <a:latin typeface="Trebuchet MS" pitchFamily="34" charset="0"/>
              </a:rPr>
              <a:t>STEMI/NSTEMI protocol in </a:t>
            </a:r>
            <a:r>
              <a:rPr lang="en-US" dirty="0" smtClean="0">
                <a:latin typeface="Trebuchet MS" pitchFamily="34" charset="0"/>
              </a:rPr>
              <a:t>HUB with </a:t>
            </a:r>
            <a:r>
              <a:rPr lang="en-US" dirty="0" err="1" smtClean="0">
                <a:latin typeface="Trebuchet MS" pitchFamily="34" charset="0"/>
              </a:rPr>
              <a:t>cath</a:t>
            </a:r>
            <a:r>
              <a:rPr lang="en-US" dirty="0" smtClean="0">
                <a:latin typeface="Trebuchet MS" pitchFamily="34" charset="0"/>
              </a:rPr>
              <a:t> lab.</a:t>
            </a:r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Strengthening of </a:t>
            </a:r>
            <a:r>
              <a:rPr lang="en-US" dirty="0" err="1">
                <a:latin typeface="Trebuchet MS" pitchFamily="34" charset="0"/>
              </a:rPr>
              <a:t>CCUs</a:t>
            </a:r>
            <a:r>
              <a:rPr lang="en-US" dirty="0">
                <a:latin typeface="Trebuchet MS" pitchFamily="34" charset="0"/>
              </a:rPr>
              <a:t> in spoke hospitals to enable </a:t>
            </a:r>
            <a:r>
              <a:rPr lang="en-US" dirty="0" err="1">
                <a:latin typeface="Trebuchet MS" pitchFamily="34" charset="0"/>
              </a:rPr>
              <a:t>thrombolysis</a:t>
            </a:r>
            <a:r>
              <a:rPr lang="en-US" dirty="0">
                <a:latin typeface="Trebuchet MS" pitchFamily="34" charset="0"/>
              </a:rPr>
              <a:t> and stabilization.</a:t>
            </a:r>
          </a:p>
          <a:p>
            <a:r>
              <a:rPr lang="en-US" dirty="0">
                <a:latin typeface="Trebuchet MS" pitchFamily="34" charset="0"/>
              </a:rPr>
              <a:t>Linking Chief Ministers Comprehensive Insurance Scheme (CMCHIS) and PMJAY in Government hospitals by using existing Packages.</a:t>
            </a:r>
          </a:p>
          <a:p>
            <a:r>
              <a:rPr lang="en-US" dirty="0">
                <a:latin typeface="Trebuchet MS" pitchFamily="34" charset="0"/>
              </a:rPr>
              <a:t>Putting in place quality checks and creation of registry</a:t>
            </a:r>
          </a:p>
          <a:p>
            <a:endParaRPr lang="en-IN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4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BB214-8D78-4F93-B203-B07C95E9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Implementing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4A99BD-FD3D-4291-8EFE-862D0C7C4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556793"/>
            <a:ext cx="9612560" cy="48440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rebuchet MS" pitchFamily="34" charset="0"/>
              </a:rPr>
              <a:t>108 Ambulance Services: Provides emergency Ambulance service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rebuchet MS" pitchFamily="34" charset="0"/>
              </a:rPr>
              <a:t>Directorate of Medical Education: Runs Hub Hospitals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rebuchet MS" pitchFamily="34" charset="0"/>
              </a:rPr>
              <a:t>Directorate of Medical and Rural Health Services: Runs Spoke Hospitals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rebuchet MS" pitchFamily="34" charset="0"/>
              </a:rPr>
              <a:t>Chief Ministers Comprehensive Health Insurance Service (CMCHIS</a:t>
            </a:r>
            <a:r>
              <a:rPr lang="en-US" dirty="0" smtClean="0">
                <a:latin typeface="Trebuchet MS" pitchFamily="34" charset="0"/>
              </a:rPr>
              <a:t>)/PMJAY </a:t>
            </a:r>
            <a:r>
              <a:rPr lang="en-US" dirty="0">
                <a:latin typeface="Trebuchet MS" pitchFamily="34" charset="0"/>
              </a:rPr>
              <a:t>: Provides insurance support for the program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92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70D662-DC69-A744-9171-5892ABF0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xmlns="" id="{B1FE8E44-1DB5-DA40-B865-1BDB91B4E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03358"/>
              </p:ext>
            </p:extLst>
          </p:nvPr>
        </p:nvGraphicFramePr>
        <p:xfrm>
          <a:off x="0" y="1268760"/>
          <a:ext cx="6172684" cy="398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73B923-9E8E-D94E-A1C9-5A1B41D6A0F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683" y="1268760"/>
            <a:ext cx="6019317" cy="5589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B68529-980D-1A4E-A1D3-7E13A40FD2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r="1537" b="49412"/>
          <a:stretch/>
        </p:blipFill>
        <p:spPr>
          <a:xfrm>
            <a:off x="266833" y="5268899"/>
            <a:ext cx="3343532" cy="1381954"/>
          </a:xfrm>
          <a:prstGeom prst="flowChartAlternateProcess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C2064B01-5EC7-9940-B913-8D2100871758}"/>
              </a:ext>
            </a:extLst>
          </p:cNvPr>
          <p:cNvSpPr txBox="1">
            <a:spLocks/>
          </p:cNvSpPr>
          <p:nvPr/>
        </p:nvSpPr>
        <p:spPr>
          <a:xfrm>
            <a:off x="223025" y="242464"/>
            <a:ext cx="11115907" cy="649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rebuchet MS" pitchFamily="34" charset="0"/>
              </a:rPr>
              <a:t>Strengthening 108 Ambulance </a:t>
            </a:r>
            <a:r>
              <a:rPr lang="en-US" dirty="0" err="1" smtClean="0">
                <a:latin typeface="Trebuchet MS" pitchFamily="34" charset="0"/>
              </a:rPr>
              <a:t>fleet:NHM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3187E2-434C-0149-9867-B4A55DF1C037}"/>
              </a:ext>
            </a:extLst>
          </p:cNvPr>
          <p:cNvSpPr txBox="1"/>
          <p:nvPr/>
        </p:nvSpPr>
        <p:spPr>
          <a:xfrm>
            <a:off x="3625114" y="5452044"/>
            <a:ext cx="2780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rebuchet MS" pitchFamily="34" charset="0"/>
              </a:rPr>
              <a:t>No of ambulances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2013: </a:t>
            </a:r>
            <a:r>
              <a:rPr lang="en-US" sz="2000" dirty="0" smtClean="0">
                <a:solidFill>
                  <a:srgbClr val="FF0000"/>
                </a:solidFill>
                <a:latin typeface="Trebuchet MS" pitchFamily="34" charset="0"/>
              </a:rPr>
              <a:t>626</a:t>
            </a:r>
            <a:endParaRPr lang="en-US" sz="2000" dirty="0">
              <a:solidFill>
                <a:srgbClr val="FF0000"/>
              </a:solidFill>
              <a:latin typeface="Trebuchet MS" pitchFamily="34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2018: </a:t>
            </a:r>
            <a:r>
              <a:rPr lang="en-US" sz="2000" dirty="0" smtClean="0">
                <a:solidFill>
                  <a:srgbClr val="FF0000"/>
                </a:solidFill>
                <a:latin typeface="Trebuchet MS" pitchFamily="34" charset="0"/>
              </a:rPr>
              <a:t>976</a:t>
            </a:r>
            <a:endParaRPr lang="en-US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4" y="1812913"/>
            <a:ext cx="4869284" cy="470396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08" y="1814492"/>
            <a:ext cx="4867649" cy="4702390"/>
          </a:xfrm>
        </p:spPr>
      </p:pic>
      <p:sp>
        <p:nvSpPr>
          <p:cNvPr id="13" name="Rectangle 12"/>
          <p:cNvSpPr/>
          <p:nvPr/>
        </p:nvSpPr>
        <p:spPr>
          <a:xfrm>
            <a:off x="5852442" y="1880278"/>
            <a:ext cx="2161569" cy="347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5002" y="1881253"/>
            <a:ext cx="3049964" cy="347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Government</a:t>
            </a:r>
          </a:p>
        </p:txBody>
      </p:sp>
      <p:sp>
        <p:nvSpPr>
          <p:cNvPr id="5" name="Star: 5 Points 4"/>
          <p:cNvSpPr/>
          <p:nvPr/>
        </p:nvSpPr>
        <p:spPr>
          <a:xfrm>
            <a:off x="5052209" y="1868115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Star: 5 Points 15"/>
          <p:cNvSpPr/>
          <p:nvPr/>
        </p:nvSpPr>
        <p:spPr>
          <a:xfrm>
            <a:off x="4891997" y="1955192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cv</a:t>
            </a:r>
          </a:p>
        </p:txBody>
      </p:sp>
      <p:sp>
        <p:nvSpPr>
          <p:cNvPr id="17" name="Star: 5 Points 16"/>
          <p:cNvSpPr/>
          <p:nvPr/>
        </p:nvSpPr>
        <p:spPr>
          <a:xfrm>
            <a:off x="2856811" y="3300847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Star: 5 Points 17"/>
          <p:cNvSpPr/>
          <p:nvPr/>
        </p:nvSpPr>
        <p:spPr>
          <a:xfrm>
            <a:off x="2955676" y="4738346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Star: 5 Points 18"/>
          <p:cNvSpPr/>
          <p:nvPr/>
        </p:nvSpPr>
        <p:spPr>
          <a:xfrm>
            <a:off x="5228620" y="1975663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" name="TextBox 1"/>
          <p:cNvSpPr txBox="1"/>
          <p:nvPr/>
        </p:nvSpPr>
        <p:spPr>
          <a:xfrm>
            <a:off x="5843419" y="2488625"/>
            <a:ext cx="1593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>
                <a:latin typeface="Trebuchet MS" pitchFamily="34" charset="0"/>
              </a:rPr>
              <a:t>125 </a:t>
            </a:r>
            <a:r>
              <a:rPr lang="en-IN" sz="1500" b="1" dirty="0" err="1">
                <a:latin typeface="Trebuchet MS" pitchFamily="34" charset="0"/>
              </a:rPr>
              <a:t>Cathlabs</a:t>
            </a:r>
            <a:endParaRPr lang="en-IN" sz="1500" b="1" dirty="0">
              <a:latin typeface="Trebuchet MS" pitchFamily="34" charset="0"/>
            </a:endParaRPr>
          </a:p>
        </p:txBody>
      </p:sp>
      <p:sp>
        <p:nvSpPr>
          <p:cNvPr id="31" name="Star: 5 Points 15"/>
          <p:cNvSpPr/>
          <p:nvPr/>
        </p:nvSpPr>
        <p:spPr>
          <a:xfrm>
            <a:off x="2438401" y="5809562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cv</a:t>
            </a:r>
          </a:p>
        </p:txBody>
      </p:sp>
      <p:sp>
        <p:nvSpPr>
          <p:cNvPr id="26" name="Star: 5 Points 15">
            <a:extLst>
              <a:ext uri="{FF2B5EF4-FFF2-40B4-BE49-F238E27FC236}">
                <a16:creationId xmlns:a16="http://schemas.microsoft.com/office/drawing/2014/main" xmlns="" id="{31092A54-7A58-DE46-9EEE-295FDD6D621F}"/>
              </a:ext>
            </a:extLst>
          </p:cNvPr>
          <p:cNvSpPr/>
          <p:nvPr/>
        </p:nvSpPr>
        <p:spPr>
          <a:xfrm>
            <a:off x="1660295" y="3932440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cv</a:t>
            </a:r>
          </a:p>
        </p:txBody>
      </p:sp>
      <p:sp>
        <p:nvSpPr>
          <p:cNvPr id="34" name="Star: 5 Points 15">
            <a:extLst>
              <a:ext uri="{FF2B5EF4-FFF2-40B4-BE49-F238E27FC236}">
                <a16:creationId xmlns:a16="http://schemas.microsoft.com/office/drawing/2014/main" xmlns="" id="{98E1AE16-1945-614C-9CD5-CA491BD2F300}"/>
              </a:ext>
            </a:extLst>
          </p:cNvPr>
          <p:cNvSpPr/>
          <p:nvPr/>
        </p:nvSpPr>
        <p:spPr>
          <a:xfrm>
            <a:off x="3543612" y="3861816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cv</a:t>
            </a:r>
          </a:p>
        </p:txBody>
      </p:sp>
      <p:sp>
        <p:nvSpPr>
          <p:cNvPr id="35" name="Star: 5 Points 15">
            <a:extLst>
              <a:ext uri="{FF2B5EF4-FFF2-40B4-BE49-F238E27FC236}">
                <a16:creationId xmlns:a16="http://schemas.microsoft.com/office/drawing/2014/main" xmlns="" id="{772E5A2B-0481-0341-81C9-DE808DC84789}"/>
              </a:ext>
            </a:extLst>
          </p:cNvPr>
          <p:cNvSpPr/>
          <p:nvPr/>
        </p:nvSpPr>
        <p:spPr>
          <a:xfrm>
            <a:off x="4103652" y="4025368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cv</a:t>
            </a:r>
          </a:p>
        </p:txBody>
      </p:sp>
      <p:sp>
        <p:nvSpPr>
          <p:cNvPr id="36" name="Star: 5 Points 15">
            <a:extLst>
              <a:ext uri="{FF2B5EF4-FFF2-40B4-BE49-F238E27FC236}">
                <a16:creationId xmlns:a16="http://schemas.microsoft.com/office/drawing/2014/main" xmlns="" id="{229F9F03-CA3F-984D-ADFA-B23770C6DCF8}"/>
              </a:ext>
            </a:extLst>
          </p:cNvPr>
          <p:cNvSpPr/>
          <p:nvPr/>
        </p:nvSpPr>
        <p:spPr>
          <a:xfrm>
            <a:off x="3935145" y="2326665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cv</a:t>
            </a:r>
          </a:p>
        </p:txBody>
      </p:sp>
      <p:sp>
        <p:nvSpPr>
          <p:cNvPr id="37" name="Star: 5 Points 15">
            <a:extLst>
              <a:ext uri="{FF2B5EF4-FFF2-40B4-BE49-F238E27FC236}">
                <a16:creationId xmlns:a16="http://schemas.microsoft.com/office/drawing/2014/main" xmlns="" id="{DD78E8C3-914A-BD42-9F71-BE1F6C1E0D7D}"/>
              </a:ext>
            </a:extLst>
          </p:cNvPr>
          <p:cNvSpPr/>
          <p:nvPr/>
        </p:nvSpPr>
        <p:spPr>
          <a:xfrm>
            <a:off x="5134521" y="2401006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cv</a:t>
            </a:r>
          </a:p>
        </p:txBody>
      </p:sp>
      <p:sp>
        <p:nvSpPr>
          <p:cNvPr id="38" name="Star: 5 Points 15">
            <a:extLst>
              <a:ext uri="{FF2B5EF4-FFF2-40B4-BE49-F238E27FC236}">
                <a16:creationId xmlns:a16="http://schemas.microsoft.com/office/drawing/2014/main" xmlns="" id="{BFD36FE2-8BC8-AF46-A5FA-6EB251D387F9}"/>
              </a:ext>
            </a:extLst>
          </p:cNvPr>
          <p:cNvSpPr/>
          <p:nvPr/>
        </p:nvSpPr>
        <p:spPr>
          <a:xfrm>
            <a:off x="5159301" y="2118508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cv</a:t>
            </a:r>
          </a:p>
        </p:txBody>
      </p:sp>
      <p:sp>
        <p:nvSpPr>
          <p:cNvPr id="39" name="Star: 5 Points 15">
            <a:extLst>
              <a:ext uri="{FF2B5EF4-FFF2-40B4-BE49-F238E27FC236}">
                <a16:creationId xmlns:a16="http://schemas.microsoft.com/office/drawing/2014/main" xmlns="" id="{56D05925-B9B9-3A45-9A60-3AC5367A236E}"/>
              </a:ext>
            </a:extLst>
          </p:cNvPr>
          <p:cNvSpPr/>
          <p:nvPr/>
        </p:nvSpPr>
        <p:spPr>
          <a:xfrm>
            <a:off x="5020531" y="2036733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cv</a:t>
            </a:r>
          </a:p>
        </p:txBody>
      </p:sp>
      <p:sp>
        <p:nvSpPr>
          <p:cNvPr id="40" name="Star: 5 Points 17">
            <a:extLst>
              <a:ext uri="{FF2B5EF4-FFF2-40B4-BE49-F238E27FC236}">
                <a16:creationId xmlns:a16="http://schemas.microsoft.com/office/drawing/2014/main" xmlns="" id="{829C4295-3121-4E40-90A1-A4AD9B1498BA}"/>
              </a:ext>
            </a:extLst>
          </p:cNvPr>
          <p:cNvSpPr/>
          <p:nvPr/>
        </p:nvSpPr>
        <p:spPr>
          <a:xfrm>
            <a:off x="4422681" y="2972736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41" name="Star: 5 Points 16">
            <a:extLst>
              <a:ext uri="{FF2B5EF4-FFF2-40B4-BE49-F238E27FC236}">
                <a16:creationId xmlns:a16="http://schemas.microsoft.com/office/drawing/2014/main" xmlns="" id="{91035E98-CD91-954D-962B-3FD9F6CD741E}"/>
              </a:ext>
            </a:extLst>
          </p:cNvPr>
          <p:cNvSpPr/>
          <p:nvPr/>
        </p:nvSpPr>
        <p:spPr>
          <a:xfrm>
            <a:off x="2346332" y="3631666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42" name="Star: 5 Points 16">
            <a:extLst>
              <a:ext uri="{FF2B5EF4-FFF2-40B4-BE49-F238E27FC236}">
                <a16:creationId xmlns:a16="http://schemas.microsoft.com/office/drawing/2014/main" xmlns="" id="{F22B8AA0-1CEF-F140-AFF9-3A22D4850E4B}"/>
              </a:ext>
            </a:extLst>
          </p:cNvPr>
          <p:cNvSpPr/>
          <p:nvPr/>
        </p:nvSpPr>
        <p:spPr>
          <a:xfrm>
            <a:off x="2063836" y="6162994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43" name="Star: 5 Points 16">
            <a:extLst>
              <a:ext uri="{FF2B5EF4-FFF2-40B4-BE49-F238E27FC236}">
                <a16:creationId xmlns:a16="http://schemas.microsoft.com/office/drawing/2014/main" xmlns="" id="{047C10E8-A3EA-124F-AE2C-7870AAC29B7F}"/>
              </a:ext>
            </a:extLst>
          </p:cNvPr>
          <p:cNvSpPr/>
          <p:nvPr/>
        </p:nvSpPr>
        <p:spPr>
          <a:xfrm>
            <a:off x="2936109" y="5612867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44" name="Star: 5 Points 16">
            <a:extLst>
              <a:ext uri="{FF2B5EF4-FFF2-40B4-BE49-F238E27FC236}">
                <a16:creationId xmlns:a16="http://schemas.microsoft.com/office/drawing/2014/main" xmlns="" id="{D357C00B-3B6B-E440-A56C-7A7B83016E34}"/>
              </a:ext>
            </a:extLst>
          </p:cNvPr>
          <p:cNvSpPr/>
          <p:nvPr/>
        </p:nvSpPr>
        <p:spPr>
          <a:xfrm>
            <a:off x="2172869" y="4850867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45" name="Star: 5 Points 17">
            <a:extLst>
              <a:ext uri="{FF2B5EF4-FFF2-40B4-BE49-F238E27FC236}">
                <a16:creationId xmlns:a16="http://schemas.microsoft.com/office/drawing/2014/main" xmlns="" id="{850B64EA-70F7-4E41-B4EB-BC493A210678}"/>
              </a:ext>
            </a:extLst>
          </p:cNvPr>
          <p:cNvSpPr/>
          <p:nvPr/>
        </p:nvSpPr>
        <p:spPr>
          <a:xfrm>
            <a:off x="3867598" y="4429828"/>
            <a:ext cx="238539" cy="173935"/>
          </a:xfrm>
          <a:prstGeom prst="star5">
            <a:avLst/>
          </a:prstGeom>
          <a:solidFill>
            <a:srgbClr val="FF0000"/>
          </a:solidFill>
          <a:ln>
            <a:solidFill>
              <a:srgbClr val="2D1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8A9AD984-7C3F-364A-A7F4-D8C2EAA6C1E4}"/>
              </a:ext>
            </a:extLst>
          </p:cNvPr>
          <p:cNvSpPr txBox="1">
            <a:spLocks/>
          </p:cNvSpPr>
          <p:nvPr/>
        </p:nvSpPr>
        <p:spPr>
          <a:xfrm>
            <a:off x="407022" y="289931"/>
            <a:ext cx="10208941" cy="1296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b="1" dirty="0">
                <a:solidFill>
                  <a:schemeClr val="bg1"/>
                </a:solidFill>
                <a:latin typeface="Trebuchet MS" pitchFamily="34" charset="0"/>
              </a:rPr>
              <a:t>Cath lab network in Tamil Nadu</a:t>
            </a:r>
          </a:p>
          <a:p>
            <a:pPr lvl="1"/>
            <a:r>
              <a:rPr lang="en-IN" dirty="0">
                <a:latin typeface="Trebuchet MS" pitchFamily="34" charset="0"/>
              </a:rPr>
              <a:t>Phase 1 NHM ROP 2016-2017- </a:t>
            </a:r>
            <a:r>
              <a:rPr lang="en-IN" dirty="0" smtClean="0">
                <a:latin typeface="Trebuchet MS" pitchFamily="34" charset="0"/>
              </a:rPr>
              <a:t>11 </a:t>
            </a:r>
            <a:r>
              <a:rPr lang="en-IN" dirty="0">
                <a:latin typeface="Trebuchet MS" pitchFamily="34" charset="0"/>
              </a:rPr>
              <a:t>catheterisation labs</a:t>
            </a:r>
          </a:p>
          <a:p>
            <a:pPr lvl="1"/>
            <a:r>
              <a:rPr lang="en-IN" dirty="0">
                <a:latin typeface="Trebuchet MS" pitchFamily="34" charset="0"/>
              </a:rPr>
              <a:t>Phase 2 NHM ROP 2018-2019 - 6 catheterisation labs</a:t>
            </a:r>
            <a:endParaRPr lang="en-IN" b="1" dirty="0">
              <a:latin typeface="Trebuchet MS" pitchFamily="34" charset="0"/>
            </a:endParaRPr>
          </a:p>
          <a:p>
            <a:endParaRPr lang="en-IN" b="1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B32557-4F45-D641-A907-19FE4480FECD}"/>
              </a:ext>
            </a:extLst>
          </p:cNvPr>
          <p:cNvSpPr txBox="1"/>
          <p:nvPr/>
        </p:nvSpPr>
        <p:spPr>
          <a:xfrm>
            <a:off x="3850888" y="5653669"/>
            <a:ext cx="278037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itchFamily="34" charset="0"/>
              </a:rPr>
              <a:t>2013  -  1:25</a:t>
            </a:r>
          </a:p>
          <a:p>
            <a:pPr algn="ctr"/>
            <a:r>
              <a:rPr lang="en-US" sz="2400" dirty="0">
                <a:latin typeface="Trebuchet MS" pitchFamily="34" charset="0"/>
              </a:rPr>
              <a:t>2018 -  1</a:t>
            </a:r>
            <a:r>
              <a:rPr lang="en-US" sz="2400" dirty="0" smtClean="0">
                <a:latin typeface="Trebuchet MS" pitchFamily="34" charset="0"/>
              </a:rPr>
              <a:t>:5</a:t>
            </a:r>
            <a:endParaRPr lang="en-US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9D2E5-73CA-4F6B-A74B-43C63F72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443FA9-835E-4494-BE17-A58C2665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852732039_167982.jpg" descr="852732039_167982.jpg">
            <a:extLst>
              <a:ext uri="{FF2B5EF4-FFF2-40B4-BE49-F238E27FC236}">
                <a16:creationId xmlns:a16="http://schemas.microsoft.com/office/drawing/2014/main" xmlns="" id="{1A14BA8C-183E-43A4-8978-2096A2C5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7774" b="1363"/>
          <a:stretch/>
        </p:blipFill>
        <p:spPr>
          <a:xfrm>
            <a:off x="5830214" y="0"/>
            <a:ext cx="6361786" cy="6861413"/>
          </a:xfrm>
          <a:prstGeom prst="rect">
            <a:avLst/>
          </a:prstGeom>
          <a:ln w="3175">
            <a:solidFill>
              <a:schemeClr val="tx1"/>
            </a:solidFill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86177C-408A-4829-95A0-9448EE6A8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062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82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3ABA7B-B067-4A24-A79A-B68AC699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STEMI Kit : Measure, Record, Transmit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EDF180-7F63-4F99-8B06-57BE2E774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828799"/>
            <a:ext cx="9612560" cy="4572001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Trebuchet MS" pitchFamily="34" charset="0"/>
              </a:rPr>
              <a:t>ECG</a:t>
            </a:r>
          </a:p>
          <a:p>
            <a:r>
              <a:rPr lang="en-IN" sz="2800" dirty="0">
                <a:latin typeface="Trebuchet MS" pitchFamily="34" charset="0"/>
              </a:rPr>
              <a:t>Blood Pressure</a:t>
            </a:r>
          </a:p>
          <a:p>
            <a:r>
              <a:rPr lang="en-IN" sz="2800" dirty="0">
                <a:latin typeface="Trebuchet MS" pitchFamily="34" charset="0"/>
              </a:rPr>
              <a:t>Oxygen Saturation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C864F49-997C-44B7-BED3-6C35E390B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-6035" r="6035" b="12350"/>
          <a:stretch/>
        </p:blipFill>
        <p:spPr bwMode="auto">
          <a:xfrm>
            <a:off x="5087888" y="1556792"/>
            <a:ext cx="7095721" cy="537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43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86188" y="1771659"/>
            <a:ext cx="1928812" cy="1857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/>
              <a:t>       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4750" y="2486034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>
                <a:solidFill>
                  <a:srgbClr val="FFFF00"/>
                </a:solidFill>
                <a:latin typeface="Trebuchet MS" pitchFamily="34" charset="0"/>
              </a:rPr>
              <a:t>Class A/B Hospital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85938" y="6200784"/>
            <a:ext cx="1071562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Class 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1271597"/>
            <a:ext cx="1071563" cy="369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Class 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72438" y="2486034"/>
            <a:ext cx="1071562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Class C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00750" y="1414472"/>
            <a:ext cx="107156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Class 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00750" y="4057659"/>
            <a:ext cx="1071563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Class 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14563" y="1700222"/>
            <a:ext cx="1071562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Class 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857875" y="2557472"/>
            <a:ext cx="2143125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57563" y="1914534"/>
            <a:ext cx="500062" cy="357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-357188" y="3200410"/>
            <a:ext cx="27146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57313" y="1843097"/>
            <a:ext cx="2214562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28750" y="3057534"/>
            <a:ext cx="2214563" cy="1714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4679157" y="3950503"/>
            <a:ext cx="1785937" cy="1285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357813" y="3557597"/>
            <a:ext cx="571500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250281" y="4093379"/>
            <a:ext cx="2428875" cy="1357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5" descr="STEMI Ambulance 02"/>
          <p:cNvPicPr>
            <a:picLocks noChangeAspect="1" noChangeArrowheads="1"/>
          </p:cNvPicPr>
          <p:nvPr/>
        </p:nvPicPr>
        <p:blipFill>
          <a:blip r:embed="rId2" cstate="print"/>
          <a:srcRect t="18181"/>
          <a:stretch>
            <a:fillRect/>
          </a:stretch>
        </p:blipFill>
        <p:spPr bwMode="auto">
          <a:xfrm>
            <a:off x="5929313" y="2986097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STEMI Ambulance 02"/>
          <p:cNvPicPr>
            <a:picLocks noChangeAspect="1" noChangeArrowheads="1"/>
          </p:cNvPicPr>
          <p:nvPr/>
        </p:nvPicPr>
        <p:blipFill>
          <a:blip r:embed="rId2" cstate="print"/>
          <a:srcRect t="18181"/>
          <a:stretch>
            <a:fillRect/>
          </a:stretch>
        </p:blipFill>
        <p:spPr bwMode="auto">
          <a:xfrm>
            <a:off x="6286500" y="5057784"/>
            <a:ext cx="1143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 descr="STEMI Ambulance 02"/>
          <p:cNvPicPr>
            <a:picLocks noChangeAspect="1" noChangeArrowheads="1"/>
          </p:cNvPicPr>
          <p:nvPr/>
        </p:nvPicPr>
        <p:blipFill>
          <a:blip r:embed="rId2" cstate="print"/>
          <a:srcRect t="18181"/>
          <a:stretch>
            <a:fillRect/>
          </a:stretch>
        </p:blipFill>
        <p:spPr bwMode="auto">
          <a:xfrm>
            <a:off x="214313" y="4700597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 descr="STEMI Ambulance 02"/>
          <p:cNvPicPr>
            <a:picLocks noChangeAspect="1" noChangeArrowheads="1"/>
          </p:cNvPicPr>
          <p:nvPr/>
        </p:nvPicPr>
        <p:blipFill>
          <a:blip r:embed="rId3" cstate="print"/>
          <a:srcRect t="18181"/>
          <a:stretch>
            <a:fillRect/>
          </a:stretch>
        </p:blipFill>
        <p:spPr bwMode="auto">
          <a:xfrm>
            <a:off x="6357938" y="2414597"/>
            <a:ext cx="58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 descr="STEMI Ambulance 02"/>
          <p:cNvPicPr>
            <a:picLocks noChangeAspect="1" noChangeArrowheads="1"/>
          </p:cNvPicPr>
          <p:nvPr/>
        </p:nvPicPr>
        <p:blipFill>
          <a:blip r:embed="rId4" cstate="print"/>
          <a:srcRect t="18181"/>
          <a:stretch>
            <a:fillRect/>
          </a:stretch>
        </p:blipFill>
        <p:spPr bwMode="auto">
          <a:xfrm>
            <a:off x="5786438" y="1914534"/>
            <a:ext cx="346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5" descr="STEMI Ambulance 02"/>
          <p:cNvPicPr>
            <a:picLocks noChangeAspect="1" noChangeArrowheads="1"/>
          </p:cNvPicPr>
          <p:nvPr/>
        </p:nvPicPr>
        <p:blipFill>
          <a:blip r:embed="rId3" cstate="print"/>
          <a:srcRect t="18181"/>
          <a:stretch>
            <a:fillRect/>
          </a:stretch>
        </p:blipFill>
        <p:spPr bwMode="auto">
          <a:xfrm>
            <a:off x="3357563" y="4129097"/>
            <a:ext cx="58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5" descr="STEMI Ambulance 02"/>
          <p:cNvPicPr>
            <a:picLocks noChangeAspect="1" noChangeArrowheads="1"/>
          </p:cNvPicPr>
          <p:nvPr/>
        </p:nvPicPr>
        <p:blipFill>
          <a:blip r:embed="rId3" cstate="print"/>
          <a:srcRect t="18181"/>
          <a:stretch>
            <a:fillRect/>
          </a:stretch>
        </p:blipFill>
        <p:spPr bwMode="auto">
          <a:xfrm>
            <a:off x="2214563" y="2200284"/>
            <a:ext cx="58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rot="10800000" flipV="1">
            <a:off x="5572125" y="1843097"/>
            <a:ext cx="571500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1"/>
          </p:cNvCxnSpPr>
          <p:nvPr/>
        </p:nvCxnSpPr>
        <p:spPr>
          <a:xfrm rot="10800000">
            <a:off x="5572125" y="3200409"/>
            <a:ext cx="357188" cy="2968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5" descr="STEMI Ambulance 02"/>
          <p:cNvPicPr>
            <a:picLocks noChangeAspect="1" noChangeArrowheads="1"/>
          </p:cNvPicPr>
          <p:nvPr/>
        </p:nvPicPr>
        <p:blipFill>
          <a:blip r:embed="rId4" cstate="print"/>
          <a:srcRect t="18181"/>
          <a:stretch>
            <a:fillRect/>
          </a:stretch>
        </p:blipFill>
        <p:spPr bwMode="auto">
          <a:xfrm>
            <a:off x="3429000" y="1914534"/>
            <a:ext cx="346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55"/>
          <p:cNvSpPr txBox="1">
            <a:spLocks noChangeArrowheads="1"/>
          </p:cNvSpPr>
          <p:nvPr/>
        </p:nvSpPr>
        <p:spPr bwMode="auto">
          <a:xfrm>
            <a:off x="1214438" y="212735"/>
            <a:ext cx="71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Trebuchet MS" pitchFamily="34" charset="0"/>
              </a:rPr>
              <a:t>STEMI Cluster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393281" y="886846"/>
            <a:ext cx="235743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62"/>
          <p:cNvSpPr>
            <a:spLocks noChangeArrowheads="1"/>
          </p:cNvSpPr>
          <p:nvPr/>
        </p:nvSpPr>
        <p:spPr bwMode="auto">
          <a:xfrm>
            <a:off x="7715250" y="3416964"/>
            <a:ext cx="430053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en-US" sz="2000" dirty="0">
                <a:latin typeface="Trebuchet MS" pitchFamily="34" charset="0"/>
              </a:rPr>
              <a:t>Location of patient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en-US" sz="2000" dirty="0">
                <a:latin typeface="Trebuchet MS" pitchFamily="34" charset="0"/>
              </a:rPr>
              <a:t>Location of closest STEMI hospital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en-US" sz="2000" dirty="0">
                <a:latin typeface="Trebuchet MS" pitchFamily="34" charset="0"/>
              </a:rPr>
              <a:t>Patient clinical condition 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Font typeface="Courier New" charset="0"/>
              <a:buChar char="o"/>
            </a:pPr>
            <a:r>
              <a:rPr lang="en-US" dirty="0">
                <a:latin typeface="Trebuchet MS" pitchFamily="34" charset="0"/>
              </a:rPr>
              <a:t>Fibrinolytic contraindications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Font typeface="Courier New" charset="0"/>
              <a:buChar char="o"/>
            </a:pPr>
            <a:r>
              <a:rPr lang="en-US" dirty="0">
                <a:latin typeface="Trebuchet MS" pitchFamily="34" charset="0"/>
              </a:rPr>
              <a:t>cardiogenic shock </a:t>
            </a:r>
          </a:p>
        </p:txBody>
      </p:sp>
    </p:spTree>
    <p:extLst>
      <p:ext uri="{BB962C8B-B14F-4D97-AF65-F5344CB8AC3E}">
        <p14:creationId xmlns:p14="http://schemas.microsoft.com/office/powerpoint/2010/main" val="283522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D6A05-4D38-4B41-81F9-176ECDAE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/>
            </a:r>
            <a:br>
              <a:rPr lang="en-IN" dirty="0">
                <a:latin typeface="Trebuchet MS" pitchFamily="34" charset="0"/>
              </a:rPr>
            </a:br>
            <a:r>
              <a:rPr lang="en-IN" dirty="0">
                <a:latin typeface="Trebuchet MS" pitchFamily="34" charset="0"/>
              </a:rPr>
              <a:t>Mode of Reperfusion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328621-8EF5-44FB-AAB0-13081FEA3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556792"/>
            <a:ext cx="10188624" cy="4844009"/>
          </a:xfrm>
        </p:spPr>
        <p:txBody>
          <a:bodyPr/>
          <a:lstStyle/>
          <a:p>
            <a:r>
              <a:rPr lang="en-US" dirty="0" err="1">
                <a:latin typeface="Trebuchet MS" pitchFamily="34" charset="0"/>
              </a:rPr>
              <a:t>Thrombolysis</a:t>
            </a:r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Primary </a:t>
            </a:r>
            <a:r>
              <a:rPr lang="en-US" dirty="0" err="1">
                <a:latin typeface="Trebuchet MS" pitchFamily="34" charset="0"/>
              </a:rPr>
              <a:t>Percutaneous</a:t>
            </a:r>
            <a:r>
              <a:rPr lang="en-US" dirty="0">
                <a:latin typeface="Trebuchet MS" pitchFamily="34" charset="0"/>
              </a:rPr>
              <a:t> Intervention</a:t>
            </a:r>
          </a:p>
          <a:p>
            <a:r>
              <a:rPr lang="en-US" dirty="0" err="1">
                <a:latin typeface="Trebuchet MS" pitchFamily="34" charset="0"/>
              </a:rPr>
              <a:t>Pharmaco</a:t>
            </a:r>
            <a:r>
              <a:rPr lang="en-US" dirty="0">
                <a:latin typeface="Trebuchet MS" pitchFamily="34" charset="0"/>
              </a:rPr>
              <a:t>-invasive </a:t>
            </a:r>
            <a:r>
              <a:rPr lang="en-US" dirty="0" smtClean="0">
                <a:latin typeface="Trebuchet MS" pitchFamily="34" charset="0"/>
              </a:rPr>
              <a:t>Strategy </a:t>
            </a:r>
          </a:p>
          <a:p>
            <a:pPr marL="0" indent="0">
              <a:buNone/>
            </a:pPr>
            <a:r>
              <a:rPr lang="en-US" dirty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 (thrombolysis + invasive )</a:t>
            </a:r>
            <a:endParaRPr lang="en-US" dirty="0">
              <a:latin typeface="Trebuchet MS" pitchFamily="34" charset="0"/>
            </a:endParaRPr>
          </a:p>
          <a:p>
            <a:endParaRPr lang="en-IN" dirty="0">
              <a:latin typeface="Trebuchet MS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9303CA4-6B41-4B97-BEB5-1369F0C451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2372" r="50951" b="2408"/>
          <a:stretch/>
        </p:blipFill>
        <p:spPr>
          <a:xfrm>
            <a:off x="0" y="3623663"/>
            <a:ext cx="3214993" cy="3260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08FBB5-5A8C-4C5E-B52D-6803C0BB8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45" y="3623664"/>
            <a:ext cx="3151844" cy="326087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4894B64F-CE0B-4CBD-ADB8-354CA8A23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2372" r="1621" b="2408"/>
          <a:stretch/>
        </p:blipFill>
        <p:spPr>
          <a:xfrm>
            <a:off x="6366500" y="3621585"/>
            <a:ext cx="3157349" cy="3215228"/>
          </a:xfrm>
          <a:prstGeom prst="rect">
            <a:avLst/>
          </a:prstGeom>
        </p:spPr>
      </p:pic>
      <p:pic>
        <p:nvPicPr>
          <p:cNvPr id="7" name="Plaque Rupture v2.mpg">
            <a:hlinkClick r:id="" action="ppaction://media"/>
            <a:extLst>
              <a:ext uri="{FF2B5EF4-FFF2-40B4-BE49-F238E27FC236}">
                <a16:creationId xmlns:a16="http://schemas.microsoft.com/office/drawing/2014/main" xmlns="" id="{00047283-E15B-42D1-BBB3-78822768D6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5654" y="-27384"/>
            <a:ext cx="5074374" cy="365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82058-B0D5-4A38-9087-22C45E1E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24 Cath Labs in Tamil Nadu : 24 Hubs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42DAF1-70D9-422B-BF95-C11E815B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828799"/>
            <a:ext cx="9684568" cy="457200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800" dirty="0">
                <a:latin typeface="Trebuchet MS" pitchFamily="34" charset="0"/>
              </a:rPr>
              <a:t>07 Cath Labs Established from State Budget</a:t>
            </a:r>
          </a:p>
          <a:p>
            <a:pPr>
              <a:lnSpc>
                <a:spcPct val="200000"/>
              </a:lnSpc>
            </a:pPr>
            <a:r>
              <a:rPr lang="en-IN" sz="2800" dirty="0">
                <a:latin typeface="Trebuchet MS" pitchFamily="34" charset="0"/>
              </a:rPr>
              <a:t>11 Cath Labs Established by ROP 2017-18</a:t>
            </a:r>
          </a:p>
          <a:p>
            <a:pPr>
              <a:lnSpc>
                <a:spcPct val="200000"/>
              </a:lnSpc>
            </a:pPr>
            <a:r>
              <a:rPr lang="en-IN" sz="2800" dirty="0">
                <a:latin typeface="Trebuchet MS" pitchFamily="34" charset="0"/>
              </a:rPr>
              <a:t>06 Cath Labs Being Established by ROP 2018-19</a:t>
            </a:r>
          </a:p>
        </p:txBody>
      </p:sp>
    </p:spTree>
    <p:extLst>
      <p:ext uri="{BB962C8B-B14F-4D97-AF65-F5344CB8AC3E}">
        <p14:creationId xmlns:p14="http://schemas.microsoft.com/office/powerpoint/2010/main" val="21694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Scheme of presentation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Problem statement </a:t>
            </a:r>
          </a:p>
          <a:p>
            <a:r>
              <a:rPr lang="en-US" dirty="0" smtClean="0">
                <a:latin typeface="Trebuchet MS"/>
                <a:cs typeface="Trebuchet MS"/>
              </a:rPr>
              <a:t>Concept of STEMI/NSTEMI management- Hub and spoke model</a:t>
            </a:r>
          </a:p>
          <a:p>
            <a:r>
              <a:rPr lang="en-US" dirty="0" smtClean="0">
                <a:latin typeface="Trebuchet MS"/>
                <a:cs typeface="Trebuchet MS"/>
              </a:rPr>
              <a:t>Tamilnadu experience in STEMI/NSTEMI</a:t>
            </a:r>
          </a:p>
          <a:p>
            <a:r>
              <a:rPr lang="en-US" dirty="0" smtClean="0">
                <a:latin typeface="Trebuchet MS"/>
                <a:cs typeface="Trebuchet MS"/>
              </a:rPr>
              <a:t>Suggested Template for implementing in states   </a:t>
            </a:r>
          </a:p>
          <a:p>
            <a:endParaRPr lang="en-U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900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5FFB9-AC32-4378-A894-D5A187CE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Real Time App Based Report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photo_2018-10-30_06-30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12072664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764704"/>
            <a:ext cx="4098175" cy="3177380"/>
          </a:xfrm>
        </p:spPr>
        <p:txBody>
          <a:bodyPr/>
          <a:lstStyle/>
          <a:p>
            <a:r>
              <a:rPr lang="en-US" dirty="0">
                <a:latin typeface="Trebuchet MS" pitchFamily="34" charset="0"/>
              </a:rPr>
              <a:t>How to Start STEMI </a:t>
            </a:r>
            <a:r>
              <a:rPr lang="en-US" dirty="0" err="1">
                <a:latin typeface="Trebuchet MS" pitchFamily="34" charset="0"/>
              </a:rPr>
              <a:t>Programme</a:t>
            </a:r>
            <a:r>
              <a:rPr lang="en-US" dirty="0">
                <a:latin typeface="Trebuchet MS" pitchFamily="34" charset="0"/>
              </a:rPr>
              <a:t> in Your State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4869160"/>
            <a:ext cx="4098175" cy="1728192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Trebuchet MS" pitchFamily="34" charset="0"/>
              </a:rPr>
              <a:t>Start with a Single Cluster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D3AF9-5AC4-4CBF-AB59-9819BE1B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A STEMI Cluster </a:t>
            </a:r>
            <a:r>
              <a:rPr lang="en-IN" dirty="0" smtClean="0">
                <a:latin typeface="Trebuchet MS" pitchFamily="34" charset="0"/>
              </a:rPr>
              <a:t>has: </a:t>
            </a:r>
            <a:endParaRPr lang="en-IN" dirty="0">
              <a:latin typeface="Trebuchet MS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82E150-5716-4CAE-A1E6-B6B8B0F8E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700809"/>
            <a:ext cx="9540552" cy="46999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A Hub : Medical </a:t>
            </a:r>
            <a:r>
              <a:rPr lang="en-IN" dirty="0" smtClean="0">
                <a:latin typeface="Trebuchet MS" pitchFamily="34" charset="0"/>
              </a:rPr>
              <a:t>College/DHQ </a:t>
            </a:r>
            <a:r>
              <a:rPr lang="en-IN" dirty="0">
                <a:latin typeface="Trebuchet MS" pitchFamily="34" charset="0"/>
              </a:rPr>
              <a:t>with Cath Lab</a:t>
            </a:r>
          </a:p>
          <a:p>
            <a:pPr lvl="1"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For Angioplasty and Thrombolysis  / </a:t>
            </a:r>
            <a:r>
              <a:rPr lang="en-IN" dirty="0">
                <a:solidFill>
                  <a:srgbClr val="0432FF"/>
                </a:solidFill>
                <a:latin typeface="Trebuchet MS" pitchFamily="34" charset="0"/>
              </a:rPr>
              <a:t>Have STEMI Kits /console</a:t>
            </a:r>
          </a:p>
          <a:p>
            <a:pPr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Few Spokes : District and Sub District Hospitals</a:t>
            </a:r>
          </a:p>
          <a:p>
            <a:pPr lvl="1"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For Thrombolysis / </a:t>
            </a:r>
            <a:r>
              <a:rPr lang="en-IN" dirty="0">
                <a:solidFill>
                  <a:srgbClr val="0432FF"/>
                </a:solidFill>
                <a:latin typeface="Trebuchet MS" pitchFamily="34" charset="0"/>
              </a:rPr>
              <a:t>Have STEMI Kits </a:t>
            </a:r>
          </a:p>
          <a:p>
            <a:pPr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Ambulances with STEMI Kits</a:t>
            </a:r>
          </a:p>
          <a:p>
            <a:pPr>
              <a:lnSpc>
                <a:spcPct val="100000"/>
              </a:lnSpc>
            </a:pPr>
            <a:endParaRPr lang="en-IN" dirty="0">
              <a:latin typeface="Trebuchet MS" pitchFamily="34" charset="0"/>
            </a:endParaRPr>
          </a:p>
          <a:p>
            <a:pPr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Each of these have </a:t>
            </a:r>
          </a:p>
          <a:p>
            <a:pPr lvl="1"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Non Recurrent Expenses</a:t>
            </a:r>
          </a:p>
          <a:p>
            <a:pPr lvl="1"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Recurrent Expenses</a:t>
            </a:r>
          </a:p>
          <a:p>
            <a:pPr>
              <a:lnSpc>
                <a:spcPct val="100000"/>
              </a:lnSpc>
            </a:pPr>
            <a:endParaRPr lang="en-IN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54FC9-6CB1-4A5A-A093-81CD431F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STEMI Kits in Ambulances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BFBDC1-6E6E-4D1A-A055-B9FF3FC0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628801"/>
            <a:ext cx="9756576" cy="4772000"/>
          </a:xfrm>
        </p:spPr>
        <p:txBody>
          <a:bodyPr/>
          <a:lstStyle/>
          <a:p>
            <a:r>
              <a:rPr lang="en-IN" dirty="0">
                <a:latin typeface="Trebuchet MS" pitchFamily="34" charset="0"/>
              </a:rPr>
              <a:t>To Transmit in Real Time</a:t>
            </a:r>
          </a:p>
          <a:p>
            <a:pPr lvl="1"/>
            <a:r>
              <a:rPr lang="en-IN" dirty="0">
                <a:solidFill>
                  <a:srgbClr val="000090"/>
                </a:solidFill>
                <a:latin typeface="Trebuchet MS" pitchFamily="34" charset="0"/>
              </a:rPr>
              <a:t>Patient ID and brief clinical history</a:t>
            </a:r>
          </a:p>
          <a:p>
            <a:pPr lvl="1"/>
            <a:r>
              <a:rPr lang="en-IN" dirty="0">
                <a:latin typeface="Trebuchet MS" pitchFamily="34" charset="0"/>
              </a:rPr>
              <a:t>ECG</a:t>
            </a:r>
          </a:p>
          <a:p>
            <a:pPr lvl="1"/>
            <a:r>
              <a:rPr lang="en-IN" dirty="0">
                <a:latin typeface="Trebuchet MS" pitchFamily="34" charset="0"/>
              </a:rPr>
              <a:t>Blood Pressure</a:t>
            </a:r>
          </a:p>
          <a:p>
            <a:pPr lvl="1"/>
            <a:r>
              <a:rPr lang="en-IN" dirty="0">
                <a:latin typeface="Trebuchet MS" pitchFamily="34" charset="0"/>
              </a:rPr>
              <a:t>Oxygen Saturation</a:t>
            </a:r>
          </a:p>
          <a:p>
            <a:r>
              <a:rPr lang="en-IN" dirty="0">
                <a:latin typeface="Trebuchet MS" pitchFamily="34" charset="0"/>
              </a:rPr>
              <a:t>Cost approximately 1 Lakh</a:t>
            </a:r>
          </a:p>
          <a:p>
            <a:pPr lvl="1"/>
            <a:r>
              <a:rPr lang="en-IN" dirty="0">
                <a:latin typeface="Trebuchet MS" pitchFamily="34" charset="0"/>
              </a:rPr>
              <a:t>1 per Ambulance</a:t>
            </a:r>
          </a:p>
          <a:p>
            <a:pPr lvl="1"/>
            <a:r>
              <a:rPr lang="en-IN" dirty="0">
                <a:latin typeface="Trebuchet MS" pitchFamily="34" charset="0"/>
              </a:rPr>
              <a:t>Can be Included in PIP</a:t>
            </a:r>
          </a:p>
          <a:p>
            <a:r>
              <a:rPr lang="en-IN" dirty="0">
                <a:latin typeface="Trebuchet MS" pitchFamily="34" charset="0"/>
              </a:rPr>
              <a:t>Console in HUB Hospitals for Cardiologist / Physician to take decisions</a:t>
            </a:r>
          </a:p>
        </p:txBody>
      </p:sp>
    </p:spTree>
    <p:extLst>
      <p:ext uri="{BB962C8B-B14F-4D97-AF65-F5344CB8AC3E}">
        <p14:creationId xmlns:p14="http://schemas.microsoft.com/office/powerpoint/2010/main" val="10591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BE4D2-F262-433C-BC65-44E851BFA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Thrombolysis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FEBB67-5D0C-4351-B67D-6A043CC8B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Trebuchet MS" pitchFamily="34" charset="0"/>
              </a:rPr>
              <a:t>Cost of </a:t>
            </a:r>
            <a:r>
              <a:rPr lang="en-IN" dirty="0" smtClean="0">
                <a:latin typeface="Trebuchet MS" pitchFamily="34" charset="0"/>
              </a:rPr>
              <a:t>Consumables : Streptokinase (1000rs) vs rTPA (15000-20000rs) covered under PMJAY</a:t>
            </a:r>
            <a:endParaRPr lang="en-IN" dirty="0"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latin typeface="Trebuchet MS" pitchFamily="34" charset="0"/>
              </a:rPr>
              <a:t>Human Resources</a:t>
            </a:r>
          </a:p>
          <a:p>
            <a:pPr lvl="1">
              <a:lnSpc>
                <a:spcPct val="150000"/>
              </a:lnSpc>
            </a:pPr>
            <a:r>
              <a:rPr lang="en-IN" dirty="0">
                <a:latin typeface="Trebuchet MS" pitchFamily="34" charset="0"/>
              </a:rPr>
              <a:t>MBBS Doctor Trained in STEMI Protocol</a:t>
            </a:r>
          </a:p>
          <a:p>
            <a:pPr lvl="1">
              <a:lnSpc>
                <a:spcPct val="150000"/>
              </a:lnSpc>
            </a:pPr>
            <a:r>
              <a:rPr lang="en-IN" dirty="0">
                <a:solidFill>
                  <a:srgbClr val="0432FF"/>
                </a:solidFill>
                <a:latin typeface="Trebuchet MS" pitchFamily="34" charset="0"/>
              </a:rPr>
              <a:t>STEMI nurse trained in STEMI protocol</a:t>
            </a:r>
          </a:p>
          <a:p>
            <a:pPr lvl="1">
              <a:lnSpc>
                <a:spcPct val="150000"/>
              </a:lnSpc>
            </a:pPr>
            <a:r>
              <a:rPr lang="en-IN" dirty="0">
                <a:solidFill>
                  <a:srgbClr val="0432FF"/>
                </a:solidFill>
                <a:latin typeface="Trebuchet MS" pitchFamily="34" charset="0"/>
              </a:rPr>
              <a:t>108 Amby technician trained in STEMI protocol</a:t>
            </a:r>
          </a:p>
          <a:p>
            <a:pPr lvl="1">
              <a:lnSpc>
                <a:spcPct val="150000"/>
              </a:lnSpc>
            </a:pPr>
            <a:r>
              <a:rPr lang="en-IN" dirty="0">
                <a:latin typeface="Trebuchet MS" pitchFamily="34" charset="0"/>
              </a:rPr>
              <a:t>Training can be Included in PIP</a:t>
            </a:r>
          </a:p>
        </p:txBody>
      </p:sp>
    </p:spTree>
    <p:extLst>
      <p:ext uri="{BB962C8B-B14F-4D97-AF65-F5344CB8AC3E}">
        <p14:creationId xmlns:p14="http://schemas.microsoft.com/office/powerpoint/2010/main" val="34964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426E95-00AD-4669-9246-3F86052C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Angioplasty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338563-A691-46C7-A2DC-A620C3A0E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628801"/>
            <a:ext cx="9396536" cy="477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Non Recurrent Expense : </a:t>
            </a:r>
          </a:p>
          <a:p>
            <a:pPr lvl="1"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Procurement of Cath Lab (Approximately </a:t>
            </a:r>
            <a:r>
              <a:rPr lang="en-IN" dirty="0">
                <a:solidFill>
                  <a:srgbClr val="C00000"/>
                </a:solidFill>
                <a:latin typeface="Trebuchet MS" pitchFamily="34" charset="0"/>
              </a:rPr>
              <a:t>3 to 4 Crores</a:t>
            </a:r>
            <a:r>
              <a:rPr lang="en-IN" dirty="0">
                <a:latin typeface="Trebuchet MS" pitchFamily="34" charset="0"/>
              </a:rPr>
              <a:t>) </a:t>
            </a:r>
          </a:p>
          <a:p>
            <a:pPr lvl="1"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Can be Included in PIP</a:t>
            </a:r>
          </a:p>
          <a:p>
            <a:pPr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Recurrent Expense : </a:t>
            </a:r>
          </a:p>
          <a:p>
            <a:pPr lvl="1"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Consumables</a:t>
            </a:r>
          </a:p>
          <a:p>
            <a:pPr lvl="1"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Human Resources</a:t>
            </a:r>
          </a:p>
          <a:p>
            <a:pPr lvl="2"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Cardiologist</a:t>
            </a:r>
          </a:p>
          <a:p>
            <a:pPr lvl="2"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Staff Nurses</a:t>
            </a:r>
          </a:p>
          <a:p>
            <a:pPr lvl="2">
              <a:lnSpc>
                <a:spcPct val="100000"/>
              </a:lnSpc>
            </a:pPr>
            <a:r>
              <a:rPr lang="en-IN" dirty="0">
                <a:latin typeface="Trebuchet MS" pitchFamily="34" charset="0"/>
              </a:rPr>
              <a:t>Technicians</a:t>
            </a:r>
          </a:p>
          <a:p>
            <a:pPr>
              <a:lnSpc>
                <a:spcPct val="100000"/>
              </a:lnSpc>
            </a:pPr>
            <a:endParaRPr lang="en-IN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4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C6252-BBF1-4587-A4BF-61700BF1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Human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6C7AC-E72E-49E0-B79B-70F51B015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772816"/>
            <a:ext cx="9144000" cy="457200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800" dirty="0">
                <a:latin typeface="Trebuchet MS" pitchFamily="34" charset="0"/>
              </a:rPr>
              <a:t>Qualification</a:t>
            </a:r>
          </a:p>
          <a:p>
            <a:pPr>
              <a:lnSpc>
                <a:spcPct val="200000"/>
              </a:lnSpc>
            </a:pPr>
            <a:r>
              <a:rPr lang="en-IN" sz="2800" dirty="0">
                <a:latin typeface="Trebuchet MS" pitchFamily="34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33060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B9B33-1E11-4AE6-B75B-98C04466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841542-58DA-45B1-8B9A-805E81063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772817"/>
            <a:ext cx="9900592" cy="462798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N" dirty="0">
                <a:latin typeface="Trebuchet MS" pitchFamily="34" charset="0"/>
              </a:rPr>
              <a:t>Standard Protocols may be followed or Minor Modifications may be made</a:t>
            </a:r>
          </a:p>
        </p:txBody>
      </p:sp>
    </p:spTree>
    <p:extLst>
      <p:ext uri="{BB962C8B-B14F-4D97-AF65-F5344CB8AC3E}">
        <p14:creationId xmlns:p14="http://schemas.microsoft.com/office/powerpoint/2010/main" val="14051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5DDE5-DB43-4656-B3A9-30C7DFC2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99220"/>
            <a:ext cx="10357792" cy="1325563"/>
          </a:xfrm>
        </p:spPr>
        <p:txBody>
          <a:bodyPr/>
          <a:lstStyle/>
          <a:p>
            <a:r>
              <a:rPr lang="en-IN" dirty="0">
                <a:latin typeface="Trebuchet MS" pitchFamily="34" charset="0"/>
              </a:rPr>
              <a:t>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6813E3-3134-462C-8930-7A3D20D11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828799"/>
            <a:ext cx="9540552" cy="457200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800" dirty="0" smtClean="0">
                <a:latin typeface="Trebuchet MS" pitchFamily="34" charset="0"/>
              </a:rPr>
              <a:t>NHM</a:t>
            </a:r>
          </a:p>
          <a:p>
            <a:pPr>
              <a:lnSpc>
                <a:spcPct val="200000"/>
              </a:lnSpc>
            </a:pPr>
            <a:r>
              <a:rPr lang="en-IN" sz="2800" dirty="0" smtClean="0">
                <a:latin typeface="Trebuchet MS" pitchFamily="34" charset="0"/>
              </a:rPr>
              <a:t>PMJAY</a:t>
            </a:r>
          </a:p>
          <a:p>
            <a:pPr>
              <a:lnSpc>
                <a:spcPct val="200000"/>
              </a:lnSpc>
            </a:pPr>
            <a:r>
              <a:rPr lang="en-IN" sz="2800" dirty="0" smtClean="0">
                <a:latin typeface="Trebuchet MS" pitchFamily="34" charset="0"/>
              </a:rPr>
              <a:t>State Funds</a:t>
            </a:r>
            <a:endParaRPr lang="en-IN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1A9969CF-68F8-5749-ACFE-821F370A8AE9}"/>
              </a:ext>
            </a:extLst>
          </p:cNvPr>
          <p:cNvSpPr txBox="1">
            <a:spLocks/>
          </p:cNvSpPr>
          <p:nvPr/>
        </p:nvSpPr>
        <p:spPr>
          <a:xfrm>
            <a:off x="191344" y="134009"/>
            <a:ext cx="11809312" cy="1103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IN" b="1" dirty="0">
                <a:solidFill>
                  <a:schemeClr val="bg1"/>
                </a:solidFill>
                <a:latin typeface="Trebuchet MS" pitchFamily="34" charset="0"/>
              </a:rPr>
              <a:t>The infrastructure, Manpower, Equipment, Drugs and </a:t>
            </a:r>
            <a:r>
              <a:rPr lang="en-IN" b="1" dirty="0" smtClean="0">
                <a:solidFill>
                  <a:schemeClr val="bg1"/>
                </a:solidFill>
                <a:latin typeface="Trebuchet MS" pitchFamily="34" charset="0"/>
              </a:rPr>
              <a:t>Consumable </a:t>
            </a:r>
            <a:r>
              <a:rPr lang="en-IN" b="1" dirty="0">
                <a:solidFill>
                  <a:schemeClr val="bg1"/>
                </a:solidFill>
                <a:latin typeface="Trebuchet MS" pitchFamily="34" charset="0"/>
              </a:rPr>
              <a:t>cost for one unit of HUB and </a:t>
            </a:r>
            <a:r>
              <a:rPr lang="en-IN" b="1" dirty="0" smtClean="0">
                <a:solidFill>
                  <a:schemeClr val="bg1"/>
                </a:solidFill>
                <a:latin typeface="Trebuchet MS" pitchFamily="34" charset="0"/>
              </a:rPr>
              <a:t>Spoke(</a:t>
            </a:r>
            <a:r>
              <a:rPr lang="en-IN" b="1" dirty="0">
                <a:solidFill>
                  <a:schemeClr val="bg1"/>
                </a:solidFill>
                <a:latin typeface="Trebuchet MS" pitchFamily="34" charset="0"/>
              </a:rPr>
              <a:t>1 HUB, 6 Spokes –the lysed patient can be transported  upto 100 kms only and travel time has to be limited to 2 to 3 hours only in an ambulance) has been worked out as under:</a:t>
            </a:r>
            <a:r>
              <a:rPr lang="en-IN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4A42DCAD-DAF3-134A-ACA5-1B5B7A2EB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121642"/>
              </p:ext>
            </p:extLst>
          </p:nvPr>
        </p:nvGraphicFramePr>
        <p:xfrm>
          <a:off x="499102" y="1683455"/>
          <a:ext cx="11193796" cy="5141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838">
                  <a:extLst>
                    <a:ext uri="{9D8B030D-6E8A-4147-A177-3AD203B41FA5}">
                      <a16:colId xmlns:a16="http://schemas.microsoft.com/office/drawing/2014/main" xmlns="" val="1858989520"/>
                    </a:ext>
                  </a:extLst>
                </a:gridCol>
                <a:gridCol w="1639025">
                  <a:extLst>
                    <a:ext uri="{9D8B030D-6E8A-4147-A177-3AD203B41FA5}">
                      <a16:colId xmlns:a16="http://schemas.microsoft.com/office/drawing/2014/main" xmlns="" val="159296560"/>
                    </a:ext>
                  </a:extLst>
                </a:gridCol>
                <a:gridCol w="1968315">
                  <a:extLst>
                    <a:ext uri="{9D8B030D-6E8A-4147-A177-3AD203B41FA5}">
                      <a16:colId xmlns:a16="http://schemas.microsoft.com/office/drawing/2014/main" xmlns="" val="3258762844"/>
                    </a:ext>
                  </a:extLst>
                </a:gridCol>
                <a:gridCol w="1946008">
                  <a:extLst>
                    <a:ext uri="{9D8B030D-6E8A-4147-A177-3AD203B41FA5}">
                      <a16:colId xmlns:a16="http://schemas.microsoft.com/office/drawing/2014/main" xmlns="" val="194188527"/>
                    </a:ext>
                  </a:extLst>
                </a:gridCol>
                <a:gridCol w="1243872">
                  <a:extLst>
                    <a:ext uri="{9D8B030D-6E8A-4147-A177-3AD203B41FA5}">
                      <a16:colId xmlns:a16="http://schemas.microsoft.com/office/drawing/2014/main" xmlns="" val="1592094483"/>
                    </a:ext>
                  </a:extLst>
                </a:gridCol>
                <a:gridCol w="1248123">
                  <a:extLst>
                    <a:ext uri="{9D8B030D-6E8A-4147-A177-3AD203B41FA5}">
                      <a16:colId xmlns:a16="http://schemas.microsoft.com/office/drawing/2014/main" xmlns="" val="3230117516"/>
                    </a:ext>
                  </a:extLst>
                </a:gridCol>
                <a:gridCol w="1273615">
                  <a:extLst>
                    <a:ext uri="{9D8B030D-6E8A-4147-A177-3AD203B41FA5}">
                      <a16:colId xmlns:a16="http://schemas.microsoft.com/office/drawing/2014/main" xmlns="" val="2719255009"/>
                    </a:ext>
                  </a:extLst>
                </a:gridCol>
              </a:tblGrid>
              <a:tr h="512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Components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Details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Non Recurring/ Recurring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Source of Funding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Quantity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Per unit cost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Total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97777755"/>
                  </a:ext>
                </a:extLst>
              </a:tr>
              <a:tr h="456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Infrastructure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Cath lab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Non Recurring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Already Funded by NHM 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1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3,50,00,000 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3,50,00,000 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40909689"/>
                  </a:ext>
                </a:extLst>
              </a:tr>
              <a:tr h="78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Fully equipped CCU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Non Recurring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Already Funded by NHM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1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 30,00,000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30,00,000 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95141002"/>
                  </a:ext>
                </a:extLst>
              </a:tr>
              <a:tr h="490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 Manpower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Cardiologist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Recurring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NHM/State Government fund 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2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1,50,000 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36,00,000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86966095"/>
                  </a:ext>
                </a:extLst>
              </a:tr>
              <a:tr h="672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4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Cardiologist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Recurring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NHM/State Government fund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6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1,00,000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72,00,000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08972394"/>
                  </a:ext>
                </a:extLst>
              </a:tr>
              <a:tr h="672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Scrub nurse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Recurring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To be Funded by NHM (outsourcing) 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8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15,000 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14,40,000 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74018168"/>
                  </a:ext>
                </a:extLst>
              </a:tr>
              <a:tr h="747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Cath lab technicians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Recurring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To be Funded by NHM (outsourcing) 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6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12,000 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8,64,000 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50840495"/>
                  </a:ext>
                </a:extLst>
              </a:tr>
              <a:tr h="672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4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Ward boys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Recurring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To be Funded by NHM (outsourcing) 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6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6,000 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4,32,000 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29155225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C951981C-F1DD-C441-91A7-0EED55408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20" y="1124744"/>
            <a:ext cx="993219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HUB Requirements: (24/7 Cath Lab)</a:t>
            </a:r>
            <a:endParaRPr lang="en-US" altLang="en-US" sz="1100" dirty="0">
              <a:solidFill>
                <a:schemeClr val="bg1"/>
              </a:solidFill>
              <a:latin typeface="Trebuchet MS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4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Heart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524003"/>
            <a:ext cx="5070648" cy="4876797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itchFamily="34" charset="0"/>
              </a:rPr>
              <a:t>STEMI – ST Elevation Myocardial Infarction </a:t>
            </a:r>
          </a:p>
          <a:p>
            <a:r>
              <a:rPr lang="en-US" dirty="0">
                <a:latin typeface="Trebuchet MS" pitchFamily="34" charset="0"/>
              </a:rPr>
              <a:t>NSTEMI – Non ST Elevation Myocardial Infarction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6B5238-2206-4A5A-839F-5DBC6131C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9A95D47-40A4-4BB3-89BD-3B5CCE0CD6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195857"/>
              </p:ext>
            </p:extLst>
          </p:nvPr>
        </p:nvGraphicFramePr>
        <p:xfrm>
          <a:off x="377753" y="3179066"/>
          <a:ext cx="4710135" cy="3490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Image" r:id="rId4" imgW="5866560" imgH="4825080" progId="Photoshop.Image.7">
                  <p:embed/>
                </p:oleObj>
              </mc:Choice>
              <mc:Fallback>
                <p:oleObj name="Image" r:id="rId4" imgW="5866560" imgH="482508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753" y="3179066"/>
                        <a:ext cx="4710135" cy="3490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DBF6401-3D92-E94E-8BE8-500D3DB26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01489"/>
              </p:ext>
            </p:extLst>
          </p:nvPr>
        </p:nvGraphicFramePr>
        <p:xfrm>
          <a:off x="0" y="1"/>
          <a:ext cx="12191999" cy="5641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2026">
                  <a:extLst>
                    <a:ext uri="{9D8B030D-6E8A-4147-A177-3AD203B41FA5}">
                      <a16:colId xmlns:a16="http://schemas.microsoft.com/office/drawing/2014/main" xmlns="" val="4086550550"/>
                    </a:ext>
                  </a:extLst>
                </a:gridCol>
                <a:gridCol w="1785183">
                  <a:extLst>
                    <a:ext uri="{9D8B030D-6E8A-4147-A177-3AD203B41FA5}">
                      <a16:colId xmlns:a16="http://schemas.microsoft.com/office/drawing/2014/main" xmlns="" val="2777921818"/>
                    </a:ext>
                  </a:extLst>
                </a:gridCol>
                <a:gridCol w="2143838">
                  <a:extLst>
                    <a:ext uri="{9D8B030D-6E8A-4147-A177-3AD203B41FA5}">
                      <a16:colId xmlns:a16="http://schemas.microsoft.com/office/drawing/2014/main" xmlns="" val="1036618511"/>
                    </a:ext>
                  </a:extLst>
                </a:gridCol>
                <a:gridCol w="2119543">
                  <a:extLst>
                    <a:ext uri="{9D8B030D-6E8A-4147-A177-3AD203B41FA5}">
                      <a16:colId xmlns:a16="http://schemas.microsoft.com/office/drawing/2014/main" xmlns="" val="1042519745"/>
                    </a:ext>
                  </a:extLst>
                </a:gridCol>
                <a:gridCol w="1354796">
                  <a:extLst>
                    <a:ext uri="{9D8B030D-6E8A-4147-A177-3AD203B41FA5}">
                      <a16:colId xmlns:a16="http://schemas.microsoft.com/office/drawing/2014/main" xmlns="" val="2198677760"/>
                    </a:ext>
                  </a:extLst>
                </a:gridCol>
                <a:gridCol w="1359423">
                  <a:extLst>
                    <a:ext uri="{9D8B030D-6E8A-4147-A177-3AD203B41FA5}">
                      <a16:colId xmlns:a16="http://schemas.microsoft.com/office/drawing/2014/main" xmlns="" val="570047991"/>
                    </a:ext>
                  </a:extLst>
                </a:gridCol>
                <a:gridCol w="1387190">
                  <a:extLst>
                    <a:ext uri="{9D8B030D-6E8A-4147-A177-3AD203B41FA5}">
                      <a16:colId xmlns:a16="http://schemas.microsoft.com/office/drawing/2014/main" xmlns="" val="4040102101"/>
                    </a:ext>
                  </a:extLst>
                </a:gridCol>
              </a:tblGrid>
              <a:tr h="9279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  <a:latin typeface="Trebuchet MS" pitchFamily="34" charset="0"/>
                        </a:rPr>
                        <a:t> Equipments</a:t>
                      </a:r>
                      <a:endParaRPr lang="en-IN" sz="2400" b="1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  <a:latin typeface="Trebuchet MS" pitchFamily="34" charset="0"/>
                        </a:rPr>
                        <a:t>STEMI kit</a:t>
                      </a:r>
                      <a:endParaRPr lang="en-IN" sz="2400" b="1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  <a:latin typeface="Trebuchet MS" pitchFamily="34" charset="0"/>
                        </a:rPr>
                        <a:t>Non Recurring</a:t>
                      </a:r>
                      <a:endParaRPr lang="en-IN" sz="2400" b="1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  <a:latin typeface="Trebuchet MS" pitchFamily="34" charset="0"/>
                        </a:rPr>
                        <a:t>To be Funded by NHM </a:t>
                      </a:r>
                      <a:endParaRPr lang="en-IN" sz="2400" b="1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  <a:latin typeface="Trebuchet MS" pitchFamily="34" charset="0"/>
                        </a:rPr>
                        <a:t>1</a:t>
                      </a:r>
                      <a:endParaRPr lang="en-IN" sz="2400" b="1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  <a:latin typeface="Trebuchet MS" pitchFamily="34" charset="0"/>
                        </a:rPr>
                        <a:t>1,00,000 </a:t>
                      </a:r>
                      <a:endParaRPr lang="en-IN" sz="2400" b="1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  <a:latin typeface="Trebuchet MS" pitchFamily="34" charset="0"/>
                        </a:rPr>
                        <a:t>1,00,000 </a:t>
                      </a:r>
                      <a:endParaRPr lang="en-IN" sz="2400" b="1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94556033"/>
                  </a:ext>
                </a:extLst>
              </a:tr>
              <a:tr h="39114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  <a:latin typeface="Trebuchet MS" pitchFamily="34" charset="0"/>
                        </a:rPr>
                        <a:t>Medications</a:t>
                      </a:r>
                      <a:endParaRPr lang="en-IN" sz="2400" b="1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Stent &amp; consumables  ( Puncture needle, Arterial sheath, diagnostic catheter (for right &amp; left), Guide wires (0.032”), Guide </a:t>
                      </a:r>
                      <a:r>
                        <a:rPr lang="en-IN" sz="1600" b="0" dirty="0" err="1">
                          <a:effectLst/>
                          <a:latin typeface="Trebuchet MS" pitchFamily="34" charset="0"/>
                        </a:rPr>
                        <a:t>cather’s</a:t>
                      </a: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, PTCA wire, Coronary stent, NC Balloon, “Y-Connector”, Inflation device,  pressure tube 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Recurring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Drugs and diagnostics under NHM/National Health protection scheme/ State insurance 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1200 cases** per annum requiring a procedure </a:t>
                      </a:r>
                      <a:endParaRPr lang="en-IN" sz="2400" b="0" dirty="0">
                        <a:effectLst/>
                        <a:latin typeface="Trebuchet MS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3600 cases require angiogram 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30,000</a:t>
                      </a:r>
                      <a:endParaRPr lang="en-IN" sz="2400" b="0" dirty="0">
                        <a:effectLst/>
                        <a:latin typeface="Trebuchet MS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 dirty="0">
                        <a:effectLst/>
                        <a:latin typeface="Trebuchet MS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 dirty="0">
                        <a:effectLst/>
                        <a:latin typeface="Trebuchet MS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­</a:t>
                      </a:r>
                      <a:endParaRPr lang="en-IN" sz="2400" b="0" dirty="0">
                        <a:effectLst/>
                        <a:latin typeface="Trebuchet MS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  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 dirty="0">
                        <a:effectLst/>
                        <a:latin typeface="Trebuchet MS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 dirty="0">
                        <a:effectLst/>
                        <a:latin typeface="Trebuchet MS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 dirty="0">
                        <a:effectLst/>
                        <a:latin typeface="Trebuchet MS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360,00,000</a:t>
                      </a:r>
                      <a:endParaRPr lang="en-IN" sz="2400" b="0" dirty="0">
                        <a:effectLst/>
                        <a:latin typeface="Trebuchet MS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 dirty="0">
                        <a:effectLst/>
                        <a:latin typeface="Trebuchet MS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 dirty="0">
                        <a:effectLst/>
                        <a:latin typeface="Trebuchet MS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-</a:t>
                      </a:r>
                      <a:endParaRPr lang="en-IN" sz="2400" b="0" dirty="0">
                        <a:effectLst/>
                        <a:latin typeface="Trebuchet MS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 dirty="0">
                        <a:effectLst/>
                        <a:latin typeface="Trebuchet MS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 dirty="0">
                        <a:effectLst/>
                        <a:latin typeface="Trebuchet MS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37623732"/>
                  </a:ext>
                </a:extLst>
              </a:tr>
              <a:tr h="4988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2400" b="0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24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24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24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Grand Total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876,36,000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6151426"/>
                  </a:ext>
                </a:extLst>
              </a:tr>
              <a:tr h="270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6221787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11E53711-B9BE-3D4C-91AB-32D3B17D8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5714855"/>
            <a:ext cx="98911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*Can also be ploughed back under National Health Protection Scheme/State Insurance Scheme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and under drugs and consumables of NHM.</a:t>
            </a:r>
            <a:endParaRPr lang="en-US" altLang="en-US" sz="1000" dirty="0">
              <a:latin typeface="Trebuchet MS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It is estimated that at least 16 cases can be taken up in a day out of which 4 cases require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PCI / </a:t>
            </a:r>
            <a:r>
              <a:rPr lang="en-US" altLang="en-US" sz="1400" b="1" dirty="0" err="1"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Pharmaco</a:t>
            </a:r>
            <a:r>
              <a:rPr lang="en-US" altLang="en-US" sz="1400" b="1" dirty="0"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invasive PCI in a 24/7 facility </a:t>
            </a:r>
            <a:endParaRPr lang="en-US" altLang="en-US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1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31F90B1-C019-004F-B3C4-70EDCBD97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167992"/>
              </p:ext>
            </p:extLst>
          </p:nvPr>
        </p:nvGraphicFramePr>
        <p:xfrm>
          <a:off x="407368" y="755496"/>
          <a:ext cx="11305255" cy="5566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1372">
                  <a:extLst>
                    <a:ext uri="{9D8B030D-6E8A-4147-A177-3AD203B41FA5}">
                      <a16:colId xmlns:a16="http://schemas.microsoft.com/office/drawing/2014/main" xmlns="" val="3159630608"/>
                    </a:ext>
                  </a:extLst>
                </a:gridCol>
                <a:gridCol w="1269707">
                  <a:extLst>
                    <a:ext uri="{9D8B030D-6E8A-4147-A177-3AD203B41FA5}">
                      <a16:colId xmlns:a16="http://schemas.microsoft.com/office/drawing/2014/main" xmlns="" val="2723697914"/>
                    </a:ext>
                  </a:extLst>
                </a:gridCol>
                <a:gridCol w="1425525">
                  <a:extLst>
                    <a:ext uri="{9D8B030D-6E8A-4147-A177-3AD203B41FA5}">
                      <a16:colId xmlns:a16="http://schemas.microsoft.com/office/drawing/2014/main" xmlns="" val="2974661899"/>
                    </a:ext>
                  </a:extLst>
                </a:gridCol>
                <a:gridCol w="1668733">
                  <a:extLst>
                    <a:ext uri="{9D8B030D-6E8A-4147-A177-3AD203B41FA5}">
                      <a16:colId xmlns:a16="http://schemas.microsoft.com/office/drawing/2014/main" xmlns="" val="1351077881"/>
                    </a:ext>
                  </a:extLst>
                </a:gridCol>
                <a:gridCol w="1052826">
                  <a:extLst>
                    <a:ext uri="{9D8B030D-6E8A-4147-A177-3AD203B41FA5}">
                      <a16:colId xmlns:a16="http://schemas.microsoft.com/office/drawing/2014/main" xmlns="" val="3516218003"/>
                    </a:ext>
                  </a:extLst>
                </a:gridCol>
                <a:gridCol w="1122315">
                  <a:extLst>
                    <a:ext uri="{9D8B030D-6E8A-4147-A177-3AD203B41FA5}">
                      <a16:colId xmlns:a16="http://schemas.microsoft.com/office/drawing/2014/main" xmlns="" val="2423832082"/>
                    </a:ext>
                  </a:extLst>
                </a:gridCol>
                <a:gridCol w="1458167">
                  <a:extLst>
                    <a:ext uri="{9D8B030D-6E8A-4147-A177-3AD203B41FA5}">
                      <a16:colId xmlns:a16="http://schemas.microsoft.com/office/drawing/2014/main" xmlns="" val="4218634256"/>
                    </a:ext>
                  </a:extLst>
                </a:gridCol>
                <a:gridCol w="1586610">
                  <a:extLst>
                    <a:ext uri="{9D8B030D-6E8A-4147-A177-3AD203B41FA5}">
                      <a16:colId xmlns:a16="http://schemas.microsoft.com/office/drawing/2014/main" xmlns="" val="1420798906"/>
                    </a:ext>
                  </a:extLst>
                </a:gridCol>
              </a:tblGrid>
              <a:tr h="388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Components</a:t>
                      </a:r>
                      <a:endParaRPr lang="en-IN" sz="16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Details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dirty="0">
                          <a:effectLst/>
                          <a:latin typeface="Trebuchet MS" pitchFamily="34" charset="0"/>
                        </a:rPr>
                        <a:t>Non Recurring/ Recurring</a:t>
                      </a:r>
                      <a:endParaRPr lang="en-IN" sz="16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Source of Funding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Quantity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Per unit cost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Total for 1 Spoke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Total for 6 Spoke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8466547"/>
                  </a:ext>
                </a:extLst>
              </a:tr>
              <a:tr h="238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Infrastructure</a:t>
                      </a:r>
                      <a:endParaRPr lang="en-IN" sz="16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 dirty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6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42393820"/>
                  </a:ext>
                </a:extLst>
              </a:tr>
              <a:tr h="5838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 dirty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Well equipped ICU</a:t>
                      </a:r>
                      <a:endParaRPr lang="en-IN" sz="16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Non Recurring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Already Funded by NHM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1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30,00,000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30,00,000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180,00,000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85691442"/>
                  </a:ext>
                </a:extLst>
              </a:tr>
              <a:tr h="238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Manpower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83296974"/>
                  </a:ext>
                </a:extLst>
              </a:tr>
              <a:tr h="5838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MO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dirty="0">
                          <a:effectLst/>
                          <a:latin typeface="Trebuchet MS" pitchFamily="34" charset="0"/>
                        </a:rPr>
                        <a:t>Recurring</a:t>
                      </a:r>
                      <a:endParaRPr lang="en-IN" sz="16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State Government fund</a:t>
                      </a:r>
                      <a:endParaRPr lang="en-IN" sz="16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2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60,000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14,40,000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86,40,000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78929995"/>
                  </a:ext>
                </a:extLst>
              </a:tr>
              <a:tr h="5838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Nursing Team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Recurring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To be Funded by NHM (outsourcing)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4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15,000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7,20,000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43,20,000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04443255"/>
                  </a:ext>
                </a:extLst>
              </a:tr>
              <a:tr h="5838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Paramedical Team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Recurring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To be Funded by NHM (outsourcing)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4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12,000</a:t>
                      </a:r>
                      <a:endParaRPr lang="en-IN" sz="16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5,76,000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34,56,000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32046336"/>
                  </a:ext>
                </a:extLst>
              </a:tr>
              <a:tr h="238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Equipments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6952213"/>
                  </a:ext>
                </a:extLst>
              </a:tr>
              <a:tr h="388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STEMI kit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Non Recurring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To be Funded by NHM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1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1,00,000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1,00,000</a:t>
                      </a:r>
                      <a:endParaRPr lang="en-IN" sz="16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6,00,000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68827002"/>
                  </a:ext>
                </a:extLst>
              </a:tr>
              <a:tr h="10038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Medications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Thrombolysis - rTPA</a:t>
                      </a:r>
                      <a:endParaRPr lang="en-IN" sz="16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Recurring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dirty="0">
                          <a:effectLst/>
                          <a:latin typeface="Trebuchet MS" pitchFamily="34" charset="0"/>
                        </a:rPr>
                        <a:t>Drugs and diagnostics under NHM/National Health protection scheme/ State insurance</a:t>
                      </a:r>
                      <a:endParaRPr lang="en-IN" sz="16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1200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20,000</a:t>
                      </a:r>
                      <a:endParaRPr lang="en-IN" sz="16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2,40,00,000</a:t>
                      </a:r>
                      <a:endParaRPr lang="en-IN" sz="16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14,40,00,000</a:t>
                      </a:r>
                      <a:endParaRPr lang="en-IN" sz="1600" b="0" dirty="0">
                        <a:effectLst/>
                        <a:latin typeface="Trebuchet MS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6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95528123"/>
                  </a:ext>
                </a:extLst>
              </a:tr>
              <a:tr h="4838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 dirty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600" b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1600" b="0" dirty="0">
                        <a:effectLst/>
                        <a:latin typeface="Trebuchet MS" pitchFamily="34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Grand Total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2,98,36,000</a:t>
                      </a:r>
                      <a:endParaRPr lang="en-IN" sz="16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17,90,16,000</a:t>
                      </a:r>
                      <a:endParaRPr lang="en-IN" sz="1600" b="0" dirty="0">
                        <a:effectLst/>
                        <a:latin typeface="Trebuchet MS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6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8284622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0BDD6F32-D5A6-8840-A6E7-DB6266DA5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237312"/>
            <a:ext cx="997260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*Can be ploughed back under National Health Protection scheme, State Health insurance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scheme and Drugs and diagnostics under NHM</a:t>
            </a:r>
            <a:endParaRPr lang="en-US" altLang="en-US" sz="1000" dirty="0">
              <a:latin typeface="Trebuchet MS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Trebuchet MS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BD70B4-9F06-9542-81BA-29A8235C00BA}"/>
              </a:ext>
            </a:extLst>
          </p:cNvPr>
          <p:cNvSpPr/>
          <p:nvPr/>
        </p:nvSpPr>
        <p:spPr>
          <a:xfrm>
            <a:off x="1768000" y="0"/>
            <a:ext cx="5912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Spoke Requirements – Costing</a:t>
            </a:r>
            <a:endParaRPr lang="en-US" altLang="en-US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444220B-2BB3-D44B-BEB7-1FABBF14E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531339"/>
              </p:ext>
            </p:extLst>
          </p:nvPr>
        </p:nvGraphicFramePr>
        <p:xfrm>
          <a:off x="551384" y="810363"/>
          <a:ext cx="10945217" cy="5635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4405">
                  <a:extLst>
                    <a:ext uri="{9D8B030D-6E8A-4147-A177-3AD203B41FA5}">
                      <a16:colId xmlns:a16="http://schemas.microsoft.com/office/drawing/2014/main" xmlns="" val="906609132"/>
                    </a:ext>
                  </a:extLst>
                </a:gridCol>
                <a:gridCol w="1432769">
                  <a:extLst>
                    <a:ext uri="{9D8B030D-6E8A-4147-A177-3AD203B41FA5}">
                      <a16:colId xmlns:a16="http://schemas.microsoft.com/office/drawing/2014/main" xmlns="" val="3413022594"/>
                    </a:ext>
                  </a:extLst>
                </a:gridCol>
                <a:gridCol w="1569379">
                  <a:extLst>
                    <a:ext uri="{9D8B030D-6E8A-4147-A177-3AD203B41FA5}">
                      <a16:colId xmlns:a16="http://schemas.microsoft.com/office/drawing/2014/main" xmlns="" val="720259863"/>
                    </a:ext>
                  </a:extLst>
                </a:gridCol>
                <a:gridCol w="1431675">
                  <a:extLst>
                    <a:ext uri="{9D8B030D-6E8A-4147-A177-3AD203B41FA5}">
                      <a16:colId xmlns:a16="http://schemas.microsoft.com/office/drawing/2014/main" xmlns="" val="2635058574"/>
                    </a:ext>
                  </a:extLst>
                </a:gridCol>
                <a:gridCol w="1617466">
                  <a:extLst>
                    <a:ext uri="{9D8B030D-6E8A-4147-A177-3AD203B41FA5}">
                      <a16:colId xmlns:a16="http://schemas.microsoft.com/office/drawing/2014/main" xmlns="" val="510356356"/>
                    </a:ext>
                  </a:extLst>
                </a:gridCol>
                <a:gridCol w="1492877">
                  <a:extLst>
                    <a:ext uri="{9D8B030D-6E8A-4147-A177-3AD203B41FA5}">
                      <a16:colId xmlns:a16="http://schemas.microsoft.com/office/drawing/2014/main" xmlns="" val="2915783275"/>
                    </a:ext>
                  </a:extLst>
                </a:gridCol>
                <a:gridCol w="1666646">
                  <a:extLst>
                    <a:ext uri="{9D8B030D-6E8A-4147-A177-3AD203B41FA5}">
                      <a16:colId xmlns:a16="http://schemas.microsoft.com/office/drawing/2014/main" xmlns="" val="1151817223"/>
                    </a:ext>
                  </a:extLst>
                </a:gridCol>
              </a:tblGrid>
              <a:tr h="1003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Components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Details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Non Recurring/ Recurring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Source of Funding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Quantity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Per unit cost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Total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92650975"/>
                  </a:ext>
                </a:extLst>
              </a:tr>
              <a:tr h="796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Capex &amp; </a:t>
                      </a:r>
                      <a:r>
                        <a:rPr lang="en-IN" sz="1600" b="0" dirty="0" err="1">
                          <a:effectLst/>
                          <a:latin typeface="Trebuchet MS" pitchFamily="34" charset="0"/>
                        </a:rPr>
                        <a:t>Opex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000" b="0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0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0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0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0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25387337"/>
                  </a:ext>
                </a:extLst>
              </a:tr>
              <a:tr h="1003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0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Ambulances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Non Recurring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Already Funded by NHM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30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15,00,000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4,50,00,000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5851070"/>
                  </a:ext>
                </a:extLst>
              </a:tr>
              <a:tr h="1003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0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Operation Cost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Recurring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Already Funded by NHM / State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30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1,50,000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45,00,000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71915668"/>
                  </a:ext>
                </a:extLst>
              </a:tr>
              <a:tr h="412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Equipments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0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0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0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n-IN" sz="2000" b="0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n-IN" sz="20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79357843"/>
                  </a:ext>
                </a:extLst>
              </a:tr>
              <a:tr h="1003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0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STEMI kit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Non Recurring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To be Funded by NHM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30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1,00,000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30,00,000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82582558"/>
                  </a:ext>
                </a:extLst>
              </a:tr>
              <a:tr h="412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000" b="0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0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0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20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  <a:latin typeface="Trebuchet MS" pitchFamily="34" charset="0"/>
                        </a:rPr>
                        <a:t>Grand Total</a:t>
                      </a:r>
                      <a:endParaRPr lang="en-IN" sz="20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rebuchet MS" pitchFamily="34" charset="0"/>
                        </a:rPr>
                        <a:t>5,25,00,000</a:t>
                      </a:r>
                      <a:endParaRPr lang="en-IN" sz="20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1257373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1185FCF-017B-044D-8970-28ACD57D2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103" y="191599"/>
            <a:ext cx="354840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108 Ambulance Service</a:t>
            </a:r>
            <a:endParaRPr lang="en-US" altLang="en-US" sz="1400" dirty="0">
              <a:solidFill>
                <a:schemeClr val="bg1"/>
              </a:solidFill>
              <a:latin typeface="Trebuchet MS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4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0D7C5B9-1777-BA41-91CE-55533D1C9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507527"/>
              </p:ext>
            </p:extLst>
          </p:nvPr>
        </p:nvGraphicFramePr>
        <p:xfrm>
          <a:off x="623392" y="1045288"/>
          <a:ext cx="11017224" cy="5779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2738">
                  <a:extLst>
                    <a:ext uri="{9D8B030D-6E8A-4147-A177-3AD203B41FA5}">
                      <a16:colId xmlns:a16="http://schemas.microsoft.com/office/drawing/2014/main" xmlns="" val="990868648"/>
                    </a:ext>
                  </a:extLst>
                </a:gridCol>
                <a:gridCol w="1268256">
                  <a:extLst>
                    <a:ext uri="{9D8B030D-6E8A-4147-A177-3AD203B41FA5}">
                      <a16:colId xmlns:a16="http://schemas.microsoft.com/office/drawing/2014/main" xmlns="" val="1593368115"/>
                    </a:ext>
                  </a:extLst>
                </a:gridCol>
                <a:gridCol w="2443045">
                  <a:extLst>
                    <a:ext uri="{9D8B030D-6E8A-4147-A177-3AD203B41FA5}">
                      <a16:colId xmlns:a16="http://schemas.microsoft.com/office/drawing/2014/main" xmlns="" val="613571016"/>
                    </a:ext>
                  </a:extLst>
                </a:gridCol>
                <a:gridCol w="1343866">
                  <a:extLst>
                    <a:ext uri="{9D8B030D-6E8A-4147-A177-3AD203B41FA5}">
                      <a16:colId xmlns:a16="http://schemas.microsoft.com/office/drawing/2014/main" xmlns="" val="3845069124"/>
                    </a:ext>
                  </a:extLst>
                </a:gridCol>
                <a:gridCol w="1670049">
                  <a:extLst>
                    <a:ext uri="{9D8B030D-6E8A-4147-A177-3AD203B41FA5}">
                      <a16:colId xmlns:a16="http://schemas.microsoft.com/office/drawing/2014/main" xmlns="" val="942735197"/>
                    </a:ext>
                  </a:extLst>
                </a:gridCol>
                <a:gridCol w="1265584">
                  <a:extLst>
                    <a:ext uri="{9D8B030D-6E8A-4147-A177-3AD203B41FA5}">
                      <a16:colId xmlns:a16="http://schemas.microsoft.com/office/drawing/2014/main" xmlns="" val="2700226233"/>
                    </a:ext>
                  </a:extLst>
                </a:gridCol>
                <a:gridCol w="1213686">
                  <a:extLst>
                    <a:ext uri="{9D8B030D-6E8A-4147-A177-3AD203B41FA5}">
                      <a16:colId xmlns:a16="http://schemas.microsoft.com/office/drawing/2014/main" xmlns="" val="2085099291"/>
                    </a:ext>
                  </a:extLst>
                </a:gridCol>
              </a:tblGrid>
              <a:tr h="780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0" dirty="0">
                          <a:effectLst/>
                          <a:latin typeface="Trebuchet MS" pitchFamily="34" charset="0"/>
                        </a:rPr>
                        <a:t>Components</a:t>
                      </a:r>
                      <a:endParaRPr lang="en-IN" sz="18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0" dirty="0">
                          <a:effectLst/>
                          <a:latin typeface="Trebuchet MS" pitchFamily="34" charset="0"/>
                        </a:rPr>
                        <a:t>Details</a:t>
                      </a:r>
                      <a:endParaRPr lang="en-IN" sz="18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0" dirty="0">
                          <a:effectLst/>
                          <a:latin typeface="Trebuchet MS" pitchFamily="34" charset="0"/>
                        </a:rPr>
                        <a:t>Source of Funding</a:t>
                      </a:r>
                      <a:endParaRPr lang="en-IN" sz="18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0">
                          <a:effectLst/>
                          <a:latin typeface="Trebuchet MS" pitchFamily="34" charset="0"/>
                        </a:rPr>
                        <a:t>Quantity</a:t>
                      </a:r>
                      <a:endParaRPr lang="en-IN" sz="18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0">
                          <a:effectLst/>
                          <a:latin typeface="Trebuchet MS" pitchFamily="34" charset="0"/>
                        </a:rPr>
                        <a:t>Per unit cost</a:t>
                      </a:r>
                      <a:endParaRPr lang="en-IN" sz="18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0">
                          <a:effectLst/>
                          <a:latin typeface="Trebuchet MS" pitchFamily="34" charset="0"/>
                        </a:rPr>
                        <a:t>Total for 1 Hospital</a:t>
                      </a:r>
                      <a:endParaRPr lang="en-IN" sz="18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0">
                          <a:effectLst/>
                          <a:latin typeface="Trebuchet MS" pitchFamily="34" charset="0"/>
                        </a:rPr>
                        <a:t>Total for 1 HUB &amp; 6 Spokes</a:t>
                      </a:r>
                      <a:endParaRPr lang="en-IN" sz="18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47295092"/>
                  </a:ext>
                </a:extLst>
              </a:tr>
              <a:tr h="21758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0" dirty="0">
                          <a:effectLst/>
                          <a:latin typeface="Trebuchet MS" pitchFamily="34" charset="0"/>
                        </a:rPr>
                        <a:t>Medications at HUB Hospital</a:t>
                      </a:r>
                      <a:endParaRPr lang="en-IN" sz="18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PCI/ pharmaco-invasive Stent &amp; consumables </a:t>
                      </a:r>
                      <a:endParaRPr lang="en-IN" sz="18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Funded under NHPS/ State insurance and to be ploughed back into the system and hence a revenue for the Government Hospital</a:t>
                      </a:r>
                      <a:endParaRPr lang="en-IN" sz="18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1200 cases** per annum requiring a procedure</a:t>
                      </a:r>
                      <a:endParaRPr lang="en-IN" sz="1800" b="0">
                        <a:effectLst/>
                        <a:latin typeface="Trebuchet MS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3600 cases require angiogram</a:t>
                      </a:r>
                      <a:endParaRPr lang="en-IN" sz="18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30,000</a:t>
                      </a:r>
                      <a:endParaRPr lang="en-IN" sz="1800" b="0">
                        <a:effectLst/>
                        <a:latin typeface="Trebuchet MS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800" b="0">
                        <a:effectLst/>
                        <a:latin typeface="Trebuchet MS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800" b="0">
                        <a:effectLst/>
                        <a:latin typeface="Trebuchet MS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-</a:t>
                      </a:r>
                      <a:endParaRPr lang="en-IN" sz="18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360,00,000</a:t>
                      </a:r>
                      <a:endParaRPr lang="en-IN" sz="1800" b="0">
                        <a:effectLst/>
                        <a:latin typeface="Trebuchet MS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800" b="0">
                        <a:effectLst/>
                        <a:latin typeface="Trebuchet MS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800" b="0">
                        <a:effectLst/>
                        <a:latin typeface="Trebuchet MS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-</a:t>
                      </a:r>
                      <a:endParaRPr lang="en-IN" sz="18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800" b="0">
                        <a:effectLst/>
                        <a:latin typeface="Trebuchet MS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Trebuchet MS" pitchFamily="34" charset="0"/>
                        </a:rPr>
                        <a:t> 360,00,000</a:t>
                      </a:r>
                      <a:endParaRPr lang="en-IN" sz="1800" b="0">
                        <a:effectLst/>
                        <a:latin typeface="Trebuchet MS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8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48370314"/>
                  </a:ext>
                </a:extLst>
              </a:tr>
              <a:tr h="21758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0">
                          <a:effectLst/>
                          <a:latin typeface="Trebuchet MS" pitchFamily="34" charset="0"/>
                        </a:rPr>
                        <a:t>Medications at Spoke Hospital</a:t>
                      </a:r>
                      <a:endParaRPr lang="en-IN" sz="18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Thrombolysis -</a:t>
                      </a:r>
                      <a:r>
                        <a:rPr lang="en-IN" sz="1400" b="0" baseline="0" dirty="0">
                          <a:effectLst/>
                          <a:latin typeface="Trebuchet MS" pitchFamily="34" charset="0"/>
                        </a:rPr>
                        <a:t> rTPA</a:t>
                      </a:r>
                      <a:endParaRPr lang="en-IN" sz="14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Funded under NHPS/ State insurance and to be ploughed back into the system and hence a revenue for the Government Hospital</a:t>
                      </a:r>
                      <a:endParaRPr lang="en-IN" sz="18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1200</a:t>
                      </a:r>
                      <a:endParaRPr lang="en-IN" sz="18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20,000</a:t>
                      </a:r>
                      <a:endParaRPr lang="en-IN" sz="18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2,40,00,000</a:t>
                      </a:r>
                      <a:endParaRPr lang="en-IN" sz="18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14,40,00,000</a:t>
                      </a:r>
                      <a:endParaRPr lang="en-IN" sz="1800" b="0" dirty="0">
                        <a:effectLst/>
                        <a:latin typeface="Trebuchet MS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8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53571911"/>
                  </a:ext>
                </a:extLst>
              </a:tr>
              <a:tr h="5468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800" b="0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800" b="0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8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8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>
                          <a:effectLst/>
                          <a:latin typeface="Trebuchet MS" pitchFamily="34" charset="0"/>
                        </a:rPr>
                        <a:t>Grand Total</a:t>
                      </a:r>
                      <a:endParaRPr lang="en-IN" sz="1800" b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800" b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Trebuchet MS" pitchFamily="34" charset="0"/>
                        </a:rPr>
                        <a:t>18,00,00,000</a:t>
                      </a:r>
                      <a:endParaRPr lang="en-IN" sz="1800" b="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3196933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CDCC2A93-795B-9247-9917-E2F2B2A7C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470" y="199047"/>
            <a:ext cx="894653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Strategic purchase- -24*7 Cath Lab/hub - National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protection scheme/state insurance scheme</a:t>
            </a:r>
            <a:endParaRPr lang="en-US" altLang="en-US" sz="1200" dirty="0">
              <a:solidFill>
                <a:schemeClr val="bg1"/>
              </a:solidFill>
              <a:latin typeface="Trebuchet MS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988399-15A7-794E-B342-DB641CB1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416" y="0"/>
            <a:ext cx="8314628" cy="791208"/>
          </a:xfrm>
        </p:spPr>
        <p:txBody>
          <a:bodyPr>
            <a:noAutofit/>
          </a:bodyPr>
          <a:lstStyle/>
          <a:p>
            <a:r>
              <a:rPr lang="en-IN" sz="2000" b="1" dirty="0">
                <a:latin typeface="Trebuchet MS" pitchFamily="34" charset="0"/>
              </a:rPr>
              <a:t>Cost estimate for a STEMI Cluster with 24/7 Cath lab</a:t>
            </a:r>
            <a:r>
              <a:rPr lang="en-IN" sz="2400" b="1" dirty="0">
                <a:latin typeface="Trebuchet MS" pitchFamily="34" charset="0"/>
              </a:rPr>
              <a:t/>
            </a:r>
            <a:br>
              <a:rPr lang="en-IN" sz="2400" b="1" dirty="0">
                <a:latin typeface="Trebuchet MS" pitchFamily="34" charset="0"/>
              </a:rPr>
            </a:br>
            <a:r>
              <a:rPr lang="en-IN" sz="2400" b="1" dirty="0">
                <a:latin typeface="Trebuchet MS" pitchFamily="34" charset="0"/>
              </a:rPr>
              <a:t> </a:t>
            </a:r>
            <a:r>
              <a:rPr lang="en-IN" sz="1600" b="1" dirty="0">
                <a:latin typeface="Trebuchet MS" pitchFamily="34" charset="0"/>
              </a:rPr>
              <a:t>(1 HUB + 6 Spokes + 30 Ambulances</a:t>
            </a:r>
            <a:r>
              <a:rPr lang="en-IN" sz="2400" b="1" dirty="0">
                <a:latin typeface="Trebuchet MS" pitchFamily="34" charset="0"/>
              </a:rPr>
              <a:t>)</a:t>
            </a:r>
            <a:endParaRPr lang="en-US" sz="2400" dirty="0">
              <a:latin typeface="Trebuchet MS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FB0053F-6992-3F4D-9B5F-E16C0A613D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285399"/>
              </p:ext>
            </p:extLst>
          </p:nvPr>
        </p:nvGraphicFramePr>
        <p:xfrm>
          <a:off x="623392" y="836711"/>
          <a:ext cx="11017223" cy="5498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177">
                  <a:extLst>
                    <a:ext uri="{9D8B030D-6E8A-4147-A177-3AD203B41FA5}">
                      <a16:colId xmlns:a16="http://schemas.microsoft.com/office/drawing/2014/main" xmlns="" val="716843938"/>
                    </a:ext>
                  </a:extLst>
                </a:gridCol>
                <a:gridCol w="2099707">
                  <a:extLst>
                    <a:ext uri="{9D8B030D-6E8A-4147-A177-3AD203B41FA5}">
                      <a16:colId xmlns:a16="http://schemas.microsoft.com/office/drawing/2014/main" xmlns="" val="2463924574"/>
                    </a:ext>
                  </a:extLst>
                </a:gridCol>
                <a:gridCol w="1213674">
                  <a:extLst>
                    <a:ext uri="{9D8B030D-6E8A-4147-A177-3AD203B41FA5}">
                      <a16:colId xmlns:a16="http://schemas.microsoft.com/office/drawing/2014/main" xmlns="" val="2264984152"/>
                    </a:ext>
                  </a:extLst>
                </a:gridCol>
                <a:gridCol w="2365281">
                  <a:extLst>
                    <a:ext uri="{9D8B030D-6E8A-4147-A177-3AD203B41FA5}">
                      <a16:colId xmlns:a16="http://schemas.microsoft.com/office/drawing/2014/main" xmlns="" val="1757664935"/>
                    </a:ext>
                  </a:extLst>
                </a:gridCol>
                <a:gridCol w="1602787">
                  <a:extLst>
                    <a:ext uri="{9D8B030D-6E8A-4147-A177-3AD203B41FA5}">
                      <a16:colId xmlns:a16="http://schemas.microsoft.com/office/drawing/2014/main" xmlns="" val="979079002"/>
                    </a:ext>
                  </a:extLst>
                </a:gridCol>
                <a:gridCol w="1462739">
                  <a:extLst>
                    <a:ext uri="{9D8B030D-6E8A-4147-A177-3AD203B41FA5}">
                      <a16:colId xmlns:a16="http://schemas.microsoft.com/office/drawing/2014/main" xmlns="" val="387447809"/>
                    </a:ext>
                  </a:extLst>
                </a:gridCol>
                <a:gridCol w="1493858">
                  <a:extLst>
                    <a:ext uri="{9D8B030D-6E8A-4147-A177-3AD203B41FA5}">
                      <a16:colId xmlns:a16="http://schemas.microsoft.com/office/drawing/2014/main" xmlns="" val="2045325043"/>
                    </a:ext>
                  </a:extLst>
                </a:gridCol>
              </a:tblGrid>
              <a:tr h="916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Sl. No.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Component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Already Funded by NHM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NHM/National health protection scheme /State Health insurance scheme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NHM/State Government fund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To be Funded by NHM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 Total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extLst>
                  <a:ext uri="{0D108BD9-81ED-4DB2-BD59-A6C34878D82A}">
                    <a16:rowId xmlns:a16="http://schemas.microsoft.com/office/drawing/2014/main" xmlns="" val="1187052723"/>
                  </a:ext>
                </a:extLst>
              </a:tr>
              <a:tr h="687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1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HUB –MCH/ District Head Quarter Hospital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380.00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360.0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108.00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28.36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876.36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extLst>
                  <a:ext uri="{0D108BD9-81ED-4DB2-BD59-A6C34878D82A}">
                    <a16:rowId xmlns:a16="http://schemas.microsoft.com/office/drawing/2014/main" xmlns="" val="4197137978"/>
                  </a:ext>
                </a:extLst>
              </a:tr>
              <a:tr h="458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2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Spoke – DH/Sub-district Hospital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180.00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1440.00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86.40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83.76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1790.16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extLst>
                  <a:ext uri="{0D108BD9-81ED-4DB2-BD59-A6C34878D82A}">
                    <a16:rowId xmlns:a16="http://schemas.microsoft.com/office/drawing/2014/main" xmlns="" val="921735214"/>
                  </a:ext>
                </a:extLst>
              </a:tr>
              <a:tr h="1146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3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108 Ambulance Service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459.00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36.00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30.00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525 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extLst>
                  <a:ext uri="{0D108BD9-81ED-4DB2-BD59-A6C34878D82A}">
                    <a16:rowId xmlns:a16="http://schemas.microsoft.com/office/drawing/2014/main" xmlns="" val="21075063"/>
                  </a:ext>
                </a:extLst>
              </a:tr>
              <a:tr h="458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Total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1019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1800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230.4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142.12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3191.52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extLst>
                  <a:ext uri="{0D108BD9-81ED-4DB2-BD59-A6C34878D82A}">
                    <a16:rowId xmlns:a16="http://schemas.microsoft.com/office/drawing/2014/main" xmlns="" val="2381777155"/>
                  </a:ext>
                </a:extLst>
              </a:tr>
              <a:tr h="1146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4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Strategic Purchase – National Health Protection scheme/ State Insurance scheme/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1800.00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extLst>
                  <a:ext uri="{0D108BD9-81ED-4DB2-BD59-A6C34878D82A}">
                    <a16:rowId xmlns:a16="http://schemas.microsoft.com/office/drawing/2014/main" xmlns="" val="1068450857"/>
                  </a:ext>
                </a:extLst>
              </a:tr>
              <a:tr h="659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5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Additional Budget Required to be provided by NHM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372.52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4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87" marR="50187" marT="0" marB="0" anchor="ctr"/>
                </a:tc>
                <a:extLst>
                  <a:ext uri="{0D108BD9-81ED-4DB2-BD59-A6C34878D82A}">
                    <a16:rowId xmlns:a16="http://schemas.microsoft.com/office/drawing/2014/main" xmlns="" val="318501232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1C96ED-0794-3044-AE10-2BC148A899BB}"/>
              </a:ext>
            </a:extLst>
          </p:cNvPr>
          <p:cNvSpPr txBox="1"/>
          <p:nvPr/>
        </p:nvSpPr>
        <p:spPr>
          <a:xfrm>
            <a:off x="1747025" y="6334780"/>
            <a:ext cx="8597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latin typeface="Trebuchet MS" pitchFamily="34" charset="0"/>
              </a:rPr>
              <a:t>** It is estimated that at least 16 cases can be taken up in a day out of which 4 cases require Primary PCI / </a:t>
            </a:r>
            <a:r>
              <a:rPr lang="en-IN" sz="1400" b="1" dirty="0" err="1">
                <a:latin typeface="Trebuchet MS" pitchFamily="34" charset="0"/>
              </a:rPr>
              <a:t>Pharmaco</a:t>
            </a:r>
            <a:r>
              <a:rPr lang="en-IN" sz="1400" b="1" dirty="0">
                <a:latin typeface="Trebuchet MS" pitchFamily="34" charset="0"/>
              </a:rPr>
              <a:t> invasive PCI in a 24/7 facility </a:t>
            </a:r>
            <a:endParaRPr lang="en-IN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DCAE1A0-A9C2-574B-B03D-66A43CAAA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709785"/>
              </p:ext>
            </p:extLst>
          </p:nvPr>
        </p:nvGraphicFramePr>
        <p:xfrm>
          <a:off x="695401" y="1304694"/>
          <a:ext cx="10801199" cy="5319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2581">
                  <a:extLst>
                    <a:ext uri="{9D8B030D-6E8A-4147-A177-3AD203B41FA5}">
                      <a16:colId xmlns:a16="http://schemas.microsoft.com/office/drawing/2014/main" xmlns="" val="561809559"/>
                    </a:ext>
                  </a:extLst>
                </a:gridCol>
                <a:gridCol w="2436182">
                  <a:extLst>
                    <a:ext uri="{9D8B030D-6E8A-4147-A177-3AD203B41FA5}">
                      <a16:colId xmlns:a16="http://schemas.microsoft.com/office/drawing/2014/main" xmlns="" val="1730113880"/>
                    </a:ext>
                  </a:extLst>
                </a:gridCol>
                <a:gridCol w="2436182">
                  <a:extLst>
                    <a:ext uri="{9D8B030D-6E8A-4147-A177-3AD203B41FA5}">
                      <a16:colId xmlns:a16="http://schemas.microsoft.com/office/drawing/2014/main" xmlns="" val="2064415110"/>
                    </a:ext>
                  </a:extLst>
                </a:gridCol>
                <a:gridCol w="3466254">
                  <a:extLst>
                    <a:ext uri="{9D8B030D-6E8A-4147-A177-3AD203B41FA5}">
                      <a16:colId xmlns:a16="http://schemas.microsoft.com/office/drawing/2014/main" xmlns="" val="568713598"/>
                    </a:ext>
                  </a:extLst>
                </a:gridCol>
              </a:tblGrid>
              <a:tr h="942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rebuchet MS" pitchFamily="34" charset="0"/>
                        </a:rPr>
                        <a:t>Components</a:t>
                      </a:r>
                      <a:endParaRPr lang="en-IN" sz="18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rebuchet MS" pitchFamily="34" charset="0"/>
                        </a:rPr>
                        <a:t>Recurring</a:t>
                      </a:r>
                      <a:endParaRPr lang="en-IN" sz="18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Trebuchet MS" pitchFamily="34" charset="0"/>
                        </a:rPr>
                        <a:t>Non-Recurring</a:t>
                      </a:r>
                      <a:endParaRPr lang="en-IN" sz="18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rebuchet MS" pitchFamily="34" charset="0"/>
                        </a:rPr>
                        <a:t>Total</a:t>
                      </a:r>
                      <a:endParaRPr lang="en-IN" sz="18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86900900"/>
                  </a:ext>
                </a:extLst>
              </a:tr>
              <a:tr h="1401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rebuchet MS" pitchFamily="34" charset="0"/>
                        </a:rPr>
                        <a:t>HUB – District Head Quarter Hospital </a:t>
                      </a:r>
                      <a:endParaRPr lang="en-IN" sz="18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rebuchet MS" pitchFamily="34" charset="0"/>
                        </a:rPr>
                        <a:t>4,95,36,000</a:t>
                      </a:r>
                      <a:endParaRPr lang="en-IN" sz="18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Trebuchet MS" pitchFamily="34" charset="0"/>
                        </a:rPr>
                        <a:t>3,81,00,000</a:t>
                      </a:r>
                      <a:endParaRPr lang="en-IN" sz="18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Trebuchet MS" pitchFamily="34" charset="0"/>
                        </a:rPr>
                        <a:t>8,76,36,000</a:t>
                      </a:r>
                      <a:endParaRPr lang="en-IN" sz="18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8190370"/>
                  </a:ext>
                </a:extLst>
              </a:tr>
              <a:tr h="980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Trebuchet MS" pitchFamily="34" charset="0"/>
                        </a:rPr>
                        <a:t>Spoke – Sub-district Hospital</a:t>
                      </a:r>
                      <a:endParaRPr lang="en-IN" sz="18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rebuchet MS" pitchFamily="34" charset="0"/>
                        </a:rPr>
                        <a:t>16,04,16,000</a:t>
                      </a:r>
                      <a:endParaRPr lang="en-IN" sz="18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Trebuchet MS" pitchFamily="34" charset="0"/>
                        </a:rPr>
                        <a:t>1,86,00,000</a:t>
                      </a:r>
                      <a:endParaRPr lang="en-IN" sz="18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Trebuchet MS" pitchFamily="34" charset="0"/>
                        </a:rPr>
                        <a:t>17,90,16,000</a:t>
                      </a:r>
                      <a:endParaRPr lang="en-IN" sz="18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0354354"/>
                  </a:ext>
                </a:extLst>
              </a:tr>
              <a:tr h="980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rebuchet MS" pitchFamily="34" charset="0"/>
                        </a:rPr>
                        <a:t>108 Ambulance Service</a:t>
                      </a:r>
                      <a:endParaRPr lang="en-IN" sz="18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Trebuchet MS" pitchFamily="34" charset="0"/>
                        </a:rPr>
                        <a:t>45,00,000</a:t>
                      </a:r>
                      <a:endParaRPr lang="en-IN" sz="18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Trebuchet MS" pitchFamily="34" charset="0"/>
                        </a:rPr>
                        <a:t>4,80,00,000</a:t>
                      </a:r>
                      <a:endParaRPr lang="en-IN" sz="18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rebuchet MS" pitchFamily="34" charset="0"/>
                        </a:rPr>
                        <a:t>5,25,00,000</a:t>
                      </a:r>
                      <a:endParaRPr lang="en-IN" sz="1800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01572"/>
                  </a:ext>
                </a:extLst>
              </a:tr>
              <a:tr h="507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Trebuchet MS" pitchFamily="34" charset="0"/>
                        </a:rPr>
                        <a:t>Grand Total</a:t>
                      </a:r>
                      <a:endParaRPr lang="en-IN" sz="18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Trebuchet MS" pitchFamily="34" charset="0"/>
                        </a:rPr>
                        <a:t>21,44,52,000</a:t>
                      </a:r>
                      <a:endParaRPr lang="en-IN" sz="18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Trebuchet MS" pitchFamily="34" charset="0"/>
                        </a:rPr>
                        <a:t>10,47,00,000</a:t>
                      </a:r>
                      <a:endParaRPr lang="en-IN" sz="18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Trebuchet MS" pitchFamily="34" charset="0"/>
                        </a:rPr>
                        <a:t>31,91,52,000</a:t>
                      </a:r>
                      <a:endParaRPr lang="en-IN" sz="180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3313983"/>
                  </a:ext>
                </a:extLst>
              </a:tr>
              <a:tr h="507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Trebuchet MS" pitchFamily="34" charset="0"/>
                        </a:rPr>
                        <a:t>Amount in Lakhs</a:t>
                      </a:r>
                      <a:endParaRPr lang="en-IN" sz="1800" b="1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Trebuchet MS" pitchFamily="34" charset="0"/>
                        </a:rPr>
                        <a:t>2144.52</a:t>
                      </a:r>
                      <a:endParaRPr lang="en-IN" sz="1800" b="1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Trebuchet MS" pitchFamily="34" charset="0"/>
                        </a:rPr>
                        <a:t>1047.00</a:t>
                      </a:r>
                      <a:endParaRPr lang="en-IN" sz="1800" b="1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Trebuchet MS" pitchFamily="34" charset="0"/>
                        </a:rPr>
                        <a:t>3191.52</a:t>
                      </a:r>
                      <a:endParaRPr lang="en-IN" sz="1800" b="1" dirty="0">
                        <a:effectLst/>
                        <a:latin typeface="Trebuchet MS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00249255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xmlns="" id="{1D717C7E-9550-CC41-BBA6-688287813009}"/>
              </a:ext>
            </a:extLst>
          </p:cNvPr>
          <p:cNvSpPr txBox="1">
            <a:spLocks/>
          </p:cNvSpPr>
          <p:nvPr/>
        </p:nvSpPr>
        <p:spPr>
          <a:xfrm>
            <a:off x="1818113" y="234176"/>
            <a:ext cx="9606479" cy="950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>
                <a:solidFill>
                  <a:schemeClr val="bg1"/>
                </a:solidFill>
                <a:latin typeface="Trebuchet MS" pitchFamily="34" charset="0"/>
              </a:rPr>
              <a:t>Cost estimate for a STEMI Cluster with 24/7 </a:t>
            </a:r>
            <a:r>
              <a:rPr lang="en-IN" sz="2800" b="1" dirty="0" err="1">
                <a:solidFill>
                  <a:schemeClr val="bg1"/>
                </a:solidFill>
                <a:latin typeface="Trebuchet MS" pitchFamily="34" charset="0"/>
              </a:rPr>
              <a:t>Cath</a:t>
            </a:r>
            <a:r>
              <a:rPr lang="en-IN" sz="28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IN" sz="2800" b="1" dirty="0" smtClean="0">
                <a:solidFill>
                  <a:schemeClr val="bg1"/>
                </a:solidFill>
                <a:latin typeface="Trebuchet MS" pitchFamily="34" charset="0"/>
              </a:rPr>
              <a:t>lab</a:t>
            </a:r>
            <a:r>
              <a:rPr lang="en-IN" sz="24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IN" sz="2400" b="1" dirty="0" smtClean="0">
                <a:solidFill>
                  <a:schemeClr val="bg1"/>
                </a:solidFill>
                <a:latin typeface="Trebuchet MS" pitchFamily="34" charset="0"/>
              </a:rPr>
              <a:t>(1 </a:t>
            </a:r>
            <a:r>
              <a:rPr lang="en-IN" sz="2400" b="1" dirty="0">
                <a:solidFill>
                  <a:schemeClr val="bg1"/>
                </a:solidFill>
                <a:latin typeface="Trebuchet MS" pitchFamily="34" charset="0"/>
              </a:rPr>
              <a:t>HUB + 6 Spokes + 30 Ambulances) Recurring &amp; non recurring</a:t>
            </a:r>
            <a:endParaRPr lang="en-US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44C7F9-C67F-4EC6-B692-F9D18F74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360D71-C78A-44CA-AC1A-A7152F944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4000" dirty="0">
                <a:latin typeface="Trebuchet MS" pitchFamily="34" charset="0"/>
              </a:rPr>
              <a:t>Non Communicable Diseases are Increasing </a:t>
            </a:r>
          </a:p>
          <a:p>
            <a:r>
              <a:rPr lang="en-IN" sz="4000" dirty="0">
                <a:latin typeface="Trebuchet MS" pitchFamily="34" charset="0"/>
              </a:rPr>
              <a:t>Heart Attack is a Common Problem</a:t>
            </a:r>
          </a:p>
          <a:p>
            <a:r>
              <a:rPr lang="en-IN" sz="4000" dirty="0">
                <a:latin typeface="Trebuchet MS" pitchFamily="34" charset="0"/>
              </a:rPr>
              <a:t>Heart Attack has High Mortality </a:t>
            </a:r>
          </a:p>
          <a:p>
            <a:r>
              <a:rPr lang="en-IN" sz="5400" dirty="0">
                <a:latin typeface="Trebuchet MS" pitchFamily="34" charset="0"/>
              </a:rPr>
              <a:t>It is Easy to Address this Challenge</a:t>
            </a:r>
          </a:p>
        </p:txBody>
      </p:sp>
    </p:spTree>
    <p:extLst>
      <p:ext uri="{BB962C8B-B14F-4D97-AF65-F5344CB8AC3E}">
        <p14:creationId xmlns:p14="http://schemas.microsoft.com/office/powerpoint/2010/main" val="7798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Trebuchet MS" pitchFamily="34" charset="0"/>
              </a:rPr>
              <a:t>For copy of protocol please mail your request to </a:t>
            </a:r>
            <a:r>
              <a:rPr lang="en-US" dirty="0" smtClean="0">
                <a:latin typeface="Trebuchet MS" pitchFamily="34" charset="0"/>
                <a:hlinkClick r:id="rId2"/>
              </a:rPr>
              <a:t>rchpcni@tn.nic.in</a:t>
            </a:r>
            <a:endParaRPr lang="en-US" dirty="0" smtClean="0"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Trebuchet MS" pitchFamily="34" charset="0"/>
              </a:rPr>
              <a:t>Contact no MD NHM TN (9443358888)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>
                <a:latin typeface="Trebuchet MS" pitchFamily="34" charset="0"/>
              </a:rPr>
              <a:t>                                            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                                                       THANK YOU</a:t>
            </a:r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0F8DA-37A1-441F-9B3B-C425C7538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951F3-469F-454C-AD1A-4D016100E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828799"/>
            <a:ext cx="10369152" cy="457200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rebuchet MS" pitchFamily="34" charset="0"/>
              </a:rPr>
              <a:t>Ischemic heart disease </a:t>
            </a:r>
            <a:r>
              <a:rPr lang="en-US" sz="2800" dirty="0" smtClean="0">
                <a:latin typeface="Trebuchet MS" pitchFamily="34" charset="0"/>
              </a:rPr>
              <a:t>is </a:t>
            </a:r>
            <a:r>
              <a:rPr lang="en-US" sz="2800" dirty="0">
                <a:latin typeface="Trebuchet MS" pitchFamily="34" charset="0"/>
              </a:rPr>
              <a:t>the leading cause of </a:t>
            </a:r>
            <a:r>
              <a:rPr lang="en-US" sz="2800" dirty="0" smtClean="0">
                <a:latin typeface="Trebuchet MS" pitchFamily="34" charset="0"/>
              </a:rPr>
              <a:t>death in India.</a:t>
            </a:r>
            <a:endParaRPr lang="en-US" sz="2800" dirty="0">
              <a:latin typeface="Trebuchet MS" pitchFamily="34" charset="0"/>
            </a:endParaRPr>
          </a:p>
          <a:p>
            <a:r>
              <a:rPr lang="en-US" sz="2800" dirty="0" smtClean="0">
                <a:latin typeface="Trebuchet MS" pitchFamily="34" charset="0"/>
              </a:rPr>
              <a:t>Roughly 10 million die per year in India (total deaths)</a:t>
            </a:r>
          </a:p>
          <a:p>
            <a:r>
              <a:rPr lang="en-US" sz="2800" dirty="0" smtClean="0">
                <a:latin typeface="Trebuchet MS" pitchFamily="34" charset="0"/>
              </a:rPr>
              <a:t>STEMI incidence is 1.1 per million i.e. 1.34 million STEMI every year</a:t>
            </a:r>
          </a:p>
          <a:p>
            <a:r>
              <a:rPr lang="en-US" sz="2800" dirty="0" smtClean="0">
                <a:latin typeface="Trebuchet MS" pitchFamily="34" charset="0"/>
              </a:rPr>
              <a:t>3,50000 to 400,000 STEMI/NSTEMI deaths every year in India (10% mortality) i.e. around 1100 MI deaths per day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rebuchet MS" pitchFamily="34" charset="0"/>
              </a:rPr>
              <a:t>Tamil Nadu- </a:t>
            </a:r>
            <a:r>
              <a:rPr lang="en-US" sz="2800" dirty="0">
                <a:solidFill>
                  <a:srgbClr val="C00000"/>
                </a:solidFill>
                <a:latin typeface="Trebuchet MS" pitchFamily="34" charset="0"/>
              </a:rPr>
              <a:t>20,000-25,000 STEMI deaths every year </a:t>
            </a:r>
            <a:r>
              <a:rPr lang="en-US" sz="2800" dirty="0" err="1" smtClean="0">
                <a:solidFill>
                  <a:srgbClr val="FF0000"/>
                </a:solidFill>
                <a:latin typeface="Trebuchet MS" pitchFamily="34" charset="0"/>
              </a:rPr>
              <a:t>i.e</a:t>
            </a: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 55 STEMI deaths per day in the state.</a:t>
            </a:r>
            <a:endParaRPr lang="en-US" sz="2800" dirty="0">
              <a:solidFill>
                <a:srgbClr val="FF0000"/>
              </a:solidFill>
              <a:latin typeface="Trebuchet MS" pitchFamily="34" charset="0"/>
            </a:endParaRPr>
          </a:p>
          <a:p>
            <a:endParaRPr lang="en-US" sz="2800" dirty="0">
              <a:latin typeface="Trebuchet MS" pitchFamily="34" charset="0"/>
            </a:endParaRPr>
          </a:p>
          <a:p>
            <a:endParaRPr lang="en-IN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35003-BA53-40D2-AC7E-280CFCE1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Global </a:t>
            </a:r>
            <a:r>
              <a:rPr lang="en-IN" dirty="0" smtClean="0">
                <a:latin typeface="Trebuchet MS" pitchFamily="34" charset="0"/>
              </a:rPr>
              <a:t>Scenario- CVD</a:t>
            </a:r>
            <a:endParaRPr lang="en-IN" dirty="0">
              <a:latin typeface="Trebuchet MS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0916B8-936D-4907-A8BB-27222D0D4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00809"/>
            <a:ext cx="10657184" cy="4699992"/>
          </a:xfrm>
        </p:spPr>
        <p:txBody>
          <a:bodyPr>
            <a:normAutofit/>
          </a:bodyPr>
          <a:lstStyle/>
          <a:p>
            <a:r>
              <a:rPr lang="en-US" b="1" dirty="0">
                <a:latin typeface="Trebuchet MS" pitchFamily="34" charset="0"/>
              </a:rPr>
              <a:t>CVDs are the number 1 cause of death globally: more people die annually from CVDs than from any other cause.</a:t>
            </a:r>
          </a:p>
          <a:p>
            <a:r>
              <a:rPr lang="en-US" b="1" dirty="0">
                <a:latin typeface="Trebuchet MS" pitchFamily="34" charset="0"/>
              </a:rPr>
              <a:t>An estimated 17.9 million people died from CVDs in 2016, representing 31% of all global deaths. Of these deaths, 85% are due to heart attack and stroke.</a:t>
            </a:r>
          </a:p>
          <a:p>
            <a:r>
              <a:rPr lang="en-US" b="1" dirty="0">
                <a:latin typeface="Trebuchet MS" pitchFamily="34" charset="0"/>
              </a:rPr>
              <a:t>Over three quarters of CVD deaths take place in low- and middle-income countries.</a:t>
            </a:r>
          </a:p>
          <a:p>
            <a:r>
              <a:rPr lang="en-US" b="1" dirty="0">
                <a:latin typeface="Trebuchet MS" pitchFamily="34" charset="0"/>
              </a:rPr>
              <a:t>Out of the 17 million premature deaths (under the age of 70) due to </a:t>
            </a:r>
            <a:r>
              <a:rPr lang="en-US" b="1" dirty="0" smtClean="0">
                <a:latin typeface="Trebuchet MS" pitchFamily="34" charset="0"/>
              </a:rPr>
              <a:t>NCDs in </a:t>
            </a:r>
            <a:r>
              <a:rPr lang="en-US" b="1" dirty="0">
                <a:latin typeface="Trebuchet MS" pitchFamily="34" charset="0"/>
              </a:rPr>
              <a:t>2015, 82% are in low- and middle-income countries, and 37% are caused by CVDs</a:t>
            </a:r>
            <a:r>
              <a:rPr lang="en-US" b="1" dirty="0" smtClean="0">
                <a:latin typeface="Trebuchet MS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b="1" dirty="0" smtClean="0">
                <a:solidFill>
                  <a:srgbClr val="C00000"/>
                </a:solidFill>
                <a:latin typeface="Trebuchet MS" pitchFamily="34" charset="0"/>
              </a:rPr>
              <a:t>Source: WHO, 2018</a:t>
            </a:r>
            <a:endParaRPr lang="en-US" b="1" dirty="0">
              <a:solidFill>
                <a:srgbClr val="C00000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rebuchet MS" pitchFamily="34" charset="0"/>
            </a:endParaRPr>
          </a:p>
          <a:p>
            <a:endParaRPr lang="en-IN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A55B5-9B7A-4EC3-A0F3-A6C64213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99220"/>
            <a:ext cx="10887000" cy="1325563"/>
          </a:xfrm>
        </p:spPr>
        <p:txBody>
          <a:bodyPr>
            <a:noAutofit/>
          </a:bodyPr>
          <a:lstStyle/>
          <a:p>
            <a:r>
              <a:rPr lang="en-US" dirty="0"/>
              <a:t>Percent of Deaths in 2016 from disease categories in Tamil Nadu </a:t>
            </a:r>
            <a:r>
              <a:rPr lang="en-IN" i="1" dirty="0"/>
              <a:t>(Source : ICMR GBD report 2016)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AE125C1-4D3C-4AC4-90A1-9571C77D1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633181"/>
              </p:ext>
            </p:extLst>
          </p:nvPr>
        </p:nvGraphicFramePr>
        <p:xfrm>
          <a:off x="695400" y="1828800"/>
          <a:ext cx="10887000" cy="4839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7187">
                  <a:extLst>
                    <a:ext uri="{9D8B030D-6E8A-4147-A177-3AD203B41FA5}">
                      <a16:colId xmlns:a16="http://schemas.microsoft.com/office/drawing/2014/main" xmlns="" val="2918519570"/>
                    </a:ext>
                  </a:extLst>
                </a:gridCol>
                <a:gridCol w="977313">
                  <a:extLst>
                    <a:ext uri="{9D8B030D-6E8A-4147-A177-3AD203B41FA5}">
                      <a16:colId xmlns:a16="http://schemas.microsoft.com/office/drawing/2014/main" xmlns="" val="830674670"/>
                    </a:ext>
                  </a:extLst>
                </a:gridCol>
                <a:gridCol w="3056001">
                  <a:extLst>
                    <a:ext uri="{9D8B030D-6E8A-4147-A177-3AD203B41FA5}">
                      <a16:colId xmlns:a16="http://schemas.microsoft.com/office/drawing/2014/main" xmlns="" val="171094509"/>
                    </a:ext>
                  </a:extLst>
                </a:gridCol>
                <a:gridCol w="859500">
                  <a:extLst>
                    <a:ext uri="{9D8B030D-6E8A-4147-A177-3AD203B41FA5}">
                      <a16:colId xmlns:a16="http://schemas.microsoft.com/office/drawing/2014/main" xmlns="" val="3703599519"/>
                    </a:ext>
                  </a:extLst>
                </a:gridCol>
                <a:gridCol w="2387499">
                  <a:extLst>
                    <a:ext uri="{9D8B030D-6E8A-4147-A177-3AD203B41FA5}">
                      <a16:colId xmlns:a16="http://schemas.microsoft.com/office/drawing/2014/main" xmlns="" val="3276596488"/>
                    </a:ext>
                  </a:extLst>
                </a:gridCol>
                <a:gridCol w="859500">
                  <a:extLst>
                    <a:ext uri="{9D8B030D-6E8A-4147-A177-3AD203B41FA5}">
                      <a16:colId xmlns:a16="http://schemas.microsoft.com/office/drawing/2014/main" xmlns="" val="112843253"/>
                    </a:ext>
                  </a:extLst>
                </a:gridCol>
              </a:tblGrid>
              <a:tr h="44492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Non-communicable</a:t>
                      </a: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69.2%</a:t>
                      </a: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Communicable</a:t>
                      </a: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17.2%</a:t>
                      </a: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Injuries</a:t>
                      </a: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13.5%</a:t>
                      </a: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762996089"/>
                  </a:ext>
                </a:extLst>
              </a:tr>
              <a:tr h="5773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Cardiovascular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36.1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Diarrhea, lower respiratory, and other common infectious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10.6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Unintentional injuries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10135" marR="10135" marT="7620" marB="0"/>
                </a:tc>
                <a:extLst>
                  <a:ext uri="{0D108BD9-81ED-4DB2-BD59-A6C34878D82A}">
                    <a16:rowId xmlns:a16="http://schemas.microsoft.com/office/drawing/2014/main" xmlns="" val="4255950646"/>
                  </a:ext>
                </a:extLst>
              </a:tr>
              <a:tr h="5773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Diabetes,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urogenital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, blood, and endocrine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12.2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HIV/AIDS and tuberculosis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3.8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Self-harm and interpersonal violence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4.3</a:t>
                      </a:r>
                    </a:p>
                  </a:txBody>
                  <a:tcPr marL="10135" marR="10135" marT="7620" marB="0"/>
                </a:tc>
                <a:extLst>
                  <a:ext uri="{0D108BD9-81ED-4DB2-BD59-A6C34878D82A}">
                    <a16:rowId xmlns:a16="http://schemas.microsoft.com/office/drawing/2014/main" xmlns="" val="2918943874"/>
                  </a:ext>
                </a:extLst>
              </a:tr>
              <a:tr h="2402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Neoplasms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7.5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Neonatal disorders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1.6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Transport injuries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3.2</a:t>
                      </a:r>
                    </a:p>
                  </a:txBody>
                  <a:tcPr marL="10135" marR="10135" marT="7620" marB="0"/>
                </a:tc>
                <a:extLst>
                  <a:ext uri="{0D108BD9-81ED-4DB2-BD59-A6C34878D82A}">
                    <a16:rowId xmlns:a16="http://schemas.microsoft.com/office/drawing/2014/main" xmlns="" val="3499744961"/>
                  </a:ext>
                </a:extLst>
              </a:tr>
              <a:tr h="3866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Chronic respiratory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6.5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Neglected tropical diseases and malaria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0.5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2507266432"/>
                  </a:ext>
                </a:extLst>
              </a:tr>
              <a:tr h="5773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Neurological disorders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2.3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Other communicable, maternal, neonatal, and nutritional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0.4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1071076260"/>
                  </a:ext>
                </a:extLst>
              </a:tr>
              <a:tr h="3460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Digestive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1.7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Nutritional deficiencies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0.2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1719435873"/>
                  </a:ext>
                </a:extLst>
              </a:tr>
              <a:tr h="3866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Cirrhosis and other chronic liver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1.6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Maternal disorders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0.1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1519875376"/>
                  </a:ext>
                </a:extLst>
              </a:tr>
              <a:tr h="3866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Other non-communicable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0.8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4173286966"/>
                  </a:ext>
                </a:extLst>
              </a:tr>
              <a:tr h="3866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Mental and substance use disorders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0.4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155355372"/>
                  </a:ext>
                </a:extLst>
              </a:tr>
              <a:tr h="3866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Musculoskeletal disorders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0.1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427519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0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B39E3-8D3B-46FA-BDD9-7CBAC7B9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>
            <a:normAutofit/>
          </a:bodyPr>
          <a:lstStyle/>
          <a:p>
            <a:r>
              <a:rPr lang="en-US" dirty="0"/>
              <a:t>Percent of DALYS in 2016 from disease categories in Tamil Nadu</a:t>
            </a:r>
            <a:r>
              <a:rPr lang="en-IN" dirty="0"/>
              <a:t> </a:t>
            </a:r>
            <a:r>
              <a:rPr lang="en-IN" i="1" dirty="0"/>
              <a:t>(Source : ICMR GBD report 2016)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97CD3BF-940B-4E69-947E-E5B4A245D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12564"/>
              </p:ext>
            </p:extLst>
          </p:nvPr>
        </p:nvGraphicFramePr>
        <p:xfrm>
          <a:off x="479376" y="1772816"/>
          <a:ext cx="11233248" cy="4842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4558">
                  <a:extLst>
                    <a:ext uri="{9D8B030D-6E8A-4147-A177-3AD203B41FA5}">
                      <a16:colId xmlns:a16="http://schemas.microsoft.com/office/drawing/2014/main" xmlns="" val="3062376095"/>
                    </a:ext>
                  </a:extLst>
                </a:gridCol>
                <a:gridCol w="1008396">
                  <a:extLst>
                    <a:ext uri="{9D8B030D-6E8A-4147-A177-3AD203B41FA5}">
                      <a16:colId xmlns:a16="http://schemas.microsoft.com/office/drawing/2014/main" xmlns="" val="2346496446"/>
                    </a:ext>
                  </a:extLst>
                </a:gridCol>
                <a:gridCol w="3153193">
                  <a:extLst>
                    <a:ext uri="{9D8B030D-6E8A-4147-A177-3AD203B41FA5}">
                      <a16:colId xmlns:a16="http://schemas.microsoft.com/office/drawing/2014/main" xmlns="" val="3979749172"/>
                    </a:ext>
                  </a:extLst>
                </a:gridCol>
                <a:gridCol w="886835">
                  <a:extLst>
                    <a:ext uri="{9D8B030D-6E8A-4147-A177-3AD203B41FA5}">
                      <a16:colId xmlns:a16="http://schemas.microsoft.com/office/drawing/2014/main" xmlns="" val="646035560"/>
                    </a:ext>
                  </a:extLst>
                </a:gridCol>
                <a:gridCol w="2463431">
                  <a:extLst>
                    <a:ext uri="{9D8B030D-6E8A-4147-A177-3AD203B41FA5}">
                      <a16:colId xmlns:a16="http://schemas.microsoft.com/office/drawing/2014/main" xmlns="" val="2927495287"/>
                    </a:ext>
                  </a:extLst>
                </a:gridCol>
                <a:gridCol w="886835">
                  <a:extLst>
                    <a:ext uri="{9D8B030D-6E8A-4147-A177-3AD203B41FA5}">
                      <a16:colId xmlns:a16="http://schemas.microsoft.com/office/drawing/2014/main" xmlns="" val="2080682297"/>
                    </a:ext>
                  </a:extLst>
                </a:gridCol>
              </a:tblGrid>
              <a:tr h="3477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Non-communicable</a:t>
                      </a: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65.3%</a:t>
                      </a: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Communicable</a:t>
                      </a: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20.4%</a:t>
                      </a: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Injuries</a:t>
                      </a: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14.2%</a:t>
                      </a: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3141136006"/>
                  </a:ext>
                </a:extLst>
              </a:tr>
              <a:tr h="668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Cardiovascular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19.5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Diarrhoea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, lower respiratory, and other common infectious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7.2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Unintentional injuries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5.7</a:t>
                      </a:r>
                    </a:p>
                  </a:txBody>
                  <a:tcPr marL="10135" marR="10135" marT="7620" marB="0"/>
                </a:tc>
                <a:extLst>
                  <a:ext uri="{0D108BD9-81ED-4DB2-BD59-A6C34878D82A}">
                    <a16:rowId xmlns:a16="http://schemas.microsoft.com/office/drawing/2014/main" xmlns="" val="452730955"/>
                  </a:ext>
                </a:extLst>
              </a:tr>
              <a:tr h="4512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Diabetes,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urogenital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, blood, and endocrine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9.5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Nutritional deficiencies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4.3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Self-harm and interpersonal violence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4.8</a:t>
                      </a:r>
                    </a:p>
                  </a:txBody>
                  <a:tcPr marL="10135" marR="10135" marT="7620" marB="0"/>
                </a:tc>
                <a:extLst>
                  <a:ext uri="{0D108BD9-81ED-4DB2-BD59-A6C34878D82A}">
                    <a16:rowId xmlns:a16="http://schemas.microsoft.com/office/drawing/2014/main" xmlns="" val="3214547048"/>
                  </a:ext>
                </a:extLst>
              </a:tr>
              <a:tr h="4480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Other non-communicable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7.8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Neonatal disorders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4.1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Transport injuries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3.7</a:t>
                      </a:r>
                    </a:p>
                  </a:txBody>
                  <a:tcPr marL="10135" marR="10135" marT="7620" marB="0"/>
                </a:tc>
                <a:extLst>
                  <a:ext uri="{0D108BD9-81ED-4DB2-BD59-A6C34878D82A}">
                    <a16:rowId xmlns:a16="http://schemas.microsoft.com/office/drawing/2014/main" xmlns="" val="2736293515"/>
                  </a:ext>
                </a:extLst>
              </a:tr>
              <a:tr h="4480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Mental and substance use disorders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6.8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HIV/AIDS and tuberculosis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3.1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1415954979"/>
                  </a:ext>
                </a:extLst>
              </a:tr>
              <a:tr h="4480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Musculoskeletal disorders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5.6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Neglected tropical diseases and malaria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0.9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2949968334"/>
                  </a:ext>
                </a:extLst>
              </a:tr>
              <a:tr h="668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Chronic respiratory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4.9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Other communicable, maternal, neonatal, and nutritional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0.6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4074758846"/>
                  </a:ext>
                </a:extLst>
              </a:tr>
              <a:tr h="2986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Neoplasms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4.7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Maternal disorders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0.2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2128820944"/>
                  </a:ext>
                </a:extLst>
              </a:tr>
              <a:tr h="2986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Neurological disorders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1707468460"/>
                  </a:ext>
                </a:extLst>
              </a:tr>
              <a:tr h="4480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Cirrhosis and other chronic liver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1.3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1348540644"/>
                  </a:ext>
                </a:extLst>
              </a:tr>
              <a:tr h="2986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Digestive diseases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itchFamily="34" charset="0"/>
                          <a:cs typeface="Verdana" pitchFamily="34" charset="0"/>
                        </a:rPr>
                        <a:t>1.2</a:t>
                      </a:r>
                    </a:p>
                  </a:txBody>
                  <a:tcPr marL="10135" marR="10135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xmlns="" val="363690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6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" t="3133" r="1455" b="1781"/>
          <a:stretch/>
        </p:blipFill>
        <p:spPr>
          <a:xfrm>
            <a:off x="1382790" y="1628800"/>
            <a:ext cx="9556179" cy="4857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2791" y="152698"/>
            <a:ext cx="44354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977D4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rebuchet MS" pitchFamily="34" charset="0"/>
              </a:rPr>
              <a:t>Time is muscle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6072" y="152698"/>
            <a:ext cx="5432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rebuchet MS" pitchFamily="34" charset="0"/>
              </a:rPr>
              <a:t>    /  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rebuchet MS" pitchFamily="34" charset="0"/>
              </a:rPr>
              <a:t>M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rebuchet MS" pitchFamily="34" charset="0"/>
              </a:rPr>
              <a:t>uscle is life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72092" y="1076028"/>
            <a:ext cx="39290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86498" y="1061443"/>
            <a:ext cx="3929090" cy="0"/>
          </a:xfrm>
          <a:prstGeom prst="line">
            <a:avLst/>
          </a:prstGeom>
          <a:ln w="38100">
            <a:solidFill>
              <a:srgbClr val="0977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E79587E-1457-4E71-A2C2-311903553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4112" y="1682265"/>
            <a:ext cx="5087888" cy="397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07326-E1A4-4F0C-BF60-ED6BE0D3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rebuchet MS" pitchFamily="34" charset="0"/>
              </a:rPr>
              <a:t>STEMI Programme Components : </a:t>
            </a:r>
            <a:br>
              <a:rPr lang="en-IN" dirty="0">
                <a:latin typeface="Trebuchet MS" pitchFamily="34" charset="0"/>
              </a:rPr>
            </a:br>
            <a:r>
              <a:rPr lang="en-US" dirty="0">
                <a:latin typeface="Trebuchet MS" pitchFamily="34" charset="0"/>
              </a:rPr>
              <a:t>HUB and Spoke Model : 4 major components </a:t>
            </a:r>
            <a:endParaRPr lang="en-IN" dirty="0">
              <a:latin typeface="Trebuchet MS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670B96-E9AB-4D7A-845E-CD1AAFCA6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556792"/>
            <a:ext cx="6912768" cy="511256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rebuchet MS" pitchFamily="34" charset="0"/>
              </a:rPr>
              <a:t>HUB Hospital – having a </a:t>
            </a:r>
            <a:r>
              <a:rPr lang="en-US" dirty="0" err="1">
                <a:latin typeface="Trebuchet MS" pitchFamily="34" charset="0"/>
              </a:rPr>
              <a:t>Cath</a:t>
            </a:r>
            <a:r>
              <a:rPr lang="en-US" dirty="0">
                <a:latin typeface="Trebuchet MS" pitchFamily="34" charset="0"/>
              </a:rPr>
              <a:t> Lab</a:t>
            </a:r>
          </a:p>
          <a:p>
            <a:pPr lvl="1"/>
            <a:r>
              <a:rPr lang="en-US" dirty="0">
                <a:latin typeface="Trebuchet MS" pitchFamily="34" charset="0"/>
              </a:rPr>
              <a:t>A Hospital : has </a:t>
            </a:r>
            <a:r>
              <a:rPr lang="en-US" dirty="0" err="1">
                <a:latin typeface="Trebuchet MS" pitchFamily="34" charset="0"/>
              </a:rPr>
              <a:t>Cath</a:t>
            </a:r>
            <a:r>
              <a:rPr lang="en-US" dirty="0">
                <a:latin typeface="Trebuchet MS" pitchFamily="34" charset="0"/>
              </a:rPr>
              <a:t> Lab functioning 24x7</a:t>
            </a:r>
          </a:p>
          <a:p>
            <a:pPr lvl="1"/>
            <a:r>
              <a:rPr lang="en-US" dirty="0">
                <a:latin typeface="Trebuchet MS" pitchFamily="34" charset="0"/>
              </a:rPr>
              <a:t>B Hospital : has </a:t>
            </a:r>
            <a:r>
              <a:rPr lang="en-US" dirty="0" err="1">
                <a:latin typeface="Trebuchet MS" pitchFamily="34" charset="0"/>
              </a:rPr>
              <a:t>Cath</a:t>
            </a:r>
            <a:r>
              <a:rPr lang="en-US" dirty="0">
                <a:latin typeface="Trebuchet MS" pitchFamily="34" charset="0"/>
              </a:rPr>
              <a:t> Lab functioning in Office Hours</a:t>
            </a:r>
          </a:p>
          <a:p>
            <a:r>
              <a:rPr lang="en-US" dirty="0">
                <a:latin typeface="Trebuchet MS" pitchFamily="34" charset="0"/>
              </a:rPr>
              <a:t>Spoke Hospital </a:t>
            </a:r>
          </a:p>
          <a:p>
            <a:pPr lvl="1"/>
            <a:r>
              <a:rPr lang="en-US" dirty="0">
                <a:latin typeface="Trebuchet MS" pitchFamily="34" charset="0"/>
              </a:rPr>
              <a:t>C Hospital : with ICU setting</a:t>
            </a:r>
          </a:p>
          <a:p>
            <a:pPr lvl="1"/>
            <a:r>
              <a:rPr lang="en-US" dirty="0">
                <a:latin typeface="Trebuchet MS" pitchFamily="34" charset="0"/>
              </a:rPr>
              <a:t>D Hospital : ECG facility </a:t>
            </a:r>
          </a:p>
          <a:p>
            <a:r>
              <a:rPr lang="en-US" dirty="0">
                <a:latin typeface="Trebuchet MS" pitchFamily="34" charset="0"/>
              </a:rPr>
              <a:t>108 Ambulance Service – having facility to do an ECG and transmit to a HUB hospital for confirmation  of STEMI </a:t>
            </a:r>
          </a:p>
          <a:p>
            <a:r>
              <a:rPr lang="en-US" dirty="0">
                <a:latin typeface="Trebuchet MS" pitchFamily="34" charset="0"/>
              </a:rPr>
              <a:t>Strategic purchasing</a:t>
            </a:r>
          </a:p>
          <a:p>
            <a:pPr lvl="1"/>
            <a:r>
              <a:rPr lang="en-US" dirty="0">
                <a:latin typeface="Trebuchet MS" pitchFamily="34" charset="0"/>
              </a:rPr>
              <a:t>CMCHIS</a:t>
            </a:r>
          </a:p>
          <a:p>
            <a:pPr lvl="1"/>
            <a:r>
              <a:rPr lang="en-US" dirty="0">
                <a:latin typeface="Trebuchet MS" pitchFamily="34" charset="0"/>
              </a:rPr>
              <a:t>PMJAY </a:t>
            </a:r>
          </a:p>
          <a:p>
            <a:pPr lvl="1"/>
            <a:r>
              <a:rPr lang="en-US" dirty="0">
                <a:latin typeface="Trebuchet MS" pitchFamily="34" charset="0"/>
              </a:rPr>
              <a:t>National health Protection Scheme / State Insurance scheme. Drugs and Consumables under NHM for supplementing medicines, stents , consumables etc  for STEMI cases</a:t>
            </a:r>
          </a:p>
          <a:p>
            <a:endParaRPr lang="en-US" dirty="0">
              <a:latin typeface="Trebuchet MS" pitchFamily="34" charset="0"/>
            </a:endParaRPr>
          </a:p>
          <a:p>
            <a:endParaRPr lang="en-IN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1326</TotalTime>
  <Words>2058</Words>
  <Application>Microsoft Macintosh PowerPoint</Application>
  <PresentationFormat>Custom</PresentationFormat>
  <Paragraphs>575</Paragraphs>
  <Slides>37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Medical Design 16x9</vt:lpstr>
      <vt:lpstr>Image</vt:lpstr>
      <vt:lpstr>STEMI / NSTEMI Programme (An Initiative for Treating Heart Attacks by NHM-TAEI Tamil Nadu)</vt:lpstr>
      <vt:lpstr>Scheme of presentation</vt:lpstr>
      <vt:lpstr>Heart Attacks</vt:lpstr>
      <vt:lpstr>Problem Statement</vt:lpstr>
      <vt:lpstr>Global Scenario- CVD</vt:lpstr>
      <vt:lpstr>Percent of Deaths in 2016 from disease categories in Tamil Nadu (Source : ICMR GBD report 2016)</vt:lpstr>
      <vt:lpstr>Percent of DALYS in 2016 from disease categories in Tamil Nadu (Source : ICMR GBD report 2016)</vt:lpstr>
      <vt:lpstr>PowerPoint Presentation</vt:lpstr>
      <vt:lpstr>STEMI Programme Components :  HUB and Spoke Model : 4 major components </vt:lpstr>
      <vt:lpstr>Programme Implementation in Tamil Nadu</vt:lpstr>
      <vt:lpstr>Programme Implementation</vt:lpstr>
      <vt:lpstr>Implementing Partners</vt:lpstr>
      <vt:lpstr>PowerPoint Presentation</vt:lpstr>
      <vt:lpstr>PowerPoint Presentation</vt:lpstr>
      <vt:lpstr>PowerPoint Presentation</vt:lpstr>
      <vt:lpstr>STEMI Kit : Measure, Record, Transmit</vt:lpstr>
      <vt:lpstr>PowerPoint Presentation</vt:lpstr>
      <vt:lpstr> Mode of Reperfusion</vt:lpstr>
      <vt:lpstr>24 Cath Labs in Tamil Nadu : 24 Hubs</vt:lpstr>
      <vt:lpstr>Real Time App Based Report</vt:lpstr>
      <vt:lpstr>How to Start STEMI Programme in Your State</vt:lpstr>
      <vt:lpstr>A STEMI Cluster has: </vt:lpstr>
      <vt:lpstr>STEMI Kits in Ambulances</vt:lpstr>
      <vt:lpstr>Thrombolysis</vt:lpstr>
      <vt:lpstr>Angioplasty</vt:lpstr>
      <vt:lpstr>Human Resources </vt:lpstr>
      <vt:lpstr>Protocols</vt:lpstr>
      <vt:lpstr>Funds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estimate for a STEMI Cluster with 24/7 Cath lab  (1 HUB + 6 Spokes + 30 Ambulances)</vt:lpstr>
      <vt:lpstr>PowerPoint Presentation</vt:lpstr>
      <vt:lpstr>Take Home Message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STEMI Programme (Tamil Nadu)</dc:title>
  <dc:creator>JMA Bruno-Mascarenhas</dc:creator>
  <cp:lastModifiedBy>DRDA</cp:lastModifiedBy>
  <cp:revision>54</cp:revision>
  <dcterms:created xsi:type="dcterms:W3CDTF">2018-10-29T03:26:34Z</dcterms:created>
  <dcterms:modified xsi:type="dcterms:W3CDTF">2018-10-30T06:27:35Z</dcterms:modified>
</cp:coreProperties>
</file>