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459" r:id="rId2"/>
    <p:sldId id="467" r:id="rId3"/>
    <p:sldId id="490" r:id="rId4"/>
    <p:sldId id="481" r:id="rId5"/>
    <p:sldId id="482" r:id="rId6"/>
    <p:sldId id="483" r:id="rId7"/>
    <p:sldId id="468" r:id="rId8"/>
    <p:sldId id="479" r:id="rId9"/>
    <p:sldId id="486" r:id="rId10"/>
    <p:sldId id="469" r:id="rId11"/>
    <p:sldId id="485" r:id="rId12"/>
    <p:sldId id="487" r:id="rId13"/>
    <p:sldId id="492" r:id="rId14"/>
    <p:sldId id="480" r:id="rId15"/>
    <p:sldId id="491" r:id="rId16"/>
    <p:sldId id="49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un Sond" initials="AS" lastIdx="1" clrIdx="0">
    <p:extLst>
      <p:ext uri="{19B8F6BF-5375-455C-9EA6-DF929625EA0E}">
        <p15:presenceInfo xmlns:p15="http://schemas.microsoft.com/office/powerpoint/2012/main" userId="Arun Son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00" d="100"/>
          <a:sy n="100" d="100"/>
        </p:scale>
        <p:origin x="912"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chanana\Desktop\Muskaan\Daily%20Report\December%202020\Punjab%20Summary%20till%2031-12-2020.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Book4"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6"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75130957860125E-2"/>
          <c:y val="3.8359362266785164E-2"/>
          <c:w val="0.90638701064756733"/>
          <c:h val="0.77458288871189451"/>
        </c:manualLayout>
      </c:layout>
      <c:barChart>
        <c:barDir val="col"/>
        <c:grouping val="clustered"/>
        <c:varyColors val="0"/>
        <c:ser>
          <c:idx val="0"/>
          <c:order val="0"/>
          <c:tx>
            <c:strRef>
              <c:f>Summary!$H$17</c:f>
              <c:strCache>
                <c:ptCount val="1"/>
                <c:pt idx="0">
                  <c:v>Grand 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Summary!$B$18:$B$27</c:f>
              <c:strCache>
                <c:ptCount val="10"/>
                <c:pt idx="0">
                  <c:v>Patients Screened</c:v>
                </c:pt>
                <c:pt idx="1">
                  <c:v>Screening Positive</c:v>
                </c:pt>
                <c:pt idx="2">
                  <c:v>Patients Referred to Empanelled Lab for Viral Load</c:v>
                </c:pt>
                <c:pt idx="3">
                  <c:v>Initiated on Treatment</c:v>
                </c:pt>
                <c:pt idx="4">
                  <c:v>Treatment Complete</c:v>
                </c:pt>
                <c:pt idx="5">
                  <c:v>SVR Eligible</c:v>
                </c:pt>
                <c:pt idx="6">
                  <c:v>SVR Done</c:v>
                </c:pt>
                <c:pt idx="7">
                  <c:v>Cured</c:v>
                </c:pt>
                <c:pt idx="8">
                  <c:v>Failure</c:v>
                </c:pt>
                <c:pt idx="9">
                  <c:v>Death</c:v>
                </c:pt>
              </c:strCache>
            </c:strRef>
          </c:cat>
          <c:val>
            <c:numRef>
              <c:f>Summary!$H$18:$H$27</c:f>
              <c:numCache>
                <c:formatCode>_(* #,##0_);_(* \(#,##0\);_(* "-"_);_(@_)</c:formatCode>
                <c:ptCount val="10"/>
                <c:pt idx="0">
                  <c:v>181282</c:v>
                </c:pt>
                <c:pt idx="1">
                  <c:v>120618</c:v>
                </c:pt>
                <c:pt idx="2">
                  <c:v>110502</c:v>
                </c:pt>
                <c:pt idx="3">
                  <c:v>90479</c:v>
                </c:pt>
                <c:pt idx="4">
                  <c:v>73566</c:v>
                </c:pt>
                <c:pt idx="5">
                  <c:v>71836</c:v>
                </c:pt>
                <c:pt idx="6">
                  <c:v>56281</c:v>
                </c:pt>
                <c:pt idx="7">
                  <c:v>52356</c:v>
                </c:pt>
                <c:pt idx="8">
                  <c:v>3925</c:v>
                </c:pt>
                <c:pt idx="9">
                  <c:v>408</c:v>
                </c:pt>
              </c:numCache>
            </c:numRef>
          </c:val>
          <c:extLst>
            <c:ext xmlns:c16="http://schemas.microsoft.com/office/drawing/2014/chart" uri="{C3380CC4-5D6E-409C-BE32-E72D297353CC}">
              <c16:uniqueId val="{00000000-24B1-4F76-8464-C2FB4A49331D}"/>
            </c:ext>
          </c:extLst>
        </c:ser>
        <c:dLbls>
          <c:showLegendKey val="0"/>
          <c:showVal val="0"/>
          <c:showCatName val="0"/>
          <c:showSerName val="0"/>
          <c:showPercent val="0"/>
          <c:showBubbleSize val="0"/>
        </c:dLbls>
        <c:gapWidth val="219"/>
        <c:overlap val="-27"/>
        <c:axId val="93067632"/>
        <c:axId val="1248254896"/>
      </c:barChart>
      <c:catAx>
        <c:axId val="93067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248254896"/>
        <c:crosses val="autoZero"/>
        <c:auto val="1"/>
        <c:lblAlgn val="ctr"/>
        <c:lblOffset val="100"/>
        <c:noMultiLvlLbl val="0"/>
      </c:catAx>
      <c:valAx>
        <c:axId val="124825489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93067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Month wise</a:t>
            </a:r>
            <a:r>
              <a:rPr lang="en-US" sz="2400" baseline="0" dirty="0"/>
              <a:t> Treatment initiation Trend</a:t>
            </a:r>
            <a:endParaRPr lang="en-US" sz="2400"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Sheet1!$B$2:$B$5</c:f>
              <c:numCache>
                <c:formatCode>mmm\-yy</c:formatCode>
                <c:ptCount val="4"/>
                <c:pt idx="0">
                  <c:v>43831</c:v>
                </c:pt>
                <c:pt idx="1">
                  <c:v>43862</c:v>
                </c:pt>
                <c:pt idx="2">
                  <c:v>43891</c:v>
                </c:pt>
                <c:pt idx="3">
                  <c:v>43922</c:v>
                </c:pt>
              </c:numCache>
            </c:numRef>
          </c:cat>
          <c:val>
            <c:numRef>
              <c:f>Sheet1!$C$2:$C$5</c:f>
              <c:numCache>
                <c:formatCode>0</c:formatCode>
                <c:ptCount val="4"/>
                <c:pt idx="0">
                  <c:v>1327</c:v>
                </c:pt>
                <c:pt idx="1">
                  <c:v>1344</c:v>
                </c:pt>
                <c:pt idx="2" formatCode="General">
                  <c:v>1287</c:v>
                </c:pt>
                <c:pt idx="3">
                  <c:v>250</c:v>
                </c:pt>
              </c:numCache>
            </c:numRef>
          </c:val>
          <c:smooth val="0"/>
          <c:extLst>
            <c:ext xmlns:c16="http://schemas.microsoft.com/office/drawing/2014/chart" uri="{C3380CC4-5D6E-409C-BE32-E72D297353CC}">
              <c16:uniqueId val="{00000000-F5FB-4B52-B488-BCCDEE2D5366}"/>
            </c:ext>
          </c:extLst>
        </c:ser>
        <c:dLbls>
          <c:showLegendKey val="0"/>
          <c:showVal val="0"/>
          <c:showCatName val="0"/>
          <c:showSerName val="0"/>
          <c:showPercent val="0"/>
          <c:showBubbleSize val="0"/>
        </c:dLbls>
        <c:smooth val="0"/>
        <c:axId val="20093695"/>
        <c:axId val="1045106799"/>
      </c:lineChart>
      <c:dateAx>
        <c:axId val="20093695"/>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045106799"/>
        <c:crosses val="autoZero"/>
        <c:auto val="1"/>
        <c:lblOffset val="100"/>
        <c:baseTimeUnit val="months"/>
      </c:dateAx>
      <c:valAx>
        <c:axId val="1045106799"/>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0093695"/>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Sheet1!$A$1:$A$8</c:f>
              <c:numCache>
                <c:formatCode>mmm\-yy</c:formatCode>
                <c:ptCount val="8"/>
                <c:pt idx="0">
                  <c:v>43831</c:v>
                </c:pt>
                <c:pt idx="1">
                  <c:v>43862</c:v>
                </c:pt>
                <c:pt idx="2">
                  <c:v>43891</c:v>
                </c:pt>
                <c:pt idx="3">
                  <c:v>43922</c:v>
                </c:pt>
                <c:pt idx="4">
                  <c:v>43952</c:v>
                </c:pt>
                <c:pt idx="5">
                  <c:v>43983</c:v>
                </c:pt>
                <c:pt idx="6">
                  <c:v>44013</c:v>
                </c:pt>
                <c:pt idx="7">
                  <c:v>44044</c:v>
                </c:pt>
              </c:numCache>
            </c:numRef>
          </c:cat>
          <c:val>
            <c:numRef>
              <c:f>Sheet1!$B$1:$B$8</c:f>
              <c:numCache>
                <c:formatCode>0</c:formatCode>
                <c:ptCount val="8"/>
                <c:pt idx="0">
                  <c:v>1327</c:v>
                </c:pt>
                <c:pt idx="1">
                  <c:v>1344</c:v>
                </c:pt>
                <c:pt idx="2" formatCode="General">
                  <c:v>1287</c:v>
                </c:pt>
                <c:pt idx="3">
                  <c:v>250</c:v>
                </c:pt>
                <c:pt idx="4">
                  <c:v>400</c:v>
                </c:pt>
                <c:pt idx="5">
                  <c:v>840</c:v>
                </c:pt>
                <c:pt idx="6">
                  <c:v>955</c:v>
                </c:pt>
                <c:pt idx="7">
                  <c:v>826</c:v>
                </c:pt>
              </c:numCache>
            </c:numRef>
          </c:val>
          <c:smooth val="0"/>
          <c:extLst>
            <c:ext xmlns:c16="http://schemas.microsoft.com/office/drawing/2014/chart" uri="{C3380CC4-5D6E-409C-BE32-E72D297353CC}">
              <c16:uniqueId val="{00000000-4EE6-4503-A654-49B54D2371E8}"/>
            </c:ext>
          </c:extLst>
        </c:ser>
        <c:dLbls>
          <c:showLegendKey val="0"/>
          <c:showVal val="0"/>
          <c:showCatName val="0"/>
          <c:showSerName val="0"/>
          <c:showPercent val="0"/>
          <c:showBubbleSize val="0"/>
        </c:dLbls>
        <c:smooth val="0"/>
        <c:axId val="1729448687"/>
        <c:axId val="1967577503"/>
      </c:lineChart>
      <c:dateAx>
        <c:axId val="1729448687"/>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967577503"/>
        <c:crosses val="autoZero"/>
        <c:auto val="1"/>
        <c:lblOffset val="100"/>
        <c:baseTimeUnit val="months"/>
      </c:dateAx>
      <c:valAx>
        <c:axId val="196757750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7294486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0.6722</cdr:x>
      <cdr:y>0.37345</cdr:y>
    </cdr:from>
    <cdr:to>
      <cdr:x>0.75501</cdr:x>
      <cdr:y>0.47401</cdr:y>
    </cdr:to>
    <cdr:sp macro="" textlink="">
      <cdr:nvSpPr>
        <cdr:cNvPr id="2" name="Rectangle 1">
          <a:extLst xmlns:a="http://schemas.openxmlformats.org/drawingml/2006/main">
            <a:ext uri="{FF2B5EF4-FFF2-40B4-BE49-F238E27FC236}">
              <a16:creationId xmlns:a16="http://schemas.microsoft.com/office/drawing/2014/main" id="{9EB41159-4F8C-4099-B707-AAF7B0586B1A}"/>
            </a:ext>
          </a:extLst>
        </cdr:cNvPr>
        <cdr:cNvSpPr/>
      </cdr:nvSpPr>
      <cdr:spPr>
        <a:xfrm xmlns:a="http://schemas.openxmlformats.org/drawingml/2006/main">
          <a:off x="6547449" y="1943014"/>
          <a:ext cx="806631" cy="523220"/>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p xmlns:a="http://schemas.openxmlformats.org/drawingml/2006/main">
          <a:pPr algn="ctr"/>
          <a:r>
            <a:rPr lang="en-US" sz="2800" b="0" cap="none" spc="0" dirty="0">
              <a:ln w="0"/>
              <a:solidFill>
                <a:schemeClr val="accent1"/>
              </a:solidFill>
              <a:effectLst>
                <a:outerShdw blurRad="38100" dist="25400" dir="5400000" algn="ctr" rotWithShape="0">
                  <a:srgbClr val="6E747A">
                    <a:alpha val="43000"/>
                  </a:srgbClr>
                </a:outerShdw>
              </a:effectLst>
            </a:rPr>
            <a:t>93%</a:t>
          </a:r>
        </a:p>
      </cdr:txBody>
    </cdr:sp>
  </cdr:relSizeAnchor>
  <cdr:relSizeAnchor xmlns:cdr="http://schemas.openxmlformats.org/drawingml/2006/chartDrawing">
    <cdr:from>
      <cdr:x>0.6722</cdr:x>
      <cdr:y>0.42373</cdr:y>
    </cdr:from>
    <cdr:to>
      <cdr:x>0.67284</cdr:x>
      <cdr:y>0.54153</cdr:y>
    </cdr:to>
    <cdr:cxnSp macro="">
      <cdr:nvCxnSpPr>
        <cdr:cNvPr id="4" name="Straight Connector 3">
          <a:extLst xmlns:a="http://schemas.openxmlformats.org/drawingml/2006/main">
            <a:ext uri="{FF2B5EF4-FFF2-40B4-BE49-F238E27FC236}">
              <a16:creationId xmlns:a16="http://schemas.microsoft.com/office/drawing/2014/main" id="{AF294142-E7BE-468A-9006-E624481B0AC3}"/>
            </a:ext>
          </a:extLst>
        </cdr:cNvPr>
        <cdr:cNvCxnSpPr>
          <a:stCxn xmlns:a="http://schemas.openxmlformats.org/drawingml/2006/main" id="2" idx="1"/>
        </cdr:cNvCxnSpPr>
      </cdr:nvCxnSpPr>
      <cdr:spPr>
        <a:xfrm xmlns:a="http://schemas.openxmlformats.org/drawingml/2006/main">
          <a:off x="6547449" y="2204624"/>
          <a:ext cx="6260" cy="61291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0.75633</cdr:x>
      <cdr:y>0.42627</cdr:y>
    </cdr:from>
    <cdr:to>
      <cdr:x>0.75697</cdr:x>
      <cdr:y>0.54408</cdr:y>
    </cdr:to>
    <cdr:cxnSp macro="">
      <cdr:nvCxnSpPr>
        <cdr:cNvPr id="5" name="Straight Connector 4">
          <a:extLst xmlns:a="http://schemas.openxmlformats.org/drawingml/2006/main">
            <a:ext uri="{FF2B5EF4-FFF2-40B4-BE49-F238E27FC236}">
              <a16:creationId xmlns:a16="http://schemas.microsoft.com/office/drawing/2014/main" id="{ADF59A45-8629-4F4D-8D0E-42E6CF7DA69C}"/>
            </a:ext>
          </a:extLst>
        </cdr:cNvPr>
        <cdr:cNvCxnSpPr/>
      </cdr:nvCxnSpPr>
      <cdr:spPr>
        <a:xfrm xmlns:a="http://schemas.openxmlformats.org/drawingml/2006/main">
          <a:off x="7366875" y="2217876"/>
          <a:ext cx="6260" cy="61291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F65154-B641-44D1-B4B7-881CE61872F7}" type="datetimeFigureOut">
              <a:rPr lang="en-IN" smtClean="0"/>
              <a:t>04-01-2021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689918-AFFD-43CC-9728-C49CB4480FC2}" type="slidenum">
              <a:rPr lang="en-IN" smtClean="0"/>
              <a:t>‹#›</a:t>
            </a:fld>
            <a:endParaRPr lang="en-IN"/>
          </a:p>
        </p:txBody>
      </p:sp>
    </p:spTree>
    <p:extLst>
      <p:ext uri="{BB962C8B-B14F-4D97-AF65-F5344CB8AC3E}">
        <p14:creationId xmlns:p14="http://schemas.microsoft.com/office/powerpoint/2010/main" val="3980441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Facilities/ District including DH/GMC, ART, OST and CJ</a:t>
            </a:r>
          </a:p>
        </p:txBody>
      </p:sp>
      <p:sp>
        <p:nvSpPr>
          <p:cNvPr id="4" name="Slide Number Placeholder 3"/>
          <p:cNvSpPr>
            <a:spLocks noGrp="1"/>
          </p:cNvSpPr>
          <p:nvPr>
            <p:ph type="sldNum" sz="quarter" idx="5"/>
          </p:nvPr>
        </p:nvSpPr>
        <p:spPr/>
        <p:txBody>
          <a:bodyPr/>
          <a:lstStyle/>
          <a:p>
            <a:fld id="{44F0612F-B82B-4E34-99EE-E49A9CEC3B5D}" type="slidenum">
              <a:rPr lang="en-US" smtClean="0"/>
              <a:t>3</a:t>
            </a:fld>
            <a:endParaRPr lang="en-US"/>
          </a:p>
        </p:txBody>
      </p:sp>
    </p:spTree>
    <p:extLst>
      <p:ext uri="{BB962C8B-B14F-4D97-AF65-F5344CB8AC3E}">
        <p14:creationId xmlns:p14="http://schemas.microsoft.com/office/powerpoint/2010/main" val="1588074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D2BE7-7537-4E66-B310-23F64B7CE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D80D34-11E5-42CC-A757-A6C02277B0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6771F3-D6AF-45E3-9EBA-38321AFC944B}"/>
              </a:ext>
            </a:extLst>
          </p:cNvPr>
          <p:cNvSpPr>
            <a:spLocks noGrp="1"/>
          </p:cNvSpPr>
          <p:nvPr>
            <p:ph type="dt" sz="half" idx="10"/>
          </p:nvPr>
        </p:nvSpPr>
        <p:spPr/>
        <p:txBody>
          <a:bodyPr/>
          <a:lstStyle/>
          <a:p>
            <a:fld id="{3DD8772B-43D3-4AB2-B8A7-42AC79225D99}" type="datetimeFigureOut">
              <a:rPr lang="en-US" smtClean="0"/>
              <a:t>1/4/2021</a:t>
            </a:fld>
            <a:endParaRPr lang="en-US"/>
          </a:p>
        </p:txBody>
      </p:sp>
      <p:sp>
        <p:nvSpPr>
          <p:cNvPr id="5" name="Footer Placeholder 4">
            <a:extLst>
              <a:ext uri="{FF2B5EF4-FFF2-40B4-BE49-F238E27FC236}">
                <a16:creationId xmlns:a16="http://schemas.microsoft.com/office/drawing/2014/main" id="{727004D5-188E-408D-B576-7F848BD1E0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896FAF-6403-4BC2-B905-72A6953E9BF9}"/>
              </a:ext>
            </a:extLst>
          </p:cNvPr>
          <p:cNvSpPr>
            <a:spLocks noGrp="1"/>
          </p:cNvSpPr>
          <p:nvPr>
            <p:ph type="sldNum" sz="quarter" idx="12"/>
          </p:nvPr>
        </p:nvSpPr>
        <p:spPr/>
        <p:txBody>
          <a:bodyPr/>
          <a:lstStyle/>
          <a:p>
            <a:fld id="{495533B9-B2C8-4C89-82B4-68164ED44F72}" type="slidenum">
              <a:rPr lang="en-US" smtClean="0"/>
              <a:t>‹#›</a:t>
            </a:fld>
            <a:endParaRPr lang="en-US"/>
          </a:p>
        </p:txBody>
      </p:sp>
    </p:spTree>
    <p:extLst>
      <p:ext uri="{BB962C8B-B14F-4D97-AF65-F5344CB8AC3E}">
        <p14:creationId xmlns:p14="http://schemas.microsoft.com/office/powerpoint/2010/main" val="3362353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2E908-E2BF-4C9D-A67A-06EE5D4087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87D7C9-0BEB-4653-9ED0-69EBEBA9EC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188439-860E-4C92-B214-614FD1E81111}"/>
              </a:ext>
            </a:extLst>
          </p:cNvPr>
          <p:cNvSpPr>
            <a:spLocks noGrp="1"/>
          </p:cNvSpPr>
          <p:nvPr>
            <p:ph type="dt" sz="half" idx="10"/>
          </p:nvPr>
        </p:nvSpPr>
        <p:spPr/>
        <p:txBody>
          <a:bodyPr/>
          <a:lstStyle/>
          <a:p>
            <a:fld id="{3DD8772B-43D3-4AB2-B8A7-42AC79225D99}" type="datetimeFigureOut">
              <a:rPr lang="en-US" smtClean="0"/>
              <a:t>1/4/2021</a:t>
            </a:fld>
            <a:endParaRPr lang="en-US"/>
          </a:p>
        </p:txBody>
      </p:sp>
      <p:sp>
        <p:nvSpPr>
          <p:cNvPr id="5" name="Footer Placeholder 4">
            <a:extLst>
              <a:ext uri="{FF2B5EF4-FFF2-40B4-BE49-F238E27FC236}">
                <a16:creationId xmlns:a16="http://schemas.microsoft.com/office/drawing/2014/main" id="{719EF007-F3AF-46CF-A979-AFEBB896D0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FE55D9-D342-4182-B960-56EA6E657AA0}"/>
              </a:ext>
            </a:extLst>
          </p:cNvPr>
          <p:cNvSpPr>
            <a:spLocks noGrp="1"/>
          </p:cNvSpPr>
          <p:nvPr>
            <p:ph type="sldNum" sz="quarter" idx="12"/>
          </p:nvPr>
        </p:nvSpPr>
        <p:spPr/>
        <p:txBody>
          <a:bodyPr/>
          <a:lstStyle/>
          <a:p>
            <a:fld id="{495533B9-B2C8-4C89-82B4-68164ED44F72}" type="slidenum">
              <a:rPr lang="en-US" smtClean="0"/>
              <a:t>‹#›</a:t>
            </a:fld>
            <a:endParaRPr lang="en-US"/>
          </a:p>
        </p:txBody>
      </p:sp>
    </p:spTree>
    <p:extLst>
      <p:ext uri="{BB962C8B-B14F-4D97-AF65-F5344CB8AC3E}">
        <p14:creationId xmlns:p14="http://schemas.microsoft.com/office/powerpoint/2010/main" val="43840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79C41C-21A9-4EE5-9C94-EA1987CE44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959B8F-C0F8-4AC3-8BE0-536CB0BA40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B1BCF8-43FD-4ABC-B4E0-953B4E00F164}"/>
              </a:ext>
            </a:extLst>
          </p:cNvPr>
          <p:cNvSpPr>
            <a:spLocks noGrp="1"/>
          </p:cNvSpPr>
          <p:nvPr>
            <p:ph type="dt" sz="half" idx="10"/>
          </p:nvPr>
        </p:nvSpPr>
        <p:spPr/>
        <p:txBody>
          <a:bodyPr/>
          <a:lstStyle/>
          <a:p>
            <a:fld id="{3DD8772B-43D3-4AB2-B8A7-42AC79225D99}" type="datetimeFigureOut">
              <a:rPr lang="en-US" smtClean="0"/>
              <a:t>1/4/2021</a:t>
            </a:fld>
            <a:endParaRPr lang="en-US"/>
          </a:p>
        </p:txBody>
      </p:sp>
      <p:sp>
        <p:nvSpPr>
          <p:cNvPr id="5" name="Footer Placeholder 4">
            <a:extLst>
              <a:ext uri="{FF2B5EF4-FFF2-40B4-BE49-F238E27FC236}">
                <a16:creationId xmlns:a16="http://schemas.microsoft.com/office/drawing/2014/main" id="{071D431E-62EE-460F-96DE-F0C27DBA61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5AA112-1444-4A79-8CBA-3D81BA7351B6}"/>
              </a:ext>
            </a:extLst>
          </p:cNvPr>
          <p:cNvSpPr>
            <a:spLocks noGrp="1"/>
          </p:cNvSpPr>
          <p:nvPr>
            <p:ph type="sldNum" sz="quarter" idx="12"/>
          </p:nvPr>
        </p:nvSpPr>
        <p:spPr/>
        <p:txBody>
          <a:bodyPr/>
          <a:lstStyle/>
          <a:p>
            <a:fld id="{495533B9-B2C8-4C89-82B4-68164ED44F72}" type="slidenum">
              <a:rPr lang="en-US" smtClean="0"/>
              <a:t>‹#›</a:t>
            </a:fld>
            <a:endParaRPr lang="en-US"/>
          </a:p>
        </p:txBody>
      </p:sp>
    </p:spTree>
    <p:extLst>
      <p:ext uri="{BB962C8B-B14F-4D97-AF65-F5344CB8AC3E}">
        <p14:creationId xmlns:p14="http://schemas.microsoft.com/office/powerpoint/2010/main" val="3376765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246DB-0DF4-44E1-89F5-7D3911940E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B6B65F-610D-44A6-B100-0C02ED1A6A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64AD-3616-420B-A20B-EB36856BF128}"/>
              </a:ext>
            </a:extLst>
          </p:cNvPr>
          <p:cNvSpPr>
            <a:spLocks noGrp="1"/>
          </p:cNvSpPr>
          <p:nvPr>
            <p:ph type="dt" sz="half" idx="10"/>
          </p:nvPr>
        </p:nvSpPr>
        <p:spPr/>
        <p:txBody>
          <a:bodyPr/>
          <a:lstStyle/>
          <a:p>
            <a:fld id="{3DD8772B-43D3-4AB2-B8A7-42AC79225D99}" type="datetimeFigureOut">
              <a:rPr lang="en-US" smtClean="0"/>
              <a:t>1/4/2021</a:t>
            </a:fld>
            <a:endParaRPr lang="en-US"/>
          </a:p>
        </p:txBody>
      </p:sp>
      <p:sp>
        <p:nvSpPr>
          <p:cNvPr id="5" name="Footer Placeholder 4">
            <a:extLst>
              <a:ext uri="{FF2B5EF4-FFF2-40B4-BE49-F238E27FC236}">
                <a16:creationId xmlns:a16="http://schemas.microsoft.com/office/drawing/2014/main" id="{F97850E0-A883-4006-9C51-A61F794D2F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64D15A-D01E-4491-A899-E9BD246E9778}"/>
              </a:ext>
            </a:extLst>
          </p:cNvPr>
          <p:cNvSpPr>
            <a:spLocks noGrp="1"/>
          </p:cNvSpPr>
          <p:nvPr>
            <p:ph type="sldNum" sz="quarter" idx="12"/>
          </p:nvPr>
        </p:nvSpPr>
        <p:spPr/>
        <p:txBody>
          <a:bodyPr/>
          <a:lstStyle/>
          <a:p>
            <a:fld id="{495533B9-B2C8-4C89-82B4-68164ED44F72}" type="slidenum">
              <a:rPr lang="en-US" smtClean="0"/>
              <a:t>‹#›</a:t>
            </a:fld>
            <a:endParaRPr lang="en-US"/>
          </a:p>
        </p:txBody>
      </p:sp>
    </p:spTree>
    <p:extLst>
      <p:ext uri="{BB962C8B-B14F-4D97-AF65-F5344CB8AC3E}">
        <p14:creationId xmlns:p14="http://schemas.microsoft.com/office/powerpoint/2010/main" val="386502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66C3A-1052-41B1-B74D-EC40B66EAF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2584DF-1C73-4BA0-943A-1FABDA0BFC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4488E1-26F1-44A6-A368-77581E4FEF2C}"/>
              </a:ext>
            </a:extLst>
          </p:cNvPr>
          <p:cNvSpPr>
            <a:spLocks noGrp="1"/>
          </p:cNvSpPr>
          <p:nvPr>
            <p:ph type="dt" sz="half" idx="10"/>
          </p:nvPr>
        </p:nvSpPr>
        <p:spPr/>
        <p:txBody>
          <a:bodyPr/>
          <a:lstStyle/>
          <a:p>
            <a:fld id="{3DD8772B-43D3-4AB2-B8A7-42AC79225D99}" type="datetimeFigureOut">
              <a:rPr lang="en-US" smtClean="0"/>
              <a:t>1/4/2021</a:t>
            </a:fld>
            <a:endParaRPr lang="en-US"/>
          </a:p>
        </p:txBody>
      </p:sp>
      <p:sp>
        <p:nvSpPr>
          <p:cNvPr id="5" name="Footer Placeholder 4">
            <a:extLst>
              <a:ext uri="{FF2B5EF4-FFF2-40B4-BE49-F238E27FC236}">
                <a16:creationId xmlns:a16="http://schemas.microsoft.com/office/drawing/2014/main" id="{6FD99D9A-29C4-4B67-B6C1-AF2D0A6236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B46996-A9E2-4070-BE65-3AFDD10DEDE3}"/>
              </a:ext>
            </a:extLst>
          </p:cNvPr>
          <p:cNvSpPr>
            <a:spLocks noGrp="1"/>
          </p:cNvSpPr>
          <p:nvPr>
            <p:ph type="sldNum" sz="quarter" idx="12"/>
          </p:nvPr>
        </p:nvSpPr>
        <p:spPr/>
        <p:txBody>
          <a:bodyPr/>
          <a:lstStyle/>
          <a:p>
            <a:fld id="{495533B9-B2C8-4C89-82B4-68164ED44F72}" type="slidenum">
              <a:rPr lang="en-US" smtClean="0"/>
              <a:t>‹#›</a:t>
            </a:fld>
            <a:endParaRPr lang="en-US"/>
          </a:p>
        </p:txBody>
      </p:sp>
    </p:spTree>
    <p:extLst>
      <p:ext uri="{BB962C8B-B14F-4D97-AF65-F5344CB8AC3E}">
        <p14:creationId xmlns:p14="http://schemas.microsoft.com/office/powerpoint/2010/main" val="1613776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F9890-1F7F-43AA-9E04-C8D78271C0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767783-3F9A-40A2-81F3-7E554608DA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0323A6-0EEC-492A-B1A0-AEC4E07FA3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456E9D-5748-46FA-B55F-21C9E11689B3}"/>
              </a:ext>
            </a:extLst>
          </p:cNvPr>
          <p:cNvSpPr>
            <a:spLocks noGrp="1"/>
          </p:cNvSpPr>
          <p:nvPr>
            <p:ph type="dt" sz="half" idx="10"/>
          </p:nvPr>
        </p:nvSpPr>
        <p:spPr/>
        <p:txBody>
          <a:bodyPr/>
          <a:lstStyle/>
          <a:p>
            <a:fld id="{3DD8772B-43D3-4AB2-B8A7-42AC79225D99}" type="datetimeFigureOut">
              <a:rPr lang="en-US" smtClean="0"/>
              <a:t>1/4/2021</a:t>
            </a:fld>
            <a:endParaRPr lang="en-US"/>
          </a:p>
        </p:txBody>
      </p:sp>
      <p:sp>
        <p:nvSpPr>
          <p:cNvPr id="6" name="Footer Placeholder 5">
            <a:extLst>
              <a:ext uri="{FF2B5EF4-FFF2-40B4-BE49-F238E27FC236}">
                <a16:creationId xmlns:a16="http://schemas.microsoft.com/office/drawing/2014/main" id="{8DB4A07B-3C6E-447D-AC91-204DFE94B5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D52026-14E3-4D08-85B9-69D89E42EC01}"/>
              </a:ext>
            </a:extLst>
          </p:cNvPr>
          <p:cNvSpPr>
            <a:spLocks noGrp="1"/>
          </p:cNvSpPr>
          <p:nvPr>
            <p:ph type="sldNum" sz="quarter" idx="12"/>
          </p:nvPr>
        </p:nvSpPr>
        <p:spPr/>
        <p:txBody>
          <a:bodyPr/>
          <a:lstStyle/>
          <a:p>
            <a:fld id="{495533B9-B2C8-4C89-82B4-68164ED44F72}" type="slidenum">
              <a:rPr lang="en-US" smtClean="0"/>
              <a:t>‹#›</a:t>
            </a:fld>
            <a:endParaRPr lang="en-US"/>
          </a:p>
        </p:txBody>
      </p:sp>
    </p:spTree>
    <p:extLst>
      <p:ext uri="{BB962C8B-B14F-4D97-AF65-F5344CB8AC3E}">
        <p14:creationId xmlns:p14="http://schemas.microsoft.com/office/powerpoint/2010/main" val="1037344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C4920-36E4-4B4A-8115-847BB837C5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0CD0FF-E4CB-4DAB-BAA2-34ACCE7B06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516F34-0BDE-4096-80BB-479B843202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0A8FE9-582C-455D-B54F-07F7AF28D1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7E939C-4A3E-49E3-9903-705359BF32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EF3AC6-A250-4E97-B4B0-61E58C2AA17B}"/>
              </a:ext>
            </a:extLst>
          </p:cNvPr>
          <p:cNvSpPr>
            <a:spLocks noGrp="1"/>
          </p:cNvSpPr>
          <p:nvPr>
            <p:ph type="dt" sz="half" idx="10"/>
          </p:nvPr>
        </p:nvSpPr>
        <p:spPr/>
        <p:txBody>
          <a:bodyPr/>
          <a:lstStyle/>
          <a:p>
            <a:fld id="{3DD8772B-43D3-4AB2-B8A7-42AC79225D99}" type="datetimeFigureOut">
              <a:rPr lang="en-US" smtClean="0"/>
              <a:t>1/4/2021</a:t>
            </a:fld>
            <a:endParaRPr lang="en-US"/>
          </a:p>
        </p:txBody>
      </p:sp>
      <p:sp>
        <p:nvSpPr>
          <p:cNvPr id="8" name="Footer Placeholder 7">
            <a:extLst>
              <a:ext uri="{FF2B5EF4-FFF2-40B4-BE49-F238E27FC236}">
                <a16:creationId xmlns:a16="http://schemas.microsoft.com/office/drawing/2014/main" id="{22797533-01A1-4C2D-AC48-BB7CC35ABF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52DF9E-4FA1-4035-8BC0-4490551CA1AB}"/>
              </a:ext>
            </a:extLst>
          </p:cNvPr>
          <p:cNvSpPr>
            <a:spLocks noGrp="1"/>
          </p:cNvSpPr>
          <p:nvPr>
            <p:ph type="sldNum" sz="quarter" idx="12"/>
          </p:nvPr>
        </p:nvSpPr>
        <p:spPr/>
        <p:txBody>
          <a:bodyPr/>
          <a:lstStyle/>
          <a:p>
            <a:fld id="{495533B9-B2C8-4C89-82B4-68164ED44F72}" type="slidenum">
              <a:rPr lang="en-US" smtClean="0"/>
              <a:t>‹#›</a:t>
            </a:fld>
            <a:endParaRPr lang="en-US"/>
          </a:p>
        </p:txBody>
      </p:sp>
    </p:spTree>
    <p:extLst>
      <p:ext uri="{BB962C8B-B14F-4D97-AF65-F5344CB8AC3E}">
        <p14:creationId xmlns:p14="http://schemas.microsoft.com/office/powerpoint/2010/main" val="2205082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073A2-D4E1-4167-8586-7D1CCDE3EB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CE17C2-DAD1-4C20-9272-F8F6A01ADCD8}"/>
              </a:ext>
            </a:extLst>
          </p:cNvPr>
          <p:cNvSpPr>
            <a:spLocks noGrp="1"/>
          </p:cNvSpPr>
          <p:nvPr>
            <p:ph type="dt" sz="half" idx="10"/>
          </p:nvPr>
        </p:nvSpPr>
        <p:spPr/>
        <p:txBody>
          <a:bodyPr/>
          <a:lstStyle/>
          <a:p>
            <a:fld id="{3DD8772B-43D3-4AB2-B8A7-42AC79225D99}" type="datetimeFigureOut">
              <a:rPr lang="en-US" smtClean="0"/>
              <a:t>1/4/2021</a:t>
            </a:fld>
            <a:endParaRPr lang="en-US"/>
          </a:p>
        </p:txBody>
      </p:sp>
      <p:sp>
        <p:nvSpPr>
          <p:cNvPr id="4" name="Footer Placeholder 3">
            <a:extLst>
              <a:ext uri="{FF2B5EF4-FFF2-40B4-BE49-F238E27FC236}">
                <a16:creationId xmlns:a16="http://schemas.microsoft.com/office/drawing/2014/main" id="{C2D50C38-A3D4-4583-B83B-DC223B9712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F15123-F5E7-4104-8B36-6EC8EB677D01}"/>
              </a:ext>
            </a:extLst>
          </p:cNvPr>
          <p:cNvSpPr>
            <a:spLocks noGrp="1"/>
          </p:cNvSpPr>
          <p:nvPr>
            <p:ph type="sldNum" sz="quarter" idx="12"/>
          </p:nvPr>
        </p:nvSpPr>
        <p:spPr/>
        <p:txBody>
          <a:bodyPr/>
          <a:lstStyle/>
          <a:p>
            <a:fld id="{495533B9-B2C8-4C89-82B4-68164ED44F72}" type="slidenum">
              <a:rPr lang="en-US" smtClean="0"/>
              <a:t>‹#›</a:t>
            </a:fld>
            <a:endParaRPr lang="en-US"/>
          </a:p>
        </p:txBody>
      </p:sp>
    </p:spTree>
    <p:extLst>
      <p:ext uri="{BB962C8B-B14F-4D97-AF65-F5344CB8AC3E}">
        <p14:creationId xmlns:p14="http://schemas.microsoft.com/office/powerpoint/2010/main" val="3539998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326B5C-FEA5-4210-9301-DE4A27D4FAD5}"/>
              </a:ext>
            </a:extLst>
          </p:cNvPr>
          <p:cNvSpPr>
            <a:spLocks noGrp="1"/>
          </p:cNvSpPr>
          <p:nvPr>
            <p:ph type="dt" sz="half" idx="10"/>
          </p:nvPr>
        </p:nvSpPr>
        <p:spPr/>
        <p:txBody>
          <a:bodyPr/>
          <a:lstStyle/>
          <a:p>
            <a:fld id="{3DD8772B-43D3-4AB2-B8A7-42AC79225D99}" type="datetimeFigureOut">
              <a:rPr lang="en-US" smtClean="0"/>
              <a:t>1/4/2021</a:t>
            </a:fld>
            <a:endParaRPr lang="en-US"/>
          </a:p>
        </p:txBody>
      </p:sp>
      <p:sp>
        <p:nvSpPr>
          <p:cNvPr id="3" name="Footer Placeholder 2">
            <a:extLst>
              <a:ext uri="{FF2B5EF4-FFF2-40B4-BE49-F238E27FC236}">
                <a16:creationId xmlns:a16="http://schemas.microsoft.com/office/drawing/2014/main" id="{50285C2E-F0D1-4396-97E8-2ECBAE06A8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EFD00D-47B4-4ADE-A457-A28050836231}"/>
              </a:ext>
            </a:extLst>
          </p:cNvPr>
          <p:cNvSpPr>
            <a:spLocks noGrp="1"/>
          </p:cNvSpPr>
          <p:nvPr>
            <p:ph type="sldNum" sz="quarter" idx="12"/>
          </p:nvPr>
        </p:nvSpPr>
        <p:spPr/>
        <p:txBody>
          <a:bodyPr/>
          <a:lstStyle/>
          <a:p>
            <a:fld id="{495533B9-B2C8-4C89-82B4-68164ED44F72}" type="slidenum">
              <a:rPr lang="en-US" smtClean="0"/>
              <a:t>‹#›</a:t>
            </a:fld>
            <a:endParaRPr lang="en-US"/>
          </a:p>
        </p:txBody>
      </p:sp>
    </p:spTree>
    <p:extLst>
      <p:ext uri="{BB962C8B-B14F-4D97-AF65-F5344CB8AC3E}">
        <p14:creationId xmlns:p14="http://schemas.microsoft.com/office/powerpoint/2010/main" val="3280803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9E9E0-C657-4B1B-A370-82CF4D64FF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8FBFBB-28EE-4034-93FE-FF7FACBB99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25457B-94D6-4F6A-B20D-E72045B389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EE71FB-F10C-4502-82E5-27D6ADF288C5}"/>
              </a:ext>
            </a:extLst>
          </p:cNvPr>
          <p:cNvSpPr>
            <a:spLocks noGrp="1"/>
          </p:cNvSpPr>
          <p:nvPr>
            <p:ph type="dt" sz="half" idx="10"/>
          </p:nvPr>
        </p:nvSpPr>
        <p:spPr/>
        <p:txBody>
          <a:bodyPr/>
          <a:lstStyle/>
          <a:p>
            <a:fld id="{3DD8772B-43D3-4AB2-B8A7-42AC79225D99}" type="datetimeFigureOut">
              <a:rPr lang="en-US" smtClean="0"/>
              <a:t>1/4/2021</a:t>
            </a:fld>
            <a:endParaRPr lang="en-US"/>
          </a:p>
        </p:txBody>
      </p:sp>
      <p:sp>
        <p:nvSpPr>
          <p:cNvPr id="6" name="Footer Placeholder 5">
            <a:extLst>
              <a:ext uri="{FF2B5EF4-FFF2-40B4-BE49-F238E27FC236}">
                <a16:creationId xmlns:a16="http://schemas.microsoft.com/office/drawing/2014/main" id="{8A12ACF5-EC66-4155-99D6-24DB51143B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A37C0D-DB5B-429F-8058-E262511D8D51}"/>
              </a:ext>
            </a:extLst>
          </p:cNvPr>
          <p:cNvSpPr>
            <a:spLocks noGrp="1"/>
          </p:cNvSpPr>
          <p:nvPr>
            <p:ph type="sldNum" sz="quarter" idx="12"/>
          </p:nvPr>
        </p:nvSpPr>
        <p:spPr/>
        <p:txBody>
          <a:bodyPr/>
          <a:lstStyle/>
          <a:p>
            <a:fld id="{495533B9-B2C8-4C89-82B4-68164ED44F72}" type="slidenum">
              <a:rPr lang="en-US" smtClean="0"/>
              <a:t>‹#›</a:t>
            </a:fld>
            <a:endParaRPr lang="en-US"/>
          </a:p>
        </p:txBody>
      </p:sp>
    </p:spTree>
    <p:extLst>
      <p:ext uri="{BB962C8B-B14F-4D97-AF65-F5344CB8AC3E}">
        <p14:creationId xmlns:p14="http://schemas.microsoft.com/office/powerpoint/2010/main" val="3225290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54B09-B15E-4333-95F1-346B799641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5F5A3C-C5F8-42B5-94BC-52056AF5AE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AD185E-F8AA-45EF-9451-D594FCF37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8CB7E4-7244-4EFE-85C8-6B164D35DEEB}"/>
              </a:ext>
            </a:extLst>
          </p:cNvPr>
          <p:cNvSpPr>
            <a:spLocks noGrp="1"/>
          </p:cNvSpPr>
          <p:nvPr>
            <p:ph type="dt" sz="half" idx="10"/>
          </p:nvPr>
        </p:nvSpPr>
        <p:spPr/>
        <p:txBody>
          <a:bodyPr/>
          <a:lstStyle/>
          <a:p>
            <a:fld id="{3DD8772B-43D3-4AB2-B8A7-42AC79225D99}" type="datetimeFigureOut">
              <a:rPr lang="en-US" smtClean="0"/>
              <a:t>1/4/2021</a:t>
            </a:fld>
            <a:endParaRPr lang="en-US"/>
          </a:p>
        </p:txBody>
      </p:sp>
      <p:sp>
        <p:nvSpPr>
          <p:cNvPr id="6" name="Footer Placeholder 5">
            <a:extLst>
              <a:ext uri="{FF2B5EF4-FFF2-40B4-BE49-F238E27FC236}">
                <a16:creationId xmlns:a16="http://schemas.microsoft.com/office/drawing/2014/main" id="{B8704776-1D30-4E8F-B072-0EEAD2DF90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2FBDE1-9EB4-492B-B8D5-DBE66B916328}"/>
              </a:ext>
            </a:extLst>
          </p:cNvPr>
          <p:cNvSpPr>
            <a:spLocks noGrp="1"/>
          </p:cNvSpPr>
          <p:nvPr>
            <p:ph type="sldNum" sz="quarter" idx="12"/>
          </p:nvPr>
        </p:nvSpPr>
        <p:spPr/>
        <p:txBody>
          <a:bodyPr/>
          <a:lstStyle/>
          <a:p>
            <a:fld id="{495533B9-B2C8-4C89-82B4-68164ED44F72}" type="slidenum">
              <a:rPr lang="en-US" smtClean="0"/>
              <a:t>‹#›</a:t>
            </a:fld>
            <a:endParaRPr lang="en-US"/>
          </a:p>
        </p:txBody>
      </p:sp>
    </p:spTree>
    <p:extLst>
      <p:ext uri="{BB962C8B-B14F-4D97-AF65-F5344CB8AC3E}">
        <p14:creationId xmlns:p14="http://schemas.microsoft.com/office/powerpoint/2010/main" val="911990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27507A-D4F5-4E0F-BAEA-19DBA57BD3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DA9EEA-213B-4ECE-AA4A-566B84AB9B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0687CE-C9DF-43EC-AD33-79FF767355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D8772B-43D3-4AB2-B8A7-42AC79225D99}" type="datetimeFigureOut">
              <a:rPr lang="en-US" smtClean="0"/>
              <a:t>1/4/2021</a:t>
            </a:fld>
            <a:endParaRPr lang="en-US"/>
          </a:p>
        </p:txBody>
      </p:sp>
      <p:sp>
        <p:nvSpPr>
          <p:cNvPr id="5" name="Footer Placeholder 4">
            <a:extLst>
              <a:ext uri="{FF2B5EF4-FFF2-40B4-BE49-F238E27FC236}">
                <a16:creationId xmlns:a16="http://schemas.microsoft.com/office/drawing/2014/main" id="{D49D7165-B0E1-4311-BB00-0200FA636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B25BE5-098D-49DB-9A4C-B526A3C5B7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533B9-B2C8-4C89-82B4-68164ED44F72}" type="slidenum">
              <a:rPr lang="en-US" smtClean="0"/>
              <a:t>‹#›</a:t>
            </a:fld>
            <a:endParaRPr lang="en-US"/>
          </a:p>
        </p:txBody>
      </p:sp>
    </p:spTree>
    <p:extLst>
      <p:ext uri="{BB962C8B-B14F-4D97-AF65-F5344CB8AC3E}">
        <p14:creationId xmlns:p14="http://schemas.microsoft.com/office/powerpoint/2010/main" val="666054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5C624E3E-F09A-4F0E-B530-734D0A8A84A3}"/>
              </a:ext>
            </a:extLst>
          </p:cNvPr>
          <p:cNvSpPr txBox="1">
            <a:spLocks noChangeArrowheads="1"/>
          </p:cNvSpPr>
          <p:nvPr/>
        </p:nvSpPr>
        <p:spPr bwMode="auto">
          <a:xfrm>
            <a:off x="185530" y="636057"/>
            <a:ext cx="1186069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Arial" panose="020B0604020202020204" pitchFamily="34" charset="0"/>
              <a:buChar char="•"/>
              <a:defRPr sz="2400">
                <a:solidFill>
                  <a:srgbClr val="7F7F7F"/>
                </a:solidFill>
                <a:latin typeface="Calibri" panose="020F0502020204030204" pitchFamily="34" charset="0"/>
              </a:defRPr>
            </a:lvl1pPr>
            <a:lvl2pPr marL="742950" indent="-285750" eaLnBrk="0" hangingPunct="0">
              <a:spcBef>
                <a:spcPct val="20000"/>
              </a:spcBef>
              <a:buFont typeface="Courier New" panose="02070309020205020404" pitchFamily="49" charset="0"/>
              <a:buChar char="o"/>
              <a:defRPr sz="1600">
                <a:solidFill>
                  <a:srgbClr val="7F7F7F"/>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eaLnBrk="0" hangingPunct="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ctr" eaLnBrk="1" hangingPunct="1">
              <a:spcBef>
                <a:spcPct val="0"/>
              </a:spcBef>
              <a:buFontTx/>
              <a:buNone/>
            </a:pPr>
            <a:r>
              <a:rPr lang="en-IN" altLang="en-US" sz="4800" b="1" dirty="0">
                <a:solidFill>
                  <a:schemeClr val="tx1"/>
                </a:solidFill>
              </a:rPr>
              <a:t>ROLE OF PEER SUPPORT STAFF IN IMPLEMENTATION AND EXPANSION OF NVHCP DURING COVID</a:t>
            </a:r>
            <a:endParaRPr lang="en-US" altLang="en-US" sz="4800" b="1" dirty="0">
              <a:solidFill>
                <a:schemeClr val="tx1"/>
              </a:solidFill>
            </a:endParaRPr>
          </a:p>
        </p:txBody>
      </p:sp>
      <p:sp>
        <p:nvSpPr>
          <p:cNvPr id="6" name="TextBox 1">
            <a:extLst>
              <a:ext uri="{FF2B5EF4-FFF2-40B4-BE49-F238E27FC236}">
                <a16:creationId xmlns:a16="http://schemas.microsoft.com/office/drawing/2014/main" id="{AE0488A3-F2D4-4E42-A73E-CC11E3B76B96}"/>
              </a:ext>
            </a:extLst>
          </p:cNvPr>
          <p:cNvSpPr txBox="1">
            <a:spLocks noChangeArrowheads="1"/>
          </p:cNvSpPr>
          <p:nvPr/>
        </p:nvSpPr>
        <p:spPr bwMode="auto">
          <a:xfrm>
            <a:off x="3925956" y="5196509"/>
            <a:ext cx="80010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a:solidFill>
                  <a:srgbClr val="7F7F7F"/>
                </a:solidFill>
                <a:latin typeface="Calibri" panose="020F0502020204030204" pitchFamily="34" charset="0"/>
              </a:defRPr>
            </a:lvl1pPr>
            <a:lvl2pPr marL="742950" indent="-285750" eaLnBrk="0" hangingPunct="0">
              <a:spcBef>
                <a:spcPct val="20000"/>
              </a:spcBef>
              <a:buFont typeface="Courier New" panose="02070309020205020404" pitchFamily="49" charset="0"/>
              <a:buChar char="o"/>
              <a:defRPr sz="1600">
                <a:solidFill>
                  <a:srgbClr val="7F7F7F"/>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eaLnBrk="0" hangingPunct="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algn="r" eaLnBrk="1" hangingPunct="1">
              <a:lnSpc>
                <a:spcPct val="90000"/>
              </a:lnSpc>
              <a:spcBef>
                <a:spcPct val="0"/>
              </a:spcBef>
              <a:buClr>
                <a:schemeClr val="tx2"/>
              </a:buClr>
              <a:buSzPct val="73000"/>
              <a:buFontTx/>
              <a:buNone/>
            </a:pPr>
            <a:r>
              <a:rPr lang="en-IN" altLang="en-US" sz="3200" b="1" dirty="0" err="1">
                <a:solidFill>
                  <a:schemeClr val="tx1"/>
                </a:solidFill>
              </a:rPr>
              <a:t>Dr.</a:t>
            </a:r>
            <a:r>
              <a:rPr lang="en-IN" altLang="en-US" sz="3200" b="1" dirty="0">
                <a:solidFill>
                  <a:schemeClr val="tx1"/>
                </a:solidFill>
              </a:rPr>
              <a:t> Gagandeep Singh Grover</a:t>
            </a:r>
          </a:p>
          <a:p>
            <a:pPr algn="r" eaLnBrk="1" hangingPunct="1">
              <a:lnSpc>
                <a:spcPct val="90000"/>
              </a:lnSpc>
              <a:spcBef>
                <a:spcPct val="0"/>
              </a:spcBef>
              <a:buClr>
                <a:schemeClr val="tx2"/>
              </a:buClr>
              <a:buSzPct val="73000"/>
              <a:buFontTx/>
              <a:buNone/>
            </a:pPr>
            <a:r>
              <a:rPr lang="en-IN" altLang="en-US" sz="2200" b="1" dirty="0">
                <a:solidFill>
                  <a:schemeClr val="tx1"/>
                </a:solidFill>
              </a:rPr>
              <a:t>State Programme Officer NVHCP/IDSP/MRHRU</a:t>
            </a:r>
            <a:endParaRPr lang="en-US" altLang="en-US" sz="2200" b="1" dirty="0">
              <a:solidFill>
                <a:schemeClr val="tx1"/>
              </a:solidFill>
            </a:endParaRPr>
          </a:p>
          <a:p>
            <a:pPr algn="r" eaLnBrk="1" hangingPunct="1">
              <a:lnSpc>
                <a:spcPct val="90000"/>
              </a:lnSpc>
              <a:spcBef>
                <a:spcPct val="0"/>
              </a:spcBef>
              <a:buClr>
                <a:schemeClr val="tx2"/>
              </a:buClr>
              <a:buSzPct val="73000"/>
              <a:buFontTx/>
              <a:buNone/>
            </a:pPr>
            <a:r>
              <a:rPr lang="en-US" altLang="en-US" b="1" dirty="0">
                <a:solidFill>
                  <a:schemeClr val="tx1"/>
                </a:solidFill>
              </a:rPr>
              <a:t>Department of Health &amp; Family Welfare</a:t>
            </a:r>
          </a:p>
          <a:p>
            <a:pPr algn="r" eaLnBrk="1" hangingPunct="1">
              <a:lnSpc>
                <a:spcPct val="90000"/>
              </a:lnSpc>
              <a:spcBef>
                <a:spcPct val="0"/>
              </a:spcBef>
              <a:buClr>
                <a:schemeClr val="tx2"/>
              </a:buClr>
              <a:buSzPct val="73000"/>
              <a:buFontTx/>
              <a:buNone/>
            </a:pPr>
            <a:r>
              <a:rPr lang="en-US" altLang="en-US" b="1" dirty="0">
                <a:solidFill>
                  <a:schemeClr val="tx1"/>
                </a:solidFill>
              </a:rPr>
              <a:t>Punjab</a:t>
            </a:r>
            <a:endParaRPr lang="en-US" altLang="en-US" sz="2800" b="1" dirty="0">
              <a:solidFill>
                <a:schemeClr val="tx1"/>
              </a:solidFill>
            </a:endParaRPr>
          </a:p>
        </p:txBody>
      </p:sp>
      <p:pic>
        <p:nvPicPr>
          <p:cNvPr id="5" name="Picture 2">
            <a:extLst>
              <a:ext uri="{FF2B5EF4-FFF2-40B4-BE49-F238E27FC236}">
                <a16:creationId xmlns:a16="http://schemas.microsoft.com/office/drawing/2014/main" id="{402791E5-38A7-4914-88F0-AEAF94034D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3206" y="3250648"/>
            <a:ext cx="314325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942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415D9F5-CC6A-4F24-8760-FE17CE66DE09}"/>
              </a:ext>
            </a:extLst>
          </p:cNvPr>
          <p:cNvSpPr>
            <a:spLocks noGrp="1"/>
          </p:cNvSpPr>
          <p:nvPr>
            <p:ph type="ctrTitle"/>
          </p:nvPr>
        </p:nvSpPr>
        <p:spPr>
          <a:xfrm>
            <a:off x="-2" y="53013"/>
            <a:ext cx="12046228" cy="1073422"/>
          </a:xfrm>
        </p:spPr>
        <p:txBody>
          <a:bodyPr>
            <a:noAutofit/>
          </a:bodyPr>
          <a:lstStyle/>
          <a:p>
            <a:pPr algn="r"/>
            <a:r>
              <a:rPr lang="en-US" sz="4000" b="1" dirty="0">
                <a:solidFill>
                  <a:schemeClr val="tx1">
                    <a:lumMod val="95000"/>
                    <a:lumOff val="5000"/>
                  </a:schemeClr>
                </a:solidFill>
              </a:rPr>
              <a:t>Designated ART and OST centers</a:t>
            </a:r>
          </a:p>
        </p:txBody>
      </p:sp>
      <p:sp>
        <p:nvSpPr>
          <p:cNvPr id="6" name="Title 1">
            <a:extLst>
              <a:ext uri="{FF2B5EF4-FFF2-40B4-BE49-F238E27FC236}">
                <a16:creationId xmlns:a16="http://schemas.microsoft.com/office/drawing/2014/main" id="{C547DFFC-AD97-4452-B2F1-0321220BE075}"/>
              </a:ext>
            </a:extLst>
          </p:cNvPr>
          <p:cNvSpPr txBox="1">
            <a:spLocks/>
          </p:cNvSpPr>
          <p:nvPr/>
        </p:nvSpPr>
        <p:spPr>
          <a:xfrm>
            <a:off x="5555990" y="884562"/>
            <a:ext cx="6324729" cy="5734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u="sng" dirty="0">
              <a:solidFill>
                <a:schemeClr val="tx1">
                  <a:lumMod val="95000"/>
                  <a:lumOff val="5000"/>
                </a:schemeClr>
              </a:solidFill>
            </a:endParaRPr>
          </a:p>
          <a:p>
            <a:pPr marL="342900" indent="-342900">
              <a:buFont typeface="Arial" panose="020B0604020202020204" pitchFamily="34" charset="0"/>
              <a:buChar char="•"/>
            </a:pPr>
            <a:r>
              <a:rPr lang="en-IN" sz="2400" dirty="0">
                <a:solidFill>
                  <a:schemeClr val="tx1">
                    <a:lumMod val="95000"/>
                    <a:lumOff val="5000"/>
                  </a:schemeClr>
                </a:solidFill>
              </a:rPr>
              <a:t>By developing simplified data and patient flows screening protocol was developed  to scale-up HCV testing to PLHIVs at 13 ART centres and IDUs at co-located 11 OST centres.</a:t>
            </a:r>
          </a:p>
          <a:p>
            <a:pPr marL="342900" indent="-342900">
              <a:buFont typeface="Arial" panose="020B0604020202020204" pitchFamily="34" charset="0"/>
              <a:buChar char="•"/>
            </a:pPr>
            <a:endParaRPr lang="en-IN" sz="2400" dirty="0">
              <a:solidFill>
                <a:schemeClr val="tx1">
                  <a:lumMod val="95000"/>
                  <a:lumOff val="5000"/>
                </a:schemeClr>
              </a:solidFill>
            </a:endParaRPr>
          </a:p>
          <a:p>
            <a:pPr marL="342900" indent="-342900">
              <a:buFont typeface="Arial" panose="020B0604020202020204" pitchFamily="34" charset="0"/>
              <a:buChar char="•"/>
            </a:pPr>
            <a:r>
              <a:rPr lang="en-IN" sz="2400" b="1" i="1" u="sng" dirty="0">
                <a:solidFill>
                  <a:schemeClr val="tx1">
                    <a:lumMod val="95000"/>
                    <a:lumOff val="5000"/>
                  </a:schemeClr>
                </a:solidFill>
              </a:rPr>
              <a:t>Designated as Treatment sites in June-2020</a:t>
            </a:r>
          </a:p>
          <a:p>
            <a:pPr marL="342900" indent="-342900">
              <a:buFont typeface="Arial" panose="020B0604020202020204" pitchFamily="34" charset="0"/>
              <a:buChar char="•"/>
            </a:pPr>
            <a:endParaRPr lang="en-IN" sz="2400" dirty="0">
              <a:solidFill>
                <a:schemeClr val="tx1">
                  <a:lumMod val="95000"/>
                  <a:lumOff val="5000"/>
                </a:schemeClr>
              </a:solidFill>
            </a:endParaRPr>
          </a:p>
          <a:p>
            <a:pPr marL="342900" indent="-342900">
              <a:buFont typeface="Arial" panose="020B0604020202020204" pitchFamily="34" charset="0"/>
              <a:buChar char="•"/>
            </a:pPr>
            <a:r>
              <a:rPr lang="en-IN" sz="2400" dirty="0">
                <a:solidFill>
                  <a:schemeClr val="tx1">
                    <a:lumMod val="95000"/>
                    <a:lumOff val="5000"/>
                  </a:schemeClr>
                </a:solidFill>
              </a:rPr>
              <a:t>Screening at ART centres started in October-2018 &amp; at OST centres in September 2019.</a:t>
            </a:r>
          </a:p>
          <a:p>
            <a:pPr marL="342900" indent="-342900">
              <a:buFont typeface="Arial" panose="020B0604020202020204" pitchFamily="34" charset="0"/>
              <a:buChar char="•"/>
            </a:pPr>
            <a:endParaRPr lang="en-IN" sz="2400" dirty="0">
              <a:solidFill>
                <a:schemeClr val="tx1">
                  <a:lumMod val="95000"/>
                  <a:lumOff val="5000"/>
                </a:schemeClr>
              </a:solidFill>
            </a:endParaRPr>
          </a:p>
          <a:p>
            <a:pPr marL="342900" indent="-342900">
              <a:buFont typeface="Arial" panose="020B0604020202020204" pitchFamily="34" charset="0"/>
              <a:buChar char="•"/>
            </a:pPr>
            <a:r>
              <a:rPr lang="en-IN" sz="2400" dirty="0">
                <a:solidFill>
                  <a:schemeClr val="tx1">
                    <a:lumMod val="95000"/>
                    <a:lumOff val="5000"/>
                  </a:schemeClr>
                </a:solidFill>
              </a:rPr>
              <a:t>Till date, more than 26,823 patients have been screened at ART centres and more than 3459 patients screened at OST centre.</a:t>
            </a:r>
          </a:p>
          <a:p>
            <a:pPr marL="342900" indent="-342900">
              <a:buFont typeface="Arial" panose="020B0604020202020204" pitchFamily="34" charset="0"/>
              <a:buChar char="•"/>
            </a:pPr>
            <a:endParaRPr lang="en-IN" sz="2400" dirty="0">
              <a:solidFill>
                <a:schemeClr val="tx1">
                  <a:lumMod val="95000"/>
                  <a:lumOff val="5000"/>
                </a:schemeClr>
              </a:solidFill>
            </a:endParaRPr>
          </a:p>
          <a:p>
            <a:pPr marL="342900" indent="-342900">
              <a:buFont typeface="Arial" panose="020B0604020202020204" pitchFamily="34" charset="0"/>
              <a:buChar char="•"/>
            </a:pPr>
            <a:endParaRPr lang="en-IN" sz="2400" dirty="0">
              <a:solidFill>
                <a:schemeClr val="tx1">
                  <a:lumMod val="95000"/>
                  <a:lumOff val="5000"/>
                </a:schemeClr>
              </a:solidFill>
            </a:endParaRPr>
          </a:p>
        </p:txBody>
      </p:sp>
      <p:pic>
        <p:nvPicPr>
          <p:cNvPr id="4" name="Picture 3" descr="D:\Daily Report Data\Nov-2019\Viral Poster\Maps\Map ART Centres.png">
            <a:extLst>
              <a:ext uri="{FF2B5EF4-FFF2-40B4-BE49-F238E27FC236}">
                <a16:creationId xmlns:a16="http://schemas.microsoft.com/office/drawing/2014/main" id="{B6596CD0-5E19-42F2-8366-E9030763DB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74" y="56756"/>
            <a:ext cx="4842777" cy="3396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D:\Daily Report Data\Nov-2019\Viral Poster\Maps\Map OST Centres.png">
            <a:extLst>
              <a:ext uri="{FF2B5EF4-FFF2-40B4-BE49-F238E27FC236}">
                <a16:creationId xmlns:a16="http://schemas.microsoft.com/office/drawing/2014/main" id="{E20ACE94-20E2-4E85-BC6F-CC1CBBE7D3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 y="3429000"/>
            <a:ext cx="4972402" cy="3392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9">
            <a:extLst>
              <a:ext uri="{FF2B5EF4-FFF2-40B4-BE49-F238E27FC236}">
                <a16:creationId xmlns:a16="http://schemas.microsoft.com/office/drawing/2014/main" id="{29111C49-59B8-4A0A-BB78-25F003395EC0}"/>
              </a:ext>
            </a:extLst>
          </p:cNvPr>
          <p:cNvSpPr txBox="1">
            <a:spLocks noChangeArrowheads="1"/>
          </p:cNvSpPr>
          <p:nvPr/>
        </p:nvSpPr>
        <p:spPr bwMode="auto">
          <a:xfrm>
            <a:off x="3745953" y="3631027"/>
            <a:ext cx="12425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rgbClr val="7F7F7F"/>
                </a:solidFill>
                <a:latin typeface="Calibri" panose="020F0502020204030204" pitchFamily="34" charset="0"/>
              </a:defRPr>
            </a:lvl1pPr>
            <a:lvl2pPr marL="742950" indent="-285750">
              <a:spcBef>
                <a:spcPct val="20000"/>
              </a:spcBef>
              <a:buFont typeface="Courier New" panose="02070309020205020404" pitchFamily="49" charset="0"/>
              <a:buChar char="o"/>
              <a:defRPr sz="16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FontTx/>
              <a:buNone/>
            </a:pPr>
            <a:r>
              <a:rPr lang="en-IN" altLang="en-US" sz="1800" b="1" dirty="0">
                <a:solidFill>
                  <a:schemeClr val="tx1"/>
                </a:solidFill>
                <a:latin typeface="Arial" panose="020B0604020202020204" pitchFamily="34" charset="0"/>
              </a:rPr>
              <a:t>11 OST centres</a:t>
            </a:r>
          </a:p>
        </p:txBody>
      </p:sp>
      <p:sp>
        <p:nvSpPr>
          <p:cNvPr id="9" name="TextBox 9">
            <a:extLst>
              <a:ext uri="{FF2B5EF4-FFF2-40B4-BE49-F238E27FC236}">
                <a16:creationId xmlns:a16="http://schemas.microsoft.com/office/drawing/2014/main" id="{FD5C25BF-CD7B-4DF8-945F-02A9C29854F3}"/>
              </a:ext>
            </a:extLst>
          </p:cNvPr>
          <p:cNvSpPr txBox="1">
            <a:spLocks noChangeArrowheads="1"/>
          </p:cNvSpPr>
          <p:nvPr/>
        </p:nvSpPr>
        <p:spPr bwMode="auto">
          <a:xfrm>
            <a:off x="3567942" y="238231"/>
            <a:ext cx="13088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rgbClr val="7F7F7F"/>
                </a:solidFill>
                <a:latin typeface="Calibri" panose="020F0502020204030204" pitchFamily="34" charset="0"/>
              </a:defRPr>
            </a:lvl1pPr>
            <a:lvl2pPr marL="742950" indent="-285750">
              <a:spcBef>
                <a:spcPct val="20000"/>
              </a:spcBef>
              <a:buFont typeface="Courier New" panose="02070309020205020404" pitchFamily="49" charset="0"/>
              <a:buChar char="o"/>
              <a:defRPr sz="16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FontTx/>
              <a:buNone/>
            </a:pPr>
            <a:r>
              <a:rPr lang="en-IN" altLang="en-US" sz="1800" b="1" dirty="0">
                <a:solidFill>
                  <a:schemeClr val="tx1"/>
                </a:solidFill>
                <a:latin typeface="Arial" panose="020B0604020202020204" pitchFamily="34" charset="0"/>
              </a:rPr>
              <a:t>13 ART centres</a:t>
            </a:r>
          </a:p>
        </p:txBody>
      </p:sp>
    </p:spTree>
    <p:extLst>
      <p:ext uri="{BB962C8B-B14F-4D97-AF65-F5344CB8AC3E}">
        <p14:creationId xmlns:p14="http://schemas.microsoft.com/office/powerpoint/2010/main" val="1720724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007C10-C816-4389-88DB-468FBAFC7662}"/>
              </a:ext>
            </a:extLst>
          </p:cNvPr>
          <p:cNvSpPr/>
          <p:nvPr/>
        </p:nvSpPr>
        <p:spPr>
          <a:xfrm>
            <a:off x="8721969" y="791261"/>
            <a:ext cx="3324257" cy="5111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itle 1">
            <a:extLst>
              <a:ext uri="{FF2B5EF4-FFF2-40B4-BE49-F238E27FC236}">
                <a16:creationId xmlns:a16="http://schemas.microsoft.com/office/drawing/2014/main" id="{1415D9F5-CC6A-4F24-8760-FE17CE66DE09}"/>
              </a:ext>
            </a:extLst>
          </p:cNvPr>
          <p:cNvSpPr>
            <a:spLocks noGrp="1"/>
          </p:cNvSpPr>
          <p:nvPr>
            <p:ph type="ctrTitle"/>
          </p:nvPr>
        </p:nvSpPr>
        <p:spPr>
          <a:xfrm>
            <a:off x="-2" y="238125"/>
            <a:ext cx="12046228" cy="635092"/>
          </a:xfrm>
        </p:spPr>
        <p:txBody>
          <a:bodyPr>
            <a:noAutofit/>
          </a:bodyPr>
          <a:lstStyle/>
          <a:p>
            <a:r>
              <a:rPr lang="en-US" sz="4000" b="1" dirty="0">
                <a:solidFill>
                  <a:schemeClr val="tx1">
                    <a:lumMod val="95000"/>
                    <a:lumOff val="5000"/>
                  </a:schemeClr>
                </a:solidFill>
              </a:rPr>
              <a:t>Role of Peer Support during COVID situation</a:t>
            </a:r>
          </a:p>
        </p:txBody>
      </p:sp>
      <p:sp>
        <p:nvSpPr>
          <p:cNvPr id="6" name="Title 1">
            <a:extLst>
              <a:ext uri="{FF2B5EF4-FFF2-40B4-BE49-F238E27FC236}">
                <a16:creationId xmlns:a16="http://schemas.microsoft.com/office/drawing/2014/main" id="{C547DFFC-AD97-4452-B2F1-0321220BE075}"/>
              </a:ext>
            </a:extLst>
          </p:cNvPr>
          <p:cNvSpPr txBox="1">
            <a:spLocks/>
          </p:cNvSpPr>
          <p:nvPr/>
        </p:nvSpPr>
        <p:spPr>
          <a:xfrm>
            <a:off x="406278" y="873217"/>
            <a:ext cx="8034338" cy="50296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US" sz="2200" dirty="0">
                <a:solidFill>
                  <a:schemeClr val="tx1">
                    <a:lumMod val="95000"/>
                    <a:lumOff val="5000"/>
                  </a:schemeClr>
                </a:solidFill>
              </a:rPr>
              <a:t>All the 26 peer supports and data entry operator of MTC were given the task of calling patients to ensure the patient follow ups</a:t>
            </a:r>
          </a:p>
          <a:p>
            <a:pPr marL="342900" indent="-342900">
              <a:buFont typeface="Arial" panose="020B0604020202020204" pitchFamily="34" charset="0"/>
              <a:buChar char="•"/>
            </a:pPr>
            <a:endParaRPr lang="en-US" sz="2200" dirty="0">
              <a:solidFill>
                <a:schemeClr val="tx1">
                  <a:lumMod val="95000"/>
                  <a:lumOff val="5000"/>
                </a:schemeClr>
              </a:solidFill>
            </a:endParaRPr>
          </a:p>
          <a:p>
            <a:pPr marL="342900" indent="-342900">
              <a:buFont typeface="Arial" panose="020B0604020202020204" pitchFamily="34" charset="0"/>
              <a:buChar char="•"/>
            </a:pPr>
            <a:r>
              <a:rPr lang="en-US" sz="2200" dirty="0">
                <a:solidFill>
                  <a:schemeClr val="tx1">
                    <a:lumMod val="95000"/>
                    <a:lumOff val="5000"/>
                  </a:schemeClr>
                </a:solidFill>
              </a:rPr>
              <a:t>Peer supports at TCs and MTC called the HCV patients for adherence to treatment. </a:t>
            </a:r>
          </a:p>
          <a:p>
            <a:pPr marL="342900" indent="-342900">
              <a:buFont typeface="Arial" panose="020B0604020202020204" pitchFamily="34" charset="0"/>
              <a:buChar char="•"/>
            </a:pPr>
            <a:endParaRPr lang="en-US" sz="2200" dirty="0">
              <a:solidFill>
                <a:schemeClr val="tx1">
                  <a:lumMod val="95000"/>
                  <a:lumOff val="5000"/>
                </a:schemeClr>
              </a:solidFill>
            </a:endParaRPr>
          </a:p>
          <a:p>
            <a:pPr marL="342900" indent="-342900">
              <a:buFont typeface="Arial" panose="020B0604020202020204" pitchFamily="34" charset="0"/>
              <a:buChar char="•"/>
            </a:pPr>
            <a:r>
              <a:rPr lang="en-US" sz="2200" dirty="0">
                <a:solidFill>
                  <a:schemeClr val="tx1">
                    <a:lumMod val="95000"/>
                    <a:lumOff val="5000"/>
                  </a:schemeClr>
                </a:solidFill>
              </a:rPr>
              <a:t>Co-morbid patients were also counselled for COVID-19 precautions.</a:t>
            </a:r>
          </a:p>
          <a:p>
            <a:pPr marL="342900" indent="-342900">
              <a:buFont typeface="Arial" panose="020B0604020202020204" pitchFamily="34" charset="0"/>
              <a:buChar char="•"/>
            </a:pPr>
            <a:endParaRPr lang="en-US" sz="2200" dirty="0">
              <a:solidFill>
                <a:schemeClr val="tx1">
                  <a:lumMod val="95000"/>
                  <a:lumOff val="5000"/>
                </a:schemeClr>
              </a:solidFill>
            </a:endParaRPr>
          </a:p>
          <a:p>
            <a:pPr marL="342900" indent="-342900">
              <a:buFont typeface="Arial" panose="020B0604020202020204" pitchFamily="34" charset="0"/>
              <a:buChar char="•"/>
            </a:pPr>
            <a:r>
              <a:rPr lang="en-US" sz="2200" dirty="0">
                <a:solidFill>
                  <a:schemeClr val="tx1">
                    <a:lumMod val="95000"/>
                    <a:lumOff val="5000"/>
                  </a:schemeClr>
                </a:solidFill>
              </a:rPr>
              <a:t>The patients who had missed their follow ups (or defaulted) due to COVID 19 pandemic, were counselled by peer support for further follow ups after lockdown and brought back to treatment</a:t>
            </a:r>
          </a:p>
        </p:txBody>
      </p:sp>
      <p:pic>
        <p:nvPicPr>
          <p:cNvPr id="2" name="Picture 1">
            <a:extLst>
              <a:ext uri="{FF2B5EF4-FFF2-40B4-BE49-F238E27FC236}">
                <a16:creationId xmlns:a16="http://schemas.microsoft.com/office/drawing/2014/main" id="{DC1484A7-2294-4C06-93AF-1634864AF114}"/>
              </a:ext>
            </a:extLst>
          </p:cNvPr>
          <p:cNvPicPr>
            <a:picLocks noChangeAspect="1"/>
          </p:cNvPicPr>
          <p:nvPr/>
        </p:nvPicPr>
        <p:blipFill>
          <a:blip r:embed="rId2"/>
          <a:stretch>
            <a:fillRect/>
          </a:stretch>
        </p:blipFill>
        <p:spPr>
          <a:xfrm>
            <a:off x="8790602" y="957625"/>
            <a:ext cx="3186990" cy="4858348"/>
          </a:xfrm>
          <a:prstGeom prst="rect">
            <a:avLst/>
          </a:prstGeom>
        </p:spPr>
      </p:pic>
      <p:sp>
        <p:nvSpPr>
          <p:cNvPr id="10" name="TextBox 9">
            <a:extLst>
              <a:ext uri="{FF2B5EF4-FFF2-40B4-BE49-F238E27FC236}">
                <a16:creationId xmlns:a16="http://schemas.microsoft.com/office/drawing/2014/main" id="{C9239F6D-258F-4688-BB7B-9F54947AF3A9}"/>
              </a:ext>
            </a:extLst>
          </p:cNvPr>
          <p:cNvSpPr txBox="1"/>
          <p:nvPr/>
        </p:nvSpPr>
        <p:spPr>
          <a:xfrm>
            <a:off x="8721969" y="5858174"/>
            <a:ext cx="3324256" cy="523220"/>
          </a:xfrm>
          <a:prstGeom prst="rect">
            <a:avLst/>
          </a:prstGeom>
          <a:noFill/>
        </p:spPr>
        <p:txBody>
          <a:bodyPr wrap="square" rtlCol="0">
            <a:spAutoFit/>
          </a:bodyPr>
          <a:lstStyle/>
          <a:p>
            <a:r>
              <a:rPr lang="en-US" sz="1400" i="1" u="sng" dirty="0"/>
              <a:t>Letter issued by State to allow movement of Hepatitis-C patients during lockdown</a:t>
            </a:r>
          </a:p>
        </p:txBody>
      </p:sp>
    </p:spTree>
    <p:extLst>
      <p:ext uri="{BB962C8B-B14F-4D97-AF65-F5344CB8AC3E}">
        <p14:creationId xmlns:p14="http://schemas.microsoft.com/office/powerpoint/2010/main" val="1483920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415D9F5-CC6A-4F24-8760-FE17CE66DE09}"/>
              </a:ext>
            </a:extLst>
          </p:cNvPr>
          <p:cNvSpPr>
            <a:spLocks noGrp="1"/>
          </p:cNvSpPr>
          <p:nvPr>
            <p:ph type="ctrTitle"/>
          </p:nvPr>
        </p:nvSpPr>
        <p:spPr>
          <a:xfrm>
            <a:off x="-2" y="104775"/>
            <a:ext cx="12046228" cy="768442"/>
          </a:xfrm>
        </p:spPr>
        <p:txBody>
          <a:bodyPr>
            <a:noAutofit/>
          </a:bodyPr>
          <a:lstStyle/>
          <a:p>
            <a:r>
              <a:rPr lang="en-US" sz="4000" b="1" dirty="0">
                <a:solidFill>
                  <a:schemeClr val="tx1">
                    <a:lumMod val="95000"/>
                    <a:lumOff val="5000"/>
                  </a:schemeClr>
                </a:solidFill>
              </a:rPr>
              <a:t>Roles of Peer Support during COVID situation</a:t>
            </a:r>
          </a:p>
        </p:txBody>
      </p:sp>
      <p:sp>
        <p:nvSpPr>
          <p:cNvPr id="6" name="Title 1">
            <a:extLst>
              <a:ext uri="{FF2B5EF4-FFF2-40B4-BE49-F238E27FC236}">
                <a16:creationId xmlns:a16="http://schemas.microsoft.com/office/drawing/2014/main" id="{C547DFFC-AD97-4452-B2F1-0321220BE075}"/>
              </a:ext>
            </a:extLst>
          </p:cNvPr>
          <p:cNvSpPr txBox="1">
            <a:spLocks/>
          </p:cNvSpPr>
          <p:nvPr/>
        </p:nvSpPr>
        <p:spPr>
          <a:xfrm>
            <a:off x="590308" y="1244990"/>
            <a:ext cx="9022923" cy="43680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N" sz="2200" dirty="0">
              <a:solidFill>
                <a:schemeClr val="tx1">
                  <a:lumMod val="95000"/>
                  <a:lumOff val="5000"/>
                </a:schemeClr>
              </a:solidFill>
            </a:endParaRPr>
          </a:p>
          <a:p>
            <a:r>
              <a:rPr lang="en-US" sz="2200" b="1" i="1" u="sng" dirty="0">
                <a:solidFill>
                  <a:schemeClr val="tx1">
                    <a:lumMod val="95000"/>
                    <a:lumOff val="5000"/>
                  </a:schemeClr>
                </a:solidFill>
              </a:rPr>
              <a:t>Appx 6000 patients were called across the state.</a:t>
            </a:r>
          </a:p>
          <a:p>
            <a:endParaRPr lang="en-IN" sz="2200" i="1" u="sng" dirty="0">
              <a:solidFill>
                <a:schemeClr val="tx1">
                  <a:lumMod val="95000"/>
                  <a:lumOff val="5000"/>
                </a:schemeClr>
              </a:solidFill>
            </a:endParaRPr>
          </a:p>
          <a:p>
            <a:pPr marL="342900" indent="-342900">
              <a:buFont typeface="Arial" panose="020B0604020202020204" pitchFamily="34" charset="0"/>
              <a:buChar char="•"/>
            </a:pPr>
            <a:r>
              <a:rPr lang="en-IN" sz="2200" dirty="0">
                <a:solidFill>
                  <a:schemeClr val="tx1">
                    <a:lumMod val="95000"/>
                    <a:lumOff val="5000"/>
                  </a:schemeClr>
                </a:solidFill>
              </a:rPr>
              <a:t>The upcoming follow-up patients were called and counselled for importance of the treatment so that they complete their treatment.</a:t>
            </a:r>
          </a:p>
          <a:p>
            <a:pPr marL="342900" indent="-342900">
              <a:buFont typeface="Arial" panose="020B0604020202020204" pitchFamily="34" charset="0"/>
              <a:buChar char="•"/>
            </a:pPr>
            <a:endParaRPr lang="en-IN" sz="2200" dirty="0">
              <a:solidFill>
                <a:schemeClr val="tx1">
                  <a:lumMod val="95000"/>
                  <a:lumOff val="5000"/>
                </a:schemeClr>
              </a:solidFill>
            </a:endParaRPr>
          </a:p>
          <a:p>
            <a:pPr marL="342900" indent="-342900">
              <a:buFont typeface="Arial" panose="020B0604020202020204" pitchFamily="34" charset="0"/>
              <a:buChar char="•"/>
            </a:pPr>
            <a:r>
              <a:rPr lang="en-US" sz="2200" dirty="0">
                <a:solidFill>
                  <a:schemeClr val="tx1">
                    <a:lumMod val="95000"/>
                    <a:lumOff val="5000"/>
                  </a:schemeClr>
                </a:solidFill>
              </a:rPr>
              <a:t>Treatment initiation due patients were called and motivated for treatment, and thus treatment initiation increased eventually.</a:t>
            </a:r>
          </a:p>
          <a:p>
            <a:pPr marL="342900" indent="-342900">
              <a:buFont typeface="Arial" panose="020B0604020202020204" pitchFamily="34" charset="0"/>
              <a:buChar char="•"/>
            </a:pPr>
            <a:endParaRPr lang="en-US" sz="2200" dirty="0">
              <a:solidFill>
                <a:schemeClr val="tx1">
                  <a:lumMod val="95000"/>
                  <a:lumOff val="5000"/>
                </a:schemeClr>
              </a:solidFill>
            </a:endParaRPr>
          </a:p>
          <a:p>
            <a:pPr marL="342900" indent="-342900">
              <a:buFont typeface="Arial" panose="020B0604020202020204" pitchFamily="34" charset="0"/>
              <a:buChar char="•"/>
            </a:pPr>
            <a:r>
              <a:rPr lang="en-US" sz="2200" b="1" i="1" u="sng" dirty="0">
                <a:solidFill>
                  <a:schemeClr val="tx1">
                    <a:lumMod val="95000"/>
                    <a:lumOff val="5000"/>
                  </a:schemeClr>
                </a:solidFill>
              </a:rPr>
              <a:t>Due to active calling , 650 patients were initiated on Treatment during the COVID lockdown period.</a:t>
            </a:r>
          </a:p>
          <a:p>
            <a:pPr marL="342900" indent="-342900">
              <a:buFont typeface="Arial" panose="020B0604020202020204" pitchFamily="34" charset="0"/>
              <a:buChar char="•"/>
            </a:pPr>
            <a:endParaRPr lang="en-US" sz="2200" b="1" i="1" u="sng" dirty="0">
              <a:solidFill>
                <a:schemeClr val="tx1">
                  <a:lumMod val="95000"/>
                  <a:lumOff val="5000"/>
                </a:schemeClr>
              </a:solidFill>
            </a:endParaRPr>
          </a:p>
          <a:p>
            <a:pPr marL="342900" indent="-342900">
              <a:buFont typeface="Arial" panose="020B0604020202020204" pitchFamily="34" charset="0"/>
              <a:buChar char="•"/>
            </a:pPr>
            <a:r>
              <a:rPr lang="en-US" sz="2200" b="1" i="1" u="sng" dirty="0">
                <a:solidFill>
                  <a:schemeClr val="tx1">
                    <a:lumMod val="95000"/>
                    <a:lumOff val="5000"/>
                  </a:schemeClr>
                </a:solidFill>
              </a:rPr>
              <a:t>Also the Average Treatment initiation increased to 800 patients per month.</a:t>
            </a:r>
          </a:p>
          <a:p>
            <a:pPr marL="342900" indent="-342900">
              <a:buFont typeface="Arial" panose="020B0604020202020204" pitchFamily="34" charset="0"/>
              <a:buChar char="•"/>
            </a:pPr>
            <a:endParaRPr lang="en-US" sz="2000" dirty="0">
              <a:solidFill>
                <a:schemeClr val="tx1">
                  <a:lumMod val="95000"/>
                  <a:lumOff val="5000"/>
                </a:schemeClr>
              </a:solidFill>
            </a:endParaRPr>
          </a:p>
        </p:txBody>
      </p:sp>
      <p:pic>
        <p:nvPicPr>
          <p:cNvPr id="3" name="Picture 2">
            <a:extLst>
              <a:ext uri="{FF2B5EF4-FFF2-40B4-BE49-F238E27FC236}">
                <a16:creationId xmlns:a16="http://schemas.microsoft.com/office/drawing/2014/main" id="{61E1605A-4C49-4045-A135-66B9D4EF5482}"/>
              </a:ext>
            </a:extLst>
          </p:cNvPr>
          <p:cNvPicPr>
            <a:picLocks noChangeAspect="1"/>
          </p:cNvPicPr>
          <p:nvPr/>
        </p:nvPicPr>
        <p:blipFill rotWithShape="1">
          <a:blip r:embed="rId2"/>
          <a:srcRect l="41350" t="16068" r="42381" b="24855"/>
          <a:stretch/>
        </p:blipFill>
        <p:spPr>
          <a:xfrm>
            <a:off x="9782628" y="1244992"/>
            <a:ext cx="1983493" cy="2717408"/>
          </a:xfrm>
          <a:prstGeom prst="rect">
            <a:avLst/>
          </a:prstGeom>
        </p:spPr>
      </p:pic>
      <p:pic>
        <p:nvPicPr>
          <p:cNvPr id="4" name="Picture 3">
            <a:extLst>
              <a:ext uri="{FF2B5EF4-FFF2-40B4-BE49-F238E27FC236}">
                <a16:creationId xmlns:a16="http://schemas.microsoft.com/office/drawing/2014/main" id="{6051630C-46DC-4C61-A321-5F072747E126}"/>
              </a:ext>
            </a:extLst>
          </p:cNvPr>
          <p:cNvPicPr>
            <a:picLocks noChangeAspect="1"/>
          </p:cNvPicPr>
          <p:nvPr/>
        </p:nvPicPr>
        <p:blipFill rotWithShape="1">
          <a:blip r:embed="rId3"/>
          <a:srcRect l="66786" t="18139" r="14166" b="42218"/>
          <a:stretch/>
        </p:blipFill>
        <p:spPr>
          <a:xfrm>
            <a:off x="9443835" y="1244991"/>
            <a:ext cx="2322286" cy="2717409"/>
          </a:xfrm>
          <a:prstGeom prst="rect">
            <a:avLst/>
          </a:prstGeom>
        </p:spPr>
      </p:pic>
    </p:spTree>
    <p:extLst>
      <p:ext uri="{BB962C8B-B14F-4D97-AF65-F5344CB8AC3E}">
        <p14:creationId xmlns:p14="http://schemas.microsoft.com/office/powerpoint/2010/main" val="2262938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415D9F5-CC6A-4F24-8760-FE17CE66DE09}"/>
              </a:ext>
            </a:extLst>
          </p:cNvPr>
          <p:cNvSpPr>
            <a:spLocks noGrp="1"/>
          </p:cNvSpPr>
          <p:nvPr>
            <p:ph type="ctrTitle"/>
          </p:nvPr>
        </p:nvSpPr>
        <p:spPr>
          <a:xfrm>
            <a:off x="-2" y="180975"/>
            <a:ext cx="12046228" cy="692242"/>
          </a:xfrm>
        </p:spPr>
        <p:txBody>
          <a:bodyPr>
            <a:noAutofit/>
          </a:bodyPr>
          <a:lstStyle/>
          <a:p>
            <a:r>
              <a:rPr lang="en-US" sz="4000" b="1" dirty="0">
                <a:solidFill>
                  <a:schemeClr val="tx1">
                    <a:lumMod val="95000"/>
                    <a:lumOff val="5000"/>
                  </a:schemeClr>
                </a:solidFill>
              </a:rPr>
              <a:t>Digitization of Data by Peer Support</a:t>
            </a:r>
          </a:p>
        </p:txBody>
      </p:sp>
      <p:sp>
        <p:nvSpPr>
          <p:cNvPr id="6" name="Title 1">
            <a:extLst>
              <a:ext uri="{FF2B5EF4-FFF2-40B4-BE49-F238E27FC236}">
                <a16:creationId xmlns:a16="http://schemas.microsoft.com/office/drawing/2014/main" id="{C547DFFC-AD97-4452-B2F1-0321220BE075}"/>
              </a:ext>
            </a:extLst>
          </p:cNvPr>
          <p:cNvSpPr txBox="1">
            <a:spLocks/>
          </p:cNvSpPr>
          <p:nvPr/>
        </p:nvSpPr>
        <p:spPr>
          <a:xfrm>
            <a:off x="425877" y="1244993"/>
            <a:ext cx="10061148" cy="20220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N" sz="2200" dirty="0">
              <a:solidFill>
                <a:schemeClr val="tx1">
                  <a:lumMod val="95000"/>
                  <a:lumOff val="5000"/>
                </a:schemeClr>
              </a:solidFill>
            </a:endParaRPr>
          </a:p>
          <a:p>
            <a:pPr marL="342900" indent="-342900">
              <a:buFont typeface="Arial" panose="020B0604020202020204" pitchFamily="34" charset="0"/>
              <a:buChar char="•"/>
            </a:pPr>
            <a:r>
              <a:rPr lang="en-IN" sz="2200" dirty="0">
                <a:solidFill>
                  <a:schemeClr val="tx1">
                    <a:lumMod val="95000"/>
                    <a:lumOff val="5000"/>
                  </a:schemeClr>
                </a:solidFill>
              </a:rPr>
              <a:t>Peer Support staff have been issued Tabs</a:t>
            </a:r>
          </a:p>
          <a:p>
            <a:pPr marL="342900" indent="-342900">
              <a:buFont typeface="Arial" panose="020B0604020202020204" pitchFamily="34" charset="0"/>
              <a:buChar char="•"/>
            </a:pPr>
            <a:r>
              <a:rPr lang="en-IN" sz="2200" dirty="0">
                <a:solidFill>
                  <a:schemeClr val="tx1">
                    <a:lumMod val="95000"/>
                    <a:lumOff val="5000"/>
                  </a:schemeClr>
                </a:solidFill>
              </a:rPr>
              <a:t>The data of the patient screening and treatment is uploaded on portal of NVHCP (GOI) on the Tab by each Peer support</a:t>
            </a:r>
          </a:p>
          <a:p>
            <a:pPr marL="342900" indent="-342900">
              <a:buFont typeface="Arial" panose="020B0604020202020204" pitchFamily="34" charset="0"/>
              <a:buChar char="•"/>
            </a:pPr>
            <a:r>
              <a:rPr lang="en-IN" sz="2200" dirty="0">
                <a:solidFill>
                  <a:schemeClr val="tx1">
                    <a:lumMod val="95000"/>
                    <a:lumOff val="5000"/>
                  </a:schemeClr>
                </a:solidFill>
              </a:rPr>
              <a:t>All the Tabs have calling feature as well for calling the patients</a:t>
            </a:r>
          </a:p>
          <a:p>
            <a:pPr marL="342900" indent="-342900">
              <a:buFont typeface="Arial" panose="020B0604020202020204" pitchFamily="34" charset="0"/>
              <a:buChar char="•"/>
            </a:pPr>
            <a:endParaRPr lang="en-IN" sz="2200" dirty="0">
              <a:solidFill>
                <a:schemeClr val="tx1">
                  <a:lumMod val="95000"/>
                  <a:lumOff val="5000"/>
                </a:schemeClr>
              </a:solidFill>
            </a:endParaRPr>
          </a:p>
          <a:p>
            <a:endParaRPr lang="en-US" sz="2200" b="1" i="1" u="sng" dirty="0">
              <a:solidFill>
                <a:schemeClr val="tx1">
                  <a:lumMod val="95000"/>
                  <a:lumOff val="5000"/>
                </a:schemeClr>
              </a:solidFill>
            </a:endParaRPr>
          </a:p>
          <a:p>
            <a:pPr marL="342900" indent="-342900">
              <a:buFont typeface="Arial" panose="020B0604020202020204" pitchFamily="34" charset="0"/>
              <a:buChar char="•"/>
            </a:pPr>
            <a:endParaRPr lang="en-US" sz="2000" dirty="0">
              <a:solidFill>
                <a:schemeClr val="tx1">
                  <a:lumMod val="95000"/>
                  <a:lumOff val="5000"/>
                </a:schemeClr>
              </a:solidFill>
            </a:endParaRPr>
          </a:p>
        </p:txBody>
      </p:sp>
      <p:pic>
        <p:nvPicPr>
          <p:cNvPr id="7" name="Picture 6">
            <a:extLst>
              <a:ext uri="{FF2B5EF4-FFF2-40B4-BE49-F238E27FC236}">
                <a16:creationId xmlns:a16="http://schemas.microsoft.com/office/drawing/2014/main" id="{FADC1E39-FE14-42EE-80C6-18F8CBBAEA2E}"/>
              </a:ext>
            </a:extLst>
          </p:cNvPr>
          <p:cNvPicPr>
            <a:picLocks noChangeAspect="1"/>
          </p:cNvPicPr>
          <p:nvPr/>
        </p:nvPicPr>
        <p:blipFill rotWithShape="1">
          <a:blip r:embed="rId2">
            <a:extLst>
              <a:ext uri="{28A0092B-C50C-407E-A947-70E740481C1C}">
                <a14:useLocalDpi xmlns:a14="http://schemas.microsoft.com/office/drawing/2010/main" val="0"/>
              </a:ext>
            </a:extLst>
          </a:blip>
          <a:srcRect l="27143" t="15521" r="5414" b="10688"/>
          <a:stretch/>
        </p:blipFill>
        <p:spPr>
          <a:xfrm>
            <a:off x="5395710" y="3590926"/>
            <a:ext cx="2912382" cy="2778983"/>
          </a:xfrm>
          <a:prstGeom prst="rect">
            <a:avLst/>
          </a:prstGeom>
        </p:spPr>
      </p:pic>
      <p:pic>
        <p:nvPicPr>
          <p:cNvPr id="8" name="Picture 7">
            <a:extLst>
              <a:ext uri="{FF2B5EF4-FFF2-40B4-BE49-F238E27FC236}">
                <a16:creationId xmlns:a16="http://schemas.microsoft.com/office/drawing/2014/main" id="{71ABEFE5-1BC9-4BC5-9303-CD469DB2B02D}"/>
              </a:ext>
            </a:extLst>
          </p:cNvPr>
          <p:cNvPicPr>
            <a:picLocks noChangeAspect="1"/>
          </p:cNvPicPr>
          <p:nvPr/>
        </p:nvPicPr>
        <p:blipFill rotWithShape="1">
          <a:blip r:embed="rId3">
            <a:extLst>
              <a:ext uri="{28A0092B-C50C-407E-A947-70E740481C1C}">
                <a14:useLocalDpi xmlns:a14="http://schemas.microsoft.com/office/drawing/2010/main" val="0"/>
              </a:ext>
            </a:extLst>
          </a:blip>
          <a:srcRect l="3158" r="28553" b="17460"/>
          <a:stretch/>
        </p:blipFill>
        <p:spPr>
          <a:xfrm>
            <a:off x="983343" y="3638851"/>
            <a:ext cx="2912382" cy="2893725"/>
          </a:xfrm>
          <a:prstGeom prst="rect">
            <a:avLst/>
          </a:prstGeom>
        </p:spPr>
      </p:pic>
    </p:spTree>
    <p:extLst>
      <p:ext uri="{BB962C8B-B14F-4D97-AF65-F5344CB8AC3E}">
        <p14:creationId xmlns:p14="http://schemas.microsoft.com/office/powerpoint/2010/main" val="3678417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415D9F5-CC6A-4F24-8760-FE17CE66DE09}"/>
              </a:ext>
            </a:extLst>
          </p:cNvPr>
          <p:cNvSpPr>
            <a:spLocks noGrp="1"/>
          </p:cNvSpPr>
          <p:nvPr>
            <p:ph type="ctrTitle"/>
          </p:nvPr>
        </p:nvSpPr>
        <p:spPr>
          <a:xfrm>
            <a:off x="-2" y="53013"/>
            <a:ext cx="12046228" cy="670887"/>
          </a:xfrm>
        </p:spPr>
        <p:txBody>
          <a:bodyPr>
            <a:noAutofit/>
          </a:bodyPr>
          <a:lstStyle/>
          <a:p>
            <a:r>
              <a:rPr lang="en-US" sz="4000" b="1" dirty="0">
                <a:solidFill>
                  <a:schemeClr val="tx1">
                    <a:lumMod val="95000"/>
                    <a:lumOff val="5000"/>
                  </a:schemeClr>
                </a:solidFill>
              </a:rPr>
              <a:t>Results</a:t>
            </a:r>
          </a:p>
        </p:txBody>
      </p:sp>
      <p:sp>
        <p:nvSpPr>
          <p:cNvPr id="6" name="Title 1">
            <a:extLst>
              <a:ext uri="{FF2B5EF4-FFF2-40B4-BE49-F238E27FC236}">
                <a16:creationId xmlns:a16="http://schemas.microsoft.com/office/drawing/2014/main" id="{C547DFFC-AD97-4452-B2F1-0321220BE075}"/>
              </a:ext>
            </a:extLst>
          </p:cNvPr>
          <p:cNvSpPr txBox="1">
            <a:spLocks/>
          </p:cNvSpPr>
          <p:nvPr/>
        </p:nvSpPr>
        <p:spPr>
          <a:xfrm>
            <a:off x="647700" y="885824"/>
            <a:ext cx="11048999" cy="55626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US" sz="2400" dirty="0">
                <a:solidFill>
                  <a:schemeClr val="tx1">
                    <a:lumMod val="95000"/>
                    <a:lumOff val="5000"/>
                  </a:schemeClr>
                </a:solidFill>
              </a:rPr>
              <a:t>With dedicated Peer support under NVHCP, the State of Punjab was able to </a:t>
            </a:r>
          </a:p>
          <a:p>
            <a:pPr marL="739775" indent="-392113">
              <a:buSzPct val="50000"/>
              <a:buFont typeface="Wingdings" panose="05000000000000000000" pitchFamily="2" charset="2"/>
              <a:buChar char="Ø"/>
            </a:pPr>
            <a:r>
              <a:rPr lang="en-US" sz="2400" dirty="0">
                <a:solidFill>
                  <a:schemeClr val="tx1">
                    <a:lumMod val="95000"/>
                    <a:lumOff val="5000"/>
                  </a:schemeClr>
                </a:solidFill>
              </a:rPr>
              <a:t>Track the due follow ups during lock down and medicines were provided to patients during lock down thus avoiding default</a:t>
            </a:r>
          </a:p>
          <a:p>
            <a:pPr marL="739775" indent="-392113">
              <a:buSzPct val="50000"/>
              <a:buFont typeface="Wingdings" panose="05000000000000000000" pitchFamily="2" charset="2"/>
              <a:buChar char="Ø"/>
            </a:pPr>
            <a:r>
              <a:rPr lang="en-US" sz="2400" dirty="0">
                <a:solidFill>
                  <a:schemeClr val="tx1">
                    <a:lumMod val="95000"/>
                    <a:lumOff val="5000"/>
                  </a:schemeClr>
                </a:solidFill>
              </a:rPr>
              <a:t>Appx 650 new patients were initiated on treatment during lock down period</a:t>
            </a:r>
          </a:p>
          <a:p>
            <a:pPr marL="739775" indent="-392113">
              <a:buSzPct val="50000"/>
              <a:buFont typeface="Wingdings" panose="05000000000000000000" pitchFamily="2" charset="2"/>
              <a:buChar char="Ø"/>
            </a:pPr>
            <a:r>
              <a:rPr lang="en-US" sz="2400" dirty="0">
                <a:solidFill>
                  <a:schemeClr val="tx1">
                    <a:lumMod val="95000"/>
                    <a:lumOff val="5000"/>
                  </a:schemeClr>
                </a:solidFill>
              </a:rPr>
              <a:t>Dedicated staff helped in digitization of data</a:t>
            </a:r>
          </a:p>
          <a:p>
            <a:pPr marL="739775" indent="-392113">
              <a:buSzPct val="50000"/>
              <a:buFont typeface="Wingdings" panose="05000000000000000000" pitchFamily="2" charset="2"/>
              <a:buChar char="Ø"/>
            </a:pPr>
            <a:endParaRPr lang="en-US" sz="2400" dirty="0">
              <a:solidFill>
                <a:schemeClr val="tx1">
                  <a:lumMod val="95000"/>
                  <a:lumOff val="5000"/>
                </a:schemeClr>
              </a:solidFill>
            </a:endParaRPr>
          </a:p>
          <a:p>
            <a:pPr marL="342900" indent="-342900">
              <a:buFont typeface="Arial" panose="020B0604020202020204" pitchFamily="34" charset="0"/>
              <a:buChar char="•"/>
            </a:pPr>
            <a:r>
              <a:rPr lang="en-US" sz="2400" dirty="0">
                <a:solidFill>
                  <a:schemeClr val="tx1">
                    <a:lumMod val="95000"/>
                    <a:lumOff val="5000"/>
                  </a:schemeClr>
                </a:solidFill>
              </a:rPr>
              <a:t>The co- located 13 ART and 11 OST centres were designated as TCs and Peer support staff have been digitizing data rom these sites as well.</a:t>
            </a:r>
          </a:p>
          <a:p>
            <a:pPr marL="342900" indent="-342900">
              <a:buFont typeface="Arial" panose="020B0604020202020204" pitchFamily="34" charset="0"/>
              <a:buChar char="•"/>
            </a:pPr>
            <a:endParaRPr lang="en-US" sz="2400" dirty="0">
              <a:solidFill>
                <a:schemeClr val="tx1">
                  <a:lumMod val="95000"/>
                  <a:lumOff val="5000"/>
                </a:schemeClr>
              </a:solidFill>
            </a:endParaRPr>
          </a:p>
          <a:p>
            <a:pPr marL="342900" indent="-342900">
              <a:buFont typeface="Arial" panose="020B0604020202020204" pitchFamily="34" charset="0"/>
              <a:buChar char="•"/>
            </a:pPr>
            <a:r>
              <a:rPr lang="en-US" sz="2400" dirty="0">
                <a:solidFill>
                  <a:schemeClr val="tx1">
                    <a:lumMod val="95000"/>
                    <a:lumOff val="5000"/>
                  </a:schemeClr>
                </a:solidFill>
              </a:rPr>
              <a:t>The Peer support plays an important role in treatment adherence, once the patient is out of prison.</a:t>
            </a:r>
          </a:p>
          <a:p>
            <a:pPr marL="342900" indent="-342900">
              <a:buFont typeface="Arial" panose="020B0604020202020204" pitchFamily="34" charset="0"/>
              <a:buChar char="•"/>
            </a:pPr>
            <a:endParaRPr lang="en-US" sz="2400" dirty="0">
              <a:solidFill>
                <a:schemeClr val="tx1">
                  <a:lumMod val="95000"/>
                  <a:lumOff val="5000"/>
                </a:schemeClr>
              </a:solidFill>
            </a:endParaRPr>
          </a:p>
          <a:p>
            <a:pPr marL="342900" indent="-342900">
              <a:buFont typeface="Arial" panose="020B0604020202020204" pitchFamily="34" charset="0"/>
              <a:buChar char="•"/>
            </a:pPr>
            <a:r>
              <a:rPr lang="en-US" sz="2400" dirty="0">
                <a:solidFill>
                  <a:schemeClr val="tx1">
                    <a:lumMod val="95000"/>
                    <a:lumOff val="5000"/>
                  </a:schemeClr>
                </a:solidFill>
              </a:rPr>
              <a:t>The dedicated manpower has helped Punjab expansion rom 25 treatment centres in 2016 to 59 treatment centres and 3 model treatment centres</a:t>
            </a:r>
          </a:p>
          <a:p>
            <a:pPr marL="342900" indent="-342900">
              <a:buFont typeface="Arial" panose="020B0604020202020204" pitchFamily="34" charset="0"/>
              <a:buChar char="•"/>
            </a:pPr>
            <a:endParaRPr lang="en-IN" sz="2400" dirty="0">
              <a:solidFill>
                <a:schemeClr val="tx1">
                  <a:lumMod val="95000"/>
                  <a:lumOff val="5000"/>
                </a:schemeClr>
              </a:solidFill>
            </a:endParaRPr>
          </a:p>
        </p:txBody>
      </p:sp>
    </p:spTree>
    <p:extLst>
      <p:ext uri="{BB962C8B-B14F-4D97-AF65-F5344CB8AC3E}">
        <p14:creationId xmlns:p14="http://schemas.microsoft.com/office/powerpoint/2010/main" val="1717113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415D9F5-CC6A-4F24-8760-FE17CE66DE09}"/>
              </a:ext>
            </a:extLst>
          </p:cNvPr>
          <p:cNvSpPr>
            <a:spLocks noGrp="1"/>
          </p:cNvSpPr>
          <p:nvPr>
            <p:ph type="ctrTitle"/>
          </p:nvPr>
        </p:nvSpPr>
        <p:spPr>
          <a:xfrm>
            <a:off x="-2" y="53013"/>
            <a:ext cx="12046228" cy="651837"/>
          </a:xfrm>
        </p:spPr>
        <p:txBody>
          <a:bodyPr>
            <a:noAutofit/>
          </a:bodyPr>
          <a:lstStyle/>
          <a:p>
            <a:r>
              <a:rPr lang="en-US" sz="4000" b="1" dirty="0">
                <a:solidFill>
                  <a:schemeClr val="tx1">
                    <a:lumMod val="95000"/>
                    <a:lumOff val="5000"/>
                  </a:schemeClr>
                </a:solidFill>
              </a:rPr>
              <a:t>Results</a:t>
            </a:r>
          </a:p>
        </p:txBody>
      </p:sp>
      <p:graphicFrame>
        <p:nvGraphicFramePr>
          <p:cNvPr id="7" name="Chart 6">
            <a:extLst>
              <a:ext uri="{FF2B5EF4-FFF2-40B4-BE49-F238E27FC236}">
                <a16:creationId xmlns:a16="http://schemas.microsoft.com/office/drawing/2014/main" id="{A3B923CA-7136-4B42-B680-D5B498B80C28}"/>
              </a:ext>
            </a:extLst>
          </p:cNvPr>
          <p:cNvGraphicFramePr>
            <a:graphicFrameLocks/>
          </p:cNvGraphicFramePr>
          <p:nvPr>
            <p:extLst>
              <p:ext uri="{D42A27DB-BD31-4B8C-83A1-F6EECF244321}">
                <p14:modId xmlns:p14="http://schemas.microsoft.com/office/powerpoint/2010/main" val="3778852189"/>
              </p:ext>
            </p:extLst>
          </p:nvPr>
        </p:nvGraphicFramePr>
        <p:xfrm>
          <a:off x="533400" y="1295400"/>
          <a:ext cx="10715625" cy="283845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9D102FE6-B448-43C1-805F-69DE9E00B4FA}"/>
              </a:ext>
            </a:extLst>
          </p:cNvPr>
          <p:cNvSpPr txBox="1"/>
          <p:nvPr/>
        </p:nvSpPr>
        <p:spPr>
          <a:xfrm>
            <a:off x="809625" y="4352925"/>
            <a:ext cx="10029825" cy="646331"/>
          </a:xfrm>
          <a:prstGeom prst="rect">
            <a:avLst/>
          </a:prstGeom>
          <a:noFill/>
        </p:spPr>
        <p:txBody>
          <a:bodyPr wrap="square" rtlCol="0">
            <a:spAutoFit/>
          </a:bodyPr>
          <a:lstStyle/>
          <a:p>
            <a:pPr marL="285750" indent="-285750">
              <a:buFont typeface="Arial" panose="020B0604020202020204" pitchFamily="34" charset="0"/>
              <a:buChar char="•"/>
            </a:pPr>
            <a:r>
              <a:rPr lang="en-IN" dirty="0"/>
              <a:t>With active intervention and involvement of Peer Support staff, the enrolment of patients on treatment of HCV has again back on track after </a:t>
            </a:r>
            <a:r>
              <a:rPr lang="en-IN" dirty="0" err="1"/>
              <a:t>Covid</a:t>
            </a:r>
            <a:r>
              <a:rPr lang="en-IN" dirty="0"/>
              <a:t> lockdown.</a:t>
            </a:r>
          </a:p>
        </p:txBody>
      </p:sp>
    </p:spTree>
    <p:extLst>
      <p:ext uri="{BB962C8B-B14F-4D97-AF65-F5344CB8AC3E}">
        <p14:creationId xmlns:p14="http://schemas.microsoft.com/office/powerpoint/2010/main" val="991058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799D49-B3A3-4DD6-87E4-E0638EF8604F}"/>
              </a:ext>
            </a:extLst>
          </p:cNvPr>
          <p:cNvSpPr>
            <a:spLocks noGrp="1"/>
          </p:cNvSpPr>
          <p:nvPr>
            <p:ph idx="1"/>
          </p:nvPr>
        </p:nvSpPr>
        <p:spPr/>
        <p:txBody>
          <a:bodyPr>
            <a:normAutofit/>
          </a:bodyPr>
          <a:lstStyle/>
          <a:p>
            <a:pPr marL="0" indent="0" algn="ctr">
              <a:buNone/>
            </a:pPr>
            <a:r>
              <a:rPr lang="en-IN" sz="8000" dirty="0"/>
              <a:t>THANKS</a:t>
            </a:r>
          </a:p>
        </p:txBody>
      </p:sp>
    </p:spTree>
    <p:extLst>
      <p:ext uri="{BB962C8B-B14F-4D97-AF65-F5344CB8AC3E}">
        <p14:creationId xmlns:p14="http://schemas.microsoft.com/office/powerpoint/2010/main" val="752519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415D9F5-CC6A-4F24-8760-FE17CE66DE09}"/>
              </a:ext>
            </a:extLst>
          </p:cNvPr>
          <p:cNvSpPr>
            <a:spLocks noGrp="1"/>
          </p:cNvSpPr>
          <p:nvPr>
            <p:ph type="ctrTitle"/>
          </p:nvPr>
        </p:nvSpPr>
        <p:spPr>
          <a:xfrm>
            <a:off x="-2" y="53013"/>
            <a:ext cx="12046228" cy="672541"/>
          </a:xfrm>
        </p:spPr>
        <p:txBody>
          <a:bodyPr>
            <a:noAutofit/>
          </a:bodyPr>
          <a:lstStyle/>
          <a:p>
            <a:r>
              <a:rPr lang="en-US" sz="4000" b="1" dirty="0">
                <a:solidFill>
                  <a:schemeClr val="tx1">
                    <a:lumMod val="95000"/>
                    <a:lumOff val="5000"/>
                  </a:schemeClr>
                </a:solidFill>
              </a:rPr>
              <a:t>Introduction</a:t>
            </a:r>
          </a:p>
        </p:txBody>
      </p:sp>
      <p:sp>
        <p:nvSpPr>
          <p:cNvPr id="6" name="Title 1">
            <a:extLst>
              <a:ext uri="{FF2B5EF4-FFF2-40B4-BE49-F238E27FC236}">
                <a16:creationId xmlns:a16="http://schemas.microsoft.com/office/drawing/2014/main" id="{C547DFFC-AD97-4452-B2F1-0321220BE075}"/>
              </a:ext>
            </a:extLst>
          </p:cNvPr>
          <p:cNvSpPr txBox="1">
            <a:spLocks/>
          </p:cNvSpPr>
          <p:nvPr/>
        </p:nvSpPr>
        <p:spPr>
          <a:xfrm>
            <a:off x="614285" y="397563"/>
            <a:ext cx="10618870" cy="5734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IN" sz="2400" b="1" dirty="0">
                <a:solidFill>
                  <a:schemeClr val="tx1">
                    <a:lumMod val="95000"/>
                    <a:lumOff val="5000"/>
                  </a:schemeClr>
                </a:solidFill>
              </a:rPr>
              <a:t>The Mukh Mantri Punjab Hepatitis C Relief Fund (MMPHCRF) </a:t>
            </a:r>
          </a:p>
          <a:p>
            <a:pPr marL="342900" indent="-4763">
              <a:buSzPct val="50000"/>
              <a:buFont typeface="Wingdings" panose="05000000000000000000" pitchFamily="2" charset="2"/>
              <a:buChar char="Ø"/>
            </a:pPr>
            <a:r>
              <a:rPr lang="en-IN" sz="2400" dirty="0">
                <a:solidFill>
                  <a:schemeClr val="tx1">
                    <a:lumMod val="95000"/>
                    <a:lumOff val="5000"/>
                  </a:schemeClr>
                </a:solidFill>
              </a:rPr>
              <a:t>launched in June 2016,</a:t>
            </a:r>
          </a:p>
          <a:p>
            <a:pPr marL="342900" indent="-4763">
              <a:buSzPct val="50000"/>
              <a:buFont typeface="Wingdings" panose="05000000000000000000" pitchFamily="2" charset="2"/>
              <a:buChar char="Ø"/>
            </a:pPr>
            <a:r>
              <a:rPr lang="en-IN" sz="2400" dirty="0">
                <a:solidFill>
                  <a:schemeClr val="tx1">
                    <a:lumMod val="95000"/>
                    <a:lumOff val="5000"/>
                  </a:schemeClr>
                </a:solidFill>
              </a:rPr>
              <a:t>Free treatment of Hepatitis-C at 25 treatment centres (22 DHs and 3 GMCs)</a:t>
            </a:r>
          </a:p>
          <a:p>
            <a:pPr marL="342900" indent="-4763">
              <a:buSzPct val="50000"/>
              <a:buFont typeface="Wingdings" panose="05000000000000000000" pitchFamily="2" charset="2"/>
              <a:buChar char="Ø"/>
            </a:pPr>
            <a:r>
              <a:rPr lang="en-IN" sz="2400" dirty="0">
                <a:solidFill>
                  <a:schemeClr val="tx1">
                    <a:lumMod val="95000"/>
                    <a:lumOff val="5000"/>
                  </a:schemeClr>
                </a:solidFill>
              </a:rPr>
              <a:t>1 Model treatment centre at PGI Chandigarh.</a:t>
            </a:r>
          </a:p>
          <a:p>
            <a:pPr marL="342900" indent="-342900">
              <a:buFont typeface="Arial" panose="020B0604020202020204" pitchFamily="34" charset="0"/>
              <a:buChar char="•"/>
            </a:pPr>
            <a:endParaRPr lang="en-IN" sz="2400" dirty="0">
              <a:solidFill>
                <a:schemeClr val="tx1">
                  <a:lumMod val="95000"/>
                  <a:lumOff val="5000"/>
                </a:schemeClr>
              </a:solidFill>
            </a:endParaRPr>
          </a:p>
          <a:p>
            <a:pPr marL="342900" indent="-342900">
              <a:buFont typeface="Arial" panose="020B0604020202020204" pitchFamily="34" charset="0"/>
              <a:buChar char="•"/>
            </a:pPr>
            <a:r>
              <a:rPr lang="en-IN" sz="2400" dirty="0">
                <a:solidFill>
                  <a:schemeClr val="tx1">
                    <a:lumMod val="95000"/>
                    <a:lumOff val="5000"/>
                  </a:schemeClr>
                </a:solidFill>
              </a:rPr>
              <a:t>The existing staff of medical specialists, lab technicians, pharmacists, and data entry operators to provide free screening and treatment for Hepatitis C.</a:t>
            </a:r>
          </a:p>
          <a:p>
            <a:endParaRPr lang="en-IN" sz="2400" dirty="0">
              <a:solidFill>
                <a:schemeClr val="tx1">
                  <a:lumMod val="95000"/>
                  <a:lumOff val="5000"/>
                </a:schemeClr>
              </a:solidFill>
            </a:endParaRPr>
          </a:p>
          <a:p>
            <a:pPr marL="342900" indent="-342900">
              <a:buFont typeface="Arial" panose="020B0604020202020204" pitchFamily="34" charset="0"/>
              <a:buChar char="•"/>
            </a:pPr>
            <a:r>
              <a:rPr lang="en-US" sz="2400" dirty="0">
                <a:solidFill>
                  <a:schemeClr val="tx1">
                    <a:lumMod val="95000"/>
                    <a:lumOff val="5000"/>
                  </a:schemeClr>
                </a:solidFill>
              </a:rPr>
              <a:t>Drugs for HCV, Baseline tests and Viral load tests free for all Patients</a:t>
            </a:r>
          </a:p>
          <a:p>
            <a:endParaRPr lang="en-US" sz="2400" dirty="0">
              <a:solidFill>
                <a:schemeClr val="tx1">
                  <a:lumMod val="95000"/>
                  <a:lumOff val="5000"/>
                </a:schemeClr>
              </a:solidFill>
            </a:endParaRPr>
          </a:p>
          <a:p>
            <a:pPr marL="342900" indent="-342900">
              <a:buFont typeface="Arial" panose="020B0604020202020204" pitchFamily="34" charset="0"/>
              <a:buChar char="•"/>
            </a:pPr>
            <a:r>
              <a:rPr lang="en-US" sz="2400" dirty="0">
                <a:solidFill>
                  <a:schemeClr val="tx1">
                    <a:lumMod val="95000"/>
                    <a:lumOff val="5000"/>
                  </a:schemeClr>
                </a:solidFill>
              </a:rPr>
              <a:t>National programme (NVHCP) was adopted by Punjab in Sep-2018. </a:t>
            </a:r>
          </a:p>
        </p:txBody>
      </p:sp>
    </p:spTree>
    <p:extLst>
      <p:ext uri="{BB962C8B-B14F-4D97-AF65-F5344CB8AC3E}">
        <p14:creationId xmlns:p14="http://schemas.microsoft.com/office/powerpoint/2010/main" val="1301763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415D9F5-CC6A-4F24-8760-FE17CE66DE09}"/>
              </a:ext>
            </a:extLst>
          </p:cNvPr>
          <p:cNvSpPr>
            <a:spLocks noGrp="1"/>
          </p:cNvSpPr>
          <p:nvPr>
            <p:ph type="ctrTitle"/>
          </p:nvPr>
        </p:nvSpPr>
        <p:spPr>
          <a:xfrm>
            <a:off x="1172308" y="104775"/>
            <a:ext cx="10433538" cy="915207"/>
          </a:xfrm>
        </p:spPr>
        <p:txBody>
          <a:bodyPr>
            <a:normAutofit fontScale="90000"/>
          </a:bodyPr>
          <a:lstStyle/>
          <a:p>
            <a:pPr algn="l"/>
            <a:r>
              <a:rPr lang="en-US" sz="4900" b="1" dirty="0"/>
              <a:t>Cascade Report  </a:t>
            </a:r>
            <a:br>
              <a:rPr lang="en-US" u="sng" dirty="0"/>
            </a:br>
            <a:r>
              <a:rPr lang="en-US" sz="2200" dirty="0"/>
              <a:t>(June-2016 till Dec-2020) at 22 DH, 3 GMC , 13 ART, 11 OST, 1 SDH and 9 Central Prisons</a:t>
            </a:r>
            <a:endParaRPr lang="en-US" dirty="0"/>
          </a:p>
        </p:txBody>
      </p:sp>
      <p:graphicFrame>
        <p:nvGraphicFramePr>
          <p:cNvPr id="4" name="Chart 3">
            <a:extLst>
              <a:ext uri="{FF2B5EF4-FFF2-40B4-BE49-F238E27FC236}">
                <a16:creationId xmlns:a16="http://schemas.microsoft.com/office/drawing/2014/main" id="{6E43E0AE-CF48-4EF8-B0DA-278919CE3061}"/>
              </a:ext>
            </a:extLst>
          </p:cNvPr>
          <p:cNvGraphicFramePr>
            <a:graphicFrameLocks/>
          </p:cNvGraphicFramePr>
          <p:nvPr>
            <p:extLst>
              <p:ext uri="{D42A27DB-BD31-4B8C-83A1-F6EECF244321}">
                <p14:modId xmlns:p14="http://schemas.microsoft.com/office/powerpoint/2010/main" val="3043257533"/>
              </p:ext>
            </p:extLst>
          </p:nvPr>
        </p:nvGraphicFramePr>
        <p:xfrm>
          <a:off x="1172308" y="1211124"/>
          <a:ext cx="9740347" cy="52029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0696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415D9F5-CC6A-4F24-8760-FE17CE66DE09}"/>
              </a:ext>
            </a:extLst>
          </p:cNvPr>
          <p:cNvSpPr>
            <a:spLocks noGrp="1"/>
          </p:cNvSpPr>
          <p:nvPr>
            <p:ph type="ctrTitle"/>
          </p:nvPr>
        </p:nvSpPr>
        <p:spPr>
          <a:xfrm>
            <a:off x="-2" y="53013"/>
            <a:ext cx="12046228" cy="832812"/>
          </a:xfrm>
        </p:spPr>
        <p:txBody>
          <a:bodyPr>
            <a:noAutofit/>
          </a:bodyPr>
          <a:lstStyle/>
          <a:p>
            <a:r>
              <a:rPr lang="en-US" sz="4000" b="1" dirty="0">
                <a:solidFill>
                  <a:schemeClr val="tx1">
                    <a:lumMod val="95000"/>
                    <a:lumOff val="5000"/>
                  </a:schemeClr>
                </a:solidFill>
              </a:rPr>
              <a:t>Peer Support </a:t>
            </a:r>
          </a:p>
        </p:txBody>
      </p:sp>
      <p:sp>
        <p:nvSpPr>
          <p:cNvPr id="6" name="Title 1">
            <a:extLst>
              <a:ext uri="{FF2B5EF4-FFF2-40B4-BE49-F238E27FC236}">
                <a16:creationId xmlns:a16="http://schemas.microsoft.com/office/drawing/2014/main" id="{C547DFFC-AD97-4452-B2F1-0321220BE075}"/>
              </a:ext>
            </a:extLst>
          </p:cNvPr>
          <p:cNvSpPr txBox="1">
            <a:spLocks/>
          </p:cNvSpPr>
          <p:nvPr/>
        </p:nvSpPr>
        <p:spPr>
          <a:xfrm>
            <a:off x="406277" y="1171575"/>
            <a:ext cx="10809086" cy="472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US" sz="2400" dirty="0">
                <a:solidFill>
                  <a:schemeClr val="tx1">
                    <a:lumMod val="95000"/>
                    <a:lumOff val="5000"/>
                  </a:schemeClr>
                </a:solidFill>
              </a:rPr>
              <a:t>Under NVHCP Peer support staff was outsourced at each Treatment Center (TC) for effective and dedicated outreach to patients.</a:t>
            </a:r>
          </a:p>
          <a:p>
            <a:pPr marL="342900" indent="-342900">
              <a:buFont typeface="Arial" panose="020B0604020202020204" pitchFamily="34" charset="0"/>
              <a:buChar char="•"/>
            </a:pPr>
            <a:endParaRPr lang="en-IN" sz="2400" dirty="0">
              <a:solidFill>
                <a:schemeClr val="tx1">
                  <a:lumMod val="95000"/>
                  <a:lumOff val="5000"/>
                </a:schemeClr>
              </a:solidFill>
            </a:endParaRPr>
          </a:p>
          <a:p>
            <a:pPr marL="342900" indent="-342900">
              <a:buFont typeface="Arial" panose="020B0604020202020204" pitchFamily="34" charset="0"/>
              <a:buChar char="•"/>
            </a:pPr>
            <a:r>
              <a:rPr lang="en-US" sz="2400" dirty="0">
                <a:solidFill>
                  <a:schemeClr val="tx1">
                    <a:lumMod val="95000"/>
                    <a:lumOff val="5000"/>
                  </a:schemeClr>
                </a:solidFill>
              </a:rPr>
              <a:t>The Peer supports are either old Hepatitis-C patients or someone from their own family have been a Hepatitis-C/ HIV/ Hepatitis B patient. </a:t>
            </a:r>
          </a:p>
          <a:p>
            <a:pPr marL="342900" indent="-342900">
              <a:buFont typeface="Arial" panose="020B0604020202020204" pitchFamily="34" charset="0"/>
              <a:buChar char="•"/>
            </a:pPr>
            <a:endParaRPr lang="en-US" sz="2400" dirty="0">
              <a:solidFill>
                <a:schemeClr val="tx1">
                  <a:lumMod val="95000"/>
                  <a:lumOff val="5000"/>
                </a:schemeClr>
              </a:solidFill>
            </a:endParaRPr>
          </a:p>
          <a:p>
            <a:pPr marL="342900" indent="-342900">
              <a:buFont typeface="Arial" panose="020B0604020202020204" pitchFamily="34" charset="0"/>
              <a:buChar char="•"/>
            </a:pPr>
            <a:r>
              <a:rPr lang="en-US" sz="2400" dirty="0">
                <a:solidFill>
                  <a:schemeClr val="tx1">
                    <a:lumMod val="95000"/>
                    <a:lumOff val="5000"/>
                  </a:schemeClr>
                </a:solidFill>
              </a:rPr>
              <a:t>Thus, they understand the challenges related to the disease and counsel the patients effectively.</a:t>
            </a:r>
          </a:p>
          <a:p>
            <a:endParaRPr lang="en-IN" sz="2400" dirty="0">
              <a:solidFill>
                <a:schemeClr val="tx1">
                  <a:lumMod val="95000"/>
                  <a:lumOff val="5000"/>
                </a:schemeClr>
              </a:solidFill>
            </a:endParaRPr>
          </a:p>
          <a:p>
            <a:endParaRPr lang="en-IN" sz="2400" dirty="0">
              <a:solidFill>
                <a:schemeClr val="tx1">
                  <a:lumMod val="95000"/>
                  <a:lumOff val="5000"/>
                </a:schemeClr>
              </a:solidFill>
            </a:endParaRPr>
          </a:p>
        </p:txBody>
      </p:sp>
    </p:spTree>
    <p:extLst>
      <p:ext uri="{BB962C8B-B14F-4D97-AF65-F5344CB8AC3E}">
        <p14:creationId xmlns:p14="http://schemas.microsoft.com/office/powerpoint/2010/main" val="491003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415D9F5-CC6A-4F24-8760-FE17CE66DE09}"/>
              </a:ext>
            </a:extLst>
          </p:cNvPr>
          <p:cNvSpPr>
            <a:spLocks noGrp="1"/>
          </p:cNvSpPr>
          <p:nvPr>
            <p:ph type="ctrTitle"/>
          </p:nvPr>
        </p:nvSpPr>
        <p:spPr>
          <a:xfrm>
            <a:off x="-2" y="-3259"/>
            <a:ext cx="12046228" cy="676459"/>
          </a:xfrm>
        </p:spPr>
        <p:txBody>
          <a:bodyPr>
            <a:noAutofit/>
          </a:bodyPr>
          <a:lstStyle/>
          <a:p>
            <a:r>
              <a:rPr lang="en-US" sz="4000" b="1" dirty="0">
                <a:solidFill>
                  <a:schemeClr val="tx1">
                    <a:lumMod val="95000"/>
                    <a:lumOff val="5000"/>
                  </a:schemeClr>
                </a:solidFill>
              </a:rPr>
              <a:t>Duty Stations</a:t>
            </a:r>
          </a:p>
        </p:txBody>
      </p:sp>
      <p:pic>
        <p:nvPicPr>
          <p:cNvPr id="4" name="Picture 6">
            <a:extLst>
              <a:ext uri="{FF2B5EF4-FFF2-40B4-BE49-F238E27FC236}">
                <a16:creationId xmlns:a16="http://schemas.microsoft.com/office/drawing/2014/main" id="{D2E3DE23-E3A7-427B-999A-1B141CCCDB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1243" y="1171140"/>
            <a:ext cx="6700892" cy="4740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7">
            <a:extLst>
              <a:ext uri="{FF2B5EF4-FFF2-40B4-BE49-F238E27FC236}">
                <a16:creationId xmlns:a16="http://schemas.microsoft.com/office/drawing/2014/main" id="{DCADCC11-A75A-4124-8E61-720D8FBE8BAE}"/>
              </a:ext>
            </a:extLst>
          </p:cNvPr>
          <p:cNvSpPr txBox="1">
            <a:spLocks noChangeArrowheads="1"/>
          </p:cNvSpPr>
          <p:nvPr/>
        </p:nvSpPr>
        <p:spPr bwMode="auto">
          <a:xfrm>
            <a:off x="7561191" y="1317605"/>
            <a:ext cx="9492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rgbClr val="7F7F7F"/>
                </a:solidFill>
                <a:latin typeface="Calibri" panose="020F0502020204030204" pitchFamily="34" charset="0"/>
              </a:defRPr>
            </a:lvl1pPr>
            <a:lvl2pPr marL="742950" indent="-285750">
              <a:spcBef>
                <a:spcPct val="20000"/>
              </a:spcBef>
              <a:buFont typeface="Courier New" panose="02070309020205020404" pitchFamily="49" charset="0"/>
              <a:buChar char="o"/>
              <a:defRPr sz="16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FontTx/>
              <a:buNone/>
            </a:pPr>
            <a:r>
              <a:rPr lang="en-IN" altLang="en-US" sz="1600" b="1" dirty="0">
                <a:solidFill>
                  <a:schemeClr val="tx1"/>
                </a:solidFill>
                <a:latin typeface="Arial" panose="020B0604020202020204" pitchFamily="34" charset="0"/>
              </a:rPr>
              <a:t>3 GMCs</a:t>
            </a:r>
          </a:p>
        </p:txBody>
      </p:sp>
      <p:sp>
        <p:nvSpPr>
          <p:cNvPr id="8" name="TextBox 1">
            <a:extLst>
              <a:ext uri="{FF2B5EF4-FFF2-40B4-BE49-F238E27FC236}">
                <a16:creationId xmlns:a16="http://schemas.microsoft.com/office/drawing/2014/main" id="{101521A2-9EF3-4E8A-B688-5400F6E4C051}"/>
              </a:ext>
            </a:extLst>
          </p:cNvPr>
          <p:cNvSpPr txBox="1">
            <a:spLocks noChangeArrowheads="1"/>
          </p:cNvSpPr>
          <p:nvPr/>
        </p:nvSpPr>
        <p:spPr bwMode="auto">
          <a:xfrm>
            <a:off x="7561191" y="1105290"/>
            <a:ext cx="21595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rgbClr val="7F7F7F"/>
                </a:solidFill>
                <a:latin typeface="Calibri" panose="020F0502020204030204" pitchFamily="34" charset="0"/>
              </a:defRPr>
            </a:lvl1pPr>
            <a:lvl2pPr marL="742950" indent="-285750">
              <a:spcBef>
                <a:spcPct val="20000"/>
              </a:spcBef>
              <a:buFont typeface="Courier New" panose="02070309020205020404" pitchFamily="49" charset="0"/>
              <a:buChar char="o"/>
              <a:defRPr sz="16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FontTx/>
              <a:buNone/>
            </a:pPr>
            <a:r>
              <a:rPr lang="en-IN" altLang="en-US" sz="1600" b="1" dirty="0">
                <a:solidFill>
                  <a:schemeClr val="tx1"/>
                </a:solidFill>
                <a:latin typeface="Arial" panose="020B0604020202020204" pitchFamily="34" charset="0"/>
              </a:rPr>
              <a:t>22 District Hospitals</a:t>
            </a:r>
          </a:p>
        </p:txBody>
      </p:sp>
      <p:sp>
        <p:nvSpPr>
          <p:cNvPr id="2" name="Isosceles Triangle 1">
            <a:extLst>
              <a:ext uri="{FF2B5EF4-FFF2-40B4-BE49-F238E27FC236}">
                <a16:creationId xmlns:a16="http://schemas.microsoft.com/office/drawing/2014/main" id="{1B04099F-7F9B-4EF1-B131-CC2C9D2B2729}"/>
              </a:ext>
            </a:extLst>
          </p:cNvPr>
          <p:cNvSpPr/>
          <p:nvPr/>
        </p:nvSpPr>
        <p:spPr>
          <a:xfrm>
            <a:off x="7374884" y="1758465"/>
            <a:ext cx="151332" cy="7941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Isosceles Triangle 8">
            <a:extLst>
              <a:ext uri="{FF2B5EF4-FFF2-40B4-BE49-F238E27FC236}">
                <a16:creationId xmlns:a16="http://schemas.microsoft.com/office/drawing/2014/main" id="{5177123F-6F59-4724-80F8-5DA9222EA662}"/>
              </a:ext>
            </a:extLst>
          </p:cNvPr>
          <p:cNvSpPr/>
          <p:nvPr/>
        </p:nvSpPr>
        <p:spPr>
          <a:xfrm>
            <a:off x="8779306" y="3894403"/>
            <a:ext cx="151332" cy="7941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7">
            <a:extLst>
              <a:ext uri="{FF2B5EF4-FFF2-40B4-BE49-F238E27FC236}">
                <a16:creationId xmlns:a16="http://schemas.microsoft.com/office/drawing/2014/main" id="{A4914FA2-6602-4E08-BEB7-BFAA55BB5444}"/>
              </a:ext>
            </a:extLst>
          </p:cNvPr>
          <p:cNvSpPr txBox="1">
            <a:spLocks noChangeArrowheads="1"/>
          </p:cNvSpPr>
          <p:nvPr/>
        </p:nvSpPr>
        <p:spPr bwMode="auto">
          <a:xfrm>
            <a:off x="7593520" y="1630879"/>
            <a:ext cx="16369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rgbClr val="7F7F7F"/>
                </a:solidFill>
                <a:latin typeface="Calibri" panose="020F0502020204030204" pitchFamily="34" charset="0"/>
              </a:defRPr>
            </a:lvl1pPr>
            <a:lvl2pPr marL="742950" indent="-285750">
              <a:spcBef>
                <a:spcPct val="20000"/>
              </a:spcBef>
              <a:buFont typeface="Courier New" panose="02070309020205020404" pitchFamily="49" charset="0"/>
              <a:buChar char="o"/>
              <a:defRPr sz="1600">
                <a:solidFill>
                  <a:srgbClr val="7F7F7F"/>
                </a:solidFill>
                <a:latin typeface="Calibri" panose="020F0502020204030204" pitchFamily="34" charset="0"/>
              </a:defRPr>
            </a:lvl2pPr>
            <a:lvl3pPr marL="1143000" indent="-228600">
              <a:spcBef>
                <a:spcPct val="20000"/>
              </a:spcBef>
              <a:buFont typeface="Arial" panose="020B0604020202020204" pitchFamily="34" charset="0"/>
              <a:buChar char="•"/>
              <a:defRPr sz="1600">
                <a:solidFill>
                  <a:srgbClr val="7F7F7F"/>
                </a:solidFill>
                <a:latin typeface="Calibri" panose="020F0502020204030204" pitchFamily="34" charset="0"/>
              </a:defRPr>
            </a:lvl3pPr>
            <a:lvl4pPr marL="1600200" indent="-228600">
              <a:spcBef>
                <a:spcPct val="20000"/>
              </a:spcBef>
              <a:buFont typeface="Courier New" panose="02070309020205020404" pitchFamily="49" charset="0"/>
              <a:buChar char="o"/>
              <a:defRPr sz="1600">
                <a:solidFill>
                  <a:srgbClr val="7F7F7F"/>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7F7F7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alibri" panose="020F0502020204030204" pitchFamily="34" charset="0"/>
              </a:defRPr>
            </a:lvl9pPr>
          </a:lstStyle>
          <a:p>
            <a:pPr eaLnBrk="1" hangingPunct="1">
              <a:spcBef>
                <a:spcPct val="0"/>
              </a:spcBef>
              <a:buFontTx/>
              <a:buNone/>
            </a:pPr>
            <a:r>
              <a:rPr lang="en-IN" altLang="en-US" sz="1400" b="1" dirty="0">
                <a:solidFill>
                  <a:schemeClr val="tx1"/>
                </a:solidFill>
                <a:latin typeface="Arial" panose="020B0604020202020204" pitchFamily="34" charset="0"/>
              </a:rPr>
              <a:t>PGI, Chandigarh </a:t>
            </a:r>
          </a:p>
          <a:p>
            <a:pPr eaLnBrk="1" hangingPunct="1">
              <a:spcBef>
                <a:spcPct val="0"/>
              </a:spcBef>
              <a:buFontTx/>
              <a:buNone/>
            </a:pPr>
            <a:r>
              <a:rPr lang="en-IN" altLang="en-US" sz="1400" b="1" dirty="0">
                <a:solidFill>
                  <a:schemeClr val="tx1"/>
                </a:solidFill>
                <a:latin typeface="Arial" panose="020B0604020202020204" pitchFamily="34" charset="0"/>
              </a:rPr>
              <a:t>(MTC)</a:t>
            </a:r>
          </a:p>
        </p:txBody>
      </p:sp>
      <p:sp>
        <p:nvSpPr>
          <p:cNvPr id="14" name="Rectangle 13">
            <a:extLst>
              <a:ext uri="{FF2B5EF4-FFF2-40B4-BE49-F238E27FC236}">
                <a16:creationId xmlns:a16="http://schemas.microsoft.com/office/drawing/2014/main" id="{56F60DE3-FCDD-4360-98C3-2C41D296229E}"/>
              </a:ext>
            </a:extLst>
          </p:cNvPr>
          <p:cNvSpPr/>
          <p:nvPr/>
        </p:nvSpPr>
        <p:spPr>
          <a:xfrm>
            <a:off x="828676" y="6227733"/>
            <a:ext cx="10680974" cy="369332"/>
          </a:xfrm>
          <a:prstGeom prst="rect">
            <a:avLst/>
          </a:prstGeom>
        </p:spPr>
        <p:txBody>
          <a:bodyPr wrap="square">
            <a:spAutoFit/>
          </a:bodyPr>
          <a:lstStyle/>
          <a:p>
            <a:pPr algn="ctr"/>
            <a:r>
              <a:rPr lang="en-US" i="1" dirty="0">
                <a:ln w="0"/>
                <a:solidFill>
                  <a:schemeClr val="tx1">
                    <a:lumMod val="95000"/>
                    <a:lumOff val="5000"/>
                  </a:schemeClr>
                </a:solidFill>
              </a:rPr>
              <a:t>The 25 Treatment centres and 1 Model Treatment center from where Hepatitis-C care started </a:t>
            </a:r>
          </a:p>
        </p:txBody>
      </p:sp>
    </p:spTree>
    <p:extLst>
      <p:ext uri="{BB962C8B-B14F-4D97-AF65-F5344CB8AC3E}">
        <p14:creationId xmlns:p14="http://schemas.microsoft.com/office/powerpoint/2010/main" val="4172716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415D9F5-CC6A-4F24-8760-FE17CE66DE09}"/>
              </a:ext>
            </a:extLst>
          </p:cNvPr>
          <p:cNvSpPr>
            <a:spLocks noGrp="1"/>
          </p:cNvSpPr>
          <p:nvPr>
            <p:ph type="ctrTitle"/>
          </p:nvPr>
        </p:nvSpPr>
        <p:spPr>
          <a:xfrm>
            <a:off x="-2" y="53013"/>
            <a:ext cx="12046228" cy="675899"/>
          </a:xfrm>
        </p:spPr>
        <p:txBody>
          <a:bodyPr>
            <a:noAutofit/>
          </a:bodyPr>
          <a:lstStyle/>
          <a:p>
            <a:r>
              <a:rPr lang="en-US" sz="4000" b="1" dirty="0">
                <a:solidFill>
                  <a:schemeClr val="tx1">
                    <a:lumMod val="95000"/>
                    <a:lumOff val="5000"/>
                  </a:schemeClr>
                </a:solidFill>
              </a:rPr>
              <a:t>Capacity Building</a:t>
            </a:r>
          </a:p>
        </p:txBody>
      </p:sp>
      <p:pic>
        <p:nvPicPr>
          <p:cNvPr id="11" name="Picture 10" descr="Graphical user interface, application&#10;&#10;Description automatically generated">
            <a:extLst>
              <a:ext uri="{FF2B5EF4-FFF2-40B4-BE49-F238E27FC236}">
                <a16:creationId xmlns:a16="http://schemas.microsoft.com/office/drawing/2014/main" id="{3F33A944-4765-4BF4-B912-656A8AEF14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4629" y="1148361"/>
            <a:ext cx="4681730" cy="2282371"/>
          </a:xfrm>
          <a:prstGeom prst="rect">
            <a:avLst/>
          </a:prstGeom>
        </p:spPr>
      </p:pic>
      <p:sp>
        <p:nvSpPr>
          <p:cNvPr id="12" name="Rectangle 11">
            <a:extLst>
              <a:ext uri="{FF2B5EF4-FFF2-40B4-BE49-F238E27FC236}">
                <a16:creationId xmlns:a16="http://schemas.microsoft.com/office/drawing/2014/main" id="{A04539B7-CD90-4C16-B568-73C9F620AA2A}"/>
              </a:ext>
            </a:extLst>
          </p:cNvPr>
          <p:cNvSpPr/>
          <p:nvPr/>
        </p:nvSpPr>
        <p:spPr>
          <a:xfrm>
            <a:off x="7449607" y="3847791"/>
            <a:ext cx="3690980" cy="646331"/>
          </a:xfrm>
          <a:prstGeom prst="rect">
            <a:avLst/>
          </a:prstGeom>
        </p:spPr>
        <p:txBody>
          <a:bodyPr wrap="square">
            <a:spAutoFit/>
          </a:bodyPr>
          <a:lstStyle/>
          <a:p>
            <a:r>
              <a:rPr lang="en-US" i="1" u="sng" dirty="0">
                <a:ln w="0"/>
                <a:solidFill>
                  <a:schemeClr val="tx1">
                    <a:lumMod val="95000"/>
                    <a:lumOff val="5000"/>
                  </a:schemeClr>
                </a:solidFill>
                <a:effectLst>
                  <a:outerShdw blurRad="38100" dist="19050" dir="2700000" algn="tl" rotWithShape="0">
                    <a:schemeClr val="dk1">
                      <a:alpha val="40000"/>
                    </a:schemeClr>
                  </a:outerShdw>
                </a:effectLst>
              </a:rPr>
              <a:t>Virtual Capacity Building workshop during COVID</a:t>
            </a:r>
          </a:p>
        </p:txBody>
      </p:sp>
      <p:pic>
        <p:nvPicPr>
          <p:cNvPr id="13" name="Picture 12">
            <a:extLst>
              <a:ext uri="{FF2B5EF4-FFF2-40B4-BE49-F238E27FC236}">
                <a16:creationId xmlns:a16="http://schemas.microsoft.com/office/drawing/2014/main" id="{CBA6753E-B71B-4512-9E02-73F6DE2B0950}"/>
              </a:ext>
            </a:extLst>
          </p:cNvPr>
          <p:cNvPicPr>
            <a:picLocks noChangeAspect="1"/>
          </p:cNvPicPr>
          <p:nvPr/>
        </p:nvPicPr>
        <p:blipFill rotWithShape="1">
          <a:blip r:embed="rId3">
            <a:extLst>
              <a:ext uri="{28A0092B-C50C-407E-A947-70E740481C1C}">
                <a14:useLocalDpi xmlns:a14="http://schemas.microsoft.com/office/drawing/2010/main" val="0"/>
              </a:ext>
            </a:extLst>
          </a:blip>
          <a:srcRect r="13319" b="4333"/>
          <a:stretch/>
        </p:blipFill>
        <p:spPr>
          <a:xfrm>
            <a:off x="886270" y="1146629"/>
            <a:ext cx="4179216" cy="2282372"/>
          </a:xfrm>
          <a:prstGeom prst="rect">
            <a:avLst/>
          </a:prstGeom>
        </p:spPr>
      </p:pic>
      <p:sp>
        <p:nvSpPr>
          <p:cNvPr id="15" name="Rectangle 14">
            <a:extLst>
              <a:ext uri="{FF2B5EF4-FFF2-40B4-BE49-F238E27FC236}">
                <a16:creationId xmlns:a16="http://schemas.microsoft.com/office/drawing/2014/main" id="{D1491D01-93A4-443A-A5B2-C6C1A86FEED6}"/>
              </a:ext>
            </a:extLst>
          </p:cNvPr>
          <p:cNvSpPr/>
          <p:nvPr/>
        </p:nvSpPr>
        <p:spPr>
          <a:xfrm>
            <a:off x="559264" y="3846718"/>
            <a:ext cx="5180835" cy="646331"/>
          </a:xfrm>
          <a:prstGeom prst="rect">
            <a:avLst/>
          </a:prstGeom>
        </p:spPr>
        <p:txBody>
          <a:bodyPr wrap="square">
            <a:spAutoFit/>
          </a:bodyPr>
          <a:lstStyle/>
          <a:p>
            <a:pPr algn="ctr"/>
            <a:r>
              <a:rPr lang="en-US" i="1" u="sng" dirty="0">
                <a:ln w="0"/>
                <a:solidFill>
                  <a:schemeClr val="tx1">
                    <a:lumMod val="95000"/>
                    <a:lumOff val="5000"/>
                  </a:schemeClr>
                </a:solidFill>
                <a:effectLst>
                  <a:outerShdw blurRad="38100" dist="19050" dir="2700000" algn="tl" rotWithShape="0">
                    <a:schemeClr val="dk1">
                      <a:alpha val="40000"/>
                    </a:schemeClr>
                  </a:outerShdw>
                </a:effectLst>
              </a:rPr>
              <a:t>First Peer Support Capacity Building Workshop held in Nov-2019</a:t>
            </a:r>
          </a:p>
        </p:txBody>
      </p:sp>
      <p:sp>
        <p:nvSpPr>
          <p:cNvPr id="16" name="Title 1">
            <a:extLst>
              <a:ext uri="{FF2B5EF4-FFF2-40B4-BE49-F238E27FC236}">
                <a16:creationId xmlns:a16="http://schemas.microsoft.com/office/drawing/2014/main" id="{186D37F6-84EF-4B89-B491-24095237268D}"/>
              </a:ext>
            </a:extLst>
          </p:cNvPr>
          <p:cNvSpPr txBox="1">
            <a:spLocks/>
          </p:cNvSpPr>
          <p:nvPr/>
        </p:nvSpPr>
        <p:spPr>
          <a:xfrm>
            <a:off x="618569" y="4952313"/>
            <a:ext cx="10809086" cy="14906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US" sz="2400" dirty="0">
                <a:solidFill>
                  <a:schemeClr val="tx1">
                    <a:lumMod val="95000"/>
                    <a:lumOff val="5000"/>
                  </a:schemeClr>
                </a:solidFill>
              </a:rPr>
              <a:t>First Capacity building workshop for Peer Supports was held in Nov-2019</a:t>
            </a:r>
          </a:p>
          <a:p>
            <a:pPr marL="342900" indent="-342900">
              <a:buFont typeface="Arial" panose="020B0604020202020204" pitchFamily="34" charset="0"/>
              <a:buChar char="•"/>
            </a:pPr>
            <a:endParaRPr lang="en-US" sz="2400" dirty="0">
              <a:solidFill>
                <a:schemeClr val="tx1">
                  <a:lumMod val="95000"/>
                  <a:lumOff val="5000"/>
                </a:schemeClr>
              </a:solidFill>
            </a:endParaRPr>
          </a:p>
          <a:p>
            <a:pPr marL="342900" indent="-342900">
              <a:buFont typeface="Arial" panose="020B0604020202020204" pitchFamily="34" charset="0"/>
              <a:buChar char="•"/>
            </a:pPr>
            <a:r>
              <a:rPr lang="en-US" sz="2400" dirty="0">
                <a:solidFill>
                  <a:schemeClr val="tx1">
                    <a:lumMod val="95000"/>
                    <a:lumOff val="5000"/>
                  </a:schemeClr>
                </a:solidFill>
              </a:rPr>
              <a:t>Being impacted by COVID situation the Review meeting was held virtually in July-2020 and in Dec-2020 as well.</a:t>
            </a:r>
          </a:p>
          <a:p>
            <a:endParaRPr lang="en-IN" sz="2400" dirty="0">
              <a:solidFill>
                <a:schemeClr val="tx1">
                  <a:lumMod val="95000"/>
                  <a:lumOff val="5000"/>
                </a:schemeClr>
              </a:solidFill>
            </a:endParaRPr>
          </a:p>
          <a:p>
            <a:endParaRPr lang="en-IN" sz="2400" dirty="0">
              <a:solidFill>
                <a:schemeClr val="tx1">
                  <a:lumMod val="95000"/>
                  <a:lumOff val="5000"/>
                </a:schemeClr>
              </a:solidFill>
            </a:endParaRPr>
          </a:p>
        </p:txBody>
      </p:sp>
    </p:spTree>
    <p:extLst>
      <p:ext uri="{BB962C8B-B14F-4D97-AF65-F5344CB8AC3E}">
        <p14:creationId xmlns:p14="http://schemas.microsoft.com/office/powerpoint/2010/main" val="2207663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415D9F5-CC6A-4F24-8760-FE17CE66DE09}"/>
              </a:ext>
            </a:extLst>
          </p:cNvPr>
          <p:cNvSpPr>
            <a:spLocks noGrp="1"/>
          </p:cNvSpPr>
          <p:nvPr>
            <p:ph type="ctrTitle"/>
          </p:nvPr>
        </p:nvSpPr>
        <p:spPr>
          <a:xfrm>
            <a:off x="-2" y="53013"/>
            <a:ext cx="12046228" cy="594687"/>
          </a:xfrm>
        </p:spPr>
        <p:txBody>
          <a:bodyPr>
            <a:noAutofit/>
          </a:bodyPr>
          <a:lstStyle/>
          <a:p>
            <a:r>
              <a:rPr lang="en-US" sz="4000" b="1" dirty="0">
                <a:solidFill>
                  <a:schemeClr val="tx1">
                    <a:lumMod val="95000"/>
                    <a:lumOff val="5000"/>
                  </a:schemeClr>
                </a:solidFill>
              </a:rPr>
              <a:t>Key Roles of Peer Support</a:t>
            </a:r>
          </a:p>
        </p:txBody>
      </p:sp>
      <p:sp>
        <p:nvSpPr>
          <p:cNvPr id="6" name="Title 1">
            <a:extLst>
              <a:ext uri="{FF2B5EF4-FFF2-40B4-BE49-F238E27FC236}">
                <a16:creationId xmlns:a16="http://schemas.microsoft.com/office/drawing/2014/main" id="{C547DFFC-AD97-4452-B2F1-0321220BE075}"/>
              </a:ext>
            </a:extLst>
          </p:cNvPr>
          <p:cNvSpPr txBox="1">
            <a:spLocks/>
          </p:cNvSpPr>
          <p:nvPr/>
        </p:nvSpPr>
        <p:spPr>
          <a:xfrm>
            <a:off x="406277" y="990601"/>
            <a:ext cx="7153303" cy="57337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b="1" dirty="0">
                <a:solidFill>
                  <a:schemeClr val="tx1">
                    <a:lumMod val="95000"/>
                    <a:lumOff val="5000"/>
                  </a:schemeClr>
                </a:solidFill>
              </a:rPr>
              <a:t>Hepatitis-C</a:t>
            </a:r>
          </a:p>
          <a:p>
            <a:pPr marL="342900" indent="-342900">
              <a:buFont typeface="Wingdings" panose="05000000000000000000" pitchFamily="2" charset="2"/>
              <a:buChar char="Ø"/>
            </a:pPr>
            <a:r>
              <a:rPr lang="en-US" sz="2200" dirty="0">
                <a:solidFill>
                  <a:schemeClr val="tx1">
                    <a:lumMod val="95000"/>
                    <a:lumOff val="5000"/>
                  </a:schemeClr>
                </a:solidFill>
              </a:rPr>
              <a:t>Counselling of patients</a:t>
            </a:r>
          </a:p>
          <a:p>
            <a:pPr marL="342900" indent="-342900">
              <a:buFont typeface="Wingdings" panose="05000000000000000000" pitchFamily="2" charset="2"/>
              <a:buChar char="Ø"/>
            </a:pPr>
            <a:r>
              <a:rPr lang="en-US" sz="2200" dirty="0">
                <a:solidFill>
                  <a:schemeClr val="tx1">
                    <a:lumMod val="95000"/>
                    <a:lumOff val="5000"/>
                  </a:schemeClr>
                </a:solidFill>
              </a:rPr>
              <a:t>Guiding and assisting patients for screening, viral load and baseline tests</a:t>
            </a:r>
          </a:p>
          <a:p>
            <a:pPr marL="342900" indent="-342900">
              <a:buFont typeface="Wingdings" panose="05000000000000000000" pitchFamily="2" charset="2"/>
              <a:buChar char="Ø"/>
            </a:pPr>
            <a:r>
              <a:rPr lang="en-US" sz="2200" dirty="0">
                <a:solidFill>
                  <a:schemeClr val="tx1">
                    <a:lumMod val="95000"/>
                    <a:lumOff val="5000"/>
                  </a:schemeClr>
                </a:solidFill>
              </a:rPr>
              <a:t>Tracking for follow-up of patients</a:t>
            </a:r>
          </a:p>
          <a:p>
            <a:pPr marL="342900" indent="-342900">
              <a:buFont typeface="Wingdings" panose="05000000000000000000" pitchFamily="2" charset="2"/>
              <a:buChar char="Ø"/>
            </a:pPr>
            <a:r>
              <a:rPr lang="en-US" sz="2200" dirty="0">
                <a:solidFill>
                  <a:schemeClr val="tx1">
                    <a:lumMod val="95000"/>
                    <a:lumOff val="5000"/>
                  </a:schemeClr>
                </a:solidFill>
              </a:rPr>
              <a:t>Assisting the Pharmacist in record keeping and handling</a:t>
            </a:r>
          </a:p>
          <a:p>
            <a:pPr marL="342900" indent="-342900">
              <a:buFont typeface="Wingdings" panose="05000000000000000000" pitchFamily="2" charset="2"/>
              <a:buChar char="Ø"/>
            </a:pPr>
            <a:r>
              <a:rPr lang="en-US" sz="2200" dirty="0">
                <a:solidFill>
                  <a:schemeClr val="tx1">
                    <a:lumMod val="95000"/>
                    <a:lumOff val="5000"/>
                  </a:schemeClr>
                </a:solidFill>
              </a:rPr>
              <a:t>Monthly reporting to State</a:t>
            </a:r>
          </a:p>
          <a:p>
            <a:pPr marL="342900" indent="-342900">
              <a:buFont typeface="Wingdings" panose="05000000000000000000" pitchFamily="2" charset="2"/>
              <a:buChar char="Ø"/>
            </a:pPr>
            <a:r>
              <a:rPr lang="en-US" sz="2200" dirty="0">
                <a:solidFill>
                  <a:schemeClr val="tx1">
                    <a:lumMod val="95000"/>
                    <a:lumOff val="5000"/>
                  </a:schemeClr>
                </a:solidFill>
              </a:rPr>
              <a:t>Data digitization on the tabs provided to each Peer support under NVHCP</a:t>
            </a:r>
          </a:p>
          <a:p>
            <a:pPr marL="342900" indent="-342900">
              <a:buFont typeface="Wingdings" panose="05000000000000000000" pitchFamily="2" charset="2"/>
              <a:buChar char="Ø"/>
            </a:pPr>
            <a:r>
              <a:rPr lang="en-US" sz="2200" dirty="0">
                <a:solidFill>
                  <a:schemeClr val="tx1">
                    <a:lumMod val="95000"/>
                    <a:lumOff val="5000"/>
                  </a:schemeClr>
                </a:solidFill>
              </a:rPr>
              <a:t>Reporting and data digitization of Co-located ART and OST centres</a:t>
            </a:r>
          </a:p>
          <a:p>
            <a:pPr marL="342900" indent="-342900">
              <a:buFont typeface="Wingdings" panose="05000000000000000000" pitchFamily="2" charset="2"/>
              <a:buChar char="Ø"/>
            </a:pPr>
            <a:r>
              <a:rPr lang="en-US" sz="2200" dirty="0">
                <a:solidFill>
                  <a:schemeClr val="tx1">
                    <a:lumMod val="95000"/>
                    <a:lumOff val="5000"/>
                  </a:schemeClr>
                </a:solidFill>
              </a:rPr>
              <a:t>Tracking of Prison released Hepatitis-C patients for further care</a:t>
            </a:r>
          </a:p>
          <a:p>
            <a:pPr marL="342900" indent="-342900">
              <a:buFont typeface="Wingdings" panose="05000000000000000000" pitchFamily="2" charset="2"/>
              <a:buChar char="Ø"/>
            </a:pPr>
            <a:endParaRPr lang="en-US" sz="2200" dirty="0">
              <a:solidFill>
                <a:schemeClr val="tx1">
                  <a:lumMod val="95000"/>
                  <a:lumOff val="5000"/>
                </a:schemeClr>
              </a:solidFill>
            </a:endParaRPr>
          </a:p>
          <a:p>
            <a:r>
              <a:rPr lang="en-US" sz="2200" b="1" dirty="0">
                <a:solidFill>
                  <a:schemeClr val="tx1">
                    <a:lumMod val="95000"/>
                    <a:lumOff val="5000"/>
                  </a:schemeClr>
                </a:solidFill>
              </a:rPr>
              <a:t>Hepatitis-B</a:t>
            </a:r>
          </a:p>
          <a:p>
            <a:pPr marL="342900" indent="-342900">
              <a:buFont typeface="Wingdings" panose="05000000000000000000" pitchFamily="2" charset="2"/>
              <a:buChar char="Ø"/>
            </a:pPr>
            <a:r>
              <a:rPr lang="en-US" sz="2200" dirty="0">
                <a:solidFill>
                  <a:schemeClr val="tx1">
                    <a:lumMod val="95000"/>
                    <a:lumOff val="5000"/>
                  </a:schemeClr>
                </a:solidFill>
              </a:rPr>
              <a:t>Data management of Hepatitis-B screening</a:t>
            </a:r>
          </a:p>
          <a:p>
            <a:pPr marL="342900" indent="-342900">
              <a:buFont typeface="Arial" panose="020B0604020202020204" pitchFamily="34" charset="0"/>
              <a:buChar char="•"/>
            </a:pPr>
            <a:endParaRPr lang="en-IN" sz="2400" dirty="0">
              <a:solidFill>
                <a:schemeClr val="tx1">
                  <a:lumMod val="95000"/>
                  <a:lumOff val="5000"/>
                </a:schemeClr>
              </a:solidFill>
            </a:endParaRPr>
          </a:p>
          <a:p>
            <a:pPr marL="342900" indent="-342900">
              <a:buFont typeface="Arial" panose="020B0604020202020204" pitchFamily="34" charset="0"/>
              <a:buChar char="•"/>
            </a:pPr>
            <a:endParaRPr lang="en-IN" sz="2400" dirty="0">
              <a:solidFill>
                <a:schemeClr val="tx1">
                  <a:lumMod val="95000"/>
                  <a:lumOff val="5000"/>
                </a:schemeClr>
              </a:solidFill>
            </a:endParaRPr>
          </a:p>
        </p:txBody>
      </p:sp>
      <p:pic>
        <p:nvPicPr>
          <p:cNvPr id="11" name="Picture 10" descr="A picture containing wall, indoor&#10;&#10;Description automatically generated">
            <a:extLst>
              <a:ext uri="{FF2B5EF4-FFF2-40B4-BE49-F238E27FC236}">
                <a16:creationId xmlns:a16="http://schemas.microsoft.com/office/drawing/2014/main" id="{BB3396FB-45EE-472D-9ADB-BBFF601900E5}"/>
              </a:ext>
            </a:extLst>
          </p:cNvPr>
          <p:cNvPicPr>
            <a:picLocks noChangeAspect="1"/>
          </p:cNvPicPr>
          <p:nvPr/>
        </p:nvPicPr>
        <p:blipFill rotWithShape="1">
          <a:blip r:embed="rId2">
            <a:extLst>
              <a:ext uri="{28A0092B-C50C-407E-A947-70E740481C1C}">
                <a14:useLocalDpi xmlns:a14="http://schemas.microsoft.com/office/drawing/2010/main" val="0"/>
              </a:ext>
            </a:extLst>
          </a:blip>
          <a:srcRect l="-3680" t="-664" r="7627" b="26865"/>
          <a:stretch/>
        </p:blipFill>
        <p:spPr>
          <a:xfrm>
            <a:off x="7559580" y="2070862"/>
            <a:ext cx="3655783" cy="2050978"/>
          </a:xfrm>
          <a:prstGeom prst="rect">
            <a:avLst/>
          </a:prstGeom>
        </p:spPr>
      </p:pic>
      <p:pic>
        <p:nvPicPr>
          <p:cNvPr id="12" name="Picture 11" descr="A picture containing text, person, person&#10;&#10;Description automatically generated">
            <a:extLst>
              <a:ext uri="{FF2B5EF4-FFF2-40B4-BE49-F238E27FC236}">
                <a16:creationId xmlns:a16="http://schemas.microsoft.com/office/drawing/2014/main" id="{9F2B5BE9-F506-4962-8AC1-78A1C0A719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9095" y="4468611"/>
            <a:ext cx="3506268" cy="2050979"/>
          </a:xfrm>
          <a:prstGeom prst="rect">
            <a:avLst/>
          </a:prstGeom>
        </p:spPr>
      </p:pic>
      <p:pic>
        <p:nvPicPr>
          <p:cNvPr id="2" name="Picture 1">
            <a:extLst>
              <a:ext uri="{FF2B5EF4-FFF2-40B4-BE49-F238E27FC236}">
                <a16:creationId xmlns:a16="http://schemas.microsoft.com/office/drawing/2014/main" id="{C4F7CBEC-C42B-4D9F-98BD-C2B38A8683EF}"/>
              </a:ext>
            </a:extLst>
          </p:cNvPr>
          <p:cNvPicPr>
            <a:picLocks noChangeAspect="1"/>
          </p:cNvPicPr>
          <p:nvPr/>
        </p:nvPicPr>
        <p:blipFill rotWithShape="1">
          <a:blip r:embed="rId4"/>
          <a:srcRect l="35654" t="22182" r="39653" b="33326"/>
          <a:stretch/>
        </p:blipFill>
        <p:spPr>
          <a:xfrm>
            <a:off x="5978769" y="5123548"/>
            <a:ext cx="1364566" cy="1382378"/>
          </a:xfrm>
          <a:prstGeom prst="rect">
            <a:avLst/>
          </a:prstGeom>
        </p:spPr>
      </p:pic>
    </p:spTree>
    <p:extLst>
      <p:ext uri="{BB962C8B-B14F-4D97-AF65-F5344CB8AC3E}">
        <p14:creationId xmlns:p14="http://schemas.microsoft.com/office/powerpoint/2010/main" val="403156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415D9F5-CC6A-4F24-8760-FE17CE66DE09}"/>
              </a:ext>
            </a:extLst>
          </p:cNvPr>
          <p:cNvSpPr>
            <a:spLocks noGrp="1"/>
          </p:cNvSpPr>
          <p:nvPr>
            <p:ph type="ctrTitle"/>
          </p:nvPr>
        </p:nvSpPr>
        <p:spPr>
          <a:xfrm>
            <a:off x="-2" y="53013"/>
            <a:ext cx="12046228" cy="766137"/>
          </a:xfrm>
        </p:spPr>
        <p:txBody>
          <a:bodyPr>
            <a:noAutofit/>
          </a:bodyPr>
          <a:lstStyle/>
          <a:p>
            <a:r>
              <a:rPr lang="en-US" sz="4000" b="1" dirty="0">
                <a:solidFill>
                  <a:schemeClr val="tx1">
                    <a:lumMod val="95000"/>
                    <a:lumOff val="5000"/>
                  </a:schemeClr>
                </a:solidFill>
              </a:rPr>
              <a:t>Impact of COVID situation on HCV</a:t>
            </a:r>
          </a:p>
        </p:txBody>
      </p:sp>
      <p:sp>
        <p:nvSpPr>
          <p:cNvPr id="6" name="Title 1">
            <a:extLst>
              <a:ext uri="{FF2B5EF4-FFF2-40B4-BE49-F238E27FC236}">
                <a16:creationId xmlns:a16="http://schemas.microsoft.com/office/drawing/2014/main" id="{C547DFFC-AD97-4452-B2F1-0321220BE075}"/>
              </a:ext>
            </a:extLst>
          </p:cNvPr>
          <p:cNvSpPr txBox="1">
            <a:spLocks/>
          </p:cNvSpPr>
          <p:nvPr/>
        </p:nvSpPr>
        <p:spPr>
          <a:xfrm>
            <a:off x="775641" y="1000125"/>
            <a:ext cx="10640718" cy="23145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IN" sz="2400" dirty="0">
                <a:solidFill>
                  <a:schemeClr val="tx1">
                    <a:lumMod val="95000"/>
                    <a:lumOff val="5000"/>
                  </a:schemeClr>
                </a:solidFill>
              </a:rPr>
              <a:t>Average 1200 patients of HCV were initiated on treatment per month before COVID situation. Due to lockdown the count declined to only 250.</a:t>
            </a:r>
          </a:p>
          <a:p>
            <a:endParaRPr lang="en-IN" sz="2400" dirty="0">
              <a:solidFill>
                <a:schemeClr val="tx1">
                  <a:lumMod val="95000"/>
                  <a:lumOff val="5000"/>
                </a:schemeClr>
              </a:solidFill>
            </a:endParaRPr>
          </a:p>
        </p:txBody>
      </p:sp>
      <p:graphicFrame>
        <p:nvGraphicFramePr>
          <p:cNvPr id="11" name="Chart 10">
            <a:extLst>
              <a:ext uri="{FF2B5EF4-FFF2-40B4-BE49-F238E27FC236}">
                <a16:creationId xmlns:a16="http://schemas.microsoft.com/office/drawing/2014/main" id="{C3FE7358-8539-4A97-9FD0-0E44E6CC92A0}"/>
              </a:ext>
            </a:extLst>
          </p:cNvPr>
          <p:cNvGraphicFramePr>
            <a:graphicFrameLocks/>
          </p:cNvGraphicFramePr>
          <p:nvPr>
            <p:extLst>
              <p:ext uri="{D42A27DB-BD31-4B8C-83A1-F6EECF244321}">
                <p14:modId xmlns:p14="http://schemas.microsoft.com/office/powerpoint/2010/main" val="2443434586"/>
              </p:ext>
            </p:extLst>
          </p:nvPr>
        </p:nvGraphicFramePr>
        <p:xfrm>
          <a:off x="2039816" y="3690592"/>
          <a:ext cx="7728292"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75222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8276451-A3DA-427D-AA43-5D548C31BF0C}"/>
              </a:ext>
            </a:extLst>
          </p:cNvPr>
          <p:cNvSpPr/>
          <p:nvPr/>
        </p:nvSpPr>
        <p:spPr>
          <a:xfrm>
            <a:off x="393895" y="4586068"/>
            <a:ext cx="11183820" cy="92846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1415D9F5-CC6A-4F24-8760-FE17CE66DE09}"/>
              </a:ext>
            </a:extLst>
          </p:cNvPr>
          <p:cNvSpPr>
            <a:spLocks noGrp="1"/>
          </p:cNvSpPr>
          <p:nvPr>
            <p:ph type="ctrTitle"/>
          </p:nvPr>
        </p:nvSpPr>
        <p:spPr>
          <a:xfrm>
            <a:off x="-2" y="235894"/>
            <a:ext cx="12046228" cy="1073422"/>
          </a:xfrm>
        </p:spPr>
        <p:txBody>
          <a:bodyPr>
            <a:noAutofit/>
          </a:bodyPr>
          <a:lstStyle/>
          <a:p>
            <a:r>
              <a:rPr lang="en-US" sz="4000" b="1" dirty="0">
                <a:solidFill>
                  <a:schemeClr val="tx1">
                    <a:lumMod val="95000"/>
                    <a:lumOff val="5000"/>
                  </a:schemeClr>
                </a:solidFill>
              </a:rPr>
              <a:t>Designation of ART and OST centres as Treatment sites during COVID</a:t>
            </a:r>
          </a:p>
        </p:txBody>
      </p:sp>
      <p:sp>
        <p:nvSpPr>
          <p:cNvPr id="6" name="Title 1">
            <a:extLst>
              <a:ext uri="{FF2B5EF4-FFF2-40B4-BE49-F238E27FC236}">
                <a16:creationId xmlns:a16="http://schemas.microsoft.com/office/drawing/2014/main" id="{C547DFFC-AD97-4452-B2F1-0321220BE075}"/>
              </a:ext>
            </a:extLst>
          </p:cNvPr>
          <p:cNvSpPr txBox="1">
            <a:spLocks/>
          </p:cNvSpPr>
          <p:nvPr/>
        </p:nvSpPr>
        <p:spPr>
          <a:xfrm>
            <a:off x="614285" y="1009358"/>
            <a:ext cx="10618870" cy="17338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N" sz="2400" dirty="0">
              <a:solidFill>
                <a:schemeClr val="tx1">
                  <a:lumMod val="95000"/>
                  <a:lumOff val="5000"/>
                </a:schemeClr>
              </a:solidFill>
            </a:endParaRPr>
          </a:p>
          <a:p>
            <a:pPr marL="342900" indent="-342900">
              <a:buFont typeface="Arial" panose="020B0604020202020204" pitchFamily="34" charset="0"/>
              <a:buChar char="•"/>
            </a:pPr>
            <a:r>
              <a:rPr lang="en-IN" sz="2400" dirty="0">
                <a:solidFill>
                  <a:schemeClr val="tx1">
                    <a:lumMod val="95000"/>
                    <a:lumOff val="5000"/>
                  </a:schemeClr>
                </a:solidFill>
              </a:rPr>
              <a:t>The active </a:t>
            </a:r>
            <a:r>
              <a:rPr lang="en-IN" sz="2400" b="1" dirty="0">
                <a:solidFill>
                  <a:schemeClr val="tx1">
                    <a:lumMod val="95000"/>
                    <a:lumOff val="5000"/>
                  </a:schemeClr>
                </a:solidFill>
              </a:rPr>
              <a:t>screening program</a:t>
            </a:r>
            <a:r>
              <a:rPr lang="en-IN" sz="2400" dirty="0">
                <a:solidFill>
                  <a:schemeClr val="tx1">
                    <a:lumMod val="95000"/>
                    <a:lumOff val="5000"/>
                  </a:schemeClr>
                </a:solidFill>
              </a:rPr>
              <a:t> was envisaged in 2017 and further launched in October 2018, to initiate Anti-HCV screening for PLHIVs at 13 ART centres and IVDUs at 11 OST sites. </a:t>
            </a:r>
            <a:endParaRPr lang="en-US" sz="2400" dirty="0">
              <a:solidFill>
                <a:schemeClr val="tx1">
                  <a:lumMod val="95000"/>
                  <a:lumOff val="5000"/>
                </a:schemeClr>
              </a:solidFill>
            </a:endParaRPr>
          </a:p>
        </p:txBody>
      </p:sp>
      <p:sp>
        <p:nvSpPr>
          <p:cNvPr id="4" name="Title 1">
            <a:extLst>
              <a:ext uri="{FF2B5EF4-FFF2-40B4-BE49-F238E27FC236}">
                <a16:creationId xmlns:a16="http://schemas.microsoft.com/office/drawing/2014/main" id="{A067F3C5-C503-48C7-91DD-8B4F35105285}"/>
              </a:ext>
            </a:extLst>
          </p:cNvPr>
          <p:cNvSpPr txBox="1">
            <a:spLocks/>
          </p:cNvSpPr>
          <p:nvPr/>
        </p:nvSpPr>
        <p:spPr>
          <a:xfrm>
            <a:off x="614285" y="2785404"/>
            <a:ext cx="10963430" cy="318677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u="sng" dirty="0">
              <a:solidFill>
                <a:schemeClr val="tx1">
                  <a:lumMod val="95000"/>
                  <a:lumOff val="5000"/>
                </a:schemeClr>
              </a:solidFill>
            </a:endParaRPr>
          </a:p>
          <a:p>
            <a:pPr marL="342900" indent="-342900">
              <a:buFont typeface="Arial" panose="020B0604020202020204" pitchFamily="34" charset="0"/>
              <a:buChar char="•"/>
            </a:pPr>
            <a:r>
              <a:rPr lang="en-IN" sz="2400" b="1" i="1" u="sng" dirty="0">
                <a:solidFill>
                  <a:schemeClr val="tx1">
                    <a:lumMod val="95000"/>
                    <a:lumOff val="5000"/>
                  </a:schemeClr>
                </a:solidFill>
              </a:rPr>
              <a:t>To facilitate effective outreach to patients, the 13 ART centres and co-located 11 OST centres were designated as Treatment centres for HCV in June-2020. </a:t>
            </a:r>
          </a:p>
          <a:p>
            <a:pPr marL="342900" indent="-342900">
              <a:buFont typeface="Arial" panose="020B0604020202020204" pitchFamily="34" charset="0"/>
              <a:buChar char="•"/>
            </a:pPr>
            <a:endParaRPr lang="en-IN" sz="2400" b="1" i="1" u="sng" dirty="0">
              <a:solidFill>
                <a:schemeClr val="tx1">
                  <a:lumMod val="95000"/>
                  <a:lumOff val="5000"/>
                </a:schemeClr>
              </a:solidFill>
            </a:endParaRPr>
          </a:p>
          <a:p>
            <a:pPr marL="342900" indent="-342900">
              <a:buFont typeface="Arial" panose="020B0604020202020204" pitchFamily="34" charset="0"/>
              <a:buChar char="•"/>
            </a:pPr>
            <a:r>
              <a:rPr lang="en-IN" sz="2400" b="1" i="1" u="sng" dirty="0">
                <a:solidFill>
                  <a:schemeClr val="tx1">
                    <a:lumMod val="95000"/>
                    <a:lumOff val="5000"/>
                  </a:schemeClr>
                </a:solidFill>
              </a:rPr>
              <a:t>Under COVID situation it helped ensuring that positive patients get Treatment at the respective sites only at the earliest.</a:t>
            </a:r>
          </a:p>
          <a:p>
            <a:pPr marL="342900" indent="-342900">
              <a:buFont typeface="Arial" panose="020B0604020202020204" pitchFamily="34" charset="0"/>
              <a:buChar char="•"/>
            </a:pPr>
            <a:endParaRPr lang="en-IN" sz="2400" b="1" i="1" u="sng" dirty="0">
              <a:solidFill>
                <a:schemeClr val="tx1">
                  <a:lumMod val="95000"/>
                  <a:lumOff val="5000"/>
                </a:schemeClr>
              </a:solidFill>
            </a:endParaRPr>
          </a:p>
          <a:p>
            <a:pPr marL="342900" indent="-342900">
              <a:buFont typeface="Arial" panose="020B0604020202020204" pitchFamily="34" charset="0"/>
              <a:buChar char="•"/>
            </a:pPr>
            <a:r>
              <a:rPr lang="en-IN" sz="2400" dirty="0">
                <a:solidFill>
                  <a:schemeClr val="tx1">
                    <a:lumMod val="95000"/>
                    <a:lumOff val="5000"/>
                  </a:schemeClr>
                </a:solidFill>
              </a:rPr>
              <a:t>Online portal entries/ Digitization of data/ calling and counselling of patients are done by the Peer Support appointed under NVHCP at the Co-located District Hospitals or Government Medical Colleges on routine basis.</a:t>
            </a:r>
          </a:p>
          <a:p>
            <a:pPr marL="342900" indent="-342900">
              <a:buFont typeface="Arial" panose="020B0604020202020204" pitchFamily="34" charset="0"/>
              <a:buChar char="•"/>
            </a:pPr>
            <a:endParaRPr lang="en-IN" sz="2400" b="1" i="1" u="sng" dirty="0">
              <a:solidFill>
                <a:schemeClr val="tx1">
                  <a:lumMod val="95000"/>
                  <a:lumOff val="5000"/>
                </a:schemeClr>
              </a:solidFill>
            </a:endParaRPr>
          </a:p>
          <a:p>
            <a:pPr marL="342900" indent="-342900">
              <a:buFont typeface="Arial" panose="020B0604020202020204" pitchFamily="34" charset="0"/>
              <a:buChar char="•"/>
            </a:pPr>
            <a:endParaRPr lang="en-IN" sz="2400" dirty="0">
              <a:solidFill>
                <a:schemeClr val="tx1">
                  <a:lumMod val="95000"/>
                  <a:lumOff val="5000"/>
                </a:schemeClr>
              </a:solidFill>
            </a:endParaRPr>
          </a:p>
        </p:txBody>
      </p:sp>
    </p:spTree>
    <p:extLst>
      <p:ext uri="{BB962C8B-B14F-4D97-AF65-F5344CB8AC3E}">
        <p14:creationId xmlns:p14="http://schemas.microsoft.com/office/powerpoint/2010/main" val="29993959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9047</TotalTime>
  <Words>1011</Words>
  <Application>Microsoft Office PowerPoint</Application>
  <PresentationFormat>Widescreen</PresentationFormat>
  <Paragraphs>114</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Office Theme</vt:lpstr>
      <vt:lpstr>PowerPoint Presentation</vt:lpstr>
      <vt:lpstr>Introduction</vt:lpstr>
      <vt:lpstr>Cascade Report   (June-2016 till Dec-2020) at 22 DH, 3 GMC , 13 ART, 11 OST, 1 SDH and 9 Central Prisons</vt:lpstr>
      <vt:lpstr>Peer Support </vt:lpstr>
      <vt:lpstr>Duty Stations</vt:lpstr>
      <vt:lpstr>Capacity Building</vt:lpstr>
      <vt:lpstr>Key Roles of Peer Support</vt:lpstr>
      <vt:lpstr>Impact of COVID situation on HCV</vt:lpstr>
      <vt:lpstr>Designation of ART and OST centres as Treatment sites during COVID</vt:lpstr>
      <vt:lpstr>Designated ART and OST centers</vt:lpstr>
      <vt:lpstr>Role of Peer Support during COVID situation</vt:lpstr>
      <vt:lpstr>Roles of Peer Support during COVID situation</vt:lpstr>
      <vt:lpstr>Digitization of Data by Peer Support</vt:lpstr>
      <vt:lpstr>Results</vt:lpstr>
      <vt:lpstr>Results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Arun Sond</dc:creator>
  <cp:lastModifiedBy>Gagandeep Grover</cp:lastModifiedBy>
  <cp:revision>90</cp:revision>
  <dcterms:created xsi:type="dcterms:W3CDTF">2020-05-20T18:19:15Z</dcterms:created>
  <dcterms:modified xsi:type="dcterms:W3CDTF">2021-01-04T11:06:14Z</dcterms:modified>
</cp:coreProperties>
</file>