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444" r:id="rId4"/>
    <p:sldId id="415" r:id="rId5"/>
    <p:sldId id="457" r:id="rId6"/>
    <p:sldId id="258" r:id="rId7"/>
    <p:sldId id="257" r:id="rId8"/>
    <p:sldId id="454" r:id="rId9"/>
    <p:sldId id="440" r:id="rId10"/>
    <p:sldId id="432" r:id="rId11"/>
    <p:sldId id="433" r:id="rId12"/>
    <p:sldId id="458" r:id="rId13"/>
    <p:sldId id="411" r:id="rId14"/>
    <p:sldId id="437" r:id="rId15"/>
    <p:sldId id="4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pi%202019\GRAPH%20upto%20date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IN" dirty="0" smtClean="0"/>
              <a:t>MEGHALAYA: Epidemiological Status 2015-2018(2019 </a:t>
            </a:r>
            <a:r>
              <a:rPr lang="en-IN" dirty="0" err="1" smtClean="0"/>
              <a:t>upto</a:t>
            </a:r>
            <a:r>
              <a:rPr lang="en-IN" dirty="0" smtClean="0"/>
              <a:t> Sep)</a:t>
            </a:r>
            <a:endParaRPr lang="en-IN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NEW!$E$2</c:f>
              <c:strCache>
                <c:ptCount val="1"/>
                <c:pt idx="0">
                  <c:v> Malaria Cases</c:v>
                </c:pt>
              </c:strCache>
            </c:strRef>
          </c:tx>
          <c:cat>
            <c:strRef>
              <c:f>NEW!$B$105:$B$109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2019( upto Sep)</c:v>
                </c:pt>
              </c:strCache>
            </c:strRef>
          </c:cat>
          <c:val>
            <c:numRef>
              <c:f>NEW!$E$105:$E$109</c:f>
              <c:numCache>
                <c:formatCode>General</c:formatCode>
                <c:ptCount val="5"/>
                <c:pt idx="0">
                  <c:v>48603</c:v>
                </c:pt>
                <c:pt idx="1">
                  <c:v>35024</c:v>
                </c:pt>
                <c:pt idx="2">
                  <c:v>16433</c:v>
                </c:pt>
                <c:pt idx="3">
                  <c:v>6394</c:v>
                </c:pt>
                <c:pt idx="4">
                  <c:v>1743</c:v>
                </c:pt>
              </c:numCache>
            </c:numRef>
          </c:val>
        </c:ser>
        <c:ser>
          <c:idx val="1"/>
          <c:order val="1"/>
          <c:tx>
            <c:strRef>
              <c:f>NEW!$F$2</c:f>
              <c:strCache>
                <c:ptCount val="1"/>
                <c:pt idx="0">
                  <c:v>Pf cases.</c:v>
                </c:pt>
              </c:strCache>
            </c:strRef>
          </c:tx>
          <c:cat>
            <c:strRef>
              <c:f>NEW!$B$105:$B$109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2019( upto Sep)</c:v>
                </c:pt>
              </c:strCache>
            </c:strRef>
          </c:cat>
          <c:val>
            <c:numRef>
              <c:f>NEW!$F$105:$F$109</c:f>
              <c:numCache>
                <c:formatCode>General</c:formatCode>
                <c:ptCount val="5"/>
                <c:pt idx="0">
                  <c:v>44293</c:v>
                </c:pt>
                <c:pt idx="1">
                  <c:v>31773</c:v>
                </c:pt>
                <c:pt idx="2">
                  <c:v>14974</c:v>
                </c:pt>
                <c:pt idx="3">
                  <c:v>6076</c:v>
                </c:pt>
                <c:pt idx="4">
                  <c:v>1549</c:v>
                </c:pt>
              </c:numCache>
            </c:numRef>
          </c:val>
        </c:ser>
        <c:axId val="84159872"/>
        <c:axId val="84165760"/>
      </c:barChart>
      <c:lineChart>
        <c:grouping val="standard"/>
        <c:ser>
          <c:idx val="2"/>
          <c:order val="2"/>
          <c:tx>
            <c:strRef>
              <c:f>NEW!$J$2</c:f>
              <c:strCache>
                <c:ptCount val="1"/>
                <c:pt idx="0">
                  <c:v>Deaths </c:v>
                </c:pt>
              </c:strCache>
            </c:strRef>
          </c:tx>
          <c:dLbls>
            <c:showVal val="1"/>
          </c:dLbls>
          <c:cat>
            <c:strRef>
              <c:f>NEW!$B$102:$B$109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2019( upto Sep)</c:v>
                </c:pt>
              </c:strCache>
            </c:strRef>
          </c:cat>
          <c:val>
            <c:numRef>
              <c:f>NEW!$J$105:$J$109</c:f>
              <c:numCache>
                <c:formatCode>General</c:formatCode>
                <c:ptCount val="5"/>
                <c:pt idx="0">
                  <c:v>79</c:v>
                </c:pt>
                <c:pt idx="1">
                  <c:v>45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marker val="1"/>
        <c:axId val="84173184"/>
        <c:axId val="84167296"/>
      </c:lineChart>
      <c:catAx>
        <c:axId val="84159872"/>
        <c:scaling>
          <c:orientation val="minMax"/>
        </c:scaling>
        <c:axPos val="b"/>
        <c:majorTickMark val="none"/>
        <c:tickLblPos val="nextTo"/>
        <c:crossAx val="84165760"/>
        <c:crosses val="autoZero"/>
        <c:auto val="1"/>
        <c:lblAlgn val="ctr"/>
        <c:lblOffset val="100"/>
      </c:catAx>
      <c:valAx>
        <c:axId val="84165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4159872"/>
        <c:crosses val="autoZero"/>
        <c:crossBetween val="between"/>
      </c:valAx>
      <c:valAx>
        <c:axId val="84167296"/>
        <c:scaling>
          <c:orientation val="minMax"/>
        </c:scaling>
        <c:axPos val="r"/>
        <c:numFmt formatCode="General" sourceLinked="1"/>
        <c:tickLblPos val="nextTo"/>
        <c:crossAx val="84173184"/>
        <c:crosses val="max"/>
        <c:crossBetween val="between"/>
      </c:valAx>
      <c:catAx>
        <c:axId val="84173184"/>
        <c:scaling>
          <c:orientation val="minMax"/>
        </c:scaling>
        <c:delete val="1"/>
        <c:axPos val="b"/>
        <c:tickLblPos val="none"/>
        <c:crossAx val="84167296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C7F48-41EC-463F-8592-846344585BB2}" type="datetimeFigureOut">
              <a:rPr lang="en-US" smtClean="0"/>
              <a:t>11/11/2019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36C8-F721-420D-B1D3-4740C9E8225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A2404-0B73-4861-AAAD-333D77853997}" type="datetimeFigureOut">
              <a:rPr lang="en-IN" smtClean="0"/>
              <a:pPr/>
              <a:t>11-11-2019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DF4D-D9A6-48E0-8089-6084785C2C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3255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A3D9-B52F-4CA9-A113-9880D1A0A1AB}" type="slidenum">
              <a:rPr lang="en-IN" smtClean="0">
                <a:solidFill>
                  <a:prstClr val="black"/>
                </a:solidFill>
              </a:rPr>
              <a:pPr/>
              <a:t>2</a:t>
            </a:fld>
            <a:endParaRPr lang="en-I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DF4D-D9A6-48E0-8089-6084785C2CF9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65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15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645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658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01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633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78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32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069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49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45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948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99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664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86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5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09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48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146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548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64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50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11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06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571480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NATIONAL SUMMIT ON “GOOD &amp; REPLICABLE PRACTICES AND INNOVATIONS IN PUBLIC HEALTHCARE SYSTEMS”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0034" y="5143512"/>
            <a:ext cx="8372492" cy="10810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DR. R. LYNGDOH,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DEPUTY DIRECTOR OF HEALTH SERVICES (M),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SPO, NVBDCP,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NHM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MEGHALAYA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38" y="142852"/>
            <a:ext cx="4264762" cy="603138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57422" y="0"/>
            <a:ext cx="3071866" cy="214314"/>
          </a:xfrm>
        </p:spPr>
        <p:txBody>
          <a:bodyPr/>
          <a:lstStyle/>
          <a:p>
            <a:pPr algn="ctr"/>
            <a:r>
              <a:rPr lang="en-IN" sz="2000" b="1" dirty="0" smtClean="0"/>
              <a:t>Trainings conducted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2380723" cy="17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143116"/>
            <a:ext cx="2611652" cy="14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714752"/>
            <a:ext cx="2751562" cy="154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r="926"/>
          <a:stretch>
            <a:fillRect/>
          </a:stretch>
        </p:blipFill>
        <p:spPr bwMode="auto">
          <a:xfrm>
            <a:off x="2214546" y="5284325"/>
            <a:ext cx="2589445" cy="15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>
            <a:spLocks noChangeAspect="1"/>
          </p:cNvSpPr>
          <p:nvPr/>
        </p:nvSpPr>
        <p:spPr>
          <a:xfrm rot="8700000" flipV="1">
            <a:off x="1219276" y="1807613"/>
            <a:ext cx="2404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ASHAS’ TRAININGS IN PHCs/CHCs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3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Innovations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7520940" cy="651972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District Death Review Committee</a:t>
            </a:r>
            <a:endParaRPr lang="en-IN" sz="2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Portable IEC/BCC / Drug Chart for ASHA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Release of booklet for </a:t>
            </a:r>
            <a:r>
              <a:rPr lang="en-US" sz="2800" dirty="0" err="1" smtClean="0"/>
              <a:t>Intersectoral</a:t>
            </a:r>
            <a:r>
              <a:rPr lang="en-US" sz="2800" dirty="0" smtClean="0"/>
              <a:t> Convergence</a:t>
            </a:r>
            <a:endParaRPr lang="en-IN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857496"/>
            <a:ext cx="7710221" cy="38295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5786" y="2214554"/>
            <a:ext cx="7520940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ASHA – IEC / Drug Chart</a:t>
            </a:r>
            <a:endParaRPr kumimoji="0" lang="en-IN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929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6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2132856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 Black" pitchFamily="34" charset="0"/>
                <a:cs typeface="Arabic Typesetting" pitchFamily="66" charset="-78"/>
              </a:rPr>
              <a:t>THANK YOU</a:t>
            </a:r>
            <a:endParaRPr lang="en-IN" sz="4400" b="1" dirty="0">
              <a:latin typeface="Arial Black" pitchFamily="34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2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285729"/>
            <a:ext cx="8763000" cy="73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Achievements of the </a:t>
            </a:r>
            <a:r>
              <a:rPr lang="en-US" sz="2400" b="1" u="sng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Programme</a:t>
            </a:r>
            <a:r>
              <a:rPr lang="en-US" sz="2400" b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: 2016-2018(2019 </a:t>
            </a:r>
            <a:r>
              <a:rPr lang="en-US" sz="2400" b="1" u="sng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Upto</a:t>
            </a:r>
            <a:r>
              <a:rPr lang="en-US" sz="2400" b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Sep)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Decrease in malaria cases :       2016 by 27.94 % (in comparison to 2015)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            2017 by 53.08 % </a:t>
            </a: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(in comparison to 2016)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	    2018 by 61.09 % </a:t>
            </a: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(in comparison to 2017)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            2019 by 69.08 % </a:t>
            </a: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(in comparison </a:t>
            </a:r>
            <a:r>
              <a:rPr lang="en-US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upto</a:t>
            </a: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Sep,2018)</a:t>
            </a:r>
            <a:endParaRPr lang="en-US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Decrease in Pf cases :	     2016 by 28.27% (in comparison to 2015)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             2017 by 52.87 % </a:t>
            </a: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(in comparison to 2016)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	     2018 by 59.42 % </a:t>
            </a: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(in comparison to 2017)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             2019 by 71.03 % </a:t>
            </a: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(in comparison </a:t>
            </a:r>
            <a:r>
              <a:rPr lang="en-US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upto</a:t>
            </a: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Sep,2018)</a:t>
            </a:r>
            <a:endParaRPr lang="en-US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Decrease in deaths :      	    45 (2016) from 79(2015)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			    12 (2017) from 45 (2016)</a:t>
            </a: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                     6 (2018) from 12 (2017)</a:t>
            </a: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	    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3 </a:t>
            </a:r>
            <a:r>
              <a:rPr lang="en-US" dirty="0" err="1" smtClean="0">
                <a:solidFill>
                  <a:prstClr val="black"/>
                </a:solidFill>
                <a:cs typeface="Times New Roman" pitchFamily="18" charset="0"/>
              </a:rPr>
              <a:t>upto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Sep, 2019 </a:t>
            </a:r>
            <a:endParaRPr lang="en-US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9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57158" y="285728"/>
          <a:ext cx="835824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4714908" cy="11430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IN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Early warning </a:t>
            </a:r>
            <a:r>
              <a:rPr lang="en-US" sz="2400" dirty="0" smtClean="0"/>
              <a:t>signals </a:t>
            </a:r>
            <a:r>
              <a:rPr lang="en-US" sz="2400" dirty="0"/>
              <a:t>are flagged and necessary actions are carried out.</a:t>
            </a:r>
            <a:endParaRPr lang="en-IN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2714620"/>
            <a:ext cx="4643438" cy="1524000"/>
          </a:xfrm>
        </p:spPr>
        <p:txBody>
          <a:bodyPr>
            <a:normAutofit fontScale="55000" lnSpcReduction="20000"/>
          </a:bodyPr>
          <a:lstStyle/>
          <a:p>
            <a:r>
              <a:rPr lang="en-US" sz="6400" b="0" dirty="0" smtClean="0"/>
              <a:t>	</a:t>
            </a:r>
            <a:r>
              <a:rPr lang="en-US" sz="3800" b="0" dirty="0" smtClean="0"/>
              <a:t>EDPCT	</a:t>
            </a:r>
          </a:p>
          <a:p>
            <a:r>
              <a:rPr lang="en-US" sz="3800" b="0" dirty="0" smtClean="0"/>
              <a:t>	The initiation of DOTS for positive cases at a few districts have yielded successful results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BEST PRACTICES</a:t>
            </a:r>
            <a:endParaRPr lang="en-IN" sz="3200" b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813" y="1115153"/>
            <a:ext cx="3960183" cy="56027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1472" y="500042"/>
            <a:ext cx="635798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Constant in-depth analysis of data at all levels.</a:t>
            </a:r>
            <a:endParaRPr kumimoji="0" lang="en-IN" sz="1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91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8572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Priority on Focal outbreak management which includes hands on training of the Medical Officers &amp; Field Staff for any corrective measures.</a:t>
            </a:r>
            <a:endParaRPr lang="en-US" sz="2400" b="1" dirty="0"/>
          </a:p>
          <a:p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643182"/>
            <a:ext cx="796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Every case is line listed with follow ups.</a:t>
            </a:r>
            <a:endParaRPr lang="en-I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3643314"/>
            <a:ext cx="774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Close Co-ordination with and guidance to the grass root workers and districts – State Review Meeting held outside State HQ.</a:t>
            </a:r>
            <a:endParaRPr lang="en-IN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14546" y="142852"/>
            <a:ext cx="3743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 &amp; Evaluation</a:t>
            </a:r>
            <a:endParaRPr kumimoji="0" lang="en-IN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9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290"/>
            <a:ext cx="2560443" cy="192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2591866" cy="19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36" y="142846"/>
            <a:ext cx="2706754" cy="203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643446"/>
            <a:ext cx="2633599" cy="197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2" y="2428866"/>
            <a:ext cx="2706754" cy="203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428868"/>
            <a:ext cx="2670176" cy="2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572008"/>
            <a:ext cx="2725043" cy="20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1" y="2428867"/>
            <a:ext cx="2613398" cy="195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	Through sustained IEC/BCC activities – communities are being made aware</a:t>
            </a:r>
          </a:p>
          <a:p>
            <a:endParaRPr lang="en-US" sz="3200" dirty="0" smtClean="0"/>
          </a:p>
          <a:p>
            <a:r>
              <a:rPr lang="en-US" sz="3200" dirty="0" smtClean="0"/>
              <a:t>	School Activities are being prioritized.</a:t>
            </a:r>
          </a:p>
          <a:p>
            <a:endParaRPr lang="en-US" sz="3200" dirty="0" smtClean="0"/>
          </a:p>
          <a:p>
            <a:r>
              <a:rPr lang="en-US" sz="3200" dirty="0" smtClean="0"/>
              <a:t>	</a:t>
            </a:r>
            <a:r>
              <a:rPr lang="en-US" sz="3200" dirty="0" err="1" smtClean="0"/>
              <a:t>Miking</a:t>
            </a:r>
            <a:r>
              <a:rPr lang="en-US" sz="3200" dirty="0" smtClean="0"/>
              <a:t> is being carried out regularly.</a:t>
            </a:r>
            <a:endParaRPr lang="en-IN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/>
              <a:t>IEC / BCC</a:t>
            </a:r>
            <a:endParaRPr lang="en-IN" sz="3600" b="1" dirty="0"/>
          </a:p>
        </p:txBody>
      </p:sp>
    </p:spTree>
    <p:extLst>
      <p:ext uri="{BB962C8B-B14F-4D97-AF65-F5344CB8AC3E}">
        <p14:creationId xmlns="" xmlns:p14="http://schemas.microsoft.com/office/powerpoint/2010/main" val="22230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saiah\Pictures\IMG-20190508-WA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14818"/>
            <a:ext cx="3335731" cy="250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saiah\Pictures\IMG-20190508-WA0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8"/>
          <a:stretch/>
        </p:blipFill>
        <p:spPr bwMode="auto">
          <a:xfrm>
            <a:off x="4643438" y="4143380"/>
            <a:ext cx="3857260" cy="2424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Isaiah\Pictures\IMG-20190508-WA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0070"/>
            <a:ext cx="1917192" cy="3406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207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Miking</a:t>
            </a:r>
            <a:r>
              <a:rPr lang="en-US" sz="1600" b="1" dirty="0" smtClean="0">
                <a:solidFill>
                  <a:srgbClr val="FF0000"/>
                </a:solidFill>
              </a:rPr>
              <a:t> – West </a:t>
            </a:r>
            <a:r>
              <a:rPr lang="en-US" sz="1600" b="1" dirty="0" err="1" smtClean="0">
                <a:solidFill>
                  <a:srgbClr val="FF0000"/>
                </a:solidFill>
              </a:rPr>
              <a:t>Garo</a:t>
            </a:r>
            <a:r>
              <a:rPr lang="en-US" sz="1600" b="1" dirty="0" smtClean="0">
                <a:solidFill>
                  <a:srgbClr val="FF0000"/>
                </a:solidFill>
              </a:rPr>
              <a:t> Hills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3786190"/>
            <a:ext cx="247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Miking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East Khasi Hills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0"/>
            <a:ext cx="2665476" cy="3769614"/>
          </a:xfrm>
          <a:prstGeom prst="rect">
            <a:avLst/>
          </a:prstGeom>
        </p:spPr>
      </p:pic>
      <p:pic>
        <p:nvPicPr>
          <p:cNvPr id="8" name="Picture 2" descr="C:\Users\Isaiah\Desktop\PICS for gujarat\Bijasik Matwa Rall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28604"/>
            <a:ext cx="3567151" cy="2006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1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aiah\Desktop\meghalaya bed net distribution\New folder\IMG-20160418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71810"/>
            <a:ext cx="2048256" cy="3413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aiah\Desktop\meghalaya bed net distribution\New folder\IMG-20160420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931920" cy="2213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aiah\Desktop\meghalaya bed net distribution\New folder\IMG-20160418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857232"/>
            <a:ext cx="3169920" cy="1901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LLIN usage has brought about the most significant reduction in Malaria cases in the State</a:t>
            </a:r>
            <a:endParaRPr lang="en-IN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008742"/>
            <a:ext cx="2721254" cy="3849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929586" y="3214686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Checking on breeding sites</a:t>
            </a:r>
            <a:endParaRPr lang="en-IN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5" descr="C:\Users\Isaiah\Pictures\IMG-20190501-WA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429000"/>
            <a:ext cx="3067022" cy="229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59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357</TotalTime>
  <Words>224</Words>
  <Application>Microsoft Office PowerPoint</Application>
  <PresentationFormat>On-screen Show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Angles</vt:lpstr>
      <vt:lpstr>Office Theme</vt:lpstr>
      <vt:lpstr>1_Office Theme</vt:lpstr>
      <vt:lpstr>Slide 1</vt:lpstr>
      <vt:lpstr>Slide 2</vt:lpstr>
      <vt:lpstr>Slide 3</vt:lpstr>
      <vt:lpstr>   </vt:lpstr>
      <vt:lpstr> </vt:lpstr>
      <vt:lpstr>Slide 6</vt:lpstr>
      <vt:lpstr>IEC / BCC</vt:lpstr>
      <vt:lpstr>Slide 8</vt:lpstr>
      <vt:lpstr>Slide 9</vt:lpstr>
      <vt:lpstr>Trainings conducted</vt:lpstr>
      <vt:lpstr>Innovations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</dc:creator>
  <cp:lastModifiedBy>hp</cp:lastModifiedBy>
  <cp:revision>88</cp:revision>
  <dcterms:modified xsi:type="dcterms:W3CDTF">2019-11-11T07:34:06Z</dcterms:modified>
</cp:coreProperties>
</file>