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charts/style3.xml" ContentType="application/vnd.ms-office.chart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94" r:id="rId5"/>
    <p:sldId id="259" r:id="rId6"/>
    <p:sldId id="261" r:id="rId7"/>
    <p:sldId id="260" r:id="rId8"/>
    <p:sldId id="277" r:id="rId9"/>
    <p:sldId id="295" r:id="rId10"/>
    <p:sldId id="264" r:id="rId11"/>
    <p:sldId id="288" r:id="rId12"/>
    <p:sldId id="263" r:id="rId13"/>
    <p:sldId id="271" r:id="rId14"/>
    <p:sldId id="267" r:id="rId15"/>
    <p:sldId id="268" r:id="rId16"/>
    <p:sldId id="266" r:id="rId17"/>
    <p:sldId id="296" r:id="rId18"/>
    <p:sldId id="289" r:id="rId19"/>
    <p:sldId id="265" r:id="rId20"/>
    <p:sldId id="275" r:id="rId21"/>
    <p:sldId id="291" r:id="rId22"/>
    <p:sldId id="292" r:id="rId23"/>
    <p:sldId id="269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7F83"/>
    <a:srgbClr val="203864"/>
    <a:srgbClr val="385723"/>
    <a:srgbClr val="7F6000"/>
    <a:srgbClr val="ABD0BF"/>
    <a:srgbClr val="ADD0CA"/>
    <a:srgbClr val="949494"/>
    <a:srgbClr val="999999"/>
    <a:srgbClr val="B6AF9D"/>
    <a:srgbClr val="522F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12" y="-10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04-4AC5-A3C7-6FAE6EA18F6B}"/>
              </c:ext>
            </c:extLst>
          </c:dPt>
          <c:dPt>
            <c:idx val="1"/>
            <c:spPr>
              <a:solidFill>
                <a:srgbClr val="94949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04-4AC5-A3C7-6FAE6EA18F6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04-4AC5-A3C7-6FAE6EA18F6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04-4AC5-A3C7-6FAE6EA18F6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04-4AC5-A3C7-6FAE6EA18F6B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92-4CAA-B9B4-1CDFFBCDB941}"/>
              </c:ext>
            </c:extLst>
          </c:dPt>
          <c:dPt>
            <c:idx val="1"/>
            <c:spPr>
              <a:solidFill>
                <a:srgbClr val="ABD0B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92-4CAA-B9B4-1CDFFBCDB94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92-4CAA-B9B4-1CDFFBCDB94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92-4CAA-B9B4-1CDFFBCDB94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92-4CAA-B9B4-1CDFFBCDB941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3B-4D05-B4C3-D6E96F57F400}"/>
              </c:ext>
            </c:extLst>
          </c:dPt>
          <c:dPt>
            <c:idx val="1"/>
            <c:spPr>
              <a:solidFill>
                <a:srgbClr val="747F8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3B-4D05-B4C3-D6E96F57F40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2A-4370-92D3-EAF28644FE59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2A-4370-92D3-EAF28644FE5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3B-4D05-B4C3-D6E96F57F40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B-4D05-B4C3-D6E96F57F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3B-4D05-B4C3-D6E96F57F400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02-4152-AE43-5E5DDA66535C}"/>
              </c:ext>
            </c:extLst>
          </c:dPt>
          <c:dPt>
            <c:idx val="1"/>
            <c:spPr>
              <a:solidFill>
                <a:srgbClr val="ABD0B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02-4152-AE43-5E5DDA66535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02-4152-AE43-5E5DDA66535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02-4152-AE43-5E5DDA66535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02-4152-AE43-5E5DDA66535C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image" Target="../media/image2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image" Target="../media/image18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image" Target="../media/image211.png"/><Relationship Id="rId4" Type="http://schemas.openxmlformats.org/officeDocument/2006/relationships/image" Target="../media/image2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6E306-478A-4C00-A069-DB24B4F7D304}" type="doc">
      <dgm:prSet loTypeId="urn:microsoft.com/office/officeart/2005/8/layout/vList4#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DCD6BB-A9DC-486F-8A51-4865EE6BFEBF}">
      <dgm:prSet phldrT="[Text]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 1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B87F68-CCA6-49AB-ADF4-8E65EEAAD197}" type="parTrans" cxnId="{9ACF8019-7479-4419-8C0D-4A232A4B816C}">
      <dgm:prSet/>
      <dgm:spPr/>
      <dgm:t>
        <a:bodyPr/>
        <a:lstStyle/>
        <a:p>
          <a:endParaRPr lang="en-US"/>
        </a:p>
      </dgm:t>
    </dgm:pt>
    <dgm:pt modelId="{A81C37B7-770E-4475-A1C4-206E8413F658}" type="sibTrans" cxnId="{9ACF8019-7479-4419-8C0D-4A232A4B816C}">
      <dgm:prSet/>
      <dgm:spPr/>
      <dgm:t>
        <a:bodyPr/>
        <a:lstStyle/>
        <a:p>
          <a:endParaRPr lang="en-US"/>
        </a:p>
      </dgm:t>
    </dgm:pt>
    <dgm:pt modelId="{8B1B1EFD-A173-4635-B388-A56628B07D2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‘Empanelment of private X-ray’ - a tool for augmenting TB diagnosis in Mumbai, Maharashtra</a:t>
          </a:r>
          <a:endParaRPr lang="en-US" sz="2400" dirty="0"/>
        </a:p>
      </dgm:t>
    </dgm:pt>
    <dgm:pt modelId="{6EB2547C-04EF-4E57-91EB-A0940DDAC98B}" type="parTrans" cxnId="{A79B8FC0-9D70-4537-B2C5-11ED7C1E1EDA}">
      <dgm:prSet/>
      <dgm:spPr/>
      <dgm:t>
        <a:bodyPr/>
        <a:lstStyle/>
        <a:p>
          <a:endParaRPr lang="en-US"/>
        </a:p>
      </dgm:t>
    </dgm:pt>
    <dgm:pt modelId="{1B4E48AE-08C7-4E0B-B99E-5F2FEA6A9B30}" type="sibTrans" cxnId="{A79B8FC0-9D70-4537-B2C5-11ED7C1E1EDA}">
      <dgm:prSet/>
      <dgm:spPr/>
      <dgm:t>
        <a:bodyPr/>
        <a:lstStyle/>
        <a:p>
          <a:endParaRPr lang="en-US"/>
        </a:p>
      </dgm:t>
    </dgm:pt>
    <dgm:pt modelId="{23FEC5CE-E2B6-409D-BBB7-09D40107B140}">
      <dgm:prSet phldrT="[Text]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96E65-273A-40FC-90F1-82651A2A20C6}" type="parTrans" cxnId="{347BE6E6-5F13-4EB0-B7A0-2410EAB27698}">
      <dgm:prSet/>
      <dgm:spPr/>
      <dgm:t>
        <a:bodyPr/>
        <a:lstStyle/>
        <a:p>
          <a:endParaRPr lang="en-US"/>
        </a:p>
      </dgm:t>
    </dgm:pt>
    <dgm:pt modelId="{71F1A85A-145A-4FDB-8B18-21BF2C8F1162}" type="sibTrans" cxnId="{347BE6E6-5F13-4EB0-B7A0-2410EAB27698}">
      <dgm:prSet/>
      <dgm:spPr/>
      <dgm:t>
        <a:bodyPr/>
        <a:lstStyle/>
        <a:p>
          <a:endParaRPr lang="en-US"/>
        </a:p>
      </dgm:t>
    </dgm:pt>
    <dgm:pt modelId="{69DA35EB-32EE-46CC-ACF2-F45F6BE8CC9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‘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Private Sector Engagement - Towards End TB’ through Innovative Private Provider Support Agency (PPSA)   in Mumbai, Maharashtra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Medium" panose="02000000000000000000" pitchFamily="2" charset="0"/>
            <a:ea typeface="Roboto Medium" panose="02000000000000000000" pitchFamily="2" charset="0"/>
          </a:endParaRPr>
        </a:p>
      </dgm:t>
    </dgm:pt>
    <dgm:pt modelId="{9AB4393A-3F03-4AD7-A9A0-C00BC7A302CE}" type="parTrans" cxnId="{CC4363C4-7996-40E2-B57D-B74E091EBDD2}">
      <dgm:prSet/>
      <dgm:spPr/>
      <dgm:t>
        <a:bodyPr/>
        <a:lstStyle/>
        <a:p>
          <a:endParaRPr lang="en-US"/>
        </a:p>
      </dgm:t>
    </dgm:pt>
    <dgm:pt modelId="{80EF5EA8-C630-4D12-B4A7-4BD0B0167E58}" type="sibTrans" cxnId="{CC4363C4-7996-40E2-B57D-B74E091EBDD2}">
      <dgm:prSet/>
      <dgm:spPr/>
      <dgm:t>
        <a:bodyPr/>
        <a:lstStyle/>
        <a:p>
          <a:endParaRPr lang="en-US"/>
        </a:p>
      </dgm:t>
    </dgm:pt>
    <dgm:pt modelId="{EB3B5349-7A6E-44F4-A1EC-74637DCCCBE5}">
      <dgm:prSet phldrT="[Text]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 3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D1C28-A572-490C-A48F-2BA5C1DD82E2}" type="parTrans" cxnId="{17DA9CDE-590F-419B-885F-DE2179CB7ED4}">
      <dgm:prSet/>
      <dgm:spPr/>
      <dgm:t>
        <a:bodyPr/>
        <a:lstStyle/>
        <a:p>
          <a:endParaRPr lang="en-US"/>
        </a:p>
      </dgm:t>
    </dgm:pt>
    <dgm:pt modelId="{BB431A0C-3AA1-4585-A9AB-F70FBC786984}" type="sibTrans" cxnId="{17DA9CDE-590F-419B-885F-DE2179CB7ED4}">
      <dgm:prSet/>
      <dgm:spPr/>
      <dgm:t>
        <a:bodyPr/>
        <a:lstStyle/>
        <a:p>
          <a:endParaRPr lang="en-US"/>
        </a:p>
      </dgm:t>
    </dgm:pt>
    <dgm:pt modelId="{2F9A9FB2-3028-4CEA-8575-8E01DFDB522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Access to free Fixed Drug Combination to TB patients seeking care in private sector through Nagpur Municipal Corporation’s (MH) efforts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2F904-6924-48A6-A34D-52587FF679BE}" type="parTrans" cxnId="{A9905FC5-E140-41B1-86F5-8D37AF7976D3}">
      <dgm:prSet/>
      <dgm:spPr/>
      <dgm:t>
        <a:bodyPr/>
        <a:lstStyle/>
        <a:p>
          <a:endParaRPr lang="en-US"/>
        </a:p>
      </dgm:t>
    </dgm:pt>
    <dgm:pt modelId="{C2F8C7B2-AD28-4AA4-BA16-3BA60A1F8A60}" type="sibTrans" cxnId="{A9905FC5-E140-41B1-86F5-8D37AF7976D3}">
      <dgm:prSet/>
      <dgm:spPr/>
      <dgm:t>
        <a:bodyPr/>
        <a:lstStyle/>
        <a:p>
          <a:endParaRPr lang="en-US"/>
        </a:p>
      </dgm:t>
    </dgm:pt>
    <dgm:pt modelId="{C30F3295-CC46-40C7-AF56-9C47102B23E5}" type="pres">
      <dgm:prSet presAssocID="{3E16E306-478A-4C00-A069-DB24B4F7D3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F15222-AF2D-42CB-95FE-2D587A4E1EC7}" type="pres">
      <dgm:prSet presAssocID="{D8DCD6BB-A9DC-486F-8A51-4865EE6BFEBF}" presName="comp" presStyleCnt="0"/>
      <dgm:spPr/>
    </dgm:pt>
    <dgm:pt modelId="{969617CE-5852-4C10-A22C-4C74CF6ACCF0}" type="pres">
      <dgm:prSet presAssocID="{D8DCD6BB-A9DC-486F-8A51-4865EE6BFEBF}" presName="box" presStyleLbl="node1" presStyleIdx="0" presStyleCnt="3"/>
      <dgm:spPr/>
      <dgm:t>
        <a:bodyPr/>
        <a:lstStyle/>
        <a:p>
          <a:endParaRPr lang="en-US"/>
        </a:p>
      </dgm:t>
    </dgm:pt>
    <dgm:pt modelId="{0C0E53B0-68B7-40F0-BBE4-36F7AA774544}" type="pres">
      <dgm:prSet presAssocID="{D8DCD6BB-A9DC-486F-8A51-4865EE6BFEBF}" presName="img" presStyleLbl="fgImgPlace1" presStyleIdx="0" presStyleCnt="3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50" b="-16750"/>
          </a:stretch>
        </a:blipFill>
      </dgm:spPr>
    </dgm:pt>
    <dgm:pt modelId="{C1890F00-98CE-4909-973F-AB840E193C58}" type="pres">
      <dgm:prSet presAssocID="{D8DCD6BB-A9DC-486F-8A51-4865EE6BFEB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3951A-98E3-415B-9220-7E24098BBE4C}" type="pres">
      <dgm:prSet presAssocID="{A81C37B7-770E-4475-A1C4-206E8413F658}" presName="spacer" presStyleCnt="0"/>
      <dgm:spPr/>
    </dgm:pt>
    <dgm:pt modelId="{491001D0-0E8A-4C3A-A73D-52F5ADA97FCC}" type="pres">
      <dgm:prSet presAssocID="{23FEC5CE-E2B6-409D-BBB7-09D40107B140}" presName="comp" presStyleCnt="0"/>
      <dgm:spPr/>
    </dgm:pt>
    <dgm:pt modelId="{103588EE-9B1E-44EC-A831-D496591C0DB7}" type="pres">
      <dgm:prSet presAssocID="{23FEC5CE-E2B6-409D-BBB7-09D40107B140}" presName="box" presStyleLbl="node1" presStyleIdx="1" presStyleCnt="3"/>
      <dgm:spPr/>
      <dgm:t>
        <a:bodyPr/>
        <a:lstStyle/>
        <a:p>
          <a:endParaRPr lang="en-US"/>
        </a:p>
      </dgm:t>
    </dgm:pt>
    <dgm:pt modelId="{CAF9DF57-25B5-4BDF-B3CB-824C05C42563}" type="pres">
      <dgm:prSet presAssocID="{23FEC5CE-E2B6-409D-BBB7-09D40107B140}" presName="img" presStyleLbl="fgImgPlace1" presStyleIdx="1" presStyleCnt="3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803" t="1571" r="-803" b="-21571"/>
          </a:stretch>
        </a:blipFill>
      </dgm:spPr>
    </dgm:pt>
    <dgm:pt modelId="{77BC8285-21BD-425E-AC25-90339D592F7C}" type="pres">
      <dgm:prSet presAssocID="{23FEC5CE-E2B6-409D-BBB7-09D40107B1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56082-852A-4747-A3D4-6D4BD9C3D901}" type="pres">
      <dgm:prSet presAssocID="{71F1A85A-145A-4FDB-8B18-21BF2C8F1162}" presName="spacer" presStyleCnt="0"/>
      <dgm:spPr/>
    </dgm:pt>
    <dgm:pt modelId="{D3CD36E4-B188-4A2C-A215-C8A9905280FF}" type="pres">
      <dgm:prSet presAssocID="{EB3B5349-7A6E-44F4-A1EC-74637DCCCBE5}" presName="comp" presStyleCnt="0"/>
      <dgm:spPr/>
    </dgm:pt>
    <dgm:pt modelId="{CE9EFB54-46B4-4613-AB19-BC7E7653B85F}" type="pres">
      <dgm:prSet presAssocID="{EB3B5349-7A6E-44F4-A1EC-74637DCCCBE5}" presName="box" presStyleLbl="node1" presStyleIdx="2" presStyleCnt="3"/>
      <dgm:spPr/>
      <dgm:t>
        <a:bodyPr/>
        <a:lstStyle/>
        <a:p>
          <a:endParaRPr lang="en-US"/>
        </a:p>
      </dgm:t>
    </dgm:pt>
    <dgm:pt modelId="{CDE93308-AF7B-4734-ACE6-C59CBDB1F79D}" type="pres">
      <dgm:prSet presAssocID="{EB3B5349-7A6E-44F4-A1EC-74637DCCCBE5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804" t="-1322" r="-804" b="-18678"/>
          </a:stretch>
        </a:blipFill>
      </dgm:spPr>
    </dgm:pt>
    <dgm:pt modelId="{1CE96503-AEF3-4178-8A44-73C6C9AE0929}" type="pres">
      <dgm:prSet presAssocID="{EB3B5349-7A6E-44F4-A1EC-74637DCCCBE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BE6E6-5F13-4EB0-B7A0-2410EAB27698}" srcId="{3E16E306-478A-4C00-A069-DB24B4F7D304}" destId="{23FEC5CE-E2B6-409D-BBB7-09D40107B140}" srcOrd="1" destOrd="0" parTransId="{F6896E65-273A-40FC-90F1-82651A2A20C6}" sibTransId="{71F1A85A-145A-4FDB-8B18-21BF2C8F1162}"/>
    <dgm:cxn modelId="{DE7B8D00-6F25-4D39-A532-C8718AC257C5}" type="presOf" srcId="{D8DCD6BB-A9DC-486F-8A51-4865EE6BFEBF}" destId="{C1890F00-98CE-4909-973F-AB840E193C58}" srcOrd="1" destOrd="0" presId="urn:microsoft.com/office/officeart/2005/8/layout/vList4#1"/>
    <dgm:cxn modelId="{7AC09BDB-762B-470A-92A2-52B4968060FC}" type="presOf" srcId="{D8DCD6BB-A9DC-486F-8A51-4865EE6BFEBF}" destId="{969617CE-5852-4C10-A22C-4C74CF6ACCF0}" srcOrd="0" destOrd="0" presId="urn:microsoft.com/office/officeart/2005/8/layout/vList4#1"/>
    <dgm:cxn modelId="{17DA9CDE-590F-419B-885F-DE2179CB7ED4}" srcId="{3E16E306-478A-4C00-A069-DB24B4F7D304}" destId="{EB3B5349-7A6E-44F4-A1EC-74637DCCCBE5}" srcOrd="2" destOrd="0" parTransId="{2DCD1C28-A572-490C-A48F-2BA5C1DD82E2}" sibTransId="{BB431A0C-3AA1-4585-A9AB-F70FBC786984}"/>
    <dgm:cxn modelId="{A9905FC5-E140-41B1-86F5-8D37AF7976D3}" srcId="{EB3B5349-7A6E-44F4-A1EC-74637DCCCBE5}" destId="{2F9A9FB2-3028-4CEA-8575-8E01DFDB5222}" srcOrd="0" destOrd="0" parTransId="{65F2F904-6924-48A6-A34D-52587FF679BE}" sibTransId="{C2F8C7B2-AD28-4AA4-BA16-3BA60A1F8A60}"/>
    <dgm:cxn modelId="{E2471878-9421-493B-B2EC-9ACA253A3331}" type="presOf" srcId="{EB3B5349-7A6E-44F4-A1EC-74637DCCCBE5}" destId="{CE9EFB54-46B4-4613-AB19-BC7E7653B85F}" srcOrd="0" destOrd="0" presId="urn:microsoft.com/office/officeart/2005/8/layout/vList4#1"/>
    <dgm:cxn modelId="{4C3C735A-FE69-426E-B6D5-F65204D135CB}" type="presOf" srcId="{23FEC5CE-E2B6-409D-BBB7-09D40107B140}" destId="{77BC8285-21BD-425E-AC25-90339D592F7C}" srcOrd="1" destOrd="0" presId="urn:microsoft.com/office/officeart/2005/8/layout/vList4#1"/>
    <dgm:cxn modelId="{00D6301B-C22A-49AC-AF57-04A0D153D627}" type="presOf" srcId="{8B1B1EFD-A173-4635-B388-A56628B07D21}" destId="{969617CE-5852-4C10-A22C-4C74CF6ACCF0}" srcOrd="0" destOrd="1" presId="urn:microsoft.com/office/officeart/2005/8/layout/vList4#1"/>
    <dgm:cxn modelId="{84B6AB34-12B5-484E-B4AD-C46219F503F3}" type="presOf" srcId="{69DA35EB-32EE-46CC-ACF2-F45F6BE8CC92}" destId="{103588EE-9B1E-44EC-A831-D496591C0DB7}" srcOrd="0" destOrd="1" presId="urn:microsoft.com/office/officeart/2005/8/layout/vList4#1"/>
    <dgm:cxn modelId="{7CF5003C-5955-4CCD-90E0-DB55521DF594}" type="presOf" srcId="{23FEC5CE-E2B6-409D-BBB7-09D40107B140}" destId="{103588EE-9B1E-44EC-A831-D496591C0DB7}" srcOrd="0" destOrd="0" presId="urn:microsoft.com/office/officeart/2005/8/layout/vList4#1"/>
    <dgm:cxn modelId="{828DCF11-A5F0-4191-B51F-A1502C56CE51}" type="presOf" srcId="{EB3B5349-7A6E-44F4-A1EC-74637DCCCBE5}" destId="{1CE96503-AEF3-4178-8A44-73C6C9AE0929}" srcOrd="1" destOrd="0" presId="urn:microsoft.com/office/officeart/2005/8/layout/vList4#1"/>
    <dgm:cxn modelId="{7153D2C6-EEAA-42F2-8B4C-08B942155BE9}" type="presOf" srcId="{3E16E306-478A-4C00-A069-DB24B4F7D304}" destId="{C30F3295-CC46-40C7-AF56-9C47102B23E5}" srcOrd="0" destOrd="0" presId="urn:microsoft.com/office/officeart/2005/8/layout/vList4#1"/>
    <dgm:cxn modelId="{93AFC25B-21A0-4389-8D5D-5CFFC3D0A3A5}" type="presOf" srcId="{8B1B1EFD-A173-4635-B388-A56628B07D21}" destId="{C1890F00-98CE-4909-973F-AB840E193C58}" srcOrd="1" destOrd="1" presId="urn:microsoft.com/office/officeart/2005/8/layout/vList4#1"/>
    <dgm:cxn modelId="{A79B8FC0-9D70-4537-B2C5-11ED7C1E1EDA}" srcId="{D8DCD6BB-A9DC-486F-8A51-4865EE6BFEBF}" destId="{8B1B1EFD-A173-4635-B388-A56628B07D21}" srcOrd="0" destOrd="0" parTransId="{6EB2547C-04EF-4E57-91EB-A0940DDAC98B}" sibTransId="{1B4E48AE-08C7-4E0B-B99E-5F2FEA6A9B30}"/>
    <dgm:cxn modelId="{9B2E19A5-79DE-4887-AC2A-423DCDA347E6}" type="presOf" srcId="{2F9A9FB2-3028-4CEA-8575-8E01DFDB5222}" destId="{CE9EFB54-46B4-4613-AB19-BC7E7653B85F}" srcOrd="0" destOrd="1" presId="urn:microsoft.com/office/officeart/2005/8/layout/vList4#1"/>
    <dgm:cxn modelId="{9ACF8019-7479-4419-8C0D-4A232A4B816C}" srcId="{3E16E306-478A-4C00-A069-DB24B4F7D304}" destId="{D8DCD6BB-A9DC-486F-8A51-4865EE6BFEBF}" srcOrd="0" destOrd="0" parTransId="{A5B87F68-CCA6-49AB-ADF4-8E65EEAAD197}" sibTransId="{A81C37B7-770E-4475-A1C4-206E8413F658}"/>
    <dgm:cxn modelId="{6796DD26-B3B5-46EC-B4E7-07CCA43F735B}" type="presOf" srcId="{2F9A9FB2-3028-4CEA-8575-8E01DFDB5222}" destId="{1CE96503-AEF3-4178-8A44-73C6C9AE0929}" srcOrd="1" destOrd="1" presId="urn:microsoft.com/office/officeart/2005/8/layout/vList4#1"/>
    <dgm:cxn modelId="{CC4363C4-7996-40E2-B57D-B74E091EBDD2}" srcId="{23FEC5CE-E2B6-409D-BBB7-09D40107B140}" destId="{69DA35EB-32EE-46CC-ACF2-F45F6BE8CC92}" srcOrd="0" destOrd="0" parTransId="{9AB4393A-3F03-4AD7-A9A0-C00BC7A302CE}" sibTransId="{80EF5EA8-C630-4D12-B4A7-4BD0B0167E58}"/>
    <dgm:cxn modelId="{4A96E019-1464-4595-B6CF-882E5828EE87}" type="presOf" srcId="{69DA35EB-32EE-46CC-ACF2-F45F6BE8CC92}" destId="{77BC8285-21BD-425E-AC25-90339D592F7C}" srcOrd="1" destOrd="1" presId="urn:microsoft.com/office/officeart/2005/8/layout/vList4#1"/>
    <dgm:cxn modelId="{1733CC56-9B1B-4C67-9904-F66A02B9D91F}" type="presParOf" srcId="{C30F3295-CC46-40C7-AF56-9C47102B23E5}" destId="{10F15222-AF2D-42CB-95FE-2D587A4E1EC7}" srcOrd="0" destOrd="0" presId="urn:microsoft.com/office/officeart/2005/8/layout/vList4#1"/>
    <dgm:cxn modelId="{7444B79D-1F60-4358-BC04-036386828A10}" type="presParOf" srcId="{10F15222-AF2D-42CB-95FE-2D587A4E1EC7}" destId="{969617CE-5852-4C10-A22C-4C74CF6ACCF0}" srcOrd="0" destOrd="0" presId="urn:microsoft.com/office/officeart/2005/8/layout/vList4#1"/>
    <dgm:cxn modelId="{5738DB39-46FC-4F09-AF47-6C7B4A181D75}" type="presParOf" srcId="{10F15222-AF2D-42CB-95FE-2D587A4E1EC7}" destId="{0C0E53B0-68B7-40F0-BBE4-36F7AA774544}" srcOrd="1" destOrd="0" presId="urn:microsoft.com/office/officeart/2005/8/layout/vList4#1"/>
    <dgm:cxn modelId="{0FB58469-7ECB-4613-B66C-3366DE10A1CE}" type="presParOf" srcId="{10F15222-AF2D-42CB-95FE-2D587A4E1EC7}" destId="{C1890F00-98CE-4909-973F-AB840E193C58}" srcOrd="2" destOrd="0" presId="urn:microsoft.com/office/officeart/2005/8/layout/vList4#1"/>
    <dgm:cxn modelId="{734FB592-C83B-4394-AE05-E6835EB322AC}" type="presParOf" srcId="{C30F3295-CC46-40C7-AF56-9C47102B23E5}" destId="{81D3951A-98E3-415B-9220-7E24098BBE4C}" srcOrd="1" destOrd="0" presId="urn:microsoft.com/office/officeart/2005/8/layout/vList4#1"/>
    <dgm:cxn modelId="{F069824A-6270-465D-A514-99A28086680A}" type="presParOf" srcId="{C30F3295-CC46-40C7-AF56-9C47102B23E5}" destId="{491001D0-0E8A-4C3A-A73D-52F5ADA97FCC}" srcOrd="2" destOrd="0" presId="urn:microsoft.com/office/officeart/2005/8/layout/vList4#1"/>
    <dgm:cxn modelId="{C2F2448D-DDA7-44ED-AEB7-E08C85EBEE40}" type="presParOf" srcId="{491001D0-0E8A-4C3A-A73D-52F5ADA97FCC}" destId="{103588EE-9B1E-44EC-A831-D496591C0DB7}" srcOrd="0" destOrd="0" presId="urn:microsoft.com/office/officeart/2005/8/layout/vList4#1"/>
    <dgm:cxn modelId="{6EDEF0DD-3D2A-4463-8019-20F4438F6658}" type="presParOf" srcId="{491001D0-0E8A-4C3A-A73D-52F5ADA97FCC}" destId="{CAF9DF57-25B5-4BDF-B3CB-824C05C42563}" srcOrd="1" destOrd="0" presId="urn:microsoft.com/office/officeart/2005/8/layout/vList4#1"/>
    <dgm:cxn modelId="{FBA4D439-AD07-45F9-8F35-2771C815E998}" type="presParOf" srcId="{491001D0-0E8A-4C3A-A73D-52F5ADA97FCC}" destId="{77BC8285-21BD-425E-AC25-90339D592F7C}" srcOrd="2" destOrd="0" presId="urn:microsoft.com/office/officeart/2005/8/layout/vList4#1"/>
    <dgm:cxn modelId="{DB378DBC-FD59-4040-9EB7-F60B64ABA6CE}" type="presParOf" srcId="{C30F3295-CC46-40C7-AF56-9C47102B23E5}" destId="{A6056082-852A-4747-A3D4-6D4BD9C3D901}" srcOrd="3" destOrd="0" presId="urn:microsoft.com/office/officeart/2005/8/layout/vList4#1"/>
    <dgm:cxn modelId="{CCDAA3EC-5409-4035-B645-A9428402373A}" type="presParOf" srcId="{C30F3295-CC46-40C7-AF56-9C47102B23E5}" destId="{D3CD36E4-B188-4A2C-A215-C8A9905280FF}" srcOrd="4" destOrd="0" presId="urn:microsoft.com/office/officeart/2005/8/layout/vList4#1"/>
    <dgm:cxn modelId="{951DF676-25C5-4D06-8273-69E82ABAD79B}" type="presParOf" srcId="{D3CD36E4-B188-4A2C-A215-C8A9905280FF}" destId="{CE9EFB54-46B4-4613-AB19-BC7E7653B85F}" srcOrd="0" destOrd="0" presId="urn:microsoft.com/office/officeart/2005/8/layout/vList4#1"/>
    <dgm:cxn modelId="{47965E5B-1133-4B9F-B1D2-F0347A6596D8}" type="presParOf" srcId="{D3CD36E4-B188-4A2C-A215-C8A9905280FF}" destId="{CDE93308-AF7B-4734-ACE6-C59CBDB1F79D}" srcOrd="1" destOrd="0" presId="urn:microsoft.com/office/officeart/2005/8/layout/vList4#1"/>
    <dgm:cxn modelId="{801B5181-E785-48B5-92A4-D36C451F91FB}" type="presParOf" srcId="{D3CD36E4-B188-4A2C-A215-C8A9905280FF}" destId="{1CE96503-AEF3-4178-8A44-73C6C9AE092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1B6E2-84C4-4199-98BC-3856B140F5A3}" type="doc">
      <dgm:prSet loTypeId="urn:microsoft.com/office/officeart/2005/8/layout/hProcess9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150E26-C4D2-4F00-894F-AA977D0EBAEF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support for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1.Managing supply of free FDCs in private sector 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I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Specimen transportation to CBNAAT/C&amp;DST labs for improving microbiological confirmation</a:t>
          </a:r>
          <a:r>
            <a:rPr lang="en-I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D96EA-2E3C-40EC-8A5D-CD08574F4AF2}" type="parTrans" cxnId="{1CFFB671-6309-491B-A290-5F37FE6246FA}">
      <dgm:prSet/>
      <dgm:spPr/>
      <dgm:t>
        <a:bodyPr/>
        <a:lstStyle/>
        <a:p>
          <a:endParaRPr lang="en-US"/>
        </a:p>
      </dgm:t>
    </dgm:pt>
    <dgm:pt modelId="{7319DA88-3C0C-4073-8CBB-8021CCE4FE20}" type="sibTrans" cxnId="{1CFFB671-6309-491B-A290-5F37FE6246FA}">
      <dgm:prSet/>
      <dgm:spPr/>
      <dgm:t>
        <a:bodyPr/>
        <a:lstStyle/>
        <a:p>
          <a:endParaRPr lang="en-US"/>
        </a:p>
      </dgm:t>
    </dgm:pt>
    <dgm:pt modelId="{10A943EA-20F1-46F0-B14D-36965EC5A929}">
      <dgm:prSet phldrT="[Text]" custT="1"/>
      <dgm:spPr/>
      <dgm:t>
        <a:bodyPr/>
        <a:lstStyle/>
        <a:p>
          <a:r>
            <a: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field officers distribute FDCs supplied by the government to the engaged PPs and chemists.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A006-D38A-4B57-86FD-AC068C6B0192}" type="parTrans" cxnId="{A8269314-2642-4EC5-B9C5-9E16DC7F06DB}">
      <dgm:prSet/>
      <dgm:spPr/>
      <dgm:t>
        <a:bodyPr/>
        <a:lstStyle/>
        <a:p>
          <a:endParaRPr lang="en-US"/>
        </a:p>
      </dgm:t>
    </dgm:pt>
    <dgm:pt modelId="{6CCBBB58-1FEF-4967-B4DB-DA57D9305B0A}" type="sibTrans" cxnId="{A8269314-2642-4EC5-B9C5-9E16DC7F06DB}">
      <dgm:prSet/>
      <dgm:spPr/>
      <dgm:t>
        <a:bodyPr/>
        <a:lstStyle/>
        <a:p>
          <a:endParaRPr lang="en-US"/>
        </a:p>
      </dgm:t>
    </dgm:pt>
    <dgm:pt modelId="{7B8C57DB-E626-496F-BB64-0A242AAA53FA}">
      <dgm:prSet phldrT="[Text]" custT="1"/>
      <dgm:spPr/>
      <dgm:t>
        <a:bodyPr/>
        <a:lstStyle/>
        <a:p>
          <a:r>
            <a:rPr lang="en-I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FDCs are further made available to private sector TB patients via PPs and chemists without disturbing their health seeking behaviour.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6C6FE-ACA2-4F49-9BEC-19DC56AA1015}" type="parTrans" cxnId="{156CBFA9-00E5-4F42-8126-0992BFF5EE2D}">
      <dgm:prSet/>
      <dgm:spPr/>
      <dgm:t>
        <a:bodyPr/>
        <a:lstStyle/>
        <a:p>
          <a:endParaRPr lang="en-US"/>
        </a:p>
      </dgm:t>
    </dgm:pt>
    <dgm:pt modelId="{5CBB6963-E442-446E-933B-7DEE30176B67}" type="sibTrans" cxnId="{156CBFA9-00E5-4F42-8126-0992BFF5EE2D}">
      <dgm:prSet/>
      <dgm:spPr/>
      <dgm:t>
        <a:bodyPr/>
        <a:lstStyle/>
        <a:p>
          <a:endParaRPr lang="en-US"/>
        </a:p>
      </dgm:t>
    </dgm:pt>
    <dgm:pt modelId="{F27302D1-CE40-4EF1-96B8-38396A12EC23}" type="pres">
      <dgm:prSet presAssocID="{2CC1B6E2-84C4-4199-98BC-3856B140F5A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FAA90-6270-420D-8060-2F42C898493E}" type="pres">
      <dgm:prSet presAssocID="{2CC1B6E2-84C4-4199-98BC-3856B140F5A3}" presName="arrow" presStyleLbl="bgShp" presStyleIdx="0" presStyleCnt="1"/>
      <dgm:spPr/>
      <dgm:t>
        <a:bodyPr/>
        <a:lstStyle/>
        <a:p>
          <a:endParaRPr lang="en-US"/>
        </a:p>
      </dgm:t>
    </dgm:pt>
    <dgm:pt modelId="{C568CEC9-BFB9-444A-BF12-6B9B17138A30}" type="pres">
      <dgm:prSet presAssocID="{2CC1B6E2-84C4-4199-98BC-3856B140F5A3}" presName="linearProcess" presStyleCnt="0"/>
      <dgm:spPr/>
      <dgm:t>
        <a:bodyPr/>
        <a:lstStyle/>
        <a:p>
          <a:endParaRPr lang="en-US"/>
        </a:p>
      </dgm:t>
    </dgm:pt>
    <dgm:pt modelId="{B11A3F1E-2AF6-494A-9B6F-6A0DBFF67EC4}" type="pres">
      <dgm:prSet presAssocID="{78150E26-C4D2-4F00-894F-AA977D0EBAEF}" presName="textNode" presStyleLbl="node1" presStyleIdx="0" presStyleCnt="3" custScaleY="119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4D1F-50AE-4438-8500-CF4F4C939064}" type="pres">
      <dgm:prSet presAssocID="{7319DA88-3C0C-4073-8CBB-8021CCE4FE20}" presName="sibTrans" presStyleCnt="0"/>
      <dgm:spPr/>
      <dgm:t>
        <a:bodyPr/>
        <a:lstStyle/>
        <a:p>
          <a:endParaRPr lang="en-US"/>
        </a:p>
      </dgm:t>
    </dgm:pt>
    <dgm:pt modelId="{FB3A737C-4B57-4762-8538-6EC428B71347}" type="pres">
      <dgm:prSet presAssocID="{10A943EA-20F1-46F0-B14D-36965EC5A92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1D426-7942-4CCF-A5EA-5CE7E956B49D}" type="pres">
      <dgm:prSet presAssocID="{6CCBBB58-1FEF-4967-B4DB-DA57D9305B0A}" presName="sibTrans" presStyleCnt="0"/>
      <dgm:spPr/>
      <dgm:t>
        <a:bodyPr/>
        <a:lstStyle/>
        <a:p>
          <a:endParaRPr lang="en-US"/>
        </a:p>
      </dgm:t>
    </dgm:pt>
    <dgm:pt modelId="{3FA07957-9969-4222-B441-B9EA89DFBCF8}" type="pres">
      <dgm:prSet presAssocID="{7B8C57DB-E626-496F-BB64-0A242AAA53F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73A3C-CCF4-4000-BF00-F300592FCED0}" type="presOf" srcId="{2CC1B6E2-84C4-4199-98BC-3856B140F5A3}" destId="{F27302D1-CE40-4EF1-96B8-38396A12EC23}" srcOrd="0" destOrd="0" presId="urn:microsoft.com/office/officeart/2005/8/layout/hProcess9"/>
    <dgm:cxn modelId="{A8269314-2642-4EC5-B9C5-9E16DC7F06DB}" srcId="{2CC1B6E2-84C4-4199-98BC-3856B140F5A3}" destId="{10A943EA-20F1-46F0-B14D-36965EC5A929}" srcOrd="1" destOrd="0" parTransId="{BCCCA006-D38A-4B57-86FD-AC068C6B0192}" sibTransId="{6CCBBB58-1FEF-4967-B4DB-DA57D9305B0A}"/>
    <dgm:cxn modelId="{156CBFA9-00E5-4F42-8126-0992BFF5EE2D}" srcId="{2CC1B6E2-84C4-4199-98BC-3856B140F5A3}" destId="{7B8C57DB-E626-496F-BB64-0A242AAA53FA}" srcOrd="2" destOrd="0" parTransId="{B5D6C6FE-ACA2-4F49-9BEC-19DC56AA1015}" sibTransId="{5CBB6963-E442-446E-933B-7DEE30176B67}"/>
    <dgm:cxn modelId="{CCD24E09-800C-4273-9F7D-A0278FD9F640}" type="presOf" srcId="{10A943EA-20F1-46F0-B14D-36965EC5A929}" destId="{FB3A737C-4B57-4762-8538-6EC428B71347}" srcOrd="0" destOrd="0" presId="urn:microsoft.com/office/officeart/2005/8/layout/hProcess9"/>
    <dgm:cxn modelId="{027AEE76-DD95-410A-8C43-D669DC6BFA9E}" type="presOf" srcId="{78150E26-C4D2-4F00-894F-AA977D0EBAEF}" destId="{B11A3F1E-2AF6-494A-9B6F-6A0DBFF67EC4}" srcOrd="0" destOrd="0" presId="urn:microsoft.com/office/officeart/2005/8/layout/hProcess9"/>
    <dgm:cxn modelId="{1CFFB671-6309-491B-A290-5F37FE6246FA}" srcId="{2CC1B6E2-84C4-4199-98BC-3856B140F5A3}" destId="{78150E26-C4D2-4F00-894F-AA977D0EBAEF}" srcOrd="0" destOrd="0" parTransId="{635D96EA-2E3C-40EC-8A5D-CD08574F4AF2}" sibTransId="{7319DA88-3C0C-4073-8CBB-8021CCE4FE20}"/>
    <dgm:cxn modelId="{2356567D-BA73-43BD-AA05-C1EED95FD328}" type="presOf" srcId="{7B8C57DB-E626-496F-BB64-0A242AAA53FA}" destId="{3FA07957-9969-4222-B441-B9EA89DFBCF8}" srcOrd="0" destOrd="0" presId="urn:microsoft.com/office/officeart/2005/8/layout/hProcess9"/>
    <dgm:cxn modelId="{455E9F6C-0471-4969-8606-5C550B110536}" type="presParOf" srcId="{F27302D1-CE40-4EF1-96B8-38396A12EC23}" destId="{271FAA90-6270-420D-8060-2F42C898493E}" srcOrd="0" destOrd="0" presId="urn:microsoft.com/office/officeart/2005/8/layout/hProcess9"/>
    <dgm:cxn modelId="{005947BD-2A14-44C9-B979-4E956D1DF7CE}" type="presParOf" srcId="{F27302D1-CE40-4EF1-96B8-38396A12EC23}" destId="{C568CEC9-BFB9-444A-BF12-6B9B17138A30}" srcOrd="1" destOrd="0" presId="urn:microsoft.com/office/officeart/2005/8/layout/hProcess9"/>
    <dgm:cxn modelId="{2A4D9975-4BA6-48F1-A993-848DEC5FB40B}" type="presParOf" srcId="{C568CEC9-BFB9-444A-BF12-6B9B17138A30}" destId="{B11A3F1E-2AF6-494A-9B6F-6A0DBFF67EC4}" srcOrd="0" destOrd="0" presId="urn:microsoft.com/office/officeart/2005/8/layout/hProcess9"/>
    <dgm:cxn modelId="{5D40AF42-EA85-4C1B-98B6-512F75E4D3CE}" type="presParOf" srcId="{C568CEC9-BFB9-444A-BF12-6B9B17138A30}" destId="{63114D1F-50AE-4438-8500-CF4F4C939064}" srcOrd="1" destOrd="0" presId="urn:microsoft.com/office/officeart/2005/8/layout/hProcess9"/>
    <dgm:cxn modelId="{18E75197-531A-4CBA-BD7B-157F23E72DED}" type="presParOf" srcId="{C568CEC9-BFB9-444A-BF12-6B9B17138A30}" destId="{FB3A737C-4B57-4762-8538-6EC428B71347}" srcOrd="2" destOrd="0" presId="urn:microsoft.com/office/officeart/2005/8/layout/hProcess9"/>
    <dgm:cxn modelId="{AD83D8CB-2A79-4917-807C-0D744D7346C5}" type="presParOf" srcId="{C568CEC9-BFB9-444A-BF12-6B9B17138A30}" destId="{6E21D426-7942-4CCF-A5EA-5CE7E956B49D}" srcOrd="3" destOrd="0" presId="urn:microsoft.com/office/officeart/2005/8/layout/hProcess9"/>
    <dgm:cxn modelId="{F3546537-1D9C-4774-A8C9-6C0936026624}" type="presParOf" srcId="{C568CEC9-BFB9-444A-BF12-6B9B17138A30}" destId="{3FA07957-9969-4222-B441-B9EA89DFBC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F0897-74F9-414F-A4F9-ED4C90BFDD8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29B28-DA57-4440-8D13-6F06DC9E6809}">
      <dgm:prSet phldrT="[Text]"/>
      <dgm:spPr/>
      <dgm:t>
        <a:bodyPr/>
        <a:lstStyle/>
        <a:p>
          <a:r>
            <a:rPr lang="en-US" dirty="0" smtClean="0"/>
            <a:t>a.</a:t>
          </a:r>
          <a:endParaRPr lang="en-US" dirty="0"/>
        </a:p>
      </dgm:t>
    </dgm:pt>
    <dgm:pt modelId="{6C319DD0-C124-4660-8AA6-A8985391FE36}" type="parTrans" cxnId="{7274EDA4-B855-40EB-BF1E-70A7B25103DC}">
      <dgm:prSet/>
      <dgm:spPr/>
      <dgm:t>
        <a:bodyPr/>
        <a:lstStyle/>
        <a:p>
          <a:endParaRPr lang="en-US"/>
        </a:p>
      </dgm:t>
    </dgm:pt>
    <dgm:pt modelId="{F1812D11-4E17-4D42-89CC-731E316634CC}" type="sibTrans" cxnId="{7274EDA4-B855-40EB-BF1E-70A7B25103DC}">
      <dgm:prSet/>
      <dgm:spPr/>
      <dgm:t>
        <a:bodyPr/>
        <a:lstStyle/>
        <a:p>
          <a:endParaRPr lang="en-US"/>
        </a:p>
      </dgm:t>
    </dgm:pt>
    <dgm:pt modelId="{D55C0575-FCCE-4445-B559-8BBE2EA0FF92}">
      <dgm:prSet phldrT="[Text]"/>
      <dgm:spPr/>
      <dgm:t>
        <a:bodyPr/>
        <a:lstStyle/>
        <a:p>
          <a:r>
            <a:rPr lang="en-US" dirty="0" smtClean="0"/>
            <a:t>they are supported through NHM resources</a:t>
          </a:r>
          <a:endParaRPr lang="en-US" dirty="0"/>
        </a:p>
      </dgm:t>
    </dgm:pt>
    <dgm:pt modelId="{28B68534-EAB7-4A00-A402-D6F94FDA35F5}" type="parTrans" cxnId="{E9A47D3E-C896-44C0-819A-03507F944278}">
      <dgm:prSet/>
      <dgm:spPr/>
      <dgm:t>
        <a:bodyPr/>
        <a:lstStyle/>
        <a:p>
          <a:endParaRPr lang="en-US"/>
        </a:p>
      </dgm:t>
    </dgm:pt>
    <dgm:pt modelId="{F7771414-1687-4A2A-A9A7-E8210D050082}" type="sibTrans" cxnId="{E9A47D3E-C896-44C0-819A-03507F944278}">
      <dgm:prSet/>
      <dgm:spPr/>
      <dgm:t>
        <a:bodyPr/>
        <a:lstStyle/>
        <a:p>
          <a:endParaRPr lang="en-US"/>
        </a:p>
      </dgm:t>
    </dgm:pt>
    <dgm:pt modelId="{DFF3BDFE-13BE-4A06-8EEE-838F1B27EF5B}">
      <dgm:prSet phldrT="[Text]"/>
      <dgm:spPr/>
      <dgm:t>
        <a:bodyPr/>
        <a:lstStyle/>
        <a:p>
          <a:r>
            <a:rPr lang="en-US" dirty="0" smtClean="0"/>
            <a:t>b.</a:t>
          </a:r>
          <a:endParaRPr lang="en-US" dirty="0"/>
        </a:p>
      </dgm:t>
    </dgm:pt>
    <dgm:pt modelId="{F9731044-AE2D-451A-BC94-45482F57ACAE}" type="parTrans" cxnId="{8B60D91F-F1DD-41CB-AB08-9C9504F68547}">
      <dgm:prSet/>
      <dgm:spPr/>
      <dgm:t>
        <a:bodyPr/>
        <a:lstStyle/>
        <a:p>
          <a:endParaRPr lang="en-US"/>
        </a:p>
      </dgm:t>
    </dgm:pt>
    <dgm:pt modelId="{56582D7B-AC5D-4D54-A6A0-46885A57DC81}" type="sibTrans" cxnId="{8B60D91F-F1DD-41CB-AB08-9C9504F68547}">
      <dgm:prSet/>
      <dgm:spPr/>
      <dgm:t>
        <a:bodyPr/>
        <a:lstStyle/>
        <a:p>
          <a:endParaRPr lang="en-US"/>
        </a:p>
      </dgm:t>
    </dgm:pt>
    <dgm:pt modelId="{6EDB5C98-1A9C-417E-8BF1-21B616B3237F}">
      <dgm:prSet phldrT="[Text]"/>
      <dgm:spPr/>
      <dgm:t>
        <a:bodyPr/>
        <a:lstStyle/>
        <a:p>
          <a:r>
            <a:rPr lang="en-US" dirty="0" smtClean="0"/>
            <a:t>undertaken by existing health system </a:t>
          </a:r>
          <a:endParaRPr lang="en-US" dirty="0"/>
        </a:p>
      </dgm:t>
    </dgm:pt>
    <dgm:pt modelId="{CFFEA6F2-BE4C-49CE-B0DE-5EBB35C5C456}" type="parTrans" cxnId="{899C01CB-B58D-45AE-84AD-33FB9C7E8CCD}">
      <dgm:prSet/>
      <dgm:spPr/>
      <dgm:t>
        <a:bodyPr/>
        <a:lstStyle/>
        <a:p>
          <a:endParaRPr lang="en-US"/>
        </a:p>
      </dgm:t>
    </dgm:pt>
    <dgm:pt modelId="{FAF11CFA-F43E-49D3-A77E-9C03D0FA6F69}" type="sibTrans" cxnId="{899C01CB-B58D-45AE-84AD-33FB9C7E8CCD}">
      <dgm:prSet/>
      <dgm:spPr/>
      <dgm:t>
        <a:bodyPr/>
        <a:lstStyle/>
        <a:p>
          <a:endParaRPr lang="en-US"/>
        </a:p>
      </dgm:t>
    </dgm:pt>
    <dgm:pt modelId="{F6E959F3-2B56-4D2A-9140-E0479D88A403}">
      <dgm:prSet phldrT="[Text]"/>
      <dgm:spPr/>
      <dgm:t>
        <a:bodyPr/>
        <a:lstStyle/>
        <a:p>
          <a:r>
            <a:rPr lang="en-US" dirty="0" smtClean="0"/>
            <a:t>c.</a:t>
          </a:r>
          <a:endParaRPr lang="en-US" dirty="0"/>
        </a:p>
      </dgm:t>
    </dgm:pt>
    <dgm:pt modelId="{7828307A-6DE7-45BB-99D6-AE4D4930E555}" type="parTrans" cxnId="{1E6A3C83-736A-4716-A766-B45F1313C9EF}">
      <dgm:prSet/>
      <dgm:spPr/>
      <dgm:t>
        <a:bodyPr/>
        <a:lstStyle/>
        <a:p>
          <a:endParaRPr lang="en-US"/>
        </a:p>
      </dgm:t>
    </dgm:pt>
    <dgm:pt modelId="{AFFBF8A1-4DBC-43E5-A757-4F6A4F9F8871}" type="sibTrans" cxnId="{1E6A3C83-736A-4716-A766-B45F1313C9EF}">
      <dgm:prSet/>
      <dgm:spPr/>
      <dgm:t>
        <a:bodyPr/>
        <a:lstStyle/>
        <a:p>
          <a:endParaRPr lang="en-US"/>
        </a:p>
      </dgm:t>
    </dgm:pt>
    <dgm:pt modelId="{CEC72699-F076-4E71-B583-74D07715F641}">
      <dgm:prSet phldrT="[Text]"/>
      <dgm:spPr/>
      <dgm:t>
        <a:bodyPr/>
        <a:lstStyle/>
        <a:p>
          <a:r>
            <a:rPr lang="en-US" dirty="0" smtClean="0"/>
            <a:t>significant, quantifiable and replicable results are achieved through these interventions</a:t>
          </a:r>
          <a:endParaRPr lang="en-US" dirty="0"/>
        </a:p>
      </dgm:t>
    </dgm:pt>
    <dgm:pt modelId="{E2F8B8C0-BC6E-4848-A3E5-B97FA1D39D3C}" type="parTrans" cxnId="{896CCFDF-D30A-42EA-AFC4-DFD7BD9E4419}">
      <dgm:prSet/>
      <dgm:spPr/>
      <dgm:t>
        <a:bodyPr/>
        <a:lstStyle/>
        <a:p>
          <a:endParaRPr lang="en-US"/>
        </a:p>
      </dgm:t>
    </dgm:pt>
    <dgm:pt modelId="{163FDA6E-9FFA-4344-92BE-AE05093B641F}" type="sibTrans" cxnId="{896CCFDF-D30A-42EA-AFC4-DFD7BD9E4419}">
      <dgm:prSet/>
      <dgm:spPr/>
      <dgm:t>
        <a:bodyPr/>
        <a:lstStyle/>
        <a:p>
          <a:endParaRPr lang="en-US"/>
        </a:p>
      </dgm:t>
    </dgm:pt>
    <dgm:pt modelId="{B48A6266-7B45-4D11-841E-5215F0BC2934}" type="pres">
      <dgm:prSet presAssocID="{F40F0897-74F9-414F-A4F9-ED4C90BFDD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95552-E5ED-4F18-92F9-D509C4825C16}" type="pres">
      <dgm:prSet presAssocID="{37C29B28-DA57-4440-8D13-6F06DC9E6809}" presName="composite" presStyleCnt="0"/>
      <dgm:spPr/>
    </dgm:pt>
    <dgm:pt modelId="{D5C44E4D-FA0F-40C2-9BDB-BBCADD7B72C9}" type="pres">
      <dgm:prSet presAssocID="{37C29B28-DA57-4440-8D13-6F06DC9E68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2EED7-9ED9-4EE4-92EF-8F40392F318A}" type="pres">
      <dgm:prSet presAssocID="{37C29B28-DA57-4440-8D13-6F06DC9E6809}" presName="descendantText" presStyleLbl="alignAcc1" presStyleIdx="0" presStyleCnt="3" custScaleX="74285" custLinFactNeighborX="-6975" custLinFactNeighborY="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BFAAA-6F95-40B8-B424-FE1D6F19D718}" type="pres">
      <dgm:prSet presAssocID="{F1812D11-4E17-4D42-89CC-731E316634CC}" presName="sp" presStyleCnt="0"/>
      <dgm:spPr/>
    </dgm:pt>
    <dgm:pt modelId="{78CB2275-5599-4F8A-8A21-880DD4EC27D5}" type="pres">
      <dgm:prSet presAssocID="{DFF3BDFE-13BE-4A06-8EEE-838F1B27EF5B}" presName="composite" presStyleCnt="0"/>
      <dgm:spPr/>
    </dgm:pt>
    <dgm:pt modelId="{439DC50A-C3F3-4A72-B8EE-F6AE4AAB937E}" type="pres">
      <dgm:prSet presAssocID="{DFF3BDFE-13BE-4A06-8EEE-838F1B27EF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ED0A6-ED7B-4E9D-A6C7-EFA23A89EF5A}" type="pres">
      <dgm:prSet presAssocID="{DFF3BDFE-13BE-4A06-8EEE-838F1B27EF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98B29-3677-43FD-8D2D-6745A9EE623C}" type="pres">
      <dgm:prSet presAssocID="{56582D7B-AC5D-4D54-A6A0-46885A57DC81}" presName="sp" presStyleCnt="0"/>
      <dgm:spPr/>
    </dgm:pt>
    <dgm:pt modelId="{7C4C051A-B14A-4286-84C4-4AFFFA74B323}" type="pres">
      <dgm:prSet presAssocID="{F6E959F3-2B56-4D2A-9140-E0479D88A403}" presName="composite" presStyleCnt="0"/>
      <dgm:spPr/>
    </dgm:pt>
    <dgm:pt modelId="{BC15988D-0FA1-4B9B-B148-6DEE5359B3BE}" type="pres">
      <dgm:prSet presAssocID="{F6E959F3-2B56-4D2A-9140-E0479D88A4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1BB0C-A352-4D19-99B1-B286C60665B8}" type="pres">
      <dgm:prSet presAssocID="{F6E959F3-2B56-4D2A-9140-E0479D88A4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8FA6C-00B8-459F-9EAE-B7FB0304C45C}" type="presOf" srcId="{6EDB5C98-1A9C-417E-8BF1-21B616B3237F}" destId="{F3CED0A6-ED7B-4E9D-A6C7-EFA23A89EF5A}" srcOrd="0" destOrd="0" presId="urn:microsoft.com/office/officeart/2005/8/layout/chevron2"/>
    <dgm:cxn modelId="{92F0193C-6A01-4DBE-81FE-830D12732F7A}" type="presOf" srcId="{F6E959F3-2B56-4D2A-9140-E0479D88A403}" destId="{BC15988D-0FA1-4B9B-B148-6DEE5359B3BE}" srcOrd="0" destOrd="0" presId="urn:microsoft.com/office/officeart/2005/8/layout/chevron2"/>
    <dgm:cxn modelId="{187DDB51-04D7-40DB-97A2-41838CF5DECD}" type="presOf" srcId="{F40F0897-74F9-414F-A4F9-ED4C90BFDD86}" destId="{B48A6266-7B45-4D11-841E-5215F0BC2934}" srcOrd="0" destOrd="0" presId="urn:microsoft.com/office/officeart/2005/8/layout/chevron2"/>
    <dgm:cxn modelId="{7287094D-083B-4271-88E7-B2B2CCF9339B}" type="presOf" srcId="{37C29B28-DA57-4440-8D13-6F06DC9E6809}" destId="{D5C44E4D-FA0F-40C2-9BDB-BBCADD7B72C9}" srcOrd="0" destOrd="0" presId="urn:microsoft.com/office/officeart/2005/8/layout/chevron2"/>
    <dgm:cxn modelId="{1E6A3C83-736A-4716-A766-B45F1313C9EF}" srcId="{F40F0897-74F9-414F-A4F9-ED4C90BFDD86}" destId="{F6E959F3-2B56-4D2A-9140-E0479D88A403}" srcOrd="2" destOrd="0" parTransId="{7828307A-6DE7-45BB-99D6-AE4D4930E555}" sibTransId="{AFFBF8A1-4DBC-43E5-A757-4F6A4F9F8871}"/>
    <dgm:cxn modelId="{7274EDA4-B855-40EB-BF1E-70A7B25103DC}" srcId="{F40F0897-74F9-414F-A4F9-ED4C90BFDD86}" destId="{37C29B28-DA57-4440-8D13-6F06DC9E6809}" srcOrd="0" destOrd="0" parTransId="{6C319DD0-C124-4660-8AA6-A8985391FE36}" sibTransId="{F1812D11-4E17-4D42-89CC-731E316634CC}"/>
    <dgm:cxn modelId="{8B60D91F-F1DD-41CB-AB08-9C9504F68547}" srcId="{F40F0897-74F9-414F-A4F9-ED4C90BFDD86}" destId="{DFF3BDFE-13BE-4A06-8EEE-838F1B27EF5B}" srcOrd="1" destOrd="0" parTransId="{F9731044-AE2D-451A-BC94-45482F57ACAE}" sibTransId="{56582D7B-AC5D-4D54-A6A0-46885A57DC81}"/>
    <dgm:cxn modelId="{AC088854-C9DD-4D66-AF10-DED4F2C9C44D}" type="presOf" srcId="{D55C0575-FCCE-4445-B559-8BBE2EA0FF92}" destId="{E032EED7-9ED9-4EE4-92EF-8F40392F318A}" srcOrd="0" destOrd="0" presId="urn:microsoft.com/office/officeart/2005/8/layout/chevron2"/>
    <dgm:cxn modelId="{A7DC256B-7236-4ED9-AB81-B4FE7CBA89DE}" type="presOf" srcId="{CEC72699-F076-4E71-B583-74D07715F641}" destId="{F701BB0C-A352-4D19-99B1-B286C60665B8}" srcOrd="0" destOrd="0" presId="urn:microsoft.com/office/officeart/2005/8/layout/chevron2"/>
    <dgm:cxn modelId="{E9A47D3E-C896-44C0-819A-03507F944278}" srcId="{37C29B28-DA57-4440-8D13-6F06DC9E6809}" destId="{D55C0575-FCCE-4445-B559-8BBE2EA0FF92}" srcOrd="0" destOrd="0" parTransId="{28B68534-EAB7-4A00-A402-D6F94FDA35F5}" sibTransId="{F7771414-1687-4A2A-A9A7-E8210D050082}"/>
    <dgm:cxn modelId="{05C5A871-D548-4B5F-A5CB-AD7999934AA0}" type="presOf" srcId="{DFF3BDFE-13BE-4A06-8EEE-838F1B27EF5B}" destId="{439DC50A-C3F3-4A72-B8EE-F6AE4AAB937E}" srcOrd="0" destOrd="0" presId="urn:microsoft.com/office/officeart/2005/8/layout/chevron2"/>
    <dgm:cxn modelId="{896CCFDF-D30A-42EA-AFC4-DFD7BD9E4419}" srcId="{F6E959F3-2B56-4D2A-9140-E0479D88A403}" destId="{CEC72699-F076-4E71-B583-74D07715F641}" srcOrd="0" destOrd="0" parTransId="{E2F8B8C0-BC6E-4848-A3E5-B97FA1D39D3C}" sibTransId="{163FDA6E-9FFA-4344-92BE-AE05093B641F}"/>
    <dgm:cxn modelId="{899C01CB-B58D-45AE-84AD-33FB9C7E8CCD}" srcId="{DFF3BDFE-13BE-4A06-8EEE-838F1B27EF5B}" destId="{6EDB5C98-1A9C-417E-8BF1-21B616B3237F}" srcOrd="0" destOrd="0" parTransId="{CFFEA6F2-BE4C-49CE-B0DE-5EBB35C5C456}" sibTransId="{FAF11CFA-F43E-49D3-A77E-9C03D0FA6F69}"/>
    <dgm:cxn modelId="{2088E58B-9B31-4DB1-99F3-C3721E78F58E}" type="presParOf" srcId="{B48A6266-7B45-4D11-841E-5215F0BC2934}" destId="{78095552-E5ED-4F18-92F9-D509C4825C16}" srcOrd="0" destOrd="0" presId="urn:microsoft.com/office/officeart/2005/8/layout/chevron2"/>
    <dgm:cxn modelId="{1D0B6333-72B4-482E-9D99-7E80EBDE4292}" type="presParOf" srcId="{78095552-E5ED-4F18-92F9-D509C4825C16}" destId="{D5C44E4D-FA0F-40C2-9BDB-BBCADD7B72C9}" srcOrd="0" destOrd="0" presId="urn:microsoft.com/office/officeart/2005/8/layout/chevron2"/>
    <dgm:cxn modelId="{A8FB7CA2-3EB3-4715-A2E3-912B0C7CB68F}" type="presParOf" srcId="{78095552-E5ED-4F18-92F9-D509C4825C16}" destId="{E032EED7-9ED9-4EE4-92EF-8F40392F318A}" srcOrd="1" destOrd="0" presId="urn:microsoft.com/office/officeart/2005/8/layout/chevron2"/>
    <dgm:cxn modelId="{5616C643-F417-4414-8AF7-5439947CEC3F}" type="presParOf" srcId="{B48A6266-7B45-4D11-841E-5215F0BC2934}" destId="{BD7BFAAA-6F95-40B8-B424-FE1D6F19D718}" srcOrd="1" destOrd="0" presId="urn:microsoft.com/office/officeart/2005/8/layout/chevron2"/>
    <dgm:cxn modelId="{99E4EBDB-10A7-4850-80B6-632E55C5BE41}" type="presParOf" srcId="{B48A6266-7B45-4D11-841E-5215F0BC2934}" destId="{78CB2275-5599-4F8A-8A21-880DD4EC27D5}" srcOrd="2" destOrd="0" presId="urn:microsoft.com/office/officeart/2005/8/layout/chevron2"/>
    <dgm:cxn modelId="{0B751C4A-AC46-4FF0-B266-5D5D65E84843}" type="presParOf" srcId="{78CB2275-5599-4F8A-8A21-880DD4EC27D5}" destId="{439DC50A-C3F3-4A72-B8EE-F6AE4AAB937E}" srcOrd="0" destOrd="0" presId="urn:microsoft.com/office/officeart/2005/8/layout/chevron2"/>
    <dgm:cxn modelId="{BA11FD55-1E14-46B8-AFFC-B473E536F04B}" type="presParOf" srcId="{78CB2275-5599-4F8A-8A21-880DD4EC27D5}" destId="{F3CED0A6-ED7B-4E9D-A6C7-EFA23A89EF5A}" srcOrd="1" destOrd="0" presId="urn:microsoft.com/office/officeart/2005/8/layout/chevron2"/>
    <dgm:cxn modelId="{9F512A14-0664-4A8F-A10D-100344BA50B5}" type="presParOf" srcId="{B48A6266-7B45-4D11-841E-5215F0BC2934}" destId="{F7A98B29-3677-43FD-8D2D-6745A9EE623C}" srcOrd="3" destOrd="0" presId="urn:microsoft.com/office/officeart/2005/8/layout/chevron2"/>
    <dgm:cxn modelId="{F5FFC54D-31FB-420C-81D5-C90EE562E6A6}" type="presParOf" srcId="{B48A6266-7B45-4D11-841E-5215F0BC2934}" destId="{7C4C051A-B14A-4286-84C4-4AFFFA74B323}" srcOrd="4" destOrd="0" presId="urn:microsoft.com/office/officeart/2005/8/layout/chevron2"/>
    <dgm:cxn modelId="{29A9002B-E9EF-454C-B121-A3A0937755AB}" type="presParOf" srcId="{7C4C051A-B14A-4286-84C4-4AFFFA74B323}" destId="{BC15988D-0FA1-4B9B-B148-6DEE5359B3BE}" srcOrd="0" destOrd="0" presId="urn:microsoft.com/office/officeart/2005/8/layout/chevron2"/>
    <dgm:cxn modelId="{748ABE91-1E26-49A5-9B30-F020CF80A200}" type="presParOf" srcId="{7C4C051A-B14A-4286-84C4-4AFFFA74B323}" destId="{F701BB0C-A352-4D19-99B1-B286C60665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330C5-A4BE-4AC5-BBC7-53A23479E167}" type="doc">
      <dgm:prSet loTypeId="urn:microsoft.com/office/officeart/2005/8/layout/hList6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FB7FFD-79AB-435D-96AE-F86D5AC5ED6A}">
      <dgm:prSet phldrT="[Text]" custT="1"/>
      <dgm:spPr/>
      <dgm:t>
        <a:bodyPr/>
        <a:lstStyle/>
        <a:p>
          <a:pPr algn="l"/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Provision of ‘</a:t>
          </a:r>
          <a:r>
            <a:rPr lang="en-US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Upfront Free Chest X-ray’</a:t>
          </a:r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along with sputum microscopy for all presumptive TB cases in public and private sectors </a:t>
          </a:r>
          <a:endParaRPr lang="en-U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43BC0-3381-4B86-876D-69E08C7E094B}" type="parTrans" cxnId="{435F820E-E54E-4918-83F8-8C4580772CDF}">
      <dgm:prSet/>
      <dgm:spPr/>
      <dgm:t>
        <a:bodyPr/>
        <a:lstStyle/>
        <a:p>
          <a:endParaRPr lang="en-US" sz="2400"/>
        </a:p>
      </dgm:t>
    </dgm:pt>
    <dgm:pt modelId="{856ADA9F-191F-43DD-B901-712E8CDE15E9}" type="sibTrans" cxnId="{435F820E-E54E-4918-83F8-8C4580772CDF}">
      <dgm:prSet/>
      <dgm:spPr/>
      <dgm:t>
        <a:bodyPr/>
        <a:lstStyle/>
        <a:p>
          <a:endParaRPr lang="en-US" sz="2400"/>
        </a:p>
      </dgm:t>
    </dgm:pt>
    <dgm:pt modelId="{6252F3AE-8DE6-4EB3-9536-287430DF20D5}">
      <dgm:prSet phldrT="[Text]" custT="1"/>
      <dgm:spPr/>
      <dgm:t>
        <a:bodyPr/>
        <a:lstStyle/>
        <a:p>
          <a:pPr algn="l"/>
          <a:r>
            <a:rPr lang="en-US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Decentralization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X-ray services by utilizing private X-ray facilities to reduce the drop outs for TB diagnosis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5C9B4-D2C1-44CD-B19D-139D9484CD0D}" type="parTrans" cxnId="{4066A769-0879-4F48-BD46-8B3EC2944477}">
      <dgm:prSet/>
      <dgm:spPr/>
      <dgm:t>
        <a:bodyPr/>
        <a:lstStyle/>
        <a:p>
          <a:endParaRPr lang="en-US" sz="2400"/>
        </a:p>
      </dgm:t>
    </dgm:pt>
    <dgm:pt modelId="{BC967B8D-FB08-4275-8BC9-97063BAF4AE1}" type="sibTrans" cxnId="{4066A769-0879-4F48-BD46-8B3EC2944477}">
      <dgm:prSet/>
      <dgm:spPr/>
      <dgm:t>
        <a:bodyPr/>
        <a:lstStyle/>
        <a:p>
          <a:endParaRPr lang="en-US" sz="2400"/>
        </a:p>
      </dgm:t>
    </dgm:pt>
    <dgm:pt modelId="{63BD2192-6693-48FB-84B0-C40DF919A839}">
      <dgm:prSet phldrT="[Text]" custT="1"/>
      <dgm:spPr/>
      <dgm:t>
        <a:bodyPr/>
        <a:lstStyle/>
        <a:p>
          <a:pPr algn="l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To reduce the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‘out-of-pocket expenditure’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amongst patients in private sector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88FA5-EF10-49E4-879C-0730241B325E}" type="parTrans" cxnId="{A301156F-33A7-4B48-AE27-056C83FB793D}">
      <dgm:prSet/>
      <dgm:spPr/>
      <dgm:t>
        <a:bodyPr/>
        <a:lstStyle/>
        <a:p>
          <a:endParaRPr lang="en-US" sz="2400"/>
        </a:p>
      </dgm:t>
    </dgm:pt>
    <dgm:pt modelId="{80EEB478-4804-49A5-B8DD-5B581647B0C9}" type="sibTrans" cxnId="{A301156F-33A7-4B48-AE27-056C83FB793D}">
      <dgm:prSet/>
      <dgm:spPr/>
      <dgm:t>
        <a:bodyPr/>
        <a:lstStyle/>
        <a:p>
          <a:endParaRPr lang="en-US" sz="2400"/>
        </a:p>
      </dgm:t>
    </dgm:pt>
    <dgm:pt modelId="{313923DB-A7F4-4F66-982C-C7FD2FF7F507}" type="pres">
      <dgm:prSet presAssocID="{201330C5-A4BE-4AC5-BBC7-53A23479E1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45DC9-14BE-4B8B-B461-DF4282BD207C}" type="pres">
      <dgm:prSet presAssocID="{22FB7FFD-79AB-435D-96AE-F86D5AC5ED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C71F6-C7AF-4DAA-95D1-8CA4EB854B61}" type="pres">
      <dgm:prSet presAssocID="{856ADA9F-191F-43DD-B901-712E8CDE15E9}" presName="sibTrans" presStyleCnt="0"/>
      <dgm:spPr/>
      <dgm:t>
        <a:bodyPr/>
        <a:lstStyle/>
        <a:p>
          <a:endParaRPr lang="en-US"/>
        </a:p>
      </dgm:t>
    </dgm:pt>
    <dgm:pt modelId="{31D12610-C498-4349-BFC7-4FC2D6A24AF7}" type="pres">
      <dgm:prSet presAssocID="{6252F3AE-8DE6-4EB3-9536-287430DF20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B9F7-8191-43C4-95FC-92E466FCA780}" type="pres">
      <dgm:prSet presAssocID="{BC967B8D-FB08-4275-8BC9-97063BAF4AE1}" presName="sibTrans" presStyleCnt="0"/>
      <dgm:spPr/>
      <dgm:t>
        <a:bodyPr/>
        <a:lstStyle/>
        <a:p>
          <a:endParaRPr lang="en-US"/>
        </a:p>
      </dgm:t>
    </dgm:pt>
    <dgm:pt modelId="{13588028-2B00-45C9-A8CA-16FCEA4EE203}" type="pres">
      <dgm:prSet presAssocID="{63BD2192-6693-48FB-84B0-C40DF919A8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2418D-E08A-46C7-8F70-D7CAD8CC7EC5}" type="presOf" srcId="{6252F3AE-8DE6-4EB3-9536-287430DF20D5}" destId="{31D12610-C498-4349-BFC7-4FC2D6A24AF7}" srcOrd="0" destOrd="0" presId="urn:microsoft.com/office/officeart/2005/8/layout/hList6"/>
    <dgm:cxn modelId="{9A1A0D6B-2DCA-422E-A256-824DCE5AF552}" type="presOf" srcId="{22FB7FFD-79AB-435D-96AE-F86D5AC5ED6A}" destId="{30145DC9-14BE-4B8B-B461-DF4282BD207C}" srcOrd="0" destOrd="0" presId="urn:microsoft.com/office/officeart/2005/8/layout/hList6"/>
    <dgm:cxn modelId="{A301156F-33A7-4B48-AE27-056C83FB793D}" srcId="{201330C5-A4BE-4AC5-BBC7-53A23479E167}" destId="{63BD2192-6693-48FB-84B0-C40DF919A839}" srcOrd="2" destOrd="0" parTransId="{1B288FA5-EF10-49E4-879C-0730241B325E}" sibTransId="{80EEB478-4804-49A5-B8DD-5B581647B0C9}"/>
    <dgm:cxn modelId="{3463D0C2-4A40-4041-8D98-471F5108F5AB}" type="presOf" srcId="{63BD2192-6693-48FB-84B0-C40DF919A839}" destId="{13588028-2B00-45C9-A8CA-16FCEA4EE203}" srcOrd="0" destOrd="0" presId="urn:microsoft.com/office/officeart/2005/8/layout/hList6"/>
    <dgm:cxn modelId="{435F820E-E54E-4918-83F8-8C4580772CDF}" srcId="{201330C5-A4BE-4AC5-BBC7-53A23479E167}" destId="{22FB7FFD-79AB-435D-96AE-F86D5AC5ED6A}" srcOrd="0" destOrd="0" parTransId="{A6E43BC0-3381-4B86-876D-69E08C7E094B}" sibTransId="{856ADA9F-191F-43DD-B901-712E8CDE15E9}"/>
    <dgm:cxn modelId="{4066A769-0879-4F48-BD46-8B3EC2944477}" srcId="{201330C5-A4BE-4AC5-BBC7-53A23479E167}" destId="{6252F3AE-8DE6-4EB3-9536-287430DF20D5}" srcOrd="1" destOrd="0" parTransId="{46A5C9B4-D2C1-44CD-B19D-139D9484CD0D}" sibTransId="{BC967B8D-FB08-4275-8BC9-97063BAF4AE1}"/>
    <dgm:cxn modelId="{00584AC7-C611-4764-9E20-6D71A7616DBC}" type="presOf" srcId="{201330C5-A4BE-4AC5-BBC7-53A23479E167}" destId="{313923DB-A7F4-4F66-982C-C7FD2FF7F507}" srcOrd="0" destOrd="0" presId="urn:microsoft.com/office/officeart/2005/8/layout/hList6"/>
    <dgm:cxn modelId="{12D5A4E5-ADE4-4DD7-A1F0-CCDEA99C28B2}" type="presParOf" srcId="{313923DB-A7F4-4F66-982C-C7FD2FF7F507}" destId="{30145DC9-14BE-4B8B-B461-DF4282BD207C}" srcOrd="0" destOrd="0" presId="urn:microsoft.com/office/officeart/2005/8/layout/hList6"/>
    <dgm:cxn modelId="{89F6ECA9-D6C6-4F69-A609-DAA6EDD6F081}" type="presParOf" srcId="{313923DB-A7F4-4F66-982C-C7FD2FF7F507}" destId="{B62C71F6-C7AF-4DAA-95D1-8CA4EB854B61}" srcOrd="1" destOrd="0" presId="urn:microsoft.com/office/officeart/2005/8/layout/hList6"/>
    <dgm:cxn modelId="{24EE93FA-E0B0-4702-B838-1B7D766809A4}" type="presParOf" srcId="{313923DB-A7F4-4F66-982C-C7FD2FF7F507}" destId="{31D12610-C498-4349-BFC7-4FC2D6A24AF7}" srcOrd="2" destOrd="0" presId="urn:microsoft.com/office/officeart/2005/8/layout/hList6"/>
    <dgm:cxn modelId="{C1DC13C5-92F9-4945-B790-A2AB063C495A}" type="presParOf" srcId="{313923DB-A7F4-4F66-982C-C7FD2FF7F507}" destId="{7426B9F7-8191-43C4-95FC-92E466FCA780}" srcOrd="3" destOrd="0" presId="urn:microsoft.com/office/officeart/2005/8/layout/hList6"/>
    <dgm:cxn modelId="{52EAE6E4-AF7C-45FE-8F4F-2C4E4F4A4A3F}" type="presParOf" srcId="{313923DB-A7F4-4F66-982C-C7FD2FF7F507}" destId="{13588028-2B00-45C9-A8CA-16FCEA4EE20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CAE4A-9E53-4CAF-B8BD-F051DCCE6822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4F76A6C-27B8-4F3F-9424-A47AB293FE12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Presumptive TB Cases </a:t>
          </a:r>
        </a:p>
        <a:p>
          <a:pPr>
            <a:lnSpc>
              <a:spcPct val="100000"/>
            </a:lnSpc>
          </a:pPr>
          <a:r>
            <a: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Revised Pulmonary TB</a:t>
          </a:r>
        </a:p>
        <a:p>
          <a:pPr>
            <a:lnSpc>
              <a:spcPct val="100000"/>
            </a:lnSpc>
          </a:pPr>
          <a:r>
            <a: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Diagnostic Algorithm </a:t>
          </a:r>
        </a:p>
        <a:p>
          <a:pPr>
            <a:lnSpc>
              <a:spcPct val="100000"/>
            </a:lnSpc>
          </a:pPr>
          <a:r>
            <a: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(TOG-2016) </a:t>
          </a:r>
        </a:p>
      </dgm:t>
    </dgm:pt>
    <dgm:pt modelId="{1E3589C4-A318-457D-A8E3-4AE9AD0D84F4}" type="parTrans" cxnId="{C3DBD50D-B91B-461A-98A9-CD4864F2F672}">
      <dgm:prSet/>
      <dgm:spPr/>
      <dgm:t>
        <a:bodyPr/>
        <a:lstStyle/>
        <a:p>
          <a:endParaRPr lang="en-US"/>
        </a:p>
      </dgm:t>
    </dgm:pt>
    <dgm:pt modelId="{5A73B5BE-C4E7-45A6-B1CC-F044B2240FEA}" type="sibTrans" cxnId="{C3DBD50D-B91B-461A-98A9-CD4864F2F672}">
      <dgm:prSet/>
      <dgm:spPr/>
      <dgm:t>
        <a:bodyPr/>
        <a:lstStyle/>
        <a:p>
          <a:endParaRPr lang="en-US"/>
        </a:p>
      </dgm:t>
    </dgm:pt>
    <dgm:pt modelId="{7B5D596A-F715-4F95-AA37-E6EFB329C2DE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policy of Upfront Chest X-ray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EC3E66B0-A6BB-4F61-AD1F-E7403DA2D989}" type="parTrans" cxnId="{98EE1BDA-97F8-453F-8176-54043DE0BB40}">
      <dgm:prSet/>
      <dgm:spPr/>
      <dgm:t>
        <a:bodyPr/>
        <a:lstStyle/>
        <a:p>
          <a:endParaRPr lang="en-US"/>
        </a:p>
      </dgm:t>
    </dgm:pt>
    <dgm:pt modelId="{CFE0097C-2A60-496D-BDA0-4820C0C3FFE8}" type="sibTrans" cxnId="{98EE1BDA-97F8-453F-8176-54043DE0BB40}">
      <dgm:prSet/>
      <dgm:spPr/>
      <dgm:t>
        <a:bodyPr/>
        <a:lstStyle/>
        <a:p>
          <a:endParaRPr lang="en-US"/>
        </a:p>
      </dgm:t>
    </dgm:pt>
    <dgm:pt modelId="{B99BCBD5-CC20-4E46-AF4E-20D58F82A56F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Sputum Microscopy 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29779237-FCF8-47A1-BC46-6204F7454240}" type="parTrans" cxnId="{6D7D7FC0-DF85-47BC-9D22-0FA3FA299F63}">
      <dgm:prSet/>
      <dgm:spPr/>
      <dgm:t>
        <a:bodyPr/>
        <a:lstStyle/>
        <a:p>
          <a:endParaRPr lang="en-US"/>
        </a:p>
      </dgm:t>
    </dgm:pt>
    <dgm:pt modelId="{FD8FFD19-F506-4DA3-A6B9-B804333DE6E8}" type="sibTrans" cxnId="{6D7D7FC0-DF85-47BC-9D22-0FA3FA299F63}">
      <dgm:prSet/>
      <dgm:spPr/>
      <dgm:t>
        <a:bodyPr/>
        <a:lstStyle/>
        <a:p>
          <a:endParaRPr lang="en-US"/>
        </a:p>
      </dgm:t>
    </dgm:pt>
    <dgm:pt modelId="{A7A53015-5929-4B10-A531-DF1E8A19551C}" type="pres">
      <dgm:prSet presAssocID="{141CAE4A-9E53-4CAF-B8BD-F051DCCE68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68C047-614D-4BF9-A9B8-50E00304CEE9}" type="pres">
      <dgm:prSet presAssocID="{C4F76A6C-27B8-4F3F-9424-A47AB293FE12}" presName="hierRoot1" presStyleCnt="0"/>
      <dgm:spPr/>
      <dgm:t>
        <a:bodyPr/>
        <a:lstStyle/>
        <a:p>
          <a:endParaRPr lang="en-US"/>
        </a:p>
      </dgm:t>
    </dgm:pt>
    <dgm:pt modelId="{3ADEA2BF-B411-4E21-8156-AE2B9BCCE41E}" type="pres">
      <dgm:prSet presAssocID="{C4F76A6C-27B8-4F3F-9424-A47AB293FE12}" presName="composite" presStyleCnt="0"/>
      <dgm:spPr/>
      <dgm:t>
        <a:bodyPr/>
        <a:lstStyle/>
        <a:p>
          <a:endParaRPr lang="en-US"/>
        </a:p>
      </dgm:t>
    </dgm:pt>
    <dgm:pt modelId="{9BE51B8B-50BC-4F3C-BE3B-9877E1D74C56}" type="pres">
      <dgm:prSet presAssocID="{C4F76A6C-27B8-4F3F-9424-A47AB293FE12}" presName="background" presStyleLbl="node0" presStyleIdx="0" presStyleCnt="1"/>
      <dgm:spPr/>
      <dgm:t>
        <a:bodyPr/>
        <a:lstStyle/>
        <a:p>
          <a:endParaRPr lang="en-US"/>
        </a:p>
      </dgm:t>
    </dgm:pt>
    <dgm:pt modelId="{1DD2C0A3-CDDB-4D9C-8B31-14152A51E961}" type="pres">
      <dgm:prSet presAssocID="{C4F76A6C-27B8-4F3F-9424-A47AB293FE12}" presName="text" presStyleLbl="fgAcc0" presStyleIdx="0" presStyleCnt="1" custScaleX="160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D9BF7-BFB7-4147-97FE-2D02C8087CD8}" type="pres">
      <dgm:prSet presAssocID="{C4F76A6C-27B8-4F3F-9424-A47AB293FE12}" presName="hierChild2" presStyleCnt="0"/>
      <dgm:spPr/>
      <dgm:t>
        <a:bodyPr/>
        <a:lstStyle/>
        <a:p>
          <a:endParaRPr lang="en-US"/>
        </a:p>
      </dgm:t>
    </dgm:pt>
    <dgm:pt modelId="{27487AAD-4D4C-4B7D-92DC-C0B65A758AC3}" type="pres">
      <dgm:prSet presAssocID="{EC3E66B0-A6BB-4F61-AD1F-E7403DA2D98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248278-9E3A-4435-AA9A-836D0E4F62BF}" type="pres">
      <dgm:prSet presAssocID="{7B5D596A-F715-4F95-AA37-E6EFB329C2DE}" presName="hierRoot2" presStyleCnt="0"/>
      <dgm:spPr/>
      <dgm:t>
        <a:bodyPr/>
        <a:lstStyle/>
        <a:p>
          <a:endParaRPr lang="en-US"/>
        </a:p>
      </dgm:t>
    </dgm:pt>
    <dgm:pt modelId="{20C34257-23BA-4712-A925-7FEC03D37F91}" type="pres">
      <dgm:prSet presAssocID="{7B5D596A-F715-4F95-AA37-E6EFB329C2DE}" presName="composite2" presStyleCnt="0"/>
      <dgm:spPr/>
      <dgm:t>
        <a:bodyPr/>
        <a:lstStyle/>
        <a:p>
          <a:endParaRPr lang="en-US"/>
        </a:p>
      </dgm:t>
    </dgm:pt>
    <dgm:pt modelId="{AFD26550-E40A-4F08-88DB-90B06487C467}" type="pres">
      <dgm:prSet presAssocID="{7B5D596A-F715-4F95-AA37-E6EFB329C2DE}" presName="background2" presStyleLbl="node2" presStyleIdx="0" presStyleCnt="2"/>
      <dgm:spPr/>
      <dgm:t>
        <a:bodyPr/>
        <a:lstStyle/>
        <a:p>
          <a:endParaRPr lang="en-US"/>
        </a:p>
      </dgm:t>
    </dgm:pt>
    <dgm:pt modelId="{90CA2A25-4FED-4346-BF95-16D7984308D2}" type="pres">
      <dgm:prSet presAssocID="{7B5D596A-F715-4F95-AA37-E6EFB329C2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18A4D-7C9B-4009-B4B6-201A94F14A99}" type="pres">
      <dgm:prSet presAssocID="{7B5D596A-F715-4F95-AA37-E6EFB329C2DE}" presName="hierChild3" presStyleCnt="0"/>
      <dgm:spPr/>
      <dgm:t>
        <a:bodyPr/>
        <a:lstStyle/>
        <a:p>
          <a:endParaRPr lang="en-US"/>
        </a:p>
      </dgm:t>
    </dgm:pt>
    <dgm:pt modelId="{023444E2-7669-4C4A-B86A-99E8BC0C1A38}" type="pres">
      <dgm:prSet presAssocID="{29779237-FCF8-47A1-BC46-6204F745424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8325883-7703-4D1F-9A01-AA5713ECC137}" type="pres">
      <dgm:prSet presAssocID="{B99BCBD5-CC20-4E46-AF4E-20D58F82A56F}" presName="hierRoot2" presStyleCnt="0"/>
      <dgm:spPr/>
      <dgm:t>
        <a:bodyPr/>
        <a:lstStyle/>
        <a:p>
          <a:endParaRPr lang="en-US"/>
        </a:p>
      </dgm:t>
    </dgm:pt>
    <dgm:pt modelId="{6661469E-8A3B-4B99-BC8E-E35C3E6EEE8C}" type="pres">
      <dgm:prSet presAssocID="{B99BCBD5-CC20-4E46-AF4E-20D58F82A56F}" presName="composite2" presStyleCnt="0"/>
      <dgm:spPr/>
      <dgm:t>
        <a:bodyPr/>
        <a:lstStyle/>
        <a:p>
          <a:endParaRPr lang="en-US"/>
        </a:p>
      </dgm:t>
    </dgm:pt>
    <dgm:pt modelId="{2DB62FEC-B62C-44A9-94C9-8A4BA3F231D1}" type="pres">
      <dgm:prSet presAssocID="{B99BCBD5-CC20-4E46-AF4E-20D58F82A56F}" presName="background2" presStyleLbl="node2" presStyleIdx="1" presStyleCnt="2"/>
      <dgm:spPr/>
      <dgm:t>
        <a:bodyPr/>
        <a:lstStyle/>
        <a:p>
          <a:endParaRPr lang="en-US"/>
        </a:p>
      </dgm:t>
    </dgm:pt>
    <dgm:pt modelId="{73C0E6AE-7463-448C-9F99-962BFE12BF50}" type="pres">
      <dgm:prSet presAssocID="{B99BCBD5-CC20-4E46-AF4E-20D58F82A56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91E0DA-0D9B-4E92-97D5-665E4B86B92F}" type="pres">
      <dgm:prSet presAssocID="{B99BCBD5-CC20-4E46-AF4E-20D58F82A56F}" presName="hierChild3" presStyleCnt="0"/>
      <dgm:spPr/>
      <dgm:t>
        <a:bodyPr/>
        <a:lstStyle/>
        <a:p>
          <a:endParaRPr lang="en-US"/>
        </a:p>
      </dgm:t>
    </dgm:pt>
  </dgm:ptLst>
  <dgm:cxnLst>
    <dgm:cxn modelId="{EB06C1C8-0B91-4CA3-B6C4-6062623932A6}" type="presOf" srcId="{B99BCBD5-CC20-4E46-AF4E-20D58F82A56F}" destId="{73C0E6AE-7463-448C-9F99-962BFE12BF50}" srcOrd="0" destOrd="0" presId="urn:microsoft.com/office/officeart/2005/8/layout/hierarchy1"/>
    <dgm:cxn modelId="{3D9571AC-9C69-4D67-8CF5-74E19F6CABD8}" type="presOf" srcId="{C4F76A6C-27B8-4F3F-9424-A47AB293FE12}" destId="{1DD2C0A3-CDDB-4D9C-8B31-14152A51E961}" srcOrd="0" destOrd="0" presId="urn:microsoft.com/office/officeart/2005/8/layout/hierarchy1"/>
    <dgm:cxn modelId="{3FCF254F-FB16-49CF-8362-C7435607F957}" type="presOf" srcId="{7B5D596A-F715-4F95-AA37-E6EFB329C2DE}" destId="{90CA2A25-4FED-4346-BF95-16D7984308D2}" srcOrd="0" destOrd="0" presId="urn:microsoft.com/office/officeart/2005/8/layout/hierarchy1"/>
    <dgm:cxn modelId="{48BFE3F0-D253-4532-91F3-489C2E99BAF9}" type="presOf" srcId="{141CAE4A-9E53-4CAF-B8BD-F051DCCE6822}" destId="{A7A53015-5929-4B10-A531-DF1E8A19551C}" srcOrd="0" destOrd="0" presId="urn:microsoft.com/office/officeart/2005/8/layout/hierarchy1"/>
    <dgm:cxn modelId="{98EE1BDA-97F8-453F-8176-54043DE0BB40}" srcId="{C4F76A6C-27B8-4F3F-9424-A47AB293FE12}" destId="{7B5D596A-F715-4F95-AA37-E6EFB329C2DE}" srcOrd="0" destOrd="0" parTransId="{EC3E66B0-A6BB-4F61-AD1F-E7403DA2D989}" sibTransId="{CFE0097C-2A60-496D-BDA0-4820C0C3FFE8}"/>
    <dgm:cxn modelId="{6D7D7FC0-DF85-47BC-9D22-0FA3FA299F63}" srcId="{C4F76A6C-27B8-4F3F-9424-A47AB293FE12}" destId="{B99BCBD5-CC20-4E46-AF4E-20D58F82A56F}" srcOrd="1" destOrd="0" parTransId="{29779237-FCF8-47A1-BC46-6204F7454240}" sibTransId="{FD8FFD19-F506-4DA3-A6B9-B804333DE6E8}"/>
    <dgm:cxn modelId="{20447719-E9F4-4053-8519-C17BB553F7E8}" type="presOf" srcId="{EC3E66B0-A6BB-4F61-AD1F-E7403DA2D989}" destId="{27487AAD-4D4C-4B7D-92DC-C0B65A758AC3}" srcOrd="0" destOrd="0" presId="urn:microsoft.com/office/officeart/2005/8/layout/hierarchy1"/>
    <dgm:cxn modelId="{66B87B19-F9DD-47A3-BFE7-FA1B47EBCA2B}" type="presOf" srcId="{29779237-FCF8-47A1-BC46-6204F7454240}" destId="{023444E2-7669-4C4A-B86A-99E8BC0C1A38}" srcOrd="0" destOrd="0" presId="urn:microsoft.com/office/officeart/2005/8/layout/hierarchy1"/>
    <dgm:cxn modelId="{C3DBD50D-B91B-461A-98A9-CD4864F2F672}" srcId="{141CAE4A-9E53-4CAF-B8BD-F051DCCE6822}" destId="{C4F76A6C-27B8-4F3F-9424-A47AB293FE12}" srcOrd="0" destOrd="0" parTransId="{1E3589C4-A318-457D-A8E3-4AE9AD0D84F4}" sibTransId="{5A73B5BE-C4E7-45A6-B1CC-F044B2240FEA}"/>
    <dgm:cxn modelId="{1797A5D6-0D34-417F-A50D-E1955CA74F50}" type="presParOf" srcId="{A7A53015-5929-4B10-A531-DF1E8A19551C}" destId="{2D68C047-614D-4BF9-A9B8-50E00304CEE9}" srcOrd="0" destOrd="0" presId="urn:microsoft.com/office/officeart/2005/8/layout/hierarchy1"/>
    <dgm:cxn modelId="{9CBD6A29-4F3B-48C9-ACAB-1DED8D68D14B}" type="presParOf" srcId="{2D68C047-614D-4BF9-A9B8-50E00304CEE9}" destId="{3ADEA2BF-B411-4E21-8156-AE2B9BCCE41E}" srcOrd="0" destOrd="0" presId="urn:microsoft.com/office/officeart/2005/8/layout/hierarchy1"/>
    <dgm:cxn modelId="{E61B70FD-BCA5-4E46-B518-800172B7BD5A}" type="presParOf" srcId="{3ADEA2BF-B411-4E21-8156-AE2B9BCCE41E}" destId="{9BE51B8B-50BC-4F3C-BE3B-9877E1D74C56}" srcOrd="0" destOrd="0" presId="urn:microsoft.com/office/officeart/2005/8/layout/hierarchy1"/>
    <dgm:cxn modelId="{2DADCADA-CB5C-4A6F-81DA-7C14E6C8886D}" type="presParOf" srcId="{3ADEA2BF-B411-4E21-8156-AE2B9BCCE41E}" destId="{1DD2C0A3-CDDB-4D9C-8B31-14152A51E961}" srcOrd="1" destOrd="0" presId="urn:microsoft.com/office/officeart/2005/8/layout/hierarchy1"/>
    <dgm:cxn modelId="{168A24A6-0415-4152-8BFB-5D8A2F9F1E81}" type="presParOf" srcId="{2D68C047-614D-4BF9-A9B8-50E00304CEE9}" destId="{338D9BF7-BFB7-4147-97FE-2D02C8087CD8}" srcOrd="1" destOrd="0" presId="urn:microsoft.com/office/officeart/2005/8/layout/hierarchy1"/>
    <dgm:cxn modelId="{71A63F35-29A5-4B17-8786-E6FE267842F7}" type="presParOf" srcId="{338D9BF7-BFB7-4147-97FE-2D02C8087CD8}" destId="{27487AAD-4D4C-4B7D-92DC-C0B65A758AC3}" srcOrd="0" destOrd="0" presId="urn:microsoft.com/office/officeart/2005/8/layout/hierarchy1"/>
    <dgm:cxn modelId="{80FC4C51-8994-479B-A0A5-E0F1D812DC60}" type="presParOf" srcId="{338D9BF7-BFB7-4147-97FE-2D02C8087CD8}" destId="{56248278-9E3A-4435-AA9A-836D0E4F62BF}" srcOrd="1" destOrd="0" presId="urn:microsoft.com/office/officeart/2005/8/layout/hierarchy1"/>
    <dgm:cxn modelId="{B8EBBA5D-6B0C-4B87-B81F-A9219FB6C6A1}" type="presParOf" srcId="{56248278-9E3A-4435-AA9A-836D0E4F62BF}" destId="{20C34257-23BA-4712-A925-7FEC03D37F91}" srcOrd="0" destOrd="0" presId="urn:microsoft.com/office/officeart/2005/8/layout/hierarchy1"/>
    <dgm:cxn modelId="{E45289AB-2BDD-4F1A-BFEB-95DF16D32D30}" type="presParOf" srcId="{20C34257-23BA-4712-A925-7FEC03D37F91}" destId="{AFD26550-E40A-4F08-88DB-90B06487C467}" srcOrd="0" destOrd="0" presId="urn:microsoft.com/office/officeart/2005/8/layout/hierarchy1"/>
    <dgm:cxn modelId="{98D0C60C-06FD-4AE6-8B7B-61802CAEDC38}" type="presParOf" srcId="{20C34257-23BA-4712-A925-7FEC03D37F91}" destId="{90CA2A25-4FED-4346-BF95-16D7984308D2}" srcOrd="1" destOrd="0" presId="urn:microsoft.com/office/officeart/2005/8/layout/hierarchy1"/>
    <dgm:cxn modelId="{8B8A85CC-3DEC-4515-A07D-4CFE0088CF0E}" type="presParOf" srcId="{56248278-9E3A-4435-AA9A-836D0E4F62BF}" destId="{52318A4D-7C9B-4009-B4B6-201A94F14A99}" srcOrd="1" destOrd="0" presId="urn:microsoft.com/office/officeart/2005/8/layout/hierarchy1"/>
    <dgm:cxn modelId="{3DAEAD09-5757-4216-B5A4-DDCA88D0A06D}" type="presParOf" srcId="{338D9BF7-BFB7-4147-97FE-2D02C8087CD8}" destId="{023444E2-7669-4C4A-B86A-99E8BC0C1A38}" srcOrd="2" destOrd="0" presId="urn:microsoft.com/office/officeart/2005/8/layout/hierarchy1"/>
    <dgm:cxn modelId="{474CAF29-336B-4C58-A6CC-D41DB5A22988}" type="presParOf" srcId="{338D9BF7-BFB7-4147-97FE-2D02C8087CD8}" destId="{68325883-7703-4D1F-9A01-AA5713ECC137}" srcOrd="3" destOrd="0" presId="urn:microsoft.com/office/officeart/2005/8/layout/hierarchy1"/>
    <dgm:cxn modelId="{2C22BE63-1EA2-43DB-BDE6-D3E0EA38B2DB}" type="presParOf" srcId="{68325883-7703-4D1F-9A01-AA5713ECC137}" destId="{6661469E-8A3B-4B99-BC8E-E35C3E6EEE8C}" srcOrd="0" destOrd="0" presId="urn:microsoft.com/office/officeart/2005/8/layout/hierarchy1"/>
    <dgm:cxn modelId="{335B86E9-FCB2-4766-8526-E4DF912078DC}" type="presParOf" srcId="{6661469E-8A3B-4B99-BC8E-E35C3E6EEE8C}" destId="{2DB62FEC-B62C-44A9-94C9-8A4BA3F231D1}" srcOrd="0" destOrd="0" presId="urn:microsoft.com/office/officeart/2005/8/layout/hierarchy1"/>
    <dgm:cxn modelId="{21B24847-5349-4AA0-B0D5-CD583A1949CD}" type="presParOf" srcId="{6661469E-8A3B-4B99-BC8E-E35C3E6EEE8C}" destId="{73C0E6AE-7463-448C-9F99-962BFE12BF50}" srcOrd="1" destOrd="0" presId="urn:microsoft.com/office/officeart/2005/8/layout/hierarchy1"/>
    <dgm:cxn modelId="{08592F10-E659-4CEF-A290-97DB23EE5123}" type="presParOf" srcId="{68325883-7703-4D1F-9A01-AA5713ECC137}" destId="{B391E0DA-0D9B-4E92-97D5-665E4B86B9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CBE6D-BDFD-4F38-84B8-1A8B8A5DE233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81EDC8C5-ADBB-478E-8558-C29CB02637D2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Sensitised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Public + Private Practitioner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D2EF3F-04B9-4057-9711-7B16D713087D}" type="parTrans" cxnId="{A6B32E38-8481-4099-B8D4-957028CDA7CE}">
      <dgm:prSet/>
      <dgm:spPr/>
      <dgm:t>
        <a:bodyPr/>
        <a:lstStyle/>
        <a:p>
          <a:endParaRPr lang="en-US"/>
        </a:p>
      </dgm:t>
    </dgm:pt>
    <dgm:pt modelId="{D721DE7C-A8CE-4C48-B167-3CE0837C068A}" type="sibTrans" cxnId="{A6B32E38-8481-4099-B8D4-957028CDA7CE}">
      <dgm:prSet/>
      <dgm:spPr/>
      <dgm:t>
        <a:bodyPr/>
        <a:lstStyle/>
        <a:p>
          <a:endParaRPr lang="en-US"/>
        </a:p>
      </dgm:t>
    </dgm:pt>
    <dgm:pt modelId="{4834491C-A8B0-4C20-A192-15FA38AB6F4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 receive X Ray Voucher from public/ private doctors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29834-4D36-43A0-94B6-40F66BF44484}" type="parTrans" cxnId="{44D199A2-EAB6-43D3-B365-EEBBB3E8C4C5}">
      <dgm:prSet/>
      <dgm:spPr/>
      <dgm:t>
        <a:bodyPr/>
        <a:lstStyle/>
        <a:p>
          <a:endParaRPr lang="en-US"/>
        </a:p>
      </dgm:t>
    </dgm:pt>
    <dgm:pt modelId="{CC7ACE86-81C3-4103-88CD-BB4DCB9686C9}" type="sibTrans" cxnId="{44D199A2-EAB6-43D3-B365-EEBBB3E8C4C5}">
      <dgm:prSet/>
      <dgm:spPr/>
      <dgm:t>
        <a:bodyPr/>
        <a:lstStyle/>
        <a:p>
          <a:endParaRPr lang="en-US"/>
        </a:p>
      </dgm:t>
    </dgm:pt>
    <dgm:pt modelId="{6632C856-A5C9-4A50-BC56-004DEA40FE8F}">
      <dgm:prSet phldrT="[Text]" custT="1"/>
      <dgm:spPr/>
      <dgm:t>
        <a:bodyPr/>
        <a:lstStyle/>
        <a:p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 redeem X –ray voucher  at the nearest X Ray Lab which are reimbursed by NGO after validation</a:t>
          </a:r>
        </a:p>
        <a:p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C9AE8-DB7C-461C-8380-D89C71A95E8C}" type="parTrans" cxnId="{AC369012-F527-4257-8F84-123B1E8F41E3}">
      <dgm:prSet/>
      <dgm:spPr/>
      <dgm:t>
        <a:bodyPr/>
        <a:lstStyle/>
        <a:p>
          <a:endParaRPr lang="en-US"/>
        </a:p>
      </dgm:t>
    </dgm:pt>
    <dgm:pt modelId="{DBC7F91F-C278-489D-AC49-CD254BCFB353}" type="sibTrans" cxnId="{AC369012-F527-4257-8F84-123B1E8F41E3}">
      <dgm:prSet/>
      <dgm:spPr/>
      <dgm:t>
        <a:bodyPr/>
        <a:lstStyle/>
        <a:p>
          <a:endParaRPr lang="en-US"/>
        </a:p>
      </dgm:t>
    </dgm:pt>
    <dgm:pt modelId="{45EBA953-EF6E-4430-8A26-09D4FA869BCF}" type="pres">
      <dgm:prSet presAssocID="{8DFCBE6D-BDFD-4F38-84B8-1A8B8A5DE233}" presName="Name0" presStyleCnt="0">
        <dgm:presLayoutVars>
          <dgm:dir/>
          <dgm:resizeHandles val="exact"/>
        </dgm:presLayoutVars>
      </dgm:prSet>
      <dgm:spPr/>
    </dgm:pt>
    <dgm:pt modelId="{AD281CB6-BC19-442B-8EFA-20499DD83A9E}" type="pres">
      <dgm:prSet presAssocID="{8DFCBE6D-BDFD-4F38-84B8-1A8B8A5DE233}" presName="vNodes" presStyleCnt="0"/>
      <dgm:spPr/>
    </dgm:pt>
    <dgm:pt modelId="{DF28B776-4CA1-4B15-97DE-19553DD07D7B}" type="pres">
      <dgm:prSet presAssocID="{81EDC8C5-ADBB-478E-8558-C29CB02637D2}" presName="node" presStyleLbl="node1" presStyleIdx="0" presStyleCnt="3" custLinFactY="467" custLinFactNeighborX="-12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0508E-AB19-4A7B-AC04-D81757456E10}" type="pres">
      <dgm:prSet presAssocID="{D721DE7C-A8CE-4C48-B167-3CE0837C068A}" presName="spacerT" presStyleCnt="0"/>
      <dgm:spPr/>
    </dgm:pt>
    <dgm:pt modelId="{C6FEF303-6FD2-497B-9552-10420C8AD0D7}" type="pres">
      <dgm:prSet presAssocID="{D721DE7C-A8CE-4C48-B167-3CE0837C068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51E4C52-B785-4B79-A78D-50038A50DA58}" type="pres">
      <dgm:prSet presAssocID="{D721DE7C-A8CE-4C48-B167-3CE0837C068A}" presName="spacerB" presStyleCnt="0"/>
      <dgm:spPr/>
    </dgm:pt>
    <dgm:pt modelId="{112A1EF7-0EC7-4C08-91E3-D2D6AB966FED}" type="pres">
      <dgm:prSet presAssocID="{4834491C-A8B0-4C20-A192-15FA38AB6F41}" presName="node" presStyleLbl="node1" presStyleIdx="1" presStyleCnt="3" custLinFactY="-1145" custLinFactNeighborX="87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1607-681E-4E1E-B0DA-FA596BC2D623}" type="pres">
      <dgm:prSet presAssocID="{8DFCBE6D-BDFD-4F38-84B8-1A8B8A5DE233}" presName="sibTransLast" presStyleLbl="sibTrans2D1" presStyleIdx="1" presStyleCnt="2" custScaleX="351304" custLinFactNeighborX="-73848" custLinFactNeighborY="1928"/>
      <dgm:spPr/>
      <dgm:t>
        <a:bodyPr/>
        <a:lstStyle/>
        <a:p>
          <a:endParaRPr lang="en-US"/>
        </a:p>
      </dgm:t>
    </dgm:pt>
    <dgm:pt modelId="{7A7E099C-29F3-4B37-BE8C-7F4FB9634779}" type="pres">
      <dgm:prSet presAssocID="{8DFCBE6D-BDFD-4F38-84B8-1A8B8A5DE2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67FB230-128B-422F-AA62-32C0516A7CD9}" type="pres">
      <dgm:prSet presAssocID="{8DFCBE6D-BDFD-4F38-84B8-1A8B8A5DE233}" presName="lastNode" presStyleLbl="node1" presStyleIdx="2" presStyleCnt="3" custLinFactNeighborX="-49662" custLinFactNeighborY="-3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9ACC1-586E-4900-8B20-CC444DA7F664}" type="presOf" srcId="{D721DE7C-A8CE-4C48-B167-3CE0837C068A}" destId="{C6FEF303-6FD2-497B-9552-10420C8AD0D7}" srcOrd="0" destOrd="0" presId="urn:microsoft.com/office/officeart/2005/8/layout/equation2"/>
    <dgm:cxn modelId="{49C922A8-3C43-4C63-9B73-6595A54E828F}" type="presOf" srcId="{CC7ACE86-81C3-4103-88CD-BB4DCB9686C9}" destId="{E8A91607-681E-4E1E-B0DA-FA596BC2D623}" srcOrd="0" destOrd="0" presId="urn:microsoft.com/office/officeart/2005/8/layout/equation2"/>
    <dgm:cxn modelId="{A6B32E38-8481-4099-B8D4-957028CDA7CE}" srcId="{8DFCBE6D-BDFD-4F38-84B8-1A8B8A5DE233}" destId="{81EDC8C5-ADBB-478E-8558-C29CB02637D2}" srcOrd="0" destOrd="0" parTransId="{86D2EF3F-04B9-4057-9711-7B16D713087D}" sibTransId="{D721DE7C-A8CE-4C48-B167-3CE0837C068A}"/>
    <dgm:cxn modelId="{94C643DC-DEC3-42DB-85D1-5E4864597C9F}" type="presOf" srcId="{CC7ACE86-81C3-4103-88CD-BB4DCB9686C9}" destId="{7A7E099C-29F3-4B37-BE8C-7F4FB9634779}" srcOrd="1" destOrd="0" presId="urn:microsoft.com/office/officeart/2005/8/layout/equation2"/>
    <dgm:cxn modelId="{44D199A2-EAB6-43D3-B365-EEBBB3E8C4C5}" srcId="{8DFCBE6D-BDFD-4F38-84B8-1A8B8A5DE233}" destId="{4834491C-A8B0-4C20-A192-15FA38AB6F41}" srcOrd="1" destOrd="0" parTransId="{F4429834-4D36-43A0-94B6-40F66BF44484}" sibTransId="{CC7ACE86-81C3-4103-88CD-BB4DCB9686C9}"/>
    <dgm:cxn modelId="{AC369012-F527-4257-8F84-123B1E8F41E3}" srcId="{8DFCBE6D-BDFD-4F38-84B8-1A8B8A5DE233}" destId="{6632C856-A5C9-4A50-BC56-004DEA40FE8F}" srcOrd="2" destOrd="0" parTransId="{51DC9AE8-DB7C-461C-8380-D89C71A95E8C}" sibTransId="{DBC7F91F-C278-489D-AC49-CD254BCFB353}"/>
    <dgm:cxn modelId="{34525F32-D7DD-4AD7-925E-1930B3B32156}" type="presOf" srcId="{81EDC8C5-ADBB-478E-8558-C29CB02637D2}" destId="{DF28B776-4CA1-4B15-97DE-19553DD07D7B}" srcOrd="0" destOrd="0" presId="urn:microsoft.com/office/officeart/2005/8/layout/equation2"/>
    <dgm:cxn modelId="{6F202F9B-2781-449B-8F7A-BA99D903714E}" type="presOf" srcId="{4834491C-A8B0-4C20-A192-15FA38AB6F41}" destId="{112A1EF7-0EC7-4C08-91E3-D2D6AB966FED}" srcOrd="0" destOrd="0" presId="urn:microsoft.com/office/officeart/2005/8/layout/equation2"/>
    <dgm:cxn modelId="{F25C7311-3D0F-49CF-8FDA-31CB2A7D07CD}" type="presOf" srcId="{8DFCBE6D-BDFD-4F38-84B8-1A8B8A5DE233}" destId="{45EBA953-EF6E-4430-8A26-09D4FA869BCF}" srcOrd="0" destOrd="0" presId="urn:microsoft.com/office/officeart/2005/8/layout/equation2"/>
    <dgm:cxn modelId="{6AF0916C-12AA-4FCA-925E-914986D3CE14}" type="presOf" srcId="{6632C856-A5C9-4A50-BC56-004DEA40FE8F}" destId="{367FB230-128B-422F-AA62-32C0516A7CD9}" srcOrd="0" destOrd="0" presId="urn:microsoft.com/office/officeart/2005/8/layout/equation2"/>
    <dgm:cxn modelId="{8CD61727-8C1A-4E88-B572-95C53E504C05}" type="presParOf" srcId="{45EBA953-EF6E-4430-8A26-09D4FA869BCF}" destId="{AD281CB6-BC19-442B-8EFA-20499DD83A9E}" srcOrd="0" destOrd="0" presId="urn:microsoft.com/office/officeart/2005/8/layout/equation2"/>
    <dgm:cxn modelId="{D5268551-685A-43CD-BF85-4FC7D5BACE74}" type="presParOf" srcId="{AD281CB6-BC19-442B-8EFA-20499DD83A9E}" destId="{DF28B776-4CA1-4B15-97DE-19553DD07D7B}" srcOrd="0" destOrd="0" presId="urn:microsoft.com/office/officeart/2005/8/layout/equation2"/>
    <dgm:cxn modelId="{D33C407A-1D3B-468C-A0D8-5CE6B9633A79}" type="presParOf" srcId="{AD281CB6-BC19-442B-8EFA-20499DD83A9E}" destId="{2B20508E-AB19-4A7B-AC04-D81757456E10}" srcOrd="1" destOrd="0" presId="urn:microsoft.com/office/officeart/2005/8/layout/equation2"/>
    <dgm:cxn modelId="{6A00BCA4-0D6B-46EF-8827-EC22B4A96EB1}" type="presParOf" srcId="{AD281CB6-BC19-442B-8EFA-20499DD83A9E}" destId="{C6FEF303-6FD2-497B-9552-10420C8AD0D7}" srcOrd="2" destOrd="0" presId="urn:microsoft.com/office/officeart/2005/8/layout/equation2"/>
    <dgm:cxn modelId="{C948D1CF-D22B-45D6-B948-81060C8A78FC}" type="presParOf" srcId="{AD281CB6-BC19-442B-8EFA-20499DD83A9E}" destId="{D51E4C52-B785-4B79-A78D-50038A50DA58}" srcOrd="3" destOrd="0" presId="urn:microsoft.com/office/officeart/2005/8/layout/equation2"/>
    <dgm:cxn modelId="{D5C37AD6-A597-4638-B3E2-CA3153EBCD91}" type="presParOf" srcId="{AD281CB6-BC19-442B-8EFA-20499DD83A9E}" destId="{112A1EF7-0EC7-4C08-91E3-D2D6AB966FED}" srcOrd="4" destOrd="0" presId="urn:microsoft.com/office/officeart/2005/8/layout/equation2"/>
    <dgm:cxn modelId="{63DD64F2-8D16-45B8-8B2F-5F6E6F499FAF}" type="presParOf" srcId="{45EBA953-EF6E-4430-8A26-09D4FA869BCF}" destId="{E8A91607-681E-4E1E-B0DA-FA596BC2D623}" srcOrd="1" destOrd="0" presId="urn:microsoft.com/office/officeart/2005/8/layout/equation2"/>
    <dgm:cxn modelId="{FBCE6739-8038-4E2B-8A9F-126572695F5F}" type="presParOf" srcId="{E8A91607-681E-4E1E-B0DA-FA596BC2D623}" destId="{7A7E099C-29F3-4B37-BE8C-7F4FB9634779}" srcOrd="0" destOrd="0" presId="urn:microsoft.com/office/officeart/2005/8/layout/equation2"/>
    <dgm:cxn modelId="{6F170FD7-9483-44DB-8226-02BB30DC2758}" type="presParOf" srcId="{45EBA953-EF6E-4430-8A26-09D4FA869BCF}" destId="{367FB230-128B-422F-AA62-32C0516A7C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1330C5-A4BE-4AC5-BBC7-53A23479E167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FB4C3FD-0182-4482-9D6A-1E290B19D5BF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chest X - ray for presumptive TB cases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A624D-BC18-4DC7-9D81-1AFA26ACCCCC}" type="sibTrans" cxnId="{553D9D14-327D-40E2-B702-8DE1AB218F33}">
      <dgm:prSet/>
      <dgm:spPr/>
      <dgm:t>
        <a:bodyPr/>
        <a:lstStyle/>
        <a:p>
          <a:endParaRPr lang="en-US"/>
        </a:p>
      </dgm:t>
    </dgm:pt>
    <dgm:pt modelId="{1EF50B66-D536-4815-977D-AFF0A8CF3BB9}" type="parTrans" cxnId="{553D9D14-327D-40E2-B702-8DE1AB218F33}">
      <dgm:prSet/>
      <dgm:spPr/>
      <dgm:t>
        <a:bodyPr/>
        <a:lstStyle/>
        <a:p>
          <a:endParaRPr lang="en-US"/>
        </a:p>
      </dgm:t>
    </dgm:pt>
    <dgm:pt modelId="{7B908ADA-75DF-4E39-B7F9-8C665BBDCFCF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CBNAAT testing from public sector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534D6C-D0BA-46BC-AFDE-84E9E2335D0D}" type="parTrans" cxnId="{4E28DC99-442F-47BD-9B62-E894373F6675}">
      <dgm:prSet/>
      <dgm:spPr/>
      <dgm:t>
        <a:bodyPr/>
        <a:lstStyle/>
        <a:p>
          <a:endParaRPr lang="en-US"/>
        </a:p>
      </dgm:t>
    </dgm:pt>
    <dgm:pt modelId="{81B842F3-35CA-4538-A834-92303CC4D971}" type="sibTrans" cxnId="{4E28DC99-442F-47BD-9B62-E894373F6675}">
      <dgm:prSet/>
      <dgm:spPr/>
      <dgm:t>
        <a:bodyPr/>
        <a:lstStyle/>
        <a:p>
          <a:endParaRPr lang="en-US"/>
        </a:p>
      </dgm:t>
    </dgm:pt>
    <dgm:pt modelId="{050D7C76-C148-445A-B60D-D81B66B29705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daily regimen (Govt. Fixed Dose Combination) for Drug-Sensitive TB (DST) cases along with adherence monitoring through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Nikshay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B9BE4-7392-4BEA-8999-C5BD02F30103}" type="parTrans" cxnId="{A6838E3B-E3F2-4465-85A4-11E14E352244}">
      <dgm:prSet/>
      <dgm:spPr/>
      <dgm:t>
        <a:bodyPr/>
        <a:lstStyle/>
        <a:p>
          <a:endParaRPr lang="en-US"/>
        </a:p>
      </dgm:t>
    </dgm:pt>
    <dgm:pt modelId="{AF72BCF9-BF81-478A-B904-166213DB07CD}" type="sibTrans" cxnId="{A6838E3B-E3F2-4465-85A4-11E14E352244}">
      <dgm:prSet/>
      <dgm:spPr/>
      <dgm:t>
        <a:bodyPr/>
        <a:lstStyle/>
        <a:p>
          <a:endParaRPr lang="en-US"/>
        </a:p>
      </dgm:t>
    </dgm:pt>
    <dgm:pt modelId="{EECF256A-FA15-44A9-98A1-E8012954881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FDC supply through FDA approved retail chemists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4281E-CA4C-4D2D-BDF5-16DC54158149}" type="parTrans" cxnId="{D8F7CD09-ABB2-4174-A304-F71089AF1B35}">
      <dgm:prSet/>
      <dgm:spPr/>
      <dgm:t>
        <a:bodyPr/>
        <a:lstStyle/>
        <a:p>
          <a:endParaRPr lang="en-US"/>
        </a:p>
      </dgm:t>
    </dgm:pt>
    <dgm:pt modelId="{5817783A-67C4-4284-98D4-6EB6A9D8CF9E}" type="sibTrans" cxnId="{D8F7CD09-ABB2-4174-A304-F71089AF1B35}">
      <dgm:prSet/>
      <dgm:spPr/>
      <dgm:t>
        <a:bodyPr/>
        <a:lstStyle/>
        <a:p>
          <a:endParaRPr lang="en-US"/>
        </a:p>
      </dgm:t>
    </dgm:pt>
    <dgm:pt modelId="{66EC0AE7-0945-4CEC-B753-49BC7FE6E76B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Linking of drug-resistant TB patients to public sector for free second-line anti -TB drugs under RNTCP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20C01B-E10A-4BC9-868D-8EF8B3EED1F1}" type="parTrans" cxnId="{89635DF4-7379-4ED6-A11D-EAF28E866097}">
      <dgm:prSet/>
      <dgm:spPr/>
      <dgm:t>
        <a:bodyPr/>
        <a:lstStyle/>
        <a:p>
          <a:endParaRPr lang="en-US"/>
        </a:p>
      </dgm:t>
    </dgm:pt>
    <dgm:pt modelId="{8363666C-00AE-4273-8729-6B445603E09E}" type="sibTrans" cxnId="{89635DF4-7379-4ED6-A11D-EAF28E866097}">
      <dgm:prSet/>
      <dgm:spPr/>
      <dgm:t>
        <a:bodyPr/>
        <a:lstStyle/>
        <a:p>
          <a:endParaRPr lang="en-US"/>
        </a:p>
      </dgm:t>
    </dgm:pt>
    <dgm:pt modelId="{416CA820-D970-4675-859E-9D190D4A130D}" type="pres">
      <dgm:prSet presAssocID="{201330C5-A4BE-4AC5-BBC7-53A23479E1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C630A65-6B31-466B-91FF-78FA090786C2}" type="pres">
      <dgm:prSet presAssocID="{201330C5-A4BE-4AC5-BBC7-53A23479E167}" presName="Name1" presStyleCnt="0"/>
      <dgm:spPr/>
      <dgm:t>
        <a:bodyPr/>
        <a:lstStyle/>
        <a:p>
          <a:endParaRPr lang="en-US"/>
        </a:p>
      </dgm:t>
    </dgm:pt>
    <dgm:pt modelId="{D9F1E446-3A43-4F75-8669-DCC77AAA054F}" type="pres">
      <dgm:prSet presAssocID="{201330C5-A4BE-4AC5-BBC7-53A23479E167}" presName="cycle" presStyleCnt="0"/>
      <dgm:spPr/>
      <dgm:t>
        <a:bodyPr/>
        <a:lstStyle/>
        <a:p>
          <a:endParaRPr lang="en-US"/>
        </a:p>
      </dgm:t>
    </dgm:pt>
    <dgm:pt modelId="{770CD00B-8DA5-4D21-8628-58646D736B22}" type="pres">
      <dgm:prSet presAssocID="{201330C5-A4BE-4AC5-BBC7-53A23479E167}" presName="srcNode" presStyleLbl="node1" presStyleIdx="0" presStyleCnt="5"/>
      <dgm:spPr/>
      <dgm:t>
        <a:bodyPr/>
        <a:lstStyle/>
        <a:p>
          <a:endParaRPr lang="en-US"/>
        </a:p>
      </dgm:t>
    </dgm:pt>
    <dgm:pt modelId="{57D6A5F0-08D3-4A29-8860-FFD6B3C2BD44}" type="pres">
      <dgm:prSet presAssocID="{201330C5-A4BE-4AC5-BBC7-53A23479E167}" presName="conn" presStyleLbl="parChTrans1D2" presStyleIdx="0" presStyleCnt="1"/>
      <dgm:spPr/>
      <dgm:t>
        <a:bodyPr/>
        <a:lstStyle/>
        <a:p>
          <a:endParaRPr lang="en-US"/>
        </a:p>
      </dgm:t>
    </dgm:pt>
    <dgm:pt modelId="{545F6F85-99D5-485F-AB3C-DCF5887B89E1}" type="pres">
      <dgm:prSet presAssocID="{201330C5-A4BE-4AC5-BBC7-53A23479E167}" presName="extraNode" presStyleLbl="node1" presStyleIdx="0" presStyleCnt="5"/>
      <dgm:spPr/>
      <dgm:t>
        <a:bodyPr/>
        <a:lstStyle/>
        <a:p>
          <a:endParaRPr lang="en-US"/>
        </a:p>
      </dgm:t>
    </dgm:pt>
    <dgm:pt modelId="{D8806EDB-BC49-4075-BC4F-AE9DFDC36F0C}" type="pres">
      <dgm:prSet presAssocID="{201330C5-A4BE-4AC5-BBC7-53A23479E167}" presName="dstNode" presStyleLbl="node1" presStyleIdx="0" presStyleCnt="5"/>
      <dgm:spPr/>
      <dgm:t>
        <a:bodyPr/>
        <a:lstStyle/>
        <a:p>
          <a:endParaRPr lang="en-US"/>
        </a:p>
      </dgm:t>
    </dgm:pt>
    <dgm:pt modelId="{1BD1ADDD-0902-42F6-8871-D8B2E64D09EB}" type="pres">
      <dgm:prSet presAssocID="{9FB4C3FD-0182-4482-9D6A-1E290B19D5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CA61B-3681-4967-8346-D60B96FA07E5}" type="pres">
      <dgm:prSet presAssocID="{9FB4C3FD-0182-4482-9D6A-1E290B19D5BF}" presName="accent_1" presStyleCnt="0"/>
      <dgm:spPr/>
      <dgm:t>
        <a:bodyPr/>
        <a:lstStyle/>
        <a:p>
          <a:endParaRPr lang="en-US"/>
        </a:p>
      </dgm:t>
    </dgm:pt>
    <dgm:pt modelId="{F720AD11-9F26-4A3A-BA89-EEB13B49C7F1}" type="pres">
      <dgm:prSet presAssocID="{9FB4C3FD-0182-4482-9D6A-1E290B19D5BF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787BCDE4-BAA3-4800-A7E1-493CE89816CB}" type="pres">
      <dgm:prSet presAssocID="{7B908ADA-75DF-4E39-B7F9-8C665BBDCF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C0E88-19B6-4FCF-B2DB-AB48F16AB85A}" type="pres">
      <dgm:prSet presAssocID="{7B908ADA-75DF-4E39-B7F9-8C665BBDCFCF}" presName="accent_2" presStyleCnt="0"/>
      <dgm:spPr/>
      <dgm:t>
        <a:bodyPr/>
        <a:lstStyle/>
        <a:p>
          <a:endParaRPr lang="en-US"/>
        </a:p>
      </dgm:t>
    </dgm:pt>
    <dgm:pt modelId="{C4B07507-30BD-4F2A-9306-BEA2AFCDDACC}" type="pres">
      <dgm:prSet presAssocID="{7B908ADA-75DF-4E39-B7F9-8C665BBDCFC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DB60135D-8458-4713-85FC-C502F15CDE8C}" type="pres">
      <dgm:prSet presAssocID="{050D7C76-C148-445A-B60D-D81B66B297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1354B-D685-45D8-B142-24975B7B3411}" type="pres">
      <dgm:prSet presAssocID="{050D7C76-C148-445A-B60D-D81B66B29705}" presName="accent_3" presStyleCnt="0"/>
      <dgm:spPr/>
      <dgm:t>
        <a:bodyPr/>
        <a:lstStyle/>
        <a:p>
          <a:endParaRPr lang="en-US"/>
        </a:p>
      </dgm:t>
    </dgm:pt>
    <dgm:pt modelId="{E9E3AE79-B2DD-4871-8298-FB361A3AA6B2}" type="pres">
      <dgm:prSet presAssocID="{050D7C76-C148-445A-B60D-D81B66B29705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75B0286C-23DB-413E-99C0-15A646E41EBE}" type="pres">
      <dgm:prSet presAssocID="{EECF256A-FA15-44A9-98A1-E8012954881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D3C7E-FD76-4BFA-AC8A-79698679D2AF}" type="pres">
      <dgm:prSet presAssocID="{EECF256A-FA15-44A9-98A1-E80129548819}" presName="accent_4" presStyleCnt="0"/>
      <dgm:spPr/>
      <dgm:t>
        <a:bodyPr/>
        <a:lstStyle/>
        <a:p>
          <a:endParaRPr lang="en-US"/>
        </a:p>
      </dgm:t>
    </dgm:pt>
    <dgm:pt modelId="{E5190E7E-269C-4E6E-ADA4-07D6DD60B300}" type="pres">
      <dgm:prSet presAssocID="{EECF256A-FA15-44A9-98A1-E80129548819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FED07BCE-1508-44F6-8C44-F8A1776B4234}" type="pres">
      <dgm:prSet presAssocID="{66EC0AE7-0945-4CEC-B753-49BC7FE6E7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BFD0B-44A3-40DF-A422-773D29FE5D46}" type="pres">
      <dgm:prSet presAssocID="{66EC0AE7-0945-4CEC-B753-49BC7FE6E76B}" presName="accent_5" presStyleCnt="0"/>
      <dgm:spPr/>
      <dgm:t>
        <a:bodyPr/>
        <a:lstStyle/>
        <a:p>
          <a:endParaRPr lang="en-US"/>
        </a:p>
      </dgm:t>
    </dgm:pt>
    <dgm:pt modelId="{06F2B124-343E-4FEB-9AAF-079155635E56}" type="pres">
      <dgm:prSet presAssocID="{66EC0AE7-0945-4CEC-B753-49BC7FE6E76B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22B87283-7814-409B-96A6-32A8F8BCF8E3}" type="presOf" srcId="{A35A624D-BC18-4DC7-9D81-1AFA26ACCCCC}" destId="{57D6A5F0-08D3-4A29-8860-FFD6B3C2BD44}" srcOrd="0" destOrd="0" presId="urn:microsoft.com/office/officeart/2008/layout/VerticalCurvedList"/>
    <dgm:cxn modelId="{385B60A1-04C9-4A78-ACA4-AB6B960BC0CC}" type="presOf" srcId="{050D7C76-C148-445A-B60D-D81B66B29705}" destId="{DB60135D-8458-4713-85FC-C502F15CDE8C}" srcOrd="0" destOrd="0" presId="urn:microsoft.com/office/officeart/2008/layout/VerticalCurvedList"/>
    <dgm:cxn modelId="{3EDD2BBE-0766-46C8-9E38-0FB3BF2A86C2}" type="presOf" srcId="{66EC0AE7-0945-4CEC-B753-49BC7FE6E76B}" destId="{FED07BCE-1508-44F6-8C44-F8A1776B4234}" srcOrd="0" destOrd="0" presId="urn:microsoft.com/office/officeart/2008/layout/VerticalCurvedList"/>
    <dgm:cxn modelId="{A6838E3B-E3F2-4465-85A4-11E14E352244}" srcId="{201330C5-A4BE-4AC5-BBC7-53A23479E167}" destId="{050D7C76-C148-445A-B60D-D81B66B29705}" srcOrd="2" destOrd="0" parTransId="{C26B9BE4-7392-4BEA-8999-C5BD02F30103}" sibTransId="{AF72BCF9-BF81-478A-B904-166213DB07CD}"/>
    <dgm:cxn modelId="{4E28DC99-442F-47BD-9B62-E894373F6675}" srcId="{201330C5-A4BE-4AC5-BBC7-53A23479E167}" destId="{7B908ADA-75DF-4E39-B7F9-8C665BBDCFCF}" srcOrd="1" destOrd="0" parTransId="{8F534D6C-D0BA-46BC-AFDE-84E9E2335D0D}" sibTransId="{81B842F3-35CA-4538-A834-92303CC4D971}"/>
    <dgm:cxn modelId="{BDEC0FB3-AF7B-4D6C-9EED-C9923C49C161}" type="presOf" srcId="{7B908ADA-75DF-4E39-B7F9-8C665BBDCFCF}" destId="{787BCDE4-BAA3-4800-A7E1-493CE89816CB}" srcOrd="0" destOrd="0" presId="urn:microsoft.com/office/officeart/2008/layout/VerticalCurvedList"/>
    <dgm:cxn modelId="{E00D58F3-4A43-4338-8314-DCB80FA81590}" type="presOf" srcId="{9FB4C3FD-0182-4482-9D6A-1E290B19D5BF}" destId="{1BD1ADDD-0902-42F6-8871-D8B2E64D09EB}" srcOrd="0" destOrd="0" presId="urn:microsoft.com/office/officeart/2008/layout/VerticalCurvedList"/>
    <dgm:cxn modelId="{89635DF4-7379-4ED6-A11D-EAF28E866097}" srcId="{201330C5-A4BE-4AC5-BBC7-53A23479E167}" destId="{66EC0AE7-0945-4CEC-B753-49BC7FE6E76B}" srcOrd="4" destOrd="0" parTransId="{8820C01B-E10A-4BC9-868D-8EF8B3EED1F1}" sibTransId="{8363666C-00AE-4273-8729-6B445603E09E}"/>
    <dgm:cxn modelId="{1825510E-2594-4DE0-923D-4954DFDB09DD}" type="presOf" srcId="{EECF256A-FA15-44A9-98A1-E80129548819}" destId="{75B0286C-23DB-413E-99C0-15A646E41EBE}" srcOrd="0" destOrd="0" presId="urn:microsoft.com/office/officeart/2008/layout/VerticalCurvedList"/>
    <dgm:cxn modelId="{553D9D14-327D-40E2-B702-8DE1AB218F33}" srcId="{201330C5-A4BE-4AC5-BBC7-53A23479E167}" destId="{9FB4C3FD-0182-4482-9D6A-1E290B19D5BF}" srcOrd="0" destOrd="0" parTransId="{1EF50B66-D536-4815-977D-AFF0A8CF3BB9}" sibTransId="{A35A624D-BC18-4DC7-9D81-1AFA26ACCCCC}"/>
    <dgm:cxn modelId="{DA2122C8-491F-41A6-85E7-52B65BDA5B9A}" type="presOf" srcId="{201330C5-A4BE-4AC5-BBC7-53A23479E167}" destId="{416CA820-D970-4675-859E-9D190D4A130D}" srcOrd="0" destOrd="0" presId="urn:microsoft.com/office/officeart/2008/layout/VerticalCurvedList"/>
    <dgm:cxn modelId="{D8F7CD09-ABB2-4174-A304-F71089AF1B35}" srcId="{201330C5-A4BE-4AC5-BBC7-53A23479E167}" destId="{EECF256A-FA15-44A9-98A1-E80129548819}" srcOrd="3" destOrd="0" parTransId="{ADE4281E-CA4C-4D2D-BDF5-16DC54158149}" sibTransId="{5817783A-67C4-4284-98D4-6EB6A9D8CF9E}"/>
    <dgm:cxn modelId="{B65A8F50-BD82-42B4-BF80-F250EFB9ECFD}" type="presParOf" srcId="{416CA820-D970-4675-859E-9D190D4A130D}" destId="{8C630A65-6B31-466B-91FF-78FA090786C2}" srcOrd="0" destOrd="0" presId="urn:microsoft.com/office/officeart/2008/layout/VerticalCurvedList"/>
    <dgm:cxn modelId="{19B6D93D-7D72-420E-AA53-7F380C9991A9}" type="presParOf" srcId="{8C630A65-6B31-466B-91FF-78FA090786C2}" destId="{D9F1E446-3A43-4F75-8669-DCC77AAA054F}" srcOrd="0" destOrd="0" presId="urn:microsoft.com/office/officeart/2008/layout/VerticalCurvedList"/>
    <dgm:cxn modelId="{57D2DA81-1AC7-4CD6-AAE2-DC2E7C36236F}" type="presParOf" srcId="{D9F1E446-3A43-4F75-8669-DCC77AAA054F}" destId="{770CD00B-8DA5-4D21-8628-58646D736B22}" srcOrd="0" destOrd="0" presId="urn:microsoft.com/office/officeart/2008/layout/VerticalCurvedList"/>
    <dgm:cxn modelId="{BB111047-E96A-4289-95E1-F40CF2E126E6}" type="presParOf" srcId="{D9F1E446-3A43-4F75-8669-DCC77AAA054F}" destId="{57D6A5F0-08D3-4A29-8860-FFD6B3C2BD44}" srcOrd="1" destOrd="0" presId="urn:microsoft.com/office/officeart/2008/layout/VerticalCurvedList"/>
    <dgm:cxn modelId="{9A074508-7C2D-4D20-B718-ED8CD6CEFB7F}" type="presParOf" srcId="{D9F1E446-3A43-4F75-8669-DCC77AAA054F}" destId="{545F6F85-99D5-485F-AB3C-DCF5887B89E1}" srcOrd="2" destOrd="0" presId="urn:microsoft.com/office/officeart/2008/layout/VerticalCurvedList"/>
    <dgm:cxn modelId="{0CFE6D7E-8144-4240-BCB8-AACDE4C4D36E}" type="presParOf" srcId="{D9F1E446-3A43-4F75-8669-DCC77AAA054F}" destId="{D8806EDB-BC49-4075-BC4F-AE9DFDC36F0C}" srcOrd="3" destOrd="0" presId="urn:microsoft.com/office/officeart/2008/layout/VerticalCurvedList"/>
    <dgm:cxn modelId="{F305975C-7633-4690-9DED-723278FF9257}" type="presParOf" srcId="{8C630A65-6B31-466B-91FF-78FA090786C2}" destId="{1BD1ADDD-0902-42F6-8871-D8B2E64D09EB}" srcOrd="1" destOrd="0" presId="urn:microsoft.com/office/officeart/2008/layout/VerticalCurvedList"/>
    <dgm:cxn modelId="{E2292767-53D8-4D66-A66F-9F3F005296A2}" type="presParOf" srcId="{8C630A65-6B31-466B-91FF-78FA090786C2}" destId="{033CA61B-3681-4967-8346-D60B96FA07E5}" srcOrd="2" destOrd="0" presId="urn:microsoft.com/office/officeart/2008/layout/VerticalCurvedList"/>
    <dgm:cxn modelId="{01381F55-F032-440F-ADAC-CC06389062B8}" type="presParOf" srcId="{033CA61B-3681-4967-8346-D60B96FA07E5}" destId="{F720AD11-9F26-4A3A-BA89-EEB13B49C7F1}" srcOrd="0" destOrd="0" presId="urn:microsoft.com/office/officeart/2008/layout/VerticalCurvedList"/>
    <dgm:cxn modelId="{9E3A6603-C41E-4133-A5E1-7CFE0F0A9D95}" type="presParOf" srcId="{8C630A65-6B31-466B-91FF-78FA090786C2}" destId="{787BCDE4-BAA3-4800-A7E1-493CE89816CB}" srcOrd="3" destOrd="0" presId="urn:microsoft.com/office/officeart/2008/layout/VerticalCurvedList"/>
    <dgm:cxn modelId="{449AEB44-0895-4BE1-A84C-2E031E307B06}" type="presParOf" srcId="{8C630A65-6B31-466B-91FF-78FA090786C2}" destId="{01CC0E88-19B6-4FCF-B2DB-AB48F16AB85A}" srcOrd="4" destOrd="0" presId="urn:microsoft.com/office/officeart/2008/layout/VerticalCurvedList"/>
    <dgm:cxn modelId="{B0868539-9C30-495F-A3A1-34B2223F826D}" type="presParOf" srcId="{01CC0E88-19B6-4FCF-B2DB-AB48F16AB85A}" destId="{C4B07507-30BD-4F2A-9306-BEA2AFCDDACC}" srcOrd="0" destOrd="0" presId="urn:microsoft.com/office/officeart/2008/layout/VerticalCurvedList"/>
    <dgm:cxn modelId="{0BE79972-9463-43E2-A441-8D7814151DCB}" type="presParOf" srcId="{8C630A65-6B31-466B-91FF-78FA090786C2}" destId="{DB60135D-8458-4713-85FC-C502F15CDE8C}" srcOrd="5" destOrd="0" presId="urn:microsoft.com/office/officeart/2008/layout/VerticalCurvedList"/>
    <dgm:cxn modelId="{84008928-CCB7-4317-9515-4E21D8541FB1}" type="presParOf" srcId="{8C630A65-6B31-466B-91FF-78FA090786C2}" destId="{1D51354B-D685-45D8-B142-24975B7B3411}" srcOrd="6" destOrd="0" presId="urn:microsoft.com/office/officeart/2008/layout/VerticalCurvedList"/>
    <dgm:cxn modelId="{031D8E58-88B7-46C4-B5ED-9BC0639A967E}" type="presParOf" srcId="{1D51354B-D685-45D8-B142-24975B7B3411}" destId="{E9E3AE79-B2DD-4871-8298-FB361A3AA6B2}" srcOrd="0" destOrd="0" presId="urn:microsoft.com/office/officeart/2008/layout/VerticalCurvedList"/>
    <dgm:cxn modelId="{E2FFCF44-4F87-4157-BF4B-8B25ED74C756}" type="presParOf" srcId="{8C630A65-6B31-466B-91FF-78FA090786C2}" destId="{75B0286C-23DB-413E-99C0-15A646E41EBE}" srcOrd="7" destOrd="0" presId="urn:microsoft.com/office/officeart/2008/layout/VerticalCurvedList"/>
    <dgm:cxn modelId="{D80CFDEB-1E01-4039-BE95-900A551258A4}" type="presParOf" srcId="{8C630A65-6B31-466B-91FF-78FA090786C2}" destId="{DDBD3C7E-FD76-4BFA-AC8A-79698679D2AF}" srcOrd="8" destOrd="0" presId="urn:microsoft.com/office/officeart/2008/layout/VerticalCurvedList"/>
    <dgm:cxn modelId="{08F052D1-02D2-4B23-B045-9BC45275AEC6}" type="presParOf" srcId="{DDBD3C7E-FD76-4BFA-AC8A-79698679D2AF}" destId="{E5190E7E-269C-4E6E-ADA4-07D6DD60B300}" srcOrd="0" destOrd="0" presId="urn:microsoft.com/office/officeart/2008/layout/VerticalCurvedList"/>
    <dgm:cxn modelId="{710F0085-25DC-4DDC-9EB1-51BE00B3AF13}" type="presParOf" srcId="{8C630A65-6B31-466B-91FF-78FA090786C2}" destId="{FED07BCE-1508-44F6-8C44-F8A1776B4234}" srcOrd="9" destOrd="0" presId="urn:microsoft.com/office/officeart/2008/layout/VerticalCurvedList"/>
    <dgm:cxn modelId="{542DAF00-73C9-43DF-8862-0F706C6DB589}" type="presParOf" srcId="{8C630A65-6B31-466B-91FF-78FA090786C2}" destId="{F53BFD0B-44A3-40DF-A422-773D29FE5D46}" srcOrd="10" destOrd="0" presId="urn:microsoft.com/office/officeart/2008/layout/VerticalCurvedList"/>
    <dgm:cxn modelId="{E3869246-074F-41E0-9694-3BD22FB92AAB}" type="presParOf" srcId="{F53BFD0B-44A3-40DF-A422-773D29FE5D46}" destId="{06F2B124-343E-4FEB-9AAF-079155635E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BD28C1-28BF-4FC6-AA4A-271D3EA8DE8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D3416A9-2B33-4A28-BD05-29B9DCE60CA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NGOs working as PPSA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799BE-A378-4091-BB2B-1F49F0D923D1}" type="parTrans" cxnId="{47C174F8-AC90-41B8-80C5-0669DAEF8111}">
      <dgm:prSet/>
      <dgm:spPr/>
      <dgm:t>
        <a:bodyPr/>
        <a:lstStyle/>
        <a:p>
          <a:endParaRPr lang="en-US"/>
        </a:p>
      </dgm:t>
    </dgm:pt>
    <dgm:pt modelId="{9E43E4EB-BFFC-46DC-9DCE-06EF8AA2FB78}" type="sibTrans" cxnId="{47C174F8-AC90-41B8-80C5-0669DAEF8111}">
      <dgm:prSet/>
      <dgm:spPr/>
      <dgm:t>
        <a:bodyPr/>
        <a:lstStyle/>
        <a:p>
          <a:endParaRPr lang="en-US"/>
        </a:p>
      </dgm:t>
    </dgm:pt>
    <dgm:pt modelId="{63D5F92B-BF60-432E-A3E0-10D678D300C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Maharashtra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Janvikas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Kendra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664DC-C343-4C4B-AAF8-77F4CAFFC6F3}" type="parTrans" cxnId="{A1A9C1E1-6C4A-4AB3-A569-249582838D97}">
      <dgm:prSet/>
      <dgm:spPr/>
      <dgm:t>
        <a:bodyPr/>
        <a:lstStyle/>
        <a:p>
          <a:endParaRPr lang="en-US"/>
        </a:p>
      </dgm:t>
    </dgm:pt>
    <dgm:pt modelId="{0F8318A5-8382-4210-A73C-11005D9AAB38}" type="sibTrans" cxnId="{A1A9C1E1-6C4A-4AB3-A569-249582838D97}">
      <dgm:prSet/>
      <dgm:spPr/>
      <dgm:t>
        <a:bodyPr/>
        <a:lstStyle/>
        <a:p>
          <a:endParaRPr lang="en-US"/>
        </a:p>
      </dgm:t>
    </dgm:pt>
    <dgm:pt modelId="{8D25089D-7CAE-4534-BE6A-300A9594018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ALERT INDIA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1C251-1692-4497-AD85-C2088D7F64E2}" type="parTrans" cxnId="{8885272C-3760-4A04-8EBD-211C5B66CA51}">
      <dgm:prSet/>
      <dgm:spPr/>
      <dgm:t>
        <a:bodyPr/>
        <a:lstStyle/>
        <a:p>
          <a:endParaRPr lang="en-US"/>
        </a:p>
      </dgm:t>
    </dgm:pt>
    <dgm:pt modelId="{FC4ED59E-323D-490B-A6DF-099B82066D89}" type="sibTrans" cxnId="{8885272C-3760-4A04-8EBD-211C5B66CA51}">
      <dgm:prSet/>
      <dgm:spPr/>
      <dgm:t>
        <a:bodyPr/>
        <a:lstStyle/>
        <a:p>
          <a:endParaRPr lang="en-US"/>
        </a:p>
      </dgm:t>
    </dgm:pt>
    <dgm:pt modelId="{67A9F94E-0243-441A-8F7C-440F49A0D247}" type="pres">
      <dgm:prSet presAssocID="{39BD28C1-28BF-4FC6-AA4A-271D3EA8DE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3D04B7-0E62-4B7B-9620-AB282FFDFD38}" type="pres">
      <dgm:prSet presAssocID="{BD3416A9-2B33-4A28-BD05-29B9DCE60CA7}" presName="hierRoot1" presStyleCnt="0"/>
      <dgm:spPr/>
      <dgm:t>
        <a:bodyPr/>
        <a:lstStyle/>
        <a:p>
          <a:endParaRPr lang="en-US"/>
        </a:p>
      </dgm:t>
    </dgm:pt>
    <dgm:pt modelId="{8DA09696-8145-44F1-9DD7-6268E73C62B6}" type="pres">
      <dgm:prSet presAssocID="{BD3416A9-2B33-4A28-BD05-29B9DCE60CA7}" presName="composite" presStyleCnt="0"/>
      <dgm:spPr/>
      <dgm:t>
        <a:bodyPr/>
        <a:lstStyle/>
        <a:p>
          <a:endParaRPr lang="en-US"/>
        </a:p>
      </dgm:t>
    </dgm:pt>
    <dgm:pt modelId="{B2058237-F15D-41C4-8C58-025F6429462D}" type="pres">
      <dgm:prSet presAssocID="{BD3416A9-2B33-4A28-BD05-29B9DCE60CA7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3C45F9-11F5-4D30-9D70-8B9713902ED4}" type="pres">
      <dgm:prSet presAssocID="{BD3416A9-2B33-4A28-BD05-29B9DCE60CA7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E109ED-9DDC-4777-A2E2-EA08771EE1CE}" type="pres">
      <dgm:prSet presAssocID="{BD3416A9-2B33-4A28-BD05-29B9DCE60CA7}" presName="hierChild2" presStyleCnt="0"/>
      <dgm:spPr/>
      <dgm:t>
        <a:bodyPr/>
        <a:lstStyle/>
        <a:p>
          <a:endParaRPr lang="en-US"/>
        </a:p>
      </dgm:t>
    </dgm:pt>
    <dgm:pt modelId="{CE88899A-88B1-43C3-80C1-16E64D1AA806}" type="pres">
      <dgm:prSet presAssocID="{031664DC-C343-4C4B-AAF8-77F4CAFFC6F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4BA8E4-2C3F-40E7-986D-1F704BCA6727}" type="pres">
      <dgm:prSet presAssocID="{63D5F92B-BF60-432E-A3E0-10D678D300C6}" presName="hierRoot2" presStyleCnt="0"/>
      <dgm:spPr/>
      <dgm:t>
        <a:bodyPr/>
        <a:lstStyle/>
        <a:p>
          <a:endParaRPr lang="en-US"/>
        </a:p>
      </dgm:t>
    </dgm:pt>
    <dgm:pt modelId="{778E45BF-80D5-406B-B1F2-54DD2BAC6F6F}" type="pres">
      <dgm:prSet presAssocID="{63D5F92B-BF60-432E-A3E0-10D678D300C6}" presName="composite2" presStyleCnt="0"/>
      <dgm:spPr/>
      <dgm:t>
        <a:bodyPr/>
        <a:lstStyle/>
        <a:p>
          <a:endParaRPr lang="en-US"/>
        </a:p>
      </dgm:t>
    </dgm:pt>
    <dgm:pt modelId="{5D312C6A-1077-4CD1-AE0B-0D7ED3A3BEA8}" type="pres">
      <dgm:prSet presAssocID="{63D5F92B-BF60-432E-A3E0-10D678D300C6}" presName="image2" presStyleLbl="node2" presStyleIdx="0" presStyleCnt="2" custLinFactNeighborX="-1023" custLinFactNeighborY="-384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11468" t="11376" r="-314632" b="5532"/>
          </a:stretch>
        </a:blipFill>
      </dgm:spPr>
      <dgm:t>
        <a:bodyPr/>
        <a:lstStyle/>
        <a:p>
          <a:endParaRPr lang="en-US"/>
        </a:p>
      </dgm:t>
    </dgm:pt>
    <dgm:pt modelId="{F50D8132-8AC3-4340-9AEB-B5FC698FB515}" type="pres">
      <dgm:prSet presAssocID="{63D5F92B-BF60-432E-A3E0-10D678D300C6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FE291-DBCD-4996-90F9-7FA862B3DB84}" type="pres">
      <dgm:prSet presAssocID="{63D5F92B-BF60-432E-A3E0-10D678D300C6}" presName="hierChild3" presStyleCnt="0"/>
      <dgm:spPr/>
      <dgm:t>
        <a:bodyPr/>
        <a:lstStyle/>
        <a:p>
          <a:endParaRPr lang="en-US"/>
        </a:p>
      </dgm:t>
    </dgm:pt>
    <dgm:pt modelId="{E110DC5C-BA0B-443D-B1F7-B729593A6CF7}" type="pres">
      <dgm:prSet presAssocID="{1AE1C251-1692-4497-AD85-C2088D7F64E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DB9A1C0-A0D9-4EBF-8601-7D085F51D13C}" type="pres">
      <dgm:prSet presAssocID="{8D25089D-7CAE-4534-BE6A-300A95940180}" presName="hierRoot2" presStyleCnt="0"/>
      <dgm:spPr/>
      <dgm:t>
        <a:bodyPr/>
        <a:lstStyle/>
        <a:p>
          <a:endParaRPr lang="en-US"/>
        </a:p>
      </dgm:t>
    </dgm:pt>
    <dgm:pt modelId="{96CC19B7-E660-4943-BBCE-5C927309F6DA}" type="pres">
      <dgm:prSet presAssocID="{8D25089D-7CAE-4534-BE6A-300A95940180}" presName="composite2" presStyleCnt="0"/>
      <dgm:spPr/>
      <dgm:t>
        <a:bodyPr/>
        <a:lstStyle/>
        <a:p>
          <a:endParaRPr lang="en-US"/>
        </a:p>
      </dgm:t>
    </dgm:pt>
    <dgm:pt modelId="{CC6E5D80-46DE-424B-9767-909A349B996D}" type="pres">
      <dgm:prSet presAssocID="{8D25089D-7CAE-4534-BE6A-300A95940180}" presName="image2" presStyleLbl="node2" presStyleIdx="1" presStyleCnt="2" custScaleY="12224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7490" t="9299" r="-1703" b="17097"/>
          </a:stretch>
        </a:blipFill>
      </dgm:spPr>
      <dgm:t>
        <a:bodyPr/>
        <a:lstStyle/>
        <a:p>
          <a:endParaRPr lang="en-US"/>
        </a:p>
      </dgm:t>
    </dgm:pt>
    <dgm:pt modelId="{447DFA64-C858-4E7A-9564-E5AA910915FF}" type="pres">
      <dgm:prSet presAssocID="{8D25089D-7CAE-4534-BE6A-300A95940180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1D0B5D-5604-49C2-809D-B3DECEAD4E48}" type="pres">
      <dgm:prSet presAssocID="{8D25089D-7CAE-4534-BE6A-300A95940180}" presName="hierChild3" presStyleCnt="0"/>
      <dgm:spPr/>
      <dgm:t>
        <a:bodyPr/>
        <a:lstStyle/>
        <a:p>
          <a:endParaRPr lang="en-US"/>
        </a:p>
      </dgm:t>
    </dgm:pt>
  </dgm:ptLst>
  <dgm:cxnLst>
    <dgm:cxn modelId="{8885272C-3760-4A04-8EBD-211C5B66CA51}" srcId="{BD3416A9-2B33-4A28-BD05-29B9DCE60CA7}" destId="{8D25089D-7CAE-4534-BE6A-300A95940180}" srcOrd="1" destOrd="0" parTransId="{1AE1C251-1692-4497-AD85-C2088D7F64E2}" sibTransId="{FC4ED59E-323D-490B-A6DF-099B82066D89}"/>
    <dgm:cxn modelId="{9C53DD77-F208-4537-B743-946316FED8CE}" type="presOf" srcId="{8D25089D-7CAE-4534-BE6A-300A95940180}" destId="{447DFA64-C858-4E7A-9564-E5AA910915FF}" srcOrd="0" destOrd="0" presId="urn:microsoft.com/office/officeart/2009/layout/CirclePictureHierarchy"/>
    <dgm:cxn modelId="{AD9AEA02-F024-4FC9-B400-4E6BD5086A0C}" type="presOf" srcId="{63D5F92B-BF60-432E-A3E0-10D678D300C6}" destId="{F50D8132-8AC3-4340-9AEB-B5FC698FB515}" srcOrd="0" destOrd="0" presId="urn:microsoft.com/office/officeart/2009/layout/CirclePictureHierarchy"/>
    <dgm:cxn modelId="{2EEECE76-8F6C-48F7-82C5-7C20476AD03D}" type="presOf" srcId="{39BD28C1-28BF-4FC6-AA4A-271D3EA8DE8F}" destId="{67A9F94E-0243-441A-8F7C-440F49A0D247}" srcOrd="0" destOrd="0" presId="urn:microsoft.com/office/officeart/2009/layout/CirclePictureHierarchy"/>
    <dgm:cxn modelId="{A1A9C1E1-6C4A-4AB3-A569-249582838D97}" srcId="{BD3416A9-2B33-4A28-BD05-29B9DCE60CA7}" destId="{63D5F92B-BF60-432E-A3E0-10D678D300C6}" srcOrd="0" destOrd="0" parTransId="{031664DC-C343-4C4B-AAF8-77F4CAFFC6F3}" sibTransId="{0F8318A5-8382-4210-A73C-11005D9AAB38}"/>
    <dgm:cxn modelId="{4F22056C-03FB-43B0-98F2-73E6AD47EA97}" type="presOf" srcId="{BD3416A9-2B33-4A28-BD05-29B9DCE60CA7}" destId="{353C45F9-11F5-4D30-9D70-8B9713902ED4}" srcOrd="0" destOrd="0" presId="urn:microsoft.com/office/officeart/2009/layout/CirclePictureHierarchy"/>
    <dgm:cxn modelId="{606CBBAA-74B9-482C-B73F-0FBDB2C9CE2F}" type="presOf" srcId="{1AE1C251-1692-4497-AD85-C2088D7F64E2}" destId="{E110DC5C-BA0B-443D-B1F7-B729593A6CF7}" srcOrd="0" destOrd="0" presId="urn:microsoft.com/office/officeart/2009/layout/CirclePictureHierarchy"/>
    <dgm:cxn modelId="{47C174F8-AC90-41B8-80C5-0669DAEF8111}" srcId="{39BD28C1-28BF-4FC6-AA4A-271D3EA8DE8F}" destId="{BD3416A9-2B33-4A28-BD05-29B9DCE60CA7}" srcOrd="0" destOrd="0" parTransId="{A72799BE-A378-4091-BB2B-1F49F0D923D1}" sibTransId="{9E43E4EB-BFFC-46DC-9DCE-06EF8AA2FB78}"/>
    <dgm:cxn modelId="{5C20464B-97B4-43D7-9488-7AF3C7E8C75F}" type="presOf" srcId="{031664DC-C343-4C4B-AAF8-77F4CAFFC6F3}" destId="{CE88899A-88B1-43C3-80C1-16E64D1AA806}" srcOrd="0" destOrd="0" presId="urn:microsoft.com/office/officeart/2009/layout/CirclePictureHierarchy"/>
    <dgm:cxn modelId="{01135AF5-A49D-40C2-8441-6DA44BE55FF7}" type="presParOf" srcId="{67A9F94E-0243-441A-8F7C-440F49A0D247}" destId="{583D04B7-0E62-4B7B-9620-AB282FFDFD38}" srcOrd="0" destOrd="0" presId="urn:microsoft.com/office/officeart/2009/layout/CirclePictureHierarchy"/>
    <dgm:cxn modelId="{8EBD1D46-6B6F-4B25-B558-90447EC81A74}" type="presParOf" srcId="{583D04B7-0E62-4B7B-9620-AB282FFDFD38}" destId="{8DA09696-8145-44F1-9DD7-6268E73C62B6}" srcOrd="0" destOrd="0" presId="urn:microsoft.com/office/officeart/2009/layout/CirclePictureHierarchy"/>
    <dgm:cxn modelId="{235C52CB-4937-4753-BA1C-F916F6F1157B}" type="presParOf" srcId="{8DA09696-8145-44F1-9DD7-6268E73C62B6}" destId="{B2058237-F15D-41C4-8C58-025F6429462D}" srcOrd="0" destOrd="0" presId="urn:microsoft.com/office/officeart/2009/layout/CirclePictureHierarchy"/>
    <dgm:cxn modelId="{0671621B-7709-4B1B-87E5-829D554EF24F}" type="presParOf" srcId="{8DA09696-8145-44F1-9DD7-6268E73C62B6}" destId="{353C45F9-11F5-4D30-9D70-8B9713902ED4}" srcOrd="1" destOrd="0" presId="urn:microsoft.com/office/officeart/2009/layout/CirclePictureHierarchy"/>
    <dgm:cxn modelId="{92C3EB54-E482-4CB7-AFED-EB2304CAACF4}" type="presParOf" srcId="{583D04B7-0E62-4B7B-9620-AB282FFDFD38}" destId="{FBE109ED-9DDC-4777-A2E2-EA08771EE1CE}" srcOrd="1" destOrd="0" presId="urn:microsoft.com/office/officeart/2009/layout/CirclePictureHierarchy"/>
    <dgm:cxn modelId="{C63B9870-7652-4E94-A3B6-063EB41EE7C3}" type="presParOf" srcId="{FBE109ED-9DDC-4777-A2E2-EA08771EE1CE}" destId="{CE88899A-88B1-43C3-80C1-16E64D1AA806}" srcOrd="0" destOrd="0" presId="urn:microsoft.com/office/officeart/2009/layout/CirclePictureHierarchy"/>
    <dgm:cxn modelId="{4057387B-91AD-43D3-A52A-9B04070EFC31}" type="presParOf" srcId="{FBE109ED-9DDC-4777-A2E2-EA08771EE1CE}" destId="{AB4BA8E4-2C3F-40E7-986D-1F704BCA6727}" srcOrd="1" destOrd="0" presId="urn:microsoft.com/office/officeart/2009/layout/CirclePictureHierarchy"/>
    <dgm:cxn modelId="{AF8DCFAD-71CB-4DC7-8F5C-D0CC953EEBD3}" type="presParOf" srcId="{AB4BA8E4-2C3F-40E7-986D-1F704BCA6727}" destId="{778E45BF-80D5-406B-B1F2-54DD2BAC6F6F}" srcOrd="0" destOrd="0" presId="urn:microsoft.com/office/officeart/2009/layout/CirclePictureHierarchy"/>
    <dgm:cxn modelId="{E44A0986-19C4-4CBC-9261-34044CE66C2A}" type="presParOf" srcId="{778E45BF-80D5-406B-B1F2-54DD2BAC6F6F}" destId="{5D312C6A-1077-4CD1-AE0B-0D7ED3A3BEA8}" srcOrd="0" destOrd="0" presId="urn:microsoft.com/office/officeart/2009/layout/CirclePictureHierarchy"/>
    <dgm:cxn modelId="{BF86EFCD-B58F-4E33-BED8-361E997149F7}" type="presParOf" srcId="{778E45BF-80D5-406B-B1F2-54DD2BAC6F6F}" destId="{F50D8132-8AC3-4340-9AEB-B5FC698FB515}" srcOrd="1" destOrd="0" presId="urn:microsoft.com/office/officeart/2009/layout/CirclePictureHierarchy"/>
    <dgm:cxn modelId="{4D581134-3B9D-4EBE-A904-090A95B8601E}" type="presParOf" srcId="{AB4BA8E4-2C3F-40E7-986D-1F704BCA6727}" destId="{46FFE291-DBCD-4996-90F9-7FA862B3DB84}" srcOrd="1" destOrd="0" presId="urn:microsoft.com/office/officeart/2009/layout/CirclePictureHierarchy"/>
    <dgm:cxn modelId="{1F306319-31C6-41B8-AA6C-EBCE6E476B63}" type="presParOf" srcId="{FBE109ED-9DDC-4777-A2E2-EA08771EE1CE}" destId="{E110DC5C-BA0B-443D-B1F7-B729593A6CF7}" srcOrd="2" destOrd="0" presId="urn:microsoft.com/office/officeart/2009/layout/CirclePictureHierarchy"/>
    <dgm:cxn modelId="{3A042EAB-F402-48A4-963C-37A0BDA55751}" type="presParOf" srcId="{FBE109ED-9DDC-4777-A2E2-EA08771EE1CE}" destId="{7DB9A1C0-A0D9-4EBF-8601-7D085F51D13C}" srcOrd="3" destOrd="0" presId="urn:microsoft.com/office/officeart/2009/layout/CirclePictureHierarchy"/>
    <dgm:cxn modelId="{BED364C5-4FE0-4D7F-8363-7C5A84244CE6}" type="presParOf" srcId="{7DB9A1C0-A0D9-4EBF-8601-7D085F51D13C}" destId="{96CC19B7-E660-4943-BBCE-5C927309F6DA}" srcOrd="0" destOrd="0" presId="urn:microsoft.com/office/officeart/2009/layout/CirclePictureHierarchy"/>
    <dgm:cxn modelId="{B6A4AC38-5C1A-4E81-94C2-3BB353A81274}" type="presParOf" srcId="{96CC19B7-E660-4943-BBCE-5C927309F6DA}" destId="{CC6E5D80-46DE-424B-9767-909A349B996D}" srcOrd="0" destOrd="0" presId="urn:microsoft.com/office/officeart/2009/layout/CirclePictureHierarchy"/>
    <dgm:cxn modelId="{DCA85A59-77E0-4EF4-9B4B-77EB0187EC9E}" type="presParOf" srcId="{96CC19B7-E660-4943-BBCE-5C927309F6DA}" destId="{447DFA64-C858-4E7A-9564-E5AA910915FF}" srcOrd="1" destOrd="0" presId="urn:microsoft.com/office/officeart/2009/layout/CirclePictureHierarchy"/>
    <dgm:cxn modelId="{22B51702-628D-48BF-BBF2-6C05202BD99C}" type="presParOf" srcId="{7DB9A1C0-A0D9-4EBF-8601-7D085F51D13C}" destId="{0C1D0B5D-5604-49C2-809D-B3DECEAD4E4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A35680-2B86-417E-A564-27D7A532A2F8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15FEE4-13D3-4788-854B-865D22D93B3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Following institutes are involved for Private sector engagement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C742D5-B930-4B3C-A979-2AE449C992F0}" type="parTrans" cxnId="{B814F07C-02D1-4883-9858-BD8C3F3ADEBC}">
      <dgm:prSet/>
      <dgm:spPr/>
      <dgm:t>
        <a:bodyPr/>
        <a:lstStyle/>
        <a:p>
          <a:endParaRPr lang="en-US"/>
        </a:p>
      </dgm:t>
    </dgm:pt>
    <dgm:pt modelId="{ABFFC620-68D3-474E-8F69-704A73AE29ED}" type="sibTrans" cxnId="{B814F07C-02D1-4883-9858-BD8C3F3ADEBC}">
      <dgm:prSet/>
      <dgm:spPr/>
      <dgm:t>
        <a:bodyPr/>
        <a:lstStyle/>
        <a:p>
          <a:endParaRPr lang="en-US"/>
        </a:p>
      </dgm:t>
    </dgm:pt>
    <dgm:pt modelId="{CC8B3263-C87D-4427-AD49-1569958A93E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Nursing Homes/Hospitals- 385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1CF5E-9268-4E4A-9398-255490740D1C}" type="parTrans" cxnId="{30E5A1A4-6E7D-4297-B29A-7EB9C567EB2B}">
      <dgm:prSet/>
      <dgm:spPr/>
      <dgm:t>
        <a:bodyPr/>
        <a:lstStyle/>
        <a:p>
          <a:endParaRPr lang="en-US"/>
        </a:p>
      </dgm:t>
    </dgm:pt>
    <dgm:pt modelId="{46367F43-ACE4-4DC4-8067-C0D16BFC7095}" type="sibTrans" cxnId="{30E5A1A4-6E7D-4297-B29A-7EB9C567EB2B}">
      <dgm:prSet/>
      <dgm:spPr/>
      <dgm:t>
        <a:bodyPr/>
        <a:lstStyle/>
        <a:p>
          <a:endParaRPr lang="en-US"/>
        </a:p>
      </dgm:t>
    </dgm:pt>
    <dgm:pt modelId="{FDA49130-F56F-4E8E-A1FF-1212F9E2154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Formal Private Doctors-273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2D484D-619F-4A02-A7FC-B3A875575EDE}" type="parTrans" cxnId="{5A98249E-7234-4D17-8877-7D3FD7F1E84E}">
      <dgm:prSet/>
      <dgm:spPr/>
      <dgm:t>
        <a:bodyPr/>
        <a:lstStyle/>
        <a:p>
          <a:endParaRPr lang="en-US"/>
        </a:p>
      </dgm:t>
    </dgm:pt>
    <dgm:pt modelId="{50669A21-4221-4509-A7AC-E6CF856A9E06}" type="sibTrans" cxnId="{5A98249E-7234-4D17-8877-7D3FD7F1E84E}">
      <dgm:prSet/>
      <dgm:spPr/>
      <dgm:t>
        <a:bodyPr/>
        <a:lstStyle/>
        <a:p>
          <a:endParaRPr lang="en-US"/>
        </a:p>
      </dgm:t>
    </dgm:pt>
    <dgm:pt modelId="{49EFE32B-1073-4F15-8630-15B6918FC28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Informal Private Providers-1584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B47ED-F2D4-42F5-B180-3101DFA7E4E9}" type="parTrans" cxnId="{45D115E9-BA10-45C9-82FB-27DEE2B1C91D}">
      <dgm:prSet/>
      <dgm:spPr/>
      <dgm:t>
        <a:bodyPr/>
        <a:lstStyle/>
        <a:p>
          <a:endParaRPr lang="en-US"/>
        </a:p>
      </dgm:t>
    </dgm:pt>
    <dgm:pt modelId="{A05D7553-C4DB-4740-B1D4-C182770418A0}" type="sibTrans" cxnId="{45D115E9-BA10-45C9-82FB-27DEE2B1C91D}">
      <dgm:prSet/>
      <dgm:spPr/>
      <dgm:t>
        <a:bodyPr/>
        <a:lstStyle/>
        <a:p>
          <a:endParaRPr lang="en-US"/>
        </a:p>
      </dgm:t>
    </dgm:pt>
    <dgm:pt modelId="{55030CC8-A616-41B5-8BBB-23AFF21C6364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ray Labs -177, Retail Chemist-198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A7196A-E8C9-43B2-816F-62A42D09BE13}" type="parTrans" cxnId="{B65EAC77-CEB8-4296-A3B5-859A94326E94}">
      <dgm:prSet/>
      <dgm:spPr/>
      <dgm:t>
        <a:bodyPr/>
        <a:lstStyle/>
        <a:p>
          <a:endParaRPr lang="en-US"/>
        </a:p>
      </dgm:t>
    </dgm:pt>
    <dgm:pt modelId="{348E6725-A514-447A-8A01-CBC3DB94FCA2}" type="sibTrans" cxnId="{B65EAC77-CEB8-4296-A3B5-859A94326E94}">
      <dgm:prSet/>
      <dgm:spPr/>
      <dgm:t>
        <a:bodyPr/>
        <a:lstStyle/>
        <a:p>
          <a:endParaRPr lang="en-US"/>
        </a:p>
      </dgm:t>
    </dgm:pt>
    <dgm:pt modelId="{3F07C429-27BB-4C24-BAEF-7CD991AACB31}" type="pres">
      <dgm:prSet presAssocID="{DDA35680-2B86-417E-A564-27D7A532A2F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505C6D-6D7E-45AF-8D7D-0BC5FFABC3CD}" type="pres">
      <dgm:prSet presAssocID="{3615FEE4-13D3-4788-854B-865D22D93B30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823DABF-2D43-4B81-9502-025CE292C172}" type="pres">
      <dgm:prSet presAssocID="{3615FEE4-13D3-4788-854B-865D22D93B30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3526964A-C18F-415C-8FFD-AA61304C47A6}" type="pres">
      <dgm:prSet presAssocID="{3615FEE4-13D3-4788-854B-865D22D93B3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875BE26B-61C5-4580-8C2F-B5AD5E182AA4}" type="pres">
      <dgm:prSet presAssocID="{3615FEE4-13D3-4788-854B-865D22D93B3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927AE7-3009-4351-A916-0CC290ACC813}" type="pres">
      <dgm:prSet presAssocID="{CC8B3263-C87D-4427-AD49-1569958A93E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409674-2D71-43E9-A760-54E012FE10B3}" type="pres">
      <dgm:prSet presAssocID="{CC8B3263-C87D-4427-AD49-1569958A93EE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69B6A1-FFB4-4E80-AE3C-F88588D76D54}" type="pres">
      <dgm:prSet presAssocID="{CC8B3263-C87D-4427-AD49-1569958A93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05EC2-DD3C-45DF-98D7-E4000CE87EFB}" type="pres">
      <dgm:prSet presAssocID="{FDA49130-F56F-4E8E-A1FF-1212F9E2154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2025DC-9223-4DD7-A207-15501E05E85E}" type="pres">
      <dgm:prSet presAssocID="{FDA49130-F56F-4E8E-A1FF-1212F9E21542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10870D-0E7A-4FD7-AD3D-D95FFAAB2B72}" type="pres">
      <dgm:prSet presAssocID="{FDA49130-F56F-4E8E-A1FF-1212F9E21542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620CE-294B-4950-82F3-9CE673280558}" type="pres">
      <dgm:prSet presAssocID="{49EFE32B-1073-4F15-8630-15B6918FC28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CCD7A2-3DC9-4DF9-94BA-F4FAF4AB3F27}" type="pres">
      <dgm:prSet presAssocID="{49EFE32B-1073-4F15-8630-15B6918FC28E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DB3BBD-496E-4A18-97D4-6EBB99DE7B4D}" type="pres">
      <dgm:prSet presAssocID="{49EFE32B-1073-4F15-8630-15B6918FC28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F7033-1BD5-4818-A91A-0F228EE8E869}" type="pres">
      <dgm:prSet presAssocID="{55030CC8-A616-41B5-8BBB-23AFF21C636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1BBB3C-07EC-4556-95BD-7E68A5119E6B}" type="pres">
      <dgm:prSet presAssocID="{55030CC8-A616-41B5-8BBB-23AFF21C6364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03F264-FD20-405F-AD6E-827E25C63B0F}" type="pres">
      <dgm:prSet presAssocID="{55030CC8-A616-41B5-8BBB-23AFF21C6364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EAC77-CEB8-4296-A3B5-859A94326E94}" srcId="{3615FEE4-13D3-4788-854B-865D22D93B30}" destId="{55030CC8-A616-41B5-8BBB-23AFF21C6364}" srcOrd="3" destOrd="0" parTransId="{1DA7196A-E8C9-43B2-816F-62A42D09BE13}" sibTransId="{348E6725-A514-447A-8A01-CBC3DB94FCA2}"/>
    <dgm:cxn modelId="{30E5A1A4-6E7D-4297-B29A-7EB9C567EB2B}" srcId="{3615FEE4-13D3-4788-854B-865D22D93B30}" destId="{CC8B3263-C87D-4427-AD49-1569958A93EE}" srcOrd="0" destOrd="0" parTransId="{4061CF5E-9268-4E4A-9398-255490740D1C}" sibTransId="{46367F43-ACE4-4DC4-8067-C0D16BFC7095}"/>
    <dgm:cxn modelId="{FDBD61AF-73C6-4625-BA32-F004E1698AFC}" type="presOf" srcId="{3615FEE4-13D3-4788-854B-865D22D93B30}" destId="{3526964A-C18F-415C-8FFD-AA61304C47A6}" srcOrd="0" destOrd="0" presId="urn:microsoft.com/office/officeart/2008/layout/PictureAccentList"/>
    <dgm:cxn modelId="{82CF0C49-9D2F-4B40-BC06-13DEE816CCEF}" type="presOf" srcId="{FDA49130-F56F-4E8E-A1FF-1212F9E21542}" destId="{BD10870D-0E7A-4FD7-AD3D-D95FFAAB2B72}" srcOrd="0" destOrd="0" presId="urn:microsoft.com/office/officeart/2008/layout/PictureAccentList"/>
    <dgm:cxn modelId="{B814F07C-02D1-4883-9858-BD8C3F3ADEBC}" srcId="{DDA35680-2B86-417E-A564-27D7A532A2F8}" destId="{3615FEE4-13D3-4788-854B-865D22D93B30}" srcOrd="0" destOrd="0" parTransId="{65C742D5-B930-4B3C-A979-2AE449C992F0}" sibTransId="{ABFFC620-68D3-474E-8F69-704A73AE29ED}"/>
    <dgm:cxn modelId="{45D115E9-BA10-45C9-82FB-27DEE2B1C91D}" srcId="{3615FEE4-13D3-4788-854B-865D22D93B30}" destId="{49EFE32B-1073-4F15-8630-15B6918FC28E}" srcOrd="2" destOrd="0" parTransId="{B4CB47ED-F2D4-42F5-B180-3101DFA7E4E9}" sibTransId="{A05D7553-C4DB-4740-B1D4-C182770418A0}"/>
    <dgm:cxn modelId="{5A98249E-7234-4D17-8877-7D3FD7F1E84E}" srcId="{3615FEE4-13D3-4788-854B-865D22D93B30}" destId="{FDA49130-F56F-4E8E-A1FF-1212F9E21542}" srcOrd="1" destOrd="0" parTransId="{1A2D484D-619F-4A02-A7FC-B3A875575EDE}" sibTransId="{50669A21-4221-4509-A7AC-E6CF856A9E06}"/>
    <dgm:cxn modelId="{A4794B47-B8BA-4C13-8BB7-484CD6BA2A90}" type="presOf" srcId="{DDA35680-2B86-417E-A564-27D7A532A2F8}" destId="{3F07C429-27BB-4C24-BAEF-7CD991AACB31}" srcOrd="0" destOrd="0" presId="urn:microsoft.com/office/officeart/2008/layout/PictureAccentList"/>
    <dgm:cxn modelId="{FBBA7433-B443-44B1-A1D3-EB61E34CCAC3}" type="presOf" srcId="{55030CC8-A616-41B5-8BBB-23AFF21C6364}" destId="{5103F264-FD20-405F-AD6E-827E25C63B0F}" srcOrd="0" destOrd="0" presId="urn:microsoft.com/office/officeart/2008/layout/PictureAccentList"/>
    <dgm:cxn modelId="{4E6E70C7-8831-431D-A733-6C4C654CB44B}" type="presOf" srcId="{49EFE32B-1073-4F15-8630-15B6918FC28E}" destId="{AFDB3BBD-496E-4A18-97D4-6EBB99DE7B4D}" srcOrd="0" destOrd="0" presId="urn:microsoft.com/office/officeart/2008/layout/PictureAccentList"/>
    <dgm:cxn modelId="{49F45AD0-D034-4B67-856A-BD316BF2C7A1}" type="presOf" srcId="{CC8B3263-C87D-4427-AD49-1569958A93EE}" destId="{5969B6A1-FFB4-4E80-AE3C-F88588D76D54}" srcOrd="0" destOrd="0" presId="urn:microsoft.com/office/officeart/2008/layout/PictureAccentList"/>
    <dgm:cxn modelId="{6D8C7882-0017-444E-9598-DCD44229869B}" type="presParOf" srcId="{3F07C429-27BB-4C24-BAEF-7CD991AACB31}" destId="{1D505C6D-6D7E-45AF-8D7D-0BC5FFABC3CD}" srcOrd="0" destOrd="0" presId="urn:microsoft.com/office/officeart/2008/layout/PictureAccentList"/>
    <dgm:cxn modelId="{178F4D5D-33CC-4034-AD72-5444DA49CC82}" type="presParOf" srcId="{1D505C6D-6D7E-45AF-8D7D-0BC5FFABC3CD}" destId="{D823DABF-2D43-4B81-9502-025CE292C172}" srcOrd="0" destOrd="0" presId="urn:microsoft.com/office/officeart/2008/layout/PictureAccentList"/>
    <dgm:cxn modelId="{D7E63332-CE0E-4E6E-8199-6D0FE9F6BBC2}" type="presParOf" srcId="{D823DABF-2D43-4B81-9502-025CE292C172}" destId="{3526964A-C18F-415C-8FFD-AA61304C47A6}" srcOrd="0" destOrd="0" presId="urn:microsoft.com/office/officeart/2008/layout/PictureAccentList"/>
    <dgm:cxn modelId="{C6158255-6B2F-4FDA-834D-9F2437569FDB}" type="presParOf" srcId="{1D505C6D-6D7E-45AF-8D7D-0BC5FFABC3CD}" destId="{875BE26B-61C5-4580-8C2F-B5AD5E182AA4}" srcOrd="1" destOrd="0" presId="urn:microsoft.com/office/officeart/2008/layout/PictureAccentList"/>
    <dgm:cxn modelId="{76CBAEBE-92D6-444B-A2FE-C891B8E03B40}" type="presParOf" srcId="{875BE26B-61C5-4580-8C2F-B5AD5E182AA4}" destId="{A4927AE7-3009-4351-A916-0CC290ACC813}" srcOrd="0" destOrd="0" presId="urn:microsoft.com/office/officeart/2008/layout/PictureAccentList"/>
    <dgm:cxn modelId="{0E0B7BDE-5A18-4C76-9838-DBC5F6FBB8E5}" type="presParOf" srcId="{A4927AE7-3009-4351-A916-0CC290ACC813}" destId="{92409674-2D71-43E9-A760-54E012FE10B3}" srcOrd="0" destOrd="0" presId="urn:microsoft.com/office/officeart/2008/layout/PictureAccentList"/>
    <dgm:cxn modelId="{D10B5BD3-6D20-4B89-868B-666ED1C48416}" type="presParOf" srcId="{A4927AE7-3009-4351-A916-0CC290ACC813}" destId="{5969B6A1-FFB4-4E80-AE3C-F88588D76D54}" srcOrd="1" destOrd="0" presId="urn:microsoft.com/office/officeart/2008/layout/PictureAccentList"/>
    <dgm:cxn modelId="{4BD7CB62-9C09-4A28-9730-7B976979A0B9}" type="presParOf" srcId="{875BE26B-61C5-4580-8C2F-B5AD5E182AA4}" destId="{B2805EC2-DD3C-45DF-98D7-E4000CE87EFB}" srcOrd="1" destOrd="0" presId="urn:microsoft.com/office/officeart/2008/layout/PictureAccentList"/>
    <dgm:cxn modelId="{A307FD15-D18A-4AA5-A881-037D493AAA56}" type="presParOf" srcId="{B2805EC2-DD3C-45DF-98D7-E4000CE87EFB}" destId="{AE2025DC-9223-4DD7-A207-15501E05E85E}" srcOrd="0" destOrd="0" presId="urn:microsoft.com/office/officeart/2008/layout/PictureAccentList"/>
    <dgm:cxn modelId="{0527422F-919E-4B1B-A007-11CC2E25436B}" type="presParOf" srcId="{B2805EC2-DD3C-45DF-98D7-E4000CE87EFB}" destId="{BD10870D-0E7A-4FD7-AD3D-D95FFAAB2B72}" srcOrd="1" destOrd="0" presId="urn:microsoft.com/office/officeart/2008/layout/PictureAccentList"/>
    <dgm:cxn modelId="{291B1D13-26A4-4D77-B612-883C08F91434}" type="presParOf" srcId="{875BE26B-61C5-4580-8C2F-B5AD5E182AA4}" destId="{18B620CE-294B-4950-82F3-9CE673280558}" srcOrd="2" destOrd="0" presId="urn:microsoft.com/office/officeart/2008/layout/PictureAccentList"/>
    <dgm:cxn modelId="{053D2A5A-4549-4FDF-BC80-61FC5F1119D4}" type="presParOf" srcId="{18B620CE-294B-4950-82F3-9CE673280558}" destId="{AACCD7A2-3DC9-4DF9-94BA-F4FAF4AB3F27}" srcOrd="0" destOrd="0" presId="urn:microsoft.com/office/officeart/2008/layout/PictureAccentList"/>
    <dgm:cxn modelId="{9051A283-CED2-4BC4-90DB-66E317985792}" type="presParOf" srcId="{18B620CE-294B-4950-82F3-9CE673280558}" destId="{AFDB3BBD-496E-4A18-97D4-6EBB99DE7B4D}" srcOrd="1" destOrd="0" presId="urn:microsoft.com/office/officeart/2008/layout/PictureAccentList"/>
    <dgm:cxn modelId="{2004C7E8-8615-46AA-A4A8-6503D696F217}" type="presParOf" srcId="{875BE26B-61C5-4580-8C2F-B5AD5E182AA4}" destId="{FD5F7033-1BD5-4818-A91A-0F228EE8E869}" srcOrd="3" destOrd="0" presId="urn:microsoft.com/office/officeart/2008/layout/PictureAccentList"/>
    <dgm:cxn modelId="{C04F7BA1-E85F-4828-AAE1-08B06E562975}" type="presParOf" srcId="{FD5F7033-1BD5-4818-A91A-0F228EE8E869}" destId="{2F1BBB3C-07EC-4556-95BD-7E68A5119E6B}" srcOrd="0" destOrd="0" presId="urn:microsoft.com/office/officeart/2008/layout/PictureAccentList"/>
    <dgm:cxn modelId="{15FFB29C-B727-41A5-A127-F8EF852AAE1F}" type="presParOf" srcId="{FD5F7033-1BD5-4818-A91A-0F228EE8E869}" destId="{5103F264-FD20-405F-AD6E-827E25C63B0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DE8F5-C247-4683-8D38-F6BEA7979575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0CA587B-F9AE-4002-BF1C-D9B2F5E9EE3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a.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B2BDFD-3D41-4C8D-81C6-93BA207E3621}" type="parTrans" cxnId="{EEFD58AE-5301-4BB6-9940-4B0BF3A8F127}">
      <dgm:prSet/>
      <dgm:spPr/>
      <dgm:t>
        <a:bodyPr/>
        <a:lstStyle/>
        <a:p>
          <a:endParaRPr lang="en-US"/>
        </a:p>
      </dgm:t>
    </dgm:pt>
    <dgm:pt modelId="{E62FC987-8C42-4000-B7BD-A01234293FC3}" type="sibTrans" cxnId="{EEFD58AE-5301-4BB6-9940-4B0BF3A8F127}">
      <dgm:prSet/>
      <dgm:spPr/>
      <dgm:t>
        <a:bodyPr/>
        <a:lstStyle/>
        <a:p>
          <a:endParaRPr lang="en-US"/>
        </a:p>
      </dgm:t>
    </dgm:pt>
    <dgm:pt modelId="{831B6FF2-D95B-4600-8B13-6B498B8BC90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b.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51D989-CB8C-4D56-8D14-4CFD9D4968B1}" type="parTrans" cxnId="{789E56D7-F52D-4350-B03A-C4D9905342D7}">
      <dgm:prSet/>
      <dgm:spPr/>
      <dgm:t>
        <a:bodyPr/>
        <a:lstStyle/>
        <a:p>
          <a:endParaRPr lang="en-US"/>
        </a:p>
      </dgm:t>
    </dgm:pt>
    <dgm:pt modelId="{79849A5E-1655-4F9B-929B-7F4AE9D8517B}" type="sibTrans" cxnId="{789E56D7-F52D-4350-B03A-C4D9905342D7}">
      <dgm:prSet/>
      <dgm:spPr/>
      <dgm:t>
        <a:bodyPr/>
        <a:lstStyle/>
        <a:p>
          <a:endParaRPr lang="en-US"/>
        </a:p>
      </dgm:t>
    </dgm:pt>
    <dgm:pt modelId="{82F6FBAA-1BAC-4AE3-B31D-AADE960E795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Facilitate </a:t>
          </a:r>
          <a:r>
            <a: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notification of TB cases 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diagnosed and treated in private sector.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604A28-D1CC-436B-A478-8B13FDAE03FA}" type="parTrans" cxnId="{FA09902F-9419-4FC9-B3A4-B2BC813D24CE}">
      <dgm:prSet/>
      <dgm:spPr/>
      <dgm:t>
        <a:bodyPr/>
        <a:lstStyle/>
        <a:p>
          <a:endParaRPr lang="en-US"/>
        </a:p>
      </dgm:t>
    </dgm:pt>
    <dgm:pt modelId="{C881E684-EA75-4DFF-B55F-778753E10842}" type="sibTrans" cxnId="{FA09902F-9419-4FC9-B3A4-B2BC813D24CE}">
      <dgm:prSet/>
      <dgm:spPr/>
      <dgm:t>
        <a:bodyPr/>
        <a:lstStyle/>
        <a:p>
          <a:endParaRPr lang="en-US"/>
        </a:p>
      </dgm:t>
    </dgm:pt>
    <dgm:pt modelId="{A3DDB810-645F-4FBD-8821-E5447B999A5A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c.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B860BD-2257-4420-87E0-F6F7E8D42CCA}" type="parTrans" cxnId="{1BFDEBA3-A14B-4017-A253-0F14D02982F2}">
      <dgm:prSet/>
      <dgm:spPr/>
      <dgm:t>
        <a:bodyPr/>
        <a:lstStyle/>
        <a:p>
          <a:endParaRPr lang="en-US"/>
        </a:p>
      </dgm:t>
    </dgm:pt>
    <dgm:pt modelId="{C1565627-C9D3-49FE-9EFF-5628D259BFAD}" type="sibTrans" cxnId="{1BFDEBA3-A14B-4017-A253-0F14D02982F2}">
      <dgm:prSet/>
      <dgm:spPr/>
      <dgm:t>
        <a:bodyPr/>
        <a:lstStyle/>
        <a:p>
          <a:endParaRPr lang="en-US"/>
        </a:p>
      </dgm:t>
    </dgm:pt>
    <dgm:pt modelId="{D923B655-940E-4388-8997-56FB0DF768F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Allow public sector to provide free 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diagnostic, treatment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and 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extend public health services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such as counseling, drug-susceptibility testing, contact investigation, ADR Support</a:t>
          </a:r>
          <a:endParaRPr lang="en-US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E4D517-9103-47B3-8175-28EA73378564}" type="parTrans" cxnId="{C7905FD4-2855-44F2-99C4-CB65711CB3CC}">
      <dgm:prSet/>
      <dgm:spPr/>
      <dgm:t>
        <a:bodyPr/>
        <a:lstStyle/>
        <a:p>
          <a:endParaRPr lang="en-US"/>
        </a:p>
      </dgm:t>
    </dgm:pt>
    <dgm:pt modelId="{4C3C8BB6-4098-4224-9751-03973D859E32}" type="sibTrans" cxnId="{C7905FD4-2855-44F2-99C4-CB65711CB3CC}">
      <dgm:prSet/>
      <dgm:spPr/>
      <dgm:t>
        <a:bodyPr/>
        <a:lstStyle/>
        <a:p>
          <a:endParaRPr lang="en-US"/>
        </a:p>
      </dgm:t>
    </dgm:pt>
    <dgm:pt modelId="{3C1C6DE9-0022-498A-AD4B-7634929E83C1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d.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BFB684-A748-4979-B8CE-645845A5BFC1}" type="parTrans" cxnId="{6F235FA4-AB75-413F-BF3F-78FA9BE2EE1D}">
      <dgm:prSet/>
      <dgm:spPr/>
      <dgm:t>
        <a:bodyPr/>
        <a:lstStyle/>
        <a:p>
          <a:endParaRPr lang="en-US"/>
        </a:p>
      </dgm:t>
    </dgm:pt>
    <dgm:pt modelId="{44B28070-A655-49C2-B7B0-7CD062885E11}" type="sibTrans" cxnId="{6F235FA4-AB75-413F-BF3F-78FA9BE2EE1D}">
      <dgm:prSet/>
      <dgm:spPr/>
      <dgm:t>
        <a:bodyPr/>
        <a:lstStyle/>
        <a:p>
          <a:endParaRPr lang="en-US"/>
        </a:p>
      </dgm:t>
    </dgm:pt>
    <dgm:pt modelId="{B782D648-B753-424B-8DF2-AE122EF1CB3B}">
      <dgm:prSet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Ensure treatment completion and </a:t>
          </a:r>
          <a:r>
            <a: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improved treatment adherence 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of TB patients in private sector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2485A-AEB6-42BD-BB75-789EED4C9DCA}" type="parTrans" cxnId="{92C68ED7-4809-4E2C-93B3-0F4E6A3B12C8}">
      <dgm:prSet/>
      <dgm:spPr/>
      <dgm:t>
        <a:bodyPr/>
        <a:lstStyle/>
        <a:p>
          <a:endParaRPr lang="en-US"/>
        </a:p>
      </dgm:t>
    </dgm:pt>
    <dgm:pt modelId="{3DE7FF1A-F82A-43E1-8453-6ECC9D6ED659}" type="sibTrans" cxnId="{92C68ED7-4809-4E2C-93B3-0F4E6A3B12C8}">
      <dgm:prSet/>
      <dgm:spPr/>
      <dgm:t>
        <a:bodyPr/>
        <a:lstStyle/>
        <a:p>
          <a:endParaRPr lang="en-US"/>
        </a:p>
      </dgm:t>
    </dgm:pt>
    <dgm:pt modelId="{8D3E97DE-3E98-400E-B99A-707FCC2D53BC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 ensure access to quality assured 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free TB Services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 all the TB patients irrespective of source of care and thus reduce out-of-pocket expenditure to TB patients in private sector. </a:t>
          </a:r>
          <a:endParaRPr lang="en-US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88B6C4-FDCE-4A20-8DAC-5CB4A8D2D821}" type="sibTrans" cxnId="{60C5CD1A-9BC8-4E23-90DB-314C390AA45B}">
      <dgm:prSet/>
      <dgm:spPr/>
      <dgm:t>
        <a:bodyPr/>
        <a:lstStyle/>
        <a:p>
          <a:endParaRPr lang="en-US"/>
        </a:p>
      </dgm:t>
    </dgm:pt>
    <dgm:pt modelId="{A0C52938-7D2C-42C6-9948-6E472285A7E7}" type="parTrans" cxnId="{60C5CD1A-9BC8-4E23-90DB-314C390AA45B}">
      <dgm:prSet/>
      <dgm:spPr/>
      <dgm:t>
        <a:bodyPr/>
        <a:lstStyle/>
        <a:p>
          <a:endParaRPr lang="en-US"/>
        </a:p>
      </dgm:t>
    </dgm:pt>
    <dgm:pt modelId="{E82153EE-DC7B-4D68-BE04-43101B6491D8}" type="pres">
      <dgm:prSet presAssocID="{BE5DE8F5-C247-4683-8D38-F6BEA79795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BC7E8-FB7E-45CB-932A-B005FC4D51F9}" type="pres">
      <dgm:prSet presAssocID="{D0CA587B-F9AE-4002-BF1C-D9B2F5E9EE3D}" presName="composite" presStyleCnt="0"/>
      <dgm:spPr/>
      <dgm:t>
        <a:bodyPr/>
        <a:lstStyle/>
        <a:p>
          <a:endParaRPr lang="en-US"/>
        </a:p>
      </dgm:t>
    </dgm:pt>
    <dgm:pt modelId="{98F7817D-4050-4800-B846-2E5F2E276977}" type="pres">
      <dgm:prSet presAssocID="{D0CA587B-F9AE-4002-BF1C-D9B2F5E9EE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DA0E-1742-48F3-A0B1-7D50851D3FA6}" type="pres">
      <dgm:prSet presAssocID="{D0CA587B-F9AE-4002-BF1C-D9B2F5E9EE3D}" presName="descendantText" presStyleLbl="alignAcc1" presStyleIdx="0" presStyleCnt="4" custScaleY="117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DA794-3FC1-4BF4-B457-E089FEA4732B}" type="pres">
      <dgm:prSet presAssocID="{E62FC987-8C42-4000-B7BD-A01234293FC3}" presName="sp" presStyleCnt="0"/>
      <dgm:spPr/>
      <dgm:t>
        <a:bodyPr/>
        <a:lstStyle/>
        <a:p>
          <a:endParaRPr lang="en-US"/>
        </a:p>
      </dgm:t>
    </dgm:pt>
    <dgm:pt modelId="{2D9BEB06-0E87-4EE0-B754-AA1775FA1461}" type="pres">
      <dgm:prSet presAssocID="{831B6FF2-D95B-4600-8B13-6B498B8BC90D}" presName="composite" presStyleCnt="0"/>
      <dgm:spPr/>
      <dgm:t>
        <a:bodyPr/>
        <a:lstStyle/>
        <a:p>
          <a:endParaRPr lang="en-US"/>
        </a:p>
      </dgm:t>
    </dgm:pt>
    <dgm:pt modelId="{052D5898-6FF2-436C-A120-12FA0C2199E9}" type="pres">
      <dgm:prSet presAssocID="{831B6FF2-D95B-4600-8B13-6B498B8BC9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DDF8A-C232-4528-A90D-E4D3336931AC}" type="pres">
      <dgm:prSet presAssocID="{831B6FF2-D95B-4600-8B13-6B498B8BC9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252B0-FD78-4EBE-BD36-E62854C02548}" type="pres">
      <dgm:prSet presAssocID="{79849A5E-1655-4F9B-929B-7F4AE9D8517B}" presName="sp" presStyleCnt="0"/>
      <dgm:spPr/>
      <dgm:t>
        <a:bodyPr/>
        <a:lstStyle/>
        <a:p>
          <a:endParaRPr lang="en-US"/>
        </a:p>
      </dgm:t>
    </dgm:pt>
    <dgm:pt modelId="{D676B9EF-0F90-479C-9978-BC9A9DC62F56}" type="pres">
      <dgm:prSet presAssocID="{A3DDB810-645F-4FBD-8821-E5447B999A5A}" presName="composite" presStyleCnt="0"/>
      <dgm:spPr/>
      <dgm:t>
        <a:bodyPr/>
        <a:lstStyle/>
        <a:p>
          <a:endParaRPr lang="en-US"/>
        </a:p>
      </dgm:t>
    </dgm:pt>
    <dgm:pt modelId="{13E9FC6C-8C05-4941-8CC4-B2BF86EC14B9}" type="pres">
      <dgm:prSet presAssocID="{A3DDB810-645F-4FBD-8821-E5447B999A5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A2431-FF55-4965-BA06-39969C853572}" type="pres">
      <dgm:prSet presAssocID="{A3DDB810-645F-4FBD-8821-E5447B999A5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4895D-7A6A-47C4-8D30-7BA0A6BECFA8}" type="pres">
      <dgm:prSet presAssocID="{C1565627-C9D3-49FE-9EFF-5628D259BFAD}" presName="sp" presStyleCnt="0"/>
      <dgm:spPr/>
      <dgm:t>
        <a:bodyPr/>
        <a:lstStyle/>
        <a:p>
          <a:endParaRPr lang="en-US"/>
        </a:p>
      </dgm:t>
    </dgm:pt>
    <dgm:pt modelId="{BCD253EF-999E-416C-BD50-800E055DAF26}" type="pres">
      <dgm:prSet presAssocID="{3C1C6DE9-0022-498A-AD4B-7634929E83C1}" presName="composite" presStyleCnt="0"/>
      <dgm:spPr/>
      <dgm:t>
        <a:bodyPr/>
        <a:lstStyle/>
        <a:p>
          <a:endParaRPr lang="en-US"/>
        </a:p>
      </dgm:t>
    </dgm:pt>
    <dgm:pt modelId="{EA45F0E3-D15C-4790-BEB8-A81B5CC6D342}" type="pres">
      <dgm:prSet presAssocID="{3C1C6DE9-0022-498A-AD4B-7634929E83C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0AB52-551B-4F84-B7C5-7059D18BCBAA}" type="pres">
      <dgm:prSet presAssocID="{3C1C6DE9-0022-498A-AD4B-7634929E83C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2E321-D87D-47D8-986E-6FAC69F7FB68}" type="presOf" srcId="{D923B655-940E-4388-8997-56FB0DF768F2}" destId="{46DA2431-FF55-4965-BA06-39969C853572}" srcOrd="0" destOrd="0" presId="urn:microsoft.com/office/officeart/2005/8/layout/chevron2"/>
    <dgm:cxn modelId="{E6C8EBB0-2AF0-4A29-8B01-E66FB3C36927}" type="presOf" srcId="{D0CA587B-F9AE-4002-BF1C-D9B2F5E9EE3D}" destId="{98F7817D-4050-4800-B846-2E5F2E276977}" srcOrd="0" destOrd="0" presId="urn:microsoft.com/office/officeart/2005/8/layout/chevron2"/>
    <dgm:cxn modelId="{C7905FD4-2855-44F2-99C4-CB65711CB3CC}" srcId="{A3DDB810-645F-4FBD-8821-E5447B999A5A}" destId="{D923B655-940E-4388-8997-56FB0DF768F2}" srcOrd="0" destOrd="0" parTransId="{F9E4D517-9103-47B3-8175-28EA73378564}" sibTransId="{4C3C8BB6-4098-4224-9751-03973D859E32}"/>
    <dgm:cxn modelId="{9B174832-D559-4C9E-A12A-6251BCDA9870}" type="presOf" srcId="{8D3E97DE-3E98-400E-B99A-707FCC2D53BC}" destId="{9B7CDA0E-1742-48F3-A0B1-7D50851D3FA6}" srcOrd="0" destOrd="0" presId="urn:microsoft.com/office/officeart/2005/8/layout/chevron2"/>
    <dgm:cxn modelId="{B5E073B2-6875-425F-A7F6-A06A3A4B2430}" type="presOf" srcId="{82F6FBAA-1BAC-4AE3-B31D-AADE960E795E}" destId="{51CDDF8A-C232-4528-A90D-E4D3336931AC}" srcOrd="0" destOrd="0" presId="urn:microsoft.com/office/officeart/2005/8/layout/chevron2"/>
    <dgm:cxn modelId="{789E56D7-F52D-4350-B03A-C4D9905342D7}" srcId="{BE5DE8F5-C247-4683-8D38-F6BEA7979575}" destId="{831B6FF2-D95B-4600-8B13-6B498B8BC90D}" srcOrd="1" destOrd="0" parTransId="{D451D989-CB8C-4D56-8D14-4CFD9D4968B1}" sibTransId="{79849A5E-1655-4F9B-929B-7F4AE9D8517B}"/>
    <dgm:cxn modelId="{60C5CD1A-9BC8-4E23-90DB-314C390AA45B}" srcId="{D0CA587B-F9AE-4002-BF1C-D9B2F5E9EE3D}" destId="{8D3E97DE-3E98-400E-B99A-707FCC2D53BC}" srcOrd="0" destOrd="0" parTransId="{A0C52938-7D2C-42C6-9948-6E472285A7E7}" sibTransId="{2688B6C4-FDCE-4A20-8DAC-5CB4A8D2D821}"/>
    <dgm:cxn modelId="{EEFD58AE-5301-4BB6-9940-4B0BF3A8F127}" srcId="{BE5DE8F5-C247-4683-8D38-F6BEA7979575}" destId="{D0CA587B-F9AE-4002-BF1C-D9B2F5E9EE3D}" srcOrd="0" destOrd="0" parTransId="{72B2BDFD-3D41-4C8D-81C6-93BA207E3621}" sibTransId="{E62FC987-8C42-4000-B7BD-A01234293FC3}"/>
    <dgm:cxn modelId="{4AB22262-5DC6-42E9-8E5C-EE275C90FD1D}" type="presOf" srcId="{B782D648-B753-424B-8DF2-AE122EF1CB3B}" destId="{CEF0AB52-551B-4F84-B7C5-7059D18BCBAA}" srcOrd="0" destOrd="0" presId="urn:microsoft.com/office/officeart/2005/8/layout/chevron2"/>
    <dgm:cxn modelId="{E93F7D45-CE97-4586-B305-D1C2F0FFB333}" type="presOf" srcId="{831B6FF2-D95B-4600-8B13-6B498B8BC90D}" destId="{052D5898-6FF2-436C-A120-12FA0C2199E9}" srcOrd="0" destOrd="0" presId="urn:microsoft.com/office/officeart/2005/8/layout/chevron2"/>
    <dgm:cxn modelId="{783CA441-A200-4F8A-96E9-784A56739F57}" type="presOf" srcId="{A3DDB810-645F-4FBD-8821-E5447B999A5A}" destId="{13E9FC6C-8C05-4941-8CC4-B2BF86EC14B9}" srcOrd="0" destOrd="0" presId="urn:microsoft.com/office/officeart/2005/8/layout/chevron2"/>
    <dgm:cxn modelId="{92C68ED7-4809-4E2C-93B3-0F4E6A3B12C8}" srcId="{3C1C6DE9-0022-498A-AD4B-7634929E83C1}" destId="{B782D648-B753-424B-8DF2-AE122EF1CB3B}" srcOrd="0" destOrd="0" parTransId="{6DA2485A-AEB6-42BD-BB75-789EED4C9DCA}" sibTransId="{3DE7FF1A-F82A-43E1-8453-6ECC9D6ED659}"/>
    <dgm:cxn modelId="{FA09902F-9419-4FC9-B3A4-B2BC813D24CE}" srcId="{831B6FF2-D95B-4600-8B13-6B498B8BC90D}" destId="{82F6FBAA-1BAC-4AE3-B31D-AADE960E795E}" srcOrd="0" destOrd="0" parTransId="{91604A28-D1CC-436B-A478-8B13FDAE03FA}" sibTransId="{C881E684-EA75-4DFF-B55F-778753E10842}"/>
    <dgm:cxn modelId="{6F235FA4-AB75-413F-BF3F-78FA9BE2EE1D}" srcId="{BE5DE8F5-C247-4683-8D38-F6BEA7979575}" destId="{3C1C6DE9-0022-498A-AD4B-7634929E83C1}" srcOrd="3" destOrd="0" parTransId="{D4BFB684-A748-4979-B8CE-645845A5BFC1}" sibTransId="{44B28070-A655-49C2-B7B0-7CD062885E11}"/>
    <dgm:cxn modelId="{AC4146D3-29DF-40BE-A46F-F6C5F5759D24}" type="presOf" srcId="{BE5DE8F5-C247-4683-8D38-F6BEA7979575}" destId="{E82153EE-DC7B-4D68-BE04-43101B6491D8}" srcOrd="0" destOrd="0" presId="urn:microsoft.com/office/officeart/2005/8/layout/chevron2"/>
    <dgm:cxn modelId="{1BFDEBA3-A14B-4017-A253-0F14D02982F2}" srcId="{BE5DE8F5-C247-4683-8D38-F6BEA7979575}" destId="{A3DDB810-645F-4FBD-8821-E5447B999A5A}" srcOrd="2" destOrd="0" parTransId="{6BB860BD-2257-4420-87E0-F6F7E8D42CCA}" sibTransId="{C1565627-C9D3-49FE-9EFF-5628D259BFAD}"/>
    <dgm:cxn modelId="{3CB9EE5C-47E9-4DCE-A31F-A2A10B9EFB2C}" type="presOf" srcId="{3C1C6DE9-0022-498A-AD4B-7634929E83C1}" destId="{EA45F0E3-D15C-4790-BEB8-A81B5CC6D342}" srcOrd="0" destOrd="0" presId="urn:microsoft.com/office/officeart/2005/8/layout/chevron2"/>
    <dgm:cxn modelId="{D922D75E-3F25-4F55-B4F0-0AC1D302832E}" type="presParOf" srcId="{E82153EE-DC7B-4D68-BE04-43101B6491D8}" destId="{123BC7E8-FB7E-45CB-932A-B005FC4D51F9}" srcOrd="0" destOrd="0" presId="urn:microsoft.com/office/officeart/2005/8/layout/chevron2"/>
    <dgm:cxn modelId="{D70383AF-9432-4857-93CB-57AA4E8DF442}" type="presParOf" srcId="{123BC7E8-FB7E-45CB-932A-B005FC4D51F9}" destId="{98F7817D-4050-4800-B846-2E5F2E276977}" srcOrd="0" destOrd="0" presId="urn:microsoft.com/office/officeart/2005/8/layout/chevron2"/>
    <dgm:cxn modelId="{AA8EDE56-40AB-41BB-88E0-9A78AB7AAA30}" type="presParOf" srcId="{123BC7E8-FB7E-45CB-932A-B005FC4D51F9}" destId="{9B7CDA0E-1742-48F3-A0B1-7D50851D3FA6}" srcOrd="1" destOrd="0" presId="urn:microsoft.com/office/officeart/2005/8/layout/chevron2"/>
    <dgm:cxn modelId="{926E80F8-A939-41F5-9CE3-912EC3520E18}" type="presParOf" srcId="{E82153EE-DC7B-4D68-BE04-43101B6491D8}" destId="{93EDA794-3FC1-4BF4-B457-E089FEA4732B}" srcOrd="1" destOrd="0" presId="urn:microsoft.com/office/officeart/2005/8/layout/chevron2"/>
    <dgm:cxn modelId="{1A670D49-E90F-49BC-AB1E-6F0E6C6DC4B3}" type="presParOf" srcId="{E82153EE-DC7B-4D68-BE04-43101B6491D8}" destId="{2D9BEB06-0E87-4EE0-B754-AA1775FA1461}" srcOrd="2" destOrd="0" presId="urn:microsoft.com/office/officeart/2005/8/layout/chevron2"/>
    <dgm:cxn modelId="{C9B41B03-8726-4E9F-9445-77971C93E95F}" type="presParOf" srcId="{2D9BEB06-0E87-4EE0-B754-AA1775FA1461}" destId="{052D5898-6FF2-436C-A120-12FA0C2199E9}" srcOrd="0" destOrd="0" presId="urn:microsoft.com/office/officeart/2005/8/layout/chevron2"/>
    <dgm:cxn modelId="{140C5D52-E957-46B2-AE17-1DC0C4C855E9}" type="presParOf" srcId="{2D9BEB06-0E87-4EE0-B754-AA1775FA1461}" destId="{51CDDF8A-C232-4528-A90D-E4D3336931AC}" srcOrd="1" destOrd="0" presId="urn:microsoft.com/office/officeart/2005/8/layout/chevron2"/>
    <dgm:cxn modelId="{11D08565-6C17-4EA7-8ABC-75E462CBFA0C}" type="presParOf" srcId="{E82153EE-DC7B-4D68-BE04-43101B6491D8}" destId="{599252B0-FD78-4EBE-BD36-E62854C02548}" srcOrd="3" destOrd="0" presId="urn:microsoft.com/office/officeart/2005/8/layout/chevron2"/>
    <dgm:cxn modelId="{F54CAC9F-161A-4F56-9B44-5BB67891325B}" type="presParOf" srcId="{E82153EE-DC7B-4D68-BE04-43101B6491D8}" destId="{D676B9EF-0F90-479C-9978-BC9A9DC62F56}" srcOrd="4" destOrd="0" presId="urn:microsoft.com/office/officeart/2005/8/layout/chevron2"/>
    <dgm:cxn modelId="{A138705E-FB7D-4695-B309-4C6E490A9BD5}" type="presParOf" srcId="{D676B9EF-0F90-479C-9978-BC9A9DC62F56}" destId="{13E9FC6C-8C05-4941-8CC4-B2BF86EC14B9}" srcOrd="0" destOrd="0" presId="urn:microsoft.com/office/officeart/2005/8/layout/chevron2"/>
    <dgm:cxn modelId="{18C3F22B-2BD3-4748-BEDC-D16479CC0C2D}" type="presParOf" srcId="{D676B9EF-0F90-479C-9978-BC9A9DC62F56}" destId="{46DA2431-FF55-4965-BA06-39969C853572}" srcOrd="1" destOrd="0" presId="urn:microsoft.com/office/officeart/2005/8/layout/chevron2"/>
    <dgm:cxn modelId="{2AB8DABA-7B64-4B70-B8B9-372828AA69EF}" type="presParOf" srcId="{E82153EE-DC7B-4D68-BE04-43101B6491D8}" destId="{2DD4895D-7A6A-47C4-8D30-7BA0A6BECFA8}" srcOrd="5" destOrd="0" presId="urn:microsoft.com/office/officeart/2005/8/layout/chevron2"/>
    <dgm:cxn modelId="{CB0702E8-7442-4190-BFB6-5656DBAD6DFE}" type="presParOf" srcId="{E82153EE-DC7B-4D68-BE04-43101B6491D8}" destId="{BCD253EF-999E-416C-BD50-800E055DAF26}" srcOrd="6" destOrd="0" presId="urn:microsoft.com/office/officeart/2005/8/layout/chevron2"/>
    <dgm:cxn modelId="{060C2BAC-2DC3-466F-89F2-5B28D1B955D3}" type="presParOf" srcId="{BCD253EF-999E-416C-BD50-800E055DAF26}" destId="{EA45F0E3-D15C-4790-BEB8-A81B5CC6D342}" srcOrd="0" destOrd="0" presId="urn:microsoft.com/office/officeart/2005/8/layout/chevron2"/>
    <dgm:cxn modelId="{4C46536D-FB36-415A-8CF4-6E3792752992}" type="presParOf" srcId="{BCD253EF-999E-416C-BD50-800E055DAF26}" destId="{CEF0AB52-551B-4F84-B7C5-7059D18BCB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617CE-5852-4C10-A22C-4C74CF6ACCF0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 1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‘Empanelment of private X-ray’ - a tool for augmenting TB diagnosis in Mumbai, Maharashtra</a:t>
          </a:r>
          <a:endParaRPr lang="en-US" sz="2400" kern="1200" dirty="0"/>
        </a:p>
      </dsp:txBody>
      <dsp:txXfrm>
        <a:off x="1794933" y="0"/>
        <a:ext cx="6333066" cy="1693333"/>
      </dsp:txXfrm>
    </dsp:sp>
    <dsp:sp modelId="{0C0E53B0-68B7-40F0-BBE4-36F7AA774544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50" b="-1675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3588EE-9B1E-44EC-A831-D496591C0DB7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‘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Private Sector Engagement - Towards End TB’ through Innovative Private Provider Support Agency (PPSA)   in Mumbai, Maharashtra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Medium" panose="02000000000000000000" pitchFamily="2" charset="0"/>
            <a:ea typeface="Roboto Medium" panose="02000000000000000000" pitchFamily="2" charset="0"/>
          </a:endParaRPr>
        </a:p>
      </dsp:txBody>
      <dsp:txXfrm>
        <a:off x="1794933" y="1862666"/>
        <a:ext cx="6333066" cy="1693333"/>
      </dsp:txXfrm>
    </dsp:sp>
    <dsp:sp modelId="{CAF9DF57-25B5-4BDF-B3CB-824C05C42563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3" t="1571" r="-803" b="-2157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9EFB54-46B4-4613-AB19-BC7E7653B85F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INTERVENTION 3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rPr>
            <a:t>Access to free Fixed Drug Combination to TB patients seeking care in private sector through Nagpur Municipal Corporation’s (MH) efforts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4933" y="3725333"/>
        <a:ext cx="6333066" cy="1693333"/>
      </dsp:txXfrm>
    </dsp:sp>
    <dsp:sp modelId="{CDE93308-AF7B-4734-ACE6-C59CBDB1F79D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4" t="-1322" r="-804" b="-1867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FAA90-6270-420D-8060-2F42C898493E}">
      <dsp:nvSpPr>
        <dsp:cNvPr id="0" name=""/>
        <dsp:cNvSpPr/>
      </dsp:nvSpPr>
      <dsp:spPr>
        <a:xfrm>
          <a:off x="817249" y="0"/>
          <a:ext cx="9262156" cy="465372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A3F1E-2AF6-494A-9B6F-6A0DBFF67EC4}">
      <dsp:nvSpPr>
        <dsp:cNvPr id="0" name=""/>
        <dsp:cNvSpPr/>
      </dsp:nvSpPr>
      <dsp:spPr>
        <a:xfrm>
          <a:off x="1163" y="1211940"/>
          <a:ext cx="3310430" cy="22298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support for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1.Managing supply of free FDCs in private sector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IN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Specimen transportation to CBNAAT/C&amp;DST labs for improving microbiological confirmation</a:t>
          </a:r>
          <a:r>
            <a:rPr lang="en-IN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015" y="1320792"/>
        <a:ext cx="3092726" cy="2012135"/>
      </dsp:txXfrm>
    </dsp:sp>
    <dsp:sp modelId="{FB3A737C-4B57-4762-8538-6EC428B71347}">
      <dsp:nvSpPr>
        <dsp:cNvPr id="0" name=""/>
        <dsp:cNvSpPr/>
      </dsp:nvSpPr>
      <dsp:spPr>
        <a:xfrm>
          <a:off x="3793112" y="1396116"/>
          <a:ext cx="3310430" cy="18614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field officers distribute FDCs supplied by the government to the engaged PPs and chemists.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3982" y="1486986"/>
        <a:ext cx="3128690" cy="1679748"/>
      </dsp:txXfrm>
    </dsp:sp>
    <dsp:sp modelId="{3FA07957-9969-4222-B441-B9EA89DFBCF8}">
      <dsp:nvSpPr>
        <dsp:cNvPr id="0" name=""/>
        <dsp:cNvSpPr/>
      </dsp:nvSpPr>
      <dsp:spPr>
        <a:xfrm>
          <a:off x="7585060" y="1396116"/>
          <a:ext cx="3310430" cy="18614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FDCs are further made available to private sector TB patients via PPs and chemists without disturbing their health seeking behaviour.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75930" y="1486986"/>
        <a:ext cx="3128690" cy="1679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4E4D-FA0F-40C2-9BDB-BBCADD7B72C9}">
      <dsp:nvSpPr>
        <dsp:cNvPr id="0" name=""/>
        <dsp:cNvSpPr/>
      </dsp:nvSpPr>
      <dsp:spPr>
        <a:xfrm rot="5400000">
          <a:off x="-209481" y="210773"/>
          <a:ext cx="1396543" cy="9775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a.</a:t>
          </a:r>
          <a:endParaRPr lang="en-US" sz="2700" kern="1200" dirty="0"/>
        </a:p>
      </dsp:txBody>
      <dsp:txXfrm rot="-5400000">
        <a:off x="1" y="490081"/>
        <a:ext cx="977580" cy="418963"/>
      </dsp:txXfrm>
    </dsp:sp>
    <dsp:sp modelId="{E032EED7-9ED9-4EE4-92EF-8F40392F318A}">
      <dsp:nvSpPr>
        <dsp:cNvPr id="0" name=""/>
        <dsp:cNvSpPr/>
      </dsp:nvSpPr>
      <dsp:spPr>
        <a:xfrm rot="5400000">
          <a:off x="2462791" y="-1484523"/>
          <a:ext cx="907753" cy="388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they are supported through NHM resources</a:t>
          </a:r>
          <a:endParaRPr lang="en-US" sz="2000" kern="1200" dirty="0"/>
        </a:p>
      </dsp:txBody>
      <dsp:txXfrm rot="-5400000">
        <a:off x="976295" y="46286"/>
        <a:ext cx="3836433" cy="819127"/>
      </dsp:txXfrm>
    </dsp:sp>
    <dsp:sp modelId="{439DC50A-C3F3-4A72-B8EE-F6AE4AAB937E}">
      <dsp:nvSpPr>
        <dsp:cNvPr id="0" name=""/>
        <dsp:cNvSpPr/>
      </dsp:nvSpPr>
      <dsp:spPr>
        <a:xfrm rot="5400000">
          <a:off x="-209481" y="1410360"/>
          <a:ext cx="1396543" cy="97758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b.</a:t>
          </a:r>
          <a:endParaRPr lang="en-US" sz="2700" kern="1200" dirty="0"/>
        </a:p>
      </dsp:txBody>
      <dsp:txXfrm rot="-5400000">
        <a:off x="1" y="1689668"/>
        <a:ext cx="977580" cy="418963"/>
      </dsp:txXfrm>
    </dsp:sp>
    <dsp:sp modelId="{F3CED0A6-ED7B-4E9D-A6C7-EFA23A89EF5A}">
      <dsp:nvSpPr>
        <dsp:cNvPr id="0" name=""/>
        <dsp:cNvSpPr/>
      </dsp:nvSpPr>
      <dsp:spPr>
        <a:xfrm rot="5400000">
          <a:off x="3135770" y="-957310"/>
          <a:ext cx="907753" cy="5224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undertaken by existing health system </a:t>
          </a:r>
          <a:endParaRPr lang="en-US" sz="2000" kern="1200" dirty="0"/>
        </a:p>
      </dsp:txBody>
      <dsp:txXfrm rot="-5400000">
        <a:off x="977581" y="1245192"/>
        <a:ext cx="5179819" cy="819127"/>
      </dsp:txXfrm>
    </dsp:sp>
    <dsp:sp modelId="{BC15988D-0FA1-4B9B-B148-6DEE5359B3BE}">
      <dsp:nvSpPr>
        <dsp:cNvPr id="0" name=""/>
        <dsp:cNvSpPr/>
      </dsp:nvSpPr>
      <dsp:spPr>
        <a:xfrm rot="5400000">
          <a:off x="-209481" y="2609947"/>
          <a:ext cx="1396543" cy="97758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c.</a:t>
          </a:r>
          <a:endParaRPr lang="en-US" sz="2700" kern="1200" dirty="0"/>
        </a:p>
      </dsp:txBody>
      <dsp:txXfrm rot="-5400000">
        <a:off x="1" y="2889255"/>
        <a:ext cx="977580" cy="418963"/>
      </dsp:txXfrm>
    </dsp:sp>
    <dsp:sp modelId="{F701BB0C-A352-4D19-99B1-B286C60665B8}">
      <dsp:nvSpPr>
        <dsp:cNvPr id="0" name=""/>
        <dsp:cNvSpPr/>
      </dsp:nvSpPr>
      <dsp:spPr>
        <a:xfrm rot="5400000">
          <a:off x="3135770" y="242275"/>
          <a:ext cx="907753" cy="5224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significant, quantifiable and replicable results are achieved through these interventions</a:t>
          </a:r>
          <a:endParaRPr lang="en-US" sz="2000" kern="1200" dirty="0"/>
        </a:p>
      </dsp:txBody>
      <dsp:txXfrm rot="-5400000">
        <a:off x="977581" y="2444778"/>
        <a:ext cx="5179819" cy="819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45DC9-14BE-4B8B-B461-DF4282BD207C}">
      <dsp:nvSpPr>
        <dsp:cNvPr id="0" name=""/>
        <dsp:cNvSpPr/>
      </dsp:nvSpPr>
      <dsp:spPr>
        <a:xfrm rot="16200000">
          <a:off x="-794063" y="794832"/>
          <a:ext cx="3588897" cy="1999232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Provision of ‘</a:t>
          </a:r>
          <a:r>
            <a:rPr lang="en-US" sz="19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Upfront Free Chest X-ray’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along with sputum microscopy for all presumptive TB cases in public and private sectors 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69" y="717779"/>
        <a:ext cx="1999232" cy="2153339"/>
      </dsp:txXfrm>
    </dsp:sp>
    <dsp:sp modelId="{31D12610-C498-4349-BFC7-4FC2D6A24AF7}">
      <dsp:nvSpPr>
        <dsp:cNvPr id="0" name=""/>
        <dsp:cNvSpPr/>
      </dsp:nvSpPr>
      <dsp:spPr>
        <a:xfrm rot="16200000">
          <a:off x="1355111" y="794832"/>
          <a:ext cx="3588897" cy="1999232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Decentralization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X-ray services by utilizing private X-ray facilities to reduce the drop outs for TB diagnosis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149943" y="717779"/>
        <a:ext cx="1999232" cy="2153339"/>
      </dsp:txXfrm>
    </dsp:sp>
    <dsp:sp modelId="{13588028-2B00-45C9-A8CA-16FCEA4EE203}">
      <dsp:nvSpPr>
        <dsp:cNvPr id="0" name=""/>
        <dsp:cNvSpPr/>
      </dsp:nvSpPr>
      <dsp:spPr>
        <a:xfrm rot="16200000">
          <a:off x="3504285" y="794832"/>
          <a:ext cx="3588897" cy="1999232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To reduce the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‘out-of-pocket expenditure’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amongst patients in private sector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299117" y="717779"/>
        <a:ext cx="1999232" cy="2153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444E2-7669-4C4A-B86A-99E8BC0C1A38}">
      <dsp:nvSpPr>
        <dsp:cNvPr id="0" name=""/>
        <dsp:cNvSpPr/>
      </dsp:nvSpPr>
      <dsp:spPr>
        <a:xfrm>
          <a:off x="2855020" y="987469"/>
          <a:ext cx="949471" cy="451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30"/>
              </a:lnTo>
              <a:lnTo>
                <a:pt x="949471" y="307930"/>
              </a:lnTo>
              <a:lnTo>
                <a:pt x="949471" y="45186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87AAD-4D4C-4B7D-92DC-C0B65A758AC3}">
      <dsp:nvSpPr>
        <dsp:cNvPr id="0" name=""/>
        <dsp:cNvSpPr/>
      </dsp:nvSpPr>
      <dsp:spPr>
        <a:xfrm>
          <a:off x="1905549" y="987469"/>
          <a:ext cx="949471" cy="451862"/>
        </a:xfrm>
        <a:custGeom>
          <a:avLst/>
          <a:gdLst/>
          <a:ahLst/>
          <a:cxnLst/>
          <a:rect l="0" t="0" r="0" b="0"/>
          <a:pathLst>
            <a:path>
              <a:moveTo>
                <a:pt x="949471" y="0"/>
              </a:moveTo>
              <a:lnTo>
                <a:pt x="949471" y="307930"/>
              </a:lnTo>
              <a:lnTo>
                <a:pt x="0" y="307930"/>
              </a:lnTo>
              <a:lnTo>
                <a:pt x="0" y="45186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51B8B-50BC-4F3C-BE3B-9877E1D74C56}">
      <dsp:nvSpPr>
        <dsp:cNvPr id="0" name=""/>
        <dsp:cNvSpPr/>
      </dsp:nvSpPr>
      <dsp:spPr>
        <a:xfrm>
          <a:off x="1605022" y="881"/>
          <a:ext cx="2499996" cy="986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2C0A3-CDDB-4D9C-8B31-14152A51E961}">
      <dsp:nvSpPr>
        <dsp:cNvPr id="0" name=""/>
        <dsp:cNvSpPr/>
      </dsp:nvSpPr>
      <dsp:spPr>
        <a:xfrm>
          <a:off x="1777653" y="164881"/>
          <a:ext cx="2499996" cy="9865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Presumptive TB Cases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Revised Pulmonary TB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Diagnostic Algorithm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(TOG-2016) </a:t>
          </a:r>
        </a:p>
      </dsp:txBody>
      <dsp:txXfrm>
        <a:off x="1806549" y="193777"/>
        <a:ext cx="2442204" cy="928795"/>
      </dsp:txXfrm>
    </dsp:sp>
    <dsp:sp modelId="{AFD26550-E40A-4F08-88DB-90B06487C467}">
      <dsp:nvSpPr>
        <dsp:cNvPr id="0" name=""/>
        <dsp:cNvSpPr/>
      </dsp:nvSpPr>
      <dsp:spPr>
        <a:xfrm>
          <a:off x="1128709" y="1439331"/>
          <a:ext cx="1553680" cy="986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A2A25-4FED-4346-BF95-16D7984308D2}">
      <dsp:nvSpPr>
        <dsp:cNvPr id="0" name=""/>
        <dsp:cNvSpPr/>
      </dsp:nvSpPr>
      <dsp:spPr>
        <a:xfrm>
          <a:off x="1301340" y="1603330"/>
          <a:ext cx="1553680" cy="9865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policy of Upfront Chest X-ray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1330236" y="1632226"/>
        <a:ext cx="1495888" cy="928795"/>
      </dsp:txXfrm>
    </dsp:sp>
    <dsp:sp modelId="{2DB62FEC-B62C-44A9-94C9-8A4BA3F231D1}">
      <dsp:nvSpPr>
        <dsp:cNvPr id="0" name=""/>
        <dsp:cNvSpPr/>
      </dsp:nvSpPr>
      <dsp:spPr>
        <a:xfrm>
          <a:off x="3027652" y="1439331"/>
          <a:ext cx="1553680" cy="986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0E6AE-7463-448C-9F99-962BFE12BF50}">
      <dsp:nvSpPr>
        <dsp:cNvPr id="0" name=""/>
        <dsp:cNvSpPr/>
      </dsp:nvSpPr>
      <dsp:spPr>
        <a:xfrm>
          <a:off x="3200283" y="1603330"/>
          <a:ext cx="1553680" cy="9865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Sputum Microscopy 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3229179" y="1632226"/>
        <a:ext cx="1495888" cy="928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B776-4CA1-4B15-97DE-19553DD07D7B}">
      <dsp:nvSpPr>
        <dsp:cNvPr id="0" name=""/>
        <dsp:cNvSpPr/>
      </dsp:nvSpPr>
      <dsp:spPr>
        <a:xfrm>
          <a:off x="0" y="423737"/>
          <a:ext cx="1640772" cy="1640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Sensitised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Public + Private Practitioner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285" y="664022"/>
        <a:ext cx="1160202" cy="1160202"/>
      </dsp:txXfrm>
    </dsp:sp>
    <dsp:sp modelId="{C6FEF303-6FD2-497B-9552-10420C8AD0D7}">
      <dsp:nvSpPr>
        <dsp:cNvPr id="0" name=""/>
        <dsp:cNvSpPr/>
      </dsp:nvSpPr>
      <dsp:spPr>
        <a:xfrm>
          <a:off x="349184" y="2056846"/>
          <a:ext cx="951647" cy="95164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75325" y="2420756"/>
        <a:ext cx="699365" cy="223827"/>
      </dsp:txXfrm>
    </dsp:sp>
    <dsp:sp modelId="{112A1EF7-0EC7-4C08-91E3-D2D6AB966FED}">
      <dsp:nvSpPr>
        <dsp:cNvPr id="0" name=""/>
        <dsp:cNvSpPr/>
      </dsp:nvSpPr>
      <dsp:spPr>
        <a:xfrm>
          <a:off x="148780" y="2989707"/>
          <a:ext cx="1640772" cy="1640772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 receive X Ray Voucher from public/ private doctors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065" y="3229992"/>
        <a:ext cx="1160202" cy="1160202"/>
      </dsp:txXfrm>
    </dsp:sp>
    <dsp:sp modelId="{E8A91607-681E-4E1E-B0DA-FA596BC2D623}">
      <dsp:nvSpPr>
        <dsp:cNvPr id="0" name=""/>
        <dsp:cNvSpPr/>
      </dsp:nvSpPr>
      <dsp:spPr>
        <a:xfrm rot="21499910">
          <a:off x="1222534" y="2197107"/>
          <a:ext cx="1307302" cy="61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22573" y="2321845"/>
        <a:ext cx="1124192" cy="366221"/>
      </dsp:txXfrm>
    </dsp:sp>
    <dsp:sp modelId="{367FB230-128B-422F-AA62-32C0516A7CD9}">
      <dsp:nvSpPr>
        <dsp:cNvPr id="0" name=""/>
        <dsp:cNvSpPr/>
      </dsp:nvSpPr>
      <dsp:spPr>
        <a:xfrm>
          <a:off x="2490688" y="792073"/>
          <a:ext cx="3281544" cy="328154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 redeem X –ray voucher  at the nearest X Ray Lab which are reimbursed by NGO after validation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1259" y="1272644"/>
        <a:ext cx="2320402" cy="2320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6A5F0-08D3-4A29-8860-FFD6B3C2BD44}">
      <dsp:nvSpPr>
        <dsp:cNvPr id="0" name=""/>
        <dsp:cNvSpPr/>
      </dsp:nvSpPr>
      <dsp:spPr>
        <a:xfrm>
          <a:off x="-5064293" y="-775854"/>
          <a:ext cx="6031092" cy="6031092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1ADDD-0902-42F6-8871-D8B2E64D09EB}">
      <dsp:nvSpPr>
        <dsp:cNvPr id="0" name=""/>
        <dsp:cNvSpPr/>
      </dsp:nvSpPr>
      <dsp:spPr>
        <a:xfrm>
          <a:off x="422922" y="279871"/>
          <a:ext cx="9534363" cy="560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chest X - ray for presumptive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TB cases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922" y="279871"/>
        <a:ext cx="9534363" cy="560102"/>
      </dsp:txXfrm>
    </dsp:sp>
    <dsp:sp modelId="{F720AD11-9F26-4A3A-BA89-EEB13B49C7F1}">
      <dsp:nvSpPr>
        <dsp:cNvPr id="0" name=""/>
        <dsp:cNvSpPr/>
      </dsp:nvSpPr>
      <dsp:spPr>
        <a:xfrm>
          <a:off x="72858" y="209859"/>
          <a:ext cx="700127" cy="70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BCDE4-BAA3-4800-A7E1-493CE89816CB}">
      <dsp:nvSpPr>
        <dsp:cNvPr id="0" name=""/>
        <dsp:cNvSpPr/>
      </dsp:nvSpPr>
      <dsp:spPr>
        <a:xfrm>
          <a:off x="824275" y="1119756"/>
          <a:ext cx="9133010" cy="560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CBNAAT testing from public sector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275" y="1119756"/>
        <a:ext cx="9133010" cy="560102"/>
      </dsp:txXfrm>
    </dsp:sp>
    <dsp:sp modelId="{C4B07507-30BD-4F2A-9306-BEA2AFCDDACC}">
      <dsp:nvSpPr>
        <dsp:cNvPr id="0" name=""/>
        <dsp:cNvSpPr/>
      </dsp:nvSpPr>
      <dsp:spPr>
        <a:xfrm>
          <a:off x="474211" y="1049743"/>
          <a:ext cx="700127" cy="70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0135D-8458-4713-85FC-C502F15CDE8C}">
      <dsp:nvSpPr>
        <dsp:cNvPr id="0" name=""/>
        <dsp:cNvSpPr/>
      </dsp:nvSpPr>
      <dsp:spPr>
        <a:xfrm>
          <a:off x="947458" y="1959640"/>
          <a:ext cx="9009827" cy="560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daily regimen (Govt. Fixed Dose Combination) for Drug-Sensitive TB (DST) cases along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adherence monitoring through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Nikshay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7458" y="1959640"/>
        <a:ext cx="9009827" cy="560102"/>
      </dsp:txXfrm>
    </dsp:sp>
    <dsp:sp modelId="{E9E3AE79-B2DD-4871-8298-FB361A3AA6B2}">
      <dsp:nvSpPr>
        <dsp:cNvPr id="0" name=""/>
        <dsp:cNvSpPr/>
      </dsp:nvSpPr>
      <dsp:spPr>
        <a:xfrm>
          <a:off x="597394" y="1889628"/>
          <a:ext cx="700127" cy="70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0286C-23DB-413E-99C0-15A646E41EBE}">
      <dsp:nvSpPr>
        <dsp:cNvPr id="0" name=""/>
        <dsp:cNvSpPr/>
      </dsp:nvSpPr>
      <dsp:spPr>
        <a:xfrm>
          <a:off x="824275" y="2799525"/>
          <a:ext cx="9133010" cy="560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FDC supply through FDA approved retail chemists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275" y="2799525"/>
        <a:ext cx="9133010" cy="560102"/>
      </dsp:txXfrm>
    </dsp:sp>
    <dsp:sp modelId="{E5190E7E-269C-4E6E-ADA4-07D6DD60B300}">
      <dsp:nvSpPr>
        <dsp:cNvPr id="0" name=""/>
        <dsp:cNvSpPr/>
      </dsp:nvSpPr>
      <dsp:spPr>
        <a:xfrm>
          <a:off x="474211" y="2729512"/>
          <a:ext cx="700127" cy="70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07BCE-1508-44F6-8C44-F8A1776B4234}">
      <dsp:nvSpPr>
        <dsp:cNvPr id="0" name=""/>
        <dsp:cNvSpPr/>
      </dsp:nvSpPr>
      <dsp:spPr>
        <a:xfrm>
          <a:off x="422922" y="3639409"/>
          <a:ext cx="9534363" cy="560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Linking of drug-resistant TB patients to public sector for free second-line anti -TB drugs under RNTCP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922" y="3639409"/>
        <a:ext cx="9534363" cy="560102"/>
      </dsp:txXfrm>
    </dsp:sp>
    <dsp:sp modelId="{06F2B124-343E-4FEB-9AAF-079155635E56}">
      <dsp:nvSpPr>
        <dsp:cNvPr id="0" name=""/>
        <dsp:cNvSpPr/>
      </dsp:nvSpPr>
      <dsp:spPr>
        <a:xfrm>
          <a:off x="72858" y="3569397"/>
          <a:ext cx="700127" cy="70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DC5C-BA0B-443D-B1F7-B729593A6CF7}">
      <dsp:nvSpPr>
        <dsp:cNvPr id="0" name=""/>
        <dsp:cNvSpPr/>
      </dsp:nvSpPr>
      <dsp:spPr>
        <a:xfrm>
          <a:off x="2141965" y="1634131"/>
          <a:ext cx="1570237" cy="356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36"/>
              </a:lnTo>
              <a:lnTo>
                <a:pt x="1570237" y="178436"/>
              </a:lnTo>
              <a:lnTo>
                <a:pt x="1570237" y="35687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899A-88B1-43C3-80C1-16E64D1AA806}">
      <dsp:nvSpPr>
        <dsp:cNvPr id="0" name=""/>
        <dsp:cNvSpPr/>
      </dsp:nvSpPr>
      <dsp:spPr>
        <a:xfrm>
          <a:off x="570995" y="1634131"/>
          <a:ext cx="1570969" cy="315817"/>
        </a:xfrm>
        <a:custGeom>
          <a:avLst/>
          <a:gdLst/>
          <a:ahLst/>
          <a:cxnLst/>
          <a:rect l="0" t="0" r="0" b="0"/>
          <a:pathLst>
            <a:path>
              <a:moveTo>
                <a:pt x="1570969" y="0"/>
              </a:moveTo>
              <a:lnTo>
                <a:pt x="1570969" y="137381"/>
              </a:lnTo>
              <a:lnTo>
                <a:pt x="0" y="137381"/>
              </a:lnTo>
              <a:lnTo>
                <a:pt x="0" y="3158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58237-F15D-41C4-8C58-025F6429462D}">
      <dsp:nvSpPr>
        <dsp:cNvPr id="0" name=""/>
        <dsp:cNvSpPr/>
      </dsp:nvSpPr>
      <dsp:spPr>
        <a:xfrm>
          <a:off x="1570969" y="492140"/>
          <a:ext cx="1141991" cy="11419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C45F9-11F5-4D30-9D70-8B9713902ED4}">
      <dsp:nvSpPr>
        <dsp:cNvPr id="0" name=""/>
        <dsp:cNvSpPr/>
      </dsp:nvSpPr>
      <dsp:spPr>
        <a:xfrm>
          <a:off x="2712960" y="489285"/>
          <a:ext cx="1712986" cy="114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NGOs working as PPSA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2960" y="489285"/>
        <a:ext cx="1712986" cy="1141991"/>
      </dsp:txXfrm>
    </dsp:sp>
    <dsp:sp modelId="{5D312C6A-1077-4CD1-AE0B-0D7ED3A3BEA8}">
      <dsp:nvSpPr>
        <dsp:cNvPr id="0" name=""/>
        <dsp:cNvSpPr/>
      </dsp:nvSpPr>
      <dsp:spPr>
        <a:xfrm>
          <a:off x="0" y="1949948"/>
          <a:ext cx="1141991" cy="114199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468" t="11376" r="-314632" b="55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8132-8AC3-4340-9AEB-B5FC698FB515}">
      <dsp:nvSpPr>
        <dsp:cNvPr id="0" name=""/>
        <dsp:cNvSpPr/>
      </dsp:nvSpPr>
      <dsp:spPr>
        <a:xfrm>
          <a:off x="1142723" y="1991003"/>
          <a:ext cx="1712986" cy="114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Maharashtra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Janvikas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Kendra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2723" y="1991003"/>
        <a:ext cx="1712986" cy="1141991"/>
      </dsp:txXfrm>
    </dsp:sp>
    <dsp:sp modelId="{CC6E5D80-46DE-424B-9767-909A349B996D}">
      <dsp:nvSpPr>
        <dsp:cNvPr id="0" name=""/>
        <dsp:cNvSpPr/>
      </dsp:nvSpPr>
      <dsp:spPr>
        <a:xfrm>
          <a:off x="3141207" y="1991003"/>
          <a:ext cx="1141991" cy="139606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90" t="9299" r="-1703" b="170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DFA64-C858-4E7A-9564-E5AA910915FF}">
      <dsp:nvSpPr>
        <dsp:cNvPr id="0" name=""/>
        <dsp:cNvSpPr/>
      </dsp:nvSpPr>
      <dsp:spPr>
        <a:xfrm>
          <a:off x="4283198" y="2115183"/>
          <a:ext cx="1712986" cy="114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ALERT INDIA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3198" y="2115183"/>
        <a:ext cx="1712986" cy="1141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6964A-C18F-415C-8FFD-AA61304C47A6}">
      <dsp:nvSpPr>
        <dsp:cNvPr id="0" name=""/>
        <dsp:cNvSpPr/>
      </dsp:nvSpPr>
      <dsp:spPr>
        <a:xfrm>
          <a:off x="850430" y="943"/>
          <a:ext cx="4410302" cy="718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Following institutes are involved for Private sector engagement 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1489" y="22002"/>
        <a:ext cx="4368184" cy="676881"/>
      </dsp:txXfrm>
    </dsp:sp>
    <dsp:sp modelId="{92409674-2D71-43E9-A760-54E012FE10B3}">
      <dsp:nvSpPr>
        <dsp:cNvPr id="0" name=""/>
        <dsp:cNvSpPr/>
      </dsp:nvSpPr>
      <dsp:spPr>
        <a:xfrm>
          <a:off x="850430" y="849363"/>
          <a:ext cx="718999" cy="7189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9B6A1-FFB4-4E80-AE3C-F88588D76D54}">
      <dsp:nvSpPr>
        <dsp:cNvPr id="0" name=""/>
        <dsp:cNvSpPr/>
      </dsp:nvSpPr>
      <dsp:spPr>
        <a:xfrm>
          <a:off x="1612570" y="849363"/>
          <a:ext cx="3648163" cy="71899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Nursing Homes/Hospitals- 385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7675" y="884468"/>
        <a:ext cx="3577953" cy="648789"/>
      </dsp:txXfrm>
    </dsp:sp>
    <dsp:sp modelId="{AE2025DC-9223-4DD7-A207-15501E05E85E}">
      <dsp:nvSpPr>
        <dsp:cNvPr id="0" name=""/>
        <dsp:cNvSpPr/>
      </dsp:nvSpPr>
      <dsp:spPr>
        <a:xfrm>
          <a:off x="850430" y="1654643"/>
          <a:ext cx="718999" cy="7189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0870D-0E7A-4FD7-AD3D-D95FFAAB2B72}">
      <dsp:nvSpPr>
        <dsp:cNvPr id="0" name=""/>
        <dsp:cNvSpPr/>
      </dsp:nvSpPr>
      <dsp:spPr>
        <a:xfrm>
          <a:off x="1612570" y="1654643"/>
          <a:ext cx="3648163" cy="71899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Formal Private Doctors-273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7675" y="1689748"/>
        <a:ext cx="3577953" cy="648789"/>
      </dsp:txXfrm>
    </dsp:sp>
    <dsp:sp modelId="{AACCD7A2-3DC9-4DF9-94BA-F4FAF4AB3F27}">
      <dsp:nvSpPr>
        <dsp:cNvPr id="0" name=""/>
        <dsp:cNvSpPr/>
      </dsp:nvSpPr>
      <dsp:spPr>
        <a:xfrm>
          <a:off x="850430" y="2459922"/>
          <a:ext cx="718999" cy="7189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3BBD-496E-4A18-97D4-6EBB99DE7B4D}">
      <dsp:nvSpPr>
        <dsp:cNvPr id="0" name=""/>
        <dsp:cNvSpPr/>
      </dsp:nvSpPr>
      <dsp:spPr>
        <a:xfrm>
          <a:off x="1612570" y="2459922"/>
          <a:ext cx="3648163" cy="71899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Informal Private Providers-1584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7675" y="2495027"/>
        <a:ext cx="3577953" cy="648789"/>
      </dsp:txXfrm>
    </dsp:sp>
    <dsp:sp modelId="{2F1BBB3C-07EC-4556-95BD-7E68A5119E6B}">
      <dsp:nvSpPr>
        <dsp:cNvPr id="0" name=""/>
        <dsp:cNvSpPr/>
      </dsp:nvSpPr>
      <dsp:spPr>
        <a:xfrm>
          <a:off x="850430" y="3265202"/>
          <a:ext cx="718999" cy="7189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3F264-FD20-405F-AD6E-827E25C63B0F}">
      <dsp:nvSpPr>
        <dsp:cNvPr id="0" name=""/>
        <dsp:cNvSpPr/>
      </dsp:nvSpPr>
      <dsp:spPr>
        <a:xfrm>
          <a:off x="1612570" y="3265202"/>
          <a:ext cx="3648163" cy="71899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ray Labs -177, Retail Chemist-198 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7675" y="3300307"/>
        <a:ext cx="3577953" cy="6487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817D-4050-4800-B846-2E5F2E276977}">
      <dsp:nvSpPr>
        <dsp:cNvPr id="0" name=""/>
        <dsp:cNvSpPr/>
      </dsp:nvSpPr>
      <dsp:spPr>
        <a:xfrm rot="5400000">
          <a:off x="-220962" y="320772"/>
          <a:ext cx="1473084" cy="10311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a.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" y="615390"/>
        <a:ext cx="1031159" cy="441925"/>
      </dsp:txXfrm>
    </dsp:sp>
    <dsp:sp modelId="{9B7CDA0E-1742-48F3-A0B1-7D50851D3FA6}">
      <dsp:nvSpPr>
        <dsp:cNvPr id="0" name=""/>
        <dsp:cNvSpPr/>
      </dsp:nvSpPr>
      <dsp:spPr>
        <a:xfrm rot="5400000">
          <a:off x="2969681" y="-1924635"/>
          <a:ext cx="1129348" cy="5006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 ensure access to quality assured </a:t>
          </a: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free TB Services </a:t>
          </a:r>
          <a:r>
            <a: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 all the TB patients irrespective of source of care and thus reduce out-of-pocket expenditure to TB patients in private sector. </a:t>
          </a:r>
          <a:endParaRPr 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031159" y="69017"/>
        <a:ext cx="4951263" cy="1019088"/>
      </dsp:txXfrm>
    </dsp:sp>
    <dsp:sp modelId="{052D5898-6FF2-436C-A120-12FA0C2199E9}">
      <dsp:nvSpPr>
        <dsp:cNvPr id="0" name=""/>
        <dsp:cNvSpPr/>
      </dsp:nvSpPr>
      <dsp:spPr>
        <a:xfrm rot="5400000">
          <a:off x="-220962" y="1652489"/>
          <a:ext cx="1473084" cy="10311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b.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" y="1947107"/>
        <a:ext cx="1031159" cy="441925"/>
      </dsp:txXfrm>
    </dsp:sp>
    <dsp:sp modelId="{51CDDF8A-C232-4528-A90D-E4D3336931AC}">
      <dsp:nvSpPr>
        <dsp:cNvPr id="0" name=""/>
        <dsp:cNvSpPr/>
      </dsp:nvSpPr>
      <dsp:spPr>
        <a:xfrm rot="5400000">
          <a:off x="3055603" y="-592917"/>
          <a:ext cx="957504" cy="5006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Facilitate </a:t>
          </a: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notification of TB cases 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diagnosed and treated in private sector.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031159" y="1478268"/>
        <a:ext cx="4959652" cy="864022"/>
      </dsp:txXfrm>
    </dsp:sp>
    <dsp:sp modelId="{13E9FC6C-8C05-4941-8CC4-B2BF86EC14B9}">
      <dsp:nvSpPr>
        <dsp:cNvPr id="0" name=""/>
        <dsp:cNvSpPr/>
      </dsp:nvSpPr>
      <dsp:spPr>
        <a:xfrm rot="5400000">
          <a:off x="-220962" y="2984206"/>
          <a:ext cx="1473084" cy="10311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c.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" y="3278824"/>
        <a:ext cx="1031159" cy="441925"/>
      </dsp:txXfrm>
    </dsp:sp>
    <dsp:sp modelId="{46DA2431-FF55-4965-BA06-39969C853572}">
      <dsp:nvSpPr>
        <dsp:cNvPr id="0" name=""/>
        <dsp:cNvSpPr/>
      </dsp:nvSpPr>
      <dsp:spPr>
        <a:xfrm rot="5400000">
          <a:off x="3055603" y="738799"/>
          <a:ext cx="957504" cy="5006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Allow public sector to provide free </a:t>
          </a: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diagnostic, treatment </a:t>
          </a:r>
          <a:r>
            <a: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and </a:t>
          </a: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extend public health services </a:t>
          </a:r>
          <a:r>
            <a: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such as counseling, drug-susceptibility testing, contact investigation, ADR Support</a:t>
          </a:r>
          <a:endParaRPr 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031159" y="2809985"/>
        <a:ext cx="4959652" cy="864022"/>
      </dsp:txXfrm>
    </dsp:sp>
    <dsp:sp modelId="{EA45F0E3-D15C-4790-BEB8-A81B5CC6D342}">
      <dsp:nvSpPr>
        <dsp:cNvPr id="0" name=""/>
        <dsp:cNvSpPr/>
      </dsp:nvSpPr>
      <dsp:spPr>
        <a:xfrm rot="5400000">
          <a:off x="-220962" y="4315923"/>
          <a:ext cx="1473084" cy="10311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d.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" y="4610541"/>
        <a:ext cx="1031159" cy="441925"/>
      </dsp:txXfrm>
    </dsp:sp>
    <dsp:sp modelId="{CEF0AB52-551B-4F84-B7C5-7059D18BCBAA}">
      <dsp:nvSpPr>
        <dsp:cNvPr id="0" name=""/>
        <dsp:cNvSpPr/>
      </dsp:nvSpPr>
      <dsp:spPr>
        <a:xfrm rot="5400000">
          <a:off x="3055603" y="2070516"/>
          <a:ext cx="957504" cy="5006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Ensure treatment completion and </a:t>
          </a: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improved treatment adherence 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of TB patients in private sector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031159" y="4141702"/>
        <a:ext cx="4959652" cy="864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7D551-8C52-4D16-A7CE-F6C180E2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42ED77-AC19-454D-B4A1-424001E80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3B4ED-8F26-4E52-89E4-A97BA565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BE5DB4-95C3-453A-AEF4-4ADDD607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7B722C-8F99-4811-9C7D-A6287D61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7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65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646C6A6A-4FEB-4036-8413-02EC9F7A3E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84944" y="791215"/>
            <a:ext cx="270221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22B40457-2272-4572-9F3E-263215956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870" y="791215"/>
            <a:ext cx="270221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4A14058A-41EF-4CAE-BEEA-F7C2E3C1D2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58797" y="791215"/>
            <a:ext cx="270221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A17DE6BB-BE4B-4DE8-BF05-DB043D137D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724" y="791215"/>
            <a:ext cx="270221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10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CAFE9FA-7734-42BC-9AEE-E68FE1ED0B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131" y="2115212"/>
            <a:ext cx="4906963" cy="30299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71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EB3CED-F805-4729-9835-8B7D6650B7D4}"/>
              </a:ext>
            </a:extLst>
          </p:cNvPr>
          <p:cNvSpPr/>
          <p:nvPr userDrawn="1"/>
        </p:nvSpPr>
        <p:spPr>
          <a:xfrm>
            <a:off x="0" y="0"/>
            <a:ext cx="6100549" cy="6858000"/>
          </a:xfrm>
          <a:prstGeom prst="rect">
            <a:avLst/>
          </a:prstGeom>
          <a:solidFill>
            <a:srgbClr val="74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2B35636-89A9-40F0-93A8-0811FA3966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8674" y="1040606"/>
            <a:ext cx="2743200" cy="47767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45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E80DEC2-53B0-4E94-BFF8-ECF178F7A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2668" y="1583354"/>
            <a:ext cx="5418138" cy="31797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9C8C0BA7-52EB-4837-9186-5D8D48259E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142" y="1583354"/>
            <a:ext cx="5418138" cy="3179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69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BDA4B97-6931-4BEC-BAC1-5EDE97B92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6738" y="478169"/>
            <a:ext cx="3986213" cy="5691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27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70C64D9-30AC-4A2F-947B-54A76EB726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27" y="2374911"/>
            <a:ext cx="2194307" cy="2184378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90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5724220-3494-4F56-A441-DAE0B86ED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0554" y="2374911"/>
            <a:ext cx="2194307" cy="2184378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90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5C22260-9D65-411A-ABFC-D85FC372C8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281" y="2374911"/>
            <a:ext cx="2194307" cy="2184378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90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77613303-A5FA-488F-92ED-AC9F162E6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80009" y="2374911"/>
            <a:ext cx="2194307" cy="2184378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89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67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FD33BD4-34CB-4E59-B51D-505C71AFD5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968" y="2301888"/>
            <a:ext cx="2070924" cy="2070924"/>
          </a:xfrm>
          <a:custGeom>
            <a:avLst/>
            <a:gdLst>
              <a:gd name="connsiteX0" fmla="*/ 1035462 w 2070924"/>
              <a:gd name="connsiteY0" fmla="*/ 0 h 2070924"/>
              <a:gd name="connsiteX1" fmla="*/ 2070924 w 2070924"/>
              <a:gd name="connsiteY1" fmla="*/ 1035462 h 2070924"/>
              <a:gd name="connsiteX2" fmla="*/ 1035462 w 2070924"/>
              <a:gd name="connsiteY2" fmla="*/ 2070924 h 2070924"/>
              <a:gd name="connsiteX3" fmla="*/ 0 w 2070924"/>
              <a:gd name="connsiteY3" fmla="*/ 1035462 h 2070924"/>
              <a:gd name="connsiteX4" fmla="*/ 1035462 w 2070924"/>
              <a:gd name="connsiteY4" fmla="*/ 0 h 207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924" h="2070924">
                <a:moveTo>
                  <a:pt x="1035462" y="0"/>
                </a:moveTo>
                <a:cubicBezTo>
                  <a:pt x="1607332" y="0"/>
                  <a:pt x="2070924" y="463592"/>
                  <a:pt x="2070924" y="1035462"/>
                </a:cubicBezTo>
                <a:cubicBezTo>
                  <a:pt x="2070924" y="1607332"/>
                  <a:pt x="1607332" y="2070924"/>
                  <a:pt x="1035462" y="2070924"/>
                </a:cubicBezTo>
                <a:cubicBezTo>
                  <a:pt x="463592" y="2070924"/>
                  <a:pt x="0" y="1607332"/>
                  <a:pt x="0" y="1035462"/>
                </a:cubicBezTo>
                <a:cubicBezTo>
                  <a:pt x="0" y="463592"/>
                  <a:pt x="463592" y="0"/>
                  <a:pt x="1035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0B93AE5-0025-4416-8177-B2B3CEEA63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80721" y="2301888"/>
            <a:ext cx="2070924" cy="2070924"/>
          </a:xfrm>
          <a:custGeom>
            <a:avLst/>
            <a:gdLst>
              <a:gd name="connsiteX0" fmla="*/ 1035462 w 2070924"/>
              <a:gd name="connsiteY0" fmla="*/ 0 h 2070924"/>
              <a:gd name="connsiteX1" fmla="*/ 2070924 w 2070924"/>
              <a:gd name="connsiteY1" fmla="*/ 1035462 h 2070924"/>
              <a:gd name="connsiteX2" fmla="*/ 1035462 w 2070924"/>
              <a:gd name="connsiteY2" fmla="*/ 2070924 h 2070924"/>
              <a:gd name="connsiteX3" fmla="*/ 0 w 2070924"/>
              <a:gd name="connsiteY3" fmla="*/ 1035462 h 2070924"/>
              <a:gd name="connsiteX4" fmla="*/ 1035462 w 2070924"/>
              <a:gd name="connsiteY4" fmla="*/ 0 h 207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924" h="2070924">
                <a:moveTo>
                  <a:pt x="1035462" y="0"/>
                </a:moveTo>
                <a:cubicBezTo>
                  <a:pt x="1607332" y="0"/>
                  <a:pt x="2070924" y="463592"/>
                  <a:pt x="2070924" y="1035462"/>
                </a:cubicBezTo>
                <a:cubicBezTo>
                  <a:pt x="2070924" y="1607332"/>
                  <a:pt x="1607332" y="2070924"/>
                  <a:pt x="1035462" y="2070924"/>
                </a:cubicBezTo>
                <a:cubicBezTo>
                  <a:pt x="463592" y="2070924"/>
                  <a:pt x="0" y="1607332"/>
                  <a:pt x="0" y="1035462"/>
                </a:cubicBezTo>
                <a:cubicBezTo>
                  <a:pt x="0" y="463592"/>
                  <a:pt x="463592" y="0"/>
                  <a:pt x="1035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CB71175-A556-492B-AC91-61D3069381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9474" y="2301886"/>
            <a:ext cx="2070924" cy="2070924"/>
          </a:xfrm>
          <a:custGeom>
            <a:avLst/>
            <a:gdLst>
              <a:gd name="connsiteX0" fmla="*/ 1035462 w 2070924"/>
              <a:gd name="connsiteY0" fmla="*/ 0 h 2070924"/>
              <a:gd name="connsiteX1" fmla="*/ 2070924 w 2070924"/>
              <a:gd name="connsiteY1" fmla="*/ 1035462 h 2070924"/>
              <a:gd name="connsiteX2" fmla="*/ 1035462 w 2070924"/>
              <a:gd name="connsiteY2" fmla="*/ 2070924 h 2070924"/>
              <a:gd name="connsiteX3" fmla="*/ 0 w 2070924"/>
              <a:gd name="connsiteY3" fmla="*/ 1035462 h 2070924"/>
              <a:gd name="connsiteX4" fmla="*/ 1035462 w 2070924"/>
              <a:gd name="connsiteY4" fmla="*/ 0 h 207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924" h="2070924">
                <a:moveTo>
                  <a:pt x="1035462" y="0"/>
                </a:moveTo>
                <a:cubicBezTo>
                  <a:pt x="1607332" y="0"/>
                  <a:pt x="2070924" y="463592"/>
                  <a:pt x="2070924" y="1035462"/>
                </a:cubicBezTo>
                <a:cubicBezTo>
                  <a:pt x="2070924" y="1607332"/>
                  <a:pt x="1607332" y="2070924"/>
                  <a:pt x="1035462" y="2070924"/>
                </a:cubicBezTo>
                <a:cubicBezTo>
                  <a:pt x="463592" y="2070924"/>
                  <a:pt x="0" y="1607332"/>
                  <a:pt x="0" y="1035462"/>
                </a:cubicBezTo>
                <a:cubicBezTo>
                  <a:pt x="0" y="463592"/>
                  <a:pt x="463592" y="0"/>
                  <a:pt x="10354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72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BFFE25E-7FF2-4CCF-B590-E0D6CC57C8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75"/>
            <a:ext cx="12190413" cy="3892550"/>
          </a:xfrm>
          <a:custGeom>
            <a:avLst/>
            <a:gdLst>
              <a:gd name="connsiteX0" fmla="*/ 0 w 12190413"/>
              <a:gd name="connsiteY0" fmla="*/ 0 h 3892550"/>
              <a:gd name="connsiteX1" fmla="*/ 12190413 w 12190413"/>
              <a:gd name="connsiteY1" fmla="*/ 0 h 3892550"/>
              <a:gd name="connsiteX2" fmla="*/ 12190413 w 12190413"/>
              <a:gd name="connsiteY2" fmla="*/ 3407370 h 3892550"/>
              <a:gd name="connsiteX3" fmla="*/ 9353533 w 12190413"/>
              <a:gd name="connsiteY3" fmla="*/ 2722193 h 3892550"/>
              <a:gd name="connsiteX4" fmla="*/ 4511530 w 12190413"/>
              <a:gd name="connsiteY4" fmla="*/ 3892550 h 3892550"/>
              <a:gd name="connsiteX5" fmla="*/ 0 w 12190413"/>
              <a:gd name="connsiteY5" fmla="*/ 3003671 h 389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3892550">
                <a:moveTo>
                  <a:pt x="0" y="0"/>
                </a:moveTo>
                <a:cubicBezTo>
                  <a:pt x="0" y="0"/>
                  <a:pt x="0" y="0"/>
                  <a:pt x="12190413" y="0"/>
                </a:cubicBezTo>
                <a:cubicBezTo>
                  <a:pt x="12190413" y="0"/>
                  <a:pt x="12190413" y="0"/>
                  <a:pt x="12190413" y="3407370"/>
                </a:cubicBezTo>
                <a:cubicBezTo>
                  <a:pt x="12190413" y="3407370"/>
                  <a:pt x="11224983" y="2722193"/>
                  <a:pt x="9353533" y="2722193"/>
                </a:cubicBezTo>
                <a:cubicBezTo>
                  <a:pt x="7482084" y="2722193"/>
                  <a:pt x="6026513" y="3892550"/>
                  <a:pt x="4511530" y="3892550"/>
                </a:cubicBezTo>
                <a:cubicBezTo>
                  <a:pt x="2996547" y="3892550"/>
                  <a:pt x="0" y="3003671"/>
                  <a:pt x="0" y="30036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2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8E4B95C-7521-4408-839E-4828C476E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610332" cy="6865970"/>
          </a:xfrm>
          <a:custGeom>
            <a:avLst/>
            <a:gdLst>
              <a:gd name="connsiteX0" fmla="*/ 0 w 5610332"/>
              <a:gd name="connsiteY0" fmla="*/ 0 h 6865970"/>
              <a:gd name="connsiteX1" fmla="*/ 5382594 w 5610332"/>
              <a:gd name="connsiteY1" fmla="*/ 0 h 6865970"/>
              <a:gd name="connsiteX2" fmla="*/ 2831957 w 5610332"/>
              <a:gd name="connsiteY2" fmla="*/ 6865970 h 6865970"/>
              <a:gd name="connsiteX3" fmla="*/ 0 w 5610332"/>
              <a:gd name="connsiteY3" fmla="*/ 6865970 h 6865970"/>
              <a:gd name="connsiteX4" fmla="*/ 0 w 5610332"/>
              <a:gd name="connsiteY4" fmla="*/ 0 h 686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0332" h="6865970">
                <a:moveTo>
                  <a:pt x="0" y="0"/>
                </a:moveTo>
                <a:cubicBezTo>
                  <a:pt x="0" y="0"/>
                  <a:pt x="0" y="0"/>
                  <a:pt x="5382594" y="0"/>
                </a:cubicBezTo>
                <a:cubicBezTo>
                  <a:pt x="6552886" y="3080166"/>
                  <a:pt x="2831957" y="6865970"/>
                  <a:pt x="2831957" y="6865970"/>
                </a:cubicBezTo>
                <a:lnTo>
                  <a:pt x="0" y="6865970"/>
                </a:lnTo>
                <a:cubicBezTo>
                  <a:pt x="0" y="6865970"/>
                  <a:pt x="0" y="686597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1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57E5F-13D0-442B-B035-71EA60BC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8D1E2-9C8C-4C23-9CFB-A7248A7F7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0BEE4-AF85-43AE-8B6B-9FE48CBD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3F841-F4FC-4501-B7A5-9780DA81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861ED-4C05-4137-9BBB-BA7E973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9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D57AF42-93C3-48D2-9E69-31EC2ECD6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06037"/>
            <a:ext cx="4401886" cy="4722126"/>
          </a:xfrm>
          <a:custGeom>
            <a:avLst/>
            <a:gdLst>
              <a:gd name="connsiteX0" fmla="*/ 2040823 w 4401886"/>
              <a:gd name="connsiteY0" fmla="*/ 0 h 4722126"/>
              <a:gd name="connsiteX1" fmla="*/ 4401886 w 4401886"/>
              <a:gd name="connsiteY1" fmla="*/ 2361063 h 4722126"/>
              <a:gd name="connsiteX2" fmla="*/ 2040823 w 4401886"/>
              <a:gd name="connsiteY2" fmla="*/ 4722126 h 4722126"/>
              <a:gd name="connsiteX3" fmla="*/ 82993 w 4401886"/>
              <a:gd name="connsiteY3" fmla="*/ 3681156 h 4722126"/>
              <a:gd name="connsiteX4" fmla="*/ 0 w 4401886"/>
              <a:gd name="connsiteY4" fmla="*/ 3544546 h 4722126"/>
              <a:gd name="connsiteX5" fmla="*/ 0 w 4401886"/>
              <a:gd name="connsiteY5" fmla="*/ 1177580 h 4722126"/>
              <a:gd name="connsiteX6" fmla="*/ 82993 w 4401886"/>
              <a:gd name="connsiteY6" fmla="*/ 1040970 h 4722126"/>
              <a:gd name="connsiteX7" fmla="*/ 2040823 w 4401886"/>
              <a:gd name="connsiteY7" fmla="*/ 0 h 47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1886" h="4722126">
                <a:moveTo>
                  <a:pt x="2040823" y="0"/>
                </a:moveTo>
                <a:cubicBezTo>
                  <a:pt x="3344802" y="0"/>
                  <a:pt x="4401886" y="1057084"/>
                  <a:pt x="4401886" y="2361063"/>
                </a:cubicBezTo>
                <a:cubicBezTo>
                  <a:pt x="4401886" y="3665042"/>
                  <a:pt x="3344802" y="4722126"/>
                  <a:pt x="2040823" y="4722126"/>
                </a:cubicBezTo>
                <a:cubicBezTo>
                  <a:pt x="1225836" y="4722126"/>
                  <a:pt x="507293" y="4309203"/>
                  <a:pt x="82993" y="3681156"/>
                </a:cubicBezTo>
                <a:lnTo>
                  <a:pt x="0" y="3544546"/>
                </a:lnTo>
                <a:lnTo>
                  <a:pt x="0" y="1177580"/>
                </a:lnTo>
                <a:lnTo>
                  <a:pt x="82993" y="1040970"/>
                </a:lnTo>
                <a:cubicBezTo>
                  <a:pt x="507293" y="412924"/>
                  <a:pt x="1225836" y="0"/>
                  <a:pt x="20408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730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0B4C35A-A4ED-43D4-A323-3337CBFC89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4287" y="-1"/>
            <a:ext cx="4027712" cy="6858000"/>
          </a:xfrm>
          <a:custGeom>
            <a:avLst/>
            <a:gdLst>
              <a:gd name="connsiteX0" fmla="*/ 1095236 w 4027712"/>
              <a:gd name="connsiteY0" fmla="*/ 0 h 6858000"/>
              <a:gd name="connsiteX1" fmla="*/ 4027712 w 4027712"/>
              <a:gd name="connsiteY1" fmla="*/ 0 h 6858000"/>
              <a:gd name="connsiteX2" fmla="*/ 4027712 w 4027712"/>
              <a:gd name="connsiteY2" fmla="*/ 6858000 h 6858000"/>
              <a:gd name="connsiteX3" fmla="*/ 1041049 w 4027712"/>
              <a:gd name="connsiteY3" fmla="*/ 6858000 h 6858000"/>
              <a:gd name="connsiteX4" fmla="*/ 1031804 w 4027712"/>
              <a:gd name="connsiteY4" fmla="*/ 6845000 h 6858000"/>
              <a:gd name="connsiteX5" fmla="*/ 0 w 4027712"/>
              <a:gd name="connsiteY5" fmla="*/ 3467100 h 6858000"/>
              <a:gd name="connsiteX6" fmla="*/ 1031804 w 4027712"/>
              <a:gd name="connsiteY6" fmla="*/ 89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712" h="6858000">
                <a:moveTo>
                  <a:pt x="1095236" y="0"/>
                </a:moveTo>
                <a:lnTo>
                  <a:pt x="4027712" y="0"/>
                </a:lnTo>
                <a:lnTo>
                  <a:pt x="4027712" y="6858000"/>
                </a:lnTo>
                <a:lnTo>
                  <a:pt x="1041049" y="6858000"/>
                </a:lnTo>
                <a:lnTo>
                  <a:pt x="1031804" y="6845000"/>
                </a:lnTo>
                <a:cubicBezTo>
                  <a:pt x="380376" y="5880759"/>
                  <a:pt x="0" y="4718351"/>
                  <a:pt x="0" y="3467100"/>
                </a:cubicBezTo>
                <a:cubicBezTo>
                  <a:pt x="0" y="2215850"/>
                  <a:pt x="380376" y="1053441"/>
                  <a:pt x="1031804" y="892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92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613A70E-B67B-430F-9D9A-6B643A1B63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0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129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1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E370122C-B0C9-4A95-86FE-36B1A20CA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4787" y="-3176"/>
            <a:ext cx="11990388" cy="3865492"/>
          </a:xfrm>
          <a:custGeom>
            <a:avLst/>
            <a:gdLst>
              <a:gd name="connsiteX0" fmla="*/ 5534025 w 11990388"/>
              <a:gd name="connsiteY0" fmla="*/ 1 h 3865492"/>
              <a:gd name="connsiteX1" fmla="*/ 11990388 w 11990388"/>
              <a:gd name="connsiteY1" fmla="*/ 1 h 3865492"/>
              <a:gd name="connsiteX2" fmla="*/ 11990388 w 11990388"/>
              <a:gd name="connsiteY2" fmla="*/ 1812492 h 3865492"/>
              <a:gd name="connsiteX3" fmla="*/ 10281570 w 11990388"/>
              <a:gd name="connsiteY3" fmla="*/ 1812492 h 3865492"/>
              <a:gd name="connsiteX4" fmla="*/ 7005095 w 11990388"/>
              <a:gd name="connsiteY4" fmla="*/ 3039972 h 3865492"/>
              <a:gd name="connsiteX5" fmla="*/ 5534025 w 11990388"/>
              <a:gd name="connsiteY5" fmla="*/ 2569874 h 3865492"/>
              <a:gd name="connsiteX6" fmla="*/ 5534025 w 11990388"/>
              <a:gd name="connsiteY6" fmla="*/ 1 h 3865492"/>
              <a:gd name="connsiteX7" fmla="*/ 1381125 w 11990388"/>
              <a:gd name="connsiteY7" fmla="*/ 1 h 3865492"/>
              <a:gd name="connsiteX8" fmla="*/ 2451100 w 11990388"/>
              <a:gd name="connsiteY8" fmla="*/ 1 h 3865492"/>
              <a:gd name="connsiteX9" fmla="*/ 2451100 w 11990388"/>
              <a:gd name="connsiteY9" fmla="*/ 3489390 h 3865492"/>
              <a:gd name="connsiteX10" fmla="*/ 1916113 w 11990388"/>
              <a:gd name="connsiteY10" fmla="*/ 3865492 h 3865492"/>
              <a:gd name="connsiteX11" fmla="*/ 1381125 w 11990388"/>
              <a:gd name="connsiteY11" fmla="*/ 3489390 h 3865492"/>
              <a:gd name="connsiteX12" fmla="*/ 1381125 w 11990388"/>
              <a:gd name="connsiteY12" fmla="*/ 1 h 3865492"/>
              <a:gd name="connsiteX13" fmla="*/ 4141787 w 11990388"/>
              <a:gd name="connsiteY13" fmla="*/ 0 h 3865492"/>
              <a:gd name="connsiteX14" fmla="*/ 5211762 w 11990388"/>
              <a:gd name="connsiteY14" fmla="*/ 0 h 3865492"/>
              <a:gd name="connsiteX15" fmla="*/ 5211762 w 11990388"/>
              <a:gd name="connsiteY15" fmla="*/ 3248622 h 3865492"/>
              <a:gd name="connsiteX16" fmla="*/ 4676776 w 11990388"/>
              <a:gd name="connsiteY16" fmla="*/ 3624668 h 3865492"/>
              <a:gd name="connsiteX17" fmla="*/ 4141787 w 11990388"/>
              <a:gd name="connsiteY17" fmla="*/ 3248622 h 3865492"/>
              <a:gd name="connsiteX18" fmla="*/ 4141787 w 11990388"/>
              <a:gd name="connsiteY18" fmla="*/ 0 h 3865492"/>
              <a:gd name="connsiteX19" fmla="*/ 2759075 w 11990388"/>
              <a:gd name="connsiteY19" fmla="*/ 0 h 3865492"/>
              <a:gd name="connsiteX20" fmla="*/ 3829051 w 11990388"/>
              <a:gd name="connsiteY20" fmla="*/ 0 h 3865492"/>
              <a:gd name="connsiteX21" fmla="*/ 3829051 w 11990388"/>
              <a:gd name="connsiteY21" fmla="*/ 2840941 h 3865492"/>
              <a:gd name="connsiteX22" fmla="*/ 3297778 w 11990388"/>
              <a:gd name="connsiteY22" fmla="*/ 3216948 h 3865492"/>
              <a:gd name="connsiteX23" fmla="*/ 3294064 w 11990388"/>
              <a:gd name="connsiteY23" fmla="*/ 3216948 h 3865492"/>
              <a:gd name="connsiteX24" fmla="*/ 2759075 w 11990388"/>
              <a:gd name="connsiteY24" fmla="*/ 2840941 h 3865492"/>
              <a:gd name="connsiteX25" fmla="*/ 2759075 w 11990388"/>
              <a:gd name="connsiteY25" fmla="*/ 0 h 3865492"/>
              <a:gd name="connsiteX26" fmla="*/ 0 w 11990388"/>
              <a:gd name="connsiteY26" fmla="*/ 0 h 3865492"/>
              <a:gd name="connsiteX27" fmla="*/ 1069975 w 11990388"/>
              <a:gd name="connsiteY27" fmla="*/ 0 h 3865492"/>
              <a:gd name="connsiteX28" fmla="*/ 1069975 w 11990388"/>
              <a:gd name="connsiteY28" fmla="*/ 2496964 h 3865492"/>
              <a:gd name="connsiteX29" fmla="*/ 534988 w 11990388"/>
              <a:gd name="connsiteY29" fmla="*/ 2873076 h 3865492"/>
              <a:gd name="connsiteX30" fmla="*/ 0 w 11990388"/>
              <a:gd name="connsiteY30" fmla="*/ 2496964 h 3865492"/>
              <a:gd name="connsiteX31" fmla="*/ 0 w 11990388"/>
              <a:gd name="connsiteY31" fmla="*/ 0 h 386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990388" h="3865492">
                <a:moveTo>
                  <a:pt x="5534025" y="1"/>
                </a:moveTo>
                <a:lnTo>
                  <a:pt x="11990388" y="1"/>
                </a:lnTo>
                <a:cubicBezTo>
                  <a:pt x="11990388" y="1"/>
                  <a:pt x="11990388" y="1"/>
                  <a:pt x="11990388" y="1812492"/>
                </a:cubicBezTo>
                <a:cubicBezTo>
                  <a:pt x="11990388" y="1812492"/>
                  <a:pt x="11552039" y="1812492"/>
                  <a:pt x="10281570" y="1812492"/>
                </a:cubicBezTo>
                <a:cubicBezTo>
                  <a:pt x="9011100" y="1812492"/>
                  <a:pt x="8119542" y="3039972"/>
                  <a:pt x="7005095" y="3039972"/>
                </a:cubicBezTo>
                <a:cubicBezTo>
                  <a:pt x="5890648" y="3039972"/>
                  <a:pt x="5534025" y="2569874"/>
                  <a:pt x="5534025" y="2569874"/>
                </a:cubicBezTo>
                <a:cubicBezTo>
                  <a:pt x="5534025" y="2569874"/>
                  <a:pt x="5534025" y="2569874"/>
                  <a:pt x="5534025" y="1"/>
                </a:cubicBezTo>
                <a:close/>
                <a:moveTo>
                  <a:pt x="1381125" y="1"/>
                </a:moveTo>
                <a:cubicBezTo>
                  <a:pt x="2451100" y="1"/>
                  <a:pt x="2451100" y="1"/>
                  <a:pt x="2451100" y="1"/>
                </a:cubicBezTo>
                <a:cubicBezTo>
                  <a:pt x="2451100" y="3489390"/>
                  <a:pt x="2451100" y="3489390"/>
                  <a:pt x="2451100" y="3489390"/>
                </a:cubicBezTo>
                <a:cubicBezTo>
                  <a:pt x="2451100" y="3698336"/>
                  <a:pt x="2209613" y="3865492"/>
                  <a:pt x="1916113" y="3865492"/>
                </a:cubicBezTo>
                <a:cubicBezTo>
                  <a:pt x="1618897" y="3865492"/>
                  <a:pt x="1381125" y="3698336"/>
                  <a:pt x="1381125" y="3489390"/>
                </a:cubicBezTo>
                <a:cubicBezTo>
                  <a:pt x="1381125" y="1"/>
                  <a:pt x="1381125" y="1"/>
                  <a:pt x="1381125" y="1"/>
                </a:cubicBezTo>
                <a:close/>
                <a:moveTo>
                  <a:pt x="4141787" y="0"/>
                </a:moveTo>
                <a:cubicBezTo>
                  <a:pt x="5211762" y="0"/>
                  <a:pt x="5211762" y="0"/>
                  <a:pt x="5211762" y="0"/>
                </a:cubicBezTo>
                <a:cubicBezTo>
                  <a:pt x="5211762" y="3248622"/>
                  <a:pt x="5211762" y="3248622"/>
                  <a:pt x="5211762" y="3248622"/>
                </a:cubicBezTo>
                <a:cubicBezTo>
                  <a:pt x="5211762" y="3457536"/>
                  <a:pt x="4973990" y="3624668"/>
                  <a:pt x="4676776" y="3624668"/>
                </a:cubicBezTo>
                <a:cubicBezTo>
                  <a:pt x="4379559" y="3624668"/>
                  <a:pt x="4141787" y="3457536"/>
                  <a:pt x="4141787" y="3248622"/>
                </a:cubicBezTo>
                <a:cubicBezTo>
                  <a:pt x="4141787" y="0"/>
                  <a:pt x="4141787" y="0"/>
                  <a:pt x="4141787" y="0"/>
                </a:cubicBezTo>
                <a:close/>
                <a:moveTo>
                  <a:pt x="2759075" y="0"/>
                </a:moveTo>
                <a:cubicBezTo>
                  <a:pt x="3829051" y="0"/>
                  <a:pt x="3829051" y="0"/>
                  <a:pt x="3829051" y="0"/>
                </a:cubicBezTo>
                <a:cubicBezTo>
                  <a:pt x="3829051" y="2840941"/>
                  <a:pt x="3829051" y="2840941"/>
                  <a:pt x="3829051" y="2840941"/>
                </a:cubicBezTo>
                <a:cubicBezTo>
                  <a:pt x="3829051" y="3049834"/>
                  <a:pt x="3591279" y="3216948"/>
                  <a:pt x="3297778" y="3216948"/>
                </a:cubicBezTo>
                <a:cubicBezTo>
                  <a:pt x="3294064" y="3216948"/>
                  <a:pt x="3294064" y="3216948"/>
                  <a:pt x="3294064" y="3216948"/>
                </a:cubicBezTo>
                <a:cubicBezTo>
                  <a:pt x="3000562" y="3216948"/>
                  <a:pt x="2759075" y="3049834"/>
                  <a:pt x="2759075" y="2840941"/>
                </a:cubicBezTo>
                <a:cubicBezTo>
                  <a:pt x="2759075" y="0"/>
                  <a:pt x="2759075" y="0"/>
                  <a:pt x="2759075" y="0"/>
                </a:cubicBezTo>
                <a:close/>
                <a:moveTo>
                  <a:pt x="0" y="0"/>
                </a:moveTo>
                <a:cubicBezTo>
                  <a:pt x="1069975" y="0"/>
                  <a:pt x="1069975" y="0"/>
                  <a:pt x="1069975" y="0"/>
                </a:cubicBezTo>
                <a:cubicBezTo>
                  <a:pt x="1069975" y="2496964"/>
                  <a:pt x="1069975" y="2496964"/>
                  <a:pt x="1069975" y="2496964"/>
                </a:cubicBezTo>
                <a:cubicBezTo>
                  <a:pt x="1069975" y="2705915"/>
                  <a:pt x="832203" y="2873076"/>
                  <a:pt x="534988" y="2873076"/>
                </a:cubicBezTo>
                <a:cubicBezTo>
                  <a:pt x="237772" y="2873076"/>
                  <a:pt x="0" y="2705915"/>
                  <a:pt x="0" y="249696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82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4627543-0769-4C8A-8EEA-9336A35A0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9603" y="0"/>
            <a:ext cx="6635572" cy="6846888"/>
          </a:xfrm>
          <a:custGeom>
            <a:avLst/>
            <a:gdLst>
              <a:gd name="connsiteX0" fmla="*/ 2264338 w 6635572"/>
              <a:gd name="connsiteY0" fmla="*/ 0 h 6846888"/>
              <a:gd name="connsiteX1" fmla="*/ 6635572 w 6635572"/>
              <a:gd name="connsiteY1" fmla="*/ 0 h 6846888"/>
              <a:gd name="connsiteX2" fmla="*/ 6635572 w 6635572"/>
              <a:gd name="connsiteY2" fmla="*/ 6846888 h 6846888"/>
              <a:gd name="connsiteX3" fmla="*/ 1714662 w 6635572"/>
              <a:gd name="connsiteY3" fmla="*/ 6846888 h 6846888"/>
              <a:gd name="connsiteX4" fmla="*/ 39458 w 6635572"/>
              <a:gd name="connsiteY4" fmla="*/ 2632273 h 6846888"/>
              <a:gd name="connsiteX5" fmla="*/ 2264338 w 6635572"/>
              <a:gd name="connsiteY5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5572" h="6846888">
                <a:moveTo>
                  <a:pt x="2264338" y="0"/>
                </a:moveTo>
                <a:lnTo>
                  <a:pt x="6635572" y="0"/>
                </a:lnTo>
                <a:cubicBezTo>
                  <a:pt x="6635572" y="0"/>
                  <a:pt x="6635572" y="0"/>
                  <a:pt x="6635572" y="6846888"/>
                </a:cubicBezTo>
                <a:cubicBezTo>
                  <a:pt x="6635572" y="6846888"/>
                  <a:pt x="6635572" y="6846888"/>
                  <a:pt x="1714662" y="6846888"/>
                </a:cubicBezTo>
                <a:cubicBezTo>
                  <a:pt x="1714662" y="6846888"/>
                  <a:pt x="428345" y="3555616"/>
                  <a:pt x="39458" y="2632273"/>
                </a:cubicBezTo>
                <a:cubicBezTo>
                  <a:pt x="-349428" y="1708930"/>
                  <a:pt x="2264338" y="0"/>
                  <a:pt x="22643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117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E4763C2-A4E6-4536-AC51-7466EC5786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75"/>
            <a:ext cx="12203113" cy="3411538"/>
          </a:xfrm>
          <a:custGeom>
            <a:avLst/>
            <a:gdLst>
              <a:gd name="connsiteX0" fmla="*/ 0 w 12203113"/>
              <a:gd name="connsiteY0" fmla="*/ 0 h 3411538"/>
              <a:gd name="connsiteX1" fmla="*/ 12203113 w 12203113"/>
              <a:gd name="connsiteY1" fmla="*/ 0 h 3411538"/>
              <a:gd name="connsiteX2" fmla="*/ 12203113 w 12203113"/>
              <a:gd name="connsiteY2" fmla="*/ 1928261 h 3411538"/>
              <a:gd name="connsiteX3" fmla="*/ 8144082 w 12203113"/>
              <a:gd name="connsiteY3" fmla="*/ 1928261 h 3411538"/>
              <a:gd name="connsiteX4" fmla="*/ 0 w 12203113"/>
              <a:gd name="connsiteY4" fmla="*/ 3411538 h 341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13" h="3411538">
                <a:moveTo>
                  <a:pt x="0" y="0"/>
                </a:moveTo>
                <a:cubicBezTo>
                  <a:pt x="0" y="0"/>
                  <a:pt x="0" y="0"/>
                  <a:pt x="12203113" y="0"/>
                </a:cubicBezTo>
                <a:cubicBezTo>
                  <a:pt x="12203113" y="0"/>
                  <a:pt x="12203113" y="0"/>
                  <a:pt x="12203113" y="1928261"/>
                </a:cubicBezTo>
                <a:cubicBezTo>
                  <a:pt x="12203113" y="1928261"/>
                  <a:pt x="9511960" y="563646"/>
                  <a:pt x="8144082" y="1928261"/>
                </a:cubicBezTo>
                <a:cubicBezTo>
                  <a:pt x="6776203" y="3292876"/>
                  <a:pt x="0" y="3411538"/>
                  <a:pt x="0" y="34115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28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D88EE6-E408-493B-802E-D833E908EC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E1BB90A-C714-4D3A-B0EF-75994877F5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75"/>
            <a:ext cx="5713413" cy="6862763"/>
          </a:xfrm>
          <a:custGeom>
            <a:avLst/>
            <a:gdLst>
              <a:gd name="connsiteX0" fmla="*/ 0 w 5713413"/>
              <a:gd name="connsiteY0" fmla="*/ 0 h 6862763"/>
              <a:gd name="connsiteX1" fmla="*/ 5713413 w 5713413"/>
              <a:gd name="connsiteY1" fmla="*/ 3657155 h 6862763"/>
              <a:gd name="connsiteX2" fmla="*/ 2369342 w 5713413"/>
              <a:gd name="connsiteY2" fmla="*/ 6862763 h 6862763"/>
              <a:gd name="connsiteX3" fmla="*/ 0 w 5713413"/>
              <a:gd name="connsiteY3" fmla="*/ 686276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413" h="6862763">
                <a:moveTo>
                  <a:pt x="0" y="0"/>
                </a:moveTo>
                <a:cubicBezTo>
                  <a:pt x="0" y="0"/>
                  <a:pt x="5713413" y="2194293"/>
                  <a:pt x="5713413" y="3657155"/>
                </a:cubicBezTo>
                <a:cubicBezTo>
                  <a:pt x="5713413" y="5120017"/>
                  <a:pt x="2369342" y="6862763"/>
                  <a:pt x="2369342" y="6862763"/>
                </a:cubicBezTo>
                <a:cubicBezTo>
                  <a:pt x="0" y="6862763"/>
                  <a:pt x="0" y="6862763"/>
                  <a:pt x="0" y="68627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651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28D98C-642F-4344-AB1A-10CD839951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52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EDD04-7475-43B8-BCFB-809F43A7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DED58-A6F2-4293-B43C-8DC1A97C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35AB9-D789-4BED-A18E-42AF3FEC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D7967-A304-4A25-9076-1FC3D3A7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03CFAF-9600-4066-9A7F-0B96A743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347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28D98C-642F-4344-AB1A-10CD839951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33DEE4D-C1F1-4214-AFDD-81FED0117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238" y="204788"/>
            <a:ext cx="5691708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F1A7DEA0-95D0-4E41-89B0-4F120E0D13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0666" y="3521122"/>
            <a:ext cx="6113462" cy="308446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775B0898-0373-4F45-917A-8AE33AE5F4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10666" y="230236"/>
            <a:ext cx="6113462" cy="31749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04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7D6ABC1-4B92-4728-8EA1-754BD6DA86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2"/>
            <a:ext cx="12192000" cy="6858000"/>
          </a:xfrm>
          <a:custGeom>
            <a:avLst/>
            <a:gdLst>
              <a:gd name="connsiteX0" fmla="*/ 6096001 w 12192000"/>
              <a:gd name="connsiteY0" fmla="*/ 1164772 h 6858000"/>
              <a:gd name="connsiteX1" fmla="*/ 3831772 w 12192000"/>
              <a:gd name="connsiteY1" fmla="*/ 3429001 h 6858000"/>
              <a:gd name="connsiteX2" fmla="*/ 6096001 w 12192000"/>
              <a:gd name="connsiteY2" fmla="*/ 5693230 h 6858000"/>
              <a:gd name="connsiteX3" fmla="*/ 8360230 w 12192000"/>
              <a:gd name="connsiteY3" fmla="*/ 3429001 h 6858000"/>
              <a:gd name="connsiteX4" fmla="*/ 6096001 w 12192000"/>
              <a:gd name="connsiteY4" fmla="*/ 11647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164772"/>
                </a:moveTo>
                <a:cubicBezTo>
                  <a:pt x="4845502" y="1164772"/>
                  <a:pt x="3831772" y="2178502"/>
                  <a:pt x="3831772" y="3429001"/>
                </a:cubicBezTo>
                <a:cubicBezTo>
                  <a:pt x="3831772" y="4679500"/>
                  <a:pt x="4845502" y="5693230"/>
                  <a:pt x="6096001" y="5693230"/>
                </a:cubicBezTo>
                <a:cubicBezTo>
                  <a:pt x="7346500" y="5693230"/>
                  <a:pt x="8360230" y="4679500"/>
                  <a:pt x="8360230" y="3429001"/>
                </a:cubicBezTo>
                <a:cubicBezTo>
                  <a:pt x="8360230" y="2178502"/>
                  <a:pt x="7346500" y="1164772"/>
                  <a:pt x="6096001" y="11647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1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D8EC7-09E5-4CE8-8DF3-C30E2B6D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F8BFC-42AD-4449-9606-BA9ABEBF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51A9E4-C56E-4A95-883F-A818B9592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2DC1E6-D644-489C-9E0B-5B0A7D7A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9219C9-3E44-4139-B369-928F0845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EAFFAD-AA33-4890-99AB-037FF738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680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3F5A9-2256-404C-8756-8955131D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9774ED-B91B-455A-A58A-8F6959A26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FBD148-FAA5-4D08-A033-655850FAF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8518CA-C0C8-4B63-A5BB-D2FE0580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6AB048-1557-4D45-A17D-FB415B1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BD56A0-CC75-4B34-8759-65F7A1D8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638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04BDF-F6E6-4FE4-B173-AE730C48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A3AC47-4A2C-4A37-9055-CE00DF09B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91203-9AE8-43E8-8C2E-CF4AAC37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52AF3-24BC-4F30-B119-C62837F5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5E76F-5B0A-4DD0-876E-1ACED1CC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254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EAB2EC-5A0D-4161-8269-D31D3E595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C1D0A5-FB53-47CB-B92A-1D35D5E4A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8E4921-36D0-410F-9C37-42039A76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37880-ECB0-4981-B200-8F510316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04B772-675C-45AE-A703-F0B0CEE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98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71F22-6F0E-49AE-83B2-C08CB277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E4E88-619D-4082-90FD-3E67225C8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69A13-047A-44AD-9C7B-FB92CF574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A69B3D-7B8F-4A2F-9913-B3C37836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8D0506-E07D-4E43-8B73-2FF215D8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08ECF-DC86-48E3-AF69-A5149F6C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683E-30C0-4F06-8ED3-793D0E55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0F71BD-2DCB-461C-8707-674EA62D7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AD2306-D154-4C5A-8001-43F64BDB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D71E8A-EC10-4313-BC48-2C8F033F3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715563-8392-470A-9156-85BED581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C7EF46-71F8-4CD6-9A7E-B95E7264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A69AA1-E1B5-46DC-AD56-A5CB85AA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10B34C-BCEC-4511-B21C-FEAD2153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9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81205-AC53-4EE7-80ED-15CFAA4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9869B4-8B6C-479A-849F-2944413C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D54EE3-B4E3-46F6-A347-1B23BDF7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D9A378-BBF6-438F-A248-1C797D5E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7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97D4F61-3AC8-4F7C-B2D2-6D9DDADCA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083" y="1557074"/>
            <a:ext cx="1414832" cy="1414832"/>
          </a:xfrm>
          <a:custGeom>
            <a:avLst/>
            <a:gdLst>
              <a:gd name="connsiteX0" fmla="*/ 707416 w 1414832"/>
              <a:gd name="connsiteY0" fmla="*/ 0 h 1414832"/>
              <a:gd name="connsiteX1" fmla="*/ 1414832 w 1414832"/>
              <a:gd name="connsiteY1" fmla="*/ 707416 h 1414832"/>
              <a:gd name="connsiteX2" fmla="*/ 707416 w 1414832"/>
              <a:gd name="connsiteY2" fmla="*/ 1414832 h 1414832"/>
              <a:gd name="connsiteX3" fmla="*/ 0 w 1414832"/>
              <a:gd name="connsiteY3" fmla="*/ 707416 h 1414832"/>
              <a:gd name="connsiteX4" fmla="*/ 707416 w 1414832"/>
              <a:gd name="connsiteY4" fmla="*/ 0 h 14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32" h="1414832">
                <a:moveTo>
                  <a:pt x="707416" y="0"/>
                </a:moveTo>
                <a:cubicBezTo>
                  <a:pt x="1098111" y="0"/>
                  <a:pt x="1414832" y="316721"/>
                  <a:pt x="1414832" y="707416"/>
                </a:cubicBezTo>
                <a:cubicBezTo>
                  <a:pt x="1414832" y="1098111"/>
                  <a:pt x="1098111" y="1414832"/>
                  <a:pt x="707416" y="1414832"/>
                </a:cubicBezTo>
                <a:cubicBezTo>
                  <a:pt x="316721" y="1414832"/>
                  <a:pt x="0" y="1098111"/>
                  <a:pt x="0" y="707416"/>
                </a:cubicBezTo>
                <a:cubicBezTo>
                  <a:pt x="0" y="316721"/>
                  <a:pt x="316721" y="0"/>
                  <a:pt x="707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06D9022-8888-42FB-8FD7-789E01C5A8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0313" y="1557074"/>
            <a:ext cx="1414832" cy="1414832"/>
          </a:xfrm>
          <a:custGeom>
            <a:avLst/>
            <a:gdLst>
              <a:gd name="connsiteX0" fmla="*/ 707416 w 1414832"/>
              <a:gd name="connsiteY0" fmla="*/ 0 h 1414832"/>
              <a:gd name="connsiteX1" fmla="*/ 1414832 w 1414832"/>
              <a:gd name="connsiteY1" fmla="*/ 707416 h 1414832"/>
              <a:gd name="connsiteX2" fmla="*/ 707416 w 1414832"/>
              <a:gd name="connsiteY2" fmla="*/ 1414832 h 1414832"/>
              <a:gd name="connsiteX3" fmla="*/ 0 w 1414832"/>
              <a:gd name="connsiteY3" fmla="*/ 707416 h 1414832"/>
              <a:gd name="connsiteX4" fmla="*/ 707416 w 1414832"/>
              <a:gd name="connsiteY4" fmla="*/ 0 h 14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32" h="1414832">
                <a:moveTo>
                  <a:pt x="707416" y="0"/>
                </a:moveTo>
                <a:cubicBezTo>
                  <a:pt x="1098111" y="0"/>
                  <a:pt x="1414832" y="316721"/>
                  <a:pt x="1414832" y="707416"/>
                </a:cubicBezTo>
                <a:cubicBezTo>
                  <a:pt x="1414832" y="1098111"/>
                  <a:pt x="1098111" y="1414832"/>
                  <a:pt x="707416" y="1414832"/>
                </a:cubicBezTo>
                <a:cubicBezTo>
                  <a:pt x="316721" y="1414832"/>
                  <a:pt x="0" y="1098111"/>
                  <a:pt x="0" y="707416"/>
                </a:cubicBezTo>
                <a:cubicBezTo>
                  <a:pt x="0" y="316721"/>
                  <a:pt x="316721" y="0"/>
                  <a:pt x="707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3C4D2D6D-FB56-4765-ACC1-AC67F69A1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3544" y="1557074"/>
            <a:ext cx="1414832" cy="1414832"/>
          </a:xfrm>
          <a:custGeom>
            <a:avLst/>
            <a:gdLst>
              <a:gd name="connsiteX0" fmla="*/ 707416 w 1414832"/>
              <a:gd name="connsiteY0" fmla="*/ 0 h 1414832"/>
              <a:gd name="connsiteX1" fmla="*/ 1414832 w 1414832"/>
              <a:gd name="connsiteY1" fmla="*/ 707416 h 1414832"/>
              <a:gd name="connsiteX2" fmla="*/ 707416 w 1414832"/>
              <a:gd name="connsiteY2" fmla="*/ 1414832 h 1414832"/>
              <a:gd name="connsiteX3" fmla="*/ 0 w 1414832"/>
              <a:gd name="connsiteY3" fmla="*/ 707416 h 1414832"/>
              <a:gd name="connsiteX4" fmla="*/ 707416 w 1414832"/>
              <a:gd name="connsiteY4" fmla="*/ 0 h 14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32" h="1414832">
                <a:moveTo>
                  <a:pt x="707416" y="0"/>
                </a:moveTo>
                <a:cubicBezTo>
                  <a:pt x="1098111" y="0"/>
                  <a:pt x="1414832" y="316721"/>
                  <a:pt x="1414832" y="707416"/>
                </a:cubicBezTo>
                <a:cubicBezTo>
                  <a:pt x="1414832" y="1098111"/>
                  <a:pt x="1098111" y="1414832"/>
                  <a:pt x="707416" y="1414832"/>
                </a:cubicBezTo>
                <a:cubicBezTo>
                  <a:pt x="316721" y="1414832"/>
                  <a:pt x="0" y="1098111"/>
                  <a:pt x="0" y="707416"/>
                </a:cubicBezTo>
                <a:cubicBezTo>
                  <a:pt x="0" y="316721"/>
                  <a:pt x="316721" y="0"/>
                  <a:pt x="707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1EF00E-7CE3-4FD2-9B59-0AD3B0D894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3544" y="4171758"/>
            <a:ext cx="1472232" cy="1472233"/>
          </a:xfrm>
          <a:custGeom>
            <a:avLst/>
            <a:gdLst>
              <a:gd name="connsiteX0" fmla="*/ 736116 w 1472232"/>
              <a:gd name="connsiteY0" fmla="*/ 0 h 1472233"/>
              <a:gd name="connsiteX1" fmla="*/ 1472232 w 1472232"/>
              <a:gd name="connsiteY1" fmla="*/ 736117 h 1472233"/>
              <a:gd name="connsiteX2" fmla="*/ 736116 w 1472232"/>
              <a:gd name="connsiteY2" fmla="*/ 1472233 h 1472233"/>
              <a:gd name="connsiteX3" fmla="*/ 0 w 1472232"/>
              <a:gd name="connsiteY3" fmla="*/ 736117 h 1472233"/>
              <a:gd name="connsiteX4" fmla="*/ 736116 w 1472232"/>
              <a:gd name="connsiteY4" fmla="*/ 0 h 14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32" h="1472233">
                <a:moveTo>
                  <a:pt x="736116" y="0"/>
                </a:moveTo>
                <a:cubicBezTo>
                  <a:pt x="1142662" y="0"/>
                  <a:pt x="1472232" y="329570"/>
                  <a:pt x="1472232" y="736117"/>
                </a:cubicBezTo>
                <a:cubicBezTo>
                  <a:pt x="1472232" y="1142663"/>
                  <a:pt x="1142662" y="1472233"/>
                  <a:pt x="736116" y="1472233"/>
                </a:cubicBezTo>
                <a:cubicBezTo>
                  <a:pt x="329570" y="1472233"/>
                  <a:pt x="0" y="1142663"/>
                  <a:pt x="0" y="736117"/>
                </a:cubicBezTo>
                <a:cubicBezTo>
                  <a:pt x="0" y="329570"/>
                  <a:pt x="329570" y="0"/>
                  <a:pt x="7361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9905FA9-7B78-43B7-AB6F-C5E99376C3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70313" y="4171758"/>
            <a:ext cx="1472232" cy="1472233"/>
          </a:xfrm>
          <a:custGeom>
            <a:avLst/>
            <a:gdLst>
              <a:gd name="connsiteX0" fmla="*/ 736116 w 1472232"/>
              <a:gd name="connsiteY0" fmla="*/ 0 h 1472233"/>
              <a:gd name="connsiteX1" fmla="*/ 1472232 w 1472232"/>
              <a:gd name="connsiteY1" fmla="*/ 736117 h 1472233"/>
              <a:gd name="connsiteX2" fmla="*/ 736116 w 1472232"/>
              <a:gd name="connsiteY2" fmla="*/ 1472233 h 1472233"/>
              <a:gd name="connsiteX3" fmla="*/ 0 w 1472232"/>
              <a:gd name="connsiteY3" fmla="*/ 736117 h 1472233"/>
              <a:gd name="connsiteX4" fmla="*/ 736116 w 1472232"/>
              <a:gd name="connsiteY4" fmla="*/ 0 h 14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32" h="1472233">
                <a:moveTo>
                  <a:pt x="736116" y="0"/>
                </a:moveTo>
                <a:cubicBezTo>
                  <a:pt x="1142662" y="0"/>
                  <a:pt x="1472232" y="329570"/>
                  <a:pt x="1472232" y="736117"/>
                </a:cubicBezTo>
                <a:cubicBezTo>
                  <a:pt x="1472232" y="1142663"/>
                  <a:pt x="1142662" y="1472233"/>
                  <a:pt x="736116" y="1472233"/>
                </a:cubicBezTo>
                <a:cubicBezTo>
                  <a:pt x="329570" y="1472233"/>
                  <a:pt x="0" y="1142663"/>
                  <a:pt x="0" y="736117"/>
                </a:cubicBezTo>
                <a:cubicBezTo>
                  <a:pt x="0" y="329570"/>
                  <a:pt x="329570" y="0"/>
                  <a:pt x="7361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472F759-2594-4EA9-94DF-263C1134F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17083" y="4171758"/>
            <a:ext cx="1472232" cy="1472233"/>
          </a:xfrm>
          <a:custGeom>
            <a:avLst/>
            <a:gdLst>
              <a:gd name="connsiteX0" fmla="*/ 736116 w 1472232"/>
              <a:gd name="connsiteY0" fmla="*/ 0 h 1472233"/>
              <a:gd name="connsiteX1" fmla="*/ 1472232 w 1472232"/>
              <a:gd name="connsiteY1" fmla="*/ 736117 h 1472233"/>
              <a:gd name="connsiteX2" fmla="*/ 736116 w 1472232"/>
              <a:gd name="connsiteY2" fmla="*/ 1472233 h 1472233"/>
              <a:gd name="connsiteX3" fmla="*/ 0 w 1472232"/>
              <a:gd name="connsiteY3" fmla="*/ 736117 h 1472233"/>
              <a:gd name="connsiteX4" fmla="*/ 736116 w 1472232"/>
              <a:gd name="connsiteY4" fmla="*/ 0 h 14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32" h="1472233">
                <a:moveTo>
                  <a:pt x="736116" y="0"/>
                </a:moveTo>
                <a:cubicBezTo>
                  <a:pt x="1142662" y="0"/>
                  <a:pt x="1472232" y="329570"/>
                  <a:pt x="1472232" y="736117"/>
                </a:cubicBezTo>
                <a:cubicBezTo>
                  <a:pt x="1472232" y="1142663"/>
                  <a:pt x="1142662" y="1472233"/>
                  <a:pt x="736116" y="1472233"/>
                </a:cubicBezTo>
                <a:cubicBezTo>
                  <a:pt x="329570" y="1472233"/>
                  <a:pt x="0" y="1142663"/>
                  <a:pt x="0" y="736117"/>
                </a:cubicBezTo>
                <a:cubicBezTo>
                  <a:pt x="0" y="329570"/>
                  <a:pt x="329570" y="0"/>
                  <a:pt x="7361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2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46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D164-E349-417F-99F9-3A2762D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8B7B-B870-49EA-B6F3-7E1B608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D660D-D821-4563-8D0F-0AC1422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77A56BB-6607-4972-9F4D-A1AB9D9CB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975" y="1160915"/>
            <a:ext cx="3730625" cy="34988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6C11BED1-F026-43A2-A619-30EEA80A19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2431" y="1160915"/>
            <a:ext cx="3730625" cy="34988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043B444A-1F93-4F7E-808B-51935EE5D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6887" y="1160915"/>
            <a:ext cx="3730625" cy="3498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2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FD02AA-EF86-4731-8E50-9511DD94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4BE3C2-E6D3-4908-B4E0-E5C40945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8C7475-0C74-4EEF-9926-705A0BF32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F5A0-8891-44F5-B192-8B77F21A1D0E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8566E-9067-4AA7-AC95-C6FD07C0A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15EF0-0874-49A6-A675-906F870F4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EBBD-346E-4B7B-B92F-DB6B89F25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0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82" r:id="rId9"/>
    <p:sldLayoutId id="2147483680" r:id="rId10"/>
    <p:sldLayoutId id="2147483683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2" r:id="rId17"/>
    <p:sldLayoutId id="2147483671" r:id="rId18"/>
    <p:sldLayoutId id="2147483670" r:id="rId19"/>
    <p:sldLayoutId id="2147483669" r:id="rId20"/>
    <p:sldLayoutId id="2147483668" r:id="rId21"/>
    <p:sldLayoutId id="2147483662" r:id="rId22"/>
    <p:sldLayoutId id="2147483661" r:id="rId23"/>
    <p:sldLayoutId id="2147483666" r:id="rId24"/>
    <p:sldLayoutId id="2147483674" r:id="rId25"/>
    <p:sldLayoutId id="2147483667" r:id="rId26"/>
    <p:sldLayoutId id="2147483665" r:id="rId27"/>
    <p:sldLayoutId id="2147483664" r:id="rId28"/>
    <p:sldLayoutId id="2147483663" r:id="rId29"/>
    <p:sldLayoutId id="214748368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5.svg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8.png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image" Target="../media/image13.svg"/><Relationship Id="rId15" Type="http://schemas.microsoft.com/office/2007/relationships/diagramDrawing" Target="../diagrams/drawing8.xml"/><Relationship Id="rId10" Type="http://schemas.openxmlformats.org/officeDocument/2006/relationships/diagramData" Target="../diagrams/data8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3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diagramLayout" Target="../diagrams/layout5.xml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diagramData" Target="../diagrams/data5.xml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5.xml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1B029C-2640-40DE-AC89-9F0706DE6FFE}"/>
              </a:ext>
            </a:extLst>
          </p:cNvPr>
          <p:cNvSpPr txBox="1"/>
          <p:nvPr/>
        </p:nvSpPr>
        <p:spPr>
          <a:xfrm>
            <a:off x="0" y="460257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Universal Access to TB Care -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Through Private Sector Involvement under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RNTCP,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Maharashtra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2DB296E-FF94-4D95-985C-6130D694A21A}"/>
              </a:ext>
            </a:extLst>
          </p:cNvPr>
          <p:cNvSpPr txBox="1"/>
          <p:nvPr/>
        </p:nvSpPr>
        <p:spPr>
          <a:xfrm>
            <a:off x="0" y="607990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National Summit on Good &amp; Replicable Practices and</a:t>
            </a:r>
          </a:p>
          <a:p>
            <a:pPr algn="ctr"/>
            <a:r>
              <a:rPr lang="en-US" dirty="0"/>
              <a:t>Innovations in Public Healthcare </a:t>
            </a:r>
            <a:r>
              <a:rPr lang="en-US" dirty="0" smtClean="0"/>
              <a:t>Systems, KAZIRANGA</a:t>
            </a:r>
            <a:r>
              <a:rPr lang="en-US" dirty="0"/>
              <a:t>, ASSAM</a:t>
            </a:r>
            <a:endParaRPr lang="en-US" dirty="0">
              <a:solidFill>
                <a:srgbClr val="747F8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8322" y="537358"/>
            <a:ext cx="3879210" cy="4065218"/>
            <a:chOff x="4081668" y="233504"/>
            <a:chExt cx="3756046" cy="373906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DE978DE4-0437-4A8E-AD4D-37EBC0E91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668" y="233504"/>
              <a:ext cx="3756046" cy="3739060"/>
            </a:xfrm>
            <a:custGeom>
              <a:avLst/>
              <a:gdLst>
                <a:gd name="T0" fmla="*/ 2024 w 4000"/>
                <a:gd name="T1" fmla="*/ 4000 h 4000"/>
                <a:gd name="T2" fmla="*/ 3800 w 4000"/>
                <a:gd name="T3" fmla="*/ 2200 h 4000"/>
                <a:gd name="T4" fmla="*/ 2000 w 4000"/>
                <a:gd name="T5" fmla="*/ 400 h 4000"/>
                <a:gd name="T6" fmla="*/ 200 w 4000"/>
                <a:gd name="T7" fmla="*/ 2200 h 4000"/>
                <a:gd name="T8" fmla="*/ 1977 w 4000"/>
                <a:gd name="T9" fmla="*/ 4000 h 4000"/>
                <a:gd name="T10" fmla="*/ 0 w 4000"/>
                <a:gd name="T11" fmla="*/ 2000 h 4000"/>
                <a:gd name="T12" fmla="*/ 2000 w 4000"/>
                <a:gd name="T13" fmla="*/ 0 h 4000"/>
                <a:gd name="T14" fmla="*/ 4000 w 4000"/>
                <a:gd name="T15" fmla="*/ 2000 h 4000"/>
                <a:gd name="T16" fmla="*/ 2024 w 4000"/>
                <a:gd name="T17" fmla="*/ 400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0" h="4000">
                  <a:moveTo>
                    <a:pt x="2024" y="4000"/>
                  </a:moveTo>
                  <a:cubicBezTo>
                    <a:pt x="3007" y="3987"/>
                    <a:pt x="3800" y="3186"/>
                    <a:pt x="3800" y="2200"/>
                  </a:cubicBezTo>
                  <a:cubicBezTo>
                    <a:pt x="3800" y="1206"/>
                    <a:pt x="2994" y="400"/>
                    <a:pt x="2000" y="400"/>
                  </a:cubicBezTo>
                  <a:cubicBezTo>
                    <a:pt x="1006" y="400"/>
                    <a:pt x="200" y="1206"/>
                    <a:pt x="200" y="2200"/>
                  </a:cubicBezTo>
                  <a:cubicBezTo>
                    <a:pt x="200" y="3186"/>
                    <a:pt x="994" y="3987"/>
                    <a:pt x="1977" y="4000"/>
                  </a:cubicBezTo>
                  <a:cubicBezTo>
                    <a:pt x="883" y="3987"/>
                    <a:pt x="0" y="3096"/>
                    <a:pt x="0" y="2000"/>
                  </a:cubicBezTo>
                  <a:cubicBezTo>
                    <a:pt x="0" y="895"/>
                    <a:pt x="896" y="0"/>
                    <a:pt x="2000" y="0"/>
                  </a:cubicBezTo>
                  <a:cubicBezTo>
                    <a:pt x="3105" y="0"/>
                    <a:pt x="4000" y="895"/>
                    <a:pt x="4000" y="2000"/>
                  </a:cubicBezTo>
                  <a:cubicBezTo>
                    <a:pt x="4000" y="3096"/>
                    <a:pt x="3117" y="3987"/>
                    <a:pt x="2024" y="4000"/>
                  </a:cubicBezTo>
                  <a:close/>
                </a:path>
              </a:pathLst>
            </a:custGeom>
            <a:gradFill>
              <a:gsLst>
                <a:gs pos="65000">
                  <a:srgbClr val="B6AF9D"/>
                </a:gs>
                <a:gs pos="30000">
                  <a:srgbClr val="949494"/>
                </a:gs>
                <a:gs pos="0">
                  <a:srgbClr val="747F83"/>
                </a:gs>
                <a:gs pos="100000">
                  <a:srgbClr val="D6CFB5"/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2224" y="1137825"/>
              <a:ext cx="2309653" cy="2133224"/>
            </a:xfrm>
            <a:prstGeom prst="rect">
              <a:avLst/>
            </a:prstGeom>
            <a:noFill/>
          </p:spPr>
        </p:pic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60C44E41-7662-41F1-B614-446E45AA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47" y="661519"/>
              <a:ext cx="3100209" cy="3085837"/>
            </a:xfrm>
            <a:custGeom>
              <a:avLst/>
              <a:gdLst>
                <a:gd name="T0" fmla="*/ 1632 w 3302"/>
                <a:gd name="T1" fmla="*/ 0 h 3302"/>
                <a:gd name="T2" fmla="*/ 166 w 3302"/>
                <a:gd name="T3" fmla="*/ 1486 h 3302"/>
                <a:gd name="T4" fmla="*/ 1651 w 3302"/>
                <a:gd name="T5" fmla="*/ 2972 h 3302"/>
                <a:gd name="T6" fmla="*/ 3137 w 3302"/>
                <a:gd name="T7" fmla="*/ 1486 h 3302"/>
                <a:gd name="T8" fmla="*/ 1670 w 3302"/>
                <a:gd name="T9" fmla="*/ 0 h 3302"/>
                <a:gd name="T10" fmla="*/ 3302 w 3302"/>
                <a:gd name="T11" fmla="*/ 1651 h 3302"/>
                <a:gd name="T12" fmla="*/ 1651 w 3302"/>
                <a:gd name="T13" fmla="*/ 3302 h 3302"/>
                <a:gd name="T14" fmla="*/ 0 w 3302"/>
                <a:gd name="T15" fmla="*/ 1651 h 3302"/>
                <a:gd name="T16" fmla="*/ 1632 w 3302"/>
                <a:gd name="T17" fmla="*/ 0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2" h="3302">
                  <a:moveTo>
                    <a:pt x="1632" y="0"/>
                  </a:moveTo>
                  <a:cubicBezTo>
                    <a:pt x="820" y="11"/>
                    <a:pt x="166" y="672"/>
                    <a:pt x="166" y="1486"/>
                  </a:cubicBezTo>
                  <a:cubicBezTo>
                    <a:pt x="166" y="2307"/>
                    <a:pt x="831" y="2972"/>
                    <a:pt x="1651" y="2972"/>
                  </a:cubicBezTo>
                  <a:cubicBezTo>
                    <a:pt x="2472" y="2972"/>
                    <a:pt x="3137" y="2307"/>
                    <a:pt x="3137" y="1486"/>
                  </a:cubicBezTo>
                  <a:cubicBezTo>
                    <a:pt x="3137" y="672"/>
                    <a:pt x="2482" y="11"/>
                    <a:pt x="1670" y="0"/>
                  </a:cubicBezTo>
                  <a:cubicBezTo>
                    <a:pt x="2573" y="11"/>
                    <a:pt x="3302" y="746"/>
                    <a:pt x="3302" y="1651"/>
                  </a:cubicBezTo>
                  <a:cubicBezTo>
                    <a:pt x="3302" y="2563"/>
                    <a:pt x="2563" y="3302"/>
                    <a:pt x="1651" y="3302"/>
                  </a:cubicBezTo>
                  <a:cubicBezTo>
                    <a:pt x="740" y="3302"/>
                    <a:pt x="0" y="2563"/>
                    <a:pt x="0" y="1651"/>
                  </a:cubicBezTo>
                  <a:cubicBezTo>
                    <a:pt x="0" y="746"/>
                    <a:pt x="729" y="11"/>
                    <a:pt x="1632" y="0"/>
                  </a:cubicBezTo>
                  <a:close/>
                </a:path>
              </a:pathLst>
            </a:custGeom>
            <a:gradFill>
              <a:gsLst>
                <a:gs pos="65000">
                  <a:srgbClr val="B6AF9D"/>
                </a:gs>
                <a:gs pos="30000">
                  <a:srgbClr val="949494"/>
                </a:gs>
                <a:gs pos="0">
                  <a:srgbClr val="747F83"/>
                </a:gs>
                <a:gs pos="100000">
                  <a:srgbClr val="D6CFB5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84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D72687FF-3CDE-4103-B7B7-142B8F3C973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5564778" cy="6865970"/>
          </a:xfrm>
          <a:custGeom>
            <a:avLst/>
            <a:gdLst>
              <a:gd name="T0" fmla="*/ 1535 w 1847"/>
              <a:gd name="T1" fmla="*/ 0 h 1839"/>
              <a:gd name="T2" fmla="*/ 1435 w 1847"/>
              <a:gd name="T3" fmla="*/ 0 h 1839"/>
              <a:gd name="T4" fmla="*/ 100 w 1847"/>
              <a:gd name="T5" fmla="*/ 0 h 1839"/>
              <a:gd name="T6" fmla="*/ 0 w 1847"/>
              <a:gd name="T7" fmla="*/ 0 h 1839"/>
              <a:gd name="T8" fmla="*/ 0 w 1847"/>
              <a:gd name="T9" fmla="*/ 1839 h 1839"/>
              <a:gd name="T10" fmla="*/ 100 w 1847"/>
              <a:gd name="T11" fmla="*/ 1839 h 1839"/>
              <a:gd name="T12" fmla="*/ 755 w 1847"/>
              <a:gd name="T13" fmla="*/ 1839 h 1839"/>
              <a:gd name="T14" fmla="*/ 855 w 1847"/>
              <a:gd name="T15" fmla="*/ 1839 h 1839"/>
              <a:gd name="T16" fmla="*/ 1535 w 1847"/>
              <a:gd name="T17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7" h="1839">
                <a:moveTo>
                  <a:pt x="1535" y="0"/>
                </a:moveTo>
                <a:cubicBezTo>
                  <a:pt x="1435" y="0"/>
                  <a:pt x="1435" y="0"/>
                  <a:pt x="1435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9"/>
                  <a:pt x="0" y="1839"/>
                  <a:pt x="0" y="1839"/>
                </a:cubicBezTo>
                <a:cubicBezTo>
                  <a:pt x="100" y="1839"/>
                  <a:pt x="100" y="1839"/>
                  <a:pt x="100" y="1839"/>
                </a:cubicBezTo>
                <a:cubicBezTo>
                  <a:pt x="755" y="1839"/>
                  <a:pt x="755" y="1839"/>
                  <a:pt x="755" y="1839"/>
                </a:cubicBezTo>
                <a:cubicBezTo>
                  <a:pt x="855" y="1839"/>
                  <a:pt x="855" y="1839"/>
                  <a:pt x="855" y="1839"/>
                </a:cubicBezTo>
                <a:cubicBezTo>
                  <a:pt x="855" y="1839"/>
                  <a:pt x="1847" y="825"/>
                  <a:pt x="1535" y="0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85EE1D-3F1C-41DC-8D60-CDD18D323E1E}"/>
              </a:ext>
            </a:extLst>
          </p:cNvPr>
          <p:cNvSpPr txBox="1"/>
          <p:nvPr/>
        </p:nvSpPr>
        <p:spPr>
          <a:xfrm>
            <a:off x="6572801" y="279022"/>
            <a:ext cx="5225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Intervention 2</a:t>
            </a: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‘Private Sector Engagement -Towards End TB’ through Innovative Private Provider Support Agency (PPSA)   in Mumbai, Maharashtra</a:t>
            </a:r>
            <a:b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28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30197C2-B16E-4D59-BFAE-BA570BDF54CE}"/>
              </a:ext>
            </a:extLst>
          </p:cNvPr>
          <p:cNvCxnSpPr>
            <a:cxnSpLocks/>
          </p:cNvCxnSpPr>
          <p:nvPr/>
        </p:nvCxnSpPr>
        <p:spPr>
          <a:xfrm>
            <a:off x="6834058" y="2642682"/>
            <a:ext cx="478803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BA04C6-943D-4FA4-9AE6-974F554A24BD}"/>
              </a:ext>
            </a:extLst>
          </p:cNvPr>
          <p:cNvSpPr/>
          <p:nvPr/>
        </p:nvSpPr>
        <p:spPr>
          <a:xfrm>
            <a:off x="4728754" y="2956678"/>
            <a:ext cx="7341326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 National Strategic Plan (NSP) for TB has put forward a goal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end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TB in India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2025 -- five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year ahead of the targets set by Sustainable Development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Goals (SDGs).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estimated that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50%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TB patients seek care from private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in Maharashtra.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intervention was undertaken to provide comprehensive diagnostic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treatment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of TB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mage result for End TB in India by 2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6" y="1767806"/>
            <a:ext cx="3930192" cy="23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E2C5782C-7784-40F3-B8F2-790CC3811262}"/>
              </a:ext>
            </a:extLst>
          </p:cNvPr>
          <p:cNvSpPr/>
          <p:nvPr/>
        </p:nvSpPr>
        <p:spPr>
          <a:xfrm rot="16200000">
            <a:off x="5129747" y="-5115894"/>
            <a:ext cx="1932514" cy="12191999"/>
          </a:xfrm>
          <a:custGeom>
            <a:avLst/>
            <a:gdLst>
              <a:gd name="connsiteX0" fmla="*/ 1095236 w 4582884"/>
              <a:gd name="connsiteY0" fmla="*/ 0 h 6858000"/>
              <a:gd name="connsiteX1" fmla="*/ 4582884 w 4582884"/>
              <a:gd name="connsiteY1" fmla="*/ 0 h 6858000"/>
              <a:gd name="connsiteX2" fmla="*/ 4582884 w 4582884"/>
              <a:gd name="connsiteY2" fmla="*/ 6858000 h 6858000"/>
              <a:gd name="connsiteX3" fmla="*/ 1041049 w 4582884"/>
              <a:gd name="connsiteY3" fmla="*/ 6858000 h 6858000"/>
              <a:gd name="connsiteX4" fmla="*/ 1031804 w 4582884"/>
              <a:gd name="connsiteY4" fmla="*/ 6845000 h 6858000"/>
              <a:gd name="connsiteX5" fmla="*/ 0 w 4582884"/>
              <a:gd name="connsiteY5" fmla="*/ 3467100 h 6858000"/>
              <a:gd name="connsiteX6" fmla="*/ 1031804 w 4582884"/>
              <a:gd name="connsiteY6" fmla="*/ 89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2884" h="6858000">
                <a:moveTo>
                  <a:pt x="1095236" y="0"/>
                </a:moveTo>
                <a:lnTo>
                  <a:pt x="4582884" y="0"/>
                </a:lnTo>
                <a:lnTo>
                  <a:pt x="4582884" y="6858000"/>
                </a:lnTo>
                <a:lnTo>
                  <a:pt x="1041049" y="6858000"/>
                </a:lnTo>
                <a:lnTo>
                  <a:pt x="1031804" y="6845000"/>
                </a:lnTo>
                <a:cubicBezTo>
                  <a:pt x="380376" y="5880759"/>
                  <a:pt x="0" y="4718351"/>
                  <a:pt x="0" y="3467100"/>
                </a:cubicBezTo>
                <a:cubicBezTo>
                  <a:pt x="0" y="2215850"/>
                  <a:pt x="380376" y="1053441"/>
                  <a:pt x="1031804" y="89200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4B3B-67ED-4006-9DB1-80C217A3B25E}"/>
              </a:ext>
            </a:extLst>
          </p:cNvPr>
          <p:cNvSpPr txBox="1"/>
          <p:nvPr/>
        </p:nvSpPr>
        <p:spPr>
          <a:xfrm>
            <a:off x="1079846" y="449294"/>
            <a:ext cx="958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Objectives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C57E61E-C459-47D9-94AC-4BFF17F7FD00}"/>
              </a:ext>
            </a:extLst>
          </p:cNvPr>
          <p:cNvCxnSpPr>
            <a:cxnSpLocks/>
          </p:cNvCxnSpPr>
          <p:nvPr/>
        </p:nvCxnSpPr>
        <p:spPr>
          <a:xfrm>
            <a:off x="4794069" y="1157180"/>
            <a:ext cx="23382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285077"/>
              </p:ext>
            </p:extLst>
          </p:nvPr>
        </p:nvGraphicFramePr>
        <p:xfrm>
          <a:off x="1907356" y="1946363"/>
          <a:ext cx="10019033" cy="447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81497" y="2305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2091" y="3163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8048" y="4009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2091" y="48582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1497" y="5676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94"/>
          <a:stretch/>
        </p:blipFill>
        <p:spPr>
          <a:xfrm>
            <a:off x="104694" y="3279537"/>
            <a:ext cx="2227646" cy="18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2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58A4-06E4-47D5-B4E1-986DAB53AAFB}"/>
              </a:ext>
            </a:extLst>
          </p:cNvPr>
          <p:cNvSpPr txBox="1"/>
          <p:nvPr/>
        </p:nvSpPr>
        <p:spPr>
          <a:xfrm>
            <a:off x="6631148" y="393372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Intervention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768417-1D1C-4572-9774-37CCF64D754B}"/>
              </a:ext>
            </a:extLst>
          </p:cNvPr>
          <p:cNvCxnSpPr>
            <a:cxnSpLocks/>
          </p:cNvCxnSpPr>
          <p:nvPr/>
        </p:nvCxnSpPr>
        <p:spPr>
          <a:xfrm>
            <a:off x="6849892" y="1133218"/>
            <a:ext cx="478803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Network">
            <a:extLst>
              <a:ext uri="{FF2B5EF4-FFF2-40B4-BE49-F238E27FC236}">
                <a16:creationId xmlns:a16="http://schemas.microsoft.com/office/drawing/2014/main" xmlns="" id="{B15B0EDE-82A3-4E56-905C-90E3A4A6B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4706" y="1554267"/>
            <a:ext cx="560041" cy="560041"/>
          </a:xfrm>
          <a:prstGeom prst="rect">
            <a:avLst/>
          </a:prstGeom>
        </p:spPr>
      </p:pic>
      <p:pic>
        <p:nvPicPr>
          <p:cNvPr id="11" name="Graphic 10" descr="Bullseye">
            <a:extLst>
              <a:ext uri="{FF2B5EF4-FFF2-40B4-BE49-F238E27FC236}">
                <a16:creationId xmlns:a16="http://schemas.microsoft.com/office/drawing/2014/main" xmlns="" id="{81463EEA-9694-4263-B0C0-567654B53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54706" y="2300631"/>
            <a:ext cx="560041" cy="560041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85340438"/>
              </p:ext>
            </p:extLst>
          </p:nvPr>
        </p:nvGraphicFramePr>
        <p:xfrm>
          <a:off x="5354706" y="2981650"/>
          <a:ext cx="5996917" cy="387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5971309" y="1549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PPSA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Provider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Agency) was approved under National Urban Health Mission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1309" y="23172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Provider Support Agency is identified as interface agency to engage the private sector. 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4284094113"/>
              </p:ext>
            </p:extLst>
          </p:nvPr>
        </p:nvGraphicFramePr>
        <p:xfrm>
          <a:off x="-620129" y="1549899"/>
          <a:ext cx="6111164" cy="398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4403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>
            <a:extLst>
              <a:ext uri="{FF2B5EF4-FFF2-40B4-BE49-F238E27FC236}">
                <a16:creationId xmlns:a16="http://schemas.microsoft.com/office/drawing/2014/main" xmlns="" id="{AF0122D0-A485-44FE-92C3-A2856A58BEF2}"/>
              </a:ext>
            </a:extLst>
          </p:cNvPr>
          <p:cNvSpPr>
            <a:spLocks/>
          </p:cNvSpPr>
          <p:nvPr/>
        </p:nvSpPr>
        <p:spPr bwMode="auto">
          <a:xfrm>
            <a:off x="6895189" y="965552"/>
            <a:ext cx="2079662" cy="2137525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ABD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xmlns="" id="{86FA4D3D-E49D-4A8C-9E9E-A1D48D40C8FC}"/>
              </a:ext>
            </a:extLst>
          </p:cNvPr>
          <p:cNvSpPr>
            <a:spLocks/>
          </p:cNvSpPr>
          <p:nvPr/>
        </p:nvSpPr>
        <p:spPr bwMode="auto">
          <a:xfrm>
            <a:off x="4645791" y="1425929"/>
            <a:ext cx="2124456" cy="2111116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B6AF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xmlns="" id="{C180FDAF-8D9F-428B-8D6E-159F5E616E8B}"/>
              </a:ext>
            </a:extLst>
          </p:cNvPr>
          <p:cNvSpPr>
            <a:spLocks/>
          </p:cNvSpPr>
          <p:nvPr/>
        </p:nvSpPr>
        <p:spPr bwMode="auto">
          <a:xfrm>
            <a:off x="2428591" y="921608"/>
            <a:ext cx="2101532" cy="2181470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1">
            <a:extLst>
              <a:ext uri="{FF2B5EF4-FFF2-40B4-BE49-F238E27FC236}">
                <a16:creationId xmlns:a16="http://schemas.microsoft.com/office/drawing/2014/main" xmlns="" id="{1879B691-2EE4-4893-9E38-648772B22C5E}"/>
              </a:ext>
            </a:extLst>
          </p:cNvPr>
          <p:cNvSpPr>
            <a:spLocks/>
          </p:cNvSpPr>
          <p:nvPr/>
        </p:nvSpPr>
        <p:spPr bwMode="auto">
          <a:xfrm>
            <a:off x="179193" y="1463040"/>
            <a:ext cx="2101531" cy="2075484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4341D7-F9F9-4AD4-9517-FECF36236F7F}"/>
              </a:ext>
            </a:extLst>
          </p:cNvPr>
          <p:cNvSpPr txBox="1"/>
          <p:nvPr/>
        </p:nvSpPr>
        <p:spPr>
          <a:xfrm>
            <a:off x="0" y="21372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PPSA Model for Integration Under NUHM &amp; RNTCP 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" b="12575"/>
          <a:stretch/>
        </p:blipFill>
        <p:spPr>
          <a:xfrm>
            <a:off x="411932" y="1698904"/>
            <a:ext cx="1676067" cy="1461392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77" t="217" r="1977" b="14814"/>
          <a:stretch/>
        </p:blipFill>
        <p:spPr>
          <a:xfrm>
            <a:off x="2688604" y="1316305"/>
            <a:ext cx="1622979" cy="137876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" t="-6348" r="-10917" b="6513"/>
          <a:stretch/>
        </p:blipFill>
        <p:spPr>
          <a:xfrm>
            <a:off x="4886665" y="1727741"/>
            <a:ext cx="1626186" cy="1493425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" b="10588"/>
          <a:stretch/>
        </p:blipFill>
        <p:spPr>
          <a:xfrm>
            <a:off x="7088385" y="1274015"/>
            <a:ext cx="1665461" cy="1485227"/>
          </a:xfrm>
        </p:spPr>
      </p:pic>
      <p:sp>
        <p:nvSpPr>
          <p:cNvPr id="27" name="Freeform 21">
            <a:extLst>
              <a:ext uri="{FF2B5EF4-FFF2-40B4-BE49-F238E27FC236}">
                <a16:creationId xmlns:a16="http://schemas.microsoft.com/office/drawing/2014/main" xmlns="" id="{1879B691-2EE4-4893-9E38-648772B22C5E}"/>
              </a:ext>
            </a:extLst>
          </p:cNvPr>
          <p:cNvSpPr>
            <a:spLocks/>
          </p:cNvSpPr>
          <p:nvPr/>
        </p:nvSpPr>
        <p:spPr bwMode="auto">
          <a:xfrm>
            <a:off x="9112389" y="1425929"/>
            <a:ext cx="2102586" cy="2111116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33"/>
          <a:stretch/>
        </p:blipFill>
        <p:spPr>
          <a:xfrm>
            <a:off x="9470932" y="1828968"/>
            <a:ext cx="1408780" cy="1195587"/>
          </a:xfrm>
          <a:prstGeom prst="rect">
            <a:avLst/>
          </a:prstGeom>
        </p:spPr>
      </p:pic>
      <p:sp>
        <p:nvSpPr>
          <p:cNvPr id="30" name="Freeform 13">
            <a:extLst>
              <a:ext uri="{FF2B5EF4-FFF2-40B4-BE49-F238E27FC236}">
                <a16:creationId xmlns:a16="http://schemas.microsoft.com/office/drawing/2014/main" xmlns="" id="{86FA4D3D-E49D-4A8C-9E9E-A1D48D40C8FC}"/>
              </a:ext>
            </a:extLst>
          </p:cNvPr>
          <p:cNvSpPr>
            <a:spLocks/>
          </p:cNvSpPr>
          <p:nvPr/>
        </p:nvSpPr>
        <p:spPr bwMode="auto">
          <a:xfrm>
            <a:off x="6609267" y="4291519"/>
            <a:ext cx="2057458" cy="1975915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B6AF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Placeholder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51"/>
          <a:stretch/>
        </p:blipFill>
        <p:spPr>
          <a:xfrm>
            <a:off x="6821366" y="4638169"/>
            <a:ext cx="1633259" cy="1392330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90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</p:pic>
      <p:sp>
        <p:nvSpPr>
          <p:cNvPr id="24" name="TextBox 23"/>
          <p:cNvSpPr txBox="1"/>
          <p:nvPr/>
        </p:nvSpPr>
        <p:spPr>
          <a:xfrm>
            <a:off x="295301" y="3595998"/>
            <a:ext cx="20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Chest X-ray voucher</a:t>
            </a:r>
            <a:endParaRPr lang="en-IN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54133" y="317319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Gene Expert/</a:t>
            </a:r>
          </a:p>
          <a:p>
            <a:pPr algn="ctr"/>
            <a:r>
              <a:rPr lang="en-IN" b="1" dirty="0" smtClean="0"/>
              <a:t>CBNAAT</a:t>
            </a:r>
            <a:endParaRPr lang="en-IN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51639" y="3699791"/>
            <a:ext cx="131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err="1" smtClean="0"/>
              <a:t>Nikshay</a:t>
            </a:r>
            <a:endParaRPr lang="en-IN" b="1" dirty="0" smtClean="0"/>
          </a:p>
          <a:p>
            <a:pPr algn="ctr"/>
            <a:r>
              <a:rPr lang="en-IN" b="1" dirty="0" smtClean="0"/>
              <a:t>Notification</a:t>
            </a:r>
            <a:endParaRPr lang="en-IN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40363" y="3218532"/>
            <a:ext cx="1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Treatment/FDC</a:t>
            </a:r>
            <a:endParaRPr lang="en-IN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532427" y="3515125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Linkage to </a:t>
            </a:r>
            <a:r>
              <a:rPr lang="en-IN" b="1" dirty="0" smtClean="0"/>
              <a:t>RNTCP</a:t>
            </a:r>
            <a:endParaRPr lang="en-IN" b="1" dirty="0"/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xmlns="" id="{C180FDAF-8D9F-428B-8D6E-159F5E616E8B}"/>
              </a:ext>
            </a:extLst>
          </p:cNvPr>
          <p:cNvSpPr>
            <a:spLocks/>
          </p:cNvSpPr>
          <p:nvPr/>
        </p:nvSpPr>
        <p:spPr bwMode="auto">
          <a:xfrm>
            <a:off x="3258621" y="4297649"/>
            <a:ext cx="2187749" cy="2073370"/>
          </a:xfrm>
          <a:custGeom>
            <a:avLst/>
            <a:gdLst>
              <a:gd name="T0" fmla="*/ 969 w 1031"/>
              <a:gd name="T1" fmla="*/ 628 h 1031"/>
              <a:gd name="T2" fmla="*/ 628 w 1031"/>
              <a:gd name="T3" fmla="*/ 969 h 1031"/>
              <a:gd name="T4" fmla="*/ 403 w 1031"/>
              <a:gd name="T5" fmla="*/ 969 h 1031"/>
              <a:gd name="T6" fmla="*/ 62 w 1031"/>
              <a:gd name="T7" fmla="*/ 628 h 1031"/>
              <a:gd name="T8" fmla="*/ 62 w 1031"/>
              <a:gd name="T9" fmla="*/ 403 h 1031"/>
              <a:gd name="T10" fmla="*/ 403 w 1031"/>
              <a:gd name="T11" fmla="*/ 62 h 1031"/>
              <a:gd name="T12" fmla="*/ 628 w 1031"/>
              <a:gd name="T13" fmla="*/ 62 h 1031"/>
              <a:gd name="T14" fmla="*/ 969 w 1031"/>
              <a:gd name="T15" fmla="*/ 403 h 1031"/>
              <a:gd name="T16" fmla="*/ 969 w 1031"/>
              <a:gd name="T17" fmla="*/ 62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1" h="1031">
                <a:moveTo>
                  <a:pt x="969" y="628"/>
                </a:moveTo>
                <a:cubicBezTo>
                  <a:pt x="628" y="969"/>
                  <a:pt x="628" y="969"/>
                  <a:pt x="628" y="969"/>
                </a:cubicBezTo>
                <a:cubicBezTo>
                  <a:pt x="566" y="1031"/>
                  <a:pt x="465" y="1031"/>
                  <a:pt x="403" y="969"/>
                </a:cubicBezTo>
                <a:cubicBezTo>
                  <a:pt x="62" y="628"/>
                  <a:pt x="62" y="628"/>
                  <a:pt x="62" y="628"/>
                </a:cubicBezTo>
                <a:cubicBezTo>
                  <a:pt x="0" y="566"/>
                  <a:pt x="0" y="465"/>
                  <a:pt x="62" y="403"/>
                </a:cubicBezTo>
                <a:cubicBezTo>
                  <a:pt x="403" y="62"/>
                  <a:pt x="403" y="62"/>
                  <a:pt x="403" y="62"/>
                </a:cubicBezTo>
                <a:cubicBezTo>
                  <a:pt x="465" y="0"/>
                  <a:pt x="566" y="0"/>
                  <a:pt x="628" y="62"/>
                </a:cubicBezTo>
                <a:cubicBezTo>
                  <a:pt x="969" y="403"/>
                  <a:pt x="969" y="403"/>
                  <a:pt x="969" y="403"/>
                </a:cubicBezTo>
                <a:cubicBezTo>
                  <a:pt x="1031" y="465"/>
                  <a:pt x="1031" y="566"/>
                  <a:pt x="969" y="628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Placeholder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41" t="-13102" r="-833" b="12567"/>
          <a:stretch/>
        </p:blipFill>
        <p:spPr>
          <a:xfrm>
            <a:off x="3545305" y="4491788"/>
            <a:ext cx="1620253" cy="1540043"/>
          </a:xfrm>
          <a:custGeom>
            <a:avLst/>
            <a:gdLst>
              <a:gd name="connsiteX0" fmla="*/ 1097154 w 2194307"/>
              <a:gd name="connsiteY0" fmla="*/ 0 h 2184378"/>
              <a:gd name="connsiteX1" fmla="*/ 1344013 w 2194307"/>
              <a:gd name="connsiteY1" fmla="*/ 101573 h 2184378"/>
              <a:gd name="connsiteX2" fmla="*/ 2092272 w 2194307"/>
              <a:gd name="connsiteY2" fmla="*/ 846447 h 2184378"/>
              <a:gd name="connsiteX3" fmla="*/ 2092272 w 2194307"/>
              <a:gd name="connsiteY3" fmla="*/ 1337932 h 2184378"/>
              <a:gd name="connsiteX4" fmla="*/ 1344013 w 2194307"/>
              <a:gd name="connsiteY4" fmla="*/ 2082805 h 2184378"/>
              <a:gd name="connsiteX5" fmla="*/ 850294 w 2194307"/>
              <a:gd name="connsiteY5" fmla="*/ 2082805 h 2184378"/>
              <a:gd name="connsiteX6" fmla="*/ 102035 w 2194307"/>
              <a:gd name="connsiteY6" fmla="*/ 1337932 h 2184378"/>
              <a:gd name="connsiteX7" fmla="*/ 102035 w 2194307"/>
              <a:gd name="connsiteY7" fmla="*/ 846447 h 2184378"/>
              <a:gd name="connsiteX8" fmla="*/ 850294 w 2194307"/>
              <a:gd name="connsiteY8" fmla="*/ 101573 h 2184378"/>
              <a:gd name="connsiteX9" fmla="*/ 1097154 w 2194307"/>
              <a:gd name="connsiteY9" fmla="*/ 0 h 21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307" h="2184378">
                <a:moveTo>
                  <a:pt x="1097154" y="0"/>
                </a:moveTo>
                <a:cubicBezTo>
                  <a:pt x="1186572" y="0"/>
                  <a:pt x="1275990" y="33858"/>
                  <a:pt x="1344013" y="101573"/>
                </a:cubicBezTo>
                <a:cubicBezTo>
                  <a:pt x="2092272" y="846447"/>
                  <a:pt x="2092272" y="846447"/>
                  <a:pt x="2092272" y="846447"/>
                </a:cubicBezTo>
                <a:cubicBezTo>
                  <a:pt x="2228319" y="981878"/>
                  <a:pt x="2228319" y="1202500"/>
                  <a:pt x="2092272" y="1337932"/>
                </a:cubicBezTo>
                <a:cubicBezTo>
                  <a:pt x="1344013" y="2082805"/>
                  <a:pt x="1344013" y="2082805"/>
                  <a:pt x="1344013" y="2082805"/>
                </a:cubicBezTo>
                <a:cubicBezTo>
                  <a:pt x="1207966" y="2218236"/>
                  <a:pt x="986341" y="2218236"/>
                  <a:pt x="850294" y="2082805"/>
                </a:cubicBezTo>
                <a:cubicBezTo>
                  <a:pt x="102035" y="1337932"/>
                  <a:pt x="102035" y="1337932"/>
                  <a:pt x="102035" y="1337932"/>
                </a:cubicBezTo>
                <a:cubicBezTo>
                  <a:pt x="-34012" y="1202500"/>
                  <a:pt x="-34012" y="981878"/>
                  <a:pt x="102035" y="846447"/>
                </a:cubicBezTo>
                <a:cubicBezTo>
                  <a:pt x="850294" y="101573"/>
                  <a:pt x="850294" y="101573"/>
                  <a:pt x="850294" y="101573"/>
                </a:cubicBezTo>
                <a:cubicBezTo>
                  <a:pt x="918318" y="33858"/>
                  <a:pt x="1007736" y="0"/>
                  <a:pt x="1097154" y="0"/>
                </a:cubicBezTo>
                <a:close/>
              </a:path>
            </a:pathLst>
          </a:custGeom>
        </p:spPr>
      </p:pic>
      <p:sp>
        <p:nvSpPr>
          <p:cNvPr id="43" name="TextBox 42"/>
          <p:cNvSpPr txBox="1"/>
          <p:nvPr/>
        </p:nvSpPr>
        <p:spPr>
          <a:xfrm>
            <a:off x="7137469" y="6311380"/>
            <a:ext cx="128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Counselling</a:t>
            </a:r>
            <a:endParaRPr lang="en-IN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66601" y="6371019"/>
            <a:ext cx="22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Treatment adherence</a:t>
            </a:r>
            <a:endParaRPr lang="en-IN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>
            <a:off x="2256678" y="2763838"/>
            <a:ext cx="666669" cy="4088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>
            <a:off x="4171178" y="2791638"/>
            <a:ext cx="666669" cy="4088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>
            <a:off x="6713075" y="2804176"/>
            <a:ext cx="666669" cy="4088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>
            <a:off x="8495475" y="2720494"/>
            <a:ext cx="666669" cy="4088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 rot="7923019">
            <a:off x="8551660" y="3879800"/>
            <a:ext cx="666669" cy="4088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 rot="10800000">
            <a:off x="5670397" y="5002961"/>
            <a:ext cx="666669" cy="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2EA366-B7EA-41F0-886E-2FC930410ADA}"/>
              </a:ext>
            </a:extLst>
          </p:cNvPr>
          <p:cNvSpPr txBox="1"/>
          <p:nvPr/>
        </p:nvSpPr>
        <p:spPr>
          <a:xfrm>
            <a:off x="0" y="2137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 </a:t>
            </a:r>
            <a:r>
              <a:rPr lang="en-US" sz="4800" b="1" dirty="0" smtClean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PPSA performance </a:t>
            </a:r>
            <a:r>
              <a:rPr lang="en-US" sz="4800" b="1" dirty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from February to July </a:t>
            </a:r>
            <a:r>
              <a:rPr lang="en-US" sz="4800" b="1" dirty="0" smtClean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2018</a:t>
            </a:r>
            <a:endParaRPr lang="en-US" sz="4800" b="1" dirty="0">
              <a:solidFill>
                <a:srgbClr val="747F83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15CE48E-4F6F-4893-825D-BE49B3DD5205}"/>
              </a:ext>
            </a:extLst>
          </p:cNvPr>
          <p:cNvCxnSpPr>
            <a:cxnSpLocks/>
          </p:cNvCxnSpPr>
          <p:nvPr/>
        </p:nvCxnSpPr>
        <p:spPr>
          <a:xfrm>
            <a:off x="1110343" y="1046886"/>
            <a:ext cx="10069687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0540076"/>
              </p:ext>
            </p:extLst>
          </p:nvPr>
        </p:nvGraphicFramePr>
        <p:xfrm>
          <a:off x="733697" y="1460310"/>
          <a:ext cx="6233648" cy="42581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71031">
                  <a:extLst>
                    <a:ext uri="{9D8B030D-6E8A-4147-A177-3AD203B41FA5}">
                      <a16:colId xmlns:a16="http://schemas.microsoft.com/office/drawing/2014/main" xmlns="" val="830160552"/>
                    </a:ext>
                  </a:extLst>
                </a:gridCol>
                <a:gridCol w="1825508">
                  <a:extLst>
                    <a:ext uri="{9D8B030D-6E8A-4147-A177-3AD203B41FA5}">
                      <a16:colId xmlns:a16="http://schemas.microsoft.com/office/drawing/2014/main" xmlns="" val="2956999412"/>
                    </a:ext>
                  </a:extLst>
                </a:gridCol>
                <a:gridCol w="1554206">
                  <a:extLst>
                    <a:ext uri="{9D8B030D-6E8A-4147-A177-3AD203B41FA5}">
                      <a16:colId xmlns:a16="http://schemas.microsoft.com/office/drawing/2014/main" xmlns="" val="1487574775"/>
                    </a:ext>
                  </a:extLst>
                </a:gridCol>
                <a:gridCol w="1282903">
                  <a:extLst>
                    <a:ext uri="{9D8B030D-6E8A-4147-A177-3AD203B41FA5}">
                      <a16:colId xmlns:a16="http://schemas.microsoft.com/office/drawing/2014/main" xmlns="" val="1859098096"/>
                    </a:ext>
                  </a:extLst>
                </a:gridCol>
              </a:tblGrid>
              <a:tr h="1219442">
                <a:tc gridSpan="4"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CBNAAT through Public Sector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287471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61172458"/>
                  </a:ext>
                </a:extLst>
              </a:tr>
              <a:tr h="13933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 of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pts. whose CBNAAT is done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Out of A), No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 of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pts. who are 'Rifampicin Sensitive' and notified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Out of A), No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 of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pts. who are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'Rifampicin Resistant' *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No of pts. Notified   (clinically Diagnosed)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97902785"/>
                  </a:ext>
                </a:extLst>
              </a:tr>
              <a:tr h="86330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12515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3143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(25%)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955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(7.6 %)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1056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(12.5%)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69521440"/>
                  </a:ext>
                </a:extLst>
              </a:tr>
              <a:tr h="500463">
                <a:tc gridSpan="4"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X-ray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done -5014/20006  (25%) were found to be Abnormal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X- ray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97151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267197"/>
              </p:ext>
            </p:extLst>
          </p:nvPr>
        </p:nvGraphicFramePr>
        <p:xfrm>
          <a:off x="7304314" y="1460310"/>
          <a:ext cx="4334692" cy="42581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54059">
                  <a:extLst>
                    <a:ext uri="{9D8B030D-6E8A-4147-A177-3AD203B41FA5}">
                      <a16:colId xmlns:a16="http://schemas.microsoft.com/office/drawing/2014/main" xmlns="" val="549635609"/>
                    </a:ext>
                  </a:extLst>
                </a:gridCol>
                <a:gridCol w="1390252">
                  <a:extLst>
                    <a:ext uri="{9D8B030D-6E8A-4147-A177-3AD203B41FA5}">
                      <a16:colId xmlns:a16="http://schemas.microsoft.com/office/drawing/2014/main" xmlns="" val="3205491980"/>
                    </a:ext>
                  </a:extLst>
                </a:gridCol>
                <a:gridCol w="1590381">
                  <a:extLst>
                    <a:ext uri="{9D8B030D-6E8A-4147-A177-3AD203B41FA5}">
                      <a16:colId xmlns:a16="http://schemas.microsoft.com/office/drawing/2014/main" xmlns="" val="3906714763"/>
                    </a:ext>
                  </a:extLst>
                </a:gridCol>
              </a:tblGrid>
              <a:tr h="163319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</a:rPr>
                        <a:t>Notification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</a:rPr>
                        <a:t>(Drug Sensitive Patients)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Direct Notification (Drug Sensitive Patients)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Notification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39293605"/>
                  </a:ext>
                </a:extLst>
              </a:tr>
              <a:tr h="29112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24178720"/>
                  </a:ext>
                </a:extLst>
              </a:tr>
              <a:tr h="144098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(B+D)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(E+G)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42464418"/>
                  </a:ext>
                </a:extLst>
              </a:tr>
              <a:tr h="89279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4199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(46.2%)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4889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9088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(Govt. FDC-4925)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39000">
                          <a:schemeClr val="bg2">
                            <a:lumMod val="50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3485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14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13DEEE-265F-4D3D-A988-E0CA3E5B9A9F}"/>
              </a:ext>
            </a:extLst>
          </p:cNvPr>
          <p:cNvSpPr txBox="1"/>
          <p:nvPr/>
        </p:nvSpPr>
        <p:spPr>
          <a:xfrm>
            <a:off x="3483237" y="213722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Conclusion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8200" y="1408113"/>
            <a:ext cx="7588348" cy="4784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RNTCP Maharashtra continues to provide quality free diagnostic and treatment services to even private sector TB patients through PPSA.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PPSA would be further enhancing the capacity to extend services to all Private Providers to reach out to all TB Patients in Mumbai as a step towards ‘TB Free Mumbai’.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xmlns="" id="{60546686-45B2-4EE8-9D53-22B8A0D3E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47471592"/>
              </p:ext>
            </p:extLst>
          </p:nvPr>
        </p:nvGraphicFramePr>
        <p:xfrm>
          <a:off x="8571241" y="4028350"/>
          <a:ext cx="2871536" cy="213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5040285A-8389-471C-9E45-593B8C3FD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77278390"/>
              </p:ext>
            </p:extLst>
          </p:nvPr>
        </p:nvGraphicFramePr>
        <p:xfrm>
          <a:off x="8732607" y="1115058"/>
          <a:ext cx="2871536" cy="213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741847EE-9CF3-40AF-A77A-856C858AD2F4}"/>
              </a:ext>
            </a:extLst>
          </p:cNvPr>
          <p:cNvSpPr txBox="1"/>
          <p:nvPr/>
        </p:nvSpPr>
        <p:spPr>
          <a:xfrm>
            <a:off x="9469509" y="1781272"/>
            <a:ext cx="1397731" cy="802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418/Lakh</a:t>
            </a:r>
            <a:endParaRPr lang="en-US" sz="32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87712B90-35E8-4347-BDA8-1FB63BAE7A66}"/>
              </a:ext>
            </a:extLst>
          </p:cNvPr>
          <p:cNvSpPr txBox="1"/>
          <p:nvPr/>
        </p:nvSpPr>
        <p:spPr>
          <a:xfrm>
            <a:off x="9301156" y="4845308"/>
            <a:ext cx="1411706" cy="802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180/Lakh</a:t>
            </a:r>
            <a:endParaRPr lang="en-US" sz="32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0424" y="3201482"/>
            <a:ext cx="337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TB Notification for Mumbai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20424" y="6040800"/>
            <a:ext cx="349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private sector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2607" y="467755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(till July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20074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92C615B-0100-48E1-BA16-528EADE6622C}"/>
              </a:ext>
            </a:extLst>
          </p:cNvPr>
          <p:cNvSpPr>
            <a:spLocks/>
          </p:cNvSpPr>
          <p:nvPr/>
        </p:nvSpPr>
        <p:spPr bwMode="auto">
          <a:xfrm>
            <a:off x="1587" y="74567"/>
            <a:ext cx="12190413" cy="4497433"/>
          </a:xfrm>
          <a:custGeom>
            <a:avLst/>
            <a:gdLst>
              <a:gd name="T0" fmla="*/ 0 w 3283"/>
              <a:gd name="T1" fmla="*/ 811 h 1124"/>
              <a:gd name="T2" fmla="*/ 1159 w 3283"/>
              <a:gd name="T3" fmla="*/ 1124 h 1124"/>
              <a:gd name="T4" fmla="*/ 2495 w 3283"/>
              <a:gd name="T5" fmla="*/ 811 h 1124"/>
              <a:gd name="T6" fmla="*/ 3283 w 3283"/>
              <a:gd name="T7" fmla="*/ 920 h 1124"/>
              <a:gd name="T8" fmla="*/ 3283 w 3283"/>
              <a:gd name="T9" fmla="*/ 0 h 1124"/>
              <a:gd name="T10" fmla="*/ 0 w 3283"/>
              <a:gd name="T11" fmla="*/ 0 h 1124"/>
              <a:gd name="T12" fmla="*/ 0 w 3283"/>
              <a:gd name="T13" fmla="*/ 811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3" h="1124">
                <a:moveTo>
                  <a:pt x="0" y="811"/>
                </a:moveTo>
                <a:cubicBezTo>
                  <a:pt x="0" y="811"/>
                  <a:pt x="737" y="1124"/>
                  <a:pt x="1159" y="1124"/>
                </a:cubicBezTo>
                <a:cubicBezTo>
                  <a:pt x="1642" y="1124"/>
                  <a:pt x="2121" y="847"/>
                  <a:pt x="2495" y="811"/>
                </a:cubicBezTo>
                <a:cubicBezTo>
                  <a:pt x="2895" y="772"/>
                  <a:pt x="3283" y="920"/>
                  <a:pt x="3283" y="920"/>
                </a:cubicBezTo>
                <a:cubicBezTo>
                  <a:pt x="3283" y="0"/>
                  <a:pt x="3283" y="0"/>
                  <a:pt x="3283" y="0"/>
                </a:cubicBezTo>
                <a:cubicBezTo>
                  <a:pt x="0" y="0"/>
                  <a:pt x="0" y="0"/>
                  <a:pt x="0" y="0"/>
                </a:cubicBezTo>
                <a:lnTo>
                  <a:pt x="0" y="811"/>
                </a:ln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9EAFE-31AE-4CC9-9C5B-B66C81C91F6A}"/>
              </a:ext>
            </a:extLst>
          </p:cNvPr>
          <p:cNvSpPr txBox="1"/>
          <p:nvPr/>
        </p:nvSpPr>
        <p:spPr>
          <a:xfrm>
            <a:off x="462947" y="5322077"/>
            <a:ext cx="8090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One-to-one sensitization of private doctors</a:t>
            </a:r>
            <a:endParaRPr lang="en-US" sz="44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40E5F25-5E17-484F-9126-2AF0089F5729}"/>
              </a:ext>
            </a:extLst>
          </p:cNvPr>
          <p:cNvCxnSpPr>
            <a:cxnSpLocks/>
          </p:cNvCxnSpPr>
          <p:nvPr/>
        </p:nvCxnSpPr>
        <p:spPr>
          <a:xfrm>
            <a:off x="561421" y="6091518"/>
            <a:ext cx="7710382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8763" r="115" b="27405"/>
          <a:stretch/>
        </p:blipFill>
        <p:spPr>
          <a:xfrm>
            <a:off x="0" y="-492370"/>
            <a:ext cx="12190413" cy="4684541"/>
          </a:xfrm>
        </p:spPr>
      </p:pic>
    </p:spTree>
    <p:extLst>
      <p:ext uri="{BB962C8B-B14F-4D97-AF65-F5344CB8AC3E}">
        <p14:creationId xmlns:p14="http://schemas.microsoft.com/office/powerpoint/2010/main" xmlns="" val="24585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15737" y="2582334"/>
            <a:ext cx="8344263" cy="2708123"/>
            <a:chOff x="0" y="3725333"/>
            <a:chExt cx="8128000" cy="1693333"/>
          </a:xfrm>
        </p:grpSpPr>
        <p:sp>
          <p:nvSpPr>
            <p:cNvPr id="5" name="Rounded Rectangle 4"/>
            <p:cNvSpPr/>
            <p:nvPr/>
          </p:nvSpPr>
          <p:spPr>
            <a:xfrm>
              <a:off x="0" y="3725333"/>
              <a:ext cx="8128000" cy="16933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1794933" y="3725333"/>
              <a:ext cx="6333066" cy="1693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INTERVENTION 3</a:t>
              </a:r>
              <a:endPara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Access to free Fixed Drug Combination to TB patients seeking care in private sector through Nagpur Municipal Corporation’s (MH) efforts</a:t>
              </a:r>
              <a:endPara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032827" y="3261119"/>
            <a:ext cx="1625600" cy="135466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57" b="-19643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1346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85EE1D-3F1C-41DC-8D60-CDD18D323E1E}"/>
              </a:ext>
            </a:extLst>
          </p:cNvPr>
          <p:cNvSpPr txBox="1"/>
          <p:nvPr/>
        </p:nvSpPr>
        <p:spPr>
          <a:xfrm>
            <a:off x="6255894" y="279022"/>
            <a:ext cx="55424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Intervention 3: </a:t>
            </a: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Access to </a:t>
            </a:r>
            <a:r>
              <a:rPr lang="en-US" sz="28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free </a:t>
            </a: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Fixed Drug Combination </a:t>
            </a:r>
            <a:r>
              <a:rPr lang="en-US" sz="28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to </a:t>
            </a: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TB patients seeking care in private sector through Nagpur Municipal Corporation’s (MH) efforts</a:t>
            </a:r>
            <a:b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US" sz="2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28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30197C2-B16E-4D59-BFAE-BA570BDF54CE}"/>
              </a:ext>
            </a:extLst>
          </p:cNvPr>
          <p:cNvCxnSpPr>
            <a:cxnSpLocks/>
          </p:cNvCxnSpPr>
          <p:nvPr/>
        </p:nvCxnSpPr>
        <p:spPr>
          <a:xfrm>
            <a:off x="6721764" y="2241630"/>
            <a:ext cx="478803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BA04C6-943D-4FA4-9AE6-974F554A24BD}"/>
              </a:ext>
            </a:extLst>
          </p:cNvPr>
          <p:cNvSpPr/>
          <p:nvPr/>
        </p:nvSpPr>
        <p:spPr>
          <a:xfrm>
            <a:off x="6549776" y="4145219"/>
            <a:ext cx="5356602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To further enhance the coverage and quality of care, Nagpur Municipal Corporation involved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NGO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Disha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Foundation)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under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RNTCP NGO PP Partnership scheme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as interface agency between Public and Private Sector in April 2017. </a:t>
            </a:r>
          </a:p>
        </p:txBody>
      </p:sp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229507"/>
              </p:ext>
            </p:extLst>
          </p:nvPr>
        </p:nvGraphicFramePr>
        <p:xfrm>
          <a:off x="218341" y="1172605"/>
          <a:ext cx="6037553" cy="558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72801" y="3338999"/>
            <a:ext cx="243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340" y="509042"/>
            <a:ext cx="446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UATBC activities by the NGO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5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BC0E74-5E9F-4031-BA94-7762F7BDF371}"/>
              </a:ext>
            </a:extLst>
          </p:cNvPr>
          <p:cNvSpPr txBox="1"/>
          <p:nvPr/>
        </p:nvSpPr>
        <p:spPr>
          <a:xfrm>
            <a:off x="0" y="21372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Mechanism for augmenting uptake of Free </a:t>
            </a:r>
            <a:r>
              <a:rPr lang="en-US" sz="44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FDCs </a:t>
            </a:r>
            <a:r>
              <a:rPr lang="en-US" sz="44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in private sector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D2C7EB-61DB-4D5C-8E96-7CD33F07E8F6}"/>
              </a:ext>
            </a:extLst>
          </p:cNvPr>
          <p:cNvCxnSpPr>
            <a:cxnSpLocks/>
          </p:cNvCxnSpPr>
          <p:nvPr/>
        </p:nvCxnSpPr>
        <p:spPr>
          <a:xfrm>
            <a:off x="168812" y="983163"/>
            <a:ext cx="1183092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9359426"/>
              </p:ext>
            </p:extLst>
          </p:nvPr>
        </p:nvGraphicFramePr>
        <p:xfrm>
          <a:off x="1103086" y="2204279"/>
          <a:ext cx="10896655" cy="465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4093854" y="1337106"/>
            <a:ext cx="3830946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Free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FDCs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pre-fitted with ICT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(99 DOTS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adherence tracking mechanism </a:t>
            </a: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acts as value proposition to PP’s for prescribing Free </a:t>
            </a:r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FDCs </a:t>
            </a: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 provides daily adherence log for their patients.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3" t="23180" r="18889" b="39077"/>
          <a:stretch/>
        </p:blipFill>
        <p:spPr>
          <a:xfrm rot="5400000">
            <a:off x="3223599" y="2804823"/>
            <a:ext cx="666669" cy="4088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50027" y="1752604"/>
            <a:ext cx="304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strategic IEC for generating demand among public for free </a:t>
            </a:r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FDCs</a:t>
            </a:r>
            <a:r>
              <a:rPr lang="en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2" t="24938" r="18888" b="39077"/>
          <a:stretch/>
        </p:blipFill>
        <p:spPr>
          <a:xfrm rot="5400000">
            <a:off x="7713445" y="3070621"/>
            <a:ext cx="359668" cy="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5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592075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58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1665EC-45C3-4689-8F3C-8B1A0C6A856A}"/>
              </a:ext>
            </a:extLst>
          </p:cNvPr>
          <p:cNvGrpSpPr/>
          <p:nvPr/>
        </p:nvGrpSpPr>
        <p:grpSpPr>
          <a:xfrm>
            <a:off x="222429" y="935990"/>
            <a:ext cx="5830028" cy="5101955"/>
            <a:chOff x="911225" y="2298700"/>
            <a:chExt cx="11657013" cy="1021715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EEE941E7-BA95-4A19-93CA-017DF017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298700"/>
              <a:ext cx="11657013" cy="8513763"/>
            </a:xfrm>
            <a:custGeom>
              <a:avLst/>
              <a:gdLst>
                <a:gd name="T0" fmla="*/ 2352 w 2400"/>
                <a:gd name="T1" fmla="*/ 1760 h 1760"/>
                <a:gd name="T2" fmla="*/ 48 w 2400"/>
                <a:gd name="T3" fmla="*/ 1760 h 1760"/>
                <a:gd name="T4" fmla="*/ 0 w 2400"/>
                <a:gd name="T5" fmla="*/ 1712 h 1760"/>
                <a:gd name="T6" fmla="*/ 0 w 2400"/>
                <a:gd name="T7" fmla="*/ 48 h 1760"/>
                <a:gd name="T8" fmla="*/ 48 w 2400"/>
                <a:gd name="T9" fmla="*/ 0 h 1760"/>
                <a:gd name="T10" fmla="*/ 2352 w 2400"/>
                <a:gd name="T11" fmla="*/ 0 h 1760"/>
                <a:gd name="T12" fmla="*/ 2400 w 2400"/>
                <a:gd name="T13" fmla="*/ 48 h 1760"/>
                <a:gd name="T14" fmla="*/ 2400 w 2400"/>
                <a:gd name="T15" fmla="*/ 1712 h 1760"/>
                <a:gd name="T16" fmla="*/ 2352 w 2400"/>
                <a:gd name="T17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0" h="1760">
                  <a:moveTo>
                    <a:pt x="2352" y="1760"/>
                  </a:moveTo>
                  <a:cubicBezTo>
                    <a:pt x="48" y="1760"/>
                    <a:pt x="48" y="1760"/>
                    <a:pt x="48" y="1760"/>
                  </a:cubicBezTo>
                  <a:cubicBezTo>
                    <a:pt x="22" y="1760"/>
                    <a:pt x="0" y="1738"/>
                    <a:pt x="0" y="17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352" y="0"/>
                    <a:pt x="2352" y="0"/>
                    <a:pt x="2352" y="0"/>
                  </a:cubicBezTo>
                  <a:cubicBezTo>
                    <a:pt x="2378" y="0"/>
                    <a:pt x="2400" y="22"/>
                    <a:pt x="2400" y="48"/>
                  </a:cubicBezTo>
                  <a:cubicBezTo>
                    <a:pt x="2400" y="1712"/>
                    <a:pt x="2400" y="1712"/>
                    <a:pt x="2400" y="1712"/>
                  </a:cubicBezTo>
                  <a:cubicBezTo>
                    <a:pt x="2400" y="1738"/>
                    <a:pt x="2378" y="1760"/>
                    <a:pt x="2352" y="1760"/>
                  </a:cubicBezTo>
                </a:path>
              </a:pathLst>
            </a:custGeom>
            <a:solidFill>
              <a:srgbClr val="15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CE860172-C677-4834-B998-01187C9E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9690100"/>
              <a:ext cx="11657013" cy="1122363"/>
            </a:xfrm>
            <a:custGeom>
              <a:avLst/>
              <a:gdLst>
                <a:gd name="T0" fmla="*/ 2400 w 2400"/>
                <a:gd name="T1" fmla="*/ 0 h 232"/>
                <a:gd name="T2" fmla="*/ 2400 w 2400"/>
                <a:gd name="T3" fmla="*/ 184 h 232"/>
                <a:gd name="T4" fmla="*/ 2352 w 2400"/>
                <a:gd name="T5" fmla="*/ 232 h 232"/>
                <a:gd name="T6" fmla="*/ 48 w 2400"/>
                <a:gd name="T7" fmla="*/ 232 h 232"/>
                <a:gd name="T8" fmla="*/ 0 w 2400"/>
                <a:gd name="T9" fmla="*/ 184 h 232"/>
                <a:gd name="T10" fmla="*/ 0 w 2400"/>
                <a:gd name="T11" fmla="*/ 0 h 232"/>
                <a:gd name="T12" fmla="*/ 2400 w 2400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0" h="232">
                  <a:moveTo>
                    <a:pt x="2400" y="0"/>
                  </a:moveTo>
                  <a:cubicBezTo>
                    <a:pt x="2400" y="184"/>
                    <a:pt x="2400" y="184"/>
                    <a:pt x="2400" y="184"/>
                  </a:cubicBezTo>
                  <a:cubicBezTo>
                    <a:pt x="2400" y="210"/>
                    <a:pt x="2378" y="232"/>
                    <a:pt x="2352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22" y="232"/>
                    <a:pt x="0" y="21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" y="0"/>
                    <a:pt x="2400" y="0"/>
                    <a:pt x="2400" y="0"/>
                  </a:cubicBezTo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8EC1D3BB-0BD6-4617-B624-FDFAE16E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9786938"/>
              <a:ext cx="931863" cy="928688"/>
            </a:xfrm>
            <a:prstGeom prst="ellipse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xmlns="" id="{A9D6FE7F-D33F-4315-966B-A617CC4CC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9902825"/>
              <a:ext cx="700088" cy="696913"/>
            </a:xfrm>
            <a:prstGeom prst="ellipse">
              <a:avLst/>
            </a:pr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xmlns="" id="{4BFEB53E-98F0-48D9-A2DC-5E8D289C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xmlns="" id="{C394038B-03A0-4378-8F23-434906CE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C4ADD08-3E27-49C2-BC1F-23050B6F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812463"/>
              <a:ext cx="3341688" cy="1316038"/>
            </a:xfrm>
            <a:custGeom>
              <a:avLst/>
              <a:gdLst>
                <a:gd name="T0" fmla="*/ 208 w 2105"/>
                <a:gd name="T1" fmla="*/ 0 h 829"/>
                <a:gd name="T2" fmla="*/ 0 w 2105"/>
                <a:gd name="T3" fmla="*/ 829 h 829"/>
                <a:gd name="T4" fmla="*/ 2105 w 2105"/>
                <a:gd name="T5" fmla="*/ 829 h 829"/>
                <a:gd name="T6" fmla="*/ 1897 w 2105"/>
                <a:gd name="T7" fmla="*/ 0 h 829"/>
                <a:gd name="T8" fmla="*/ 208 w 210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5" h="829">
                  <a:moveTo>
                    <a:pt x="208" y="0"/>
                  </a:moveTo>
                  <a:lnTo>
                    <a:pt x="0" y="829"/>
                  </a:lnTo>
                  <a:lnTo>
                    <a:pt x="2105" y="829"/>
                  </a:lnTo>
                  <a:lnTo>
                    <a:pt x="1897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xmlns="" id="{42BBAD63-BDB6-404E-9AF6-2F162F5A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10812463"/>
              <a:ext cx="1671638" cy="1316038"/>
            </a:xfrm>
            <a:custGeom>
              <a:avLst/>
              <a:gdLst>
                <a:gd name="T0" fmla="*/ 1053 w 1053"/>
                <a:gd name="T1" fmla="*/ 829 h 829"/>
                <a:gd name="T2" fmla="*/ 0 w 1053"/>
                <a:gd name="T3" fmla="*/ 829 h 829"/>
                <a:gd name="T4" fmla="*/ 845 w 1053"/>
                <a:gd name="T5" fmla="*/ 0 h 829"/>
                <a:gd name="T6" fmla="*/ 1053 w 1053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829">
                  <a:moveTo>
                    <a:pt x="1053" y="829"/>
                  </a:moveTo>
                  <a:lnTo>
                    <a:pt x="0" y="829"/>
                  </a:lnTo>
                  <a:lnTo>
                    <a:pt x="845" y="0"/>
                  </a:lnTo>
                  <a:lnTo>
                    <a:pt x="1053" y="829"/>
                  </a:ln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xmlns="" id="{83BE1287-8B0C-460A-9472-F82561C6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12128500"/>
              <a:ext cx="4662488" cy="387350"/>
            </a:xfrm>
            <a:custGeom>
              <a:avLst/>
              <a:gdLst>
                <a:gd name="T0" fmla="*/ 938 w 960"/>
                <a:gd name="T1" fmla="*/ 80 h 80"/>
                <a:gd name="T2" fmla="*/ 22 w 960"/>
                <a:gd name="T3" fmla="*/ 80 h 80"/>
                <a:gd name="T4" fmla="*/ 0 w 960"/>
                <a:gd name="T5" fmla="*/ 58 h 80"/>
                <a:gd name="T6" fmla="*/ 0 w 960"/>
                <a:gd name="T7" fmla="*/ 22 h 80"/>
                <a:gd name="T8" fmla="*/ 22 w 960"/>
                <a:gd name="T9" fmla="*/ 0 h 80"/>
                <a:gd name="T10" fmla="*/ 938 w 960"/>
                <a:gd name="T11" fmla="*/ 0 h 80"/>
                <a:gd name="T12" fmla="*/ 960 w 960"/>
                <a:gd name="T13" fmla="*/ 22 h 80"/>
                <a:gd name="T14" fmla="*/ 960 w 960"/>
                <a:gd name="T15" fmla="*/ 58 h 80"/>
                <a:gd name="T16" fmla="*/ 938 w 96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80">
                  <a:moveTo>
                    <a:pt x="938" y="80"/>
                  </a:moveTo>
                  <a:cubicBezTo>
                    <a:pt x="22" y="80"/>
                    <a:pt x="22" y="80"/>
                    <a:pt x="22" y="80"/>
                  </a:cubicBezTo>
                  <a:cubicBezTo>
                    <a:pt x="10" y="80"/>
                    <a:pt x="0" y="70"/>
                    <a:pt x="0" y="5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938" y="0"/>
                    <a:pt x="938" y="0"/>
                    <a:pt x="938" y="0"/>
                  </a:cubicBezTo>
                  <a:cubicBezTo>
                    <a:pt x="950" y="0"/>
                    <a:pt x="960" y="10"/>
                    <a:pt x="960" y="22"/>
                  </a:cubicBezTo>
                  <a:cubicBezTo>
                    <a:pt x="960" y="58"/>
                    <a:pt x="960" y="58"/>
                    <a:pt x="960" y="58"/>
                  </a:cubicBezTo>
                  <a:cubicBezTo>
                    <a:pt x="960" y="70"/>
                    <a:pt x="950" y="80"/>
                    <a:pt x="938" y="80"/>
                  </a:cubicBez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xmlns="" id="{FE98AECD-2ECA-44E0-BEAC-5C9BEB6A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2298700"/>
              <a:ext cx="5829300" cy="7391400"/>
            </a:xfrm>
            <a:custGeom>
              <a:avLst/>
              <a:gdLst>
                <a:gd name="T0" fmla="*/ 1150 w 1200"/>
                <a:gd name="T1" fmla="*/ 0 h 1528"/>
                <a:gd name="T2" fmla="*/ 404 w 1200"/>
                <a:gd name="T3" fmla="*/ 0 h 1528"/>
                <a:gd name="T4" fmla="*/ 385 w 1200"/>
                <a:gd name="T5" fmla="*/ 72 h 1528"/>
                <a:gd name="T6" fmla="*/ 1120 w 1200"/>
                <a:gd name="T7" fmla="*/ 72 h 1528"/>
                <a:gd name="T8" fmla="*/ 1120 w 1200"/>
                <a:gd name="T9" fmla="*/ 1432 h 1528"/>
                <a:gd name="T10" fmla="*/ 25 w 1200"/>
                <a:gd name="T11" fmla="*/ 1432 h 1528"/>
                <a:gd name="T12" fmla="*/ 0 w 1200"/>
                <a:gd name="T13" fmla="*/ 1528 h 1528"/>
                <a:gd name="T14" fmla="*/ 1200 w 1200"/>
                <a:gd name="T15" fmla="*/ 1528 h 1528"/>
                <a:gd name="T16" fmla="*/ 1200 w 1200"/>
                <a:gd name="T17" fmla="*/ 48 h 1528"/>
                <a:gd name="T18" fmla="*/ 1200 w 1200"/>
                <a:gd name="T19" fmla="*/ 48 h 1528"/>
                <a:gd name="T20" fmla="*/ 1150 w 1200"/>
                <a:gd name="T21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0" h="1528">
                  <a:moveTo>
                    <a:pt x="1150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1120" y="72"/>
                    <a:pt x="1120" y="72"/>
                    <a:pt x="1120" y="72"/>
                  </a:cubicBezTo>
                  <a:cubicBezTo>
                    <a:pt x="1120" y="1432"/>
                    <a:pt x="1120" y="1432"/>
                    <a:pt x="1120" y="1432"/>
                  </a:cubicBezTo>
                  <a:cubicBezTo>
                    <a:pt x="25" y="1432"/>
                    <a:pt x="25" y="1432"/>
                    <a:pt x="25" y="1432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1200" y="1528"/>
                    <a:pt x="1200" y="1528"/>
                    <a:pt x="1200" y="152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22"/>
                    <a:pt x="1178" y="0"/>
                    <a:pt x="1150" y="0"/>
                  </a:cubicBezTo>
                </a:path>
              </a:pathLst>
            </a:custGeom>
            <a:solidFill>
              <a:srgbClr val="34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3F89AE73-2F21-4120-A002-CB12A974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xmlns="" id="{F463C514-FBC8-4B38-8305-50416F20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5786DA-A9C3-4C34-96E8-EFC9D1EE3178}"/>
              </a:ext>
            </a:extLst>
          </p:cNvPr>
          <p:cNvSpPr txBox="1"/>
          <p:nvPr/>
        </p:nvSpPr>
        <p:spPr>
          <a:xfrm>
            <a:off x="3483237" y="-15198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Outcome I</a:t>
            </a:r>
            <a:endParaRPr lang="en-US" sz="48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CEABC05-CA4C-4A59-8B2A-5CB7C1B1F83F}"/>
              </a:ext>
            </a:extLst>
          </p:cNvPr>
          <p:cNvCxnSpPr>
            <a:cxnSpLocks/>
          </p:cNvCxnSpPr>
          <p:nvPr/>
        </p:nvCxnSpPr>
        <p:spPr>
          <a:xfrm>
            <a:off x="5050972" y="656145"/>
            <a:ext cx="2090057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2134275"/>
              </p:ext>
            </p:extLst>
          </p:nvPr>
        </p:nvGraphicFramePr>
        <p:xfrm>
          <a:off x="494810" y="1215843"/>
          <a:ext cx="5219829" cy="3022669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62680">
                  <a:extLst>
                    <a:ext uri="{9D8B030D-6E8A-4147-A177-3AD203B41FA5}">
                      <a16:colId xmlns:a16="http://schemas.microsoft.com/office/drawing/2014/main" xmlns="" val="1527706140"/>
                    </a:ext>
                  </a:extLst>
                </a:gridCol>
                <a:gridCol w="1682196">
                  <a:extLst>
                    <a:ext uri="{9D8B030D-6E8A-4147-A177-3AD203B41FA5}">
                      <a16:colId xmlns:a16="http://schemas.microsoft.com/office/drawing/2014/main" xmlns="" val="2005172975"/>
                    </a:ext>
                  </a:extLst>
                </a:gridCol>
                <a:gridCol w="1842606">
                  <a:extLst>
                    <a:ext uri="{9D8B030D-6E8A-4147-A177-3AD203B41FA5}">
                      <a16:colId xmlns:a16="http://schemas.microsoft.com/office/drawing/2014/main" xmlns="" val="1080658639"/>
                    </a:ext>
                  </a:extLst>
                </a:gridCol>
                <a:gridCol w="932347">
                  <a:extLst>
                    <a:ext uri="{9D8B030D-6E8A-4147-A177-3AD203B41FA5}">
                      <a16:colId xmlns:a16="http://schemas.microsoft.com/office/drawing/2014/main" xmlns="" val="3235647886"/>
                    </a:ext>
                  </a:extLst>
                </a:gridCol>
              </a:tblGrid>
              <a:tr h="62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Sr. No.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Particulars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Total no.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2426203"/>
                  </a:ext>
                </a:extLst>
              </a:tr>
              <a:tr h="3897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Agency Registered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PPs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472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91799347"/>
                  </a:ext>
                </a:extLst>
              </a:tr>
              <a:tr h="418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Pharmacy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42065623"/>
                  </a:ext>
                </a:extLst>
              </a:tr>
              <a:tr h="3897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2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Active Agency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PPs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247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64914150"/>
                  </a:ext>
                </a:extLst>
              </a:tr>
              <a:tr h="530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Pharmacy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42784411"/>
                  </a:ext>
                </a:extLst>
              </a:tr>
              <a:tr h="666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Total Beneficiary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5303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6194453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D1665EC-45C3-4689-8F3C-8B1A0C6A856A}"/>
              </a:ext>
            </a:extLst>
          </p:cNvPr>
          <p:cNvGrpSpPr/>
          <p:nvPr/>
        </p:nvGrpSpPr>
        <p:grpSpPr>
          <a:xfrm>
            <a:off x="6302043" y="935990"/>
            <a:ext cx="5773843" cy="5101955"/>
            <a:chOff x="911225" y="2298700"/>
            <a:chExt cx="11657013" cy="10217150"/>
          </a:xfrm>
        </p:grpSpPr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EEE941E7-BA95-4A19-93CA-017DF017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298700"/>
              <a:ext cx="11657013" cy="8513763"/>
            </a:xfrm>
            <a:custGeom>
              <a:avLst/>
              <a:gdLst>
                <a:gd name="T0" fmla="*/ 2352 w 2400"/>
                <a:gd name="T1" fmla="*/ 1760 h 1760"/>
                <a:gd name="T2" fmla="*/ 48 w 2400"/>
                <a:gd name="T3" fmla="*/ 1760 h 1760"/>
                <a:gd name="T4" fmla="*/ 0 w 2400"/>
                <a:gd name="T5" fmla="*/ 1712 h 1760"/>
                <a:gd name="T6" fmla="*/ 0 w 2400"/>
                <a:gd name="T7" fmla="*/ 48 h 1760"/>
                <a:gd name="T8" fmla="*/ 48 w 2400"/>
                <a:gd name="T9" fmla="*/ 0 h 1760"/>
                <a:gd name="T10" fmla="*/ 2352 w 2400"/>
                <a:gd name="T11" fmla="*/ 0 h 1760"/>
                <a:gd name="T12" fmla="*/ 2400 w 2400"/>
                <a:gd name="T13" fmla="*/ 48 h 1760"/>
                <a:gd name="T14" fmla="*/ 2400 w 2400"/>
                <a:gd name="T15" fmla="*/ 1712 h 1760"/>
                <a:gd name="T16" fmla="*/ 2352 w 2400"/>
                <a:gd name="T17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0" h="1760">
                  <a:moveTo>
                    <a:pt x="2352" y="1760"/>
                  </a:moveTo>
                  <a:cubicBezTo>
                    <a:pt x="48" y="1760"/>
                    <a:pt x="48" y="1760"/>
                    <a:pt x="48" y="1760"/>
                  </a:cubicBezTo>
                  <a:cubicBezTo>
                    <a:pt x="22" y="1760"/>
                    <a:pt x="0" y="1738"/>
                    <a:pt x="0" y="17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352" y="0"/>
                    <a:pt x="2352" y="0"/>
                    <a:pt x="2352" y="0"/>
                  </a:cubicBezTo>
                  <a:cubicBezTo>
                    <a:pt x="2378" y="0"/>
                    <a:pt x="2400" y="22"/>
                    <a:pt x="2400" y="48"/>
                  </a:cubicBezTo>
                  <a:cubicBezTo>
                    <a:pt x="2400" y="1712"/>
                    <a:pt x="2400" y="1712"/>
                    <a:pt x="2400" y="1712"/>
                  </a:cubicBezTo>
                  <a:cubicBezTo>
                    <a:pt x="2400" y="1738"/>
                    <a:pt x="2378" y="1760"/>
                    <a:pt x="2352" y="1760"/>
                  </a:cubicBezTo>
                </a:path>
              </a:pathLst>
            </a:custGeom>
            <a:solidFill>
              <a:srgbClr val="15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CE860172-C677-4834-B998-01187C9E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9690100"/>
              <a:ext cx="11657013" cy="1122363"/>
            </a:xfrm>
            <a:custGeom>
              <a:avLst/>
              <a:gdLst>
                <a:gd name="T0" fmla="*/ 2400 w 2400"/>
                <a:gd name="T1" fmla="*/ 0 h 232"/>
                <a:gd name="T2" fmla="*/ 2400 w 2400"/>
                <a:gd name="T3" fmla="*/ 184 h 232"/>
                <a:gd name="T4" fmla="*/ 2352 w 2400"/>
                <a:gd name="T5" fmla="*/ 232 h 232"/>
                <a:gd name="T6" fmla="*/ 48 w 2400"/>
                <a:gd name="T7" fmla="*/ 232 h 232"/>
                <a:gd name="T8" fmla="*/ 0 w 2400"/>
                <a:gd name="T9" fmla="*/ 184 h 232"/>
                <a:gd name="T10" fmla="*/ 0 w 2400"/>
                <a:gd name="T11" fmla="*/ 0 h 232"/>
                <a:gd name="T12" fmla="*/ 2400 w 2400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0" h="232">
                  <a:moveTo>
                    <a:pt x="2400" y="0"/>
                  </a:moveTo>
                  <a:cubicBezTo>
                    <a:pt x="2400" y="184"/>
                    <a:pt x="2400" y="184"/>
                    <a:pt x="2400" y="184"/>
                  </a:cubicBezTo>
                  <a:cubicBezTo>
                    <a:pt x="2400" y="210"/>
                    <a:pt x="2378" y="232"/>
                    <a:pt x="2352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22" y="232"/>
                    <a:pt x="0" y="21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" y="0"/>
                    <a:pt x="2400" y="0"/>
                    <a:pt x="2400" y="0"/>
                  </a:cubicBezTo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xmlns="" id="{8EC1D3BB-0BD6-4617-B624-FDFAE16E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9786938"/>
              <a:ext cx="931863" cy="928688"/>
            </a:xfrm>
            <a:prstGeom prst="ellipse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3">
              <a:extLst>
                <a:ext uri="{FF2B5EF4-FFF2-40B4-BE49-F238E27FC236}">
                  <a16:creationId xmlns:a16="http://schemas.microsoft.com/office/drawing/2014/main" xmlns="" id="{A9D6FE7F-D33F-4315-966B-A617CC4CC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9902825"/>
              <a:ext cx="700088" cy="696913"/>
            </a:xfrm>
            <a:prstGeom prst="ellipse">
              <a:avLst/>
            </a:pr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xmlns="" id="{4BFEB53E-98F0-48D9-A2DC-5E8D289C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xmlns="" id="{C394038B-03A0-4378-8F23-434906CE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C4ADD08-3E27-49C2-BC1F-23050B6F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812463"/>
              <a:ext cx="3341688" cy="1316038"/>
            </a:xfrm>
            <a:custGeom>
              <a:avLst/>
              <a:gdLst>
                <a:gd name="T0" fmla="*/ 208 w 2105"/>
                <a:gd name="T1" fmla="*/ 0 h 829"/>
                <a:gd name="T2" fmla="*/ 0 w 2105"/>
                <a:gd name="T3" fmla="*/ 829 h 829"/>
                <a:gd name="T4" fmla="*/ 2105 w 2105"/>
                <a:gd name="T5" fmla="*/ 829 h 829"/>
                <a:gd name="T6" fmla="*/ 1897 w 2105"/>
                <a:gd name="T7" fmla="*/ 0 h 829"/>
                <a:gd name="T8" fmla="*/ 208 w 210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5" h="829">
                  <a:moveTo>
                    <a:pt x="208" y="0"/>
                  </a:moveTo>
                  <a:lnTo>
                    <a:pt x="0" y="829"/>
                  </a:lnTo>
                  <a:lnTo>
                    <a:pt x="2105" y="829"/>
                  </a:lnTo>
                  <a:lnTo>
                    <a:pt x="1897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42BBAD63-BDB6-404E-9AF6-2F162F5A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10812463"/>
              <a:ext cx="1671638" cy="1316038"/>
            </a:xfrm>
            <a:custGeom>
              <a:avLst/>
              <a:gdLst>
                <a:gd name="T0" fmla="*/ 1053 w 1053"/>
                <a:gd name="T1" fmla="*/ 829 h 829"/>
                <a:gd name="T2" fmla="*/ 0 w 1053"/>
                <a:gd name="T3" fmla="*/ 829 h 829"/>
                <a:gd name="T4" fmla="*/ 845 w 1053"/>
                <a:gd name="T5" fmla="*/ 0 h 829"/>
                <a:gd name="T6" fmla="*/ 1053 w 1053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829">
                  <a:moveTo>
                    <a:pt x="1053" y="829"/>
                  </a:moveTo>
                  <a:lnTo>
                    <a:pt x="0" y="829"/>
                  </a:lnTo>
                  <a:lnTo>
                    <a:pt x="845" y="0"/>
                  </a:lnTo>
                  <a:lnTo>
                    <a:pt x="1053" y="829"/>
                  </a:ln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83BE1287-8B0C-460A-9472-F82561C6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12128500"/>
              <a:ext cx="4662488" cy="387350"/>
            </a:xfrm>
            <a:custGeom>
              <a:avLst/>
              <a:gdLst>
                <a:gd name="T0" fmla="*/ 938 w 960"/>
                <a:gd name="T1" fmla="*/ 80 h 80"/>
                <a:gd name="T2" fmla="*/ 22 w 960"/>
                <a:gd name="T3" fmla="*/ 80 h 80"/>
                <a:gd name="T4" fmla="*/ 0 w 960"/>
                <a:gd name="T5" fmla="*/ 58 h 80"/>
                <a:gd name="T6" fmla="*/ 0 w 960"/>
                <a:gd name="T7" fmla="*/ 22 h 80"/>
                <a:gd name="T8" fmla="*/ 22 w 960"/>
                <a:gd name="T9" fmla="*/ 0 h 80"/>
                <a:gd name="T10" fmla="*/ 938 w 960"/>
                <a:gd name="T11" fmla="*/ 0 h 80"/>
                <a:gd name="T12" fmla="*/ 960 w 960"/>
                <a:gd name="T13" fmla="*/ 22 h 80"/>
                <a:gd name="T14" fmla="*/ 960 w 960"/>
                <a:gd name="T15" fmla="*/ 58 h 80"/>
                <a:gd name="T16" fmla="*/ 938 w 96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80">
                  <a:moveTo>
                    <a:pt x="938" y="80"/>
                  </a:moveTo>
                  <a:cubicBezTo>
                    <a:pt x="22" y="80"/>
                    <a:pt x="22" y="80"/>
                    <a:pt x="22" y="80"/>
                  </a:cubicBezTo>
                  <a:cubicBezTo>
                    <a:pt x="10" y="80"/>
                    <a:pt x="0" y="70"/>
                    <a:pt x="0" y="5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938" y="0"/>
                    <a:pt x="938" y="0"/>
                    <a:pt x="938" y="0"/>
                  </a:cubicBezTo>
                  <a:cubicBezTo>
                    <a:pt x="950" y="0"/>
                    <a:pt x="960" y="10"/>
                    <a:pt x="960" y="22"/>
                  </a:cubicBezTo>
                  <a:cubicBezTo>
                    <a:pt x="960" y="58"/>
                    <a:pt x="960" y="58"/>
                    <a:pt x="960" y="58"/>
                  </a:cubicBezTo>
                  <a:cubicBezTo>
                    <a:pt x="960" y="70"/>
                    <a:pt x="950" y="80"/>
                    <a:pt x="938" y="80"/>
                  </a:cubicBez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FE98AECD-2ECA-44E0-BEAC-5C9BEB6A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2298700"/>
              <a:ext cx="5829300" cy="7391400"/>
            </a:xfrm>
            <a:custGeom>
              <a:avLst/>
              <a:gdLst>
                <a:gd name="T0" fmla="*/ 1150 w 1200"/>
                <a:gd name="T1" fmla="*/ 0 h 1528"/>
                <a:gd name="T2" fmla="*/ 404 w 1200"/>
                <a:gd name="T3" fmla="*/ 0 h 1528"/>
                <a:gd name="T4" fmla="*/ 385 w 1200"/>
                <a:gd name="T5" fmla="*/ 72 h 1528"/>
                <a:gd name="T6" fmla="*/ 1120 w 1200"/>
                <a:gd name="T7" fmla="*/ 72 h 1528"/>
                <a:gd name="T8" fmla="*/ 1120 w 1200"/>
                <a:gd name="T9" fmla="*/ 1432 h 1528"/>
                <a:gd name="T10" fmla="*/ 25 w 1200"/>
                <a:gd name="T11" fmla="*/ 1432 h 1528"/>
                <a:gd name="T12" fmla="*/ 0 w 1200"/>
                <a:gd name="T13" fmla="*/ 1528 h 1528"/>
                <a:gd name="T14" fmla="*/ 1200 w 1200"/>
                <a:gd name="T15" fmla="*/ 1528 h 1528"/>
                <a:gd name="T16" fmla="*/ 1200 w 1200"/>
                <a:gd name="T17" fmla="*/ 48 h 1528"/>
                <a:gd name="T18" fmla="*/ 1200 w 1200"/>
                <a:gd name="T19" fmla="*/ 48 h 1528"/>
                <a:gd name="T20" fmla="*/ 1150 w 1200"/>
                <a:gd name="T21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0" h="1528">
                  <a:moveTo>
                    <a:pt x="1150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1120" y="72"/>
                    <a:pt x="1120" y="72"/>
                    <a:pt x="1120" y="72"/>
                  </a:cubicBezTo>
                  <a:cubicBezTo>
                    <a:pt x="1120" y="1432"/>
                    <a:pt x="1120" y="1432"/>
                    <a:pt x="1120" y="1432"/>
                  </a:cubicBezTo>
                  <a:cubicBezTo>
                    <a:pt x="25" y="1432"/>
                    <a:pt x="25" y="1432"/>
                    <a:pt x="25" y="1432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1200" y="1528"/>
                    <a:pt x="1200" y="1528"/>
                    <a:pt x="1200" y="152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22"/>
                    <a:pt x="1178" y="0"/>
                    <a:pt x="1150" y="0"/>
                  </a:cubicBezTo>
                </a:path>
              </a:pathLst>
            </a:custGeom>
            <a:solidFill>
              <a:srgbClr val="34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3F89AE73-2F21-4120-A002-CB12A974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F463C514-FBC8-4B38-8305-50416F20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688" y="1109596"/>
            <a:ext cx="5388553" cy="328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58468" y="6043262"/>
            <a:ext cx="44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Private sector involvement status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6052457" y="60379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Impact on TB case notification in Nagpur Municipal Corporation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3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1665EC-45C3-4689-8F3C-8B1A0C6A856A}"/>
              </a:ext>
            </a:extLst>
          </p:cNvPr>
          <p:cNvGrpSpPr/>
          <p:nvPr/>
        </p:nvGrpSpPr>
        <p:grpSpPr>
          <a:xfrm>
            <a:off x="222429" y="935990"/>
            <a:ext cx="5830028" cy="5101955"/>
            <a:chOff x="911225" y="2298700"/>
            <a:chExt cx="11657013" cy="1021715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EEE941E7-BA95-4A19-93CA-017DF017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298700"/>
              <a:ext cx="11657013" cy="8513763"/>
            </a:xfrm>
            <a:custGeom>
              <a:avLst/>
              <a:gdLst>
                <a:gd name="T0" fmla="*/ 2352 w 2400"/>
                <a:gd name="T1" fmla="*/ 1760 h 1760"/>
                <a:gd name="T2" fmla="*/ 48 w 2400"/>
                <a:gd name="T3" fmla="*/ 1760 h 1760"/>
                <a:gd name="T4" fmla="*/ 0 w 2400"/>
                <a:gd name="T5" fmla="*/ 1712 h 1760"/>
                <a:gd name="T6" fmla="*/ 0 w 2400"/>
                <a:gd name="T7" fmla="*/ 48 h 1760"/>
                <a:gd name="T8" fmla="*/ 48 w 2400"/>
                <a:gd name="T9" fmla="*/ 0 h 1760"/>
                <a:gd name="T10" fmla="*/ 2352 w 2400"/>
                <a:gd name="T11" fmla="*/ 0 h 1760"/>
                <a:gd name="T12" fmla="*/ 2400 w 2400"/>
                <a:gd name="T13" fmla="*/ 48 h 1760"/>
                <a:gd name="T14" fmla="*/ 2400 w 2400"/>
                <a:gd name="T15" fmla="*/ 1712 h 1760"/>
                <a:gd name="T16" fmla="*/ 2352 w 2400"/>
                <a:gd name="T17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0" h="1760">
                  <a:moveTo>
                    <a:pt x="2352" y="1760"/>
                  </a:moveTo>
                  <a:cubicBezTo>
                    <a:pt x="48" y="1760"/>
                    <a:pt x="48" y="1760"/>
                    <a:pt x="48" y="1760"/>
                  </a:cubicBezTo>
                  <a:cubicBezTo>
                    <a:pt x="22" y="1760"/>
                    <a:pt x="0" y="1738"/>
                    <a:pt x="0" y="17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352" y="0"/>
                    <a:pt x="2352" y="0"/>
                    <a:pt x="2352" y="0"/>
                  </a:cubicBezTo>
                  <a:cubicBezTo>
                    <a:pt x="2378" y="0"/>
                    <a:pt x="2400" y="22"/>
                    <a:pt x="2400" y="48"/>
                  </a:cubicBezTo>
                  <a:cubicBezTo>
                    <a:pt x="2400" y="1712"/>
                    <a:pt x="2400" y="1712"/>
                    <a:pt x="2400" y="1712"/>
                  </a:cubicBezTo>
                  <a:cubicBezTo>
                    <a:pt x="2400" y="1738"/>
                    <a:pt x="2378" y="1760"/>
                    <a:pt x="2352" y="1760"/>
                  </a:cubicBezTo>
                </a:path>
              </a:pathLst>
            </a:custGeom>
            <a:solidFill>
              <a:srgbClr val="15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CE860172-C677-4834-B998-01187C9E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9690100"/>
              <a:ext cx="11657013" cy="1122363"/>
            </a:xfrm>
            <a:custGeom>
              <a:avLst/>
              <a:gdLst>
                <a:gd name="T0" fmla="*/ 2400 w 2400"/>
                <a:gd name="T1" fmla="*/ 0 h 232"/>
                <a:gd name="T2" fmla="*/ 2400 w 2400"/>
                <a:gd name="T3" fmla="*/ 184 h 232"/>
                <a:gd name="T4" fmla="*/ 2352 w 2400"/>
                <a:gd name="T5" fmla="*/ 232 h 232"/>
                <a:gd name="T6" fmla="*/ 48 w 2400"/>
                <a:gd name="T7" fmla="*/ 232 h 232"/>
                <a:gd name="T8" fmla="*/ 0 w 2400"/>
                <a:gd name="T9" fmla="*/ 184 h 232"/>
                <a:gd name="T10" fmla="*/ 0 w 2400"/>
                <a:gd name="T11" fmla="*/ 0 h 232"/>
                <a:gd name="T12" fmla="*/ 2400 w 2400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0" h="232">
                  <a:moveTo>
                    <a:pt x="2400" y="0"/>
                  </a:moveTo>
                  <a:cubicBezTo>
                    <a:pt x="2400" y="184"/>
                    <a:pt x="2400" y="184"/>
                    <a:pt x="2400" y="184"/>
                  </a:cubicBezTo>
                  <a:cubicBezTo>
                    <a:pt x="2400" y="210"/>
                    <a:pt x="2378" y="232"/>
                    <a:pt x="2352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22" y="232"/>
                    <a:pt x="0" y="21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" y="0"/>
                    <a:pt x="2400" y="0"/>
                    <a:pt x="2400" y="0"/>
                  </a:cubicBezTo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8EC1D3BB-0BD6-4617-B624-FDFAE16E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9786938"/>
              <a:ext cx="931863" cy="928688"/>
            </a:xfrm>
            <a:prstGeom prst="ellipse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xmlns="" id="{A9D6FE7F-D33F-4315-966B-A617CC4CC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9902825"/>
              <a:ext cx="700088" cy="696913"/>
            </a:xfrm>
            <a:prstGeom prst="ellipse">
              <a:avLst/>
            </a:pr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xmlns="" id="{4BFEB53E-98F0-48D9-A2DC-5E8D289C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xmlns="" id="{C394038B-03A0-4378-8F23-434906CE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C4ADD08-3E27-49C2-BC1F-23050B6F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812463"/>
              <a:ext cx="3341688" cy="1316038"/>
            </a:xfrm>
            <a:custGeom>
              <a:avLst/>
              <a:gdLst>
                <a:gd name="T0" fmla="*/ 208 w 2105"/>
                <a:gd name="T1" fmla="*/ 0 h 829"/>
                <a:gd name="T2" fmla="*/ 0 w 2105"/>
                <a:gd name="T3" fmla="*/ 829 h 829"/>
                <a:gd name="T4" fmla="*/ 2105 w 2105"/>
                <a:gd name="T5" fmla="*/ 829 h 829"/>
                <a:gd name="T6" fmla="*/ 1897 w 2105"/>
                <a:gd name="T7" fmla="*/ 0 h 829"/>
                <a:gd name="T8" fmla="*/ 208 w 210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5" h="829">
                  <a:moveTo>
                    <a:pt x="208" y="0"/>
                  </a:moveTo>
                  <a:lnTo>
                    <a:pt x="0" y="829"/>
                  </a:lnTo>
                  <a:lnTo>
                    <a:pt x="2105" y="829"/>
                  </a:lnTo>
                  <a:lnTo>
                    <a:pt x="1897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xmlns="" id="{42BBAD63-BDB6-404E-9AF6-2F162F5A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10812463"/>
              <a:ext cx="1671638" cy="1316038"/>
            </a:xfrm>
            <a:custGeom>
              <a:avLst/>
              <a:gdLst>
                <a:gd name="T0" fmla="*/ 1053 w 1053"/>
                <a:gd name="T1" fmla="*/ 829 h 829"/>
                <a:gd name="T2" fmla="*/ 0 w 1053"/>
                <a:gd name="T3" fmla="*/ 829 h 829"/>
                <a:gd name="T4" fmla="*/ 845 w 1053"/>
                <a:gd name="T5" fmla="*/ 0 h 829"/>
                <a:gd name="T6" fmla="*/ 1053 w 1053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829">
                  <a:moveTo>
                    <a:pt x="1053" y="829"/>
                  </a:moveTo>
                  <a:lnTo>
                    <a:pt x="0" y="829"/>
                  </a:lnTo>
                  <a:lnTo>
                    <a:pt x="845" y="0"/>
                  </a:lnTo>
                  <a:lnTo>
                    <a:pt x="1053" y="829"/>
                  </a:ln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xmlns="" id="{83BE1287-8B0C-460A-9472-F82561C6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12128500"/>
              <a:ext cx="4662488" cy="387350"/>
            </a:xfrm>
            <a:custGeom>
              <a:avLst/>
              <a:gdLst>
                <a:gd name="T0" fmla="*/ 938 w 960"/>
                <a:gd name="T1" fmla="*/ 80 h 80"/>
                <a:gd name="T2" fmla="*/ 22 w 960"/>
                <a:gd name="T3" fmla="*/ 80 h 80"/>
                <a:gd name="T4" fmla="*/ 0 w 960"/>
                <a:gd name="T5" fmla="*/ 58 h 80"/>
                <a:gd name="T6" fmla="*/ 0 w 960"/>
                <a:gd name="T7" fmla="*/ 22 h 80"/>
                <a:gd name="T8" fmla="*/ 22 w 960"/>
                <a:gd name="T9" fmla="*/ 0 h 80"/>
                <a:gd name="T10" fmla="*/ 938 w 960"/>
                <a:gd name="T11" fmla="*/ 0 h 80"/>
                <a:gd name="T12" fmla="*/ 960 w 960"/>
                <a:gd name="T13" fmla="*/ 22 h 80"/>
                <a:gd name="T14" fmla="*/ 960 w 960"/>
                <a:gd name="T15" fmla="*/ 58 h 80"/>
                <a:gd name="T16" fmla="*/ 938 w 96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80">
                  <a:moveTo>
                    <a:pt x="938" y="80"/>
                  </a:moveTo>
                  <a:cubicBezTo>
                    <a:pt x="22" y="80"/>
                    <a:pt x="22" y="80"/>
                    <a:pt x="22" y="80"/>
                  </a:cubicBezTo>
                  <a:cubicBezTo>
                    <a:pt x="10" y="80"/>
                    <a:pt x="0" y="70"/>
                    <a:pt x="0" y="5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938" y="0"/>
                    <a:pt x="938" y="0"/>
                    <a:pt x="938" y="0"/>
                  </a:cubicBezTo>
                  <a:cubicBezTo>
                    <a:pt x="950" y="0"/>
                    <a:pt x="960" y="10"/>
                    <a:pt x="960" y="22"/>
                  </a:cubicBezTo>
                  <a:cubicBezTo>
                    <a:pt x="960" y="58"/>
                    <a:pt x="960" y="58"/>
                    <a:pt x="960" y="58"/>
                  </a:cubicBezTo>
                  <a:cubicBezTo>
                    <a:pt x="960" y="70"/>
                    <a:pt x="950" y="80"/>
                    <a:pt x="938" y="80"/>
                  </a:cubicBez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xmlns="" id="{FE98AECD-2ECA-44E0-BEAC-5C9BEB6A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2298700"/>
              <a:ext cx="5829300" cy="7391400"/>
            </a:xfrm>
            <a:custGeom>
              <a:avLst/>
              <a:gdLst>
                <a:gd name="T0" fmla="*/ 1150 w 1200"/>
                <a:gd name="T1" fmla="*/ 0 h 1528"/>
                <a:gd name="T2" fmla="*/ 404 w 1200"/>
                <a:gd name="T3" fmla="*/ 0 h 1528"/>
                <a:gd name="T4" fmla="*/ 385 w 1200"/>
                <a:gd name="T5" fmla="*/ 72 h 1528"/>
                <a:gd name="T6" fmla="*/ 1120 w 1200"/>
                <a:gd name="T7" fmla="*/ 72 h 1528"/>
                <a:gd name="T8" fmla="*/ 1120 w 1200"/>
                <a:gd name="T9" fmla="*/ 1432 h 1528"/>
                <a:gd name="T10" fmla="*/ 25 w 1200"/>
                <a:gd name="T11" fmla="*/ 1432 h 1528"/>
                <a:gd name="T12" fmla="*/ 0 w 1200"/>
                <a:gd name="T13" fmla="*/ 1528 h 1528"/>
                <a:gd name="T14" fmla="*/ 1200 w 1200"/>
                <a:gd name="T15" fmla="*/ 1528 h 1528"/>
                <a:gd name="T16" fmla="*/ 1200 w 1200"/>
                <a:gd name="T17" fmla="*/ 48 h 1528"/>
                <a:gd name="T18" fmla="*/ 1200 w 1200"/>
                <a:gd name="T19" fmla="*/ 48 h 1528"/>
                <a:gd name="T20" fmla="*/ 1150 w 1200"/>
                <a:gd name="T21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0" h="1528">
                  <a:moveTo>
                    <a:pt x="1150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1120" y="72"/>
                    <a:pt x="1120" y="72"/>
                    <a:pt x="1120" y="72"/>
                  </a:cubicBezTo>
                  <a:cubicBezTo>
                    <a:pt x="1120" y="1432"/>
                    <a:pt x="1120" y="1432"/>
                    <a:pt x="1120" y="1432"/>
                  </a:cubicBezTo>
                  <a:cubicBezTo>
                    <a:pt x="25" y="1432"/>
                    <a:pt x="25" y="1432"/>
                    <a:pt x="25" y="1432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1200" y="1528"/>
                    <a:pt x="1200" y="1528"/>
                    <a:pt x="1200" y="152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22"/>
                    <a:pt x="1178" y="0"/>
                    <a:pt x="1150" y="0"/>
                  </a:cubicBezTo>
                </a:path>
              </a:pathLst>
            </a:custGeom>
            <a:solidFill>
              <a:srgbClr val="34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3F89AE73-2F21-4120-A002-CB12A974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xmlns="" id="{F463C514-FBC8-4B38-8305-50416F20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5786DA-A9C3-4C34-96E8-EFC9D1EE3178}"/>
              </a:ext>
            </a:extLst>
          </p:cNvPr>
          <p:cNvSpPr txBox="1"/>
          <p:nvPr/>
        </p:nvSpPr>
        <p:spPr>
          <a:xfrm>
            <a:off x="3483237" y="-15198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Outcome II</a:t>
            </a:r>
            <a:endParaRPr lang="en-US" sz="48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CEABC05-CA4C-4A59-8B2A-5CB7C1B1F83F}"/>
              </a:ext>
            </a:extLst>
          </p:cNvPr>
          <p:cNvCxnSpPr>
            <a:cxnSpLocks/>
          </p:cNvCxnSpPr>
          <p:nvPr/>
        </p:nvCxnSpPr>
        <p:spPr>
          <a:xfrm>
            <a:off x="5050972" y="656145"/>
            <a:ext cx="2090057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D1665EC-45C3-4689-8F3C-8B1A0C6A856A}"/>
              </a:ext>
            </a:extLst>
          </p:cNvPr>
          <p:cNvGrpSpPr/>
          <p:nvPr/>
        </p:nvGrpSpPr>
        <p:grpSpPr>
          <a:xfrm>
            <a:off x="6302043" y="935990"/>
            <a:ext cx="5773843" cy="5101955"/>
            <a:chOff x="911225" y="2298700"/>
            <a:chExt cx="11657013" cy="10217150"/>
          </a:xfrm>
        </p:grpSpPr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EEE941E7-BA95-4A19-93CA-017DF017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298700"/>
              <a:ext cx="11657013" cy="8513763"/>
            </a:xfrm>
            <a:custGeom>
              <a:avLst/>
              <a:gdLst>
                <a:gd name="T0" fmla="*/ 2352 w 2400"/>
                <a:gd name="T1" fmla="*/ 1760 h 1760"/>
                <a:gd name="T2" fmla="*/ 48 w 2400"/>
                <a:gd name="T3" fmla="*/ 1760 h 1760"/>
                <a:gd name="T4" fmla="*/ 0 w 2400"/>
                <a:gd name="T5" fmla="*/ 1712 h 1760"/>
                <a:gd name="T6" fmla="*/ 0 w 2400"/>
                <a:gd name="T7" fmla="*/ 48 h 1760"/>
                <a:gd name="T8" fmla="*/ 48 w 2400"/>
                <a:gd name="T9" fmla="*/ 0 h 1760"/>
                <a:gd name="T10" fmla="*/ 2352 w 2400"/>
                <a:gd name="T11" fmla="*/ 0 h 1760"/>
                <a:gd name="T12" fmla="*/ 2400 w 2400"/>
                <a:gd name="T13" fmla="*/ 48 h 1760"/>
                <a:gd name="T14" fmla="*/ 2400 w 2400"/>
                <a:gd name="T15" fmla="*/ 1712 h 1760"/>
                <a:gd name="T16" fmla="*/ 2352 w 2400"/>
                <a:gd name="T17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0" h="1760">
                  <a:moveTo>
                    <a:pt x="2352" y="1760"/>
                  </a:moveTo>
                  <a:cubicBezTo>
                    <a:pt x="48" y="1760"/>
                    <a:pt x="48" y="1760"/>
                    <a:pt x="48" y="1760"/>
                  </a:cubicBezTo>
                  <a:cubicBezTo>
                    <a:pt x="22" y="1760"/>
                    <a:pt x="0" y="1738"/>
                    <a:pt x="0" y="17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352" y="0"/>
                    <a:pt x="2352" y="0"/>
                    <a:pt x="2352" y="0"/>
                  </a:cubicBezTo>
                  <a:cubicBezTo>
                    <a:pt x="2378" y="0"/>
                    <a:pt x="2400" y="22"/>
                    <a:pt x="2400" y="48"/>
                  </a:cubicBezTo>
                  <a:cubicBezTo>
                    <a:pt x="2400" y="1712"/>
                    <a:pt x="2400" y="1712"/>
                    <a:pt x="2400" y="1712"/>
                  </a:cubicBezTo>
                  <a:cubicBezTo>
                    <a:pt x="2400" y="1738"/>
                    <a:pt x="2378" y="1760"/>
                    <a:pt x="2352" y="1760"/>
                  </a:cubicBezTo>
                </a:path>
              </a:pathLst>
            </a:custGeom>
            <a:solidFill>
              <a:srgbClr val="15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CE860172-C677-4834-B998-01187C9E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9690100"/>
              <a:ext cx="11657013" cy="1122363"/>
            </a:xfrm>
            <a:custGeom>
              <a:avLst/>
              <a:gdLst>
                <a:gd name="T0" fmla="*/ 2400 w 2400"/>
                <a:gd name="T1" fmla="*/ 0 h 232"/>
                <a:gd name="T2" fmla="*/ 2400 w 2400"/>
                <a:gd name="T3" fmla="*/ 184 h 232"/>
                <a:gd name="T4" fmla="*/ 2352 w 2400"/>
                <a:gd name="T5" fmla="*/ 232 h 232"/>
                <a:gd name="T6" fmla="*/ 48 w 2400"/>
                <a:gd name="T7" fmla="*/ 232 h 232"/>
                <a:gd name="T8" fmla="*/ 0 w 2400"/>
                <a:gd name="T9" fmla="*/ 184 h 232"/>
                <a:gd name="T10" fmla="*/ 0 w 2400"/>
                <a:gd name="T11" fmla="*/ 0 h 232"/>
                <a:gd name="T12" fmla="*/ 2400 w 2400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0" h="232">
                  <a:moveTo>
                    <a:pt x="2400" y="0"/>
                  </a:moveTo>
                  <a:cubicBezTo>
                    <a:pt x="2400" y="184"/>
                    <a:pt x="2400" y="184"/>
                    <a:pt x="2400" y="184"/>
                  </a:cubicBezTo>
                  <a:cubicBezTo>
                    <a:pt x="2400" y="210"/>
                    <a:pt x="2378" y="232"/>
                    <a:pt x="2352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22" y="232"/>
                    <a:pt x="0" y="21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" y="0"/>
                    <a:pt x="2400" y="0"/>
                    <a:pt x="2400" y="0"/>
                  </a:cubicBezTo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xmlns="" id="{8EC1D3BB-0BD6-4617-B624-FDFAE16E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9786938"/>
              <a:ext cx="931863" cy="928688"/>
            </a:xfrm>
            <a:prstGeom prst="ellipse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3">
              <a:extLst>
                <a:ext uri="{FF2B5EF4-FFF2-40B4-BE49-F238E27FC236}">
                  <a16:creationId xmlns:a16="http://schemas.microsoft.com/office/drawing/2014/main" xmlns="" id="{A9D6FE7F-D33F-4315-966B-A617CC4CC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9902825"/>
              <a:ext cx="700088" cy="696913"/>
            </a:xfrm>
            <a:prstGeom prst="ellipse">
              <a:avLst/>
            </a:pr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xmlns="" id="{4BFEB53E-98F0-48D9-A2DC-5E8D289C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xmlns="" id="{C394038B-03A0-4378-8F23-434906CE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46363"/>
              <a:ext cx="10879138" cy="65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4C4ADD08-3E27-49C2-BC1F-23050B6F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812463"/>
              <a:ext cx="3341688" cy="1316038"/>
            </a:xfrm>
            <a:custGeom>
              <a:avLst/>
              <a:gdLst>
                <a:gd name="T0" fmla="*/ 208 w 2105"/>
                <a:gd name="T1" fmla="*/ 0 h 829"/>
                <a:gd name="T2" fmla="*/ 0 w 2105"/>
                <a:gd name="T3" fmla="*/ 829 h 829"/>
                <a:gd name="T4" fmla="*/ 2105 w 2105"/>
                <a:gd name="T5" fmla="*/ 829 h 829"/>
                <a:gd name="T6" fmla="*/ 1897 w 2105"/>
                <a:gd name="T7" fmla="*/ 0 h 829"/>
                <a:gd name="T8" fmla="*/ 208 w 210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5" h="829">
                  <a:moveTo>
                    <a:pt x="208" y="0"/>
                  </a:moveTo>
                  <a:lnTo>
                    <a:pt x="0" y="829"/>
                  </a:lnTo>
                  <a:lnTo>
                    <a:pt x="2105" y="829"/>
                  </a:lnTo>
                  <a:lnTo>
                    <a:pt x="1897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42BBAD63-BDB6-404E-9AF6-2F162F5A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10812463"/>
              <a:ext cx="1671638" cy="1316038"/>
            </a:xfrm>
            <a:custGeom>
              <a:avLst/>
              <a:gdLst>
                <a:gd name="T0" fmla="*/ 1053 w 1053"/>
                <a:gd name="T1" fmla="*/ 829 h 829"/>
                <a:gd name="T2" fmla="*/ 0 w 1053"/>
                <a:gd name="T3" fmla="*/ 829 h 829"/>
                <a:gd name="T4" fmla="*/ 845 w 1053"/>
                <a:gd name="T5" fmla="*/ 0 h 829"/>
                <a:gd name="T6" fmla="*/ 1053 w 1053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829">
                  <a:moveTo>
                    <a:pt x="1053" y="829"/>
                  </a:moveTo>
                  <a:lnTo>
                    <a:pt x="0" y="829"/>
                  </a:lnTo>
                  <a:lnTo>
                    <a:pt x="845" y="0"/>
                  </a:lnTo>
                  <a:lnTo>
                    <a:pt x="1053" y="829"/>
                  </a:ln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83BE1287-8B0C-460A-9472-F82561C6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12128500"/>
              <a:ext cx="4662488" cy="387350"/>
            </a:xfrm>
            <a:custGeom>
              <a:avLst/>
              <a:gdLst>
                <a:gd name="T0" fmla="*/ 938 w 960"/>
                <a:gd name="T1" fmla="*/ 80 h 80"/>
                <a:gd name="T2" fmla="*/ 22 w 960"/>
                <a:gd name="T3" fmla="*/ 80 h 80"/>
                <a:gd name="T4" fmla="*/ 0 w 960"/>
                <a:gd name="T5" fmla="*/ 58 h 80"/>
                <a:gd name="T6" fmla="*/ 0 w 960"/>
                <a:gd name="T7" fmla="*/ 22 h 80"/>
                <a:gd name="T8" fmla="*/ 22 w 960"/>
                <a:gd name="T9" fmla="*/ 0 h 80"/>
                <a:gd name="T10" fmla="*/ 938 w 960"/>
                <a:gd name="T11" fmla="*/ 0 h 80"/>
                <a:gd name="T12" fmla="*/ 960 w 960"/>
                <a:gd name="T13" fmla="*/ 22 h 80"/>
                <a:gd name="T14" fmla="*/ 960 w 960"/>
                <a:gd name="T15" fmla="*/ 58 h 80"/>
                <a:gd name="T16" fmla="*/ 938 w 96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80">
                  <a:moveTo>
                    <a:pt x="938" y="80"/>
                  </a:moveTo>
                  <a:cubicBezTo>
                    <a:pt x="22" y="80"/>
                    <a:pt x="22" y="80"/>
                    <a:pt x="22" y="80"/>
                  </a:cubicBezTo>
                  <a:cubicBezTo>
                    <a:pt x="10" y="80"/>
                    <a:pt x="0" y="70"/>
                    <a:pt x="0" y="5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938" y="0"/>
                    <a:pt x="938" y="0"/>
                    <a:pt x="938" y="0"/>
                  </a:cubicBezTo>
                  <a:cubicBezTo>
                    <a:pt x="950" y="0"/>
                    <a:pt x="960" y="10"/>
                    <a:pt x="960" y="22"/>
                  </a:cubicBezTo>
                  <a:cubicBezTo>
                    <a:pt x="960" y="58"/>
                    <a:pt x="960" y="58"/>
                    <a:pt x="960" y="58"/>
                  </a:cubicBezTo>
                  <a:cubicBezTo>
                    <a:pt x="960" y="70"/>
                    <a:pt x="950" y="80"/>
                    <a:pt x="938" y="80"/>
                  </a:cubicBez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FE98AECD-2ECA-44E0-BEAC-5C9BEB6A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2298700"/>
              <a:ext cx="5829300" cy="7391400"/>
            </a:xfrm>
            <a:custGeom>
              <a:avLst/>
              <a:gdLst>
                <a:gd name="T0" fmla="*/ 1150 w 1200"/>
                <a:gd name="T1" fmla="*/ 0 h 1528"/>
                <a:gd name="T2" fmla="*/ 404 w 1200"/>
                <a:gd name="T3" fmla="*/ 0 h 1528"/>
                <a:gd name="T4" fmla="*/ 385 w 1200"/>
                <a:gd name="T5" fmla="*/ 72 h 1528"/>
                <a:gd name="T6" fmla="*/ 1120 w 1200"/>
                <a:gd name="T7" fmla="*/ 72 h 1528"/>
                <a:gd name="T8" fmla="*/ 1120 w 1200"/>
                <a:gd name="T9" fmla="*/ 1432 h 1528"/>
                <a:gd name="T10" fmla="*/ 25 w 1200"/>
                <a:gd name="T11" fmla="*/ 1432 h 1528"/>
                <a:gd name="T12" fmla="*/ 0 w 1200"/>
                <a:gd name="T13" fmla="*/ 1528 h 1528"/>
                <a:gd name="T14" fmla="*/ 1200 w 1200"/>
                <a:gd name="T15" fmla="*/ 1528 h 1528"/>
                <a:gd name="T16" fmla="*/ 1200 w 1200"/>
                <a:gd name="T17" fmla="*/ 48 h 1528"/>
                <a:gd name="T18" fmla="*/ 1200 w 1200"/>
                <a:gd name="T19" fmla="*/ 48 h 1528"/>
                <a:gd name="T20" fmla="*/ 1150 w 1200"/>
                <a:gd name="T21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0" h="1528">
                  <a:moveTo>
                    <a:pt x="1150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1120" y="72"/>
                    <a:pt x="1120" y="72"/>
                    <a:pt x="1120" y="72"/>
                  </a:cubicBezTo>
                  <a:cubicBezTo>
                    <a:pt x="1120" y="1432"/>
                    <a:pt x="1120" y="1432"/>
                    <a:pt x="1120" y="1432"/>
                  </a:cubicBezTo>
                  <a:cubicBezTo>
                    <a:pt x="25" y="1432"/>
                    <a:pt x="25" y="1432"/>
                    <a:pt x="25" y="1432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1200" y="1528"/>
                    <a:pt x="1200" y="1528"/>
                    <a:pt x="1200" y="152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48"/>
                    <a:pt x="1200" y="48"/>
                    <a:pt x="1200" y="48"/>
                  </a:cubicBezTo>
                  <a:cubicBezTo>
                    <a:pt x="1200" y="22"/>
                    <a:pt x="1178" y="0"/>
                    <a:pt x="1150" y="0"/>
                  </a:cubicBezTo>
                </a:path>
              </a:pathLst>
            </a:custGeom>
            <a:solidFill>
              <a:srgbClr val="34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3F89AE73-2F21-4120-A002-CB12A974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F463C514-FBC8-4B38-8305-50416F20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6363"/>
              <a:ext cx="5318125" cy="6580188"/>
            </a:xfrm>
            <a:custGeom>
              <a:avLst/>
              <a:gdLst>
                <a:gd name="T0" fmla="*/ 3350 w 3350"/>
                <a:gd name="T1" fmla="*/ 0 h 4145"/>
                <a:gd name="T2" fmla="*/ 1101 w 3350"/>
                <a:gd name="T3" fmla="*/ 0 h 4145"/>
                <a:gd name="T4" fmla="*/ 0 w 3350"/>
                <a:gd name="T5" fmla="*/ 4145 h 4145"/>
                <a:gd name="T6" fmla="*/ 3350 w 3350"/>
                <a:gd name="T7" fmla="*/ 4145 h 4145"/>
                <a:gd name="T8" fmla="*/ 3350 w 3350"/>
                <a:gd name="T9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4145">
                  <a:moveTo>
                    <a:pt x="3350" y="0"/>
                  </a:moveTo>
                  <a:lnTo>
                    <a:pt x="1101" y="0"/>
                  </a:lnTo>
                  <a:lnTo>
                    <a:pt x="0" y="4145"/>
                  </a:lnTo>
                  <a:lnTo>
                    <a:pt x="3350" y="4145"/>
                  </a:lnTo>
                  <a:lnTo>
                    <a:pt x="3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1035" y="6099500"/>
            <a:ext cx="5359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Beneficiary Trend for free Anti-TB Medicines through PPs/private chemist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2457" y="603794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Specimen transportation</a:t>
            </a:r>
            <a:endParaRPr lang="en-US" sz="2000" b="1" dirty="0"/>
          </a:p>
        </p:txBody>
      </p:sp>
      <p:graphicFrame>
        <p:nvGraphicFramePr>
          <p:cNvPr id="4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1009402"/>
              </p:ext>
            </p:extLst>
          </p:nvPr>
        </p:nvGraphicFramePr>
        <p:xfrm>
          <a:off x="427458" y="1109596"/>
          <a:ext cx="5430480" cy="33515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5153">
                  <a:extLst>
                    <a:ext uri="{9D8B030D-6E8A-4147-A177-3AD203B41FA5}">
                      <a16:colId xmlns:a16="http://schemas.microsoft.com/office/drawing/2014/main" xmlns="" val="1201689608"/>
                    </a:ext>
                  </a:extLst>
                </a:gridCol>
                <a:gridCol w="1317324">
                  <a:extLst>
                    <a:ext uri="{9D8B030D-6E8A-4147-A177-3AD203B41FA5}">
                      <a16:colId xmlns:a16="http://schemas.microsoft.com/office/drawing/2014/main" xmlns="" val="363976574"/>
                    </a:ext>
                  </a:extLst>
                </a:gridCol>
                <a:gridCol w="1425153">
                  <a:extLst>
                    <a:ext uri="{9D8B030D-6E8A-4147-A177-3AD203B41FA5}">
                      <a16:colId xmlns:a16="http://schemas.microsoft.com/office/drawing/2014/main" xmlns="" val="3134115128"/>
                    </a:ext>
                  </a:extLst>
                </a:gridCol>
                <a:gridCol w="1262850">
                  <a:extLst>
                    <a:ext uri="{9D8B030D-6E8A-4147-A177-3AD203B41FA5}">
                      <a16:colId xmlns:a16="http://schemas.microsoft.com/office/drawing/2014/main" xmlns="" val="4026542607"/>
                    </a:ext>
                  </a:extLst>
                </a:gridCol>
              </a:tblGrid>
              <a:tr h="3769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Period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Type of Medicine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7840896"/>
                  </a:ext>
                </a:extLst>
              </a:tr>
              <a:tr h="262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Private Drugs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RNTCP FDC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354988531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1342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1342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11399369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1Q 17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368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368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53389329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2Q 17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395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395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441560011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3Q 17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572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541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31 (5%)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794002107"/>
                  </a:ext>
                </a:extLst>
              </a:tr>
              <a:tr h="37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4Q 17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608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520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88 (14%)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67782933"/>
                  </a:ext>
                </a:extLst>
              </a:tr>
              <a:tr h="37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1Q 18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775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611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164 (21%)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83976681"/>
                  </a:ext>
                </a:extLst>
              </a:tr>
              <a:tr h="37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2Q 18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986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615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371 (37%)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806834679"/>
                  </a:ext>
                </a:extLst>
              </a:tr>
              <a:tr h="37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July 18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257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151 (59%)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0509287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026142"/>
              </p:ext>
            </p:extLst>
          </p:nvPr>
        </p:nvGraphicFramePr>
        <p:xfrm>
          <a:off x="6501131" y="1916688"/>
          <a:ext cx="5374880" cy="19360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4976">
                  <a:extLst>
                    <a:ext uri="{9D8B030D-6E8A-4147-A177-3AD203B41FA5}">
                      <a16:colId xmlns:a16="http://schemas.microsoft.com/office/drawing/2014/main" xmlns="" val="3622137704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xmlns="" val="1016826200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xmlns="" val="2407862984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xmlns="" val="333379432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xmlns="" val="3012362670"/>
                    </a:ext>
                  </a:extLst>
                </a:gridCol>
              </a:tblGrid>
              <a:tr h="1308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From April-17 to July -18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Specimen Transported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TB detected among tested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Rif Resistant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No of Rif Resistant Cases referred to RNTCP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18532312"/>
                  </a:ext>
                </a:extLst>
              </a:tr>
              <a:tr h="625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2489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465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05550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56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5662" y="1120600"/>
            <a:ext cx="10058401" cy="3547653"/>
            <a:chOff x="465220" y="1120600"/>
            <a:chExt cx="10058401" cy="429074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895DFB2E-D8F6-4AD4-8F6B-31FCACE619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913828029"/>
                </p:ext>
              </p:extLst>
            </p:nvPr>
          </p:nvGraphicFramePr>
          <p:xfrm>
            <a:off x="866273" y="1120600"/>
            <a:ext cx="2871536" cy="2134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5040285A-8389-471C-9E45-593B8C3FD6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516120361"/>
                </p:ext>
              </p:extLst>
            </p:nvPr>
          </p:nvGraphicFramePr>
          <p:xfrm>
            <a:off x="6195463" y="1120600"/>
            <a:ext cx="2871536" cy="2134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">
              <a:extLst>
                <a:ext uri="{FF2B5EF4-FFF2-40B4-BE49-F238E27FC236}">
                  <a16:creationId xmlns:a16="http://schemas.microsoft.com/office/drawing/2014/main" xmlns="" id="{741847EE-9CF3-40AF-A77A-856C858AD2F4}"/>
                </a:ext>
              </a:extLst>
            </p:cNvPr>
            <p:cNvSpPr txBox="1"/>
            <p:nvPr/>
          </p:nvSpPr>
          <p:spPr>
            <a:xfrm>
              <a:off x="6925378" y="1786814"/>
              <a:ext cx="1411706" cy="80210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rgbClr val="747F8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80%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xmlns="" id="{35310C12-4233-48F2-B2D7-387F5B9FD07F}"/>
                </a:ext>
              </a:extLst>
            </p:cNvPr>
            <p:cNvSpPr txBox="1"/>
            <p:nvPr/>
          </p:nvSpPr>
          <p:spPr>
            <a:xfrm>
              <a:off x="1596188" y="1811343"/>
              <a:ext cx="1411706" cy="80210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rgbClr val="747F83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40%</a:t>
              </a:r>
              <a:endParaRPr lang="en-US" sz="4000" dirty="0">
                <a:solidFill>
                  <a:srgbClr val="747F83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xmlns="" id="{9CDD6B39-DC76-4EF1-B863-802DAE2ECB9D}"/>
                </a:ext>
              </a:extLst>
            </p:cNvPr>
            <p:cNvSpPr txBox="1">
              <a:spLocks/>
            </p:cNvSpPr>
            <p:nvPr/>
          </p:nvSpPr>
          <p:spPr>
            <a:xfrm>
              <a:off x="465220" y="3600979"/>
              <a:ext cx="3673642" cy="13663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UDST offered to ~40% notified private sector patients</a:t>
              </a:r>
              <a:endParaRPr lang="en-US" sz="20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 Placeholder 6">
              <a:extLst>
                <a:ext uri="{FF2B5EF4-FFF2-40B4-BE49-F238E27FC236}">
                  <a16:creationId xmlns:a16="http://schemas.microsoft.com/office/drawing/2014/main" xmlns="" id="{4BC2C3A3-C861-45DC-8A00-BC21BE35BDD5}"/>
                </a:ext>
              </a:extLst>
            </p:cNvPr>
            <p:cNvSpPr txBox="1">
              <a:spLocks/>
            </p:cNvSpPr>
            <p:nvPr/>
          </p:nvSpPr>
          <p:spPr>
            <a:xfrm>
              <a:off x="4251158" y="3600979"/>
              <a:ext cx="6272463" cy="1810369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2000" dirty="0"/>
                <a:t>Public </a:t>
              </a:r>
              <a:r>
                <a:rPr lang="en-US" sz="2000" dirty="0" smtClean="0"/>
                <a:t>health action </a:t>
              </a:r>
              <a:r>
                <a:rPr lang="en-US" sz="2000" dirty="0"/>
                <a:t>(telephonic + home visit) provided to 95% of notified private sector patients residing in Nagpur corporation area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1DF91B-C2D2-490F-A9B0-FA6DCE642561}"/>
              </a:ext>
            </a:extLst>
          </p:cNvPr>
          <p:cNvSpPr txBox="1"/>
          <p:nvPr/>
        </p:nvSpPr>
        <p:spPr>
          <a:xfrm>
            <a:off x="3483237" y="289603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Results and conclusion</a:t>
            </a:r>
            <a:endParaRPr lang="en-US" sz="48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D88B940-D974-418C-AEE4-9CD0F74D4382}"/>
              </a:ext>
            </a:extLst>
          </p:cNvPr>
          <p:cNvCxnSpPr>
            <a:cxnSpLocks/>
          </p:cNvCxnSpPr>
          <p:nvPr/>
        </p:nvCxnSpPr>
        <p:spPr>
          <a:xfrm>
            <a:off x="3701981" y="1120600"/>
            <a:ext cx="478803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95663" y="4878468"/>
            <a:ext cx="9897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investment for involvement of some public-private interface agency for augmenting service delivery in private sector may be a cost-effective intervention considering a challenge of TB elimination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170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8C73ECD-B53C-4CAB-8782-800F3100DBD6}"/>
              </a:ext>
            </a:extLst>
          </p:cNvPr>
          <p:cNvSpPr>
            <a:spLocks/>
          </p:cNvSpPr>
          <p:nvPr/>
        </p:nvSpPr>
        <p:spPr bwMode="auto">
          <a:xfrm>
            <a:off x="6223000" y="1755404"/>
            <a:ext cx="5969000" cy="2221288"/>
          </a:xfrm>
          <a:custGeom>
            <a:avLst/>
            <a:gdLst>
              <a:gd name="connsiteX0" fmla="*/ 357144 w 5969000"/>
              <a:gd name="connsiteY0" fmla="*/ 222 h 2221288"/>
              <a:gd name="connsiteX1" fmla="*/ 441676 w 5969000"/>
              <a:gd name="connsiteY1" fmla="*/ 7008 h 2221288"/>
              <a:gd name="connsiteX2" fmla="*/ 2215864 w 5969000"/>
              <a:gd name="connsiteY2" fmla="*/ 1848514 h 2221288"/>
              <a:gd name="connsiteX3" fmla="*/ 5969000 w 5969000"/>
              <a:gd name="connsiteY3" fmla="*/ 1848514 h 2221288"/>
              <a:gd name="connsiteX4" fmla="*/ 5969000 w 5969000"/>
              <a:gd name="connsiteY4" fmla="*/ 2221288 h 2221288"/>
              <a:gd name="connsiteX5" fmla="*/ 5950799 w 5969000"/>
              <a:gd name="connsiteY5" fmla="*/ 2221288 h 2221288"/>
              <a:gd name="connsiteX6" fmla="*/ 2245808 w 5969000"/>
              <a:gd name="connsiteY6" fmla="*/ 2221288 h 2221288"/>
              <a:gd name="connsiteX7" fmla="*/ 1553351 w 5969000"/>
              <a:gd name="connsiteY7" fmla="*/ 2221288 h 2221288"/>
              <a:gd name="connsiteX8" fmla="*/ 1497206 w 5969000"/>
              <a:gd name="connsiteY8" fmla="*/ 2221288 h 2221288"/>
              <a:gd name="connsiteX9" fmla="*/ 1497206 w 5969000"/>
              <a:gd name="connsiteY9" fmla="*/ 2198922 h 2221288"/>
              <a:gd name="connsiteX10" fmla="*/ 299441 w 5969000"/>
              <a:gd name="connsiteY10" fmla="*/ 737646 h 2221288"/>
              <a:gd name="connsiteX11" fmla="*/ 0 w 5969000"/>
              <a:gd name="connsiteY11" fmla="*/ 376055 h 2221288"/>
              <a:gd name="connsiteX12" fmla="*/ 0 w 5969000"/>
              <a:gd name="connsiteY12" fmla="*/ 368599 h 2221288"/>
              <a:gd name="connsiteX13" fmla="*/ 357144 w 5969000"/>
              <a:gd name="connsiteY13" fmla="*/ 222 h 2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9000" h="2221288">
                <a:moveTo>
                  <a:pt x="357144" y="222"/>
                </a:moveTo>
                <a:cubicBezTo>
                  <a:pt x="384829" y="-739"/>
                  <a:pt x="413135" y="1416"/>
                  <a:pt x="441676" y="7008"/>
                </a:cubicBezTo>
                <a:cubicBezTo>
                  <a:pt x="1354971" y="189667"/>
                  <a:pt x="2069887" y="924033"/>
                  <a:pt x="2215864" y="1848514"/>
                </a:cubicBezTo>
                <a:lnTo>
                  <a:pt x="5969000" y="1848514"/>
                </a:lnTo>
                <a:lnTo>
                  <a:pt x="5969000" y="2221288"/>
                </a:lnTo>
                <a:lnTo>
                  <a:pt x="5950799" y="2221288"/>
                </a:lnTo>
                <a:cubicBezTo>
                  <a:pt x="5694220" y="2221288"/>
                  <a:pt x="4873170" y="2221288"/>
                  <a:pt x="2245808" y="2221288"/>
                </a:cubicBezTo>
                <a:cubicBezTo>
                  <a:pt x="2245808" y="2221288"/>
                  <a:pt x="2245808" y="2221288"/>
                  <a:pt x="1553351" y="2221288"/>
                </a:cubicBezTo>
                <a:cubicBezTo>
                  <a:pt x="1553351" y="2221288"/>
                  <a:pt x="1553351" y="2221288"/>
                  <a:pt x="1497206" y="2221288"/>
                </a:cubicBezTo>
                <a:cubicBezTo>
                  <a:pt x="1497206" y="2213833"/>
                  <a:pt x="1497206" y="2206377"/>
                  <a:pt x="1497206" y="2198922"/>
                </a:cubicBezTo>
                <a:cubicBezTo>
                  <a:pt x="1497206" y="1479467"/>
                  <a:pt x="984413" y="879300"/>
                  <a:pt x="299441" y="737646"/>
                </a:cubicBezTo>
                <a:cubicBezTo>
                  <a:pt x="127263" y="704096"/>
                  <a:pt x="0" y="554986"/>
                  <a:pt x="0" y="376055"/>
                </a:cubicBezTo>
                <a:cubicBezTo>
                  <a:pt x="0" y="376055"/>
                  <a:pt x="0" y="376055"/>
                  <a:pt x="0" y="368599"/>
                </a:cubicBezTo>
                <a:cubicBezTo>
                  <a:pt x="0" y="166369"/>
                  <a:pt x="163348" y="6950"/>
                  <a:pt x="357144" y="222"/>
                </a:cubicBezTo>
                <a:close/>
              </a:path>
            </a:pathLst>
          </a:custGeom>
          <a:solidFill>
            <a:srgbClr val="ABD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3CE45DCE-2657-4880-B376-78E3600FFD64}"/>
              </a:ext>
            </a:extLst>
          </p:cNvPr>
          <p:cNvSpPr>
            <a:spLocks/>
          </p:cNvSpPr>
          <p:nvPr/>
        </p:nvSpPr>
        <p:spPr bwMode="auto">
          <a:xfrm>
            <a:off x="3175" y="4141792"/>
            <a:ext cx="6070600" cy="2217738"/>
          </a:xfrm>
          <a:custGeom>
            <a:avLst/>
            <a:gdLst>
              <a:gd name="T0" fmla="*/ 1542 w 1622"/>
              <a:gd name="T1" fmla="*/ 386 h 595"/>
              <a:gd name="T2" fmla="*/ 1222 w 1622"/>
              <a:gd name="T3" fmla="*/ 0 h 595"/>
              <a:gd name="T4" fmla="*/ 1191 w 1622"/>
              <a:gd name="T5" fmla="*/ 0 h 595"/>
              <a:gd name="T6" fmla="*/ 1022 w 1622"/>
              <a:gd name="T7" fmla="*/ 0 h 595"/>
              <a:gd name="T8" fmla="*/ 0 w 1622"/>
              <a:gd name="T9" fmla="*/ 0 h 595"/>
              <a:gd name="T10" fmla="*/ 0 w 1622"/>
              <a:gd name="T11" fmla="*/ 100 h 595"/>
              <a:gd name="T12" fmla="*/ 1031 w 1622"/>
              <a:gd name="T13" fmla="*/ 100 h 595"/>
              <a:gd name="T14" fmla="*/ 1504 w 1622"/>
              <a:gd name="T15" fmla="*/ 583 h 595"/>
              <a:gd name="T16" fmla="*/ 1622 w 1622"/>
              <a:gd name="T17" fmla="*/ 485 h 595"/>
              <a:gd name="T18" fmla="*/ 1622 w 1622"/>
              <a:gd name="T19" fmla="*/ 483 h 595"/>
              <a:gd name="T20" fmla="*/ 1542 w 1622"/>
              <a:gd name="T21" fmla="*/ 38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2" h="595">
                <a:moveTo>
                  <a:pt x="1542" y="386"/>
                </a:moveTo>
                <a:cubicBezTo>
                  <a:pt x="1361" y="350"/>
                  <a:pt x="1224" y="191"/>
                  <a:pt x="1222" y="0"/>
                </a:cubicBezTo>
                <a:cubicBezTo>
                  <a:pt x="1191" y="0"/>
                  <a:pt x="1191" y="0"/>
                  <a:pt x="1191" y="0"/>
                </a:cubicBezTo>
                <a:cubicBezTo>
                  <a:pt x="1022" y="0"/>
                  <a:pt x="1022" y="0"/>
                  <a:pt x="10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0"/>
                  <a:pt x="0" y="100"/>
                  <a:pt x="0" y="100"/>
                </a:cubicBezTo>
                <a:cubicBezTo>
                  <a:pt x="1031" y="100"/>
                  <a:pt x="1031" y="100"/>
                  <a:pt x="1031" y="100"/>
                </a:cubicBezTo>
                <a:cubicBezTo>
                  <a:pt x="1074" y="343"/>
                  <a:pt x="1263" y="535"/>
                  <a:pt x="1504" y="583"/>
                </a:cubicBezTo>
                <a:cubicBezTo>
                  <a:pt x="1565" y="595"/>
                  <a:pt x="1622" y="548"/>
                  <a:pt x="1622" y="485"/>
                </a:cubicBezTo>
                <a:cubicBezTo>
                  <a:pt x="1622" y="483"/>
                  <a:pt x="1622" y="483"/>
                  <a:pt x="1622" y="483"/>
                </a:cubicBezTo>
                <a:cubicBezTo>
                  <a:pt x="1622" y="436"/>
                  <a:pt x="1588" y="396"/>
                  <a:pt x="1542" y="386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520C675D-9226-4BE8-AF08-A20B66EBE88C}"/>
              </a:ext>
            </a:extLst>
          </p:cNvPr>
          <p:cNvSpPr>
            <a:spLocks/>
          </p:cNvSpPr>
          <p:nvPr/>
        </p:nvSpPr>
        <p:spPr bwMode="auto">
          <a:xfrm>
            <a:off x="2233613" y="1717679"/>
            <a:ext cx="3840163" cy="2259013"/>
          </a:xfrm>
          <a:custGeom>
            <a:avLst/>
            <a:gdLst>
              <a:gd name="T0" fmla="*/ 907 w 1026"/>
              <a:gd name="T1" fmla="*/ 12 h 606"/>
              <a:gd name="T2" fmla="*/ 433 w 1026"/>
              <a:gd name="T3" fmla="*/ 506 h 606"/>
              <a:gd name="T4" fmla="*/ 50 w 1026"/>
              <a:gd name="T5" fmla="*/ 506 h 606"/>
              <a:gd name="T6" fmla="*/ 0 w 1026"/>
              <a:gd name="T7" fmla="*/ 556 h 606"/>
              <a:gd name="T8" fmla="*/ 50 w 1026"/>
              <a:gd name="T9" fmla="*/ 606 h 606"/>
              <a:gd name="T10" fmla="*/ 426 w 1026"/>
              <a:gd name="T11" fmla="*/ 606 h 606"/>
              <a:gd name="T12" fmla="*/ 595 w 1026"/>
              <a:gd name="T13" fmla="*/ 606 h 606"/>
              <a:gd name="T14" fmla="*/ 626 w 1026"/>
              <a:gd name="T15" fmla="*/ 606 h 606"/>
              <a:gd name="T16" fmla="*/ 626 w 1026"/>
              <a:gd name="T17" fmla="*/ 600 h 606"/>
              <a:gd name="T18" fmla="*/ 945 w 1026"/>
              <a:gd name="T19" fmla="*/ 208 h 606"/>
              <a:gd name="T20" fmla="*/ 1026 w 1026"/>
              <a:gd name="T21" fmla="*/ 111 h 606"/>
              <a:gd name="T22" fmla="*/ 1026 w 1026"/>
              <a:gd name="T23" fmla="*/ 109 h 606"/>
              <a:gd name="T24" fmla="*/ 907 w 1026"/>
              <a:gd name="T25" fmla="*/ 1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6" h="606">
                <a:moveTo>
                  <a:pt x="907" y="12"/>
                </a:moveTo>
                <a:cubicBezTo>
                  <a:pt x="663" y="61"/>
                  <a:pt x="472" y="258"/>
                  <a:pt x="433" y="506"/>
                </a:cubicBezTo>
                <a:cubicBezTo>
                  <a:pt x="50" y="506"/>
                  <a:pt x="50" y="506"/>
                  <a:pt x="50" y="506"/>
                </a:cubicBezTo>
                <a:cubicBezTo>
                  <a:pt x="22" y="506"/>
                  <a:pt x="0" y="528"/>
                  <a:pt x="0" y="556"/>
                </a:cubicBezTo>
                <a:cubicBezTo>
                  <a:pt x="0" y="584"/>
                  <a:pt x="22" y="606"/>
                  <a:pt x="50" y="606"/>
                </a:cubicBezTo>
                <a:cubicBezTo>
                  <a:pt x="426" y="606"/>
                  <a:pt x="426" y="606"/>
                  <a:pt x="426" y="606"/>
                </a:cubicBezTo>
                <a:cubicBezTo>
                  <a:pt x="595" y="606"/>
                  <a:pt x="595" y="606"/>
                  <a:pt x="595" y="606"/>
                </a:cubicBezTo>
                <a:cubicBezTo>
                  <a:pt x="626" y="606"/>
                  <a:pt x="626" y="606"/>
                  <a:pt x="626" y="606"/>
                </a:cubicBezTo>
                <a:cubicBezTo>
                  <a:pt x="626" y="604"/>
                  <a:pt x="626" y="602"/>
                  <a:pt x="626" y="600"/>
                </a:cubicBezTo>
                <a:cubicBezTo>
                  <a:pt x="626" y="407"/>
                  <a:pt x="763" y="246"/>
                  <a:pt x="945" y="208"/>
                </a:cubicBezTo>
                <a:cubicBezTo>
                  <a:pt x="992" y="199"/>
                  <a:pt x="1026" y="159"/>
                  <a:pt x="1026" y="111"/>
                </a:cubicBezTo>
                <a:cubicBezTo>
                  <a:pt x="1026" y="109"/>
                  <a:pt x="1026" y="109"/>
                  <a:pt x="1026" y="109"/>
                </a:cubicBezTo>
                <a:cubicBezTo>
                  <a:pt x="1026" y="47"/>
                  <a:pt x="969" y="0"/>
                  <a:pt x="907" y="12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2B87926-C88E-4EA0-A5F3-35AEA7550A9C}"/>
              </a:ext>
            </a:extLst>
          </p:cNvPr>
          <p:cNvSpPr txBox="1">
            <a:spLocks/>
          </p:cNvSpPr>
          <p:nvPr/>
        </p:nvSpPr>
        <p:spPr>
          <a:xfrm>
            <a:off x="3175" y="1924726"/>
            <a:ext cx="4472572" cy="1234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E212D0-9BE1-4252-9746-409E33660DB8}"/>
              </a:ext>
            </a:extLst>
          </p:cNvPr>
          <p:cNvSpPr txBox="1"/>
          <p:nvPr/>
        </p:nvSpPr>
        <p:spPr>
          <a:xfrm>
            <a:off x="3483237" y="213722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Plan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DE083C2-0D47-4D88-BF59-3CB07FA496A0}"/>
              </a:ext>
            </a:extLst>
          </p:cNvPr>
          <p:cNvCxnSpPr>
            <a:cxnSpLocks/>
          </p:cNvCxnSpPr>
          <p:nvPr/>
        </p:nvCxnSpPr>
        <p:spPr>
          <a:xfrm>
            <a:off x="5552406" y="924129"/>
            <a:ext cx="1042737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1649" y="1547905"/>
            <a:ext cx="4433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Maharashtra intends to expand these Private sector engagement initiatives in rest of the state.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04214" y="1773845"/>
            <a:ext cx="3743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resistant TB services will also be provided to patients in private sector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02" y="4959644"/>
            <a:ext cx="4122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intends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by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per National Strategic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guidance of Government of India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0742" y="4604330"/>
            <a:ext cx="6176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टीबी हारेगा!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i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देश जितेगा!!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5" b="14938"/>
          <a:stretch/>
        </p:blipFill>
        <p:spPr>
          <a:xfrm>
            <a:off x="4134434" y="1594770"/>
            <a:ext cx="3730625" cy="3057441"/>
          </a:xfrm>
        </p:spPr>
      </p:pic>
      <p:sp>
        <p:nvSpPr>
          <p:cNvPr id="2" name="TextBox 1"/>
          <p:cNvSpPr txBox="1"/>
          <p:nvPr/>
        </p:nvSpPr>
        <p:spPr>
          <a:xfrm>
            <a:off x="4010526" y="5293895"/>
            <a:ext cx="397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3810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IN" sz="4800" b="1" dirty="0">
              <a:ln w="3810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22">
            <a:extLst>
              <a:ext uri="{FF2B5EF4-FFF2-40B4-BE49-F238E27FC236}">
                <a16:creationId xmlns:a16="http://schemas.microsoft.com/office/drawing/2014/main" xmlns="" id="{DB8BB0C2-3592-4C49-A8A6-61334D47DE3F}"/>
              </a:ext>
            </a:extLst>
          </p:cNvPr>
          <p:cNvSpPr>
            <a:spLocks/>
          </p:cNvSpPr>
          <p:nvPr/>
        </p:nvSpPr>
        <p:spPr bwMode="auto">
          <a:xfrm>
            <a:off x="0" y="4357687"/>
            <a:ext cx="12192000" cy="2371725"/>
          </a:xfrm>
          <a:custGeom>
            <a:avLst/>
            <a:gdLst>
              <a:gd name="T0" fmla="*/ 0 w 3283"/>
              <a:gd name="T1" fmla="*/ 348 h 725"/>
              <a:gd name="T2" fmla="*/ 1059 w 3283"/>
              <a:gd name="T3" fmla="*/ 58 h 725"/>
              <a:gd name="T4" fmla="*/ 1698 w 3283"/>
              <a:gd name="T5" fmla="*/ 56 h 725"/>
              <a:gd name="T6" fmla="*/ 2268 w 3283"/>
              <a:gd name="T7" fmla="*/ 209 h 725"/>
              <a:gd name="T8" fmla="*/ 2940 w 3283"/>
              <a:gd name="T9" fmla="*/ 182 h 725"/>
              <a:gd name="T10" fmla="*/ 3283 w 3283"/>
              <a:gd name="T11" fmla="*/ 60 h 725"/>
              <a:gd name="T12" fmla="*/ 3283 w 3283"/>
              <a:gd name="T13" fmla="*/ 725 h 725"/>
              <a:gd name="T14" fmla="*/ 0 w 3283"/>
              <a:gd name="T15" fmla="*/ 725 h 725"/>
              <a:gd name="T16" fmla="*/ 0 w 3283"/>
              <a:gd name="T17" fmla="*/ 348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3" h="725">
                <a:moveTo>
                  <a:pt x="0" y="348"/>
                </a:moveTo>
                <a:cubicBezTo>
                  <a:pt x="1059" y="58"/>
                  <a:pt x="1059" y="58"/>
                  <a:pt x="1059" y="58"/>
                </a:cubicBezTo>
                <a:cubicBezTo>
                  <a:pt x="1268" y="1"/>
                  <a:pt x="1489" y="0"/>
                  <a:pt x="1698" y="56"/>
                </a:cubicBezTo>
                <a:cubicBezTo>
                  <a:pt x="2268" y="209"/>
                  <a:pt x="2268" y="209"/>
                  <a:pt x="2268" y="209"/>
                </a:cubicBezTo>
                <a:cubicBezTo>
                  <a:pt x="2490" y="268"/>
                  <a:pt x="2724" y="259"/>
                  <a:pt x="2940" y="182"/>
                </a:cubicBezTo>
                <a:cubicBezTo>
                  <a:pt x="3283" y="60"/>
                  <a:pt x="3283" y="60"/>
                  <a:pt x="3283" y="60"/>
                </a:cubicBezTo>
                <a:cubicBezTo>
                  <a:pt x="3283" y="725"/>
                  <a:pt x="3283" y="725"/>
                  <a:pt x="3283" y="725"/>
                </a:cubicBezTo>
                <a:cubicBezTo>
                  <a:pt x="0" y="725"/>
                  <a:pt x="0" y="725"/>
                  <a:pt x="0" y="725"/>
                </a:cubicBezTo>
                <a:lnTo>
                  <a:pt x="0" y="3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xmlns="" id="{20B7B5ED-B235-4676-892C-62C1D59BE27E}"/>
              </a:ext>
            </a:extLst>
          </p:cNvPr>
          <p:cNvSpPr>
            <a:spLocks/>
          </p:cNvSpPr>
          <p:nvPr/>
        </p:nvSpPr>
        <p:spPr bwMode="auto">
          <a:xfrm>
            <a:off x="0" y="4486275"/>
            <a:ext cx="12192000" cy="2371725"/>
          </a:xfrm>
          <a:custGeom>
            <a:avLst/>
            <a:gdLst>
              <a:gd name="T0" fmla="*/ 0 w 3283"/>
              <a:gd name="T1" fmla="*/ 348 h 725"/>
              <a:gd name="T2" fmla="*/ 1059 w 3283"/>
              <a:gd name="T3" fmla="*/ 58 h 725"/>
              <a:gd name="T4" fmla="*/ 1698 w 3283"/>
              <a:gd name="T5" fmla="*/ 56 h 725"/>
              <a:gd name="T6" fmla="*/ 2268 w 3283"/>
              <a:gd name="T7" fmla="*/ 209 h 725"/>
              <a:gd name="T8" fmla="*/ 2940 w 3283"/>
              <a:gd name="T9" fmla="*/ 182 h 725"/>
              <a:gd name="T10" fmla="*/ 3283 w 3283"/>
              <a:gd name="T11" fmla="*/ 60 h 725"/>
              <a:gd name="T12" fmla="*/ 3283 w 3283"/>
              <a:gd name="T13" fmla="*/ 725 h 725"/>
              <a:gd name="T14" fmla="*/ 0 w 3283"/>
              <a:gd name="T15" fmla="*/ 725 h 725"/>
              <a:gd name="T16" fmla="*/ 0 w 3283"/>
              <a:gd name="T17" fmla="*/ 348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3" h="725">
                <a:moveTo>
                  <a:pt x="0" y="348"/>
                </a:moveTo>
                <a:cubicBezTo>
                  <a:pt x="1059" y="58"/>
                  <a:pt x="1059" y="58"/>
                  <a:pt x="1059" y="58"/>
                </a:cubicBezTo>
                <a:cubicBezTo>
                  <a:pt x="1268" y="1"/>
                  <a:pt x="1489" y="0"/>
                  <a:pt x="1698" y="56"/>
                </a:cubicBezTo>
                <a:cubicBezTo>
                  <a:pt x="2268" y="209"/>
                  <a:pt x="2268" y="209"/>
                  <a:pt x="2268" y="209"/>
                </a:cubicBezTo>
                <a:cubicBezTo>
                  <a:pt x="2490" y="268"/>
                  <a:pt x="2724" y="259"/>
                  <a:pt x="2940" y="182"/>
                </a:cubicBezTo>
                <a:cubicBezTo>
                  <a:pt x="3283" y="60"/>
                  <a:pt x="3283" y="60"/>
                  <a:pt x="3283" y="60"/>
                </a:cubicBezTo>
                <a:cubicBezTo>
                  <a:pt x="3283" y="725"/>
                  <a:pt x="3283" y="725"/>
                  <a:pt x="3283" y="725"/>
                </a:cubicBezTo>
                <a:cubicBezTo>
                  <a:pt x="0" y="725"/>
                  <a:pt x="0" y="725"/>
                  <a:pt x="0" y="725"/>
                </a:cubicBezTo>
                <a:lnTo>
                  <a:pt x="0" y="348"/>
                </a:lnTo>
                <a:close/>
              </a:path>
            </a:pathLst>
          </a:custGeom>
          <a:solidFill>
            <a:srgbClr val="747F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E624493-CF24-434C-BA9A-6213D35814A4}"/>
              </a:ext>
            </a:extLst>
          </p:cNvPr>
          <p:cNvSpPr/>
          <p:nvPr/>
        </p:nvSpPr>
        <p:spPr>
          <a:xfrm>
            <a:off x="7253887" y="902121"/>
            <a:ext cx="4667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Recognising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prominent role played by Private Practitioners in TB care</a:t>
            </a:r>
            <a:r>
              <a:rPr lang="en-US" dirty="0"/>
              <a:t> and </a:t>
            </a:r>
            <a:r>
              <a:rPr lang="en-US" b="1" dirty="0"/>
              <a:t>need of involvement of Private sector in TB </a:t>
            </a:r>
            <a:r>
              <a:rPr lang="en-US" b="1" dirty="0" err="1"/>
              <a:t>Programme</a:t>
            </a:r>
            <a:r>
              <a:rPr lang="en-US" b="1" dirty="0"/>
              <a:t>, </a:t>
            </a:r>
            <a:r>
              <a:rPr lang="en-US" dirty="0"/>
              <a:t>Government of Maharashtra undertook innovative interventions for private sector engagement.</a:t>
            </a:r>
          </a:p>
        </p:txBody>
      </p:sp>
      <p:pic>
        <p:nvPicPr>
          <p:cNvPr id="58" name="Graphic 57" descr="Puzzle">
            <a:extLst>
              <a:ext uri="{FF2B5EF4-FFF2-40B4-BE49-F238E27FC236}">
                <a16:creationId xmlns:a16="http://schemas.microsoft.com/office/drawing/2014/main" xmlns="" id="{DFE666EB-2056-42A7-A7CB-0E3C1D6B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94764" y="561800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183D92-08D4-4DE5-8E47-F84E795A46EE}"/>
              </a:ext>
            </a:extLst>
          </p:cNvPr>
          <p:cNvSpPr txBox="1"/>
          <p:nvPr/>
        </p:nvSpPr>
        <p:spPr>
          <a:xfrm>
            <a:off x="6695711" y="5543549"/>
            <a:ext cx="52255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Outline of the Project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3F06C21-1645-4742-836E-B19DFBA3222A}"/>
              </a:ext>
            </a:extLst>
          </p:cNvPr>
          <p:cNvCxnSpPr>
            <a:cxnSpLocks/>
          </p:cNvCxnSpPr>
          <p:nvPr/>
        </p:nvCxnSpPr>
        <p:spPr>
          <a:xfrm>
            <a:off x="7509164" y="6494588"/>
            <a:ext cx="44120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23736123"/>
              </p:ext>
            </p:extLst>
          </p:nvPr>
        </p:nvGraphicFramePr>
        <p:xfrm>
          <a:off x="393051" y="1096255"/>
          <a:ext cx="6201713" cy="379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393051" y="372804"/>
            <a:ext cx="5333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Characteristic of these innovations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690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000" y="2582333"/>
            <a:ext cx="8366034" cy="2028856"/>
            <a:chOff x="0" y="0"/>
            <a:chExt cx="8128000" cy="169333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1794933" y="0"/>
              <a:ext cx="6333066" cy="1693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INTERVENTION 1</a:t>
              </a:r>
              <a:endPara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‘Empanelment of private X-ray’ - a tool for augmenting TB diagnosis in Mumbai, Maharashtra</a:t>
              </a:r>
              <a:endParaRPr lang="en-US" sz="3200" kern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142950" y="2919428"/>
            <a:ext cx="1625600" cy="1354666"/>
          </a:xfrm>
          <a:prstGeom prst="roundRect">
            <a:avLst>
              <a:gd name="adj" fmla="val 1000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250" b="-1675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921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E2C5782C-7784-40F3-B8F2-790CC3811262}"/>
              </a:ext>
            </a:extLst>
          </p:cNvPr>
          <p:cNvSpPr/>
          <p:nvPr/>
        </p:nvSpPr>
        <p:spPr>
          <a:xfrm rot="16200000">
            <a:off x="5129747" y="-5115894"/>
            <a:ext cx="1932514" cy="12191999"/>
          </a:xfrm>
          <a:custGeom>
            <a:avLst/>
            <a:gdLst>
              <a:gd name="connsiteX0" fmla="*/ 1095236 w 4582884"/>
              <a:gd name="connsiteY0" fmla="*/ 0 h 6858000"/>
              <a:gd name="connsiteX1" fmla="*/ 4582884 w 4582884"/>
              <a:gd name="connsiteY1" fmla="*/ 0 h 6858000"/>
              <a:gd name="connsiteX2" fmla="*/ 4582884 w 4582884"/>
              <a:gd name="connsiteY2" fmla="*/ 6858000 h 6858000"/>
              <a:gd name="connsiteX3" fmla="*/ 1041049 w 4582884"/>
              <a:gd name="connsiteY3" fmla="*/ 6858000 h 6858000"/>
              <a:gd name="connsiteX4" fmla="*/ 1031804 w 4582884"/>
              <a:gd name="connsiteY4" fmla="*/ 6845000 h 6858000"/>
              <a:gd name="connsiteX5" fmla="*/ 0 w 4582884"/>
              <a:gd name="connsiteY5" fmla="*/ 3467100 h 6858000"/>
              <a:gd name="connsiteX6" fmla="*/ 1031804 w 4582884"/>
              <a:gd name="connsiteY6" fmla="*/ 89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2884" h="6858000">
                <a:moveTo>
                  <a:pt x="1095236" y="0"/>
                </a:moveTo>
                <a:lnTo>
                  <a:pt x="4582884" y="0"/>
                </a:lnTo>
                <a:lnTo>
                  <a:pt x="4582884" y="6858000"/>
                </a:lnTo>
                <a:lnTo>
                  <a:pt x="1041049" y="6858000"/>
                </a:lnTo>
                <a:lnTo>
                  <a:pt x="1031804" y="6845000"/>
                </a:lnTo>
                <a:cubicBezTo>
                  <a:pt x="380376" y="5880759"/>
                  <a:pt x="0" y="4718351"/>
                  <a:pt x="0" y="3467100"/>
                </a:cubicBezTo>
                <a:cubicBezTo>
                  <a:pt x="0" y="2215850"/>
                  <a:pt x="380376" y="1053441"/>
                  <a:pt x="1031804" y="89200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4B3B-67ED-4006-9DB1-80C217A3B25E}"/>
              </a:ext>
            </a:extLst>
          </p:cNvPr>
          <p:cNvSpPr txBox="1"/>
          <p:nvPr/>
        </p:nvSpPr>
        <p:spPr>
          <a:xfrm>
            <a:off x="385011" y="96935"/>
            <a:ext cx="115936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Intervention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1: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‘Empanelment of private X-ray’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- A tool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for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augmenting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TB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diagnosis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in Mumbai, Maharashtra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2C8E2A-C87B-4C5D-BEB2-B06A1AE5BCDE}"/>
              </a:ext>
            </a:extLst>
          </p:cNvPr>
          <p:cNvSpPr/>
          <p:nvPr/>
        </p:nvSpPr>
        <p:spPr>
          <a:xfrm>
            <a:off x="6707546" y="2141744"/>
            <a:ext cx="510876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National Strategic Plan of Government of India for Tuberculosis depicts ‘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Detect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’ as one of the Strategic Pillar to ensure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early diagnosis and treatment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towards goal of ‘End TB – 2025’. </a:t>
            </a: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4148459"/>
              </p:ext>
            </p:extLst>
          </p:nvPr>
        </p:nvGraphicFramePr>
        <p:xfrm>
          <a:off x="230017" y="2991280"/>
          <a:ext cx="6299119" cy="358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016797608"/>
              </p:ext>
            </p:extLst>
          </p:nvPr>
        </p:nvGraphicFramePr>
        <p:xfrm>
          <a:off x="6096003" y="3989377"/>
          <a:ext cx="5882673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017" y="2323332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2C5782C-7784-40F3-B8F2-790CC3811262}"/>
              </a:ext>
            </a:extLst>
          </p:cNvPr>
          <p:cNvSpPr/>
          <p:nvPr/>
        </p:nvSpPr>
        <p:spPr>
          <a:xfrm>
            <a:off x="7609116" y="0"/>
            <a:ext cx="4582884" cy="6858000"/>
          </a:xfrm>
          <a:custGeom>
            <a:avLst/>
            <a:gdLst>
              <a:gd name="connsiteX0" fmla="*/ 1095236 w 4582884"/>
              <a:gd name="connsiteY0" fmla="*/ 0 h 6858000"/>
              <a:gd name="connsiteX1" fmla="*/ 4582884 w 4582884"/>
              <a:gd name="connsiteY1" fmla="*/ 0 h 6858000"/>
              <a:gd name="connsiteX2" fmla="*/ 4582884 w 4582884"/>
              <a:gd name="connsiteY2" fmla="*/ 6858000 h 6858000"/>
              <a:gd name="connsiteX3" fmla="*/ 1041049 w 4582884"/>
              <a:gd name="connsiteY3" fmla="*/ 6858000 h 6858000"/>
              <a:gd name="connsiteX4" fmla="*/ 1031804 w 4582884"/>
              <a:gd name="connsiteY4" fmla="*/ 6845000 h 6858000"/>
              <a:gd name="connsiteX5" fmla="*/ 0 w 4582884"/>
              <a:gd name="connsiteY5" fmla="*/ 3467100 h 6858000"/>
              <a:gd name="connsiteX6" fmla="*/ 1031804 w 4582884"/>
              <a:gd name="connsiteY6" fmla="*/ 89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2884" h="6858000">
                <a:moveTo>
                  <a:pt x="1095236" y="0"/>
                </a:moveTo>
                <a:lnTo>
                  <a:pt x="4582884" y="0"/>
                </a:lnTo>
                <a:lnTo>
                  <a:pt x="4582884" y="6858000"/>
                </a:lnTo>
                <a:lnTo>
                  <a:pt x="1041049" y="6858000"/>
                </a:lnTo>
                <a:lnTo>
                  <a:pt x="1031804" y="6845000"/>
                </a:lnTo>
                <a:cubicBezTo>
                  <a:pt x="380376" y="5880759"/>
                  <a:pt x="0" y="4718351"/>
                  <a:pt x="0" y="3467100"/>
                </a:cubicBezTo>
                <a:cubicBezTo>
                  <a:pt x="0" y="2215850"/>
                  <a:pt x="380376" y="1053441"/>
                  <a:pt x="1031804" y="89200"/>
                </a:cubicBezTo>
                <a:close/>
              </a:path>
            </a:pathLst>
          </a:custGeom>
          <a:solidFill>
            <a:srgbClr val="74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Gauge">
            <a:extLst>
              <a:ext uri="{FF2B5EF4-FFF2-40B4-BE49-F238E27FC236}">
                <a16:creationId xmlns:a16="http://schemas.microsoft.com/office/drawing/2014/main" xmlns="" id="{980763F2-7C9D-405B-AB0F-F8364275C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3282" y="1114997"/>
            <a:ext cx="906485" cy="906485"/>
          </a:xfrm>
          <a:prstGeom prst="rect">
            <a:avLst/>
          </a:prstGeom>
        </p:spPr>
      </p:pic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xmlns="" id="{3BCE4574-CB9B-4DC3-81E7-91D8A4D41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390" y="5069600"/>
            <a:ext cx="906485" cy="906485"/>
          </a:xfrm>
          <a:prstGeom prst="rect">
            <a:avLst/>
          </a:prstGeom>
        </p:spPr>
      </p:pic>
      <p:pic>
        <p:nvPicPr>
          <p:cNvPr id="6" name="Graphic 5" descr="Puzzle">
            <a:extLst>
              <a:ext uri="{FF2B5EF4-FFF2-40B4-BE49-F238E27FC236}">
                <a16:creationId xmlns:a16="http://schemas.microsoft.com/office/drawing/2014/main" xmlns="" id="{71287B76-2E97-4D74-B2BA-BE3D36826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7673" y="3007598"/>
            <a:ext cx="906485" cy="90648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EB62A1D4-8BC5-443A-ADBF-445064D00854}"/>
              </a:ext>
            </a:extLst>
          </p:cNvPr>
          <p:cNvSpPr txBox="1">
            <a:spLocks/>
          </p:cNvSpPr>
          <p:nvPr/>
        </p:nvSpPr>
        <p:spPr>
          <a:xfrm>
            <a:off x="1512962" y="1082940"/>
            <a:ext cx="5658547" cy="713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activity has been initiated since February 2018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private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and May 2018 onwards 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EE8F25-B2FC-4C17-AFCA-329686D84A96}"/>
              </a:ext>
            </a:extLst>
          </p:cNvPr>
          <p:cNvSpPr txBox="1"/>
          <p:nvPr/>
        </p:nvSpPr>
        <p:spPr>
          <a:xfrm>
            <a:off x="1294219" y="114975"/>
            <a:ext cx="522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47F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Intervention</a:t>
            </a:r>
            <a:endParaRPr lang="en-US" sz="4800" b="1" dirty="0">
              <a:solidFill>
                <a:srgbClr val="747F83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A8F16D-DCAA-443E-8A38-94414C421B67}"/>
              </a:ext>
            </a:extLst>
          </p:cNvPr>
          <p:cNvCxnSpPr>
            <a:cxnSpLocks/>
          </p:cNvCxnSpPr>
          <p:nvPr/>
        </p:nvCxnSpPr>
        <p:spPr>
          <a:xfrm>
            <a:off x="1512963" y="825384"/>
            <a:ext cx="4788039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EB62A1D4-8BC5-443A-ADBF-445064D00854}"/>
              </a:ext>
            </a:extLst>
          </p:cNvPr>
          <p:cNvSpPr txBox="1">
            <a:spLocks/>
          </p:cNvSpPr>
          <p:nvPr/>
        </p:nvSpPr>
        <p:spPr>
          <a:xfrm>
            <a:off x="1512962" y="2518637"/>
            <a:ext cx="5658547" cy="1383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NGOs have been selected through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tender process 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NHM/RNTCP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operationalise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‘Empanelment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facilities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presumptive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cases amongst both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patients.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EB62A1D4-8BC5-443A-ADBF-445064D00854}"/>
              </a:ext>
            </a:extLst>
          </p:cNvPr>
          <p:cNvSpPr txBox="1">
            <a:spLocks/>
          </p:cNvSpPr>
          <p:nvPr/>
        </p:nvSpPr>
        <p:spPr>
          <a:xfrm>
            <a:off x="1512962" y="4806735"/>
            <a:ext cx="5658547" cy="1432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is outsourcing 60000 presumptive TB patients to private X-ray facilities out of 1.5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TB every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Mumbai.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41"/>
          <a:stretch/>
        </p:blipFill>
        <p:spPr>
          <a:xfrm>
            <a:off x="7763947" y="1194350"/>
            <a:ext cx="4273222" cy="32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681382B-F9BC-4E6E-8955-1D9A26B69C39}"/>
              </a:ext>
            </a:extLst>
          </p:cNvPr>
          <p:cNvSpPr>
            <a:spLocks/>
          </p:cNvSpPr>
          <p:nvPr/>
        </p:nvSpPr>
        <p:spPr bwMode="auto">
          <a:xfrm>
            <a:off x="0" y="-3175"/>
            <a:ext cx="12203113" cy="2789918"/>
          </a:xfrm>
          <a:custGeom>
            <a:avLst/>
            <a:gdLst>
              <a:gd name="T0" fmla="*/ 0 w 3283"/>
              <a:gd name="T1" fmla="*/ 0 h 1000"/>
              <a:gd name="T2" fmla="*/ 0 w 3283"/>
              <a:gd name="T3" fmla="*/ 80 h 1000"/>
              <a:gd name="T4" fmla="*/ 0 w 3283"/>
              <a:gd name="T5" fmla="*/ 1000 h 1000"/>
              <a:gd name="T6" fmla="*/ 2191 w 3283"/>
              <a:gd name="T7" fmla="*/ 600 h 1000"/>
              <a:gd name="T8" fmla="*/ 3283 w 3283"/>
              <a:gd name="T9" fmla="*/ 600 h 1000"/>
              <a:gd name="T10" fmla="*/ 3283 w 3283"/>
              <a:gd name="T11" fmla="*/ 80 h 1000"/>
              <a:gd name="T12" fmla="*/ 3283 w 3283"/>
              <a:gd name="T13" fmla="*/ 0 h 1000"/>
              <a:gd name="T14" fmla="*/ 0 w 3283"/>
              <a:gd name="T1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3" h="1000">
                <a:moveTo>
                  <a:pt x="0" y="0"/>
                </a:moveTo>
                <a:cubicBezTo>
                  <a:pt x="0" y="80"/>
                  <a:pt x="0" y="80"/>
                  <a:pt x="0" y="80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0" y="1000"/>
                  <a:pt x="1823" y="968"/>
                  <a:pt x="2191" y="600"/>
                </a:cubicBezTo>
                <a:cubicBezTo>
                  <a:pt x="2559" y="232"/>
                  <a:pt x="3283" y="600"/>
                  <a:pt x="3283" y="600"/>
                </a:cubicBezTo>
                <a:cubicBezTo>
                  <a:pt x="3283" y="80"/>
                  <a:pt x="3283" y="80"/>
                  <a:pt x="3283" y="80"/>
                </a:cubicBezTo>
                <a:cubicBezTo>
                  <a:pt x="3283" y="0"/>
                  <a:pt x="3283" y="0"/>
                  <a:pt x="32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26253E-04B3-4FB8-BA57-922CD0C4B4AD}"/>
              </a:ext>
            </a:extLst>
          </p:cNvPr>
          <p:cNvSpPr txBox="1"/>
          <p:nvPr/>
        </p:nvSpPr>
        <p:spPr>
          <a:xfrm>
            <a:off x="8941129" y="300151"/>
            <a:ext cx="19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Process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7BBAE81-6516-47BC-BED1-99E78A791E21}"/>
              </a:ext>
            </a:extLst>
          </p:cNvPr>
          <p:cNvCxnSpPr>
            <a:cxnSpLocks/>
          </p:cNvCxnSpPr>
          <p:nvPr/>
        </p:nvCxnSpPr>
        <p:spPr>
          <a:xfrm>
            <a:off x="8941129" y="1000519"/>
            <a:ext cx="20708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4667D4-5F9C-41BF-9BC0-4E0A915CBBF0}"/>
              </a:ext>
            </a:extLst>
          </p:cNvPr>
          <p:cNvSpPr/>
          <p:nvPr/>
        </p:nvSpPr>
        <p:spPr>
          <a:xfrm>
            <a:off x="556475" y="3482853"/>
            <a:ext cx="53251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All doctors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(public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private sector) 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sensitised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vouchers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are kept at their clinic which are given to patients by doctors after consultation. </a:t>
            </a:r>
          </a:p>
        </p:txBody>
      </p:sp>
      <p:pic>
        <p:nvPicPr>
          <p:cNvPr id="10" name="Graphic 9" descr="Bullseye">
            <a:extLst>
              <a:ext uri="{FF2B5EF4-FFF2-40B4-BE49-F238E27FC236}">
                <a16:creationId xmlns:a16="http://schemas.microsoft.com/office/drawing/2014/main" xmlns="" id="{98B0F6C4-5B43-4F31-9172-8580D3D8A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2457" y="3482853"/>
            <a:ext cx="546225" cy="546225"/>
          </a:xfrm>
          <a:prstGeom prst="rect">
            <a:avLst/>
          </a:prstGeom>
        </p:spPr>
      </p:pic>
      <p:pic>
        <p:nvPicPr>
          <p:cNvPr id="11" name="Graphic 10" descr="Gauge">
            <a:extLst>
              <a:ext uri="{FF2B5EF4-FFF2-40B4-BE49-F238E27FC236}">
                <a16:creationId xmlns:a16="http://schemas.microsoft.com/office/drawing/2014/main" xmlns="" id="{05C77234-049B-4EA2-99D9-37C033E4A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4746" y="4565301"/>
            <a:ext cx="546225" cy="5462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8682" y="4617336"/>
            <a:ext cx="500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Patients redeem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voucher 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 nearest X-ray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clinic which are reimbursed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 NGO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after validation.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4682161"/>
              </p:ext>
            </p:extLst>
          </p:nvPr>
        </p:nvGraphicFramePr>
        <p:xfrm>
          <a:off x="6154057" y="1750882"/>
          <a:ext cx="5916023" cy="506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Graphic 4" descr="Magnifying glass">
            <a:extLst>
              <a:ext uri="{FF2B5EF4-FFF2-40B4-BE49-F238E27FC236}">
                <a16:creationId xmlns:a16="http://schemas.microsoft.com/office/drawing/2014/main" xmlns="" id="{3BCE4574-CB9B-4DC3-81E7-91D8A4D41B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1954" y="5676643"/>
            <a:ext cx="521938" cy="5219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2999" y="5634657"/>
            <a:ext cx="495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receive free quality diagnostics nearest to their residence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2" r="7611" b="16455"/>
          <a:stretch/>
        </p:blipFill>
        <p:spPr>
          <a:xfrm>
            <a:off x="1132114" y="33143"/>
            <a:ext cx="2480264" cy="24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13B2A0-1029-4449-AA92-8487AD94DEEB}"/>
              </a:ext>
            </a:extLst>
          </p:cNvPr>
          <p:cNvSpPr txBox="1"/>
          <p:nvPr/>
        </p:nvSpPr>
        <p:spPr>
          <a:xfrm>
            <a:off x="6309689" y="125052"/>
            <a:ext cx="522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Results &amp; </a:t>
            </a:r>
            <a:r>
              <a:rPr lang="en-US" sz="4000" dirty="0" smtClean="0">
                <a:solidFill>
                  <a:srgbClr val="74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Conclusion</a:t>
            </a:r>
            <a:endParaRPr lang="en-US" sz="4000" dirty="0">
              <a:solidFill>
                <a:srgbClr val="747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FAC119A-A80F-4CF4-8E1D-072A5F3CF980}"/>
              </a:ext>
            </a:extLst>
          </p:cNvPr>
          <p:cNvCxnSpPr>
            <a:cxnSpLocks/>
          </p:cNvCxnSpPr>
          <p:nvPr/>
        </p:nvCxnSpPr>
        <p:spPr>
          <a:xfrm>
            <a:off x="7669848" y="798893"/>
            <a:ext cx="4205002" cy="0"/>
          </a:xfrm>
          <a:prstGeom prst="line">
            <a:avLst/>
          </a:prstGeom>
          <a:ln w="38100">
            <a:solidFill>
              <a:srgbClr val="74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5817" y="676235"/>
            <a:ext cx="6936942" cy="5232764"/>
            <a:chOff x="78378" y="528186"/>
            <a:chExt cx="7938691" cy="5545812"/>
          </a:xfrm>
        </p:grpSpPr>
        <p:sp>
          <p:nvSpPr>
            <p:cNvPr id="2" name="Freeform 6">
              <a:extLst>
                <a:ext uri="{FF2B5EF4-FFF2-40B4-BE49-F238E27FC236}">
                  <a16:creationId xmlns:a16="http://schemas.microsoft.com/office/drawing/2014/main" xmlns="" id="{574D7C97-9B57-4952-A4A9-4DBE11EF1D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6775" y="2195766"/>
              <a:ext cx="1549364" cy="1666158"/>
            </a:xfrm>
            <a:custGeom>
              <a:avLst/>
              <a:gdLst>
                <a:gd name="T0" fmla="*/ 847 w 847"/>
                <a:gd name="T1" fmla="*/ 116 h 916"/>
                <a:gd name="T2" fmla="*/ 847 w 847"/>
                <a:gd name="T3" fmla="*/ 916 h 916"/>
                <a:gd name="T4" fmla="*/ 0 w 847"/>
                <a:gd name="T5" fmla="*/ 566 h 916"/>
                <a:gd name="T6" fmla="*/ 566 w 847"/>
                <a:gd name="T7" fmla="*/ 0 h 916"/>
                <a:gd name="T8" fmla="*/ 847 w 847"/>
                <a:gd name="T9" fmla="*/ 1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916">
                  <a:moveTo>
                    <a:pt x="847" y="116"/>
                  </a:moveTo>
                  <a:cubicBezTo>
                    <a:pt x="847" y="916"/>
                    <a:pt x="847" y="916"/>
                    <a:pt x="847" y="916"/>
                  </a:cubicBezTo>
                  <a:cubicBezTo>
                    <a:pt x="516" y="916"/>
                    <a:pt x="217" y="782"/>
                    <a:pt x="0" y="566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638" y="72"/>
                    <a:pt x="737" y="116"/>
                    <a:pt x="847" y="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6FD51EC7-2D66-486F-93BA-23B01674BE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862" y="1652575"/>
              <a:ext cx="1674854" cy="1536940"/>
            </a:xfrm>
            <a:custGeom>
              <a:avLst/>
              <a:gdLst>
                <a:gd name="T0" fmla="*/ 916 w 916"/>
                <a:gd name="T1" fmla="*/ 279 h 845"/>
                <a:gd name="T2" fmla="*/ 350 w 916"/>
                <a:gd name="T3" fmla="*/ 845 h 845"/>
                <a:gd name="T4" fmla="*/ 0 w 916"/>
                <a:gd name="T5" fmla="*/ 0 h 845"/>
                <a:gd name="T6" fmla="*/ 800 w 916"/>
                <a:gd name="T7" fmla="*/ 0 h 845"/>
                <a:gd name="T8" fmla="*/ 916 w 916"/>
                <a:gd name="T9" fmla="*/ 27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45">
                  <a:moveTo>
                    <a:pt x="916" y="279"/>
                  </a:moveTo>
                  <a:cubicBezTo>
                    <a:pt x="350" y="845"/>
                    <a:pt x="350" y="845"/>
                    <a:pt x="350" y="845"/>
                  </a:cubicBezTo>
                  <a:cubicBezTo>
                    <a:pt x="134" y="628"/>
                    <a:pt x="1" y="330"/>
                    <a:pt x="0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01" y="109"/>
                    <a:pt x="845" y="208"/>
                    <a:pt x="916" y="27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D420993-6886-48A2-B979-861EF2C776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79806" y="1663841"/>
              <a:ext cx="1674854" cy="1536940"/>
            </a:xfrm>
            <a:custGeom>
              <a:avLst/>
              <a:gdLst>
                <a:gd name="T0" fmla="*/ 916 w 916"/>
                <a:gd name="T1" fmla="*/ 566 h 845"/>
                <a:gd name="T2" fmla="*/ 800 w 916"/>
                <a:gd name="T3" fmla="*/ 845 h 845"/>
                <a:gd name="T4" fmla="*/ 0 w 916"/>
                <a:gd name="T5" fmla="*/ 845 h 845"/>
                <a:gd name="T6" fmla="*/ 350 w 916"/>
                <a:gd name="T7" fmla="*/ 0 h 845"/>
                <a:gd name="T8" fmla="*/ 916 w 916"/>
                <a:gd name="T9" fmla="*/ 56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45">
                  <a:moveTo>
                    <a:pt x="916" y="566"/>
                  </a:moveTo>
                  <a:cubicBezTo>
                    <a:pt x="845" y="637"/>
                    <a:pt x="801" y="736"/>
                    <a:pt x="800" y="845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1" y="515"/>
                    <a:pt x="134" y="217"/>
                    <a:pt x="350" y="0"/>
                  </a:cubicBezTo>
                  <a:lnTo>
                    <a:pt x="916" y="56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0466E40E-6CDD-41EB-8616-6DC3157ECD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42474" y="2195302"/>
              <a:ext cx="1549364" cy="1667400"/>
            </a:xfrm>
            <a:custGeom>
              <a:avLst/>
              <a:gdLst>
                <a:gd name="T0" fmla="*/ 847 w 847"/>
                <a:gd name="T1" fmla="*/ 0 h 916"/>
                <a:gd name="T2" fmla="*/ 847 w 847"/>
                <a:gd name="T3" fmla="*/ 800 h 916"/>
                <a:gd name="T4" fmla="*/ 566 w 847"/>
                <a:gd name="T5" fmla="*/ 916 h 916"/>
                <a:gd name="T6" fmla="*/ 0 w 847"/>
                <a:gd name="T7" fmla="*/ 350 h 916"/>
                <a:gd name="T8" fmla="*/ 847 w 847"/>
                <a:gd name="T9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916">
                  <a:moveTo>
                    <a:pt x="847" y="0"/>
                  </a:moveTo>
                  <a:cubicBezTo>
                    <a:pt x="847" y="800"/>
                    <a:pt x="847" y="800"/>
                    <a:pt x="847" y="800"/>
                  </a:cubicBezTo>
                  <a:cubicBezTo>
                    <a:pt x="737" y="800"/>
                    <a:pt x="638" y="844"/>
                    <a:pt x="566" y="916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17" y="134"/>
                    <a:pt x="516" y="0"/>
                    <a:pt x="84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12C9B413-AE19-4026-B35C-C48C0A04ED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65143" y="3783566"/>
              <a:ext cx="1549364" cy="1666158"/>
            </a:xfrm>
            <a:custGeom>
              <a:avLst/>
              <a:gdLst>
                <a:gd name="T0" fmla="*/ 847 w 847"/>
                <a:gd name="T1" fmla="*/ 116 h 916"/>
                <a:gd name="T2" fmla="*/ 847 w 847"/>
                <a:gd name="T3" fmla="*/ 916 h 916"/>
                <a:gd name="T4" fmla="*/ 0 w 847"/>
                <a:gd name="T5" fmla="*/ 566 h 916"/>
                <a:gd name="T6" fmla="*/ 566 w 847"/>
                <a:gd name="T7" fmla="*/ 0 h 916"/>
                <a:gd name="T8" fmla="*/ 847 w 847"/>
                <a:gd name="T9" fmla="*/ 1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916">
                  <a:moveTo>
                    <a:pt x="847" y="116"/>
                  </a:moveTo>
                  <a:cubicBezTo>
                    <a:pt x="847" y="916"/>
                    <a:pt x="847" y="916"/>
                    <a:pt x="847" y="916"/>
                  </a:cubicBezTo>
                  <a:cubicBezTo>
                    <a:pt x="516" y="916"/>
                    <a:pt x="217" y="782"/>
                    <a:pt x="0" y="566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638" y="72"/>
                    <a:pt x="737" y="116"/>
                    <a:pt x="847" y="11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39C81F4C-557C-41BB-9415-4E9E95AD16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307789" y="4468101"/>
              <a:ext cx="1674854" cy="1536940"/>
            </a:xfrm>
            <a:custGeom>
              <a:avLst/>
              <a:gdLst>
                <a:gd name="T0" fmla="*/ 916 w 916"/>
                <a:gd name="T1" fmla="*/ 279 h 845"/>
                <a:gd name="T2" fmla="*/ 350 w 916"/>
                <a:gd name="T3" fmla="*/ 845 h 845"/>
                <a:gd name="T4" fmla="*/ 0 w 916"/>
                <a:gd name="T5" fmla="*/ 0 h 845"/>
                <a:gd name="T6" fmla="*/ 800 w 916"/>
                <a:gd name="T7" fmla="*/ 0 h 845"/>
                <a:gd name="T8" fmla="*/ 916 w 916"/>
                <a:gd name="T9" fmla="*/ 27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45">
                  <a:moveTo>
                    <a:pt x="916" y="279"/>
                  </a:moveTo>
                  <a:cubicBezTo>
                    <a:pt x="350" y="845"/>
                    <a:pt x="350" y="845"/>
                    <a:pt x="350" y="845"/>
                  </a:cubicBezTo>
                  <a:cubicBezTo>
                    <a:pt x="134" y="628"/>
                    <a:pt x="1" y="330"/>
                    <a:pt x="0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01" y="109"/>
                    <a:pt x="845" y="208"/>
                    <a:pt x="916" y="27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EF047294-ED84-456C-BA86-37841AB247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26577" y="4454963"/>
              <a:ext cx="1674854" cy="1536940"/>
            </a:xfrm>
            <a:custGeom>
              <a:avLst/>
              <a:gdLst>
                <a:gd name="T0" fmla="*/ 916 w 916"/>
                <a:gd name="T1" fmla="*/ 566 h 845"/>
                <a:gd name="T2" fmla="*/ 800 w 916"/>
                <a:gd name="T3" fmla="*/ 845 h 845"/>
                <a:gd name="T4" fmla="*/ 0 w 916"/>
                <a:gd name="T5" fmla="*/ 845 h 845"/>
                <a:gd name="T6" fmla="*/ 350 w 916"/>
                <a:gd name="T7" fmla="*/ 0 h 845"/>
                <a:gd name="T8" fmla="*/ 916 w 916"/>
                <a:gd name="T9" fmla="*/ 56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45">
                  <a:moveTo>
                    <a:pt x="916" y="566"/>
                  </a:moveTo>
                  <a:cubicBezTo>
                    <a:pt x="845" y="637"/>
                    <a:pt x="801" y="736"/>
                    <a:pt x="800" y="845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1" y="515"/>
                    <a:pt x="134" y="217"/>
                    <a:pt x="350" y="0"/>
                  </a:cubicBezTo>
                  <a:lnTo>
                    <a:pt x="916" y="56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F0B2AE2-1C85-40C7-BA5A-B2F468DC663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144174" y="3796299"/>
              <a:ext cx="1549364" cy="1667400"/>
            </a:xfrm>
            <a:custGeom>
              <a:avLst/>
              <a:gdLst>
                <a:gd name="T0" fmla="*/ 847 w 847"/>
                <a:gd name="T1" fmla="*/ 0 h 916"/>
                <a:gd name="T2" fmla="*/ 847 w 847"/>
                <a:gd name="T3" fmla="*/ 800 h 916"/>
                <a:gd name="T4" fmla="*/ 566 w 847"/>
                <a:gd name="T5" fmla="*/ 916 h 916"/>
                <a:gd name="T6" fmla="*/ 0 w 847"/>
                <a:gd name="T7" fmla="*/ 350 h 916"/>
                <a:gd name="T8" fmla="*/ 847 w 847"/>
                <a:gd name="T9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916">
                  <a:moveTo>
                    <a:pt x="847" y="0"/>
                  </a:moveTo>
                  <a:cubicBezTo>
                    <a:pt x="847" y="800"/>
                    <a:pt x="847" y="800"/>
                    <a:pt x="847" y="800"/>
                  </a:cubicBezTo>
                  <a:cubicBezTo>
                    <a:pt x="737" y="800"/>
                    <a:pt x="638" y="844"/>
                    <a:pt x="566" y="916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17" y="134"/>
                    <a:pt x="516" y="0"/>
                    <a:pt x="84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A6068A41-BC6D-4E91-9578-AE43C7719838}"/>
                </a:ext>
              </a:extLst>
            </p:cNvPr>
            <p:cNvSpPr txBox="1">
              <a:spLocks/>
            </p:cNvSpPr>
            <p:nvPr/>
          </p:nvSpPr>
          <p:spPr>
            <a:xfrm>
              <a:off x="5610128" y="5036343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xmlns="" id="{06E730D6-40BA-47CA-B1E6-23F6F5284B6C}"/>
                </a:ext>
              </a:extLst>
            </p:cNvPr>
            <p:cNvSpPr txBox="1">
              <a:spLocks/>
            </p:cNvSpPr>
            <p:nvPr/>
          </p:nvSpPr>
          <p:spPr>
            <a:xfrm>
              <a:off x="4280932" y="5036343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xmlns="" id="{513E1D6E-9ED3-401B-B042-6A6DC303DA8B}"/>
                </a:ext>
              </a:extLst>
            </p:cNvPr>
            <p:cNvSpPr txBox="1">
              <a:spLocks/>
            </p:cNvSpPr>
            <p:nvPr/>
          </p:nvSpPr>
          <p:spPr>
            <a:xfrm>
              <a:off x="3494195" y="4139552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xmlns="" id="{CA2DD630-EC26-4D06-BDFD-F7AEA4D6493F}"/>
                </a:ext>
              </a:extLst>
            </p:cNvPr>
            <p:cNvSpPr txBox="1">
              <a:spLocks/>
            </p:cNvSpPr>
            <p:nvPr/>
          </p:nvSpPr>
          <p:spPr>
            <a:xfrm>
              <a:off x="3359818" y="3019437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xmlns="" id="{21C1287A-9843-451B-A8CB-5FECD9DC8180}"/>
                </a:ext>
              </a:extLst>
            </p:cNvPr>
            <p:cNvSpPr txBox="1">
              <a:spLocks/>
            </p:cNvSpPr>
            <p:nvPr/>
          </p:nvSpPr>
          <p:spPr>
            <a:xfrm>
              <a:off x="2530963" y="2061916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xmlns="" id="{446741AA-C9EB-42C8-9F73-9D538681D22B}"/>
                </a:ext>
              </a:extLst>
            </p:cNvPr>
            <p:cNvSpPr txBox="1">
              <a:spLocks/>
            </p:cNvSpPr>
            <p:nvPr/>
          </p:nvSpPr>
          <p:spPr>
            <a:xfrm>
              <a:off x="1266376" y="2061916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xmlns="" id="{3570D1A1-9BA9-4E4C-81C5-297FF1A7654D}"/>
                </a:ext>
              </a:extLst>
            </p:cNvPr>
            <p:cNvSpPr txBox="1">
              <a:spLocks/>
            </p:cNvSpPr>
            <p:nvPr/>
          </p:nvSpPr>
          <p:spPr>
            <a:xfrm>
              <a:off x="422290" y="3005545"/>
              <a:ext cx="1039699" cy="34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6" name="Text Placeholder 6">
              <a:extLst>
                <a:ext uri="{FF2B5EF4-FFF2-40B4-BE49-F238E27FC236}">
                  <a16:creationId xmlns:a16="http://schemas.microsoft.com/office/drawing/2014/main" xmlns="" id="{6CF554C9-C5F4-46ED-9829-DB592EC4A250}"/>
                </a:ext>
              </a:extLst>
            </p:cNvPr>
            <p:cNvSpPr txBox="1">
              <a:spLocks/>
            </p:cNvSpPr>
            <p:nvPr/>
          </p:nvSpPr>
          <p:spPr>
            <a:xfrm>
              <a:off x="971492" y="528186"/>
              <a:ext cx="3359870" cy="105363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kern="0" dirty="0">
                  <a:solidFill>
                    <a:srgbClr val="203864"/>
                  </a:solidFill>
                </a:rPr>
                <a:t>February to August 2018 </a:t>
              </a:r>
            </a:p>
            <a:p>
              <a:pPr marL="0" lv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b="1" kern="0" dirty="0" smtClean="0">
                  <a:solidFill>
                    <a:srgbClr val="203864"/>
                  </a:solidFill>
                </a:rPr>
                <a:t>presumptive </a:t>
              </a:r>
              <a:r>
                <a:rPr lang="en-US" sz="1800" b="1" kern="0" dirty="0">
                  <a:solidFill>
                    <a:srgbClr val="203864"/>
                  </a:solidFill>
                </a:rPr>
                <a:t>TB Cases</a:t>
              </a:r>
              <a:r>
                <a:rPr lang="en-US" sz="1800" kern="0" dirty="0">
                  <a:solidFill>
                    <a:srgbClr val="203864"/>
                  </a:solidFill>
                </a:rPr>
                <a:t> </a:t>
              </a:r>
              <a:r>
                <a:rPr lang="en-US" sz="1800" kern="0" dirty="0" smtClean="0">
                  <a:solidFill>
                    <a:srgbClr val="203864"/>
                  </a:solidFill>
                </a:rPr>
                <a:t>‘outsourced private </a:t>
              </a:r>
              <a:r>
                <a:rPr lang="en-US" sz="1800" kern="0" dirty="0">
                  <a:solidFill>
                    <a:srgbClr val="203864"/>
                  </a:solidFill>
                </a:rPr>
                <a:t>facility</a:t>
              </a:r>
            </a:p>
          </p:txBody>
        </p:sp>
        <p:sp>
          <p:nvSpPr>
            <p:cNvPr id="29" name="Text Placeholder 6">
              <a:extLst>
                <a:ext uri="{FF2B5EF4-FFF2-40B4-BE49-F238E27FC236}">
                  <a16:creationId xmlns:a16="http://schemas.microsoft.com/office/drawing/2014/main" xmlns="" id="{F55A7491-A2D5-4F04-8606-929C0E503D3D}"/>
                </a:ext>
              </a:extLst>
            </p:cNvPr>
            <p:cNvSpPr txBox="1">
              <a:spLocks/>
            </p:cNvSpPr>
            <p:nvPr/>
          </p:nvSpPr>
          <p:spPr>
            <a:xfrm>
              <a:off x="504715" y="5119779"/>
              <a:ext cx="3018879" cy="7436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1800" b="1" dirty="0">
                  <a:solidFill>
                    <a:srgbClr val="385723"/>
                  </a:solidFill>
                </a:rPr>
                <a:t>(24%) of </a:t>
              </a:r>
              <a:r>
                <a:rPr lang="en-US" sz="1800" b="1" dirty="0" smtClean="0">
                  <a:solidFill>
                    <a:srgbClr val="385723"/>
                  </a:solidFill>
                </a:rPr>
                <a:t>patients’ </a:t>
              </a:r>
              <a:r>
                <a:rPr lang="en-US" sz="1800" b="1" dirty="0">
                  <a:solidFill>
                    <a:srgbClr val="385723"/>
                  </a:solidFill>
                </a:rPr>
                <a:t>c</a:t>
              </a:r>
              <a:r>
                <a:rPr lang="en-US" sz="1800" b="1" dirty="0" smtClean="0">
                  <a:solidFill>
                    <a:srgbClr val="385723"/>
                  </a:solidFill>
                </a:rPr>
                <a:t>hest X-rays </a:t>
              </a:r>
              <a:r>
                <a:rPr lang="en-US" sz="1800" b="1" dirty="0">
                  <a:solidFill>
                    <a:srgbClr val="385723"/>
                  </a:solidFill>
                </a:rPr>
                <a:t>have found to be abnormal </a:t>
              </a:r>
              <a:endParaRPr lang="en-US" sz="1800" dirty="0">
                <a:solidFill>
                  <a:srgbClr val="385723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74696" y="2119957"/>
              <a:ext cx="1192785" cy="489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30,174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9818" y="3201638"/>
              <a:ext cx="1014839" cy="489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7,347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32849" y="5210151"/>
              <a:ext cx="1014839" cy="489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2,015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xmlns="" id="{F55A7491-A2D5-4F04-8606-929C0E503D3D}"/>
                </a:ext>
              </a:extLst>
            </p:cNvPr>
            <p:cNvSpPr txBox="1">
              <a:spLocks/>
            </p:cNvSpPr>
            <p:nvPr/>
          </p:nvSpPr>
          <p:spPr>
            <a:xfrm>
              <a:off x="4427380" y="2331194"/>
              <a:ext cx="3589689" cy="7436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1800" b="1" dirty="0">
                  <a:solidFill>
                    <a:srgbClr val="7F6000"/>
                  </a:solidFill>
                </a:rPr>
                <a:t>(27%) have been diagnosed TB and put on treatment amongst those with Abnormal </a:t>
              </a:r>
              <a:r>
                <a:rPr lang="en-US" sz="1800" b="1" dirty="0" smtClean="0">
                  <a:solidFill>
                    <a:srgbClr val="7F6000"/>
                  </a:solidFill>
                </a:rPr>
                <a:t>X-ray</a:t>
              </a:r>
              <a:endParaRPr lang="en-US" sz="1800" dirty="0">
                <a:solidFill>
                  <a:srgbClr val="7F6000"/>
                </a:solidFill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953831" y="1034752"/>
            <a:ext cx="5007640" cy="5453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February to August 2018 - </a:t>
            </a: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30,174 presumptive TB Cases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from both public and private sector received free chest X-ray through ‘outsourced private facility’.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7,347/30,174 (24%) of patients’ chest X-rays have found to be abnormal.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2,015 (27%) have been diagnosed with TB and put on treatment amongst those with abnormal X-ray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Outsourcing of X-rays has been found to be improving the accessibility of </a:t>
            </a: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X-rays thus reducing dropouts </a:t>
            </a: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‘out-of-pocket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expenditure and augmenting early diagnosis of TB.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0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0423" y="2582333"/>
            <a:ext cx="8409577" cy="2564433"/>
            <a:chOff x="0" y="1862666"/>
            <a:chExt cx="8128000" cy="1693333"/>
          </a:xfrm>
        </p:grpSpPr>
        <p:sp>
          <p:nvSpPr>
            <p:cNvPr id="4" name="Rounded Rectangle 3"/>
            <p:cNvSpPr/>
            <p:nvPr/>
          </p:nvSpPr>
          <p:spPr>
            <a:xfrm>
              <a:off x="0" y="1862666"/>
              <a:ext cx="8128000" cy="16933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1794933" y="1862666"/>
              <a:ext cx="6333066" cy="1693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INTERVENTION</a:t>
              </a:r>
              <a:r>
                <a:rPr lang="en-US" sz="36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‘</a:t>
              </a:r>
              <a:r>
                <a:rPr 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Private Sector Engagement - Towards End TB’ through Innovative Private Provider Support Agency (PPSA)   in Mumbai, Maharashtra</a:t>
              </a:r>
              <a:endPara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81937" y="3187216"/>
            <a:ext cx="1625600" cy="1354666"/>
          </a:xfrm>
          <a:prstGeom prst="roundRect">
            <a:avLst>
              <a:gd name="adj" fmla="val 1000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803" t="1571" r="-803" b="-21571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8059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1597</Words>
  <Application>Microsoft Office PowerPoint</Application>
  <PresentationFormat>Custom</PresentationFormat>
  <Paragraphs>247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NHM</cp:lastModifiedBy>
  <cp:revision>149</cp:revision>
  <dcterms:created xsi:type="dcterms:W3CDTF">2018-03-05T22:31:18Z</dcterms:created>
  <dcterms:modified xsi:type="dcterms:W3CDTF">2018-10-31T07:14:53Z</dcterms:modified>
</cp:coreProperties>
</file>