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27" r:id="rId4"/>
    <p:sldId id="329" r:id="rId5"/>
    <p:sldId id="260" r:id="rId6"/>
    <p:sldId id="261" r:id="rId7"/>
    <p:sldId id="262" r:id="rId8"/>
    <p:sldId id="265" r:id="rId9"/>
    <p:sldId id="266" r:id="rId10"/>
    <p:sldId id="320" r:id="rId11"/>
    <p:sldId id="321" r:id="rId12"/>
    <p:sldId id="322" r:id="rId13"/>
    <p:sldId id="323" r:id="rId14"/>
    <p:sldId id="267" r:id="rId15"/>
    <p:sldId id="325" r:id="rId16"/>
    <p:sldId id="324" r:id="rId17"/>
    <p:sldId id="309" r:id="rId18"/>
    <p:sldId id="326" r:id="rId19"/>
    <p:sldId id="311" r:id="rId20"/>
    <p:sldId id="319" r:id="rId21"/>
    <p:sldId id="316" r:id="rId22"/>
    <p:sldId id="315" r:id="rId23"/>
    <p:sldId id="3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330" y="-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un Nagamuthu" userId="34a239cb12efcbdc" providerId="LiveId" clId="{EF26207E-BDA0-4CE5-A6AC-10CB96AAD2CF}"/>
    <pc:docChg chg="undo custSel addSld delSld modSld sldOrd">
      <pc:chgData name="Arun Nagamuthu" userId="34a239cb12efcbdc" providerId="LiveId" clId="{EF26207E-BDA0-4CE5-A6AC-10CB96AAD2CF}" dt="2020-12-26T19:49:53.492" v="1949" actId="20577"/>
      <pc:docMkLst>
        <pc:docMk/>
      </pc:docMkLst>
      <pc:sldChg chg="modSp mod">
        <pc:chgData name="Arun Nagamuthu" userId="34a239cb12efcbdc" providerId="LiveId" clId="{EF26207E-BDA0-4CE5-A6AC-10CB96AAD2CF}" dt="2020-12-26T19:49:53.492" v="1949" actId="20577"/>
        <pc:sldMkLst>
          <pc:docMk/>
          <pc:sldMk cId="2377452595" sldId="258"/>
        </pc:sldMkLst>
        <pc:spChg chg="mod">
          <ac:chgData name="Arun Nagamuthu" userId="34a239cb12efcbdc" providerId="LiveId" clId="{EF26207E-BDA0-4CE5-A6AC-10CB96AAD2CF}" dt="2020-12-26T19:49:53.492" v="1949" actId="20577"/>
          <ac:spMkLst>
            <pc:docMk/>
            <pc:sldMk cId="2377452595" sldId="258"/>
            <ac:spMk id="3" creationId="{699C027A-22B9-4A24-A840-B882EDA85A84}"/>
          </ac:spMkLst>
        </pc:spChg>
      </pc:sldChg>
      <pc:sldChg chg="modSp new mod">
        <pc:chgData name="Arun Nagamuthu" userId="34a239cb12efcbdc" providerId="LiveId" clId="{EF26207E-BDA0-4CE5-A6AC-10CB96AAD2CF}" dt="2020-12-26T18:23:33.816" v="333" actId="14100"/>
        <pc:sldMkLst>
          <pc:docMk/>
          <pc:sldMk cId="416742156" sldId="259"/>
        </pc:sldMkLst>
        <pc:spChg chg="mod">
          <ac:chgData name="Arun Nagamuthu" userId="34a239cb12efcbdc" providerId="LiveId" clId="{EF26207E-BDA0-4CE5-A6AC-10CB96AAD2CF}" dt="2020-12-26T18:23:33.816" v="333" actId="14100"/>
          <ac:spMkLst>
            <pc:docMk/>
            <pc:sldMk cId="416742156" sldId="259"/>
            <ac:spMk id="2" creationId="{DDB67648-8AD7-4C7A-BDE6-B749E6BDA221}"/>
          </ac:spMkLst>
        </pc:spChg>
        <pc:spChg chg="mod">
          <ac:chgData name="Arun Nagamuthu" userId="34a239cb12efcbdc" providerId="LiveId" clId="{EF26207E-BDA0-4CE5-A6AC-10CB96AAD2CF}" dt="2020-12-26T18:23:27.918" v="332" actId="27636"/>
          <ac:spMkLst>
            <pc:docMk/>
            <pc:sldMk cId="416742156" sldId="259"/>
            <ac:spMk id="3" creationId="{C31A198D-82CA-4C65-AD20-EFC85B6FD20C}"/>
          </ac:spMkLst>
        </pc:spChg>
      </pc:sldChg>
      <pc:sldChg chg="modSp new mod">
        <pc:chgData name="Arun Nagamuthu" userId="34a239cb12efcbdc" providerId="LiveId" clId="{EF26207E-BDA0-4CE5-A6AC-10CB96AAD2CF}" dt="2020-12-26T18:41:12.737" v="658" actId="20577"/>
        <pc:sldMkLst>
          <pc:docMk/>
          <pc:sldMk cId="1453285741" sldId="260"/>
        </pc:sldMkLst>
        <pc:spChg chg="mod">
          <ac:chgData name="Arun Nagamuthu" userId="34a239cb12efcbdc" providerId="LiveId" clId="{EF26207E-BDA0-4CE5-A6AC-10CB96AAD2CF}" dt="2020-12-26T18:29:22.943" v="341" actId="122"/>
          <ac:spMkLst>
            <pc:docMk/>
            <pc:sldMk cId="1453285741" sldId="260"/>
            <ac:spMk id="2" creationId="{7A8BC7E6-C0ED-43C7-B041-49257346AD5C}"/>
          </ac:spMkLst>
        </pc:spChg>
        <pc:spChg chg="mod">
          <ac:chgData name="Arun Nagamuthu" userId="34a239cb12efcbdc" providerId="LiveId" clId="{EF26207E-BDA0-4CE5-A6AC-10CB96AAD2CF}" dt="2020-12-26T18:41:12.737" v="658" actId="20577"/>
          <ac:spMkLst>
            <pc:docMk/>
            <pc:sldMk cId="1453285741" sldId="260"/>
            <ac:spMk id="3" creationId="{A46C3617-4453-4FA7-ACB7-5C920B27AAF4}"/>
          </ac:spMkLst>
        </pc:spChg>
      </pc:sldChg>
      <pc:sldChg chg="modSp new mod">
        <pc:chgData name="Arun Nagamuthu" userId="34a239cb12efcbdc" providerId="LiveId" clId="{EF26207E-BDA0-4CE5-A6AC-10CB96AAD2CF}" dt="2020-12-26T18:53:28.063" v="805" actId="120"/>
        <pc:sldMkLst>
          <pc:docMk/>
          <pc:sldMk cId="3003124480" sldId="261"/>
        </pc:sldMkLst>
        <pc:spChg chg="mod">
          <ac:chgData name="Arun Nagamuthu" userId="34a239cb12efcbdc" providerId="LiveId" clId="{EF26207E-BDA0-4CE5-A6AC-10CB96AAD2CF}" dt="2020-12-26T18:53:28.063" v="805" actId="120"/>
          <ac:spMkLst>
            <pc:docMk/>
            <pc:sldMk cId="3003124480" sldId="261"/>
            <ac:spMk id="2" creationId="{D299C558-B458-405A-966B-093A4F0F3332}"/>
          </ac:spMkLst>
        </pc:spChg>
        <pc:spChg chg="mod">
          <ac:chgData name="Arun Nagamuthu" userId="34a239cb12efcbdc" providerId="LiveId" clId="{EF26207E-BDA0-4CE5-A6AC-10CB96AAD2CF}" dt="2020-12-26T18:34:43.322" v="483" actId="14100"/>
          <ac:spMkLst>
            <pc:docMk/>
            <pc:sldMk cId="3003124480" sldId="261"/>
            <ac:spMk id="3" creationId="{D3E79584-E138-436D-834C-BBF06FE975D5}"/>
          </ac:spMkLst>
        </pc:spChg>
      </pc:sldChg>
      <pc:sldChg chg="addSp modSp new mod">
        <pc:chgData name="Arun Nagamuthu" userId="34a239cb12efcbdc" providerId="LiveId" clId="{EF26207E-BDA0-4CE5-A6AC-10CB96AAD2CF}" dt="2020-12-26T18:53:43.411" v="806" actId="120"/>
        <pc:sldMkLst>
          <pc:docMk/>
          <pc:sldMk cId="480582263" sldId="262"/>
        </pc:sldMkLst>
        <pc:spChg chg="mod">
          <ac:chgData name="Arun Nagamuthu" userId="34a239cb12efcbdc" providerId="LiveId" clId="{EF26207E-BDA0-4CE5-A6AC-10CB96AAD2CF}" dt="2020-12-26T18:53:43.411" v="806" actId="120"/>
          <ac:spMkLst>
            <pc:docMk/>
            <pc:sldMk cId="480582263" sldId="262"/>
            <ac:spMk id="2" creationId="{2061EA56-3923-44B1-8AAA-0C8471A43ED3}"/>
          </ac:spMkLst>
        </pc:spChg>
        <pc:spChg chg="mod">
          <ac:chgData name="Arun Nagamuthu" userId="34a239cb12efcbdc" providerId="LiveId" clId="{EF26207E-BDA0-4CE5-A6AC-10CB96AAD2CF}" dt="2020-12-26T18:41:46.107" v="672" actId="20577"/>
          <ac:spMkLst>
            <pc:docMk/>
            <pc:sldMk cId="480582263" sldId="262"/>
            <ac:spMk id="3" creationId="{1DC0772C-3F43-4F20-96B2-DFF560FC7DEB}"/>
          </ac:spMkLst>
        </pc:spChg>
        <pc:picChg chg="add mod">
          <ac:chgData name="Arun Nagamuthu" userId="34a239cb12efcbdc" providerId="LiveId" clId="{EF26207E-BDA0-4CE5-A6AC-10CB96AAD2CF}" dt="2020-12-26T18:40:38.273" v="644" actId="1038"/>
          <ac:picMkLst>
            <pc:docMk/>
            <pc:sldMk cId="480582263" sldId="262"/>
            <ac:picMk id="4" creationId="{0CE8C744-0F1F-4632-AEBD-6B42DE3AB82A}"/>
          </ac:picMkLst>
        </pc:picChg>
      </pc:sldChg>
      <pc:sldChg chg="modSp new del mod">
        <pc:chgData name="Arun Nagamuthu" userId="34a239cb12efcbdc" providerId="LiveId" clId="{EF26207E-BDA0-4CE5-A6AC-10CB96AAD2CF}" dt="2020-12-26T18:46:34.089" v="738" actId="47"/>
        <pc:sldMkLst>
          <pc:docMk/>
          <pc:sldMk cId="2754115593" sldId="263"/>
        </pc:sldMkLst>
        <pc:spChg chg="mod">
          <ac:chgData name="Arun Nagamuthu" userId="34a239cb12efcbdc" providerId="LiveId" clId="{EF26207E-BDA0-4CE5-A6AC-10CB96AAD2CF}" dt="2020-12-26T18:42:46.891" v="692" actId="2711"/>
          <ac:spMkLst>
            <pc:docMk/>
            <pc:sldMk cId="2754115593" sldId="263"/>
            <ac:spMk id="2" creationId="{5D663A9A-0B5E-4A26-BCDF-C4E5C31FBDF4}"/>
          </ac:spMkLst>
        </pc:spChg>
        <pc:spChg chg="mod">
          <ac:chgData name="Arun Nagamuthu" userId="34a239cb12efcbdc" providerId="LiveId" clId="{EF26207E-BDA0-4CE5-A6AC-10CB96AAD2CF}" dt="2020-12-26T18:46:00.442" v="731" actId="27636"/>
          <ac:spMkLst>
            <pc:docMk/>
            <pc:sldMk cId="2754115593" sldId="263"/>
            <ac:spMk id="3" creationId="{F648D254-F3E8-4BC6-BD9B-DA5FB09FA3B8}"/>
          </ac:spMkLst>
        </pc:spChg>
      </pc:sldChg>
      <pc:sldChg chg="new del">
        <pc:chgData name="Arun Nagamuthu" userId="34a239cb12efcbdc" providerId="LiveId" clId="{EF26207E-BDA0-4CE5-A6AC-10CB96AAD2CF}" dt="2020-12-26T18:46:11.042" v="734" actId="47"/>
        <pc:sldMkLst>
          <pc:docMk/>
          <pc:sldMk cId="3899552272" sldId="264"/>
        </pc:sldMkLst>
      </pc:sldChg>
      <pc:sldChg chg="modSp add mod">
        <pc:chgData name="Arun Nagamuthu" userId="34a239cb12efcbdc" providerId="LiveId" clId="{EF26207E-BDA0-4CE5-A6AC-10CB96AAD2CF}" dt="2020-12-26T18:54:03.482" v="822" actId="1035"/>
        <pc:sldMkLst>
          <pc:docMk/>
          <pc:sldMk cId="2904420453" sldId="265"/>
        </pc:sldMkLst>
        <pc:spChg chg="mod">
          <ac:chgData name="Arun Nagamuthu" userId="34a239cb12efcbdc" providerId="LiveId" clId="{EF26207E-BDA0-4CE5-A6AC-10CB96AAD2CF}" dt="2020-12-26T18:54:03.482" v="822" actId="1035"/>
          <ac:spMkLst>
            <pc:docMk/>
            <pc:sldMk cId="2904420453" sldId="265"/>
            <ac:spMk id="2" creationId="{5D663A9A-0B5E-4A26-BCDF-C4E5C31FBDF4}"/>
          </ac:spMkLst>
        </pc:spChg>
        <pc:spChg chg="mod">
          <ac:chgData name="Arun Nagamuthu" userId="34a239cb12efcbdc" providerId="LiveId" clId="{EF26207E-BDA0-4CE5-A6AC-10CB96AAD2CF}" dt="2020-12-26T18:52:04.113" v="796" actId="20577"/>
          <ac:spMkLst>
            <pc:docMk/>
            <pc:sldMk cId="2904420453" sldId="265"/>
            <ac:spMk id="3" creationId="{F648D254-F3E8-4BC6-BD9B-DA5FB09FA3B8}"/>
          </ac:spMkLst>
        </pc:spChg>
      </pc:sldChg>
      <pc:sldChg chg="modSp new mod">
        <pc:chgData name="Arun Nagamuthu" userId="34a239cb12efcbdc" providerId="LiveId" clId="{EF26207E-BDA0-4CE5-A6AC-10CB96AAD2CF}" dt="2020-12-26T18:54:28.899" v="833" actId="1035"/>
        <pc:sldMkLst>
          <pc:docMk/>
          <pc:sldMk cId="1786477488" sldId="266"/>
        </pc:sldMkLst>
        <pc:spChg chg="mod">
          <ac:chgData name="Arun Nagamuthu" userId="34a239cb12efcbdc" providerId="LiveId" clId="{EF26207E-BDA0-4CE5-A6AC-10CB96AAD2CF}" dt="2020-12-26T18:53:53.971" v="808" actId="120"/>
          <ac:spMkLst>
            <pc:docMk/>
            <pc:sldMk cId="1786477488" sldId="266"/>
            <ac:spMk id="2" creationId="{6063FF9E-80BC-4236-9CEA-2E6A232B2D0B}"/>
          </ac:spMkLst>
        </pc:spChg>
        <pc:spChg chg="mod">
          <ac:chgData name="Arun Nagamuthu" userId="34a239cb12efcbdc" providerId="LiveId" clId="{EF26207E-BDA0-4CE5-A6AC-10CB96AAD2CF}" dt="2020-12-26T18:54:28.899" v="833" actId="1035"/>
          <ac:spMkLst>
            <pc:docMk/>
            <pc:sldMk cId="1786477488" sldId="266"/>
            <ac:spMk id="3" creationId="{2B0E0265-342F-41AE-8963-71BFCF1192DD}"/>
          </ac:spMkLst>
        </pc:spChg>
      </pc:sldChg>
      <pc:sldChg chg="modSp new mod">
        <pc:chgData name="Arun Nagamuthu" userId="34a239cb12efcbdc" providerId="LiveId" clId="{EF26207E-BDA0-4CE5-A6AC-10CB96AAD2CF}" dt="2020-12-26T19:06:23.489" v="1156" actId="20577"/>
        <pc:sldMkLst>
          <pc:docMk/>
          <pc:sldMk cId="1220049818" sldId="267"/>
        </pc:sldMkLst>
        <pc:spChg chg="mod">
          <ac:chgData name="Arun Nagamuthu" userId="34a239cb12efcbdc" providerId="LiveId" clId="{EF26207E-BDA0-4CE5-A6AC-10CB96AAD2CF}" dt="2020-12-26T19:06:23.489" v="1156" actId="20577"/>
          <ac:spMkLst>
            <pc:docMk/>
            <pc:sldMk cId="1220049818" sldId="267"/>
            <ac:spMk id="2" creationId="{555EC342-958B-4140-B50C-53E1350C06DC}"/>
          </ac:spMkLst>
        </pc:spChg>
        <pc:spChg chg="mod">
          <ac:chgData name="Arun Nagamuthu" userId="34a239cb12efcbdc" providerId="LiveId" clId="{EF26207E-BDA0-4CE5-A6AC-10CB96AAD2CF}" dt="2020-12-26T19:06:15.540" v="1150" actId="5793"/>
          <ac:spMkLst>
            <pc:docMk/>
            <pc:sldMk cId="1220049818" sldId="267"/>
            <ac:spMk id="3" creationId="{DC171DDA-64D6-4F93-99CF-1E8500511ACB}"/>
          </ac:spMkLst>
        </pc:spChg>
      </pc:sldChg>
      <pc:sldChg chg="addSp modSp new mod">
        <pc:chgData name="Arun Nagamuthu" userId="34a239cb12efcbdc" providerId="LiveId" clId="{EF26207E-BDA0-4CE5-A6AC-10CB96AAD2CF}" dt="2020-12-26T19:10:04.287" v="1186" actId="20577"/>
        <pc:sldMkLst>
          <pc:docMk/>
          <pc:sldMk cId="1872557842" sldId="268"/>
        </pc:sldMkLst>
        <pc:spChg chg="mod">
          <ac:chgData name="Arun Nagamuthu" userId="34a239cb12efcbdc" providerId="LiveId" clId="{EF26207E-BDA0-4CE5-A6AC-10CB96AAD2CF}" dt="2020-12-26T19:06:45.232" v="1161" actId="20577"/>
          <ac:spMkLst>
            <pc:docMk/>
            <pc:sldMk cId="1872557842" sldId="268"/>
            <ac:spMk id="2" creationId="{51D71F24-08E9-493A-A460-2C03F52B6822}"/>
          </ac:spMkLst>
        </pc:spChg>
        <pc:spChg chg="mod">
          <ac:chgData name="Arun Nagamuthu" userId="34a239cb12efcbdc" providerId="LiveId" clId="{EF26207E-BDA0-4CE5-A6AC-10CB96AAD2CF}" dt="2020-12-26T19:10:04.287" v="1186" actId="20577"/>
          <ac:spMkLst>
            <pc:docMk/>
            <pc:sldMk cId="1872557842" sldId="268"/>
            <ac:spMk id="3" creationId="{0D91F0CD-90EF-4871-A97E-5E65BD60AC50}"/>
          </ac:spMkLst>
        </pc:spChg>
        <pc:picChg chg="add mod">
          <ac:chgData name="Arun Nagamuthu" userId="34a239cb12efcbdc" providerId="LiveId" clId="{EF26207E-BDA0-4CE5-A6AC-10CB96AAD2CF}" dt="2020-12-26T19:08:07.949" v="1167"/>
          <ac:picMkLst>
            <pc:docMk/>
            <pc:sldMk cId="1872557842" sldId="268"/>
            <ac:picMk id="4" creationId="{E769BFD7-E86B-464E-902B-BA91308E9CAB}"/>
          </ac:picMkLst>
        </pc:picChg>
        <pc:picChg chg="add mod">
          <ac:chgData name="Arun Nagamuthu" userId="34a239cb12efcbdc" providerId="LiveId" clId="{EF26207E-BDA0-4CE5-A6AC-10CB96AAD2CF}" dt="2020-12-26T19:08:07.949" v="1167"/>
          <ac:picMkLst>
            <pc:docMk/>
            <pc:sldMk cId="1872557842" sldId="268"/>
            <ac:picMk id="5" creationId="{0F1AAB4D-3F76-41BC-A487-9D26F8779AB8}"/>
          </ac:picMkLst>
        </pc:picChg>
      </pc:sldChg>
      <pc:sldChg chg="modSp new del mod">
        <pc:chgData name="Arun Nagamuthu" userId="34a239cb12efcbdc" providerId="LiveId" clId="{EF26207E-BDA0-4CE5-A6AC-10CB96AAD2CF}" dt="2020-12-26T19:25:00.992" v="1329" actId="47"/>
        <pc:sldMkLst>
          <pc:docMk/>
          <pc:sldMk cId="492631268" sldId="269"/>
        </pc:sldMkLst>
        <pc:spChg chg="mod">
          <ac:chgData name="Arun Nagamuthu" userId="34a239cb12efcbdc" providerId="LiveId" clId="{EF26207E-BDA0-4CE5-A6AC-10CB96AAD2CF}" dt="2020-12-26T19:11:05.688" v="1195" actId="122"/>
          <ac:spMkLst>
            <pc:docMk/>
            <pc:sldMk cId="492631268" sldId="269"/>
            <ac:spMk id="2" creationId="{DA90D635-F6AD-4A82-A824-F0D5C73635BD}"/>
          </ac:spMkLst>
        </pc:spChg>
      </pc:sldChg>
      <pc:sldChg chg="modSp add mod">
        <pc:chgData name="Arun Nagamuthu" userId="34a239cb12efcbdc" providerId="LiveId" clId="{EF26207E-BDA0-4CE5-A6AC-10CB96AAD2CF}" dt="2020-12-26T19:29:12.043" v="1371" actId="20577"/>
        <pc:sldMkLst>
          <pc:docMk/>
          <pc:sldMk cId="994462571" sldId="309"/>
        </pc:sldMkLst>
        <pc:spChg chg="mod">
          <ac:chgData name="Arun Nagamuthu" userId="34a239cb12efcbdc" providerId="LiveId" clId="{EF26207E-BDA0-4CE5-A6AC-10CB96AAD2CF}" dt="2020-12-26T19:29:12.043" v="1371" actId="20577"/>
          <ac:spMkLst>
            <pc:docMk/>
            <pc:sldMk cId="994462571" sldId="309"/>
            <ac:spMk id="2" creationId="{DFEC5230-7B7B-424E-BEBA-FE25B4F6B935}"/>
          </ac:spMkLst>
        </pc:spChg>
      </pc:sldChg>
      <pc:sldChg chg="addSp modSp new del mod ord">
        <pc:chgData name="Arun Nagamuthu" userId="34a239cb12efcbdc" providerId="LiveId" clId="{EF26207E-BDA0-4CE5-A6AC-10CB96AAD2CF}" dt="2020-12-26T19:24:51.821" v="1328" actId="47"/>
        <pc:sldMkLst>
          <pc:docMk/>
          <pc:sldMk cId="3503211748" sldId="310"/>
        </pc:sldMkLst>
        <pc:graphicFrameChg chg="add mod">
          <ac:chgData name="Arun Nagamuthu" userId="34a239cb12efcbdc" providerId="LiveId" clId="{EF26207E-BDA0-4CE5-A6AC-10CB96AAD2CF}" dt="2020-12-26T19:19:13.670" v="1296" actId="14100"/>
          <ac:graphicFrameMkLst>
            <pc:docMk/>
            <pc:sldMk cId="3503211748" sldId="310"/>
            <ac:graphicFrameMk id="3" creationId="{00000000-0008-0000-0000-000003000000}"/>
          </ac:graphicFrameMkLst>
        </pc:graphicFrameChg>
      </pc:sldChg>
      <pc:sldChg chg="modSp add mod">
        <pc:chgData name="Arun Nagamuthu" userId="34a239cb12efcbdc" providerId="LiveId" clId="{EF26207E-BDA0-4CE5-A6AC-10CB96AAD2CF}" dt="2020-12-26T19:16:14.614" v="1258" actId="20577"/>
        <pc:sldMkLst>
          <pc:docMk/>
          <pc:sldMk cId="1037120983" sldId="311"/>
        </pc:sldMkLst>
        <pc:spChg chg="mod">
          <ac:chgData name="Arun Nagamuthu" userId="34a239cb12efcbdc" providerId="LiveId" clId="{EF26207E-BDA0-4CE5-A6AC-10CB96AAD2CF}" dt="2020-12-26T19:16:14.614" v="1258" actId="20577"/>
          <ac:spMkLst>
            <pc:docMk/>
            <pc:sldMk cId="1037120983" sldId="311"/>
            <ac:spMk id="2" creationId="{67201C1B-F053-4BB2-A607-481507EA0E1F}"/>
          </ac:spMkLst>
        </pc:spChg>
      </pc:sldChg>
      <pc:sldChg chg="addSp delSp modSp new mod">
        <pc:chgData name="Arun Nagamuthu" userId="34a239cb12efcbdc" providerId="LiveId" clId="{EF26207E-BDA0-4CE5-A6AC-10CB96AAD2CF}" dt="2020-12-26T19:27:42.696" v="1360" actId="20577"/>
        <pc:sldMkLst>
          <pc:docMk/>
          <pc:sldMk cId="919754066" sldId="312"/>
        </pc:sldMkLst>
        <pc:spChg chg="mod">
          <ac:chgData name="Arun Nagamuthu" userId="34a239cb12efcbdc" providerId="LiveId" clId="{EF26207E-BDA0-4CE5-A6AC-10CB96AAD2CF}" dt="2020-12-26T19:24:32.014" v="1327" actId="20577"/>
          <ac:spMkLst>
            <pc:docMk/>
            <pc:sldMk cId="919754066" sldId="312"/>
            <ac:spMk id="2" creationId="{5BC36C64-44B9-4A91-8481-7D322B2080C6}"/>
          </ac:spMkLst>
        </pc:spChg>
        <pc:graphicFrameChg chg="add del mod">
          <ac:chgData name="Arun Nagamuthu" userId="34a239cb12efcbdc" providerId="LiveId" clId="{EF26207E-BDA0-4CE5-A6AC-10CB96AAD2CF}" dt="2020-12-26T19:27:42.696" v="1360" actId="20577"/>
          <ac:graphicFrameMkLst>
            <pc:docMk/>
            <pc:sldMk cId="919754066" sldId="312"/>
            <ac:graphicFrameMk id="3" creationId="{8EBD585D-CB51-47F9-8179-22C0F8E09AA0}"/>
          </ac:graphicFrameMkLst>
        </pc:graphicFrameChg>
      </pc:sldChg>
      <pc:sldChg chg="delSp modSp add mod">
        <pc:chgData name="Arun Nagamuthu" userId="34a239cb12efcbdc" providerId="LiveId" clId="{EF26207E-BDA0-4CE5-A6AC-10CB96AAD2CF}" dt="2020-12-26T19:39:07.953" v="1607" actId="20577"/>
        <pc:sldMkLst>
          <pc:docMk/>
          <pc:sldMk cId="302925023" sldId="313"/>
        </pc:sldMkLst>
        <pc:spChg chg="mod">
          <ac:chgData name="Arun Nagamuthu" userId="34a239cb12efcbdc" providerId="LiveId" clId="{EF26207E-BDA0-4CE5-A6AC-10CB96AAD2CF}" dt="2020-12-26T19:30:38.618" v="1401" actId="20577"/>
          <ac:spMkLst>
            <pc:docMk/>
            <pc:sldMk cId="302925023" sldId="313"/>
            <ac:spMk id="2" creationId="{51D71F24-08E9-493A-A460-2C03F52B6822}"/>
          </ac:spMkLst>
        </pc:spChg>
        <pc:spChg chg="mod">
          <ac:chgData name="Arun Nagamuthu" userId="34a239cb12efcbdc" providerId="LiveId" clId="{EF26207E-BDA0-4CE5-A6AC-10CB96AAD2CF}" dt="2020-12-26T19:39:07.953" v="1607" actId="20577"/>
          <ac:spMkLst>
            <pc:docMk/>
            <pc:sldMk cId="302925023" sldId="313"/>
            <ac:spMk id="3" creationId="{0D91F0CD-90EF-4871-A97E-5E65BD60AC50}"/>
          </ac:spMkLst>
        </pc:spChg>
        <pc:picChg chg="del mod">
          <ac:chgData name="Arun Nagamuthu" userId="34a239cb12efcbdc" providerId="LiveId" clId="{EF26207E-BDA0-4CE5-A6AC-10CB96AAD2CF}" dt="2020-12-26T19:30:21.276" v="1384" actId="478"/>
          <ac:picMkLst>
            <pc:docMk/>
            <pc:sldMk cId="302925023" sldId="313"/>
            <ac:picMk id="4" creationId="{E769BFD7-E86B-464E-902B-BA91308E9CAB}"/>
          </ac:picMkLst>
        </pc:picChg>
        <pc:picChg chg="del">
          <ac:chgData name="Arun Nagamuthu" userId="34a239cb12efcbdc" providerId="LiveId" clId="{EF26207E-BDA0-4CE5-A6AC-10CB96AAD2CF}" dt="2020-12-26T19:30:24.123" v="1385" actId="478"/>
          <ac:picMkLst>
            <pc:docMk/>
            <pc:sldMk cId="302925023" sldId="313"/>
            <ac:picMk id="5" creationId="{0F1AAB4D-3F76-41BC-A487-9D26F8779AB8}"/>
          </ac:picMkLst>
        </pc:picChg>
      </pc:sldChg>
      <pc:sldChg chg="modSp new del mod">
        <pc:chgData name="Arun Nagamuthu" userId="34a239cb12efcbdc" providerId="LiveId" clId="{EF26207E-BDA0-4CE5-A6AC-10CB96AAD2CF}" dt="2020-12-26T19:29:57.562" v="1380" actId="47"/>
        <pc:sldMkLst>
          <pc:docMk/>
          <pc:sldMk cId="1714624871" sldId="313"/>
        </pc:sldMkLst>
        <pc:spChg chg="mod">
          <ac:chgData name="Arun Nagamuthu" userId="34a239cb12efcbdc" providerId="LiveId" clId="{EF26207E-BDA0-4CE5-A6AC-10CB96AAD2CF}" dt="2020-12-26T19:29:47.270" v="1379" actId="122"/>
          <ac:spMkLst>
            <pc:docMk/>
            <pc:sldMk cId="1714624871" sldId="313"/>
            <ac:spMk id="2" creationId="{E75B827A-E2FA-4066-B6A0-43725F99C1CA}"/>
          </ac:spMkLst>
        </pc:spChg>
      </pc:sldChg>
      <pc:sldChg chg="modSp new mod">
        <pc:chgData name="Arun Nagamuthu" userId="34a239cb12efcbdc" providerId="LiveId" clId="{EF26207E-BDA0-4CE5-A6AC-10CB96AAD2CF}" dt="2020-12-26T19:40:59.677" v="1650" actId="20577"/>
        <pc:sldMkLst>
          <pc:docMk/>
          <pc:sldMk cId="2758527088" sldId="314"/>
        </pc:sldMkLst>
        <pc:spChg chg="mod">
          <ac:chgData name="Arun Nagamuthu" userId="34a239cb12efcbdc" providerId="LiveId" clId="{EF26207E-BDA0-4CE5-A6AC-10CB96AAD2CF}" dt="2020-12-26T19:40:59.677" v="1650" actId="20577"/>
          <ac:spMkLst>
            <pc:docMk/>
            <pc:sldMk cId="2758527088" sldId="314"/>
            <ac:spMk id="2" creationId="{41D01E95-C373-4AD5-82ED-5DF79AB1388D}"/>
          </ac:spMkLst>
        </pc:spChg>
        <pc:spChg chg="mod">
          <ac:chgData name="Arun Nagamuthu" userId="34a239cb12efcbdc" providerId="LiveId" clId="{EF26207E-BDA0-4CE5-A6AC-10CB96AAD2CF}" dt="2020-12-26T19:40:30.952" v="1612" actId="27636"/>
          <ac:spMkLst>
            <pc:docMk/>
            <pc:sldMk cId="2758527088" sldId="314"/>
            <ac:spMk id="3" creationId="{88D07B21-5E35-4DB5-B7CF-17C9898C40EB}"/>
          </ac:spMkLst>
        </pc:spChg>
      </pc:sldChg>
      <pc:sldChg chg="addSp delSp modSp new mod setBg">
        <pc:chgData name="Arun Nagamuthu" userId="34a239cb12efcbdc" providerId="LiveId" clId="{EF26207E-BDA0-4CE5-A6AC-10CB96AAD2CF}" dt="2020-12-26T19:43:23.465" v="1679" actId="20577"/>
        <pc:sldMkLst>
          <pc:docMk/>
          <pc:sldMk cId="1671741768" sldId="315"/>
        </pc:sldMkLst>
        <pc:spChg chg="mod">
          <ac:chgData name="Arun Nagamuthu" userId="34a239cb12efcbdc" providerId="LiveId" clId="{EF26207E-BDA0-4CE5-A6AC-10CB96AAD2CF}" dt="2020-12-26T19:43:23.465" v="1679" actId="20577"/>
          <ac:spMkLst>
            <pc:docMk/>
            <pc:sldMk cId="1671741768" sldId="315"/>
            <ac:spMk id="2" creationId="{28D2373C-B4B6-4EB8-A7A5-8BA73B3FFC24}"/>
          </ac:spMkLst>
        </pc:spChg>
        <pc:spChg chg="add del mod">
          <ac:chgData name="Arun Nagamuthu" userId="34a239cb12efcbdc" providerId="LiveId" clId="{EF26207E-BDA0-4CE5-A6AC-10CB96AAD2CF}" dt="2020-12-26T19:43:12.952" v="1666" actId="27636"/>
          <ac:spMkLst>
            <pc:docMk/>
            <pc:sldMk cId="1671741768" sldId="315"/>
            <ac:spMk id="3" creationId="{9DF6318B-5973-483A-9EFF-7F3D6C9E7002}"/>
          </ac:spMkLst>
        </pc:spChg>
        <pc:spChg chg="add del mod">
          <ac:chgData name="Arun Nagamuthu" userId="34a239cb12efcbdc" providerId="LiveId" clId="{EF26207E-BDA0-4CE5-A6AC-10CB96AAD2CF}" dt="2020-12-26T19:42:38.871" v="1661" actId="22"/>
          <ac:spMkLst>
            <pc:docMk/>
            <pc:sldMk cId="1671741768" sldId="315"/>
            <ac:spMk id="5" creationId="{7701DE82-1A38-40B4-ACFB-EFC9608A53CF}"/>
          </ac:spMkLst>
        </pc:spChg>
      </pc:sldChg>
      <pc:sldChg chg="modSp new mod">
        <pc:chgData name="Arun Nagamuthu" userId="34a239cb12efcbdc" providerId="LiveId" clId="{EF26207E-BDA0-4CE5-A6AC-10CB96AAD2CF}" dt="2020-12-26T19:44:24.684" v="1697" actId="122"/>
        <pc:sldMkLst>
          <pc:docMk/>
          <pc:sldMk cId="3758742982" sldId="316"/>
        </pc:sldMkLst>
        <pc:spChg chg="mod">
          <ac:chgData name="Arun Nagamuthu" userId="34a239cb12efcbdc" providerId="LiveId" clId="{EF26207E-BDA0-4CE5-A6AC-10CB96AAD2CF}" dt="2020-12-26T19:44:24.684" v="1697" actId="122"/>
          <ac:spMkLst>
            <pc:docMk/>
            <pc:sldMk cId="3758742982" sldId="316"/>
            <ac:spMk id="2" creationId="{568A82F4-3F1F-49C1-8AFE-6E7056DC1938}"/>
          </ac:spMkLst>
        </pc:spChg>
        <pc:spChg chg="mod">
          <ac:chgData name="Arun Nagamuthu" userId="34a239cb12efcbdc" providerId="LiveId" clId="{EF26207E-BDA0-4CE5-A6AC-10CB96AAD2CF}" dt="2020-12-26T19:44:14.237" v="1682" actId="108"/>
          <ac:spMkLst>
            <pc:docMk/>
            <pc:sldMk cId="3758742982" sldId="316"/>
            <ac:spMk id="3" creationId="{76888C0C-A447-4F64-94FD-E25A9D9C3677}"/>
          </ac:spMkLst>
        </pc:spChg>
      </pc:sldChg>
      <pc:sldChg chg="modSp new mod">
        <pc:chgData name="Arun Nagamuthu" userId="34a239cb12efcbdc" providerId="LiveId" clId="{EF26207E-BDA0-4CE5-A6AC-10CB96AAD2CF}" dt="2020-12-26T19:48:10.513" v="1744" actId="14100"/>
        <pc:sldMkLst>
          <pc:docMk/>
          <pc:sldMk cId="4055719897" sldId="317"/>
        </pc:sldMkLst>
        <pc:spChg chg="mod">
          <ac:chgData name="Arun Nagamuthu" userId="34a239cb12efcbdc" providerId="LiveId" clId="{EF26207E-BDA0-4CE5-A6AC-10CB96AAD2CF}" dt="2020-12-26T19:45:57.480" v="1706" actId="122"/>
          <ac:spMkLst>
            <pc:docMk/>
            <pc:sldMk cId="4055719897" sldId="317"/>
            <ac:spMk id="2" creationId="{34A11277-187D-493E-B916-E0C30CFDB8E5}"/>
          </ac:spMkLst>
        </pc:spChg>
        <pc:spChg chg="mod">
          <ac:chgData name="Arun Nagamuthu" userId="34a239cb12efcbdc" providerId="LiveId" clId="{EF26207E-BDA0-4CE5-A6AC-10CB96AAD2CF}" dt="2020-12-26T19:48:10.513" v="1744" actId="14100"/>
          <ac:spMkLst>
            <pc:docMk/>
            <pc:sldMk cId="4055719897" sldId="317"/>
            <ac:spMk id="3" creationId="{6F170250-A9F4-4331-BCB8-9E18A740F8D6}"/>
          </ac:spMkLst>
        </pc:spChg>
      </pc:sldChg>
      <pc:sldChg chg="modSp new mod">
        <pc:chgData name="Arun Nagamuthu" userId="34a239cb12efcbdc" providerId="LiveId" clId="{EF26207E-BDA0-4CE5-A6AC-10CB96AAD2CF}" dt="2020-12-26T19:49:29.454" v="1946" actId="20577"/>
        <pc:sldMkLst>
          <pc:docMk/>
          <pc:sldMk cId="1236013660" sldId="318"/>
        </pc:sldMkLst>
        <pc:spChg chg="mod">
          <ac:chgData name="Arun Nagamuthu" userId="34a239cb12efcbdc" providerId="LiveId" clId="{EF26207E-BDA0-4CE5-A6AC-10CB96AAD2CF}" dt="2020-12-26T19:49:29.454" v="1946" actId="20577"/>
          <ac:spMkLst>
            <pc:docMk/>
            <pc:sldMk cId="1236013660" sldId="318"/>
            <ac:spMk id="3" creationId="{6E2DD842-EF22-4265-82ED-562E4D0FE6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un2\Downloads\Telegram%20Desktop\Book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Dt.%20consultations-28.12.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34a239cb12efcbdc/Desktop/esanjeevani%20workbo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IN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116666666666638E-2"/>
          <c:y val="9.6254348771474568E-2"/>
          <c:w val="0.95094555555556148"/>
          <c:h val="0.67296482799435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Cases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layout>
                <c:manualLayout>
                  <c:x val="-1.4111111111111111E-2"/>
                  <c:y val="-3.4308517828239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2A-4D3C-AAC7-82E410FD6D43}"/>
                </c:ext>
              </c:extLst>
            </c:dLbl>
            <c:dLbl>
              <c:idx val="2"/>
              <c:layout>
                <c:manualLayout>
                  <c:x val="-4.7037037037037814E-2"/>
                  <c:y val="-3.399347592927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2A-4D3C-AAC7-82E410FD6D43}"/>
                </c:ext>
              </c:extLst>
            </c:dLbl>
            <c:dLbl>
              <c:idx val="3"/>
              <c:layout>
                <c:manualLayout>
                  <c:x val="-5.6444444444444443E-2"/>
                  <c:y val="-3.3993475929273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BC-42C5-8B89-4F98A3364E34}"/>
                </c:ext>
              </c:extLst>
            </c:dLbl>
            <c:dLbl>
              <c:idx val="4"/>
              <c:layout>
                <c:manualLayout>
                  <c:x val="-6.11481481481481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BC-42C5-8B89-4F98A3364E34}"/>
                </c:ext>
              </c:extLst>
            </c:dLbl>
            <c:dLbl>
              <c:idx val="5"/>
              <c:layout>
                <c:manualLayout>
                  <c:x val="-6.58518518518519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BC-42C5-8B89-4F98A3364E34}"/>
                </c:ext>
              </c:extLst>
            </c:dLbl>
            <c:dLbl>
              <c:idx val="6"/>
              <c:layout>
                <c:manualLayout>
                  <c:x val="5.6444444444444443E-2"/>
                  <c:y val="-1.3755045153774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2A-4D3C-AAC7-82E410FD6D43}"/>
                </c:ext>
              </c:extLst>
            </c:dLbl>
            <c:dLbl>
              <c:idx val="7"/>
              <c:layout>
                <c:manualLayout>
                  <c:x val="9.4074074074074268E-2"/>
                  <c:y val="-4.7590866300982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BC-42C5-8B89-4F98A3364E34}"/>
                </c:ext>
              </c:extLst>
            </c:dLbl>
            <c:dLbl>
              <c:idx val="8"/>
              <c:layout>
                <c:manualLayout>
                  <c:x val="6.5851851851851884E-2"/>
                  <c:y val="-1.6996737964636615E-2"/>
                </c:manualLayout>
              </c:layout>
              <c:spPr/>
              <c:txPr>
                <a:bodyPr/>
                <a:lstStyle/>
                <a:p>
                  <a:pPr>
                    <a:defRPr lang="en-IN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BC-42C5-8B89-4F98A3364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prstClr val="black">
                    <a:alpha val="99000"/>
                  </a:prstClr>
                </a:solidFill>
              </a:ln>
            </c:spPr>
            <c:trendlineType val="movingAvg"/>
            <c:period val="2"/>
            <c:dispRSqr val="0"/>
            <c:dispEq val="0"/>
          </c:trendline>
          <c:cat>
            <c:strRef>
              <c:f>Sheet1!$A$2:$A$11</c:f>
              <c:strCache>
                <c:ptCount val="10"/>
                <c:pt idx="0">
                  <c:v>March </c:v>
                </c:pt>
                <c:pt idx="1">
                  <c:v>April </c:v>
                </c:pt>
                <c:pt idx="2">
                  <c:v>May </c:v>
                </c:pt>
                <c:pt idx="3">
                  <c:v>June </c:v>
                </c:pt>
                <c:pt idx="4">
                  <c:v>July </c:v>
                </c:pt>
                <c:pt idx="5">
                  <c:v>August </c:v>
                </c:pt>
                <c:pt idx="6">
                  <c:v>Sept </c:v>
                </c:pt>
                <c:pt idx="7">
                  <c:v>October </c:v>
                </c:pt>
                <c:pt idx="8">
                  <c:v>November</c:v>
                </c:pt>
                <c:pt idx="9">
                  <c:v>December
 (Upto 27th)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124</c:v>
                </c:pt>
                <c:pt idx="1">
                  <c:v>2199</c:v>
                </c:pt>
                <c:pt idx="2">
                  <c:v>20010</c:v>
                </c:pt>
                <c:pt idx="3">
                  <c:v>67834</c:v>
                </c:pt>
                <c:pt idx="4">
                  <c:v>155692</c:v>
                </c:pt>
                <c:pt idx="5">
                  <c:v>182182</c:v>
                </c:pt>
                <c:pt idx="6">
                  <c:v>169561</c:v>
                </c:pt>
                <c:pt idx="7">
                  <c:v>126920</c:v>
                </c:pt>
                <c:pt idx="8">
                  <c:v>57393</c:v>
                </c:pt>
                <c:pt idx="9">
                  <c:v>32255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2A-4D3C-AAC7-82E410FD6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8130304"/>
        <c:axId val="108131840"/>
      </c:barChart>
      <c:catAx>
        <c:axId val="108130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prstClr val="black"/>
            </a:solidFill>
          </a:ln>
        </c:spPr>
        <c:txPr>
          <a:bodyPr rot="-5400000" vert="horz"/>
          <a:lstStyle/>
          <a:p>
            <a:pPr>
              <a:defRPr lang="en-IN" sz="800"/>
            </a:pPr>
            <a:endParaRPr lang="en-US"/>
          </a:p>
        </c:txPr>
        <c:crossAx val="108131840"/>
        <c:crosses val="autoZero"/>
        <c:auto val="1"/>
        <c:lblAlgn val="ctr"/>
        <c:lblOffset val="100"/>
        <c:noMultiLvlLbl val="0"/>
      </c:catAx>
      <c:valAx>
        <c:axId val="108131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81303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4"/>
      </a:solidFill>
    </a:ln>
  </c:spPr>
  <c:txPr>
    <a:bodyPr/>
    <a:lstStyle/>
    <a:p>
      <a:pPr>
        <a:defRPr sz="1000">
          <a:latin typeface="Trebuchet MS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852444444444792"/>
          <c:y val="0"/>
        </c:manualLayout>
      </c:layout>
      <c:overlay val="0"/>
      <c:txPr>
        <a:bodyPr/>
        <a:lstStyle/>
        <a:p>
          <a:pPr>
            <a:defRPr lang="en-IN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784814814814852E-2"/>
          <c:y val="0.11026799304196565"/>
          <c:w val="0.8845485185185239"/>
          <c:h val="0.6604256360078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Discharge 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2"/>
              <c:layout>
                <c:manualLayout>
                  <c:x val="-4.2333333333333931E-2"/>
                  <c:y val="-1.725916381367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3A-4F56-A7EC-1E1DDD164208}"/>
                </c:ext>
              </c:extLst>
            </c:dLbl>
            <c:dLbl>
              <c:idx val="3"/>
              <c:layout>
                <c:manualLayout>
                  <c:x val="-6.58518518518518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C6-45F2-811F-CD37D806E6BA}"/>
                </c:ext>
              </c:extLst>
            </c:dLbl>
            <c:dLbl>
              <c:idx val="4"/>
              <c:layout>
                <c:manualLayout>
                  <c:x val="-4.2333333333334104E-2"/>
                  <c:y val="3.16414769044738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3A-4F56-A7EC-1E1DDD164208}"/>
                </c:ext>
              </c:extLst>
            </c:dLbl>
            <c:dLbl>
              <c:idx val="6"/>
              <c:layout>
                <c:manualLayout>
                  <c:x val="4.23333333333341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3A-4F56-A7EC-1E1DDD164208}"/>
                </c:ext>
              </c:extLst>
            </c:dLbl>
            <c:dLbl>
              <c:idx val="7"/>
              <c:layout>
                <c:manualLayout>
                  <c:x val="0.12229629629629721"/>
                  <c:y val="-1.009509259266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C6-45F2-811F-CD37D806E6BA}"/>
                </c:ext>
              </c:extLst>
            </c:dLbl>
            <c:dLbl>
              <c:idx val="9"/>
              <c:layout>
                <c:manualLayout>
                  <c:x val="1.88148148148148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C6-45F2-811F-CD37D806E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/>
            </c:spPr>
            <c:trendlineType val="movingAvg"/>
            <c:period val="2"/>
            <c:dispRSqr val="0"/>
            <c:dispEq val="0"/>
          </c:trendline>
          <c:cat>
            <c:strRef>
              <c:f>Sheet1!$A$2:$A$11</c:f>
              <c:strCache>
                <c:ptCount val="10"/>
                <c:pt idx="0">
                  <c:v>March </c:v>
                </c:pt>
                <c:pt idx="1">
                  <c:v>April </c:v>
                </c:pt>
                <c:pt idx="2">
                  <c:v>May </c:v>
                </c:pt>
                <c:pt idx="3">
                  <c:v>June </c:v>
                </c:pt>
                <c:pt idx="4">
                  <c:v>July </c:v>
                </c:pt>
                <c:pt idx="5">
                  <c:v>August </c:v>
                </c:pt>
                <c:pt idx="6">
                  <c:v>Sept </c:v>
                </c:pt>
                <c:pt idx="7">
                  <c:v>October </c:v>
                </c:pt>
                <c:pt idx="8">
                  <c:v>November</c:v>
                </c:pt>
                <c:pt idx="9">
                  <c:v>December 
(Upto 27th)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</c:v>
                </c:pt>
                <c:pt idx="1">
                  <c:v>1241</c:v>
                </c:pt>
                <c:pt idx="2">
                  <c:v>11499</c:v>
                </c:pt>
                <c:pt idx="3">
                  <c:v>37317</c:v>
                </c:pt>
                <c:pt idx="4">
                  <c:v>133882</c:v>
                </c:pt>
                <c:pt idx="5">
                  <c:v>184185</c:v>
                </c:pt>
                <c:pt idx="6">
                  <c:v>173678</c:v>
                </c:pt>
                <c:pt idx="7">
                  <c:v>149417</c:v>
                </c:pt>
                <c:pt idx="8">
                  <c:v>67970</c:v>
                </c:pt>
                <c:pt idx="9">
                  <c:v>33948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3A-4F56-A7EC-1E1DDD164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8012672"/>
        <c:axId val="108014208"/>
      </c:barChart>
      <c:catAx>
        <c:axId val="10801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prstClr val="black"/>
            </a:solidFill>
          </a:ln>
        </c:spPr>
        <c:txPr>
          <a:bodyPr rot="-5400000" vert="horz"/>
          <a:lstStyle/>
          <a:p>
            <a:pPr>
              <a:defRPr lang="en-IN" sz="800"/>
            </a:pPr>
            <a:endParaRPr lang="en-US"/>
          </a:p>
        </c:txPr>
        <c:crossAx val="108014208"/>
        <c:crosses val="autoZero"/>
        <c:auto val="1"/>
        <c:lblAlgn val="ctr"/>
        <c:lblOffset val="100"/>
        <c:noMultiLvlLbl val="0"/>
      </c:catAx>
      <c:valAx>
        <c:axId val="108014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801267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000">
          <a:latin typeface="Trebuchet MS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IN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24074074074082E-2"/>
          <c:y val="9.1097225108427743E-2"/>
          <c:w val="0.90390851851852472"/>
          <c:h val="0.7026395218403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Death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-4.70370370370377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3-47D4-8C0A-12C1753E0456}"/>
                </c:ext>
              </c:extLst>
            </c:dLbl>
            <c:dLbl>
              <c:idx val="6"/>
              <c:layout>
                <c:manualLayout>
                  <c:x val="9.4074074074074268E-2"/>
                  <c:y val="-2.045849583339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43-47D4-8C0A-12C1753E0456}"/>
                </c:ext>
              </c:extLst>
            </c:dLbl>
            <c:dLbl>
              <c:idx val="7"/>
              <c:layout>
                <c:manualLayout>
                  <c:x val="7.5259259259259262E-2"/>
                  <c:y val="-2.3868245138959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C5-4750-97B6-B4A0406F0B59}"/>
                </c:ext>
              </c:extLst>
            </c:dLbl>
            <c:dLbl>
              <c:idx val="8"/>
              <c:layout>
                <c:manualLayout>
                  <c:x val="-4.7037037037036726E-3"/>
                  <c:y val="3.409749305565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43-47D4-8C0A-12C1753E0456}"/>
                </c:ext>
              </c:extLst>
            </c:dLbl>
            <c:dLbl>
              <c:idx val="9"/>
              <c:layout>
                <c:manualLayout>
                  <c:x val="2.3518518518518518E-2"/>
                  <c:y val="-5.455598888904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43-47D4-8C0A-12C1753E04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/>
            </c:spPr>
            <c:trendlineType val="movingAvg"/>
            <c:period val="2"/>
            <c:dispRSqr val="0"/>
            <c:dispEq val="0"/>
          </c:trendline>
          <c:cat>
            <c:strRef>
              <c:f>Sheet1!$A$2:$A$11</c:f>
              <c:strCache>
                <c:ptCount val="10"/>
                <c:pt idx="0">
                  <c:v>March </c:v>
                </c:pt>
                <c:pt idx="1">
                  <c:v>April </c:v>
                </c:pt>
                <c:pt idx="2">
                  <c:v>May </c:v>
                </c:pt>
                <c:pt idx="3">
                  <c:v>June </c:v>
                </c:pt>
                <c:pt idx="4">
                  <c:v>July </c:v>
                </c:pt>
                <c:pt idx="5">
                  <c:v>August </c:v>
                </c:pt>
                <c:pt idx="6">
                  <c:v>Sept </c:v>
                </c:pt>
                <c:pt idx="7">
                  <c:v>October </c:v>
                </c:pt>
                <c:pt idx="8">
                  <c:v>November</c:v>
                </c:pt>
                <c:pt idx="9">
                  <c:v>December (Upto 27th)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25</c:v>
                </c:pt>
                <c:pt idx="2">
                  <c:v>146</c:v>
                </c:pt>
                <c:pt idx="3">
                  <c:v>1028</c:v>
                </c:pt>
                <c:pt idx="4">
                  <c:v>2734</c:v>
                </c:pt>
                <c:pt idx="5">
                  <c:v>3387</c:v>
                </c:pt>
                <c:pt idx="6">
                  <c:v>2198</c:v>
                </c:pt>
                <c:pt idx="7">
                  <c:v>1602</c:v>
                </c:pt>
                <c:pt idx="8">
                  <c:v>590</c:v>
                </c:pt>
                <c:pt idx="9">
                  <c:v>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C5-4750-97B6-B4A0406F0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6564224"/>
        <c:axId val="126565760"/>
      </c:barChart>
      <c:catAx>
        <c:axId val="126564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prstClr val="black"/>
            </a:solidFill>
          </a:ln>
        </c:spPr>
        <c:txPr>
          <a:bodyPr rot="-5400000" vert="horz"/>
          <a:lstStyle/>
          <a:p>
            <a:pPr>
              <a:defRPr lang="en-IN" sz="800"/>
            </a:pPr>
            <a:endParaRPr lang="en-US"/>
          </a:p>
        </c:txPr>
        <c:crossAx val="126565760"/>
        <c:crosses val="autoZero"/>
        <c:auto val="1"/>
        <c:lblAlgn val="ctr"/>
        <c:lblOffset val="100"/>
        <c:noMultiLvlLbl val="0"/>
      </c:catAx>
      <c:valAx>
        <c:axId val="126565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656422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000">
          <a:latin typeface="Trebuchet MS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 dirty="0" smtClean="0"/>
              <a:t>Month wise Consultations</a:t>
            </a:r>
            <a:r>
              <a:rPr lang="en-IN" b="1" baseline="0" dirty="0" smtClean="0"/>
              <a:t> eSanjeevaniOPD,2020</a:t>
            </a:r>
            <a:endParaRPr lang="en-IN" b="1" dirty="0"/>
          </a:p>
        </c:rich>
      </c:tx>
      <c:layout>
        <c:manualLayout>
          <c:xMode val="edge"/>
          <c:yMode val="edge"/>
          <c:x val="0.33617238948920514"/>
          <c:y val="2.54237288135593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Sheet1!$D$4:$D$11</c:f>
              <c:strCache>
                <c:ptCount val="8"/>
                <c:pt idx="0">
                  <c:v>May</c:v>
                </c:pt>
                <c:pt idx="1">
                  <c:v>June 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 (25.12.20)</c:v>
                </c:pt>
              </c:strCache>
            </c:strRef>
          </c:cat>
          <c:val>
            <c:numRef>
              <c:f>Sheet1!$E$4:$E$11</c:f>
              <c:numCache>
                <c:formatCode>General</c:formatCode>
                <c:ptCount val="8"/>
                <c:pt idx="0">
                  <c:v>350</c:v>
                </c:pt>
                <c:pt idx="1">
                  <c:v>1168</c:v>
                </c:pt>
                <c:pt idx="2">
                  <c:v>19627</c:v>
                </c:pt>
                <c:pt idx="3">
                  <c:v>65430</c:v>
                </c:pt>
                <c:pt idx="4">
                  <c:v>58466</c:v>
                </c:pt>
                <c:pt idx="5">
                  <c:v>68035</c:v>
                </c:pt>
                <c:pt idx="6">
                  <c:v>71338</c:v>
                </c:pt>
                <c:pt idx="7">
                  <c:v>66274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56-4E03-94BA-1ED3B61796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1436672"/>
        <c:axId val="171628032"/>
      </c:lineChart>
      <c:catAx>
        <c:axId val="17143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1628032"/>
        <c:crosses val="autoZero"/>
        <c:auto val="1"/>
        <c:lblAlgn val="ctr"/>
        <c:lblOffset val="100"/>
        <c:noMultiLvlLbl val="0"/>
      </c:catAx>
      <c:valAx>
        <c:axId val="1716280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No. of Consultations</a:t>
                </a:r>
              </a:p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1436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Sheet2!$E$3</c:f>
              <c:strCache>
                <c:ptCount val="1"/>
                <c:pt idx="0">
                  <c:v>No. of Patients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Sheet2!$D$4:$D$13</c:f>
              <c:strCache>
                <c:ptCount val="10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30-40</c:v>
                </c:pt>
                <c:pt idx="4">
                  <c:v>40-50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91-99</c:v>
                </c:pt>
              </c:strCache>
            </c:strRef>
          </c:cat>
          <c:val>
            <c:numRef>
              <c:f>Sheet2!$E$4:$E$13</c:f>
              <c:numCache>
                <c:formatCode>General</c:formatCode>
                <c:ptCount val="10"/>
                <c:pt idx="0">
                  <c:v>6004</c:v>
                </c:pt>
                <c:pt idx="1">
                  <c:v>8435</c:v>
                </c:pt>
                <c:pt idx="2">
                  <c:v>30156</c:v>
                </c:pt>
                <c:pt idx="3">
                  <c:v>22467</c:v>
                </c:pt>
                <c:pt idx="4">
                  <c:v>14192</c:v>
                </c:pt>
                <c:pt idx="5">
                  <c:v>11214</c:v>
                </c:pt>
                <c:pt idx="6">
                  <c:v>5357</c:v>
                </c:pt>
                <c:pt idx="7">
                  <c:v>1670</c:v>
                </c:pt>
                <c:pt idx="8">
                  <c:v>447</c:v>
                </c:pt>
                <c:pt idx="9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1C-4653-B1C3-802902394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936768"/>
        <c:axId val="171938944"/>
      </c:barChart>
      <c:catAx>
        <c:axId val="171936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38944"/>
        <c:crosses val="autoZero"/>
        <c:auto val="1"/>
        <c:lblAlgn val="ctr"/>
        <c:lblOffset val="100"/>
        <c:noMultiLvlLbl val="0"/>
      </c:catAx>
      <c:valAx>
        <c:axId val="171938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No. of Consultations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36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'[Dt. consultations-28.12.20.xlsx]Sheet2'!$C$1</c:f>
              <c:strCache>
                <c:ptCount val="1"/>
                <c:pt idx="0">
                  <c:v>No. of Consultations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'[Dt. consultations-28.12.20.xlsx]Sheet2'!$B$2:$B$39</c:f>
              <c:strCache>
                <c:ptCount val="38"/>
                <c:pt idx="0">
                  <c:v>TENKASI</c:v>
                </c:pt>
                <c:pt idx="1">
                  <c:v>PERAMBALUR</c:v>
                </c:pt>
                <c:pt idx="2">
                  <c:v>TIRUCHIRAPPALLI</c:v>
                </c:pt>
                <c:pt idx="3">
                  <c:v>CUDDALORE</c:v>
                </c:pt>
                <c:pt idx="4">
                  <c:v>COIMBATORE</c:v>
                </c:pt>
                <c:pt idx="5">
                  <c:v>SIVAGANGA</c:v>
                </c:pt>
                <c:pt idx="6">
                  <c:v>TIRUPATHUR</c:v>
                </c:pt>
                <c:pt idx="7">
                  <c:v>NAMAKKAL</c:v>
                </c:pt>
                <c:pt idx="8">
                  <c:v>PUDUKKOTTAI</c:v>
                </c:pt>
                <c:pt idx="9">
                  <c:v>VELLORE</c:v>
                </c:pt>
                <c:pt idx="10">
                  <c:v>DINDIGUL</c:v>
                </c:pt>
                <c:pt idx="11">
                  <c:v>ARIYALUR</c:v>
                </c:pt>
                <c:pt idx="12">
                  <c:v>KALLAKURICHI</c:v>
                </c:pt>
                <c:pt idx="13">
                  <c:v>CHENNAI</c:v>
                </c:pt>
                <c:pt idx="14">
                  <c:v>THENI</c:v>
                </c:pt>
                <c:pt idx="15">
                  <c:v>THIRUVARUR</c:v>
                </c:pt>
                <c:pt idx="16">
                  <c:v>KANCHIPURAM</c:v>
                </c:pt>
                <c:pt idx="17">
                  <c:v>TIRUPPUR</c:v>
                </c:pt>
                <c:pt idx="18">
                  <c:v>KANNIYAKUMARI</c:v>
                </c:pt>
                <c:pt idx="19">
                  <c:v>RANIPET</c:v>
                </c:pt>
                <c:pt idx="20">
                  <c:v>THIRUVALLUR</c:v>
                </c:pt>
                <c:pt idx="21">
                  <c:v>THOOTHUKUDI</c:v>
                </c:pt>
                <c:pt idx="22">
                  <c:v>KRISHNAGIRI</c:v>
                </c:pt>
                <c:pt idx="23">
                  <c:v>THANJAVUR</c:v>
                </c:pt>
                <c:pt idx="24">
                  <c:v>MAYILADUTHURAI</c:v>
                </c:pt>
                <c:pt idx="25">
                  <c:v>THE NILGIRIS</c:v>
                </c:pt>
                <c:pt idx="26">
                  <c:v>KARUR</c:v>
                </c:pt>
                <c:pt idx="27">
                  <c:v>DHARMAPURI</c:v>
                </c:pt>
                <c:pt idx="28">
                  <c:v>TIRUNELVELI</c:v>
                </c:pt>
                <c:pt idx="29">
                  <c:v>ERODE</c:v>
                </c:pt>
                <c:pt idx="30">
                  <c:v>NAGAPATTINAM</c:v>
                </c:pt>
                <c:pt idx="31">
                  <c:v>VIRUDHUNAGAR</c:v>
                </c:pt>
                <c:pt idx="32">
                  <c:v>RAMANATHAPURAM</c:v>
                </c:pt>
                <c:pt idx="33">
                  <c:v>CHENGALPATTU</c:v>
                </c:pt>
                <c:pt idx="34">
                  <c:v>TIRUVANNAMALAI</c:v>
                </c:pt>
                <c:pt idx="35">
                  <c:v>VILLUPURAM</c:v>
                </c:pt>
                <c:pt idx="36">
                  <c:v>MADURAI</c:v>
                </c:pt>
                <c:pt idx="37">
                  <c:v>SALEM</c:v>
                </c:pt>
              </c:strCache>
            </c:strRef>
          </c:cat>
          <c:val>
            <c:numRef>
              <c:f>'[Dt. consultations-28.12.20.xlsx]Sheet2'!$C$2:$C$39</c:f>
              <c:numCache>
                <c:formatCode>General</c:formatCode>
                <c:ptCount val="38"/>
                <c:pt idx="0">
                  <c:v>1014</c:v>
                </c:pt>
                <c:pt idx="1">
                  <c:v>1098</c:v>
                </c:pt>
                <c:pt idx="2">
                  <c:v>1203</c:v>
                </c:pt>
                <c:pt idx="3">
                  <c:v>1469</c:v>
                </c:pt>
                <c:pt idx="4">
                  <c:v>1530</c:v>
                </c:pt>
                <c:pt idx="5">
                  <c:v>1590</c:v>
                </c:pt>
                <c:pt idx="6">
                  <c:v>1743</c:v>
                </c:pt>
                <c:pt idx="7">
                  <c:v>1990</c:v>
                </c:pt>
                <c:pt idx="8">
                  <c:v>2340</c:v>
                </c:pt>
                <c:pt idx="9">
                  <c:v>2547</c:v>
                </c:pt>
                <c:pt idx="10">
                  <c:v>2712</c:v>
                </c:pt>
                <c:pt idx="11">
                  <c:v>2844</c:v>
                </c:pt>
                <c:pt idx="12">
                  <c:v>2848</c:v>
                </c:pt>
                <c:pt idx="13">
                  <c:v>3275</c:v>
                </c:pt>
                <c:pt idx="14">
                  <c:v>3866</c:v>
                </c:pt>
                <c:pt idx="15">
                  <c:v>4443</c:v>
                </c:pt>
                <c:pt idx="16">
                  <c:v>4444</c:v>
                </c:pt>
                <c:pt idx="17">
                  <c:v>4641</c:v>
                </c:pt>
                <c:pt idx="18">
                  <c:v>5471</c:v>
                </c:pt>
                <c:pt idx="19">
                  <c:v>5689</c:v>
                </c:pt>
                <c:pt idx="20">
                  <c:v>5992</c:v>
                </c:pt>
                <c:pt idx="21">
                  <c:v>6503</c:v>
                </c:pt>
                <c:pt idx="22">
                  <c:v>6606</c:v>
                </c:pt>
                <c:pt idx="23">
                  <c:v>7254</c:v>
                </c:pt>
                <c:pt idx="24">
                  <c:v>8226</c:v>
                </c:pt>
                <c:pt idx="25">
                  <c:v>9283</c:v>
                </c:pt>
                <c:pt idx="26">
                  <c:v>9505</c:v>
                </c:pt>
                <c:pt idx="27">
                  <c:v>9923</c:v>
                </c:pt>
                <c:pt idx="28">
                  <c:v>11073</c:v>
                </c:pt>
                <c:pt idx="29">
                  <c:v>11404</c:v>
                </c:pt>
                <c:pt idx="30">
                  <c:v>11570</c:v>
                </c:pt>
                <c:pt idx="31">
                  <c:v>13308</c:v>
                </c:pt>
                <c:pt idx="32">
                  <c:v>16675</c:v>
                </c:pt>
                <c:pt idx="33">
                  <c:v>18336</c:v>
                </c:pt>
                <c:pt idx="34">
                  <c:v>23271</c:v>
                </c:pt>
                <c:pt idx="35">
                  <c:v>32224</c:v>
                </c:pt>
                <c:pt idx="36">
                  <c:v>38075</c:v>
                </c:pt>
                <c:pt idx="37">
                  <c:v>59747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45568"/>
        <c:axId val="171655552"/>
      </c:barChart>
      <c:catAx>
        <c:axId val="171645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71655552"/>
        <c:crosses val="autoZero"/>
        <c:auto val="1"/>
        <c:lblAlgn val="ctr"/>
        <c:lblOffset val="100"/>
        <c:noMultiLvlLbl val="0"/>
      </c:catAx>
      <c:valAx>
        <c:axId val="1716555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1645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'[esanjeevani workbook.xlsx]Sheet3'!$B$14:$B$2410</c:f>
              <c:strCache>
                <c:ptCount val="25"/>
                <c:pt idx="0">
                  <c:v>Abdominal pain</c:v>
                </c:pt>
                <c:pt idx="1">
                  <c:v>Acute gastritis</c:v>
                </c:pt>
                <c:pt idx="2">
                  <c:v>Acute URI</c:v>
                </c:pt>
                <c:pt idx="3">
                  <c:v>Allergy</c:v>
                </c:pt>
                <c:pt idx="4">
                  <c:v>Antenatal care status</c:v>
                </c:pt>
                <c:pt idx="5">
                  <c:v>Back pain</c:v>
                </c:pt>
                <c:pt idx="6">
                  <c:v>Backache</c:v>
                </c:pt>
                <c:pt idx="7">
                  <c:v>Bilateral lower leg pain</c:v>
                </c:pt>
                <c:pt idx="8">
                  <c:v>Cold</c:v>
                </c:pt>
                <c:pt idx="9">
                  <c:v>Common cold</c:v>
                </c:pt>
                <c:pt idx="10">
                  <c:v>Fever</c:v>
                </c:pt>
                <c:pt idx="11">
                  <c:v>Gastritis</c:v>
                </c:pt>
                <c:pt idx="12">
                  <c:v>Giddiness</c:v>
                </c:pt>
                <c:pt idx="13">
                  <c:v>Headache</c:v>
                </c:pt>
                <c:pt idx="14">
                  <c:v>Hypertension</c:v>
                </c:pt>
                <c:pt idx="15">
                  <c:v>Itching</c:v>
                </c:pt>
                <c:pt idx="16">
                  <c:v>Knee pain</c:v>
                </c:pt>
                <c:pt idx="17">
                  <c:v>Low back pain</c:v>
                </c:pt>
                <c:pt idx="18">
                  <c:v>Myalgia</c:v>
                </c:pt>
                <c:pt idx="19">
                  <c:v>Osteoarthritis</c:v>
                </c:pt>
                <c:pt idx="20">
                  <c:v>Pain</c:v>
                </c:pt>
                <c:pt idx="21">
                  <c:v>Pregnant</c:v>
                </c:pt>
                <c:pt idx="22">
                  <c:v>Shoulder pain</c:v>
                </c:pt>
                <c:pt idx="23">
                  <c:v>Toothache</c:v>
                </c:pt>
                <c:pt idx="24">
                  <c:v>Upper respiratory infection</c:v>
                </c:pt>
              </c:strCache>
            </c:strRef>
          </c:cat>
          <c:val>
            <c:numRef>
              <c:f>'[esanjeevani workbook.xlsx]Sheet3'!$C$14:$C$2410</c:f>
              <c:numCache>
                <c:formatCode>General</c:formatCode>
                <c:ptCount val="25"/>
                <c:pt idx="0">
                  <c:v>1327</c:v>
                </c:pt>
                <c:pt idx="1">
                  <c:v>679</c:v>
                </c:pt>
                <c:pt idx="2">
                  <c:v>2288</c:v>
                </c:pt>
                <c:pt idx="3">
                  <c:v>558</c:v>
                </c:pt>
                <c:pt idx="4">
                  <c:v>1071</c:v>
                </c:pt>
                <c:pt idx="5">
                  <c:v>833</c:v>
                </c:pt>
                <c:pt idx="6">
                  <c:v>1255</c:v>
                </c:pt>
                <c:pt idx="7">
                  <c:v>633</c:v>
                </c:pt>
                <c:pt idx="8">
                  <c:v>1271</c:v>
                </c:pt>
                <c:pt idx="9">
                  <c:v>746</c:v>
                </c:pt>
                <c:pt idx="10">
                  <c:v>1659</c:v>
                </c:pt>
                <c:pt idx="11">
                  <c:v>2622</c:v>
                </c:pt>
                <c:pt idx="12">
                  <c:v>836</c:v>
                </c:pt>
                <c:pt idx="13">
                  <c:v>6065</c:v>
                </c:pt>
                <c:pt idx="14">
                  <c:v>541</c:v>
                </c:pt>
                <c:pt idx="15">
                  <c:v>507</c:v>
                </c:pt>
                <c:pt idx="16">
                  <c:v>1110</c:v>
                </c:pt>
                <c:pt idx="17">
                  <c:v>1271</c:v>
                </c:pt>
                <c:pt idx="18">
                  <c:v>6657</c:v>
                </c:pt>
                <c:pt idx="19">
                  <c:v>617</c:v>
                </c:pt>
                <c:pt idx="20">
                  <c:v>581</c:v>
                </c:pt>
                <c:pt idx="21">
                  <c:v>797</c:v>
                </c:pt>
                <c:pt idx="22">
                  <c:v>543</c:v>
                </c:pt>
                <c:pt idx="23">
                  <c:v>790</c:v>
                </c:pt>
                <c:pt idx="24">
                  <c:v>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24-4A00-ACFC-D3C294DD9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71689856"/>
        <c:axId val="171708416"/>
      </c:barChart>
      <c:catAx>
        <c:axId val="171689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Diagnosis</a:t>
                </a:r>
              </a:p>
            </c:rich>
          </c:tx>
          <c:layout>
            <c:manualLayout>
              <c:xMode val="edge"/>
              <c:yMode val="edge"/>
              <c:x val="0.46480020160523411"/>
              <c:y val="0.831468673860319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08416"/>
        <c:crosses val="autoZero"/>
        <c:auto val="1"/>
        <c:lblAlgn val="ctr"/>
        <c:lblOffset val="100"/>
        <c:noMultiLvlLbl val="0"/>
      </c:catAx>
      <c:valAx>
        <c:axId val="171708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No. of consultations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89856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42AE6-3F66-4D04-91B4-00A82BBC7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170F7B-E27A-4B6B-90E7-4A0A16D4F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C46DEB-4874-44CB-8117-7ADF04CA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B80EA-10F1-433E-A1B3-4D05BA28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F6172-B845-41D5-9F95-8BA34573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6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5093A-44A5-48CD-AA6D-C64F5809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8585DC-39BA-4F93-A68F-B342D0F6C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233E56-39A1-45B2-AA19-1C892AE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E5212-0656-4FE0-83D0-A2AFF6F5E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431DD8-E6C5-4B71-92B4-72BB777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6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8D61239-37EA-451D-805F-FA924950E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180B2C-73CC-4594-9F51-0DF0FB828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F3B1D7-F195-48D6-8555-F2510787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31CE1-2B00-481B-A3BA-EDD0C863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F86252-E671-439A-96A1-7C893DBF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9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C2FF0-A9DE-458C-806A-DFF951D5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BC9071-6DC8-4CD7-897C-ED2F452CB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FE4599-4BF1-43DA-AE55-0060B48B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E7853A-BBA2-43AA-AF17-D454EFD5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67CD48-512D-435C-9752-59D392B1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6715125"/>
            <a:ext cx="12192000" cy="203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0" y="6663417"/>
            <a:ext cx="12192000" cy="1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590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347A7-D19F-4768-B168-221EDC5F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4D41D2-89C9-4CE7-8B57-59C82DD5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3CF9DF-EBC6-4B04-A17D-AFE3CF49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D9DD7B-F8EA-4B63-B551-AAFB0545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9BD365-8F20-4688-A99E-279305F2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357DB-8E7E-4522-B727-A019E070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F3C86-2E4D-4875-86DF-1B408053A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0AA005-1406-403E-98F5-8ADEA99D0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18EBC2-2FCB-43F2-8FDB-443CEB54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BADD07-988B-4A93-A2B6-F0FE687E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9A9296-42E7-41DF-9A41-D8EA78F6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3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AE473-36F6-43A2-9AD2-C58F12A7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01912-EBCD-4573-A17A-DD1A7C9B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8D05D0-D92B-4D47-98FF-216FA2492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6280CA-6E81-4768-8AA6-EE79D967D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3FD6F6-9480-423C-A0FC-2ABEB04C0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E16EEF-4845-417F-8224-C3E592C5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2D9C71-05EB-4904-B95A-41FDAF83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989B16-F310-4761-99DD-F277CF1C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336C6-3E4C-4F33-B41C-2279C459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FBD2B8-D24A-4F8B-8F82-BBD2456A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A0261A-C39C-4066-8A89-DC362F11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5B38D3-CCAC-4D35-A5BF-0286DCE1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1625ED-8D1D-4465-A4D8-C7E1638A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17D8C0-A29B-4698-AC63-EA1B32AF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08548A-0397-4318-B04E-F0423A2D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4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A15E-D68E-438E-AB64-AF391266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AB8355-9E96-42A9-841D-E3D87D71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DA1B90-B814-4034-8406-DA558AF5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CBE1C2-A59A-4A8C-87A0-F8F53AAC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FA6E06-2E04-4833-B751-740343D1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B40595-DA4A-4C9D-A168-71F1F657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4A7863-D1D8-4122-843C-AA643657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83EA29-BD87-4EBA-BC87-D85671BA3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0AECB-A22C-42DF-B5D5-44309BC49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340466-3ADF-4DDB-A87F-205B7718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17ACDD-9CB1-47EE-BC1A-D710CF1C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4D0864-ED68-4615-B2C7-891D4427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2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A711D9-F501-400F-BC3B-F8D3CB8B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25C743-CE66-4BB0-9F90-0A263DBB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DE472B-CB35-4540-8AB0-786CD0A84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F0DF-D82B-447A-9C41-BC2C5287A623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07EB34-6F81-4410-AF22-24746567A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94024-E8ED-4D6E-8B3D-AC09BF5F0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A572A-5F78-4E8E-88CF-720ACB4B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9C027A-22B9-4A24-A840-B882EDA85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022477"/>
            <a:ext cx="11706225" cy="45339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US" sz="4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 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National Summit </a:t>
            </a:r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“Good 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Replicable Practices </a:t>
            </a:r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en-IN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IN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IN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Innovations 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</a:t>
            </a:r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Public 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Healthcare Systems”</a:t>
            </a:r>
            <a:endParaRPr lang="en-IN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National </a:t>
            </a:r>
            <a:r>
              <a:rPr lang="en-US" sz="4400" b="1" dirty="0">
                <a:solidFill>
                  <a:srgbClr val="C00000"/>
                </a:solidFill>
              </a:rPr>
              <a:t>Tele-consultation </a:t>
            </a:r>
            <a:r>
              <a:rPr lang="en-US" sz="4400" b="1" dirty="0" smtClean="0">
                <a:solidFill>
                  <a:srgbClr val="C00000"/>
                </a:solidFill>
              </a:rPr>
              <a:t>Services </a:t>
            </a:r>
            <a:r>
              <a:rPr lang="en-US" sz="4400" b="1" dirty="0">
                <a:solidFill>
                  <a:srgbClr val="C00000"/>
                </a:solidFill>
              </a:rPr>
              <a:t>in </a:t>
            </a:r>
            <a:r>
              <a:rPr lang="en-US" sz="4400" b="1" dirty="0" smtClean="0">
                <a:solidFill>
                  <a:srgbClr val="C00000"/>
                </a:solidFill>
              </a:rPr>
              <a:t>Tamil Nadu</a:t>
            </a:r>
            <a:endParaRPr lang="en-US" sz="44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400" dirty="0" smtClean="0"/>
              <a:t>(</a:t>
            </a:r>
            <a:r>
              <a:rPr lang="en-US" sz="4400" dirty="0" err="1" smtClean="0"/>
              <a:t>eSanjeevaniOPD</a:t>
            </a:r>
            <a:r>
              <a:rPr lang="en-US" sz="4400" dirty="0"/>
              <a:t>) </a:t>
            </a:r>
            <a:endParaRPr lang="en-US" sz="4400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en-US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                                                   </a:t>
            </a:r>
            <a:r>
              <a:rPr lang="en-US" b="1" dirty="0" smtClean="0"/>
              <a:t>Dr. J. </a:t>
            </a:r>
            <a:r>
              <a:rPr lang="en-US" b="1" dirty="0" err="1" smtClean="0"/>
              <a:t>Radhakrishnan</a:t>
            </a:r>
            <a:r>
              <a:rPr lang="en-US" b="1" dirty="0" smtClean="0"/>
              <a:t>., IAS</a:t>
            </a:r>
            <a:endParaRPr lang="en-US" b="1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                                                               Principal Secretary to </a:t>
            </a:r>
            <a:r>
              <a:rPr lang="en-US" dirty="0" smtClean="0"/>
              <a:t>Government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Health and Family Welfare Department </a:t>
            </a:r>
            <a:endParaRPr lang="en-US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                                                               </a:t>
            </a:r>
            <a:r>
              <a:rPr lang="en-US" dirty="0" smtClean="0"/>
              <a:t>Government </a:t>
            </a:r>
            <a:r>
              <a:rPr lang="en-US" dirty="0"/>
              <a:t>of Tamil </a:t>
            </a:r>
            <a:r>
              <a:rPr lang="en-US" dirty="0" smtClean="0"/>
              <a:t>Nadu               </a:t>
            </a: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400" dirty="0"/>
          </a:p>
        </p:txBody>
      </p:sp>
      <p:pic>
        <p:nvPicPr>
          <p:cNvPr id="7" name="Picture 6" descr="F:\TN.png">
            <a:extLst>
              <a:ext uri="{FF2B5EF4-FFF2-40B4-BE49-F238E27FC236}">
                <a16:creationId xmlns:a16="http://schemas.microsoft.com/office/drawing/2014/main" xmlns="" id="{545F9BD4-104D-4A51-807F-D6613518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445" y="200025"/>
            <a:ext cx="1725110" cy="1743075"/>
          </a:xfrm>
          <a:prstGeom prst="rect">
            <a:avLst/>
          </a:prstGeom>
          <a:noFill/>
        </p:spPr>
      </p:pic>
      <p:pic>
        <p:nvPicPr>
          <p:cNvPr id="8" name="Picture 4" descr="F:\dph logo.png">
            <a:extLst>
              <a:ext uri="{FF2B5EF4-FFF2-40B4-BE49-F238E27FC236}">
                <a16:creationId xmlns:a16="http://schemas.microsoft.com/office/drawing/2014/main" xmlns="" id="{99017481-3046-4892-8D50-36F44BB6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54" y="340668"/>
            <a:ext cx="1421946" cy="1373832"/>
          </a:xfrm>
          <a:prstGeom prst="rect">
            <a:avLst/>
          </a:prstGeom>
          <a:noFill/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FDCBB2DF-3DB0-4D67-8488-839E4E90FDD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678683" y="340668"/>
            <a:ext cx="2063374" cy="14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01E95-C373-4AD5-82ED-5DF79AB1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963275" cy="8921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Information, Education &amp;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D07B21-5E35-4DB5-B7CF-17C9898C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292" y="1825625"/>
            <a:ext cx="10069739" cy="4351338"/>
          </a:xfrm>
        </p:spPr>
        <p:txBody>
          <a:bodyPr>
            <a:normAutofit fontScale="92500" lnSpcReduction="20000"/>
          </a:bodyPr>
          <a:lstStyle/>
          <a:p>
            <a:pPr marL="536575" indent="-5365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Hon’ble CM paid special attention and inaugurated the program</a:t>
            </a:r>
          </a:p>
          <a:p>
            <a:pPr marL="536575" indent="-5365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News through print media</a:t>
            </a:r>
          </a:p>
          <a:p>
            <a:pPr marL="812800" lvl="2" indent="-355600">
              <a:lnSpc>
                <a:spcPct val="150000"/>
              </a:lnSpc>
            </a:pPr>
            <a:r>
              <a:rPr lang="en-US" sz="2600" dirty="0"/>
              <a:t>Frequent press release by </a:t>
            </a:r>
            <a:r>
              <a:rPr lang="en-US" sz="2600" dirty="0" err="1"/>
              <a:t>Hon’ble</a:t>
            </a:r>
            <a:r>
              <a:rPr lang="en-US" sz="2600" dirty="0"/>
              <a:t> </a:t>
            </a:r>
            <a:r>
              <a:rPr lang="en-US" sz="2600" dirty="0" smtClean="0"/>
              <a:t>Health Minister</a:t>
            </a:r>
            <a:endParaRPr lang="en-US" sz="2600" dirty="0"/>
          </a:p>
          <a:p>
            <a:pPr marL="812800" lvl="2" indent="-355600">
              <a:lnSpc>
                <a:spcPct val="150000"/>
              </a:lnSpc>
            </a:pPr>
            <a:r>
              <a:rPr lang="en-US" sz="2600" dirty="0"/>
              <a:t>Press release by collectors at District level</a:t>
            </a:r>
            <a:endParaRPr lang="en-US" dirty="0"/>
          </a:p>
          <a:p>
            <a:pPr marL="536575" indent="-5365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Videos through news &amp; you tube channels</a:t>
            </a:r>
          </a:p>
          <a:p>
            <a:pPr marL="536575" indent="-5365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Messages in social media</a:t>
            </a:r>
          </a:p>
          <a:p>
            <a:pPr marL="536575" indent="-5365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Pamphlet/leaflet/OPD Tickets/Wall posters/Banners/Miking</a:t>
            </a:r>
          </a:p>
          <a:p>
            <a:pPr marL="536575" indent="-5365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3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437" y="140678"/>
            <a:ext cx="8180363" cy="8499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Pamphlets/leaflets/OPD Tickets</a:t>
            </a:r>
          </a:p>
        </p:txBody>
      </p:sp>
      <p:pic>
        <p:nvPicPr>
          <p:cNvPr id="6" name="Content Placeholder 3" descr="WhatsApp Image 2020-07-06 at 5.00.02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086756"/>
            <a:ext cx="4000504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086756"/>
            <a:ext cx="3733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" y="990600"/>
            <a:ext cx="3511061" cy="5658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472A2A6E-0B3F-4DB5-A10E-DAF513D2AC86}"/>
              </a:ext>
            </a:extLst>
          </p:cNvPr>
          <p:cNvSpPr/>
          <p:nvPr/>
        </p:nvSpPr>
        <p:spPr>
          <a:xfrm>
            <a:off x="9658140" y="4648200"/>
            <a:ext cx="536331" cy="835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ADFFF4-82EA-4B05-98C9-DC9E4081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1766" y="228600"/>
            <a:ext cx="991634" cy="8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ADFFF4-82EA-4B05-98C9-DC9E4081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89" y="228600"/>
            <a:ext cx="991634" cy="8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003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8812"/>
            <a:ext cx="9144000" cy="114781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Videos through news &amp; you tube channels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35000" b="33333"/>
          <a:stretch>
            <a:fillRect/>
          </a:stretch>
        </p:blipFill>
        <p:spPr bwMode="auto">
          <a:xfrm>
            <a:off x="228599" y="1336492"/>
            <a:ext cx="5693025" cy="434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/>
          <a:srcRect l="3333" t="3333" r="3333" b="58619"/>
          <a:stretch/>
        </p:blipFill>
        <p:spPr bwMode="auto">
          <a:xfrm>
            <a:off x="6019800" y="1295400"/>
            <a:ext cx="594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E6376C-E033-47A2-8AB2-00804A546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462" y="228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F41DBA-532E-427B-9631-CC610EAEA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9400" y="228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626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9906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News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through leading print media in local language at state and district level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40000" r="3846"/>
          <a:stretch>
            <a:fillRect/>
          </a:stretch>
        </p:blipFill>
        <p:spPr bwMode="auto">
          <a:xfrm>
            <a:off x="304800" y="1199272"/>
            <a:ext cx="5562600" cy="539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43001"/>
            <a:ext cx="6019800" cy="539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1B4516-D820-4958-9D57-FF6520D8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439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3A62EF-C5BA-42E0-BB71-EBFAE435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0714" y="243255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551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EC342-958B-4140-B50C-53E1350C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298451"/>
            <a:ext cx="10515600" cy="5778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171DDA-64D6-4F93-99CF-1E8500511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847725"/>
            <a:ext cx="6410325" cy="53292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/>
              <a:t>Trained district officials, Medical officers and field </a:t>
            </a:r>
            <a:r>
              <a:rPr lang="en-US" sz="5000" dirty="0" smtClean="0"/>
              <a:t>staffs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/>
              <a:t>Implementation monitored at various levels including state, district and </a:t>
            </a:r>
            <a:r>
              <a:rPr lang="en-US" sz="5000" dirty="0" smtClean="0"/>
              <a:t>block level </a:t>
            </a:r>
            <a:r>
              <a:rPr lang="en-US" sz="5000" dirty="0"/>
              <a:t>by appropriate </a:t>
            </a:r>
            <a:r>
              <a:rPr lang="en-US" sz="5000" dirty="0" smtClean="0"/>
              <a:t>authorities</a:t>
            </a:r>
            <a:endParaRPr lang="en-US" sz="5000" dirty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/>
              <a:t>Management </a:t>
            </a:r>
            <a:r>
              <a:rPr lang="en-US" sz="5000" dirty="0"/>
              <a:t>Information System (MIS)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3500" dirty="0"/>
              <a:t>  Daily district wise eSanjeevani OPD performance review with key conclusions and recommendation </a:t>
            </a:r>
            <a:r>
              <a:rPr lang="en-US" sz="3500" dirty="0" smtClean="0"/>
              <a:t>:  to </a:t>
            </a:r>
            <a:r>
              <a:rPr lang="en-US" sz="3500" dirty="0"/>
              <a:t>all district collectors, health officials by O/o NHM, TN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3500" dirty="0"/>
              <a:t>   MIS </a:t>
            </a:r>
            <a:r>
              <a:rPr lang="en-US" sz="3500" dirty="0" smtClean="0"/>
              <a:t>: Helped </a:t>
            </a:r>
            <a:r>
              <a:rPr lang="en-US" sz="3500" dirty="0"/>
              <a:t>in </a:t>
            </a:r>
            <a:r>
              <a:rPr lang="en-US" sz="3500" dirty="0" smtClean="0"/>
              <a:t>creating </a:t>
            </a:r>
            <a:r>
              <a:rPr lang="en-US" sz="3500" dirty="0"/>
              <a:t>awareness on the status of the program implementation to the administrators and field staffs for planning on improvement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/>
              <a:t>Short </a:t>
            </a:r>
            <a:r>
              <a:rPr lang="en-US" sz="5000" dirty="0"/>
              <a:t>term evaluation done for </a:t>
            </a:r>
            <a:r>
              <a:rPr lang="en-US" sz="5000" dirty="0" smtClean="0"/>
              <a:t>assessing </a:t>
            </a:r>
            <a:r>
              <a:rPr lang="en-US" sz="5000" dirty="0"/>
              <a:t>quality of consultations &amp; </a:t>
            </a:r>
            <a:r>
              <a:rPr lang="en-US" sz="5000" dirty="0" smtClean="0"/>
              <a:t>to </a:t>
            </a:r>
            <a:r>
              <a:rPr lang="en-US" sz="5000" dirty="0"/>
              <a:t>understand technical challenges 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769BFD7-E86B-464E-902B-BA91308E9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10400" y="447675"/>
            <a:ext cx="4953000" cy="26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0F1AAB4D-3F76-41BC-A487-9D26F877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638698"/>
            <a:ext cx="4953000" cy="266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004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71F24-08E9-493A-A460-2C03F52B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91F0CD-90EF-4871-A97E-5E65BD60A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371600"/>
            <a:ext cx="11610975" cy="5324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Tamil Nadu conducted more </a:t>
            </a:r>
            <a:r>
              <a:rPr lang="en-US" dirty="0"/>
              <a:t>than </a:t>
            </a:r>
            <a:r>
              <a:rPr lang="en-US" dirty="0" smtClean="0">
                <a:solidFill>
                  <a:srgbClr val="C00000"/>
                </a:solidFill>
              </a:rPr>
              <a:t>3,50,000 </a:t>
            </a:r>
            <a:r>
              <a:rPr lang="en-US" dirty="0">
                <a:solidFill>
                  <a:srgbClr val="C00000"/>
                </a:solidFill>
              </a:rPr>
              <a:t>consultations</a:t>
            </a:r>
            <a:r>
              <a:rPr lang="en-US" dirty="0"/>
              <a:t> </a:t>
            </a:r>
            <a:r>
              <a:rPr lang="en-US" dirty="0" smtClean="0"/>
              <a:t>till </a:t>
            </a:r>
            <a:r>
              <a:rPr lang="en-US" dirty="0"/>
              <a:t>date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19/38 </a:t>
            </a:r>
            <a:r>
              <a:rPr lang="en-US" dirty="0">
                <a:solidFill>
                  <a:srgbClr val="C00000"/>
                </a:solidFill>
              </a:rPr>
              <a:t>districts</a:t>
            </a:r>
            <a:r>
              <a:rPr lang="en-US" dirty="0"/>
              <a:t> in Tamil Nadu have crossed </a:t>
            </a:r>
            <a:r>
              <a:rPr lang="en-US" dirty="0">
                <a:solidFill>
                  <a:srgbClr val="C00000"/>
                </a:solidFill>
              </a:rPr>
              <a:t>more than 5000</a:t>
            </a:r>
            <a:r>
              <a:rPr lang="en-US" dirty="0"/>
              <a:t> consultations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COVID </a:t>
            </a:r>
            <a:r>
              <a:rPr lang="en-US" dirty="0"/>
              <a:t>symptomatic patients identified and shifted to facility for further care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Increased High </a:t>
            </a:r>
            <a:r>
              <a:rPr lang="en-US" dirty="0"/>
              <a:t>risk AN mothers </a:t>
            </a:r>
            <a:r>
              <a:rPr lang="en-US" dirty="0" smtClean="0"/>
              <a:t>followed </a:t>
            </a:r>
            <a:r>
              <a:rPr lang="en-US" dirty="0"/>
              <a:t>up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NCD patents/TB/PLWHIV follow up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Introduction of AYUSH OPD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40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11277-187D-493E-B916-E0C30CFD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365125"/>
            <a:ext cx="11106150" cy="6826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70250-A9F4-4331-BCB8-9E18A740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92250"/>
            <a:ext cx="11487150" cy="48133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IN" sz="2400" dirty="0"/>
              <a:t>Improved </a:t>
            </a:r>
            <a:r>
              <a:rPr lang="en-IN" sz="2400" dirty="0">
                <a:solidFill>
                  <a:srgbClr val="C00000"/>
                </a:solidFill>
              </a:rPr>
              <a:t>accessibility</a:t>
            </a:r>
            <a:r>
              <a:rPr lang="en-IN" sz="2400" dirty="0"/>
              <a:t> to quality health care </a:t>
            </a:r>
            <a:endParaRPr lang="en-GB" sz="2400" dirty="0"/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IN" sz="2400" dirty="0">
                <a:solidFill>
                  <a:srgbClr val="C00000"/>
                </a:solidFill>
              </a:rPr>
              <a:t>Improved outreach of the specialist services</a:t>
            </a:r>
            <a:r>
              <a:rPr lang="en-IN" sz="2400" dirty="0"/>
              <a:t> to the </a:t>
            </a:r>
            <a:r>
              <a:rPr lang="en-IN" sz="2400" dirty="0" smtClean="0"/>
              <a:t>rural people </a:t>
            </a:r>
            <a:endParaRPr lang="en-IN" sz="2400" dirty="0"/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IN" sz="2400" dirty="0">
                <a:solidFill>
                  <a:srgbClr val="C00000"/>
                </a:solidFill>
              </a:rPr>
              <a:t>Reduction</a:t>
            </a:r>
            <a:r>
              <a:rPr lang="en-IN" sz="2400" dirty="0"/>
              <a:t> in the service delivery time</a:t>
            </a:r>
            <a:endParaRPr lang="en-GB" sz="2400" dirty="0"/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IN" sz="2400" dirty="0"/>
              <a:t>Creation and transmission of </a:t>
            </a:r>
            <a:r>
              <a:rPr lang="en-IN" sz="2400" dirty="0">
                <a:solidFill>
                  <a:srgbClr val="C00000"/>
                </a:solidFill>
              </a:rPr>
              <a:t>Electronic Health Record </a:t>
            </a:r>
            <a:r>
              <a:rPr lang="en-IN" sz="2400" dirty="0"/>
              <a:t>(EHR)</a:t>
            </a:r>
            <a:endParaRPr lang="en-GB" sz="2400" dirty="0"/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IN" sz="2400" dirty="0">
                <a:solidFill>
                  <a:srgbClr val="C00000"/>
                </a:solidFill>
              </a:rPr>
              <a:t>Timely access to the right clinician</a:t>
            </a:r>
            <a:r>
              <a:rPr lang="en-IN" sz="2400" dirty="0"/>
              <a:t> resulting in cost reduction </a:t>
            </a:r>
            <a:endParaRPr lang="en-GB" sz="2400" dirty="0"/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IN" sz="2400" dirty="0"/>
              <a:t>Creation of </a:t>
            </a:r>
            <a:r>
              <a:rPr lang="en-IN" sz="2400" dirty="0">
                <a:solidFill>
                  <a:srgbClr val="C00000"/>
                </a:solidFill>
              </a:rPr>
              <a:t>database for disease patterns</a:t>
            </a:r>
            <a:r>
              <a:rPr lang="en-IN" sz="2400" dirty="0"/>
              <a:t>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IN" sz="2400" dirty="0">
                <a:solidFill>
                  <a:srgbClr val="C00000"/>
                </a:solidFill>
              </a:rPr>
              <a:t>Reduced burden</a:t>
            </a:r>
            <a:r>
              <a:rPr lang="en-IN" sz="2400" dirty="0"/>
              <a:t> on Secondary and Tertiary Healthcare System </a:t>
            </a:r>
            <a:endParaRPr lang="en-GB" sz="2400" dirty="0"/>
          </a:p>
          <a:p>
            <a:pPr>
              <a:lnSpc>
                <a:spcPct val="10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8293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C5230-7B7B-424E-BEBA-FE25B4F6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8"/>
            <a:ext cx="10515600" cy="92664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Month-wise Consultations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7268C028-39D0-4D88-841D-1265584DD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673555"/>
              </p:ext>
            </p:extLst>
          </p:nvPr>
        </p:nvGraphicFramePr>
        <p:xfrm>
          <a:off x="419100" y="1295400"/>
          <a:ext cx="115633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46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36C64-44B9-4A91-8481-7D322B20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Age wise consultations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8EBD585D-CB51-47F9-8179-22C0F8E09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129072"/>
              </p:ext>
            </p:extLst>
          </p:nvPr>
        </p:nvGraphicFramePr>
        <p:xfrm>
          <a:off x="361950" y="1238251"/>
          <a:ext cx="11430000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8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01C1B-F053-4BB2-A607-481507EA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2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District wise </a:t>
            </a:r>
            <a:r>
              <a:rPr lang="en-US" sz="4000" b="1" dirty="0" smtClean="0">
                <a:solidFill>
                  <a:srgbClr val="C00000"/>
                </a:solidFill>
              </a:rPr>
              <a:t>Consultations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062831"/>
              </p:ext>
            </p:extLst>
          </p:nvPr>
        </p:nvGraphicFramePr>
        <p:xfrm>
          <a:off x="561975" y="885372"/>
          <a:ext cx="11068050" cy="564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12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67648-8AD7-4C7A-BDE6-B749E6BD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eSanjeevani OPD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1A198D-82CA-4C65-AD20-EFC85B6F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14" y="1738541"/>
            <a:ext cx="11296650" cy="4351338"/>
          </a:xfrm>
        </p:spPr>
        <p:txBody>
          <a:bodyPr>
            <a:normAutofit fontScale="92500"/>
          </a:bodyPr>
          <a:lstStyle/>
          <a:p>
            <a:pPr marL="449263" indent="-449263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citizen-centric initiative</a:t>
            </a:r>
            <a:r>
              <a:rPr lang="en-US" dirty="0"/>
              <a:t> for uninterrupted services during Covid-19 pandemic</a:t>
            </a:r>
          </a:p>
          <a:p>
            <a:pPr marL="449263" indent="-449263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online OPD (patient to doctor)</a:t>
            </a:r>
            <a:r>
              <a:rPr lang="en-US" dirty="0"/>
              <a:t> integrated telemedicine solutions</a:t>
            </a:r>
          </a:p>
          <a:p>
            <a:pPr marL="449263" indent="-449263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Launched by </a:t>
            </a:r>
            <a:r>
              <a:rPr lang="en-US" dirty="0" smtClean="0"/>
              <a:t>Government </a:t>
            </a:r>
            <a:r>
              <a:rPr lang="en-US" dirty="0"/>
              <a:t>of India on </a:t>
            </a:r>
            <a:r>
              <a:rPr lang="en-US" dirty="0">
                <a:solidFill>
                  <a:srgbClr val="C00000"/>
                </a:solidFill>
              </a:rPr>
              <a:t>13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April’ </a:t>
            </a:r>
            <a:r>
              <a:rPr lang="en-US" dirty="0" smtClean="0">
                <a:solidFill>
                  <a:srgbClr val="C00000"/>
                </a:solidFill>
              </a:rPr>
              <a:t>2020</a:t>
            </a:r>
            <a:r>
              <a:rPr lang="en-US" dirty="0" smtClean="0"/>
              <a:t> </a:t>
            </a:r>
            <a:r>
              <a:rPr lang="en-US" dirty="0"/>
              <a:t>across the country</a:t>
            </a:r>
          </a:p>
          <a:p>
            <a:pPr marL="449263" indent="-449263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Government </a:t>
            </a:r>
            <a:r>
              <a:rPr lang="en-US" dirty="0"/>
              <a:t>of Tamil Nadu implemented on </a:t>
            </a:r>
            <a:r>
              <a:rPr lang="en-US" dirty="0">
                <a:solidFill>
                  <a:srgbClr val="C00000"/>
                </a:solidFill>
              </a:rPr>
              <a:t>13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May’ </a:t>
            </a:r>
            <a:r>
              <a:rPr lang="en-US" dirty="0" smtClean="0">
                <a:solidFill>
                  <a:srgbClr val="C00000"/>
                </a:solidFill>
              </a:rPr>
              <a:t>2020</a:t>
            </a:r>
            <a:endParaRPr lang="en-US" dirty="0">
              <a:solidFill>
                <a:srgbClr val="C00000"/>
              </a:solidFill>
            </a:endParaRPr>
          </a:p>
          <a:p>
            <a:pPr marL="449263" indent="-449263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At present - more </a:t>
            </a:r>
            <a:r>
              <a:rPr lang="en-US" dirty="0"/>
              <a:t>than 1100 registered doctors available across the state</a:t>
            </a:r>
          </a:p>
          <a:p>
            <a:pPr marL="449263" indent="-449263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Till date, Tamil Nadu completed more </a:t>
            </a:r>
            <a:r>
              <a:rPr lang="en-US" dirty="0"/>
              <a:t>than </a:t>
            </a:r>
            <a:r>
              <a:rPr lang="en-US" dirty="0" smtClean="0">
                <a:solidFill>
                  <a:srgbClr val="C00000"/>
                </a:solidFill>
              </a:rPr>
              <a:t>3,50,000 </a:t>
            </a:r>
            <a:r>
              <a:rPr lang="en-US" dirty="0">
                <a:solidFill>
                  <a:srgbClr val="C00000"/>
                </a:solidFill>
              </a:rPr>
              <a:t>consultations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2A385-0428-409A-AAB7-3D008448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76200"/>
            <a:ext cx="10515600" cy="7905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Common conditions- Counselled/treated/referred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0EDF887-62FC-484A-9C1D-39AF19F81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717623"/>
              </p:ext>
            </p:extLst>
          </p:nvPr>
        </p:nvGraphicFramePr>
        <p:xfrm>
          <a:off x="447675" y="1219200"/>
          <a:ext cx="11334750" cy="5297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186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A82F4-3F1F-49C1-8AFE-6E7056DC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Key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888C0C-A447-4F64-94FD-E25A9D9C3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44624"/>
            <a:ext cx="11449050" cy="465137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Inadequate Internet </a:t>
            </a:r>
            <a:r>
              <a:rPr lang="en-US" dirty="0" smtClean="0"/>
              <a:t>connectivity in </a:t>
            </a:r>
            <a:r>
              <a:rPr lang="en-US" dirty="0"/>
              <a:t>remote areas</a:t>
            </a:r>
          </a:p>
          <a:p>
            <a:pPr>
              <a:lnSpc>
                <a:spcPct val="150000"/>
              </a:lnSpc>
            </a:pPr>
            <a:r>
              <a:rPr lang="en-US" dirty="0"/>
              <a:t>Technical E</a:t>
            </a:r>
            <a:r>
              <a:rPr lang="en-US" dirty="0" smtClean="0"/>
              <a:t>rrors </a:t>
            </a:r>
            <a:r>
              <a:rPr lang="en-US" dirty="0"/>
              <a:t>during peak OPD hours reducing patients interest</a:t>
            </a:r>
          </a:p>
          <a:p>
            <a:pPr>
              <a:lnSpc>
                <a:spcPct val="200000"/>
              </a:lnSpc>
            </a:pPr>
            <a:r>
              <a:rPr lang="en-US" dirty="0"/>
              <a:t>Establishing linkage with </a:t>
            </a:r>
            <a:r>
              <a:rPr lang="en-US" dirty="0" smtClean="0"/>
              <a:t>private pharmacies</a:t>
            </a:r>
            <a:r>
              <a:rPr lang="en-US" dirty="0"/>
              <a:t>, labs and other follow up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2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2373C-B4B6-4EB8-A7A5-8BA73B3F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65125"/>
            <a:ext cx="11020425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6318B-5973-483A-9EFF-7F3D6C9E7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168400"/>
            <a:ext cx="11468100" cy="47371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Including other </a:t>
            </a:r>
            <a:r>
              <a:rPr lang="en-US" sz="2400" dirty="0" smtClean="0">
                <a:solidFill>
                  <a:srgbClr val="C00000"/>
                </a:solidFill>
              </a:rPr>
              <a:t>Specialists</a:t>
            </a:r>
            <a:r>
              <a:rPr lang="en-US" sz="2400" dirty="0"/>
              <a:t>, </a:t>
            </a:r>
            <a:r>
              <a:rPr lang="en-US" sz="2400" dirty="0" smtClean="0"/>
              <a:t>Super </a:t>
            </a:r>
            <a:r>
              <a:rPr lang="en-US" sz="2400" dirty="0"/>
              <a:t>specialists and Dental, AYUSH </a:t>
            </a:r>
            <a:r>
              <a:rPr lang="en-US" sz="2400" dirty="0" smtClean="0"/>
              <a:t>doctors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Integration with </a:t>
            </a:r>
            <a:r>
              <a:rPr lang="en-US" sz="2400" dirty="0" err="1"/>
              <a:t>Ayushman</a:t>
            </a:r>
            <a:r>
              <a:rPr lang="en-US" sz="2400" dirty="0"/>
              <a:t> Bharat HWCs- MLHP facilitated consultations for needy </a:t>
            </a:r>
            <a:r>
              <a:rPr lang="en-US" sz="2400" dirty="0" smtClean="0"/>
              <a:t>patients with specialists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Linking</a:t>
            </a:r>
            <a:r>
              <a:rPr lang="en-US" sz="2400" dirty="0" smtClean="0"/>
              <a:t> </a:t>
            </a:r>
            <a:r>
              <a:rPr lang="en-US" sz="2400" dirty="0"/>
              <a:t>133 </a:t>
            </a:r>
            <a:r>
              <a:rPr lang="en-US" sz="2400" dirty="0" smtClean="0"/>
              <a:t>Hubs, </a:t>
            </a:r>
            <a:r>
              <a:rPr lang="en-US" sz="2400" dirty="0"/>
              <a:t>HMIS, </a:t>
            </a:r>
            <a:r>
              <a:rPr lang="en-US" sz="2400" dirty="0" smtClean="0"/>
              <a:t>Outreach </a:t>
            </a:r>
            <a:r>
              <a:rPr lang="en-US" sz="2400" dirty="0"/>
              <a:t>camps, pharmacy, L</a:t>
            </a:r>
            <a:r>
              <a:rPr lang="en-US" sz="2400" dirty="0" smtClean="0"/>
              <a:t>ab </a:t>
            </a:r>
            <a:r>
              <a:rPr lang="en-US" sz="2400" dirty="0"/>
              <a:t>services(EDSS), Emergency  care system with </a:t>
            </a:r>
            <a:r>
              <a:rPr lang="en-US" sz="2400" dirty="0" err="1" smtClean="0"/>
              <a:t>eSanjeevaniOPD</a:t>
            </a:r>
            <a:r>
              <a:rPr lang="en-US" sz="2400" dirty="0" smtClean="0"/>
              <a:t> </a:t>
            </a:r>
            <a:r>
              <a:rPr lang="en-US" sz="2400" dirty="0"/>
              <a:t>for rapid response when </a:t>
            </a:r>
            <a:r>
              <a:rPr lang="en-US" sz="2400" dirty="0" smtClean="0"/>
              <a:t>required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Integration of Tele-medicine and Tele-mentoring services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Developing </a:t>
            </a:r>
            <a:r>
              <a:rPr lang="en-US" sz="2400" dirty="0">
                <a:solidFill>
                  <a:srgbClr val="C00000"/>
                </a:solidFill>
              </a:rPr>
              <a:t>SOP</a:t>
            </a:r>
            <a:r>
              <a:rPr lang="en-US" sz="2400" dirty="0"/>
              <a:t> for integrating tele-consultation services by Hub and Spoke </a:t>
            </a:r>
            <a:r>
              <a:rPr lang="en-US" sz="2400" dirty="0" smtClean="0"/>
              <a:t>model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741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DD842-EF22-4265-82ED-562E4D0F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591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</a:t>
            </a:r>
            <a:r>
              <a:rPr lang="en-US" sz="6000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1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blob:https://web.whatsapp.com/dd5a23ef-7bb0-40e1-8d89-9daed85a82d8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869" y="358386"/>
            <a:ext cx="9169399" cy="61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49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88" y="295678"/>
            <a:ext cx="10515600" cy="90809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Epidemiological Curve :Total 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Cases-Discharge-Death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48500445"/>
              </p:ext>
            </p:extLst>
          </p:nvPr>
        </p:nvGraphicFramePr>
        <p:xfrm>
          <a:off x="208344" y="1169043"/>
          <a:ext cx="3757867" cy="499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66177004"/>
              </p:ext>
            </p:extLst>
          </p:nvPr>
        </p:nvGraphicFramePr>
        <p:xfrm>
          <a:off x="4329338" y="1203767"/>
          <a:ext cx="3761365" cy="500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71826331"/>
              </p:ext>
            </p:extLst>
          </p:nvPr>
        </p:nvGraphicFramePr>
        <p:xfrm>
          <a:off x="8257743" y="1192192"/>
          <a:ext cx="3745204" cy="509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57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BC7E6-C0ED-43C7-B041-49257346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790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6C3617-4453-4FA7-ACB7-5C920B27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598" y="1767569"/>
            <a:ext cx="10424432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Human </a:t>
            </a:r>
            <a:r>
              <a:rPr lang="en-US" dirty="0" smtClean="0"/>
              <a:t>Resources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Infrastructure </a:t>
            </a:r>
            <a:r>
              <a:rPr lang="en-US" dirty="0"/>
              <a:t>&amp; </a:t>
            </a:r>
            <a:r>
              <a:rPr lang="en-US" dirty="0" smtClean="0"/>
              <a:t>equipment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Drug </a:t>
            </a:r>
            <a:r>
              <a:rPr lang="en-US" dirty="0"/>
              <a:t>S</a:t>
            </a:r>
            <a:r>
              <a:rPr lang="en-US" dirty="0" smtClean="0"/>
              <a:t>upply Chain  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Capacity </a:t>
            </a:r>
            <a:r>
              <a:rPr lang="en-US" dirty="0" smtClean="0"/>
              <a:t>Building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Information, Education and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99C558-B458-405A-966B-093A4F0F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6"/>
            <a:ext cx="11010900" cy="6540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Human </a:t>
            </a:r>
            <a:r>
              <a:rPr lang="en-US" b="1" dirty="0" smtClean="0">
                <a:solidFill>
                  <a:srgbClr val="C00000"/>
                </a:solidFill>
              </a:rPr>
              <a:t>Resources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E79584-E138-436D-834C-BBF06FE97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62" y="1530349"/>
            <a:ext cx="10953750" cy="4962525"/>
          </a:xfrm>
        </p:spPr>
        <p:txBody>
          <a:bodyPr>
            <a:normAutofit fontScale="32500" lnSpcReduction="20000"/>
          </a:bodyPr>
          <a:lstStyle/>
          <a:p>
            <a:pPr marL="449263" indent="-44926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0400" dirty="0">
                <a:solidFill>
                  <a:srgbClr val="C00000"/>
                </a:solidFill>
              </a:rPr>
              <a:t>State </a:t>
            </a:r>
            <a:r>
              <a:rPr lang="en-US" sz="10400" dirty="0" smtClean="0">
                <a:solidFill>
                  <a:srgbClr val="C00000"/>
                </a:solidFill>
              </a:rPr>
              <a:t>Level Team</a:t>
            </a:r>
            <a:r>
              <a:rPr lang="en-US" sz="10400" dirty="0" smtClean="0"/>
              <a:t> : Overall </a:t>
            </a:r>
            <a:r>
              <a:rPr lang="en-US" sz="10400" dirty="0"/>
              <a:t>implementation of the program</a:t>
            </a:r>
          </a:p>
          <a:p>
            <a:pPr marL="449263" indent="-44926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0400" dirty="0">
                <a:solidFill>
                  <a:srgbClr val="C00000"/>
                </a:solidFill>
              </a:rPr>
              <a:t>District </a:t>
            </a:r>
            <a:r>
              <a:rPr lang="en-US" sz="10400" dirty="0" smtClean="0">
                <a:solidFill>
                  <a:srgbClr val="C00000"/>
                </a:solidFill>
              </a:rPr>
              <a:t>Officials </a:t>
            </a:r>
            <a:r>
              <a:rPr lang="en-US" sz="10400" dirty="0">
                <a:solidFill>
                  <a:srgbClr val="C00000"/>
                </a:solidFill>
              </a:rPr>
              <a:t>and </a:t>
            </a:r>
            <a:r>
              <a:rPr lang="en-US" sz="10400" dirty="0" smtClean="0">
                <a:solidFill>
                  <a:srgbClr val="C00000"/>
                </a:solidFill>
              </a:rPr>
              <a:t>Second </a:t>
            </a:r>
            <a:r>
              <a:rPr lang="en-US" sz="10400" dirty="0">
                <a:solidFill>
                  <a:srgbClr val="C00000"/>
                </a:solidFill>
              </a:rPr>
              <a:t>level </a:t>
            </a:r>
            <a:r>
              <a:rPr lang="en-US" sz="10400" dirty="0" smtClean="0">
                <a:solidFill>
                  <a:srgbClr val="C00000"/>
                </a:solidFill>
              </a:rPr>
              <a:t>Medical Officers</a:t>
            </a:r>
            <a:r>
              <a:rPr lang="en-US" sz="10400" dirty="0" smtClean="0"/>
              <a:t> : Facility </a:t>
            </a:r>
            <a:r>
              <a:rPr lang="en-US" sz="10400" dirty="0"/>
              <a:t>L</a:t>
            </a:r>
            <a:r>
              <a:rPr lang="en-US" sz="10400" dirty="0" smtClean="0"/>
              <a:t>evel </a:t>
            </a:r>
            <a:r>
              <a:rPr lang="en-US" sz="10400" dirty="0"/>
              <a:t>C</a:t>
            </a:r>
            <a:r>
              <a:rPr lang="en-US" sz="10400" dirty="0" smtClean="0"/>
              <a:t>oordination</a:t>
            </a:r>
            <a:endParaRPr lang="en-US" sz="10400" dirty="0"/>
          </a:p>
          <a:p>
            <a:pPr marL="449263" indent="-44926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0400" dirty="0">
                <a:solidFill>
                  <a:srgbClr val="C00000"/>
                </a:solidFill>
              </a:rPr>
              <a:t>Field </a:t>
            </a:r>
            <a:r>
              <a:rPr lang="en-US" sz="10400" dirty="0" smtClean="0">
                <a:solidFill>
                  <a:srgbClr val="C00000"/>
                </a:solidFill>
              </a:rPr>
              <a:t>staff</a:t>
            </a:r>
            <a:r>
              <a:rPr lang="en-US" sz="10400" dirty="0" smtClean="0"/>
              <a:t> </a:t>
            </a:r>
            <a:r>
              <a:rPr lang="en-US" sz="10400" dirty="0"/>
              <a:t>like Staff Nurses, VHNs and Self Help groups for reaching general public</a:t>
            </a:r>
          </a:p>
          <a:p>
            <a:pPr marL="449263" indent="-44926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0400" dirty="0" smtClean="0"/>
              <a:t>At present, </a:t>
            </a:r>
            <a:r>
              <a:rPr lang="en-US" sz="10400" dirty="0"/>
              <a:t>more than 1100 registered doctors (including specialists like obstetricians, ART MOs and TB MOs) available for providing </a:t>
            </a:r>
            <a:r>
              <a:rPr lang="en-US" sz="10400" dirty="0" smtClean="0"/>
              <a:t>consultations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2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EA56-3923-44B1-8AAA-0C8471A4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65126"/>
            <a:ext cx="11020425" cy="8445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Infrastructure </a:t>
            </a:r>
            <a:r>
              <a:rPr lang="en-US" sz="4000" b="1" dirty="0">
                <a:solidFill>
                  <a:srgbClr val="C00000"/>
                </a:solidFill>
              </a:rPr>
              <a:t>&amp; </a:t>
            </a:r>
            <a:r>
              <a:rPr lang="en-US" sz="4000" b="1" dirty="0" smtClean="0">
                <a:solidFill>
                  <a:srgbClr val="C00000"/>
                </a:solidFill>
              </a:rPr>
              <a:t>Equipment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C0772C-3F43-4F20-96B2-DFF560FC7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9" y="1393827"/>
            <a:ext cx="11268075" cy="4997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2600" dirty="0"/>
              <a:t>Ensured an </a:t>
            </a:r>
            <a:r>
              <a:rPr lang="en-US" sz="2600" dirty="0">
                <a:solidFill>
                  <a:srgbClr val="C00000"/>
                </a:solidFill>
              </a:rPr>
              <a:t>ambient environment</a:t>
            </a:r>
            <a:r>
              <a:rPr lang="en-US" sz="2600" dirty="0"/>
              <a:t> with exclusive room, devices and internet facility for teleconsulting doctors to provide consultations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2600" dirty="0">
                <a:solidFill>
                  <a:srgbClr val="C00000"/>
                </a:solidFill>
              </a:rPr>
              <a:t>Provided the hardware</a:t>
            </a:r>
            <a:r>
              <a:rPr lang="en-US" sz="2600" dirty="0"/>
              <a:t> and </a:t>
            </a:r>
            <a:r>
              <a:rPr lang="en-US" sz="2600" dirty="0">
                <a:solidFill>
                  <a:srgbClr val="C00000"/>
                </a:solidFill>
              </a:rPr>
              <a:t>software requirements </a:t>
            </a:r>
            <a:r>
              <a:rPr lang="en-US" sz="2600" dirty="0"/>
              <a:t>to the doctors as recommended by CDAC, Mohali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Desktop/Laptop </a:t>
            </a:r>
            <a:r>
              <a:rPr lang="en-US" sz="2600" dirty="0"/>
              <a:t>with camera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Wi-Fi/Fiber </a:t>
            </a:r>
            <a:r>
              <a:rPr lang="en-US" sz="2600" dirty="0"/>
              <a:t>net connection                        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Headphone with </a:t>
            </a:r>
            <a:r>
              <a:rPr lang="en-US" sz="2600" dirty="0" smtClean="0"/>
              <a:t>microphone</a:t>
            </a:r>
            <a:endParaRPr lang="en-US" sz="2600" dirty="0"/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2600" dirty="0"/>
              <a:t>Requested district administration to send a </a:t>
            </a:r>
            <a:r>
              <a:rPr lang="en-US" sz="2600" dirty="0" smtClean="0"/>
              <a:t>proposal</a:t>
            </a:r>
            <a:r>
              <a:rPr lang="en-US" sz="2600" dirty="0"/>
              <a:t>, if additional support necessary</a:t>
            </a:r>
          </a:p>
          <a:p>
            <a:pPr>
              <a:lnSpc>
                <a:spcPct val="160000"/>
              </a:lnSpc>
            </a:pPr>
            <a:endParaRPr lang="en-US" sz="2600" dirty="0"/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CE8C744-0F1F-4632-AEBD-6B42DE3A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7724" y="3498852"/>
            <a:ext cx="2733675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058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63A9A-0B5E-4A26-BCDF-C4E5C31F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8124"/>
            <a:ext cx="11010900" cy="9144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Capacity </a:t>
            </a:r>
            <a:r>
              <a:rPr lang="en-US" sz="4000" b="1" dirty="0" smtClean="0">
                <a:solidFill>
                  <a:srgbClr val="C00000"/>
                </a:solidFill>
              </a:rPr>
              <a:t>Building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48D254-F3E8-4BC6-BD9B-DA5FB09FA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34" y="1377949"/>
            <a:ext cx="10953750" cy="48990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9600" dirty="0">
                <a:solidFill>
                  <a:srgbClr val="C00000"/>
                </a:solidFill>
              </a:rPr>
              <a:t>Virtual training programs </a:t>
            </a:r>
            <a:r>
              <a:rPr lang="en-US" sz="9600" dirty="0"/>
              <a:t>conducted at various level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9600" dirty="0">
                <a:solidFill>
                  <a:srgbClr val="C00000"/>
                </a:solidFill>
              </a:rPr>
              <a:t>Initial orientation and program</a:t>
            </a:r>
            <a:r>
              <a:rPr lang="en-US" sz="9600" dirty="0"/>
              <a:t> outline by CDAC, Mohali for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9600" dirty="0" smtClean="0"/>
              <a:t>2nd </a:t>
            </a:r>
            <a:r>
              <a:rPr lang="en-US" sz="9600" dirty="0"/>
              <a:t>level medical officers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9600" dirty="0"/>
              <a:t>Master trainers &amp; other eSanjeevani OPD doctors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9600" dirty="0">
                <a:solidFill>
                  <a:srgbClr val="C00000"/>
                </a:solidFill>
              </a:rPr>
              <a:t>State </a:t>
            </a:r>
            <a:r>
              <a:rPr lang="en-US" sz="9600" dirty="0" smtClean="0">
                <a:solidFill>
                  <a:srgbClr val="C00000"/>
                </a:solidFill>
              </a:rPr>
              <a:t>Level </a:t>
            </a:r>
            <a:r>
              <a:rPr lang="en-US" sz="9600" dirty="0">
                <a:solidFill>
                  <a:srgbClr val="C00000"/>
                </a:solidFill>
              </a:rPr>
              <a:t>T</a:t>
            </a:r>
            <a:r>
              <a:rPr lang="en-US" sz="9600" dirty="0" smtClean="0">
                <a:solidFill>
                  <a:srgbClr val="C00000"/>
                </a:solidFill>
              </a:rPr>
              <a:t>raining</a:t>
            </a:r>
            <a:r>
              <a:rPr lang="en-US" sz="9600" dirty="0" smtClean="0"/>
              <a:t> </a:t>
            </a:r>
            <a:r>
              <a:rPr lang="en-US" sz="9600" dirty="0"/>
              <a:t>for district officials &amp; field staffs on awareness creation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9600" dirty="0">
                <a:solidFill>
                  <a:srgbClr val="C00000"/>
                </a:solidFill>
              </a:rPr>
              <a:t>District </a:t>
            </a:r>
            <a:r>
              <a:rPr lang="en-US" sz="9600" dirty="0" smtClean="0">
                <a:solidFill>
                  <a:srgbClr val="C00000"/>
                </a:solidFill>
              </a:rPr>
              <a:t>Level </a:t>
            </a:r>
            <a:r>
              <a:rPr lang="en-US" sz="9600" dirty="0">
                <a:solidFill>
                  <a:srgbClr val="C00000"/>
                </a:solidFill>
              </a:rPr>
              <a:t>T</a:t>
            </a:r>
            <a:r>
              <a:rPr lang="en-US" sz="9600" dirty="0" smtClean="0">
                <a:solidFill>
                  <a:srgbClr val="C00000"/>
                </a:solidFill>
              </a:rPr>
              <a:t>raining</a:t>
            </a:r>
            <a:r>
              <a:rPr lang="en-US" sz="9600" dirty="0" smtClean="0"/>
              <a:t> </a:t>
            </a:r>
            <a:r>
              <a:rPr lang="en-US" sz="9600" dirty="0"/>
              <a:t>for all field staffs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9600" dirty="0"/>
              <a:t>Training to HWC 2nd VHN for multiple registration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9600" b="1" dirty="0"/>
              <a:t>Training to </a:t>
            </a:r>
            <a:r>
              <a:rPr lang="en-US" sz="9600" b="1" dirty="0" smtClean="0"/>
              <a:t>General Public </a:t>
            </a:r>
            <a:r>
              <a:rPr lang="en-US" sz="9600" b="1" dirty="0"/>
              <a:t>for </a:t>
            </a:r>
            <a:r>
              <a:rPr lang="en-US" sz="9600" b="1" dirty="0" smtClean="0"/>
              <a:t>App </a:t>
            </a:r>
            <a:r>
              <a:rPr lang="en-US" sz="9600" b="1" dirty="0"/>
              <a:t>installation and utilization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2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63FF9E-80BC-4236-9CEA-2E6A232B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084897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Drug </a:t>
            </a:r>
            <a:r>
              <a:rPr lang="en-US" b="1" dirty="0" smtClean="0">
                <a:solidFill>
                  <a:srgbClr val="C00000"/>
                </a:solidFill>
              </a:rPr>
              <a:t>Supply Chain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E0265-342F-41AE-8963-71BFCF119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92" y="1606550"/>
            <a:ext cx="11216822" cy="435133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Suitable </a:t>
            </a:r>
            <a:r>
              <a:rPr lang="en-US" dirty="0"/>
              <a:t>instructions to </a:t>
            </a:r>
            <a:r>
              <a:rPr lang="en-US" dirty="0" smtClean="0">
                <a:solidFill>
                  <a:srgbClr val="C00000"/>
                </a:solidFill>
              </a:rPr>
              <a:t>Government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ealth </a:t>
            </a:r>
            <a:r>
              <a:rPr lang="en-US" dirty="0">
                <a:solidFill>
                  <a:srgbClr val="C00000"/>
                </a:solidFill>
              </a:rPr>
              <a:t>facilities </a:t>
            </a:r>
            <a:r>
              <a:rPr lang="en-US" dirty="0"/>
              <a:t>including PHCs, HSCs to provide drugs for </a:t>
            </a:r>
            <a:r>
              <a:rPr lang="en-US" dirty="0" err="1"/>
              <a:t>ePrescription</a:t>
            </a:r>
            <a:r>
              <a:rPr lang="en-US" dirty="0"/>
              <a:t> generated via </a:t>
            </a:r>
            <a:r>
              <a:rPr lang="en-US" dirty="0" err="1"/>
              <a:t>eSanjeevaniOPD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smtClean="0"/>
              <a:t>All </a:t>
            </a:r>
            <a:r>
              <a:rPr lang="en-US" dirty="0" smtClean="0">
                <a:solidFill>
                  <a:srgbClr val="C00000"/>
                </a:solidFill>
              </a:rPr>
              <a:t>Private </a:t>
            </a:r>
            <a:r>
              <a:rPr lang="en-US" dirty="0">
                <a:solidFill>
                  <a:srgbClr val="C00000"/>
                </a:solidFill>
              </a:rPr>
              <a:t>Pharmacies </a:t>
            </a:r>
            <a:r>
              <a:rPr lang="en-US" dirty="0" smtClean="0"/>
              <a:t>providing </a:t>
            </a:r>
            <a:r>
              <a:rPr lang="en-US" dirty="0"/>
              <a:t>drugs for </a:t>
            </a:r>
            <a:r>
              <a:rPr lang="en-US" dirty="0" err="1"/>
              <a:t>eSanjeevaniOPD</a:t>
            </a:r>
            <a:r>
              <a:rPr lang="en-US" dirty="0"/>
              <a:t> </a:t>
            </a:r>
            <a:r>
              <a:rPr lang="en-US" dirty="0" err="1"/>
              <a:t>ePrescriptions</a:t>
            </a:r>
            <a:r>
              <a:rPr lang="en-US" dirty="0"/>
              <a:t> : </a:t>
            </a:r>
            <a:r>
              <a:rPr lang="en-US" dirty="0" smtClean="0"/>
              <a:t>through Department of </a:t>
            </a:r>
            <a:r>
              <a:rPr lang="en-US" dirty="0"/>
              <a:t>Drugs Control </a:t>
            </a:r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7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735</Words>
  <Application>Microsoft Office PowerPoint</Application>
  <PresentationFormat>Custom</PresentationFormat>
  <Paragraphs>127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eSanjeevani OPD</vt:lpstr>
      <vt:lpstr>PowerPoint Presentation</vt:lpstr>
      <vt:lpstr>Epidemiological Curve :Total Cases-Discharge-Death</vt:lpstr>
      <vt:lpstr>Inputs</vt:lpstr>
      <vt:lpstr>Human Resources</vt:lpstr>
      <vt:lpstr>Infrastructure &amp; Equipment</vt:lpstr>
      <vt:lpstr>Capacity Building</vt:lpstr>
      <vt:lpstr>Drug Supply Chain</vt:lpstr>
      <vt:lpstr>Information, Education &amp; Communication</vt:lpstr>
      <vt:lpstr>Pamphlets/leaflets/OPD Tickets</vt:lpstr>
      <vt:lpstr>Videos through news &amp; you tube channels</vt:lpstr>
      <vt:lpstr>News through leading print media in local language at state and district level</vt:lpstr>
      <vt:lpstr>Process </vt:lpstr>
      <vt:lpstr>Outputs</vt:lpstr>
      <vt:lpstr>Outcome</vt:lpstr>
      <vt:lpstr>Month-wise Consultations</vt:lpstr>
      <vt:lpstr>Age wise consultations</vt:lpstr>
      <vt:lpstr>District wise Consultations</vt:lpstr>
      <vt:lpstr>Common conditions- Counselled/treated/referred</vt:lpstr>
      <vt:lpstr>Key Challenges</vt:lpstr>
      <vt:lpstr>Future plans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Nagamuthu</dc:creator>
  <cp:lastModifiedBy>DELL</cp:lastModifiedBy>
  <cp:revision>31</cp:revision>
  <dcterms:created xsi:type="dcterms:W3CDTF">2020-12-26T16:08:34Z</dcterms:created>
  <dcterms:modified xsi:type="dcterms:W3CDTF">2020-12-28T06:33:43Z</dcterms:modified>
</cp:coreProperties>
</file>