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6" r:id="rId5"/>
    <p:sldId id="258" r:id="rId6"/>
    <p:sldId id="259" r:id="rId7"/>
    <p:sldId id="267" r:id="rId8"/>
    <p:sldId id="273" r:id="rId9"/>
    <p:sldId id="268" r:id="rId10"/>
    <p:sldId id="260" r:id="rId11"/>
    <p:sldId id="261" r:id="rId12"/>
    <p:sldId id="269" r:id="rId13"/>
    <p:sldId id="270" r:id="rId14"/>
    <p:sldId id="271" r:id="rId15"/>
    <p:sldId id="272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8B66-101D-411F-B057-DFC1D90A6F58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47729-7447-403E-9AF8-3B0D465909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47729-7447-403E-9AF8-3B0D465909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29E7-0F6C-45C4-9884-46A2A5551966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111F-902A-42F5-9844-681632317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29E7-0F6C-45C4-9884-46A2A5551966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111F-902A-42F5-9844-681632317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29E7-0F6C-45C4-9884-46A2A5551966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111F-902A-42F5-9844-681632317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29E7-0F6C-45C4-9884-46A2A5551966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111F-902A-42F5-9844-681632317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29E7-0F6C-45C4-9884-46A2A5551966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111F-902A-42F5-9844-681632317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29E7-0F6C-45C4-9884-46A2A5551966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111F-902A-42F5-9844-681632317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29E7-0F6C-45C4-9884-46A2A5551966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111F-902A-42F5-9844-681632317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29E7-0F6C-45C4-9884-46A2A5551966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111F-902A-42F5-9844-681632317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29E7-0F6C-45C4-9884-46A2A5551966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111F-902A-42F5-9844-681632317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29E7-0F6C-45C4-9884-46A2A5551966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111F-902A-42F5-9844-681632317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29E7-0F6C-45C4-9884-46A2A5551966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111F-902A-42F5-9844-681632317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29E7-0F6C-45C4-9884-46A2A5551966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E111F-902A-42F5-9844-681632317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01000" cy="5943600"/>
          </a:xfrm>
        </p:spPr>
        <p:txBody>
          <a:bodyPr>
            <a:normAutofit fontScale="92500" lnSpcReduction="10000"/>
          </a:bodyPr>
          <a:lstStyle/>
          <a:p>
            <a:endParaRPr lang="en-US" sz="48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NATIONAL LEPROSY ERADICATION PROGRAMME-MADHYA PRADESH</a:t>
            </a:r>
          </a:p>
          <a:p>
            <a:endParaRPr lang="en-US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“TRIALOGUE”</a:t>
            </a:r>
          </a:p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Nurturing Community Participation</a:t>
            </a:r>
          </a:p>
          <a:p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Dr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K.L.Bhandarkar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endParaRPr lang="en-US" sz="4800" b="1" dirty="0" smtClean="0">
              <a:solidFill>
                <a:schemeClr val="bg1"/>
              </a:solidFill>
            </a:endParaRPr>
          </a:p>
          <a:p>
            <a:endParaRPr lang="en-US" sz="4800" b="1" dirty="0" smtClean="0">
              <a:solidFill>
                <a:schemeClr val="bg1"/>
              </a:solidFill>
            </a:endParaRPr>
          </a:p>
          <a:p>
            <a:endParaRPr lang="en-US" sz="4800" b="1" dirty="0" smtClean="0">
              <a:solidFill>
                <a:schemeClr val="bg1"/>
              </a:solidFill>
            </a:endParaRPr>
          </a:p>
          <a:p>
            <a:endParaRPr lang="en-US" sz="4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Mixed group residential care and concern camp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This\Downloads\photos trg\IMG20170629122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75705" y="1371600"/>
            <a:ext cx="8387294" cy="4800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(Khargone- December 2016)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OUTCOME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2800" dirty="0" smtClean="0">
                <a:latin typeface="Book Antiqua" pitchFamily="18" charset="0"/>
              </a:rPr>
              <a:t>Removal of  perceived fear of infectivity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2800" dirty="0" smtClean="0">
                <a:latin typeface="Book Antiqua" pitchFamily="18" charset="0"/>
              </a:rPr>
              <a:t>De-mystification of diseases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2800" dirty="0" smtClean="0">
                <a:latin typeface="Book Antiqua" pitchFamily="18" charset="0"/>
              </a:rPr>
              <a:t>De-stigmatization of leprosy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2800" dirty="0" smtClean="0">
                <a:latin typeface="Book Antiqua" pitchFamily="18" charset="0"/>
              </a:rPr>
              <a:t>Powerful way of spreading message of     </a:t>
            </a:r>
            <a:r>
              <a:rPr lang="en-US" sz="12800" b="1" dirty="0" smtClean="0">
                <a:latin typeface="Book Antiqua" pitchFamily="18" charset="0"/>
              </a:rPr>
              <a:t>“sure-cure” </a:t>
            </a:r>
            <a:endParaRPr lang="en-US" sz="128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2800" dirty="0" smtClean="0">
                <a:latin typeface="Book Antiqua" pitchFamily="18" charset="0"/>
              </a:rPr>
              <a:t>Promotion of Community based rehabilitation and Prevention of </a:t>
            </a:r>
            <a:r>
              <a:rPr lang="en-US" sz="12800" dirty="0" smtClean="0">
                <a:latin typeface="Book Antiqua" pitchFamily="18" charset="0"/>
              </a:rPr>
              <a:t>De-habilitation</a:t>
            </a:r>
            <a:r>
              <a:rPr lang="en-US" sz="12800" dirty="0" smtClean="0">
                <a:latin typeface="Book Antiqua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2800" dirty="0" smtClean="0">
                <a:latin typeface="Book Antiqua" pitchFamily="18" charset="0"/>
              </a:rPr>
              <a:t>Community witnesses and participants learn self care procedure.</a:t>
            </a:r>
            <a:endParaRPr lang="en-US" sz="128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2800" dirty="0" smtClean="0">
                <a:latin typeface="Book Antiqua" pitchFamily="18" charset="0"/>
              </a:rPr>
              <a:t>Openness for diagnosis and treatment  </a:t>
            </a:r>
          </a:p>
          <a:p>
            <a:endParaRPr lang="en-US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his\Downloads\pictures\IMG20170705161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51674" y="-856018"/>
            <a:ext cx="6050507" cy="8067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6248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Chairman District </a:t>
            </a:r>
            <a:r>
              <a:rPr lang="en-US" sz="2400" dirty="0" err="1" smtClean="0">
                <a:latin typeface="Book Antiqua" pitchFamily="18" charset="0"/>
              </a:rPr>
              <a:t>Zila</a:t>
            </a:r>
            <a:r>
              <a:rPr lang="en-US" sz="2400" dirty="0" smtClean="0">
                <a:latin typeface="Book Antiqua" pitchFamily="18" charset="0"/>
              </a:rPr>
              <a:t> Panchayat, District Jabalpur</a:t>
            </a:r>
            <a:endParaRPr lang="en-US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s\Downloads\pictures\IMG20170705161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40790" y="-526389"/>
            <a:ext cx="5901530" cy="78687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6400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Chairman Rotary Club, District Jabalpur</a:t>
            </a:r>
            <a:endParaRPr lang="en-US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FEW SUCCESS STORIES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900" dirty="0" smtClean="0">
                <a:latin typeface="Book Antiqua" pitchFamily="18" charset="0"/>
              </a:rPr>
              <a:t> </a:t>
            </a:r>
            <a:r>
              <a:rPr lang="en-US" sz="7400" dirty="0" err="1" smtClean="0">
                <a:latin typeface="Book Antiqua" pitchFamily="18" charset="0"/>
              </a:rPr>
              <a:t>Asha</a:t>
            </a:r>
            <a:r>
              <a:rPr lang="en-US" sz="7400" dirty="0" smtClean="0">
                <a:latin typeface="Book Antiqua" pitchFamily="18" charset="0"/>
              </a:rPr>
              <a:t> Sharma from </a:t>
            </a:r>
            <a:r>
              <a:rPr lang="en-US" sz="7400" dirty="0" err="1" smtClean="0">
                <a:latin typeface="Book Antiqua" pitchFamily="18" charset="0"/>
              </a:rPr>
              <a:t>Chichli</a:t>
            </a:r>
            <a:r>
              <a:rPr lang="en-US" sz="7400" dirty="0" smtClean="0">
                <a:latin typeface="Book Antiqua" pitchFamily="18" charset="0"/>
              </a:rPr>
              <a:t>, </a:t>
            </a:r>
            <a:r>
              <a:rPr lang="en-US" sz="7400" dirty="0" err="1" smtClean="0">
                <a:latin typeface="Book Antiqua" pitchFamily="18" charset="0"/>
              </a:rPr>
              <a:t>Narsinghpur</a:t>
            </a:r>
            <a:r>
              <a:rPr lang="en-US" sz="7400" dirty="0" smtClean="0">
                <a:latin typeface="Book Antiqua" pitchFamily="18" charset="0"/>
              </a:rPr>
              <a:t>  Prevented from committing suicide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7400" dirty="0" smtClean="0">
                <a:latin typeface="Book Antiqua" pitchFamily="18" charset="0"/>
              </a:rPr>
              <a:t> </a:t>
            </a:r>
            <a:r>
              <a:rPr lang="en-US" sz="7400" dirty="0" err="1" smtClean="0">
                <a:latin typeface="Book Antiqua" pitchFamily="18" charset="0"/>
              </a:rPr>
              <a:t>Radha</a:t>
            </a:r>
            <a:r>
              <a:rPr lang="en-US" sz="7400" dirty="0" smtClean="0">
                <a:latin typeface="Book Antiqua" pitchFamily="18" charset="0"/>
              </a:rPr>
              <a:t> Bai from Sendhwa in Barwani district was return back to her husband’s home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7400" dirty="0" smtClean="0">
                <a:latin typeface="Book Antiqua" pitchFamily="18" charset="0"/>
              </a:rPr>
              <a:t> Leprosy colony in Sehore district was closed down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7400" dirty="0" smtClean="0">
                <a:latin typeface="Book Antiqua" pitchFamily="18" charset="0"/>
              </a:rPr>
              <a:t> Ayurvedic doctor started daily dressing of his mother in Omkareshwar, Khandwa district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7400" dirty="0" smtClean="0">
                <a:latin typeface="Book Antiqua" pitchFamily="18" charset="0"/>
              </a:rPr>
              <a:t> Additional Collector of Khargone district sat with Leprosy affected and took her lunch</a:t>
            </a:r>
          </a:p>
          <a:p>
            <a:pPr algn="just">
              <a:buFont typeface="Wingdings" pitchFamily="2" charset="2"/>
              <a:buChar char="Ø"/>
            </a:pPr>
            <a:r>
              <a:rPr lang="en-US" sz="7400" dirty="0" smtClean="0">
                <a:latin typeface="Book Antiqua" pitchFamily="18" charset="0"/>
              </a:rPr>
              <a:t> Collector of  Indore himself dressed a foul smelling ulcer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7400" dirty="0" smtClean="0">
                <a:latin typeface="Book Antiqua" pitchFamily="18" charset="0"/>
              </a:rPr>
              <a:t>Professor and Head of the department of Orthopedics operated Leprosy deformity in his major O.T after counseling. </a:t>
            </a:r>
          </a:p>
          <a:p>
            <a:pPr algn="just"/>
            <a:endParaRPr lang="en-US" sz="4900" dirty="0" smtClean="0">
              <a:latin typeface="Book Antiqua" pitchFamily="18" charset="0"/>
            </a:endParaRPr>
          </a:p>
          <a:p>
            <a:pPr algn="just"/>
            <a:endParaRPr lang="en-US" sz="4900" dirty="0" smtClean="0">
              <a:latin typeface="Book Antiqua" pitchFamily="18" charset="0"/>
            </a:endParaRPr>
          </a:p>
          <a:p>
            <a:pPr>
              <a:buNone/>
            </a:pPr>
            <a:endParaRPr lang="en-US" dirty="0" smtClean="0">
              <a:latin typeface="Book Antiqua" pitchFamily="18" charset="0"/>
            </a:endParaRPr>
          </a:p>
          <a:p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FEW SUCCESS STORIES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400" dirty="0" smtClean="0">
                <a:latin typeface="Book Antiqua" pitchFamily="18" charset="0"/>
              </a:rPr>
              <a:t>CMHO of </a:t>
            </a:r>
            <a:r>
              <a:rPr lang="en-US" sz="3400" dirty="0" err="1" smtClean="0">
                <a:latin typeface="Book Antiqua" pitchFamily="18" charset="0"/>
              </a:rPr>
              <a:t>Chhindwara</a:t>
            </a:r>
            <a:r>
              <a:rPr lang="en-US" sz="3400" dirty="0" smtClean="0">
                <a:latin typeface="Book Antiqua" pitchFamily="18" charset="0"/>
              </a:rPr>
              <a:t> allow to carry out RCS camp in his major O.T. after trialogue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400" dirty="0" smtClean="0">
                <a:latin typeface="Book Antiqua" pitchFamily="18" charset="0"/>
              </a:rPr>
              <a:t> A meeting for establishing leprosy colony in </a:t>
            </a:r>
            <a:r>
              <a:rPr lang="en-US" sz="3400" dirty="0" err="1" smtClean="0">
                <a:latin typeface="Book Antiqua" pitchFamily="18" charset="0"/>
              </a:rPr>
              <a:t>Shajapur</a:t>
            </a:r>
            <a:r>
              <a:rPr lang="en-US" sz="3400" dirty="0" smtClean="0">
                <a:latin typeface="Book Antiqua" pitchFamily="18" charset="0"/>
              </a:rPr>
              <a:t> was turned down after trialogue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400" dirty="0" smtClean="0">
                <a:latin typeface="Book Antiqua" pitchFamily="18" charset="0"/>
              </a:rPr>
              <a:t> In </a:t>
            </a:r>
            <a:r>
              <a:rPr lang="en-US" sz="3400" dirty="0" err="1" smtClean="0">
                <a:latin typeface="Book Antiqua" pitchFamily="18" charset="0"/>
              </a:rPr>
              <a:t>Khethia</a:t>
            </a:r>
            <a:r>
              <a:rPr lang="en-US" sz="3400" dirty="0" smtClean="0">
                <a:latin typeface="Book Antiqua" pitchFamily="18" charset="0"/>
              </a:rPr>
              <a:t> village Barwani district the community refused for opening  a new leprosy colony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400" dirty="0" smtClean="0">
                <a:latin typeface="Book Antiqua" pitchFamily="18" charset="0"/>
              </a:rPr>
              <a:t>Holy (the festival of colours)  was organized at </a:t>
            </a:r>
            <a:r>
              <a:rPr lang="en-US" sz="3400" dirty="0" err="1" smtClean="0">
                <a:latin typeface="Book Antiqua" pitchFamily="18" charset="0"/>
              </a:rPr>
              <a:t>Kaloo</a:t>
            </a:r>
            <a:r>
              <a:rPr lang="en-US" sz="3400" dirty="0" smtClean="0">
                <a:latin typeface="Book Antiqua" pitchFamily="18" charset="0"/>
              </a:rPr>
              <a:t> Baba’s (case with deformity &amp; ulcer) home  after trialogue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400" dirty="0" smtClean="0">
                <a:latin typeface="Book Antiqua" pitchFamily="18" charset="0"/>
              </a:rPr>
              <a:t> Principal Secretary, Commissioner health and Director Health after a meeting at Leprosy colony Bhopal got sensitized after looking at the sufferings of Leprosy affected and  added additional activity in  the State Annual Action Plan for 2013-14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5800" dirty="0" smtClean="0">
                <a:latin typeface="Book Antiqua" pitchFamily="18" charset="0"/>
              </a:rPr>
              <a:t>Trialogue </a:t>
            </a:r>
          </a:p>
          <a:p>
            <a:pPr algn="ctr">
              <a:buNone/>
            </a:pPr>
            <a:endParaRPr lang="en-US" sz="5800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en-US" sz="5800" dirty="0" smtClean="0">
                <a:latin typeface="Book Antiqua" pitchFamily="18" charset="0"/>
              </a:rPr>
              <a:t>Aims to establish leprosy as </a:t>
            </a:r>
            <a:r>
              <a:rPr lang="en-US" sz="5800" dirty="0" smtClean="0">
                <a:latin typeface="Book Antiqua" pitchFamily="18" charset="0"/>
              </a:rPr>
              <a:t>a </a:t>
            </a:r>
          </a:p>
          <a:p>
            <a:pPr algn="ctr">
              <a:buNone/>
            </a:pPr>
            <a:r>
              <a:rPr lang="en-US" sz="5800" dirty="0" smtClean="0">
                <a:latin typeface="Book Antiqua" pitchFamily="18" charset="0"/>
              </a:rPr>
              <a:t>common ailment</a:t>
            </a:r>
            <a:endParaRPr lang="en-US" sz="5800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en-US" sz="5800" b="1" dirty="0" smtClean="0">
                <a:latin typeface="Book Antiqua" pitchFamily="18" charset="0"/>
              </a:rPr>
              <a:t> </a:t>
            </a:r>
            <a:r>
              <a:rPr lang="en-US" sz="5800" b="1" i="1" dirty="0" smtClean="0">
                <a:latin typeface="Book Antiqua" pitchFamily="18" charset="0"/>
              </a:rPr>
              <a:t>“THE REAL GOAL”</a:t>
            </a:r>
          </a:p>
          <a:p>
            <a:pPr algn="ctr">
              <a:buNone/>
            </a:pPr>
            <a:endParaRPr lang="en-US" sz="4000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4000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4000" b="1" i="1" dirty="0" smtClean="0"/>
          </a:p>
          <a:p>
            <a:pPr algn="ctr">
              <a:buNone/>
            </a:pPr>
            <a:r>
              <a:rPr lang="en-US" sz="4000" b="1" i="1" dirty="0" smtClean="0">
                <a:latin typeface="Book Antiqua" pitchFamily="18" charset="0"/>
              </a:rPr>
              <a:t>Thanks</a:t>
            </a:r>
            <a:endParaRPr lang="en-US" b="1" i="1" dirty="0" smtClean="0">
              <a:latin typeface="Book Antiqua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What is Trialogue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Book Antiqua" pitchFamily="18" charset="0"/>
              </a:rPr>
              <a:t>Trialogue</a:t>
            </a:r>
            <a:r>
              <a:rPr lang="en-US" dirty="0" smtClean="0">
                <a:latin typeface="Book Antiqua" pitchFamily="18" charset="0"/>
              </a:rPr>
              <a:t> is a social action strategy based on mutual respect, trust and sharing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Book Antiqua" pitchFamily="18" charset="0"/>
              </a:rPr>
              <a:t> Key stake holders – Patient, Provider and People.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Book Antiqua" pitchFamily="18" charset="0"/>
              </a:rPr>
              <a:t> Aims at changing community  attitude and behavior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Book Antiqua" pitchFamily="18" charset="0"/>
              </a:rPr>
              <a:t> Initiates active participation of the 3 Ps. 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CONCEPT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1524000"/>
            <a:ext cx="1600200" cy="152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57600" y="3581400"/>
            <a:ext cx="1600200" cy="152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3600" y="4953000"/>
            <a:ext cx="1600200" cy="152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People Around Having Concern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4876800"/>
            <a:ext cx="1600200" cy="152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Providers of Health Services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038350" y="3105150"/>
            <a:ext cx="2286000" cy="125730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724401" y="3200400"/>
            <a:ext cx="2362199" cy="11430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8" idx="0"/>
          </p:cNvCxnSpPr>
          <p:nvPr/>
        </p:nvCxnSpPr>
        <p:spPr>
          <a:xfrm rot="16200000" flipH="1">
            <a:off x="4161020" y="3306580"/>
            <a:ext cx="519659" cy="249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276600" y="4800600"/>
            <a:ext cx="457202" cy="38100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5029196" y="4876798"/>
            <a:ext cx="457206" cy="457202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10000" y="1905000"/>
            <a:ext cx="195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indent="-60325"/>
            <a:r>
              <a:rPr lang="en-US" b="1" dirty="0" smtClean="0">
                <a:solidFill>
                  <a:schemeClr val="bg1"/>
                </a:solidFill>
              </a:rPr>
              <a:t>       </a:t>
            </a:r>
            <a:r>
              <a:rPr lang="en-US" b="1" dirty="0" smtClean="0">
                <a:latin typeface="Book Antiqua" pitchFamily="18" charset="0"/>
              </a:rPr>
              <a:t>Patient / </a:t>
            </a:r>
          </a:p>
          <a:p>
            <a:pPr marL="60325" indent="-60325"/>
            <a:r>
              <a:rPr lang="en-US" b="1" dirty="0" smtClean="0">
                <a:latin typeface="Book Antiqua" pitchFamily="18" charset="0"/>
              </a:rPr>
              <a:t>       Person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5710" y="3733800"/>
            <a:ext cx="1356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ok Antiqua" pitchFamily="18" charset="0"/>
              </a:rPr>
              <a:t>LEPROSY</a:t>
            </a:r>
          </a:p>
          <a:p>
            <a:r>
              <a:rPr lang="en-US" sz="1400" b="1" dirty="0" smtClean="0">
                <a:latin typeface="Book Antiqua" pitchFamily="18" charset="0"/>
              </a:rPr>
              <a:t>Social &amp;</a:t>
            </a:r>
          </a:p>
          <a:p>
            <a:r>
              <a:rPr lang="en-US" sz="1400" b="1" dirty="0" smtClean="0">
                <a:latin typeface="Book Antiqua" pitchFamily="18" charset="0"/>
              </a:rPr>
              <a:t>Public  Health</a:t>
            </a:r>
          </a:p>
          <a:p>
            <a:r>
              <a:rPr lang="en-US" sz="1400" b="1" dirty="0" smtClean="0">
                <a:latin typeface="Book Antiqua" pitchFamily="18" charset="0"/>
              </a:rPr>
              <a:t>PROBLEM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0400" y="5715000"/>
            <a:ext cx="2743200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his\Downloads\photos trg\IMG201706291232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06" r="981" b="1835"/>
          <a:stretch>
            <a:fillRect/>
          </a:stretch>
        </p:blipFill>
        <p:spPr bwMode="auto">
          <a:xfrm rot="16200000">
            <a:off x="1562101" y="-800100"/>
            <a:ext cx="5943600" cy="81533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Problem Statement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Book Antiqua" pitchFamily="18" charset="0"/>
              </a:rPr>
              <a:t> Refusal to the accept the diagnosis.</a:t>
            </a:r>
          </a:p>
          <a:p>
            <a:pPr>
              <a:buNone/>
            </a:pPr>
            <a:endParaRPr lang="en-US" sz="3600" dirty="0" smtClean="0">
              <a:latin typeface="Book Antiqu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dirty="0" smtClean="0">
                <a:latin typeface="Book Antiqua" pitchFamily="18" charset="0"/>
              </a:rPr>
              <a:t> Gender discrimination </a:t>
            </a:r>
          </a:p>
          <a:p>
            <a:pPr lvl="0">
              <a:buNone/>
            </a:pPr>
            <a:endParaRPr lang="en-US" sz="3600" dirty="0" smtClean="0">
              <a:latin typeface="Book Antiqu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dirty="0" err="1" smtClean="0">
                <a:latin typeface="Book Antiqua" pitchFamily="18" charset="0"/>
              </a:rPr>
              <a:t>Behaviour</a:t>
            </a:r>
            <a:r>
              <a:rPr lang="en-US" sz="3600" dirty="0" smtClean="0">
                <a:latin typeface="Book Antiqua" pitchFamily="18" charset="0"/>
              </a:rPr>
              <a:t> and Attitude of  community towards the affected person.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ISSUES ADDRESSED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>
                <a:latin typeface="Book Antiqua" pitchFamily="18" charset="0"/>
              </a:rPr>
              <a:t>Medical :-</a:t>
            </a:r>
          </a:p>
          <a:p>
            <a:pPr lvl="2">
              <a:buNone/>
            </a:pPr>
            <a:r>
              <a:rPr lang="en-US" sz="2800" dirty="0" smtClean="0">
                <a:latin typeface="Book Antiqua" pitchFamily="18" charset="0"/>
              </a:rPr>
              <a:t>About its cure, change in status of disease and reaction</a:t>
            </a:r>
            <a:endParaRPr lang="en-US" sz="2800" dirty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Book Antiqua" pitchFamily="18" charset="0"/>
              </a:rPr>
              <a:t>Social</a:t>
            </a:r>
          </a:p>
          <a:p>
            <a:pPr lvl="2">
              <a:buNone/>
            </a:pPr>
            <a:r>
              <a:rPr lang="en-US" sz="2800" dirty="0" err="1" smtClean="0">
                <a:latin typeface="Book Antiqua" pitchFamily="18" charset="0"/>
              </a:rPr>
              <a:t>Myths,Misconception</a:t>
            </a:r>
            <a:r>
              <a:rPr lang="en-US" sz="2800" dirty="0" smtClean="0">
                <a:latin typeface="Book Antiqua" pitchFamily="18" charset="0"/>
              </a:rPr>
              <a:t>, Stigma, Discrimination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Book Antiqua" pitchFamily="18" charset="0"/>
              </a:rPr>
              <a:t>Economical</a:t>
            </a:r>
          </a:p>
          <a:p>
            <a:pPr lvl="2">
              <a:buNone/>
            </a:pPr>
            <a:r>
              <a:rPr lang="en-US" sz="2800" dirty="0" smtClean="0">
                <a:latin typeface="Book Antiqua" pitchFamily="18" charset="0"/>
              </a:rPr>
              <a:t>Inability to perform work</a:t>
            </a:r>
          </a:p>
          <a:p>
            <a:pPr lvl="2">
              <a:buNone/>
            </a:pPr>
            <a:r>
              <a:rPr lang="en-US" sz="2800" dirty="0" smtClean="0">
                <a:latin typeface="Book Antiqua" pitchFamily="18" charset="0"/>
              </a:rPr>
              <a:t>Losing job</a:t>
            </a:r>
          </a:p>
          <a:p>
            <a:pPr lvl="2">
              <a:buNone/>
            </a:pPr>
            <a:r>
              <a:rPr lang="en-US" sz="2800" dirty="0" smtClean="0">
                <a:latin typeface="Book Antiqua" pitchFamily="18" charset="0"/>
              </a:rPr>
              <a:t>Responsibility of the family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Book Antiqua" pitchFamily="18" charset="0"/>
              </a:rPr>
              <a:t>Psychological </a:t>
            </a:r>
          </a:p>
          <a:p>
            <a:pPr lvl="2">
              <a:buNone/>
            </a:pP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Feels discarded </a:t>
            </a:r>
          </a:p>
          <a:p>
            <a:pPr lvl="2">
              <a:buNone/>
            </a:pPr>
            <a:r>
              <a:rPr lang="en-US" sz="2800" dirty="0" smtClean="0">
                <a:latin typeface="Book Antiqua" pitchFamily="18" charset="0"/>
              </a:rPr>
              <a:t>Inability to perform normal pursuits  </a:t>
            </a:r>
          </a:p>
          <a:p>
            <a:pPr lvl="2">
              <a:buNone/>
            </a:pPr>
            <a:r>
              <a:rPr lang="en-US" sz="2800" dirty="0" smtClean="0">
                <a:latin typeface="Book Antiqua" pitchFamily="18" charset="0"/>
              </a:rPr>
              <a:t>Marriage/divorce 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Book Antiqua" pitchFamily="18" charset="0"/>
              </a:rPr>
              <a:t>ACTIVITIES IN 2016-17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5100" dirty="0" smtClean="0">
                <a:latin typeface="Book Antiqua" pitchFamily="18" charset="0"/>
              </a:rPr>
              <a:t>Total camps organized - 129</a:t>
            </a:r>
          </a:p>
          <a:p>
            <a:pPr lvl="0">
              <a:buFont typeface="Wingdings" pitchFamily="2" charset="2"/>
              <a:buChar char="Ø"/>
            </a:pPr>
            <a:r>
              <a:rPr lang="en-US" sz="5100" dirty="0" smtClean="0">
                <a:latin typeface="Book Antiqua" pitchFamily="18" charset="0"/>
              </a:rPr>
              <a:t>Affected persons </a:t>
            </a:r>
            <a:r>
              <a:rPr lang="en-US" sz="5100" dirty="0" smtClean="0">
                <a:latin typeface="Book Antiqua" pitchFamily="18" charset="0"/>
              </a:rPr>
              <a:t>participated</a:t>
            </a:r>
            <a:r>
              <a:rPr lang="hi-IN" sz="5100" dirty="0" smtClean="0">
                <a:latin typeface="Book Antiqua" pitchFamily="18" charset="0"/>
              </a:rPr>
              <a:t> </a:t>
            </a:r>
            <a:r>
              <a:rPr lang="en-US" sz="5100" dirty="0" smtClean="0">
                <a:latin typeface="Book Antiqua" pitchFamily="18" charset="0"/>
              </a:rPr>
              <a:t>- </a:t>
            </a:r>
            <a:r>
              <a:rPr lang="en-US" sz="5100" dirty="0" smtClean="0">
                <a:latin typeface="Book Antiqua" pitchFamily="18" charset="0"/>
              </a:rPr>
              <a:t>3323</a:t>
            </a:r>
          </a:p>
          <a:p>
            <a:pPr lvl="0">
              <a:buFont typeface="Wingdings" pitchFamily="2" charset="2"/>
              <a:buChar char="Ø"/>
            </a:pPr>
            <a:r>
              <a:rPr lang="en-US" sz="5100" dirty="0" smtClean="0">
                <a:latin typeface="Book Antiqua" pitchFamily="18" charset="0"/>
              </a:rPr>
              <a:t>PRI Members - 170</a:t>
            </a:r>
          </a:p>
          <a:p>
            <a:pPr lvl="0">
              <a:buFont typeface="Wingdings" pitchFamily="2" charset="2"/>
              <a:buChar char="Ø"/>
            </a:pPr>
            <a:r>
              <a:rPr lang="en-US" sz="5100" dirty="0" smtClean="0">
                <a:latin typeface="Book Antiqua" pitchFamily="18" charset="0"/>
              </a:rPr>
              <a:t>Service providers – 440</a:t>
            </a:r>
          </a:p>
          <a:p>
            <a:pPr lvl="0">
              <a:buFont typeface="Wingdings" pitchFamily="2" charset="2"/>
              <a:buChar char="Ø"/>
            </a:pPr>
            <a:r>
              <a:rPr lang="en-US" sz="5100" dirty="0" smtClean="0">
                <a:latin typeface="Book Antiqua" pitchFamily="18" charset="0"/>
              </a:rPr>
              <a:t>Organization involved – Gayatri Mission, Rotary &amp; Lions club, Scout and Guide, Local NGOs, Local TV channels &amp; LEPRA society </a:t>
            </a:r>
          </a:p>
          <a:p>
            <a:pPr lvl="0">
              <a:buNone/>
            </a:pPr>
            <a:r>
              <a:rPr lang="en-US" sz="51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Book Antiqua" pitchFamily="18" charset="0"/>
              </a:rPr>
              <a:t>ACTIVITIES IN 2016-17 cont..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53400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9525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Stakeholders</a:t>
                      </a:r>
                      <a:endParaRPr lang="en-US" sz="3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No. of participants</a:t>
                      </a:r>
                      <a:endParaRPr lang="en-US" sz="3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Persons affected by Leprosy</a:t>
                      </a:r>
                      <a:endParaRPr lang="en-US" sz="3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3323</a:t>
                      </a:r>
                      <a:endParaRPr lang="en-US" sz="3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PRI members</a:t>
                      </a:r>
                      <a:endParaRPr lang="en-US" sz="3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170</a:t>
                      </a:r>
                      <a:endParaRPr lang="en-US" sz="3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Service Providers</a:t>
                      </a:r>
                      <a:endParaRPr lang="en-US" sz="3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440</a:t>
                      </a:r>
                      <a:endParaRPr lang="en-US" sz="3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METHODOLOGY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3600" b="1" i="1" dirty="0" smtClean="0">
                <a:latin typeface="Book Antiqua" pitchFamily="18" charset="0"/>
              </a:rPr>
              <a:t>“Mixed Group Residential Care and Concern Camp”</a:t>
            </a:r>
          </a:p>
          <a:p>
            <a:pPr algn="just">
              <a:buNone/>
            </a:pPr>
            <a:endParaRPr lang="en-US" sz="3600" b="1" i="1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dirty="0" smtClean="0">
                <a:latin typeface="Book Antiqua" pitchFamily="18" charset="0"/>
              </a:rPr>
              <a:t>Open Discussion on  medico-social and psychological dimensions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523</Words>
  <Application>Microsoft Office PowerPoint</Application>
  <PresentationFormat>On-screen Show (4:3)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What is Trialogue</vt:lpstr>
      <vt:lpstr>THE CONCEPT</vt:lpstr>
      <vt:lpstr>Slide 4</vt:lpstr>
      <vt:lpstr>Problem Statement</vt:lpstr>
      <vt:lpstr>ISSUES ADDRESSED</vt:lpstr>
      <vt:lpstr>ACTIVITIES IN 2016-17</vt:lpstr>
      <vt:lpstr>ACTIVITIES IN 2016-17 cont..</vt:lpstr>
      <vt:lpstr>METHODOLOGY</vt:lpstr>
      <vt:lpstr>Mixed group residential care and concern camp</vt:lpstr>
      <vt:lpstr>OUTCOME</vt:lpstr>
      <vt:lpstr>Slide 12</vt:lpstr>
      <vt:lpstr>Slide 13</vt:lpstr>
      <vt:lpstr>FEW SUCCESS STORIES</vt:lpstr>
      <vt:lpstr>FEW SUCCESS STORIES cont..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This</cp:lastModifiedBy>
  <cp:revision>48</cp:revision>
  <dcterms:created xsi:type="dcterms:W3CDTF">2017-06-23T08:08:10Z</dcterms:created>
  <dcterms:modified xsi:type="dcterms:W3CDTF">2017-07-06T06:43:12Z</dcterms:modified>
</cp:coreProperties>
</file>