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238" r:id="rId2"/>
    <p:sldId id="1223" r:id="rId3"/>
    <p:sldId id="1303" r:id="rId4"/>
    <p:sldId id="1239" r:id="rId5"/>
    <p:sldId id="1240" r:id="rId6"/>
    <p:sldId id="320" r:id="rId7"/>
    <p:sldId id="318" r:id="rId8"/>
    <p:sldId id="1304" r:id="rId9"/>
    <p:sldId id="1305" r:id="rId10"/>
    <p:sldId id="270" r:id="rId11"/>
    <p:sldId id="285" r:id="rId12"/>
    <p:sldId id="1306" r:id="rId13"/>
    <p:sldId id="274" r:id="rId14"/>
    <p:sldId id="308" r:id="rId15"/>
    <p:sldId id="311" r:id="rId16"/>
    <p:sldId id="312" r:id="rId17"/>
    <p:sldId id="287" r:id="rId18"/>
    <p:sldId id="322" r:id="rId19"/>
    <p:sldId id="1307" r:id="rId20"/>
    <p:sldId id="1308" r:id="rId21"/>
    <p:sldId id="1309" r:id="rId22"/>
    <p:sldId id="1310" r:id="rId23"/>
    <p:sldId id="31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Estimated Incident TB cases (In millions)</c:v>
                </c:pt>
                <c:pt idx="1">
                  <c:v>Notified TB cases (New and relapse inmillions)</c:v>
                </c:pt>
              </c:strCache>
            </c:strRef>
          </c:cat>
          <c:val>
            <c:numRef>
              <c:f>Sheet1!$B$2:$B$3</c:f>
              <c:numCache>
                <c:formatCode>General</c:formatCode>
                <c:ptCount val="2"/>
                <c:pt idx="0">
                  <c:v>2.6</c:v>
                </c:pt>
                <c:pt idx="1">
                  <c:v>2.2000000000000002</c:v>
                </c:pt>
              </c:numCache>
            </c:numRef>
          </c:val>
          <c:extLst>
            <c:ext xmlns:c16="http://schemas.microsoft.com/office/drawing/2014/chart" uri="{C3380CC4-5D6E-409C-BE32-E72D297353CC}">
              <c16:uniqueId val="{00000000-5D6E-4E11-923D-510539256DD0}"/>
            </c:ext>
          </c:extLst>
        </c:ser>
        <c:dLbls>
          <c:showLegendKey val="0"/>
          <c:showVal val="0"/>
          <c:showCatName val="0"/>
          <c:showSerName val="0"/>
          <c:showPercent val="0"/>
          <c:showBubbleSize val="0"/>
        </c:dLbls>
        <c:gapWidth val="119"/>
        <c:overlap val="33"/>
        <c:axId val="1685599600"/>
        <c:axId val="1685592528"/>
      </c:barChart>
      <c:catAx>
        <c:axId val="168559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685592528"/>
        <c:crosses val="autoZero"/>
        <c:auto val="1"/>
        <c:lblAlgn val="ctr"/>
        <c:lblOffset val="100"/>
        <c:noMultiLvlLbl val="0"/>
      </c:catAx>
      <c:valAx>
        <c:axId val="1685592528"/>
        <c:scaling>
          <c:orientation val="minMax"/>
          <c:min val="1"/>
        </c:scaling>
        <c:delete val="1"/>
        <c:axPos val="l"/>
        <c:numFmt formatCode="General" sourceLinked="1"/>
        <c:majorTickMark val="none"/>
        <c:minorTickMark val="none"/>
        <c:tickLblPos val="nextTo"/>
        <c:crossAx val="168559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79539-6CEB-9A42-9FD3-1C631C04EDC2}" type="doc">
      <dgm:prSet loTypeId="urn:microsoft.com/office/officeart/2005/8/layout/radial5" loCatId="" qsTypeId="urn:microsoft.com/office/officeart/2005/8/quickstyle/simple4" qsCatId="simple" csTypeId="urn:microsoft.com/office/officeart/2005/8/colors/colorful3" csCatId="colorful" phldr="1"/>
      <dgm:spPr/>
      <dgm:t>
        <a:bodyPr/>
        <a:lstStyle/>
        <a:p>
          <a:endParaRPr lang="en-US"/>
        </a:p>
      </dgm:t>
    </dgm:pt>
    <dgm:pt modelId="{713D1FDB-0E83-454A-9A92-07332C87D6DA}">
      <dgm:prSet phldrT="[Text]" custT="1"/>
      <dgm:spPr/>
      <dgm:t>
        <a:bodyPr/>
        <a:lstStyle/>
        <a:p>
          <a:r>
            <a:rPr lang="en-US" sz="2000" dirty="0">
              <a:solidFill>
                <a:srgbClr val="000000"/>
              </a:solidFill>
            </a:rPr>
            <a:t>PPSA Objectives</a:t>
          </a:r>
        </a:p>
      </dgm:t>
    </dgm:pt>
    <dgm:pt modelId="{BA88FC89-3C30-B641-BCFC-688AABC8DDC7}" type="parTrans" cxnId="{FCB542AE-35BF-F948-8CE7-0AD0BC904ACF}">
      <dgm:prSet/>
      <dgm:spPr/>
      <dgm:t>
        <a:bodyPr/>
        <a:lstStyle/>
        <a:p>
          <a:endParaRPr lang="en-US" sz="6000">
            <a:solidFill>
              <a:srgbClr val="000000"/>
            </a:solidFill>
          </a:endParaRPr>
        </a:p>
      </dgm:t>
    </dgm:pt>
    <dgm:pt modelId="{391AB4C5-91FF-6345-B8B4-B0A2E0A6A07F}" type="sibTrans" cxnId="{FCB542AE-35BF-F948-8CE7-0AD0BC904ACF}">
      <dgm:prSet/>
      <dgm:spPr/>
      <dgm:t>
        <a:bodyPr/>
        <a:lstStyle/>
        <a:p>
          <a:endParaRPr lang="en-US" sz="6000">
            <a:solidFill>
              <a:srgbClr val="000000"/>
            </a:solidFill>
          </a:endParaRPr>
        </a:p>
      </dgm:t>
    </dgm:pt>
    <dgm:pt modelId="{1C7F033D-8C24-A44E-BF78-63B5FBB5FE37}">
      <dgm:prSet phldrT="[Text]" custT="1"/>
      <dgm:spPr/>
      <dgm:t>
        <a:bodyPr/>
        <a:lstStyle/>
        <a:p>
          <a:r>
            <a:rPr lang="en-US" sz="2000" dirty="0">
              <a:solidFill>
                <a:srgbClr val="000000"/>
              </a:solidFill>
            </a:rPr>
            <a:t>Facilitating TB Notification</a:t>
          </a:r>
        </a:p>
      </dgm:t>
    </dgm:pt>
    <dgm:pt modelId="{D41907C9-AA63-C847-8F36-3E3E6FDAA2F2}" type="parTrans" cxnId="{D42A8F77-EF4E-2240-B539-9C57DF07B71A}">
      <dgm:prSet custT="1"/>
      <dgm:spPr/>
      <dgm:t>
        <a:bodyPr/>
        <a:lstStyle/>
        <a:p>
          <a:endParaRPr lang="en-US" sz="1800">
            <a:solidFill>
              <a:srgbClr val="000000"/>
            </a:solidFill>
          </a:endParaRPr>
        </a:p>
      </dgm:t>
    </dgm:pt>
    <dgm:pt modelId="{3686554C-5E19-9249-9053-1F5F36633F28}" type="sibTrans" cxnId="{D42A8F77-EF4E-2240-B539-9C57DF07B71A}">
      <dgm:prSet/>
      <dgm:spPr/>
      <dgm:t>
        <a:bodyPr/>
        <a:lstStyle/>
        <a:p>
          <a:endParaRPr lang="en-US" sz="6000">
            <a:solidFill>
              <a:srgbClr val="000000"/>
            </a:solidFill>
          </a:endParaRPr>
        </a:p>
      </dgm:t>
    </dgm:pt>
    <dgm:pt modelId="{17A62B0A-43BA-5D47-BF1C-A198314BA64F}">
      <dgm:prSet phldrT="[Text]" custT="1"/>
      <dgm:spPr/>
      <dgm:t>
        <a:bodyPr/>
        <a:lstStyle/>
        <a:p>
          <a:r>
            <a:rPr lang="en-US" sz="2000" dirty="0">
              <a:solidFill>
                <a:srgbClr val="000000"/>
              </a:solidFill>
            </a:rPr>
            <a:t>Free Anti-TB Treatment of NTEP</a:t>
          </a:r>
        </a:p>
      </dgm:t>
    </dgm:pt>
    <dgm:pt modelId="{9551270E-D16B-7A4D-8244-F1110EF42851}" type="parTrans" cxnId="{D1597A92-1579-2E40-A8E9-50FCBCF29A2E}">
      <dgm:prSet custT="1"/>
      <dgm:spPr/>
      <dgm:t>
        <a:bodyPr/>
        <a:lstStyle/>
        <a:p>
          <a:endParaRPr lang="en-US" sz="1800">
            <a:solidFill>
              <a:srgbClr val="000000"/>
            </a:solidFill>
          </a:endParaRPr>
        </a:p>
      </dgm:t>
    </dgm:pt>
    <dgm:pt modelId="{AA00E0B5-79CC-2C4A-97C9-E25D20C141C4}" type="sibTrans" cxnId="{D1597A92-1579-2E40-A8E9-50FCBCF29A2E}">
      <dgm:prSet/>
      <dgm:spPr/>
      <dgm:t>
        <a:bodyPr/>
        <a:lstStyle/>
        <a:p>
          <a:endParaRPr lang="en-US" sz="6000">
            <a:solidFill>
              <a:srgbClr val="000000"/>
            </a:solidFill>
          </a:endParaRPr>
        </a:p>
      </dgm:t>
    </dgm:pt>
    <dgm:pt modelId="{56CA8835-D9EE-E949-83D6-D0D947B2C02A}">
      <dgm:prSet phldrT="[Text]" custT="1"/>
      <dgm:spPr/>
      <dgm:t>
        <a:bodyPr/>
        <a:lstStyle/>
        <a:p>
          <a:r>
            <a:rPr lang="en-US" sz="2000" dirty="0">
              <a:solidFill>
                <a:srgbClr val="000000"/>
              </a:solidFill>
            </a:rPr>
            <a:t>Social Support for successful treatment outcome</a:t>
          </a:r>
        </a:p>
      </dgm:t>
    </dgm:pt>
    <dgm:pt modelId="{1D96572C-5730-4C4F-A2AD-65640D0860A9}" type="parTrans" cxnId="{CEEF6051-6131-F04D-9025-9D6AC9295999}">
      <dgm:prSet custT="1"/>
      <dgm:spPr/>
      <dgm:t>
        <a:bodyPr/>
        <a:lstStyle/>
        <a:p>
          <a:endParaRPr lang="en-US" sz="1800">
            <a:solidFill>
              <a:srgbClr val="000000"/>
            </a:solidFill>
          </a:endParaRPr>
        </a:p>
      </dgm:t>
    </dgm:pt>
    <dgm:pt modelId="{969E0970-C87E-F54B-9513-5DFA738B84E5}" type="sibTrans" cxnId="{CEEF6051-6131-F04D-9025-9D6AC9295999}">
      <dgm:prSet/>
      <dgm:spPr/>
      <dgm:t>
        <a:bodyPr/>
        <a:lstStyle/>
        <a:p>
          <a:endParaRPr lang="en-US" sz="6000">
            <a:solidFill>
              <a:srgbClr val="000000"/>
            </a:solidFill>
          </a:endParaRPr>
        </a:p>
      </dgm:t>
    </dgm:pt>
    <dgm:pt modelId="{722BD3CC-99A1-E241-9274-4A3C4B33FE20}">
      <dgm:prSet custT="1"/>
      <dgm:spPr/>
      <dgm:t>
        <a:bodyPr/>
        <a:lstStyle/>
        <a:p>
          <a:r>
            <a:rPr lang="en-US" sz="2000" dirty="0">
              <a:solidFill>
                <a:srgbClr val="000000"/>
              </a:solidFill>
            </a:rPr>
            <a:t>Free TB Diagnosis and Drug Susceptibility Tests from NTEP</a:t>
          </a:r>
        </a:p>
      </dgm:t>
    </dgm:pt>
    <dgm:pt modelId="{C424612B-B913-9349-9C5A-ACCEDD15BDA6}" type="parTrans" cxnId="{C3144314-F91F-AD48-BCB6-52BA9EFC147E}">
      <dgm:prSet custT="1"/>
      <dgm:spPr/>
      <dgm:t>
        <a:bodyPr/>
        <a:lstStyle/>
        <a:p>
          <a:endParaRPr lang="en-US" sz="1800">
            <a:solidFill>
              <a:srgbClr val="000000"/>
            </a:solidFill>
          </a:endParaRPr>
        </a:p>
      </dgm:t>
    </dgm:pt>
    <dgm:pt modelId="{4553732F-4CBC-4D4F-95A0-89E8F6CADFDF}" type="sibTrans" cxnId="{C3144314-F91F-AD48-BCB6-52BA9EFC147E}">
      <dgm:prSet/>
      <dgm:spPr/>
      <dgm:t>
        <a:bodyPr/>
        <a:lstStyle/>
        <a:p>
          <a:endParaRPr lang="en-US" sz="6000">
            <a:solidFill>
              <a:srgbClr val="000000"/>
            </a:solidFill>
          </a:endParaRPr>
        </a:p>
      </dgm:t>
    </dgm:pt>
    <dgm:pt modelId="{9CAECC11-8C6A-494C-B995-CC5A836E9DD1}">
      <dgm:prSet custT="1"/>
      <dgm:spPr/>
      <dgm:t>
        <a:bodyPr/>
        <a:lstStyle/>
        <a:p>
          <a:r>
            <a:rPr lang="en-US" sz="2000" dirty="0">
              <a:solidFill>
                <a:srgbClr val="000000"/>
              </a:solidFill>
            </a:rPr>
            <a:t>Public Health Action like Counselling, HIV, DM testing</a:t>
          </a:r>
        </a:p>
      </dgm:t>
    </dgm:pt>
    <dgm:pt modelId="{B1E02A76-7213-8045-AAFE-C7635F3DC102}" type="parTrans" cxnId="{FB9C7FB9-3BE7-B840-889C-F31CDF392D90}">
      <dgm:prSet custT="1"/>
      <dgm:spPr/>
      <dgm:t>
        <a:bodyPr/>
        <a:lstStyle/>
        <a:p>
          <a:endParaRPr lang="en-US" sz="1800">
            <a:solidFill>
              <a:srgbClr val="000000"/>
            </a:solidFill>
          </a:endParaRPr>
        </a:p>
      </dgm:t>
    </dgm:pt>
    <dgm:pt modelId="{42A10304-2AC2-7C48-A283-239DC359D423}" type="sibTrans" cxnId="{FB9C7FB9-3BE7-B840-889C-F31CDF392D90}">
      <dgm:prSet/>
      <dgm:spPr/>
      <dgm:t>
        <a:bodyPr/>
        <a:lstStyle/>
        <a:p>
          <a:endParaRPr lang="en-US" sz="6000">
            <a:solidFill>
              <a:srgbClr val="000000"/>
            </a:solidFill>
          </a:endParaRPr>
        </a:p>
      </dgm:t>
    </dgm:pt>
    <dgm:pt modelId="{D8A5434C-8F3D-E340-ACC8-CA08CE72D9F5}">
      <dgm:prSet custT="1"/>
      <dgm:spPr/>
      <dgm:t>
        <a:bodyPr/>
        <a:lstStyle/>
        <a:p>
          <a:r>
            <a:rPr lang="en-US" sz="2000" dirty="0">
              <a:solidFill>
                <a:srgbClr val="000000"/>
              </a:solidFill>
            </a:rPr>
            <a:t>Treatment Adherence and Follow Up </a:t>
          </a:r>
        </a:p>
      </dgm:t>
    </dgm:pt>
    <dgm:pt modelId="{481B179A-8A62-C148-87D1-2320DEBE9DC6}" type="parTrans" cxnId="{4E202E76-7AC7-BF44-B016-BAE1A345C123}">
      <dgm:prSet custT="1"/>
      <dgm:spPr/>
      <dgm:t>
        <a:bodyPr/>
        <a:lstStyle/>
        <a:p>
          <a:endParaRPr lang="en-US" sz="1800">
            <a:solidFill>
              <a:srgbClr val="000000"/>
            </a:solidFill>
          </a:endParaRPr>
        </a:p>
      </dgm:t>
    </dgm:pt>
    <dgm:pt modelId="{6FB85CD6-F975-6E43-A35A-12EF4A703D86}" type="sibTrans" cxnId="{4E202E76-7AC7-BF44-B016-BAE1A345C123}">
      <dgm:prSet/>
      <dgm:spPr/>
      <dgm:t>
        <a:bodyPr/>
        <a:lstStyle/>
        <a:p>
          <a:endParaRPr lang="en-US" sz="6000">
            <a:solidFill>
              <a:srgbClr val="000000"/>
            </a:solidFill>
          </a:endParaRPr>
        </a:p>
      </dgm:t>
    </dgm:pt>
    <dgm:pt modelId="{60A6FFF9-784E-E849-87CD-B5BBD994CAE2}" type="pres">
      <dgm:prSet presAssocID="{28879539-6CEB-9A42-9FD3-1C631C04EDC2}" presName="Name0" presStyleCnt="0">
        <dgm:presLayoutVars>
          <dgm:chMax val="1"/>
          <dgm:dir/>
          <dgm:animLvl val="ctr"/>
          <dgm:resizeHandles val="exact"/>
        </dgm:presLayoutVars>
      </dgm:prSet>
      <dgm:spPr/>
    </dgm:pt>
    <dgm:pt modelId="{E060717C-CB2D-F24E-BB0A-85734B199D91}" type="pres">
      <dgm:prSet presAssocID="{713D1FDB-0E83-454A-9A92-07332C87D6DA}" presName="centerShape" presStyleLbl="node0" presStyleIdx="0" presStyleCnt="1" custScaleX="147218" custScaleY="136167"/>
      <dgm:spPr/>
    </dgm:pt>
    <dgm:pt modelId="{542CB264-4EDF-7F4B-ADF8-92E66C0072AA}" type="pres">
      <dgm:prSet presAssocID="{D41907C9-AA63-C847-8F36-3E3E6FDAA2F2}" presName="parTrans" presStyleLbl="sibTrans2D1" presStyleIdx="0" presStyleCnt="6" custScaleX="165043" custScaleY="137736"/>
      <dgm:spPr/>
    </dgm:pt>
    <dgm:pt modelId="{3EF5ACEB-9D14-5F49-B0DE-E3FDB0C18696}" type="pres">
      <dgm:prSet presAssocID="{D41907C9-AA63-C847-8F36-3E3E6FDAA2F2}" presName="connectorText" presStyleLbl="sibTrans2D1" presStyleIdx="0" presStyleCnt="6"/>
      <dgm:spPr/>
    </dgm:pt>
    <dgm:pt modelId="{699A42BD-2C45-6146-AA6E-99A3BCD55F7C}" type="pres">
      <dgm:prSet presAssocID="{1C7F033D-8C24-A44E-BF78-63B5FBB5FE37}" presName="node" presStyleLbl="node1" presStyleIdx="0" presStyleCnt="6" custScaleX="166973" custScaleY="127051" custRadScaleRad="110344" custRadScaleInc="2067">
        <dgm:presLayoutVars>
          <dgm:bulletEnabled val="1"/>
        </dgm:presLayoutVars>
      </dgm:prSet>
      <dgm:spPr/>
    </dgm:pt>
    <dgm:pt modelId="{D8F054C0-04AD-384C-BBB8-F85316E850EA}" type="pres">
      <dgm:prSet presAssocID="{C424612B-B913-9349-9C5A-ACCEDD15BDA6}" presName="parTrans" presStyleLbl="sibTrans2D1" presStyleIdx="1" presStyleCnt="6" custScaleX="165043" custScaleY="137736"/>
      <dgm:spPr/>
    </dgm:pt>
    <dgm:pt modelId="{68D7EB73-9B9D-F44F-BB8D-4206F020F257}" type="pres">
      <dgm:prSet presAssocID="{C424612B-B913-9349-9C5A-ACCEDD15BDA6}" presName="connectorText" presStyleLbl="sibTrans2D1" presStyleIdx="1" presStyleCnt="6"/>
      <dgm:spPr/>
    </dgm:pt>
    <dgm:pt modelId="{A3780942-20B1-EE4A-8DDC-3BAB4F6FD55E}" type="pres">
      <dgm:prSet presAssocID="{722BD3CC-99A1-E241-9274-4A3C4B33FE20}" presName="node" presStyleLbl="node1" presStyleIdx="1" presStyleCnt="6" custScaleX="175188" custScaleY="148599" custRadScaleRad="121232" custRadScaleInc="16737">
        <dgm:presLayoutVars>
          <dgm:bulletEnabled val="1"/>
        </dgm:presLayoutVars>
      </dgm:prSet>
      <dgm:spPr/>
    </dgm:pt>
    <dgm:pt modelId="{314A1419-0734-7C46-8AAA-C3C6B3F508C8}" type="pres">
      <dgm:prSet presAssocID="{B1E02A76-7213-8045-AAFE-C7635F3DC102}" presName="parTrans" presStyleLbl="sibTrans2D1" presStyleIdx="2" presStyleCnt="6" custScaleX="165043" custScaleY="137736"/>
      <dgm:spPr/>
    </dgm:pt>
    <dgm:pt modelId="{3EBF164A-A486-714E-921C-F70AC404EA72}" type="pres">
      <dgm:prSet presAssocID="{B1E02A76-7213-8045-AAFE-C7635F3DC102}" presName="connectorText" presStyleLbl="sibTrans2D1" presStyleIdx="2" presStyleCnt="6"/>
      <dgm:spPr/>
    </dgm:pt>
    <dgm:pt modelId="{C490F40E-10F7-D94E-A043-5A034F37A44C}" type="pres">
      <dgm:prSet presAssocID="{9CAECC11-8C6A-494C-B995-CC5A836E9DD1}" presName="node" presStyleLbl="node1" presStyleIdx="2" presStyleCnt="6" custScaleX="182665" custScaleY="131911" custRadScaleRad="118517" custRadScaleInc="-10401">
        <dgm:presLayoutVars>
          <dgm:bulletEnabled val="1"/>
        </dgm:presLayoutVars>
      </dgm:prSet>
      <dgm:spPr/>
    </dgm:pt>
    <dgm:pt modelId="{AEEA20B2-CD7D-864C-B5FF-32400FF2928E}" type="pres">
      <dgm:prSet presAssocID="{9551270E-D16B-7A4D-8244-F1110EF42851}" presName="parTrans" presStyleLbl="sibTrans2D1" presStyleIdx="3" presStyleCnt="6" custScaleX="165043" custScaleY="137736"/>
      <dgm:spPr/>
    </dgm:pt>
    <dgm:pt modelId="{F03DEF22-BA94-A84A-8F72-63AFC98AF31A}" type="pres">
      <dgm:prSet presAssocID="{9551270E-D16B-7A4D-8244-F1110EF42851}" presName="connectorText" presStyleLbl="sibTrans2D1" presStyleIdx="3" presStyleCnt="6"/>
      <dgm:spPr/>
    </dgm:pt>
    <dgm:pt modelId="{81613DB7-A34B-054F-8181-12DD2D2E4FEB}" type="pres">
      <dgm:prSet presAssocID="{17A62B0A-43BA-5D47-BF1C-A198314BA64F}" presName="node" presStyleLbl="node1" presStyleIdx="3" presStyleCnt="6" custScaleX="165043" custScaleY="121664">
        <dgm:presLayoutVars>
          <dgm:bulletEnabled val="1"/>
        </dgm:presLayoutVars>
      </dgm:prSet>
      <dgm:spPr/>
    </dgm:pt>
    <dgm:pt modelId="{69DD5AB4-09F4-6D41-8328-104E4467B8CA}" type="pres">
      <dgm:prSet presAssocID="{481B179A-8A62-C148-87D1-2320DEBE9DC6}" presName="parTrans" presStyleLbl="sibTrans2D1" presStyleIdx="4" presStyleCnt="6" custScaleX="165043" custScaleY="137736"/>
      <dgm:spPr/>
    </dgm:pt>
    <dgm:pt modelId="{9D877CB9-050D-804B-BAF1-5C089D111DC0}" type="pres">
      <dgm:prSet presAssocID="{481B179A-8A62-C148-87D1-2320DEBE9DC6}" presName="connectorText" presStyleLbl="sibTrans2D1" presStyleIdx="4" presStyleCnt="6"/>
      <dgm:spPr/>
    </dgm:pt>
    <dgm:pt modelId="{40C43E30-BA01-6A4C-A829-E6D1EDC288D0}" type="pres">
      <dgm:prSet presAssocID="{D8A5434C-8F3D-E340-ACC8-CA08CE72D9F5}" presName="node" presStyleLbl="node1" presStyleIdx="4" presStyleCnt="6" custScaleX="165043" custScaleY="137736" custRadScaleRad="125034" custRadScaleInc="19433">
        <dgm:presLayoutVars>
          <dgm:bulletEnabled val="1"/>
        </dgm:presLayoutVars>
      </dgm:prSet>
      <dgm:spPr/>
    </dgm:pt>
    <dgm:pt modelId="{45FD1F94-BA4B-4342-9EE6-A17D422094B3}" type="pres">
      <dgm:prSet presAssocID="{1D96572C-5730-4C4F-A2AD-65640D0860A9}" presName="parTrans" presStyleLbl="sibTrans2D1" presStyleIdx="5" presStyleCnt="6" custScaleX="165043" custScaleY="137736"/>
      <dgm:spPr/>
    </dgm:pt>
    <dgm:pt modelId="{D14F95EF-8292-2545-8A32-51B03AA67626}" type="pres">
      <dgm:prSet presAssocID="{1D96572C-5730-4C4F-A2AD-65640D0860A9}" presName="connectorText" presStyleLbl="sibTrans2D1" presStyleIdx="5" presStyleCnt="6"/>
      <dgm:spPr/>
    </dgm:pt>
    <dgm:pt modelId="{A0DA374B-0359-904C-B13F-26933E1C0D5A}" type="pres">
      <dgm:prSet presAssocID="{56CA8835-D9EE-E949-83D6-D0D947B2C02A}" presName="node" presStyleLbl="node1" presStyleIdx="5" presStyleCnt="6" custScaleX="165043" custScaleY="137736" custRadScaleRad="122789" custRadScaleInc="-11685">
        <dgm:presLayoutVars>
          <dgm:bulletEnabled val="1"/>
        </dgm:presLayoutVars>
      </dgm:prSet>
      <dgm:spPr/>
    </dgm:pt>
  </dgm:ptLst>
  <dgm:cxnLst>
    <dgm:cxn modelId="{00083811-6BCF-A74D-ACC5-6D6F5A5F4DF7}" type="presOf" srcId="{1D96572C-5730-4C4F-A2AD-65640D0860A9}" destId="{D14F95EF-8292-2545-8A32-51B03AA67626}" srcOrd="1" destOrd="0" presId="urn:microsoft.com/office/officeart/2005/8/layout/radial5"/>
    <dgm:cxn modelId="{8AB4C713-5A64-934E-8CE2-AB89CFAD534E}" type="presOf" srcId="{C424612B-B913-9349-9C5A-ACCEDD15BDA6}" destId="{D8F054C0-04AD-384C-BBB8-F85316E850EA}" srcOrd="0" destOrd="0" presId="urn:microsoft.com/office/officeart/2005/8/layout/radial5"/>
    <dgm:cxn modelId="{C3144314-F91F-AD48-BCB6-52BA9EFC147E}" srcId="{713D1FDB-0E83-454A-9A92-07332C87D6DA}" destId="{722BD3CC-99A1-E241-9274-4A3C4B33FE20}" srcOrd="1" destOrd="0" parTransId="{C424612B-B913-9349-9C5A-ACCEDD15BDA6}" sibTransId="{4553732F-4CBC-4D4F-95A0-89E8F6CADFDF}"/>
    <dgm:cxn modelId="{9D0E4F15-2DC6-D24B-852F-A6C94B6EEACE}" type="presOf" srcId="{56CA8835-D9EE-E949-83D6-D0D947B2C02A}" destId="{A0DA374B-0359-904C-B13F-26933E1C0D5A}" srcOrd="0" destOrd="0" presId="urn:microsoft.com/office/officeart/2005/8/layout/radial5"/>
    <dgm:cxn modelId="{954D5625-6791-E94A-9DE9-D286CCD38ED6}" type="presOf" srcId="{C424612B-B913-9349-9C5A-ACCEDD15BDA6}" destId="{68D7EB73-9B9D-F44F-BB8D-4206F020F257}" srcOrd="1" destOrd="0" presId="urn:microsoft.com/office/officeart/2005/8/layout/radial5"/>
    <dgm:cxn modelId="{C1058531-F065-3943-84DA-1003D863AC2F}" type="presOf" srcId="{D41907C9-AA63-C847-8F36-3E3E6FDAA2F2}" destId="{3EF5ACEB-9D14-5F49-B0DE-E3FDB0C18696}" srcOrd="1" destOrd="0" presId="urn:microsoft.com/office/officeart/2005/8/layout/radial5"/>
    <dgm:cxn modelId="{DFB01F42-1DF9-254F-8411-C2DFA1F27908}" type="presOf" srcId="{B1E02A76-7213-8045-AAFE-C7635F3DC102}" destId="{314A1419-0734-7C46-8AAA-C3C6B3F508C8}" srcOrd="0" destOrd="0" presId="urn:microsoft.com/office/officeart/2005/8/layout/radial5"/>
    <dgm:cxn modelId="{4C8B3B62-A3AC-6049-90E2-944BEE706288}" type="presOf" srcId="{1C7F033D-8C24-A44E-BF78-63B5FBB5FE37}" destId="{699A42BD-2C45-6146-AA6E-99A3BCD55F7C}" srcOrd="0" destOrd="0" presId="urn:microsoft.com/office/officeart/2005/8/layout/radial5"/>
    <dgm:cxn modelId="{D6912543-C6BC-B54E-B4E7-DD031514D5AC}" type="presOf" srcId="{D8A5434C-8F3D-E340-ACC8-CA08CE72D9F5}" destId="{40C43E30-BA01-6A4C-A829-E6D1EDC288D0}" srcOrd="0" destOrd="0" presId="urn:microsoft.com/office/officeart/2005/8/layout/radial5"/>
    <dgm:cxn modelId="{CEEF6051-6131-F04D-9025-9D6AC9295999}" srcId="{713D1FDB-0E83-454A-9A92-07332C87D6DA}" destId="{56CA8835-D9EE-E949-83D6-D0D947B2C02A}" srcOrd="5" destOrd="0" parTransId="{1D96572C-5730-4C4F-A2AD-65640D0860A9}" sibTransId="{969E0970-C87E-F54B-9513-5DFA738B84E5}"/>
    <dgm:cxn modelId="{4E202E76-7AC7-BF44-B016-BAE1A345C123}" srcId="{713D1FDB-0E83-454A-9A92-07332C87D6DA}" destId="{D8A5434C-8F3D-E340-ACC8-CA08CE72D9F5}" srcOrd="4" destOrd="0" parTransId="{481B179A-8A62-C148-87D1-2320DEBE9DC6}" sibTransId="{6FB85CD6-F975-6E43-A35A-12EF4A703D86}"/>
    <dgm:cxn modelId="{D42A8F77-EF4E-2240-B539-9C57DF07B71A}" srcId="{713D1FDB-0E83-454A-9A92-07332C87D6DA}" destId="{1C7F033D-8C24-A44E-BF78-63B5FBB5FE37}" srcOrd="0" destOrd="0" parTransId="{D41907C9-AA63-C847-8F36-3E3E6FDAA2F2}" sibTransId="{3686554C-5E19-9249-9053-1F5F36633F28}"/>
    <dgm:cxn modelId="{B41F6F59-972C-BA4A-BF57-F0FCCDE30DDA}" type="presOf" srcId="{B1E02A76-7213-8045-AAFE-C7635F3DC102}" destId="{3EBF164A-A486-714E-921C-F70AC404EA72}" srcOrd="1" destOrd="0" presId="urn:microsoft.com/office/officeart/2005/8/layout/radial5"/>
    <dgm:cxn modelId="{DC631686-C3C4-B441-AD1B-FA05FE29A5F5}" type="presOf" srcId="{17A62B0A-43BA-5D47-BF1C-A198314BA64F}" destId="{81613DB7-A34B-054F-8181-12DD2D2E4FEB}" srcOrd="0" destOrd="0" presId="urn:microsoft.com/office/officeart/2005/8/layout/radial5"/>
    <dgm:cxn modelId="{1CD4DB8B-D608-2F4A-A92A-FDA6B7F3A742}" type="presOf" srcId="{28879539-6CEB-9A42-9FD3-1C631C04EDC2}" destId="{60A6FFF9-784E-E849-87CD-B5BBD994CAE2}" srcOrd="0" destOrd="0" presId="urn:microsoft.com/office/officeart/2005/8/layout/radial5"/>
    <dgm:cxn modelId="{F054458C-7D42-A349-B2ED-4B11FFBBF2BE}" type="presOf" srcId="{481B179A-8A62-C148-87D1-2320DEBE9DC6}" destId="{9D877CB9-050D-804B-BAF1-5C089D111DC0}" srcOrd="1" destOrd="0" presId="urn:microsoft.com/office/officeart/2005/8/layout/radial5"/>
    <dgm:cxn modelId="{D1597A92-1579-2E40-A8E9-50FCBCF29A2E}" srcId="{713D1FDB-0E83-454A-9A92-07332C87D6DA}" destId="{17A62B0A-43BA-5D47-BF1C-A198314BA64F}" srcOrd="3" destOrd="0" parTransId="{9551270E-D16B-7A4D-8244-F1110EF42851}" sibTransId="{AA00E0B5-79CC-2C4A-97C9-E25D20C141C4}"/>
    <dgm:cxn modelId="{1269D09B-1308-934C-B440-B3101AAF95D9}" type="presOf" srcId="{9CAECC11-8C6A-494C-B995-CC5A836E9DD1}" destId="{C490F40E-10F7-D94E-A043-5A034F37A44C}" srcOrd="0" destOrd="0" presId="urn:microsoft.com/office/officeart/2005/8/layout/radial5"/>
    <dgm:cxn modelId="{BB9F45A2-97AB-F448-B704-94E536B155E1}" type="presOf" srcId="{481B179A-8A62-C148-87D1-2320DEBE9DC6}" destId="{69DD5AB4-09F4-6D41-8328-104E4467B8CA}" srcOrd="0" destOrd="0" presId="urn:microsoft.com/office/officeart/2005/8/layout/radial5"/>
    <dgm:cxn modelId="{30FE4EAC-65D3-E947-93AF-23D70AA22E22}" type="presOf" srcId="{D41907C9-AA63-C847-8F36-3E3E6FDAA2F2}" destId="{542CB264-4EDF-7F4B-ADF8-92E66C0072AA}" srcOrd="0" destOrd="0" presId="urn:microsoft.com/office/officeart/2005/8/layout/radial5"/>
    <dgm:cxn modelId="{FCB542AE-35BF-F948-8CE7-0AD0BC904ACF}" srcId="{28879539-6CEB-9A42-9FD3-1C631C04EDC2}" destId="{713D1FDB-0E83-454A-9A92-07332C87D6DA}" srcOrd="0" destOrd="0" parTransId="{BA88FC89-3C30-B641-BCFC-688AABC8DDC7}" sibTransId="{391AB4C5-91FF-6345-B8B4-B0A2E0A6A07F}"/>
    <dgm:cxn modelId="{8D2A8BB7-C3BA-234C-88F3-AAE59F9D0495}" type="presOf" srcId="{9551270E-D16B-7A4D-8244-F1110EF42851}" destId="{AEEA20B2-CD7D-864C-B5FF-32400FF2928E}" srcOrd="0" destOrd="0" presId="urn:microsoft.com/office/officeart/2005/8/layout/radial5"/>
    <dgm:cxn modelId="{FB9C7FB9-3BE7-B840-889C-F31CDF392D90}" srcId="{713D1FDB-0E83-454A-9A92-07332C87D6DA}" destId="{9CAECC11-8C6A-494C-B995-CC5A836E9DD1}" srcOrd="2" destOrd="0" parTransId="{B1E02A76-7213-8045-AAFE-C7635F3DC102}" sibTransId="{42A10304-2AC2-7C48-A283-239DC359D423}"/>
    <dgm:cxn modelId="{49D2CEC3-458D-DB4E-9D85-ED3837E7424D}" type="presOf" srcId="{713D1FDB-0E83-454A-9A92-07332C87D6DA}" destId="{E060717C-CB2D-F24E-BB0A-85734B199D91}" srcOrd="0" destOrd="0" presId="urn:microsoft.com/office/officeart/2005/8/layout/radial5"/>
    <dgm:cxn modelId="{A5A831DF-EAC5-EE42-BD1E-9F52C590EC11}" type="presOf" srcId="{9551270E-D16B-7A4D-8244-F1110EF42851}" destId="{F03DEF22-BA94-A84A-8F72-63AFC98AF31A}" srcOrd="1" destOrd="0" presId="urn:microsoft.com/office/officeart/2005/8/layout/radial5"/>
    <dgm:cxn modelId="{00EB6EE1-4EA9-BA4C-AA13-DD9075CF8985}" type="presOf" srcId="{1D96572C-5730-4C4F-A2AD-65640D0860A9}" destId="{45FD1F94-BA4B-4342-9EE6-A17D422094B3}" srcOrd="0" destOrd="0" presId="urn:microsoft.com/office/officeart/2005/8/layout/radial5"/>
    <dgm:cxn modelId="{0ED66EEB-33EA-0740-9D67-2FE534B465D4}" type="presOf" srcId="{722BD3CC-99A1-E241-9274-4A3C4B33FE20}" destId="{A3780942-20B1-EE4A-8DDC-3BAB4F6FD55E}" srcOrd="0" destOrd="0" presId="urn:microsoft.com/office/officeart/2005/8/layout/radial5"/>
    <dgm:cxn modelId="{145AFC6D-6D44-DF4D-BE78-198EA2A009EE}" type="presParOf" srcId="{60A6FFF9-784E-E849-87CD-B5BBD994CAE2}" destId="{E060717C-CB2D-F24E-BB0A-85734B199D91}" srcOrd="0" destOrd="0" presId="urn:microsoft.com/office/officeart/2005/8/layout/radial5"/>
    <dgm:cxn modelId="{5AF11635-70D7-8C45-AC34-19C18B5B5A7E}" type="presParOf" srcId="{60A6FFF9-784E-E849-87CD-B5BBD994CAE2}" destId="{542CB264-4EDF-7F4B-ADF8-92E66C0072AA}" srcOrd="1" destOrd="0" presId="urn:microsoft.com/office/officeart/2005/8/layout/radial5"/>
    <dgm:cxn modelId="{D89C7A14-4FCE-534A-A210-BE59C624F87D}" type="presParOf" srcId="{542CB264-4EDF-7F4B-ADF8-92E66C0072AA}" destId="{3EF5ACEB-9D14-5F49-B0DE-E3FDB0C18696}" srcOrd="0" destOrd="0" presId="urn:microsoft.com/office/officeart/2005/8/layout/radial5"/>
    <dgm:cxn modelId="{9EA72085-5A91-8846-B42D-F457E6D33E5A}" type="presParOf" srcId="{60A6FFF9-784E-E849-87CD-B5BBD994CAE2}" destId="{699A42BD-2C45-6146-AA6E-99A3BCD55F7C}" srcOrd="2" destOrd="0" presId="urn:microsoft.com/office/officeart/2005/8/layout/radial5"/>
    <dgm:cxn modelId="{749F23E4-5BF2-8245-8629-DC5E9235073C}" type="presParOf" srcId="{60A6FFF9-784E-E849-87CD-B5BBD994CAE2}" destId="{D8F054C0-04AD-384C-BBB8-F85316E850EA}" srcOrd="3" destOrd="0" presId="urn:microsoft.com/office/officeart/2005/8/layout/radial5"/>
    <dgm:cxn modelId="{7275DB75-0604-DD4C-912E-91E0EC5DD2D1}" type="presParOf" srcId="{D8F054C0-04AD-384C-BBB8-F85316E850EA}" destId="{68D7EB73-9B9D-F44F-BB8D-4206F020F257}" srcOrd="0" destOrd="0" presId="urn:microsoft.com/office/officeart/2005/8/layout/radial5"/>
    <dgm:cxn modelId="{E77F2B54-DC00-6D49-A31B-6F5AC4D81868}" type="presParOf" srcId="{60A6FFF9-784E-E849-87CD-B5BBD994CAE2}" destId="{A3780942-20B1-EE4A-8DDC-3BAB4F6FD55E}" srcOrd="4" destOrd="0" presId="urn:microsoft.com/office/officeart/2005/8/layout/radial5"/>
    <dgm:cxn modelId="{794EB684-0989-5D42-8087-18A37AA79769}" type="presParOf" srcId="{60A6FFF9-784E-E849-87CD-B5BBD994CAE2}" destId="{314A1419-0734-7C46-8AAA-C3C6B3F508C8}" srcOrd="5" destOrd="0" presId="urn:microsoft.com/office/officeart/2005/8/layout/radial5"/>
    <dgm:cxn modelId="{6C32AFA5-7F1B-F446-BBE1-5E996454C7E2}" type="presParOf" srcId="{314A1419-0734-7C46-8AAA-C3C6B3F508C8}" destId="{3EBF164A-A486-714E-921C-F70AC404EA72}" srcOrd="0" destOrd="0" presId="urn:microsoft.com/office/officeart/2005/8/layout/radial5"/>
    <dgm:cxn modelId="{34135318-2036-A040-A8B9-B82C10F1D947}" type="presParOf" srcId="{60A6FFF9-784E-E849-87CD-B5BBD994CAE2}" destId="{C490F40E-10F7-D94E-A043-5A034F37A44C}" srcOrd="6" destOrd="0" presId="urn:microsoft.com/office/officeart/2005/8/layout/radial5"/>
    <dgm:cxn modelId="{1A2500EC-16AF-9447-A25F-13EDCB390175}" type="presParOf" srcId="{60A6FFF9-784E-E849-87CD-B5BBD994CAE2}" destId="{AEEA20B2-CD7D-864C-B5FF-32400FF2928E}" srcOrd="7" destOrd="0" presId="urn:microsoft.com/office/officeart/2005/8/layout/radial5"/>
    <dgm:cxn modelId="{26223A08-24D3-AE49-86FB-66EF9ADA2A81}" type="presParOf" srcId="{AEEA20B2-CD7D-864C-B5FF-32400FF2928E}" destId="{F03DEF22-BA94-A84A-8F72-63AFC98AF31A}" srcOrd="0" destOrd="0" presId="urn:microsoft.com/office/officeart/2005/8/layout/radial5"/>
    <dgm:cxn modelId="{67B40A2F-BAC4-424E-B9A3-786CADFED8FD}" type="presParOf" srcId="{60A6FFF9-784E-E849-87CD-B5BBD994CAE2}" destId="{81613DB7-A34B-054F-8181-12DD2D2E4FEB}" srcOrd="8" destOrd="0" presId="urn:microsoft.com/office/officeart/2005/8/layout/radial5"/>
    <dgm:cxn modelId="{6F9B29C3-1FF2-214C-91AA-162B8182914F}" type="presParOf" srcId="{60A6FFF9-784E-E849-87CD-B5BBD994CAE2}" destId="{69DD5AB4-09F4-6D41-8328-104E4467B8CA}" srcOrd="9" destOrd="0" presId="urn:microsoft.com/office/officeart/2005/8/layout/radial5"/>
    <dgm:cxn modelId="{7FB351BB-FCC9-A046-A7A5-3B113A02F4AA}" type="presParOf" srcId="{69DD5AB4-09F4-6D41-8328-104E4467B8CA}" destId="{9D877CB9-050D-804B-BAF1-5C089D111DC0}" srcOrd="0" destOrd="0" presId="urn:microsoft.com/office/officeart/2005/8/layout/radial5"/>
    <dgm:cxn modelId="{D2F97ED2-A361-8C44-AD60-0A578916EAB1}" type="presParOf" srcId="{60A6FFF9-784E-E849-87CD-B5BBD994CAE2}" destId="{40C43E30-BA01-6A4C-A829-E6D1EDC288D0}" srcOrd="10" destOrd="0" presId="urn:microsoft.com/office/officeart/2005/8/layout/radial5"/>
    <dgm:cxn modelId="{BD308491-5703-0645-8FE7-50A593C633B6}" type="presParOf" srcId="{60A6FFF9-784E-E849-87CD-B5BBD994CAE2}" destId="{45FD1F94-BA4B-4342-9EE6-A17D422094B3}" srcOrd="11" destOrd="0" presId="urn:microsoft.com/office/officeart/2005/8/layout/radial5"/>
    <dgm:cxn modelId="{73DF2057-762E-AF49-AD37-1C0DFF7D5BFF}" type="presParOf" srcId="{45FD1F94-BA4B-4342-9EE6-A17D422094B3}" destId="{D14F95EF-8292-2545-8A32-51B03AA67626}" srcOrd="0" destOrd="0" presId="urn:microsoft.com/office/officeart/2005/8/layout/radial5"/>
    <dgm:cxn modelId="{5BE162B0-2CCA-AE40-B3FA-2AD7611A5DA8}" type="presParOf" srcId="{60A6FFF9-784E-E849-87CD-B5BBD994CAE2}" destId="{A0DA374B-0359-904C-B13F-26933E1C0D5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1A38A-7928-CB4B-BC50-6EDDAA773D68}" type="doc">
      <dgm:prSet loTypeId="urn:microsoft.com/office/officeart/2005/8/layout/radial5" loCatId="" qsTypeId="urn:microsoft.com/office/officeart/2005/8/quickstyle/simple4" qsCatId="simple" csTypeId="urn:microsoft.com/office/officeart/2005/8/colors/colorful4" csCatId="colorful" phldr="1"/>
      <dgm:spPr/>
      <dgm:t>
        <a:bodyPr/>
        <a:lstStyle/>
        <a:p>
          <a:endParaRPr lang="en-US"/>
        </a:p>
      </dgm:t>
    </dgm:pt>
    <dgm:pt modelId="{6829D383-7E5C-2649-9BEE-5D4104435DAD}">
      <dgm:prSet phldrT="[Text]" custT="1"/>
      <dgm:spPr/>
      <dgm:t>
        <a:bodyPr/>
        <a:lstStyle/>
        <a:p>
          <a:r>
            <a:rPr lang="en-US" sz="2000" b="1" dirty="0">
              <a:solidFill>
                <a:srgbClr val="000000"/>
              </a:solidFill>
            </a:rPr>
            <a:t>Public Health Action </a:t>
          </a:r>
        </a:p>
      </dgm:t>
    </dgm:pt>
    <dgm:pt modelId="{78FB6412-A06E-D64B-A1B8-62230BEFE2F2}" type="parTrans" cxnId="{1ACB7526-31F3-174A-9F2A-21E38BD400A0}">
      <dgm:prSet/>
      <dgm:spPr/>
      <dgm:t>
        <a:bodyPr/>
        <a:lstStyle/>
        <a:p>
          <a:endParaRPr lang="en-US" sz="2000">
            <a:solidFill>
              <a:srgbClr val="000000"/>
            </a:solidFill>
          </a:endParaRPr>
        </a:p>
      </dgm:t>
    </dgm:pt>
    <dgm:pt modelId="{695ACF09-F195-A440-B72D-DE69B437A475}" type="sibTrans" cxnId="{1ACB7526-31F3-174A-9F2A-21E38BD400A0}">
      <dgm:prSet/>
      <dgm:spPr/>
      <dgm:t>
        <a:bodyPr/>
        <a:lstStyle/>
        <a:p>
          <a:endParaRPr lang="en-US" sz="2000">
            <a:solidFill>
              <a:srgbClr val="000000"/>
            </a:solidFill>
          </a:endParaRPr>
        </a:p>
      </dgm:t>
    </dgm:pt>
    <dgm:pt modelId="{58555A8A-E17F-5148-85BE-B350E63A07C9}">
      <dgm:prSet phldrT="[Text]" custT="1"/>
      <dgm:spPr>
        <a:solidFill>
          <a:schemeClr val="accent6">
            <a:lumMod val="60000"/>
            <a:lumOff val="40000"/>
          </a:schemeClr>
        </a:solidFill>
      </dgm:spPr>
      <dgm:t>
        <a:bodyPr/>
        <a:lstStyle/>
        <a:p>
          <a:r>
            <a:rPr lang="en-US" sz="2000" dirty="0">
              <a:solidFill>
                <a:srgbClr val="000000"/>
              </a:solidFill>
            </a:rPr>
            <a:t>Counselling</a:t>
          </a:r>
        </a:p>
      </dgm:t>
    </dgm:pt>
    <dgm:pt modelId="{24051EAD-20CA-A24C-A84C-77B5A1F574BF}" type="parTrans" cxnId="{0B637976-9CC5-CC45-BF72-2FB0682E65DB}">
      <dgm:prSet custT="1"/>
      <dgm:spPr>
        <a:solidFill>
          <a:schemeClr val="accent6">
            <a:lumMod val="60000"/>
            <a:lumOff val="40000"/>
          </a:schemeClr>
        </a:solidFill>
      </dgm:spPr>
      <dgm:t>
        <a:bodyPr/>
        <a:lstStyle/>
        <a:p>
          <a:endParaRPr lang="en-US" sz="2000">
            <a:solidFill>
              <a:srgbClr val="000000"/>
            </a:solidFill>
          </a:endParaRPr>
        </a:p>
      </dgm:t>
    </dgm:pt>
    <dgm:pt modelId="{29EEF515-7944-734B-851C-C57744CCFC7F}" type="sibTrans" cxnId="{0B637976-9CC5-CC45-BF72-2FB0682E65DB}">
      <dgm:prSet/>
      <dgm:spPr/>
      <dgm:t>
        <a:bodyPr/>
        <a:lstStyle/>
        <a:p>
          <a:endParaRPr lang="en-US" sz="2000">
            <a:solidFill>
              <a:srgbClr val="000000"/>
            </a:solidFill>
          </a:endParaRPr>
        </a:p>
      </dgm:t>
    </dgm:pt>
    <dgm:pt modelId="{CB2F4982-A85B-C34C-A2CE-8AB41F87AD58}">
      <dgm:prSet phldrT="[Text]" custT="1"/>
      <dgm:spPr>
        <a:solidFill>
          <a:schemeClr val="accent6">
            <a:lumMod val="75000"/>
          </a:schemeClr>
        </a:solidFill>
      </dgm:spPr>
      <dgm:t>
        <a:bodyPr/>
        <a:lstStyle/>
        <a:p>
          <a:r>
            <a:rPr lang="en-US" sz="2000" dirty="0">
              <a:solidFill>
                <a:srgbClr val="000000"/>
              </a:solidFill>
            </a:rPr>
            <a:t>DST</a:t>
          </a:r>
        </a:p>
      </dgm:t>
    </dgm:pt>
    <dgm:pt modelId="{65870CF2-DEE8-0942-ABAF-CB6005585398}" type="parTrans" cxnId="{72FCCE46-4555-C245-9881-9E6E93179A4D}">
      <dgm:prSet custT="1"/>
      <dgm:spPr/>
      <dgm:t>
        <a:bodyPr/>
        <a:lstStyle/>
        <a:p>
          <a:endParaRPr lang="en-US" sz="2000">
            <a:solidFill>
              <a:srgbClr val="000000"/>
            </a:solidFill>
          </a:endParaRPr>
        </a:p>
      </dgm:t>
    </dgm:pt>
    <dgm:pt modelId="{803B6DF3-7BDD-EC4E-9B42-85034F58A06C}" type="sibTrans" cxnId="{72FCCE46-4555-C245-9881-9E6E93179A4D}">
      <dgm:prSet/>
      <dgm:spPr/>
      <dgm:t>
        <a:bodyPr/>
        <a:lstStyle/>
        <a:p>
          <a:endParaRPr lang="en-US" sz="2000">
            <a:solidFill>
              <a:srgbClr val="000000"/>
            </a:solidFill>
          </a:endParaRPr>
        </a:p>
      </dgm:t>
    </dgm:pt>
    <dgm:pt modelId="{43DDCEAD-2A03-904B-82A1-E6412053DD33}">
      <dgm:prSet phldrT="[Text]" custT="1"/>
      <dgm:spPr/>
      <dgm:t>
        <a:bodyPr/>
        <a:lstStyle/>
        <a:p>
          <a:r>
            <a:rPr lang="en-US" sz="2000" dirty="0">
              <a:solidFill>
                <a:srgbClr val="000000"/>
              </a:solidFill>
            </a:rPr>
            <a:t>Patient Retrieval</a:t>
          </a:r>
        </a:p>
      </dgm:t>
    </dgm:pt>
    <dgm:pt modelId="{0AAD77CA-19F4-C949-868B-21F2C7C9E909}" type="parTrans" cxnId="{321B3080-D03D-014E-9310-7AD534B3FAA9}">
      <dgm:prSet custT="1"/>
      <dgm:spPr/>
      <dgm:t>
        <a:bodyPr/>
        <a:lstStyle/>
        <a:p>
          <a:endParaRPr lang="en-US" sz="2000">
            <a:solidFill>
              <a:srgbClr val="000000"/>
            </a:solidFill>
          </a:endParaRPr>
        </a:p>
      </dgm:t>
    </dgm:pt>
    <dgm:pt modelId="{606A0736-9355-2844-BB9D-9CD4C84A989B}" type="sibTrans" cxnId="{321B3080-D03D-014E-9310-7AD534B3FAA9}">
      <dgm:prSet/>
      <dgm:spPr/>
      <dgm:t>
        <a:bodyPr/>
        <a:lstStyle/>
        <a:p>
          <a:endParaRPr lang="en-US" sz="2000">
            <a:solidFill>
              <a:srgbClr val="000000"/>
            </a:solidFill>
          </a:endParaRPr>
        </a:p>
      </dgm:t>
    </dgm:pt>
    <dgm:pt modelId="{5F973E26-861D-064D-8100-3F2EBE4C12DA}">
      <dgm:prSet custT="1"/>
      <dgm:spPr/>
      <dgm:t>
        <a:bodyPr/>
        <a:lstStyle/>
        <a:p>
          <a:r>
            <a:rPr lang="en-US" sz="2000" dirty="0">
              <a:solidFill>
                <a:srgbClr val="000000"/>
              </a:solidFill>
            </a:rPr>
            <a:t>DR TB Treatment Linkages</a:t>
          </a:r>
        </a:p>
      </dgm:t>
    </dgm:pt>
    <dgm:pt modelId="{BDB4CABF-C02F-9040-BECA-92C7C7A10723}" type="parTrans" cxnId="{AFB0F7CC-05A4-2C4F-A255-816AE5E9CFFB}">
      <dgm:prSet custT="1"/>
      <dgm:spPr/>
      <dgm:t>
        <a:bodyPr/>
        <a:lstStyle/>
        <a:p>
          <a:endParaRPr lang="en-US" sz="2000">
            <a:solidFill>
              <a:srgbClr val="000000"/>
            </a:solidFill>
          </a:endParaRPr>
        </a:p>
      </dgm:t>
    </dgm:pt>
    <dgm:pt modelId="{86C9B526-D0B2-ED4E-B727-94559A2E1CDF}" type="sibTrans" cxnId="{AFB0F7CC-05A4-2C4F-A255-816AE5E9CFFB}">
      <dgm:prSet/>
      <dgm:spPr/>
      <dgm:t>
        <a:bodyPr/>
        <a:lstStyle/>
        <a:p>
          <a:endParaRPr lang="en-US" sz="2000">
            <a:solidFill>
              <a:srgbClr val="000000"/>
            </a:solidFill>
          </a:endParaRPr>
        </a:p>
      </dgm:t>
    </dgm:pt>
    <dgm:pt modelId="{8B5D64A1-F4C7-274B-A0D7-9D2295018ACD}">
      <dgm:prSet custT="1"/>
      <dgm:spPr/>
      <dgm:t>
        <a:bodyPr/>
        <a:lstStyle/>
        <a:p>
          <a:r>
            <a:rPr lang="en-US" sz="2000" dirty="0">
              <a:solidFill>
                <a:srgbClr val="000000"/>
              </a:solidFill>
            </a:rPr>
            <a:t>Contact Tracing</a:t>
          </a:r>
        </a:p>
      </dgm:t>
    </dgm:pt>
    <dgm:pt modelId="{E36BE046-0EBB-7B42-9E29-5316AE9B68D0}" type="parTrans" cxnId="{73F6C778-429F-C644-9866-CEF811A34403}">
      <dgm:prSet custT="1"/>
      <dgm:spPr/>
      <dgm:t>
        <a:bodyPr/>
        <a:lstStyle/>
        <a:p>
          <a:endParaRPr lang="en-US" sz="2000">
            <a:solidFill>
              <a:srgbClr val="000000"/>
            </a:solidFill>
          </a:endParaRPr>
        </a:p>
      </dgm:t>
    </dgm:pt>
    <dgm:pt modelId="{B20CF925-E6E5-5D4C-9ACB-1AD8C00C5828}" type="sibTrans" cxnId="{73F6C778-429F-C644-9866-CEF811A34403}">
      <dgm:prSet/>
      <dgm:spPr/>
      <dgm:t>
        <a:bodyPr/>
        <a:lstStyle/>
        <a:p>
          <a:endParaRPr lang="en-US" sz="2000">
            <a:solidFill>
              <a:srgbClr val="000000"/>
            </a:solidFill>
          </a:endParaRPr>
        </a:p>
      </dgm:t>
    </dgm:pt>
    <dgm:pt modelId="{9536791B-F94D-0F4B-908D-F0FD85774E9D}">
      <dgm:prSet custT="1"/>
      <dgm:spPr/>
      <dgm:t>
        <a:bodyPr/>
        <a:lstStyle/>
        <a:p>
          <a:r>
            <a:rPr lang="en-US" sz="2000" dirty="0">
              <a:solidFill>
                <a:srgbClr val="000000"/>
              </a:solidFill>
            </a:rPr>
            <a:t>HIV/DM Testing</a:t>
          </a:r>
        </a:p>
      </dgm:t>
    </dgm:pt>
    <dgm:pt modelId="{F11EC840-388D-D248-8552-55D747940666}" type="parTrans" cxnId="{8FF77715-0011-AB48-B395-405B283D8638}">
      <dgm:prSet custT="1"/>
      <dgm:spPr/>
      <dgm:t>
        <a:bodyPr/>
        <a:lstStyle/>
        <a:p>
          <a:endParaRPr lang="en-US" sz="2000">
            <a:solidFill>
              <a:srgbClr val="000000"/>
            </a:solidFill>
          </a:endParaRPr>
        </a:p>
      </dgm:t>
    </dgm:pt>
    <dgm:pt modelId="{DE3AFFB3-6A1B-334C-9210-400268608BE5}" type="sibTrans" cxnId="{8FF77715-0011-AB48-B395-405B283D8638}">
      <dgm:prSet/>
      <dgm:spPr/>
      <dgm:t>
        <a:bodyPr/>
        <a:lstStyle/>
        <a:p>
          <a:endParaRPr lang="en-US" sz="2000">
            <a:solidFill>
              <a:srgbClr val="000000"/>
            </a:solidFill>
          </a:endParaRPr>
        </a:p>
      </dgm:t>
    </dgm:pt>
    <dgm:pt modelId="{92ADFE40-8A04-064B-8660-30D7AEFBF547}" type="pres">
      <dgm:prSet presAssocID="{F861A38A-7928-CB4B-BC50-6EDDAA773D68}" presName="Name0" presStyleCnt="0">
        <dgm:presLayoutVars>
          <dgm:chMax val="1"/>
          <dgm:dir/>
          <dgm:animLvl val="ctr"/>
          <dgm:resizeHandles val="exact"/>
        </dgm:presLayoutVars>
      </dgm:prSet>
      <dgm:spPr/>
    </dgm:pt>
    <dgm:pt modelId="{FE2E0680-A11B-BA47-8780-07E1480EEBAD}" type="pres">
      <dgm:prSet presAssocID="{6829D383-7E5C-2649-9BEE-5D4104435DAD}" presName="centerShape" presStyleLbl="node0" presStyleIdx="0" presStyleCnt="1" custScaleX="124758" custScaleY="127473"/>
      <dgm:spPr/>
    </dgm:pt>
    <dgm:pt modelId="{D52DB6F5-FBBA-4942-8B1A-328C170B34F3}" type="pres">
      <dgm:prSet presAssocID="{24051EAD-20CA-A24C-A84C-77B5A1F574BF}" presName="parTrans" presStyleLbl="sibTrans2D1" presStyleIdx="0" presStyleCnt="6"/>
      <dgm:spPr/>
    </dgm:pt>
    <dgm:pt modelId="{6854A06C-0987-BE4A-A771-9D5A16315ED6}" type="pres">
      <dgm:prSet presAssocID="{24051EAD-20CA-A24C-A84C-77B5A1F574BF}" presName="connectorText" presStyleLbl="sibTrans2D1" presStyleIdx="0" presStyleCnt="6"/>
      <dgm:spPr/>
    </dgm:pt>
    <dgm:pt modelId="{4F679CE4-AE3E-EC42-A1E0-772260CC739C}" type="pres">
      <dgm:prSet presAssocID="{58555A8A-E17F-5148-85BE-B350E63A07C9}" presName="node" presStyleLbl="node1" presStyleIdx="0" presStyleCnt="6" custScaleX="118235">
        <dgm:presLayoutVars>
          <dgm:bulletEnabled val="1"/>
        </dgm:presLayoutVars>
      </dgm:prSet>
      <dgm:spPr/>
    </dgm:pt>
    <dgm:pt modelId="{21DD3EC6-5AB9-7847-B6F5-3F6BBF6AD4A3}" type="pres">
      <dgm:prSet presAssocID="{65870CF2-DEE8-0942-ABAF-CB6005585398}" presName="parTrans" presStyleLbl="sibTrans2D1" presStyleIdx="1" presStyleCnt="6"/>
      <dgm:spPr/>
    </dgm:pt>
    <dgm:pt modelId="{96BB66AD-0C1A-FF46-9B92-81CCA081BE35}" type="pres">
      <dgm:prSet presAssocID="{65870CF2-DEE8-0942-ABAF-CB6005585398}" presName="connectorText" presStyleLbl="sibTrans2D1" presStyleIdx="1" presStyleCnt="6"/>
      <dgm:spPr/>
    </dgm:pt>
    <dgm:pt modelId="{859D9AD5-349F-934D-9339-A83708CEAA8F}" type="pres">
      <dgm:prSet presAssocID="{CB2F4982-A85B-C34C-A2CE-8AB41F87AD58}" presName="node" presStyleLbl="node1" presStyleIdx="1" presStyleCnt="6">
        <dgm:presLayoutVars>
          <dgm:bulletEnabled val="1"/>
        </dgm:presLayoutVars>
      </dgm:prSet>
      <dgm:spPr/>
    </dgm:pt>
    <dgm:pt modelId="{F30E8880-8D30-8A4A-B9B5-93585FD34ED8}" type="pres">
      <dgm:prSet presAssocID="{F11EC840-388D-D248-8552-55D747940666}" presName="parTrans" presStyleLbl="sibTrans2D1" presStyleIdx="2" presStyleCnt="6"/>
      <dgm:spPr/>
    </dgm:pt>
    <dgm:pt modelId="{456A2703-765B-2946-9D59-9DC836B91996}" type="pres">
      <dgm:prSet presAssocID="{F11EC840-388D-D248-8552-55D747940666}" presName="connectorText" presStyleLbl="sibTrans2D1" presStyleIdx="2" presStyleCnt="6"/>
      <dgm:spPr/>
    </dgm:pt>
    <dgm:pt modelId="{D9FF7793-3558-9040-A670-8AE5C877B8BE}" type="pres">
      <dgm:prSet presAssocID="{9536791B-F94D-0F4B-908D-F0FD85774E9D}" presName="node" presStyleLbl="node1" presStyleIdx="2" presStyleCnt="6">
        <dgm:presLayoutVars>
          <dgm:bulletEnabled val="1"/>
        </dgm:presLayoutVars>
      </dgm:prSet>
      <dgm:spPr/>
    </dgm:pt>
    <dgm:pt modelId="{E28B129F-15B4-0E47-9440-4CE5DF7A8BEA}" type="pres">
      <dgm:prSet presAssocID="{E36BE046-0EBB-7B42-9E29-5316AE9B68D0}" presName="parTrans" presStyleLbl="sibTrans2D1" presStyleIdx="3" presStyleCnt="6"/>
      <dgm:spPr/>
    </dgm:pt>
    <dgm:pt modelId="{A7D3C381-2C40-6243-A001-78DA3F734B1E}" type="pres">
      <dgm:prSet presAssocID="{E36BE046-0EBB-7B42-9E29-5316AE9B68D0}" presName="connectorText" presStyleLbl="sibTrans2D1" presStyleIdx="3" presStyleCnt="6"/>
      <dgm:spPr/>
    </dgm:pt>
    <dgm:pt modelId="{8089EC69-B47C-3C43-83C4-05771BD68E62}" type="pres">
      <dgm:prSet presAssocID="{8B5D64A1-F4C7-274B-A0D7-9D2295018ACD}" presName="node" presStyleLbl="node1" presStyleIdx="3" presStyleCnt="6">
        <dgm:presLayoutVars>
          <dgm:bulletEnabled val="1"/>
        </dgm:presLayoutVars>
      </dgm:prSet>
      <dgm:spPr/>
    </dgm:pt>
    <dgm:pt modelId="{1393623F-B27F-2944-B094-9A10450DA52A}" type="pres">
      <dgm:prSet presAssocID="{BDB4CABF-C02F-9040-BECA-92C7C7A10723}" presName="parTrans" presStyleLbl="sibTrans2D1" presStyleIdx="4" presStyleCnt="6"/>
      <dgm:spPr/>
    </dgm:pt>
    <dgm:pt modelId="{837F664F-F0DD-7445-B0C5-AD46EA3D6792}" type="pres">
      <dgm:prSet presAssocID="{BDB4CABF-C02F-9040-BECA-92C7C7A10723}" presName="connectorText" presStyleLbl="sibTrans2D1" presStyleIdx="4" presStyleCnt="6"/>
      <dgm:spPr/>
    </dgm:pt>
    <dgm:pt modelId="{D2E8DCBC-708C-DA4C-AE55-C322E5CD6641}" type="pres">
      <dgm:prSet presAssocID="{5F973E26-861D-064D-8100-3F2EBE4C12DA}" presName="node" presStyleLbl="node1" presStyleIdx="4" presStyleCnt="6" custScaleX="108339">
        <dgm:presLayoutVars>
          <dgm:bulletEnabled val="1"/>
        </dgm:presLayoutVars>
      </dgm:prSet>
      <dgm:spPr/>
    </dgm:pt>
    <dgm:pt modelId="{064B7308-5EA8-9549-9F59-077D4D7BD3C8}" type="pres">
      <dgm:prSet presAssocID="{0AAD77CA-19F4-C949-868B-21F2C7C9E909}" presName="parTrans" presStyleLbl="sibTrans2D1" presStyleIdx="5" presStyleCnt="6"/>
      <dgm:spPr/>
    </dgm:pt>
    <dgm:pt modelId="{77C5F128-408C-974D-AECC-B3D3EDD23681}" type="pres">
      <dgm:prSet presAssocID="{0AAD77CA-19F4-C949-868B-21F2C7C9E909}" presName="connectorText" presStyleLbl="sibTrans2D1" presStyleIdx="5" presStyleCnt="6"/>
      <dgm:spPr/>
    </dgm:pt>
    <dgm:pt modelId="{27AA1227-ECF7-FD45-9FDA-5E253B1C7D70}" type="pres">
      <dgm:prSet presAssocID="{43DDCEAD-2A03-904B-82A1-E6412053DD33}" presName="node" presStyleLbl="node1" presStyleIdx="5" presStyleCnt="6">
        <dgm:presLayoutVars>
          <dgm:bulletEnabled val="1"/>
        </dgm:presLayoutVars>
      </dgm:prSet>
      <dgm:spPr/>
    </dgm:pt>
  </dgm:ptLst>
  <dgm:cxnLst>
    <dgm:cxn modelId="{8F064600-398C-244D-A227-7B9B49F192E0}" type="presOf" srcId="{F11EC840-388D-D248-8552-55D747940666}" destId="{F30E8880-8D30-8A4A-B9B5-93585FD34ED8}" srcOrd="0" destOrd="0" presId="urn:microsoft.com/office/officeart/2005/8/layout/radial5"/>
    <dgm:cxn modelId="{B9FFFB01-D34E-2849-A49C-71423EA7CEE1}" type="presOf" srcId="{24051EAD-20CA-A24C-A84C-77B5A1F574BF}" destId="{D52DB6F5-FBBA-4942-8B1A-328C170B34F3}" srcOrd="0" destOrd="0" presId="urn:microsoft.com/office/officeart/2005/8/layout/radial5"/>
    <dgm:cxn modelId="{8FF77715-0011-AB48-B395-405B283D8638}" srcId="{6829D383-7E5C-2649-9BEE-5D4104435DAD}" destId="{9536791B-F94D-0F4B-908D-F0FD85774E9D}" srcOrd="2" destOrd="0" parTransId="{F11EC840-388D-D248-8552-55D747940666}" sibTransId="{DE3AFFB3-6A1B-334C-9210-400268608BE5}"/>
    <dgm:cxn modelId="{1ACB7526-31F3-174A-9F2A-21E38BD400A0}" srcId="{F861A38A-7928-CB4B-BC50-6EDDAA773D68}" destId="{6829D383-7E5C-2649-9BEE-5D4104435DAD}" srcOrd="0" destOrd="0" parTransId="{78FB6412-A06E-D64B-A1B8-62230BEFE2F2}" sibTransId="{695ACF09-F195-A440-B72D-DE69B437A475}"/>
    <dgm:cxn modelId="{46B1C72F-02B6-7A4A-B116-357488DD9E41}" type="presOf" srcId="{43DDCEAD-2A03-904B-82A1-E6412053DD33}" destId="{27AA1227-ECF7-FD45-9FDA-5E253B1C7D70}" srcOrd="0" destOrd="0" presId="urn:microsoft.com/office/officeart/2005/8/layout/radial5"/>
    <dgm:cxn modelId="{17275642-8234-004B-9FD6-C4C31B77D537}" type="presOf" srcId="{0AAD77CA-19F4-C949-868B-21F2C7C9E909}" destId="{77C5F128-408C-974D-AECC-B3D3EDD23681}" srcOrd="1" destOrd="0" presId="urn:microsoft.com/office/officeart/2005/8/layout/radial5"/>
    <dgm:cxn modelId="{631E5644-6B4E-4445-85B6-86C15E668759}" type="presOf" srcId="{9536791B-F94D-0F4B-908D-F0FD85774E9D}" destId="{D9FF7793-3558-9040-A670-8AE5C877B8BE}" srcOrd="0" destOrd="0" presId="urn:microsoft.com/office/officeart/2005/8/layout/radial5"/>
    <dgm:cxn modelId="{855C6246-59D4-DF40-A554-0DD9915C801A}" type="presOf" srcId="{65870CF2-DEE8-0942-ABAF-CB6005585398}" destId="{96BB66AD-0C1A-FF46-9B92-81CCA081BE35}" srcOrd="1" destOrd="0" presId="urn:microsoft.com/office/officeart/2005/8/layout/radial5"/>
    <dgm:cxn modelId="{72FCCE46-4555-C245-9881-9E6E93179A4D}" srcId="{6829D383-7E5C-2649-9BEE-5D4104435DAD}" destId="{CB2F4982-A85B-C34C-A2CE-8AB41F87AD58}" srcOrd="1" destOrd="0" parTransId="{65870CF2-DEE8-0942-ABAF-CB6005585398}" sibTransId="{803B6DF3-7BDD-EC4E-9B42-85034F58A06C}"/>
    <dgm:cxn modelId="{07DB6B52-87A0-D546-A934-86CD9CD4937E}" type="presOf" srcId="{E36BE046-0EBB-7B42-9E29-5316AE9B68D0}" destId="{A7D3C381-2C40-6243-A001-78DA3F734B1E}" srcOrd="1" destOrd="0" presId="urn:microsoft.com/office/officeart/2005/8/layout/radial5"/>
    <dgm:cxn modelId="{1AD85656-32C9-2E4B-A264-5AEEAC606545}" type="presOf" srcId="{E36BE046-0EBB-7B42-9E29-5316AE9B68D0}" destId="{E28B129F-15B4-0E47-9440-4CE5DF7A8BEA}" srcOrd="0" destOrd="0" presId="urn:microsoft.com/office/officeart/2005/8/layout/radial5"/>
    <dgm:cxn modelId="{0B637976-9CC5-CC45-BF72-2FB0682E65DB}" srcId="{6829D383-7E5C-2649-9BEE-5D4104435DAD}" destId="{58555A8A-E17F-5148-85BE-B350E63A07C9}" srcOrd="0" destOrd="0" parTransId="{24051EAD-20CA-A24C-A84C-77B5A1F574BF}" sibTransId="{29EEF515-7944-734B-851C-C57744CCFC7F}"/>
    <dgm:cxn modelId="{104FB276-8D3B-1F45-9A5F-5A2DE6408E73}" type="presOf" srcId="{CB2F4982-A85B-C34C-A2CE-8AB41F87AD58}" destId="{859D9AD5-349F-934D-9339-A83708CEAA8F}" srcOrd="0" destOrd="0" presId="urn:microsoft.com/office/officeart/2005/8/layout/radial5"/>
    <dgm:cxn modelId="{73F6C778-429F-C644-9866-CEF811A34403}" srcId="{6829D383-7E5C-2649-9BEE-5D4104435DAD}" destId="{8B5D64A1-F4C7-274B-A0D7-9D2295018ACD}" srcOrd="3" destOrd="0" parTransId="{E36BE046-0EBB-7B42-9E29-5316AE9B68D0}" sibTransId="{B20CF925-E6E5-5D4C-9ACB-1AD8C00C5828}"/>
    <dgm:cxn modelId="{8BA8845A-237C-E840-BE07-433C50B074C0}" type="presOf" srcId="{65870CF2-DEE8-0942-ABAF-CB6005585398}" destId="{21DD3EC6-5AB9-7847-B6F5-3F6BBF6AD4A3}" srcOrd="0" destOrd="0" presId="urn:microsoft.com/office/officeart/2005/8/layout/radial5"/>
    <dgm:cxn modelId="{321B3080-D03D-014E-9310-7AD534B3FAA9}" srcId="{6829D383-7E5C-2649-9BEE-5D4104435DAD}" destId="{43DDCEAD-2A03-904B-82A1-E6412053DD33}" srcOrd="5" destOrd="0" parTransId="{0AAD77CA-19F4-C949-868B-21F2C7C9E909}" sibTransId="{606A0736-9355-2844-BB9D-9CD4C84A989B}"/>
    <dgm:cxn modelId="{AA61D69C-5151-404C-912B-E9157793A8B0}" type="presOf" srcId="{24051EAD-20CA-A24C-A84C-77B5A1F574BF}" destId="{6854A06C-0987-BE4A-A771-9D5A16315ED6}" srcOrd="1" destOrd="0" presId="urn:microsoft.com/office/officeart/2005/8/layout/radial5"/>
    <dgm:cxn modelId="{CF82C5A1-E812-AB40-B95C-4047153D9E3E}" type="presOf" srcId="{F861A38A-7928-CB4B-BC50-6EDDAA773D68}" destId="{92ADFE40-8A04-064B-8660-30D7AEFBF547}" srcOrd="0" destOrd="0" presId="urn:microsoft.com/office/officeart/2005/8/layout/radial5"/>
    <dgm:cxn modelId="{A743D5A8-017E-C143-8AA5-4F470CC27532}" type="presOf" srcId="{58555A8A-E17F-5148-85BE-B350E63A07C9}" destId="{4F679CE4-AE3E-EC42-A1E0-772260CC739C}" srcOrd="0" destOrd="0" presId="urn:microsoft.com/office/officeart/2005/8/layout/radial5"/>
    <dgm:cxn modelId="{A8A7F1B7-D8AD-2649-A7E2-3996C4A350A4}" type="presOf" srcId="{5F973E26-861D-064D-8100-3F2EBE4C12DA}" destId="{D2E8DCBC-708C-DA4C-AE55-C322E5CD6641}" srcOrd="0" destOrd="0" presId="urn:microsoft.com/office/officeart/2005/8/layout/radial5"/>
    <dgm:cxn modelId="{382FEEC4-B51E-7546-848D-E7D6B51D0FD3}" type="presOf" srcId="{6829D383-7E5C-2649-9BEE-5D4104435DAD}" destId="{FE2E0680-A11B-BA47-8780-07E1480EEBAD}" srcOrd="0" destOrd="0" presId="urn:microsoft.com/office/officeart/2005/8/layout/radial5"/>
    <dgm:cxn modelId="{AFB0F7CC-05A4-2C4F-A255-816AE5E9CFFB}" srcId="{6829D383-7E5C-2649-9BEE-5D4104435DAD}" destId="{5F973E26-861D-064D-8100-3F2EBE4C12DA}" srcOrd="4" destOrd="0" parTransId="{BDB4CABF-C02F-9040-BECA-92C7C7A10723}" sibTransId="{86C9B526-D0B2-ED4E-B727-94559A2E1CDF}"/>
    <dgm:cxn modelId="{39BB89CF-C705-C145-BC41-CAD3BA28D56C}" type="presOf" srcId="{BDB4CABF-C02F-9040-BECA-92C7C7A10723}" destId="{1393623F-B27F-2944-B094-9A10450DA52A}" srcOrd="0" destOrd="0" presId="urn:microsoft.com/office/officeart/2005/8/layout/radial5"/>
    <dgm:cxn modelId="{55F08FD5-1DA6-8F40-BD76-8040F7A31072}" type="presOf" srcId="{0AAD77CA-19F4-C949-868B-21F2C7C9E909}" destId="{064B7308-5EA8-9549-9F59-077D4D7BD3C8}" srcOrd="0" destOrd="0" presId="urn:microsoft.com/office/officeart/2005/8/layout/radial5"/>
    <dgm:cxn modelId="{B59BA6DC-BB83-144F-AE0F-287438442000}" type="presOf" srcId="{F11EC840-388D-D248-8552-55D747940666}" destId="{456A2703-765B-2946-9D59-9DC836B91996}" srcOrd="1" destOrd="0" presId="urn:microsoft.com/office/officeart/2005/8/layout/radial5"/>
    <dgm:cxn modelId="{7B53B9E8-C51D-BD4D-84E5-564FFE85FBF0}" type="presOf" srcId="{8B5D64A1-F4C7-274B-A0D7-9D2295018ACD}" destId="{8089EC69-B47C-3C43-83C4-05771BD68E62}" srcOrd="0" destOrd="0" presId="urn:microsoft.com/office/officeart/2005/8/layout/radial5"/>
    <dgm:cxn modelId="{EC5F1BED-6EE3-394F-998B-46C1BFFC0B38}" type="presOf" srcId="{BDB4CABF-C02F-9040-BECA-92C7C7A10723}" destId="{837F664F-F0DD-7445-B0C5-AD46EA3D6792}" srcOrd="1" destOrd="0" presId="urn:microsoft.com/office/officeart/2005/8/layout/radial5"/>
    <dgm:cxn modelId="{7EC3A03B-CE69-6C46-8AB0-DB91302B1BFF}" type="presParOf" srcId="{92ADFE40-8A04-064B-8660-30D7AEFBF547}" destId="{FE2E0680-A11B-BA47-8780-07E1480EEBAD}" srcOrd="0" destOrd="0" presId="urn:microsoft.com/office/officeart/2005/8/layout/radial5"/>
    <dgm:cxn modelId="{860CEC51-7AE7-134B-A66A-E7613A202143}" type="presParOf" srcId="{92ADFE40-8A04-064B-8660-30D7AEFBF547}" destId="{D52DB6F5-FBBA-4942-8B1A-328C170B34F3}" srcOrd="1" destOrd="0" presId="urn:microsoft.com/office/officeart/2005/8/layout/radial5"/>
    <dgm:cxn modelId="{6B28EA45-7A40-8144-8157-D88CA417642E}" type="presParOf" srcId="{D52DB6F5-FBBA-4942-8B1A-328C170B34F3}" destId="{6854A06C-0987-BE4A-A771-9D5A16315ED6}" srcOrd="0" destOrd="0" presId="urn:microsoft.com/office/officeart/2005/8/layout/radial5"/>
    <dgm:cxn modelId="{A6397E71-DF3A-C94A-9D69-0D6169D89CBE}" type="presParOf" srcId="{92ADFE40-8A04-064B-8660-30D7AEFBF547}" destId="{4F679CE4-AE3E-EC42-A1E0-772260CC739C}" srcOrd="2" destOrd="0" presId="urn:microsoft.com/office/officeart/2005/8/layout/radial5"/>
    <dgm:cxn modelId="{4B095A98-8CB7-C840-AC6F-E833EF470298}" type="presParOf" srcId="{92ADFE40-8A04-064B-8660-30D7AEFBF547}" destId="{21DD3EC6-5AB9-7847-B6F5-3F6BBF6AD4A3}" srcOrd="3" destOrd="0" presId="urn:microsoft.com/office/officeart/2005/8/layout/radial5"/>
    <dgm:cxn modelId="{489F75A9-DD99-5E47-A9B8-BD9746A2C6D3}" type="presParOf" srcId="{21DD3EC6-5AB9-7847-B6F5-3F6BBF6AD4A3}" destId="{96BB66AD-0C1A-FF46-9B92-81CCA081BE35}" srcOrd="0" destOrd="0" presId="urn:microsoft.com/office/officeart/2005/8/layout/radial5"/>
    <dgm:cxn modelId="{FF32F651-E579-9B40-A21D-EDD6886B1F7F}" type="presParOf" srcId="{92ADFE40-8A04-064B-8660-30D7AEFBF547}" destId="{859D9AD5-349F-934D-9339-A83708CEAA8F}" srcOrd="4" destOrd="0" presId="urn:microsoft.com/office/officeart/2005/8/layout/radial5"/>
    <dgm:cxn modelId="{463B0526-543B-FA4A-8043-3A630AD4FFC3}" type="presParOf" srcId="{92ADFE40-8A04-064B-8660-30D7AEFBF547}" destId="{F30E8880-8D30-8A4A-B9B5-93585FD34ED8}" srcOrd="5" destOrd="0" presId="urn:microsoft.com/office/officeart/2005/8/layout/radial5"/>
    <dgm:cxn modelId="{68794CFA-C35C-A243-88C0-576C88C975AB}" type="presParOf" srcId="{F30E8880-8D30-8A4A-B9B5-93585FD34ED8}" destId="{456A2703-765B-2946-9D59-9DC836B91996}" srcOrd="0" destOrd="0" presId="urn:microsoft.com/office/officeart/2005/8/layout/radial5"/>
    <dgm:cxn modelId="{69E8C6E7-E4C8-A84D-8318-27FA1F770FAE}" type="presParOf" srcId="{92ADFE40-8A04-064B-8660-30D7AEFBF547}" destId="{D9FF7793-3558-9040-A670-8AE5C877B8BE}" srcOrd="6" destOrd="0" presId="urn:microsoft.com/office/officeart/2005/8/layout/radial5"/>
    <dgm:cxn modelId="{5A9B323E-CA7E-B04D-9D23-47D3F90EC7BE}" type="presParOf" srcId="{92ADFE40-8A04-064B-8660-30D7AEFBF547}" destId="{E28B129F-15B4-0E47-9440-4CE5DF7A8BEA}" srcOrd="7" destOrd="0" presId="urn:microsoft.com/office/officeart/2005/8/layout/radial5"/>
    <dgm:cxn modelId="{46E628A2-925D-3344-B657-1D39045A1A55}" type="presParOf" srcId="{E28B129F-15B4-0E47-9440-4CE5DF7A8BEA}" destId="{A7D3C381-2C40-6243-A001-78DA3F734B1E}" srcOrd="0" destOrd="0" presId="urn:microsoft.com/office/officeart/2005/8/layout/radial5"/>
    <dgm:cxn modelId="{1398CBD5-1F59-7A4A-8ED9-D36C1B04F050}" type="presParOf" srcId="{92ADFE40-8A04-064B-8660-30D7AEFBF547}" destId="{8089EC69-B47C-3C43-83C4-05771BD68E62}" srcOrd="8" destOrd="0" presId="urn:microsoft.com/office/officeart/2005/8/layout/radial5"/>
    <dgm:cxn modelId="{7AD0E5F5-576B-1B48-AA49-2C51FEC6D492}" type="presParOf" srcId="{92ADFE40-8A04-064B-8660-30D7AEFBF547}" destId="{1393623F-B27F-2944-B094-9A10450DA52A}" srcOrd="9" destOrd="0" presId="urn:microsoft.com/office/officeart/2005/8/layout/radial5"/>
    <dgm:cxn modelId="{5C1F0D6E-7DF0-354C-B79D-F747C1657140}" type="presParOf" srcId="{1393623F-B27F-2944-B094-9A10450DA52A}" destId="{837F664F-F0DD-7445-B0C5-AD46EA3D6792}" srcOrd="0" destOrd="0" presId="urn:microsoft.com/office/officeart/2005/8/layout/radial5"/>
    <dgm:cxn modelId="{5654DE0F-95A8-5147-8829-C27682EE8878}" type="presParOf" srcId="{92ADFE40-8A04-064B-8660-30D7AEFBF547}" destId="{D2E8DCBC-708C-DA4C-AE55-C322E5CD6641}" srcOrd="10" destOrd="0" presId="urn:microsoft.com/office/officeart/2005/8/layout/radial5"/>
    <dgm:cxn modelId="{7E1EAE3B-2C3D-F746-917C-BA116580600F}" type="presParOf" srcId="{92ADFE40-8A04-064B-8660-30D7AEFBF547}" destId="{064B7308-5EA8-9549-9F59-077D4D7BD3C8}" srcOrd="11" destOrd="0" presId="urn:microsoft.com/office/officeart/2005/8/layout/radial5"/>
    <dgm:cxn modelId="{4D23CE84-80AF-D841-865A-5EA3E136D698}" type="presParOf" srcId="{064B7308-5EA8-9549-9F59-077D4D7BD3C8}" destId="{77C5F128-408C-974D-AECC-B3D3EDD23681}" srcOrd="0" destOrd="0" presId="urn:microsoft.com/office/officeart/2005/8/layout/radial5"/>
    <dgm:cxn modelId="{0A8F2CB3-07E3-0849-8A65-A5200C011E1D}" type="presParOf" srcId="{92ADFE40-8A04-064B-8660-30D7AEFBF547}" destId="{27AA1227-ECF7-FD45-9FDA-5E253B1C7D7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1A38A-7928-CB4B-BC50-6EDDAA773D68}" type="doc">
      <dgm:prSet loTypeId="urn:microsoft.com/office/officeart/2005/8/layout/radial5" loCatId="" qsTypeId="urn:microsoft.com/office/officeart/2005/8/quickstyle/simple4" qsCatId="simple" csTypeId="urn:microsoft.com/office/officeart/2005/8/colors/colorful4" csCatId="colorful" phldr="1"/>
      <dgm:spPr/>
      <dgm:t>
        <a:bodyPr/>
        <a:lstStyle/>
        <a:p>
          <a:endParaRPr lang="en-US"/>
        </a:p>
      </dgm:t>
    </dgm:pt>
    <dgm:pt modelId="{6829D383-7E5C-2649-9BEE-5D4104435DAD}">
      <dgm:prSet phldrT="[Text]" custT="1"/>
      <dgm:spPr/>
      <dgm:t>
        <a:bodyPr/>
        <a:lstStyle/>
        <a:p>
          <a:r>
            <a:rPr lang="en-US" sz="1800" b="1" dirty="0">
              <a:solidFill>
                <a:srgbClr val="000000"/>
              </a:solidFill>
            </a:rPr>
            <a:t> Adherence Support</a:t>
          </a:r>
        </a:p>
      </dgm:t>
    </dgm:pt>
    <dgm:pt modelId="{78FB6412-A06E-D64B-A1B8-62230BEFE2F2}" type="parTrans" cxnId="{1ACB7526-31F3-174A-9F2A-21E38BD400A0}">
      <dgm:prSet/>
      <dgm:spPr/>
      <dgm:t>
        <a:bodyPr/>
        <a:lstStyle/>
        <a:p>
          <a:endParaRPr lang="en-US" sz="1800">
            <a:solidFill>
              <a:srgbClr val="000000"/>
            </a:solidFill>
          </a:endParaRPr>
        </a:p>
      </dgm:t>
    </dgm:pt>
    <dgm:pt modelId="{695ACF09-F195-A440-B72D-DE69B437A475}" type="sibTrans" cxnId="{1ACB7526-31F3-174A-9F2A-21E38BD400A0}">
      <dgm:prSet/>
      <dgm:spPr/>
      <dgm:t>
        <a:bodyPr/>
        <a:lstStyle/>
        <a:p>
          <a:endParaRPr lang="en-US" sz="1800">
            <a:solidFill>
              <a:srgbClr val="000000"/>
            </a:solidFill>
          </a:endParaRPr>
        </a:p>
      </dgm:t>
    </dgm:pt>
    <dgm:pt modelId="{DC50F436-BFCC-4944-9138-A063228D1D76}">
      <dgm:prSet phldrT="[Text]" custT="1"/>
      <dgm:spPr>
        <a:solidFill>
          <a:schemeClr val="accent2">
            <a:lumMod val="60000"/>
            <a:lumOff val="40000"/>
          </a:schemeClr>
        </a:solidFill>
      </dgm:spPr>
      <dgm:t>
        <a:bodyPr/>
        <a:lstStyle/>
        <a:p>
          <a:r>
            <a:rPr lang="en-US" sz="1800" dirty="0">
              <a:solidFill>
                <a:srgbClr val="000000"/>
              </a:solidFill>
            </a:rPr>
            <a:t>Treatment Supporter</a:t>
          </a:r>
        </a:p>
      </dgm:t>
    </dgm:pt>
    <dgm:pt modelId="{7C7309C3-2A30-6042-9CEE-245727A7EFC9}" type="parTrans" cxnId="{96061D2E-930E-C140-8D48-399957FF6A05}">
      <dgm:prSet custT="1"/>
      <dgm:spPr>
        <a:solidFill>
          <a:schemeClr val="accent4">
            <a:lumMod val="40000"/>
            <a:lumOff val="60000"/>
          </a:schemeClr>
        </a:solidFill>
      </dgm:spPr>
      <dgm:t>
        <a:bodyPr/>
        <a:lstStyle/>
        <a:p>
          <a:endParaRPr lang="en-US" sz="1800">
            <a:solidFill>
              <a:srgbClr val="000000"/>
            </a:solidFill>
          </a:endParaRPr>
        </a:p>
      </dgm:t>
    </dgm:pt>
    <dgm:pt modelId="{25FD46E4-60F0-594F-9BB5-C27BC838D6F2}" type="sibTrans" cxnId="{96061D2E-930E-C140-8D48-399957FF6A05}">
      <dgm:prSet/>
      <dgm:spPr/>
      <dgm:t>
        <a:bodyPr/>
        <a:lstStyle/>
        <a:p>
          <a:endParaRPr lang="en-US" sz="1800">
            <a:solidFill>
              <a:srgbClr val="000000"/>
            </a:solidFill>
          </a:endParaRPr>
        </a:p>
      </dgm:t>
    </dgm:pt>
    <dgm:pt modelId="{58555A8A-E17F-5148-85BE-B350E63A07C9}">
      <dgm:prSet phldrT="[Text]" custT="1"/>
      <dgm:spPr>
        <a:solidFill>
          <a:schemeClr val="accent6">
            <a:lumMod val="60000"/>
            <a:lumOff val="40000"/>
          </a:schemeClr>
        </a:solidFill>
      </dgm:spPr>
      <dgm:t>
        <a:bodyPr/>
        <a:lstStyle/>
        <a:p>
          <a:r>
            <a:rPr lang="en-US" sz="1800" dirty="0">
              <a:solidFill>
                <a:srgbClr val="000000"/>
              </a:solidFill>
            </a:rPr>
            <a:t>Counselling</a:t>
          </a:r>
        </a:p>
      </dgm:t>
    </dgm:pt>
    <dgm:pt modelId="{24051EAD-20CA-A24C-A84C-77B5A1F574BF}" type="parTrans" cxnId="{0B637976-9CC5-CC45-BF72-2FB0682E65DB}">
      <dgm:prSet custT="1"/>
      <dgm:spPr>
        <a:solidFill>
          <a:schemeClr val="accent6">
            <a:lumMod val="60000"/>
            <a:lumOff val="40000"/>
          </a:schemeClr>
        </a:solidFill>
      </dgm:spPr>
      <dgm:t>
        <a:bodyPr/>
        <a:lstStyle/>
        <a:p>
          <a:endParaRPr lang="en-US" sz="1800">
            <a:solidFill>
              <a:srgbClr val="000000"/>
            </a:solidFill>
          </a:endParaRPr>
        </a:p>
      </dgm:t>
    </dgm:pt>
    <dgm:pt modelId="{29EEF515-7944-734B-851C-C57744CCFC7F}" type="sibTrans" cxnId="{0B637976-9CC5-CC45-BF72-2FB0682E65DB}">
      <dgm:prSet/>
      <dgm:spPr/>
      <dgm:t>
        <a:bodyPr/>
        <a:lstStyle/>
        <a:p>
          <a:endParaRPr lang="en-US" sz="1800">
            <a:solidFill>
              <a:srgbClr val="000000"/>
            </a:solidFill>
          </a:endParaRPr>
        </a:p>
      </dgm:t>
    </dgm:pt>
    <dgm:pt modelId="{CB2F4982-A85B-C34C-A2CE-8AB41F87AD58}">
      <dgm:prSet phldrT="[Text]" custT="1"/>
      <dgm:spPr>
        <a:solidFill>
          <a:schemeClr val="accent6">
            <a:lumMod val="75000"/>
          </a:schemeClr>
        </a:solidFill>
      </dgm:spPr>
      <dgm:t>
        <a:bodyPr/>
        <a:lstStyle/>
        <a:p>
          <a:r>
            <a:rPr lang="en-US" sz="1800" dirty="0">
              <a:solidFill>
                <a:srgbClr val="000000"/>
              </a:solidFill>
            </a:rPr>
            <a:t>Free Medicines</a:t>
          </a:r>
        </a:p>
      </dgm:t>
    </dgm:pt>
    <dgm:pt modelId="{65870CF2-DEE8-0942-ABAF-CB6005585398}" type="parTrans" cxnId="{72FCCE46-4555-C245-9881-9E6E93179A4D}">
      <dgm:prSet custT="1"/>
      <dgm:spPr/>
      <dgm:t>
        <a:bodyPr/>
        <a:lstStyle/>
        <a:p>
          <a:endParaRPr lang="en-US" sz="1800">
            <a:solidFill>
              <a:srgbClr val="000000"/>
            </a:solidFill>
          </a:endParaRPr>
        </a:p>
      </dgm:t>
    </dgm:pt>
    <dgm:pt modelId="{803B6DF3-7BDD-EC4E-9B42-85034F58A06C}" type="sibTrans" cxnId="{72FCCE46-4555-C245-9881-9E6E93179A4D}">
      <dgm:prSet/>
      <dgm:spPr/>
      <dgm:t>
        <a:bodyPr/>
        <a:lstStyle/>
        <a:p>
          <a:endParaRPr lang="en-US" sz="1800">
            <a:solidFill>
              <a:srgbClr val="000000"/>
            </a:solidFill>
          </a:endParaRPr>
        </a:p>
      </dgm:t>
    </dgm:pt>
    <dgm:pt modelId="{43DDCEAD-2A03-904B-82A1-E6412053DD33}">
      <dgm:prSet phldrT="[Text]" custT="1"/>
      <dgm:spPr/>
      <dgm:t>
        <a:bodyPr/>
        <a:lstStyle/>
        <a:p>
          <a:r>
            <a:rPr lang="en-US" sz="1800" dirty="0">
              <a:solidFill>
                <a:srgbClr val="000000"/>
              </a:solidFill>
            </a:rPr>
            <a:t>Refill Monitoring</a:t>
          </a:r>
        </a:p>
      </dgm:t>
    </dgm:pt>
    <dgm:pt modelId="{0AAD77CA-19F4-C949-868B-21F2C7C9E909}" type="parTrans" cxnId="{321B3080-D03D-014E-9310-7AD534B3FAA9}">
      <dgm:prSet custT="1"/>
      <dgm:spPr/>
      <dgm:t>
        <a:bodyPr/>
        <a:lstStyle/>
        <a:p>
          <a:endParaRPr lang="en-US" sz="1800">
            <a:solidFill>
              <a:srgbClr val="000000"/>
            </a:solidFill>
          </a:endParaRPr>
        </a:p>
      </dgm:t>
    </dgm:pt>
    <dgm:pt modelId="{606A0736-9355-2844-BB9D-9CD4C84A989B}" type="sibTrans" cxnId="{321B3080-D03D-014E-9310-7AD534B3FAA9}">
      <dgm:prSet/>
      <dgm:spPr/>
      <dgm:t>
        <a:bodyPr/>
        <a:lstStyle/>
        <a:p>
          <a:endParaRPr lang="en-US" sz="1800">
            <a:solidFill>
              <a:srgbClr val="000000"/>
            </a:solidFill>
          </a:endParaRPr>
        </a:p>
      </dgm:t>
    </dgm:pt>
    <dgm:pt modelId="{5F973E26-861D-064D-8100-3F2EBE4C12DA}">
      <dgm:prSet custT="1"/>
      <dgm:spPr/>
      <dgm:t>
        <a:bodyPr/>
        <a:lstStyle/>
        <a:p>
          <a:r>
            <a:rPr lang="en-US" sz="1800" dirty="0">
              <a:solidFill>
                <a:srgbClr val="000000"/>
              </a:solidFill>
            </a:rPr>
            <a:t>NPY/ Social Support Scheme Linkages</a:t>
          </a:r>
        </a:p>
      </dgm:t>
    </dgm:pt>
    <dgm:pt modelId="{BDB4CABF-C02F-9040-BECA-92C7C7A10723}" type="parTrans" cxnId="{AFB0F7CC-05A4-2C4F-A255-816AE5E9CFFB}">
      <dgm:prSet custT="1"/>
      <dgm:spPr/>
      <dgm:t>
        <a:bodyPr/>
        <a:lstStyle/>
        <a:p>
          <a:endParaRPr lang="en-US" sz="1800">
            <a:solidFill>
              <a:srgbClr val="000000"/>
            </a:solidFill>
          </a:endParaRPr>
        </a:p>
      </dgm:t>
    </dgm:pt>
    <dgm:pt modelId="{86C9B526-D0B2-ED4E-B727-94559A2E1CDF}" type="sibTrans" cxnId="{AFB0F7CC-05A4-2C4F-A255-816AE5E9CFFB}">
      <dgm:prSet/>
      <dgm:spPr/>
      <dgm:t>
        <a:bodyPr/>
        <a:lstStyle/>
        <a:p>
          <a:endParaRPr lang="en-US" sz="1800">
            <a:solidFill>
              <a:srgbClr val="000000"/>
            </a:solidFill>
          </a:endParaRPr>
        </a:p>
      </dgm:t>
    </dgm:pt>
    <dgm:pt modelId="{8B5D64A1-F4C7-274B-A0D7-9D2295018ACD}">
      <dgm:prSet custT="1"/>
      <dgm:spPr/>
      <dgm:t>
        <a:bodyPr/>
        <a:lstStyle/>
        <a:p>
          <a:r>
            <a:rPr lang="en-US" sz="1800" dirty="0">
              <a:solidFill>
                <a:srgbClr val="000000"/>
              </a:solidFill>
            </a:rPr>
            <a:t>ITC Support: Call Centre/ 99 DOTS/MERM</a:t>
          </a:r>
        </a:p>
      </dgm:t>
    </dgm:pt>
    <dgm:pt modelId="{E36BE046-0EBB-7B42-9E29-5316AE9B68D0}" type="parTrans" cxnId="{73F6C778-429F-C644-9866-CEF811A34403}">
      <dgm:prSet custT="1"/>
      <dgm:spPr/>
      <dgm:t>
        <a:bodyPr/>
        <a:lstStyle/>
        <a:p>
          <a:endParaRPr lang="en-US" sz="1800">
            <a:solidFill>
              <a:srgbClr val="000000"/>
            </a:solidFill>
          </a:endParaRPr>
        </a:p>
      </dgm:t>
    </dgm:pt>
    <dgm:pt modelId="{B20CF925-E6E5-5D4C-9ACB-1AD8C00C5828}" type="sibTrans" cxnId="{73F6C778-429F-C644-9866-CEF811A34403}">
      <dgm:prSet/>
      <dgm:spPr/>
      <dgm:t>
        <a:bodyPr/>
        <a:lstStyle/>
        <a:p>
          <a:endParaRPr lang="en-US" sz="1800">
            <a:solidFill>
              <a:srgbClr val="000000"/>
            </a:solidFill>
          </a:endParaRPr>
        </a:p>
      </dgm:t>
    </dgm:pt>
    <dgm:pt modelId="{9536791B-F94D-0F4B-908D-F0FD85774E9D}">
      <dgm:prSet custT="1"/>
      <dgm:spPr/>
      <dgm:t>
        <a:bodyPr/>
        <a:lstStyle/>
        <a:p>
          <a:r>
            <a:rPr lang="en-US" sz="1800" dirty="0">
              <a:solidFill>
                <a:srgbClr val="000000"/>
              </a:solidFill>
            </a:rPr>
            <a:t>Human Touch</a:t>
          </a:r>
        </a:p>
      </dgm:t>
    </dgm:pt>
    <dgm:pt modelId="{F11EC840-388D-D248-8552-55D747940666}" type="parTrans" cxnId="{8FF77715-0011-AB48-B395-405B283D8638}">
      <dgm:prSet custT="1"/>
      <dgm:spPr/>
      <dgm:t>
        <a:bodyPr/>
        <a:lstStyle/>
        <a:p>
          <a:endParaRPr lang="en-US" sz="1800">
            <a:solidFill>
              <a:srgbClr val="000000"/>
            </a:solidFill>
          </a:endParaRPr>
        </a:p>
      </dgm:t>
    </dgm:pt>
    <dgm:pt modelId="{DE3AFFB3-6A1B-334C-9210-400268608BE5}" type="sibTrans" cxnId="{8FF77715-0011-AB48-B395-405B283D8638}">
      <dgm:prSet/>
      <dgm:spPr/>
      <dgm:t>
        <a:bodyPr/>
        <a:lstStyle/>
        <a:p>
          <a:endParaRPr lang="en-US" sz="1800">
            <a:solidFill>
              <a:srgbClr val="000000"/>
            </a:solidFill>
          </a:endParaRPr>
        </a:p>
      </dgm:t>
    </dgm:pt>
    <dgm:pt modelId="{92ADFE40-8A04-064B-8660-30D7AEFBF547}" type="pres">
      <dgm:prSet presAssocID="{F861A38A-7928-CB4B-BC50-6EDDAA773D68}" presName="Name0" presStyleCnt="0">
        <dgm:presLayoutVars>
          <dgm:chMax val="1"/>
          <dgm:dir/>
          <dgm:animLvl val="ctr"/>
          <dgm:resizeHandles val="exact"/>
        </dgm:presLayoutVars>
      </dgm:prSet>
      <dgm:spPr/>
    </dgm:pt>
    <dgm:pt modelId="{FE2E0680-A11B-BA47-8780-07E1480EEBAD}" type="pres">
      <dgm:prSet presAssocID="{6829D383-7E5C-2649-9BEE-5D4104435DAD}" presName="centerShape" presStyleLbl="node0" presStyleIdx="0" presStyleCnt="1" custScaleX="124758" custScaleY="127473"/>
      <dgm:spPr/>
    </dgm:pt>
    <dgm:pt modelId="{ECCA51DA-1C51-EE40-BD8F-0C9D67AADE96}" type="pres">
      <dgm:prSet presAssocID="{7C7309C3-2A30-6042-9CEE-245727A7EFC9}" presName="parTrans" presStyleLbl="sibTrans2D1" presStyleIdx="0" presStyleCnt="7"/>
      <dgm:spPr/>
    </dgm:pt>
    <dgm:pt modelId="{B136DC36-E013-DA4D-B7C5-1515D924BBA3}" type="pres">
      <dgm:prSet presAssocID="{7C7309C3-2A30-6042-9CEE-245727A7EFC9}" presName="connectorText" presStyleLbl="sibTrans2D1" presStyleIdx="0" presStyleCnt="7"/>
      <dgm:spPr/>
    </dgm:pt>
    <dgm:pt modelId="{5EA5A99F-9724-0049-AD66-341BDF4837E6}" type="pres">
      <dgm:prSet presAssocID="{DC50F436-BFCC-4944-9138-A063228D1D76}" presName="node" presStyleLbl="node1" presStyleIdx="0" presStyleCnt="7" custScaleX="111331">
        <dgm:presLayoutVars>
          <dgm:bulletEnabled val="1"/>
        </dgm:presLayoutVars>
      </dgm:prSet>
      <dgm:spPr/>
    </dgm:pt>
    <dgm:pt modelId="{D52DB6F5-FBBA-4942-8B1A-328C170B34F3}" type="pres">
      <dgm:prSet presAssocID="{24051EAD-20CA-A24C-A84C-77B5A1F574BF}" presName="parTrans" presStyleLbl="sibTrans2D1" presStyleIdx="1" presStyleCnt="7"/>
      <dgm:spPr/>
    </dgm:pt>
    <dgm:pt modelId="{6854A06C-0987-BE4A-A771-9D5A16315ED6}" type="pres">
      <dgm:prSet presAssocID="{24051EAD-20CA-A24C-A84C-77B5A1F574BF}" presName="connectorText" presStyleLbl="sibTrans2D1" presStyleIdx="1" presStyleCnt="7"/>
      <dgm:spPr/>
    </dgm:pt>
    <dgm:pt modelId="{4F679CE4-AE3E-EC42-A1E0-772260CC739C}" type="pres">
      <dgm:prSet presAssocID="{58555A8A-E17F-5148-85BE-B350E63A07C9}" presName="node" presStyleLbl="node1" presStyleIdx="1" presStyleCnt="7" custScaleX="116498">
        <dgm:presLayoutVars>
          <dgm:bulletEnabled val="1"/>
        </dgm:presLayoutVars>
      </dgm:prSet>
      <dgm:spPr/>
    </dgm:pt>
    <dgm:pt modelId="{21DD3EC6-5AB9-7847-B6F5-3F6BBF6AD4A3}" type="pres">
      <dgm:prSet presAssocID="{65870CF2-DEE8-0942-ABAF-CB6005585398}" presName="parTrans" presStyleLbl="sibTrans2D1" presStyleIdx="2" presStyleCnt="7"/>
      <dgm:spPr/>
    </dgm:pt>
    <dgm:pt modelId="{96BB66AD-0C1A-FF46-9B92-81CCA081BE35}" type="pres">
      <dgm:prSet presAssocID="{65870CF2-DEE8-0942-ABAF-CB6005585398}" presName="connectorText" presStyleLbl="sibTrans2D1" presStyleIdx="2" presStyleCnt="7"/>
      <dgm:spPr/>
    </dgm:pt>
    <dgm:pt modelId="{859D9AD5-349F-934D-9339-A83708CEAA8F}" type="pres">
      <dgm:prSet presAssocID="{CB2F4982-A85B-C34C-A2CE-8AB41F87AD58}" presName="node" presStyleLbl="node1" presStyleIdx="2" presStyleCnt="7">
        <dgm:presLayoutVars>
          <dgm:bulletEnabled val="1"/>
        </dgm:presLayoutVars>
      </dgm:prSet>
      <dgm:spPr/>
    </dgm:pt>
    <dgm:pt modelId="{F30E8880-8D30-8A4A-B9B5-93585FD34ED8}" type="pres">
      <dgm:prSet presAssocID="{F11EC840-388D-D248-8552-55D747940666}" presName="parTrans" presStyleLbl="sibTrans2D1" presStyleIdx="3" presStyleCnt="7"/>
      <dgm:spPr/>
    </dgm:pt>
    <dgm:pt modelId="{456A2703-765B-2946-9D59-9DC836B91996}" type="pres">
      <dgm:prSet presAssocID="{F11EC840-388D-D248-8552-55D747940666}" presName="connectorText" presStyleLbl="sibTrans2D1" presStyleIdx="3" presStyleCnt="7"/>
      <dgm:spPr/>
    </dgm:pt>
    <dgm:pt modelId="{D9FF7793-3558-9040-A670-8AE5C877B8BE}" type="pres">
      <dgm:prSet presAssocID="{9536791B-F94D-0F4B-908D-F0FD85774E9D}" presName="node" presStyleLbl="node1" presStyleIdx="3" presStyleCnt="7">
        <dgm:presLayoutVars>
          <dgm:bulletEnabled val="1"/>
        </dgm:presLayoutVars>
      </dgm:prSet>
      <dgm:spPr/>
    </dgm:pt>
    <dgm:pt modelId="{E28B129F-15B4-0E47-9440-4CE5DF7A8BEA}" type="pres">
      <dgm:prSet presAssocID="{E36BE046-0EBB-7B42-9E29-5316AE9B68D0}" presName="parTrans" presStyleLbl="sibTrans2D1" presStyleIdx="4" presStyleCnt="7"/>
      <dgm:spPr/>
    </dgm:pt>
    <dgm:pt modelId="{A7D3C381-2C40-6243-A001-78DA3F734B1E}" type="pres">
      <dgm:prSet presAssocID="{E36BE046-0EBB-7B42-9E29-5316AE9B68D0}" presName="connectorText" presStyleLbl="sibTrans2D1" presStyleIdx="4" presStyleCnt="7"/>
      <dgm:spPr/>
    </dgm:pt>
    <dgm:pt modelId="{8089EC69-B47C-3C43-83C4-05771BD68E62}" type="pres">
      <dgm:prSet presAssocID="{8B5D64A1-F4C7-274B-A0D7-9D2295018ACD}" presName="node" presStyleLbl="node1" presStyleIdx="4" presStyleCnt="7" custScaleX="143217">
        <dgm:presLayoutVars>
          <dgm:bulletEnabled val="1"/>
        </dgm:presLayoutVars>
      </dgm:prSet>
      <dgm:spPr/>
    </dgm:pt>
    <dgm:pt modelId="{1393623F-B27F-2944-B094-9A10450DA52A}" type="pres">
      <dgm:prSet presAssocID="{BDB4CABF-C02F-9040-BECA-92C7C7A10723}" presName="parTrans" presStyleLbl="sibTrans2D1" presStyleIdx="5" presStyleCnt="7"/>
      <dgm:spPr/>
    </dgm:pt>
    <dgm:pt modelId="{837F664F-F0DD-7445-B0C5-AD46EA3D6792}" type="pres">
      <dgm:prSet presAssocID="{BDB4CABF-C02F-9040-BECA-92C7C7A10723}" presName="connectorText" presStyleLbl="sibTrans2D1" presStyleIdx="5" presStyleCnt="7"/>
      <dgm:spPr/>
    </dgm:pt>
    <dgm:pt modelId="{D2E8DCBC-708C-DA4C-AE55-C322E5CD6641}" type="pres">
      <dgm:prSet presAssocID="{5F973E26-861D-064D-8100-3F2EBE4C12DA}" presName="node" presStyleLbl="node1" presStyleIdx="5" presStyleCnt="7">
        <dgm:presLayoutVars>
          <dgm:bulletEnabled val="1"/>
        </dgm:presLayoutVars>
      </dgm:prSet>
      <dgm:spPr/>
    </dgm:pt>
    <dgm:pt modelId="{064B7308-5EA8-9549-9F59-077D4D7BD3C8}" type="pres">
      <dgm:prSet presAssocID="{0AAD77CA-19F4-C949-868B-21F2C7C9E909}" presName="parTrans" presStyleLbl="sibTrans2D1" presStyleIdx="6" presStyleCnt="7"/>
      <dgm:spPr/>
    </dgm:pt>
    <dgm:pt modelId="{77C5F128-408C-974D-AECC-B3D3EDD23681}" type="pres">
      <dgm:prSet presAssocID="{0AAD77CA-19F4-C949-868B-21F2C7C9E909}" presName="connectorText" presStyleLbl="sibTrans2D1" presStyleIdx="6" presStyleCnt="7"/>
      <dgm:spPr/>
    </dgm:pt>
    <dgm:pt modelId="{27AA1227-ECF7-FD45-9FDA-5E253B1C7D70}" type="pres">
      <dgm:prSet presAssocID="{43DDCEAD-2A03-904B-82A1-E6412053DD33}" presName="node" presStyleLbl="node1" presStyleIdx="6" presStyleCnt="7">
        <dgm:presLayoutVars>
          <dgm:bulletEnabled val="1"/>
        </dgm:presLayoutVars>
      </dgm:prSet>
      <dgm:spPr/>
    </dgm:pt>
  </dgm:ptLst>
  <dgm:cxnLst>
    <dgm:cxn modelId="{8FF77715-0011-AB48-B395-405B283D8638}" srcId="{6829D383-7E5C-2649-9BEE-5D4104435DAD}" destId="{9536791B-F94D-0F4B-908D-F0FD85774E9D}" srcOrd="3" destOrd="0" parTransId="{F11EC840-388D-D248-8552-55D747940666}" sibTransId="{DE3AFFB3-6A1B-334C-9210-400268608BE5}"/>
    <dgm:cxn modelId="{DF777E1D-A074-8D4D-91D5-30A083282B67}" type="presOf" srcId="{BDB4CABF-C02F-9040-BECA-92C7C7A10723}" destId="{837F664F-F0DD-7445-B0C5-AD46EA3D6792}" srcOrd="1" destOrd="0" presId="urn:microsoft.com/office/officeart/2005/8/layout/radial5"/>
    <dgm:cxn modelId="{1ACB7526-31F3-174A-9F2A-21E38BD400A0}" srcId="{F861A38A-7928-CB4B-BC50-6EDDAA773D68}" destId="{6829D383-7E5C-2649-9BEE-5D4104435DAD}" srcOrd="0" destOrd="0" parTransId="{78FB6412-A06E-D64B-A1B8-62230BEFE2F2}" sibTransId="{695ACF09-F195-A440-B72D-DE69B437A475}"/>
    <dgm:cxn modelId="{F9E47B2C-576E-824F-AB02-068679B41F23}" type="presOf" srcId="{DC50F436-BFCC-4944-9138-A063228D1D76}" destId="{5EA5A99F-9724-0049-AD66-341BDF4837E6}" srcOrd="0" destOrd="0" presId="urn:microsoft.com/office/officeart/2005/8/layout/radial5"/>
    <dgm:cxn modelId="{96061D2E-930E-C140-8D48-399957FF6A05}" srcId="{6829D383-7E5C-2649-9BEE-5D4104435DAD}" destId="{DC50F436-BFCC-4944-9138-A063228D1D76}" srcOrd="0" destOrd="0" parTransId="{7C7309C3-2A30-6042-9CEE-245727A7EFC9}" sibTransId="{25FD46E4-60F0-594F-9BB5-C27BC838D6F2}"/>
    <dgm:cxn modelId="{8E53B72E-28EE-6B4B-931A-64692EAF21AB}" type="presOf" srcId="{6829D383-7E5C-2649-9BEE-5D4104435DAD}" destId="{FE2E0680-A11B-BA47-8780-07E1480EEBAD}" srcOrd="0" destOrd="0" presId="urn:microsoft.com/office/officeart/2005/8/layout/radial5"/>
    <dgm:cxn modelId="{2F99B939-DD00-0B4F-898A-363280049E55}" type="presOf" srcId="{0AAD77CA-19F4-C949-868B-21F2C7C9E909}" destId="{77C5F128-408C-974D-AECC-B3D3EDD23681}" srcOrd="1" destOrd="0" presId="urn:microsoft.com/office/officeart/2005/8/layout/radial5"/>
    <dgm:cxn modelId="{D434D93F-4FAF-AE4C-BBDD-0EF619CC1CA0}" type="presOf" srcId="{58555A8A-E17F-5148-85BE-B350E63A07C9}" destId="{4F679CE4-AE3E-EC42-A1E0-772260CC739C}" srcOrd="0" destOrd="0" presId="urn:microsoft.com/office/officeart/2005/8/layout/radial5"/>
    <dgm:cxn modelId="{95E41E40-E0D8-064E-8F3C-72CA665F5542}" type="presOf" srcId="{24051EAD-20CA-A24C-A84C-77B5A1F574BF}" destId="{D52DB6F5-FBBA-4942-8B1A-328C170B34F3}" srcOrd="0" destOrd="0" presId="urn:microsoft.com/office/officeart/2005/8/layout/radial5"/>
    <dgm:cxn modelId="{90CE4B62-F365-474C-BB3E-2586BBD7E8AF}" type="presOf" srcId="{E36BE046-0EBB-7B42-9E29-5316AE9B68D0}" destId="{A7D3C381-2C40-6243-A001-78DA3F734B1E}" srcOrd="1" destOrd="0" presId="urn:microsoft.com/office/officeart/2005/8/layout/radial5"/>
    <dgm:cxn modelId="{72FCCE46-4555-C245-9881-9E6E93179A4D}" srcId="{6829D383-7E5C-2649-9BEE-5D4104435DAD}" destId="{CB2F4982-A85B-C34C-A2CE-8AB41F87AD58}" srcOrd="2" destOrd="0" parTransId="{65870CF2-DEE8-0942-ABAF-CB6005585398}" sibTransId="{803B6DF3-7BDD-EC4E-9B42-85034F58A06C}"/>
    <dgm:cxn modelId="{241AAB67-94FA-9E4D-887B-D8D1F8301C22}" type="presOf" srcId="{F11EC840-388D-D248-8552-55D747940666}" destId="{F30E8880-8D30-8A4A-B9B5-93585FD34ED8}" srcOrd="0" destOrd="0" presId="urn:microsoft.com/office/officeart/2005/8/layout/radial5"/>
    <dgm:cxn modelId="{AE719A49-C652-5B45-9CAB-28B96B46B876}" type="presOf" srcId="{8B5D64A1-F4C7-274B-A0D7-9D2295018ACD}" destId="{8089EC69-B47C-3C43-83C4-05771BD68E62}" srcOrd="0" destOrd="0" presId="urn:microsoft.com/office/officeart/2005/8/layout/radial5"/>
    <dgm:cxn modelId="{8AFD7F4D-FBC1-0347-A297-4DB3413458A5}" type="presOf" srcId="{7C7309C3-2A30-6042-9CEE-245727A7EFC9}" destId="{B136DC36-E013-DA4D-B7C5-1515D924BBA3}" srcOrd="1" destOrd="0" presId="urn:microsoft.com/office/officeart/2005/8/layout/radial5"/>
    <dgm:cxn modelId="{90C44E4E-E45E-5D4C-9426-306ED6A3B49F}" type="presOf" srcId="{9536791B-F94D-0F4B-908D-F0FD85774E9D}" destId="{D9FF7793-3558-9040-A670-8AE5C877B8BE}" srcOrd="0" destOrd="0" presId="urn:microsoft.com/office/officeart/2005/8/layout/radial5"/>
    <dgm:cxn modelId="{DDBAB372-2545-C348-A0FA-732D7E11DF79}" type="presOf" srcId="{0AAD77CA-19F4-C949-868B-21F2C7C9E909}" destId="{064B7308-5EA8-9549-9F59-077D4D7BD3C8}" srcOrd="0" destOrd="0" presId="urn:microsoft.com/office/officeart/2005/8/layout/radial5"/>
    <dgm:cxn modelId="{0B637976-9CC5-CC45-BF72-2FB0682E65DB}" srcId="{6829D383-7E5C-2649-9BEE-5D4104435DAD}" destId="{58555A8A-E17F-5148-85BE-B350E63A07C9}" srcOrd="1" destOrd="0" parTransId="{24051EAD-20CA-A24C-A84C-77B5A1F574BF}" sibTransId="{29EEF515-7944-734B-851C-C57744CCFC7F}"/>
    <dgm:cxn modelId="{73F6C778-429F-C644-9866-CEF811A34403}" srcId="{6829D383-7E5C-2649-9BEE-5D4104435DAD}" destId="{8B5D64A1-F4C7-274B-A0D7-9D2295018ACD}" srcOrd="4" destOrd="0" parTransId="{E36BE046-0EBB-7B42-9E29-5316AE9B68D0}" sibTransId="{B20CF925-E6E5-5D4C-9ACB-1AD8C00C5828}"/>
    <dgm:cxn modelId="{CBD58D5A-A474-3B46-B032-679F035505A9}" type="presOf" srcId="{F861A38A-7928-CB4B-BC50-6EDDAA773D68}" destId="{92ADFE40-8A04-064B-8660-30D7AEFBF547}" srcOrd="0" destOrd="0" presId="urn:microsoft.com/office/officeart/2005/8/layout/radial5"/>
    <dgm:cxn modelId="{7CB67C7F-3E51-8544-BABA-4F547F920141}" type="presOf" srcId="{65870CF2-DEE8-0942-ABAF-CB6005585398}" destId="{21DD3EC6-5AB9-7847-B6F5-3F6BBF6AD4A3}" srcOrd="0" destOrd="0" presId="urn:microsoft.com/office/officeart/2005/8/layout/radial5"/>
    <dgm:cxn modelId="{6E90B87F-FFCF-7F46-925A-5A7E74D1EABE}" type="presOf" srcId="{E36BE046-0EBB-7B42-9E29-5316AE9B68D0}" destId="{E28B129F-15B4-0E47-9440-4CE5DF7A8BEA}" srcOrd="0" destOrd="0" presId="urn:microsoft.com/office/officeart/2005/8/layout/radial5"/>
    <dgm:cxn modelId="{321B3080-D03D-014E-9310-7AD534B3FAA9}" srcId="{6829D383-7E5C-2649-9BEE-5D4104435DAD}" destId="{43DDCEAD-2A03-904B-82A1-E6412053DD33}" srcOrd="6" destOrd="0" parTransId="{0AAD77CA-19F4-C949-868B-21F2C7C9E909}" sibTransId="{606A0736-9355-2844-BB9D-9CD4C84A989B}"/>
    <dgm:cxn modelId="{856EE080-FCC6-494F-8A9B-1F9443EF6287}" type="presOf" srcId="{43DDCEAD-2A03-904B-82A1-E6412053DD33}" destId="{27AA1227-ECF7-FD45-9FDA-5E253B1C7D70}" srcOrd="0" destOrd="0" presId="urn:microsoft.com/office/officeart/2005/8/layout/radial5"/>
    <dgm:cxn modelId="{E3D7B58B-A96D-514D-AC6F-CE91EF530EC8}" type="presOf" srcId="{F11EC840-388D-D248-8552-55D747940666}" destId="{456A2703-765B-2946-9D59-9DC836B91996}" srcOrd="1" destOrd="0" presId="urn:microsoft.com/office/officeart/2005/8/layout/radial5"/>
    <dgm:cxn modelId="{89077E97-731C-F446-A8A1-C7B396C1B3BD}" type="presOf" srcId="{7C7309C3-2A30-6042-9CEE-245727A7EFC9}" destId="{ECCA51DA-1C51-EE40-BD8F-0C9D67AADE96}" srcOrd="0" destOrd="0" presId="urn:microsoft.com/office/officeart/2005/8/layout/radial5"/>
    <dgm:cxn modelId="{714BA5B6-BAEF-4A43-A560-5F7477912435}" type="presOf" srcId="{5F973E26-861D-064D-8100-3F2EBE4C12DA}" destId="{D2E8DCBC-708C-DA4C-AE55-C322E5CD6641}" srcOrd="0" destOrd="0" presId="urn:microsoft.com/office/officeart/2005/8/layout/radial5"/>
    <dgm:cxn modelId="{B048AFBE-5DE6-3F4B-B761-2EBFF24FC90D}" type="presOf" srcId="{24051EAD-20CA-A24C-A84C-77B5A1F574BF}" destId="{6854A06C-0987-BE4A-A771-9D5A16315ED6}" srcOrd="1" destOrd="0" presId="urn:microsoft.com/office/officeart/2005/8/layout/radial5"/>
    <dgm:cxn modelId="{4579BFCC-4E8C-1843-AFB6-734CEA27308D}" type="presOf" srcId="{65870CF2-DEE8-0942-ABAF-CB6005585398}" destId="{96BB66AD-0C1A-FF46-9B92-81CCA081BE35}" srcOrd="1" destOrd="0" presId="urn:microsoft.com/office/officeart/2005/8/layout/radial5"/>
    <dgm:cxn modelId="{AFB0F7CC-05A4-2C4F-A255-816AE5E9CFFB}" srcId="{6829D383-7E5C-2649-9BEE-5D4104435DAD}" destId="{5F973E26-861D-064D-8100-3F2EBE4C12DA}" srcOrd="5" destOrd="0" parTransId="{BDB4CABF-C02F-9040-BECA-92C7C7A10723}" sibTransId="{86C9B526-D0B2-ED4E-B727-94559A2E1CDF}"/>
    <dgm:cxn modelId="{B237B9DC-FBD2-F746-A5A7-2199D5FA0C5A}" type="presOf" srcId="{BDB4CABF-C02F-9040-BECA-92C7C7A10723}" destId="{1393623F-B27F-2944-B094-9A10450DA52A}" srcOrd="0" destOrd="0" presId="urn:microsoft.com/office/officeart/2005/8/layout/radial5"/>
    <dgm:cxn modelId="{919008E1-61BE-8242-9156-F3A83054A321}" type="presOf" srcId="{CB2F4982-A85B-C34C-A2CE-8AB41F87AD58}" destId="{859D9AD5-349F-934D-9339-A83708CEAA8F}" srcOrd="0" destOrd="0" presId="urn:microsoft.com/office/officeart/2005/8/layout/radial5"/>
    <dgm:cxn modelId="{24662973-95F6-CA43-B5B4-E8AF4FE399FD}" type="presParOf" srcId="{92ADFE40-8A04-064B-8660-30D7AEFBF547}" destId="{FE2E0680-A11B-BA47-8780-07E1480EEBAD}" srcOrd="0" destOrd="0" presId="urn:microsoft.com/office/officeart/2005/8/layout/radial5"/>
    <dgm:cxn modelId="{9DB9234C-130A-594A-9B76-84C261BFE627}" type="presParOf" srcId="{92ADFE40-8A04-064B-8660-30D7AEFBF547}" destId="{ECCA51DA-1C51-EE40-BD8F-0C9D67AADE96}" srcOrd="1" destOrd="0" presId="urn:microsoft.com/office/officeart/2005/8/layout/radial5"/>
    <dgm:cxn modelId="{989A4952-F8B2-7946-AFEC-E63C9D8353AE}" type="presParOf" srcId="{ECCA51DA-1C51-EE40-BD8F-0C9D67AADE96}" destId="{B136DC36-E013-DA4D-B7C5-1515D924BBA3}" srcOrd="0" destOrd="0" presId="urn:microsoft.com/office/officeart/2005/8/layout/radial5"/>
    <dgm:cxn modelId="{AB3CD329-45ED-9442-804E-A63CC790F7BC}" type="presParOf" srcId="{92ADFE40-8A04-064B-8660-30D7AEFBF547}" destId="{5EA5A99F-9724-0049-AD66-341BDF4837E6}" srcOrd="2" destOrd="0" presId="urn:microsoft.com/office/officeart/2005/8/layout/radial5"/>
    <dgm:cxn modelId="{5CF4BA6E-BDB7-9840-B7A8-E9118E9FCBC2}" type="presParOf" srcId="{92ADFE40-8A04-064B-8660-30D7AEFBF547}" destId="{D52DB6F5-FBBA-4942-8B1A-328C170B34F3}" srcOrd="3" destOrd="0" presId="urn:microsoft.com/office/officeart/2005/8/layout/radial5"/>
    <dgm:cxn modelId="{815EEC43-C557-1C41-8ED5-94A3EB0DC65B}" type="presParOf" srcId="{D52DB6F5-FBBA-4942-8B1A-328C170B34F3}" destId="{6854A06C-0987-BE4A-A771-9D5A16315ED6}" srcOrd="0" destOrd="0" presId="urn:microsoft.com/office/officeart/2005/8/layout/radial5"/>
    <dgm:cxn modelId="{99DF9FAA-116D-FC4F-BFE3-99628BB511E5}" type="presParOf" srcId="{92ADFE40-8A04-064B-8660-30D7AEFBF547}" destId="{4F679CE4-AE3E-EC42-A1E0-772260CC739C}" srcOrd="4" destOrd="0" presId="urn:microsoft.com/office/officeart/2005/8/layout/radial5"/>
    <dgm:cxn modelId="{134AF5D4-5ABA-C941-A946-02F6848F79B8}" type="presParOf" srcId="{92ADFE40-8A04-064B-8660-30D7AEFBF547}" destId="{21DD3EC6-5AB9-7847-B6F5-3F6BBF6AD4A3}" srcOrd="5" destOrd="0" presId="urn:microsoft.com/office/officeart/2005/8/layout/radial5"/>
    <dgm:cxn modelId="{EAB27EE0-FE86-E147-BD0E-ED5485AFDBC5}" type="presParOf" srcId="{21DD3EC6-5AB9-7847-B6F5-3F6BBF6AD4A3}" destId="{96BB66AD-0C1A-FF46-9B92-81CCA081BE35}" srcOrd="0" destOrd="0" presId="urn:microsoft.com/office/officeart/2005/8/layout/radial5"/>
    <dgm:cxn modelId="{D52FFEB4-8BE7-7643-A657-E10491E65183}" type="presParOf" srcId="{92ADFE40-8A04-064B-8660-30D7AEFBF547}" destId="{859D9AD5-349F-934D-9339-A83708CEAA8F}" srcOrd="6" destOrd="0" presId="urn:microsoft.com/office/officeart/2005/8/layout/radial5"/>
    <dgm:cxn modelId="{7952378E-C10C-7146-8348-6538448ABCE9}" type="presParOf" srcId="{92ADFE40-8A04-064B-8660-30D7AEFBF547}" destId="{F30E8880-8D30-8A4A-B9B5-93585FD34ED8}" srcOrd="7" destOrd="0" presId="urn:microsoft.com/office/officeart/2005/8/layout/radial5"/>
    <dgm:cxn modelId="{42F35A09-0495-EA4D-9141-66751C129632}" type="presParOf" srcId="{F30E8880-8D30-8A4A-B9B5-93585FD34ED8}" destId="{456A2703-765B-2946-9D59-9DC836B91996}" srcOrd="0" destOrd="0" presId="urn:microsoft.com/office/officeart/2005/8/layout/radial5"/>
    <dgm:cxn modelId="{5E950950-86B3-9E45-8267-E9E9F1BECCC2}" type="presParOf" srcId="{92ADFE40-8A04-064B-8660-30D7AEFBF547}" destId="{D9FF7793-3558-9040-A670-8AE5C877B8BE}" srcOrd="8" destOrd="0" presId="urn:microsoft.com/office/officeart/2005/8/layout/radial5"/>
    <dgm:cxn modelId="{372337CC-F11C-424A-8B49-1B0154B02338}" type="presParOf" srcId="{92ADFE40-8A04-064B-8660-30D7AEFBF547}" destId="{E28B129F-15B4-0E47-9440-4CE5DF7A8BEA}" srcOrd="9" destOrd="0" presId="urn:microsoft.com/office/officeart/2005/8/layout/radial5"/>
    <dgm:cxn modelId="{67B9299B-738C-614E-83DE-2559336DCF62}" type="presParOf" srcId="{E28B129F-15B4-0E47-9440-4CE5DF7A8BEA}" destId="{A7D3C381-2C40-6243-A001-78DA3F734B1E}" srcOrd="0" destOrd="0" presId="urn:microsoft.com/office/officeart/2005/8/layout/radial5"/>
    <dgm:cxn modelId="{49143623-D0AE-3045-AF5C-6FF51B451219}" type="presParOf" srcId="{92ADFE40-8A04-064B-8660-30D7AEFBF547}" destId="{8089EC69-B47C-3C43-83C4-05771BD68E62}" srcOrd="10" destOrd="0" presId="urn:microsoft.com/office/officeart/2005/8/layout/radial5"/>
    <dgm:cxn modelId="{981BC9E3-4184-6B4D-82DB-D1894AA6B266}" type="presParOf" srcId="{92ADFE40-8A04-064B-8660-30D7AEFBF547}" destId="{1393623F-B27F-2944-B094-9A10450DA52A}" srcOrd="11" destOrd="0" presId="urn:microsoft.com/office/officeart/2005/8/layout/radial5"/>
    <dgm:cxn modelId="{74C5FC43-50DC-2F49-BB78-EB493731E1AE}" type="presParOf" srcId="{1393623F-B27F-2944-B094-9A10450DA52A}" destId="{837F664F-F0DD-7445-B0C5-AD46EA3D6792}" srcOrd="0" destOrd="0" presId="urn:microsoft.com/office/officeart/2005/8/layout/radial5"/>
    <dgm:cxn modelId="{216D9539-4FDE-844A-B2D4-778B039847E4}" type="presParOf" srcId="{92ADFE40-8A04-064B-8660-30D7AEFBF547}" destId="{D2E8DCBC-708C-DA4C-AE55-C322E5CD6641}" srcOrd="12" destOrd="0" presId="urn:microsoft.com/office/officeart/2005/8/layout/radial5"/>
    <dgm:cxn modelId="{9E6DD14F-35C0-9B4E-A6A4-C84C35CE1D1A}" type="presParOf" srcId="{92ADFE40-8A04-064B-8660-30D7AEFBF547}" destId="{064B7308-5EA8-9549-9F59-077D4D7BD3C8}" srcOrd="13" destOrd="0" presId="urn:microsoft.com/office/officeart/2005/8/layout/radial5"/>
    <dgm:cxn modelId="{E5189138-9450-FC4B-8300-B92E06D20F1F}" type="presParOf" srcId="{064B7308-5EA8-9549-9F59-077D4D7BD3C8}" destId="{77C5F128-408C-974D-AECC-B3D3EDD23681}" srcOrd="0" destOrd="0" presId="urn:microsoft.com/office/officeart/2005/8/layout/radial5"/>
    <dgm:cxn modelId="{B76F3C4C-8BB8-CA45-AE5A-E50AA1702210}" type="presParOf" srcId="{92ADFE40-8A04-064B-8660-30D7AEFBF547}" destId="{27AA1227-ECF7-FD45-9FDA-5E253B1C7D7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717C-CB2D-F24E-BB0A-85734B199D91}">
      <dsp:nvSpPr>
        <dsp:cNvPr id="0" name=""/>
        <dsp:cNvSpPr/>
      </dsp:nvSpPr>
      <dsp:spPr>
        <a:xfrm>
          <a:off x="4107306" y="1505165"/>
          <a:ext cx="1792137" cy="16576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PPSA Objectives</a:t>
          </a:r>
        </a:p>
      </dsp:txBody>
      <dsp:txXfrm>
        <a:off x="4369758" y="1747916"/>
        <a:ext cx="1267233" cy="1172107"/>
      </dsp:txXfrm>
    </dsp:sp>
    <dsp:sp modelId="{542CB264-4EDF-7F4B-ADF8-92E66C0072AA}">
      <dsp:nvSpPr>
        <dsp:cNvPr id="0" name=""/>
        <dsp:cNvSpPr/>
      </dsp:nvSpPr>
      <dsp:spPr>
        <a:xfrm rot="16241052">
          <a:off x="4968735" y="1170128"/>
          <a:ext cx="90269" cy="57008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982114" y="1297684"/>
        <a:ext cx="63188" cy="342049"/>
      </dsp:txXfrm>
    </dsp:sp>
    <dsp:sp modelId="{699A42BD-2C45-6146-AA6E-99A3BCD55F7C}">
      <dsp:nvSpPr>
        <dsp:cNvPr id="0" name=""/>
        <dsp:cNvSpPr/>
      </dsp:nvSpPr>
      <dsp:spPr>
        <a:xfrm>
          <a:off x="4007428" y="-144579"/>
          <a:ext cx="2032621" cy="154663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Facilitating TB Notification</a:t>
          </a:r>
        </a:p>
      </dsp:txBody>
      <dsp:txXfrm>
        <a:off x="4305098" y="81921"/>
        <a:ext cx="1437281" cy="1093637"/>
      </dsp:txXfrm>
    </dsp:sp>
    <dsp:sp modelId="{D8F054C0-04AD-384C-BBB8-F85316E850EA}">
      <dsp:nvSpPr>
        <dsp:cNvPr id="0" name=""/>
        <dsp:cNvSpPr/>
      </dsp:nvSpPr>
      <dsp:spPr>
        <a:xfrm rot="20101266">
          <a:off x="5804014" y="1644700"/>
          <a:ext cx="134131" cy="570081"/>
        </a:xfrm>
        <a:prstGeom prst="rightArrow">
          <a:avLst>
            <a:gd name="adj1" fmla="val 60000"/>
            <a:gd name="adj2" fmla="val 50000"/>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805896" y="1767212"/>
        <a:ext cx="93892" cy="342049"/>
      </dsp:txXfrm>
    </dsp:sp>
    <dsp:sp modelId="{A3780942-20B1-EE4A-8DDC-3BAB4F6FD55E}">
      <dsp:nvSpPr>
        <dsp:cNvPr id="0" name=""/>
        <dsp:cNvSpPr/>
      </dsp:nvSpPr>
      <dsp:spPr>
        <a:xfrm>
          <a:off x="5810980" y="556513"/>
          <a:ext cx="2132626" cy="1808948"/>
        </a:xfrm>
        <a:prstGeom prst="ellipse">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Free TB Diagnosis and Drug Susceptibility Tests from NTEP</a:t>
          </a:r>
        </a:p>
      </dsp:txBody>
      <dsp:txXfrm>
        <a:off x="6123296" y="821427"/>
        <a:ext cx="1507994" cy="1279120"/>
      </dsp:txXfrm>
    </dsp:sp>
    <dsp:sp modelId="{314A1419-0734-7C46-8AAA-C3C6B3F508C8}">
      <dsp:nvSpPr>
        <dsp:cNvPr id="0" name=""/>
        <dsp:cNvSpPr/>
      </dsp:nvSpPr>
      <dsp:spPr>
        <a:xfrm rot="1612782">
          <a:off x="5788610" y="2473498"/>
          <a:ext cx="104744" cy="570081"/>
        </a:xfrm>
        <a:prstGeom prst="rightArrow">
          <a:avLst>
            <a:gd name="adj1" fmla="val 60000"/>
            <a:gd name="adj2" fmla="val 50000"/>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790308" y="2580411"/>
        <a:ext cx="73321" cy="342049"/>
      </dsp:txXfrm>
    </dsp:sp>
    <dsp:sp modelId="{C490F40E-10F7-D94E-A043-5A034F37A44C}">
      <dsp:nvSpPr>
        <dsp:cNvPr id="0" name=""/>
        <dsp:cNvSpPr/>
      </dsp:nvSpPr>
      <dsp:spPr>
        <a:xfrm>
          <a:off x="5694188" y="2444796"/>
          <a:ext cx="2223646" cy="1605799"/>
        </a:xfrm>
        <a:prstGeom prst="ellipse">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Public Health Action like Counselling, HIV, DM testing</a:t>
          </a:r>
        </a:p>
      </dsp:txBody>
      <dsp:txXfrm>
        <a:off x="6019833" y="2679960"/>
        <a:ext cx="1572356" cy="1135471"/>
      </dsp:txXfrm>
    </dsp:sp>
    <dsp:sp modelId="{AEEA20B2-CD7D-864C-B5FF-32400FF2928E}">
      <dsp:nvSpPr>
        <dsp:cNvPr id="0" name=""/>
        <dsp:cNvSpPr/>
      </dsp:nvSpPr>
      <dsp:spPr>
        <a:xfrm rot="5400000">
          <a:off x="4943939" y="2943643"/>
          <a:ext cx="118872" cy="570081"/>
        </a:xfrm>
        <a:prstGeom prst="rightArrow">
          <a:avLst>
            <a:gd name="adj1" fmla="val 60000"/>
            <a:gd name="adj2" fmla="val 50000"/>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961770" y="3039828"/>
        <a:ext cx="83210" cy="342049"/>
      </dsp:txXfrm>
    </dsp:sp>
    <dsp:sp modelId="{81613DB7-A34B-054F-8181-12DD2D2E4FEB}">
      <dsp:nvSpPr>
        <dsp:cNvPr id="0" name=""/>
        <dsp:cNvSpPr/>
      </dsp:nvSpPr>
      <dsp:spPr>
        <a:xfrm>
          <a:off x="3998811" y="3298671"/>
          <a:ext cx="2009127" cy="1481059"/>
        </a:xfrm>
        <a:prstGeom prst="ellipse">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Free Anti-TB Treatment of NTEP</a:t>
          </a:r>
        </a:p>
      </dsp:txBody>
      <dsp:txXfrm>
        <a:off x="4293041" y="3515567"/>
        <a:ext cx="1420667" cy="1047267"/>
      </dsp:txXfrm>
    </dsp:sp>
    <dsp:sp modelId="{69DD5AB4-09F4-6D41-8328-104E4467B8CA}">
      <dsp:nvSpPr>
        <dsp:cNvPr id="0" name=""/>
        <dsp:cNvSpPr/>
      </dsp:nvSpPr>
      <dsp:spPr>
        <a:xfrm rot="9349794">
          <a:off x="3951972" y="2466082"/>
          <a:ext cx="243796" cy="570081"/>
        </a:xfrm>
        <a:prstGeom prst="rightArrow">
          <a:avLst>
            <a:gd name="adj1" fmla="val 60000"/>
            <a:gd name="adj2" fmla="val 50000"/>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4021905" y="2565125"/>
        <a:ext cx="170657" cy="342049"/>
      </dsp:txXfrm>
    </dsp:sp>
    <dsp:sp modelId="{40C43E30-BA01-6A4C-A829-E6D1EDC288D0}">
      <dsp:nvSpPr>
        <dsp:cNvPr id="0" name=""/>
        <dsp:cNvSpPr/>
      </dsp:nvSpPr>
      <dsp:spPr>
        <a:xfrm>
          <a:off x="2053607" y="2368604"/>
          <a:ext cx="2009127" cy="1676709"/>
        </a:xfrm>
        <a:prstGeom prst="ellipse">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Treatment Adherence and Follow Up </a:t>
          </a:r>
        </a:p>
      </dsp:txBody>
      <dsp:txXfrm>
        <a:off x="2347837" y="2614152"/>
        <a:ext cx="1420667" cy="1185613"/>
      </dsp:txXfrm>
    </dsp:sp>
    <dsp:sp modelId="{45FD1F94-BA4B-4342-9EE6-A17D422094B3}">
      <dsp:nvSpPr>
        <dsp:cNvPr id="0" name=""/>
        <dsp:cNvSpPr/>
      </dsp:nvSpPr>
      <dsp:spPr>
        <a:xfrm rot="12389670">
          <a:off x="3997737" y="1601901"/>
          <a:ext cx="217646" cy="570081"/>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4059602" y="1730481"/>
        <a:ext cx="152352" cy="342049"/>
      </dsp:txXfrm>
    </dsp:sp>
    <dsp:sp modelId="{A0DA374B-0359-904C-B13F-26933E1C0D5A}">
      <dsp:nvSpPr>
        <dsp:cNvPr id="0" name=""/>
        <dsp:cNvSpPr/>
      </dsp:nvSpPr>
      <dsp:spPr>
        <a:xfrm>
          <a:off x="2124876" y="561530"/>
          <a:ext cx="2009127" cy="167670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Social Support for successful treatment outcome</a:t>
          </a:r>
        </a:p>
      </dsp:txBody>
      <dsp:txXfrm>
        <a:off x="2419106" y="807078"/>
        <a:ext cx="1420667" cy="1185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0680-A11B-BA47-8780-07E1480EEBAD}">
      <dsp:nvSpPr>
        <dsp:cNvPr id="0" name=""/>
        <dsp:cNvSpPr/>
      </dsp:nvSpPr>
      <dsp:spPr>
        <a:xfrm>
          <a:off x="3764071" y="2123569"/>
          <a:ext cx="1582435" cy="161687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Public Health Action </a:t>
          </a:r>
        </a:p>
      </dsp:txBody>
      <dsp:txXfrm>
        <a:off x="3995813" y="2360354"/>
        <a:ext cx="1118951" cy="1143302"/>
      </dsp:txXfrm>
    </dsp:sp>
    <dsp:sp modelId="{D52DB6F5-FBBA-4942-8B1A-328C170B34F3}">
      <dsp:nvSpPr>
        <dsp:cNvPr id="0" name=""/>
        <dsp:cNvSpPr/>
      </dsp:nvSpPr>
      <dsp:spPr>
        <a:xfrm rot="16200000">
          <a:off x="4402048" y="1581041"/>
          <a:ext cx="306481" cy="52413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a:off x="4448020" y="1731840"/>
        <a:ext cx="214537" cy="314483"/>
      </dsp:txXfrm>
    </dsp:sp>
    <dsp:sp modelId="{4F679CE4-AE3E-EC42-A1E0-772260CC739C}">
      <dsp:nvSpPr>
        <dsp:cNvPr id="0" name=""/>
        <dsp:cNvSpPr/>
      </dsp:nvSpPr>
      <dsp:spPr>
        <a:xfrm>
          <a:off x="3643944" y="3721"/>
          <a:ext cx="1822688" cy="1541581"/>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Counselling</a:t>
          </a:r>
        </a:p>
      </dsp:txBody>
      <dsp:txXfrm>
        <a:off x="3910870" y="229480"/>
        <a:ext cx="1288836" cy="1090063"/>
      </dsp:txXfrm>
    </dsp:sp>
    <dsp:sp modelId="{21DD3EC6-5AB9-7847-B6F5-3F6BBF6AD4A3}">
      <dsp:nvSpPr>
        <dsp:cNvPr id="0" name=""/>
        <dsp:cNvSpPr/>
      </dsp:nvSpPr>
      <dsp:spPr>
        <a:xfrm rot="19800000">
          <a:off x="5335803" y="2128840"/>
          <a:ext cx="313380" cy="524137"/>
        </a:xfrm>
        <a:prstGeom prst="rightArrow">
          <a:avLst>
            <a:gd name="adj1" fmla="val 60000"/>
            <a:gd name="adj2" fmla="val 5000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a:off x="5342101" y="2257171"/>
        <a:ext cx="219366" cy="314483"/>
      </dsp:txXfrm>
    </dsp:sp>
    <dsp:sp modelId="{859D9AD5-349F-934D-9339-A83708CEAA8F}">
      <dsp:nvSpPr>
        <dsp:cNvPr id="0" name=""/>
        <dsp:cNvSpPr/>
      </dsp:nvSpPr>
      <dsp:spPr>
        <a:xfrm>
          <a:off x="5652941" y="1082468"/>
          <a:ext cx="1541581" cy="1541581"/>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DST</a:t>
          </a:r>
        </a:p>
      </dsp:txBody>
      <dsp:txXfrm>
        <a:off x="5878700" y="1308227"/>
        <a:ext cx="1090063" cy="1090063"/>
      </dsp:txXfrm>
    </dsp:sp>
    <dsp:sp modelId="{F30E8880-8D30-8A4A-B9B5-93585FD34ED8}">
      <dsp:nvSpPr>
        <dsp:cNvPr id="0" name=""/>
        <dsp:cNvSpPr/>
      </dsp:nvSpPr>
      <dsp:spPr>
        <a:xfrm rot="1800000">
          <a:off x="5335803" y="3211032"/>
          <a:ext cx="313380" cy="524137"/>
        </a:xfrm>
        <a:prstGeom prst="rightArrow">
          <a:avLst>
            <a:gd name="adj1" fmla="val 60000"/>
            <a:gd name="adj2" fmla="val 5000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a:off x="5342101" y="3292356"/>
        <a:ext cx="219366" cy="314483"/>
      </dsp:txXfrm>
    </dsp:sp>
    <dsp:sp modelId="{D9FF7793-3558-9040-A670-8AE5C877B8BE}">
      <dsp:nvSpPr>
        <dsp:cNvPr id="0" name=""/>
        <dsp:cNvSpPr/>
      </dsp:nvSpPr>
      <dsp:spPr>
        <a:xfrm>
          <a:off x="5652941" y="3239961"/>
          <a:ext cx="1541581" cy="1541581"/>
        </a:xfrm>
        <a:prstGeom prst="ellipse">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HIV/DM Testing</a:t>
          </a:r>
        </a:p>
      </dsp:txBody>
      <dsp:txXfrm>
        <a:off x="5878700" y="3465720"/>
        <a:ext cx="1090063" cy="1090063"/>
      </dsp:txXfrm>
    </dsp:sp>
    <dsp:sp modelId="{E28B129F-15B4-0E47-9440-4CE5DF7A8BEA}">
      <dsp:nvSpPr>
        <dsp:cNvPr id="0" name=""/>
        <dsp:cNvSpPr/>
      </dsp:nvSpPr>
      <dsp:spPr>
        <a:xfrm rot="5400000">
          <a:off x="4402048" y="3758831"/>
          <a:ext cx="306481" cy="524137"/>
        </a:xfrm>
        <a:prstGeom prst="rightArrow">
          <a:avLst>
            <a:gd name="adj1" fmla="val 60000"/>
            <a:gd name="adj2" fmla="val 5000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a:off x="4448020" y="3817686"/>
        <a:ext cx="214537" cy="314483"/>
      </dsp:txXfrm>
    </dsp:sp>
    <dsp:sp modelId="{8089EC69-B47C-3C43-83C4-05771BD68E62}">
      <dsp:nvSpPr>
        <dsp:cNvPr id="0" name=""/>
        <dsp:cNvSpPr/>
      </dsp:nvSpPr>
      <dsp:spPr>
        <a:xfrm>
          <a:off x="3784497" y="4318707"/>
          <a:ext cx="1541581" cy="1541581"/>
        </a:xfrm>
        <a:prstGeom prst="ellipse">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Contact Tracing</a:t>
          </a:r>
        </a:p>
      </dsp:txBody>
      <dsp:txXfrm>
        <a:off x="4010256" y="4544466"/>
        <a:ext cx="1090063" cy="1090063"/>
      </dsp:txXfrm>
    </dsp:sp>
    <dsp:sp modelId="{1393623F-B27F-2944-B094-9A10450DA52A}">
      <dsp:nvSpPr>
        <dsp:cNvPr id="0" name=""/>
        <dsp:cNvSpPr/>
      </dsp:nvSpPr>
      <dsp:spPr>
        <a:xfrm rot="9000000">
          <a:off x="3493391" y="3199704"/>
          <a:ext cx="288623" cy="524137"/>
        </a:xfrm>
        <a:prstGeom prst="rightArrow">
          <a:avLst>
            <a:gd name="adj1" fmla="val 60000"/>
            <a:gd name="adj2" fmla="val 5000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rot="10800000">
        <a:off x="3574178" y="3282884"/>
        <a:ext cx="202036" cy="314483"/>
      </dsp:txXfrm>
    </dsp:sp>
    <dsp:sp modelId="{D2E8DCBC-708C-DA4C-AE55-C322E5CD6641}">
      <dsp:nvSpPr>
        <dsp:cNvPr id="0" name=""/>
        <dsp:cNvSpPr/>
      </dsp:nvSpPr>
      <dsp:spPr>
        <a:xfrm>
          <a:off x="1851777" y="3239961"/>
          <a:ext cx="1670134" cy="1541581"/>
        </a:xfrm>
        <a:prstGeom prst="ellipse">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DR TB Treatment Linkages</a:t>
          </a:r>
        </a:p>
      </dsp:txBody>
      <dsp:txXfrm>
        <a:off x="2096362" y="3465720"/>
        <a:ext cx="1180964" cy="1090063"/>
      </dsp:txXfrm>
    </dsp:sp>
    <dsp:sp modelId="{064B7308-5EA8-9549-9F59-077D4D7BD3C8}">
      <dsp:nvSpPr>
        <dsp:cNvPr id="0" name=""/>
        <dsp:cNvSpPr/>
      </dsp:nvSpPr>
      <dsp:spPr>
        <a:xfrm rot="12600000">
          <a:off x="3461393" y="2128840"/>
          <a:ext cx="313380" cy="524137"/>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rgbClr val="000000"/>
            </a:solidFill>
          </a:endParaRPr>
        </a:p>
      </dsp:txBody>
      <dsp:txXfrm rot="10800000">
        <a:off x="3549109" y="2257171"/>
        <a:ext cx="219366" cy="314483"/>
      </dsp:txXfrm>
    </dsp:sp>
    <dsp:sp modelId="{27AA1227-ECF7-FD45-9FDA-5E253B1C7D70}">
      <dsp:nvSpPr>
        <dsp:cNvPr id="0" name=""/>
        <dsp:cNvSpPr/>
      </dsp:nvSpPr>
      <dsp:spPr>
        <a:xfrm>
          <a:off x="1916053" y="1082468"/>
          <a:ext cx="1541581" cy="1541581"/>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Patient Retrieval</a:t>
          </a:r>
        </a:p>
      </dsp:txBody>
      <dsp:txXfrm>
        <a:off x="2141812" y="1308227"/>
        <a:ext cx="1090063" cy="1090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0680-A11B-BA47-8780-07E1480EEBAD}">
      <dsp:nvSpPr>
        <dsp:cNvPr id="0" name=""/>
        <dsp:cNvSpPr/>
      </dsp:nvSpPr>
      <dsp:spPr>
        <a:xfrm>
          <a:off x="3970919" y="1945366"/>
          <a:ext cx="1604866" cy="163979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 Adherence Support</a:t>
          </a:r>
        </a:p>
      </dsp:txBody>
      <dsp:txXfrm>
        <a:off x="4205946" y="2185508"/>
        <a:ext cx="1134812" cy="1159507"/>
      </dsp:txXfrm>
    </dsp:sp>
    <dsp:sp modelId="{ECCA51DA-1C51-EE40-BD8F-0C9D67AADE96}">
      <dsp:nvSpPr>
        <dsp:cNvPr id="0" name=""/>
        <dsp:cNvSpPr/>
      </dsp:nvSpPr>
      <dsp:spPr>
        <a:xfrm rot="16200000">
          <a:off x="4624477" y="1412179"/>
          <a:ext cx="297751" cy="52143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669140" y="1561128"/>
        <a:ext cx="208426" cy="312860"/>
      </dsp:txXfrm>
    </dsp:sp>
    <dsp:sp modelId="{5EA5A99F-9724-0049-AD66-341BDF4837E6}">
      <dsp:nvSpPr>
        <dsp:cNvPr id="0" name=""/>
        <dsp:cNvSpPr/>
      </dsp:nvSpPr>
      <dsp:spPr>
        <a:xfrm>
          <a:off x="4005022" y="3307"/>
          <a:ext cx="1536661" cy="1380263"/>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Treatment Supporter</a:t>
          </a:r>
        </a:p>
      </dsp:txBody>
      <dsp:txXfrm>
        <a:off x="4230061" y="205442"/>
        <a:ext cx="1086583" cy="975993"/>
      </dsp:txXfrm>
    </dsp:sp>
    <dsp:sp modelId="{D52DB6F5-FBBA-4942-8B1A-328C170B34F3}">
      <dsp:nvSpPr>
        <dsp:cNvPr id="0" name=""/>
        <dsp:cNvSpPr/>
      </dsp:nvSpPr>
      <dsp:spPr>
        <a:xfrm rot="19285714">
          <a:off x="5464085" y="1846064"/>
          <a:ext cx="269955" cy="521432"/>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472919" y="1975597"/>
        <a:ext cx="188969" cy="312860"/>
      </dsp:txXfrm>
    </dsp:sp>
    <dsp:sp modelId="{4F679CE4-AE3E-EC42-A1E0-772260CC739C}">
      <dsp:nvSpPr>
        <dsp:cNvPr id="0" name=""/>
        <dsp:cNvSpPr/>
      </dsp:nvSpPr>
      <dsp:spPr>
        <a:xfrm>
          <a:off x="5589180" y="783369"/>
          <a:ext cx="1607979" cy="1380263"/>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Counselling</a:t>
          </a:r>
        </a:p>
      </dsp:txBody>
      <dsp:txXfrm>
        <a:off x="5824663" y="985504"/>
        <a:ext cx="1137013" cy="975993"/>
      </dsp:txXfrm>
    </dsp:sp>
    <dsp:sp modelId="{21DD3EC6-5AB9-7847-B6F5-3F6BBF6AD4A3}">
      <dsp:nvSpPr>
        <dsp:cNvPr id="0" name=""/>
        <dsp:cNvSpPr/>
      </dsp:nvSpPr>
      <dsp:spPr>
        <a:xfrm rot="771429">
          <a:off x="5676703" y="2745715"/>
          <a:ext cx="306562" cy="521432"/>
        </a:xfrm>
        <a:prstGeom prst="rightArrow">
          <a:avLst>
            <a:gd name="adj1" fmla="val 60000"/>
            <a:gd name="adj2" fmla="val 5000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677856" y="2839768"/>
        <a:ext cx="214593" cy="312860"/>
      </dsp:txXfrm>
    </dsp:sp>
    <dsp:sp modelId="{859D9AD5-349F-934D-9339-A83708CEAA8F}">
      <dsp:nvSpPr>
        <dsp:cNvPr id="0" name=""/>
        <dsp:cNvSpPr/>
      </dsp:nvSpPr>
      <dsp:spPr>
        <a:xfrm>
          <a:off x="6103099" y="2536154"/>
          <a:ext cx="1380263" cy="138026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Free Medicines</a:t>
          </a:r>
        </a:p>
      </dsp:txBody>
      <dsp:txXfrm>
        <a:off x="6305234" y="2738289"/>
        <a:ext cx="975993" cy="975993"/>
      </dsp:txXfrm>
    </dsp:sp>
    <dsp:sp modelId="{F30E8880-8D30-8A4A-B9B5-93585FD34ED8}">
      <dsp:nvSpPr>
        <dsp:cNvPr id="0" name=""/>
        <dsp:cNvSpPr/>
      </dsp:nvSpPr>
      <dsp:spPr>
        <a:xfrm rot="3857143">
          <a:off x="5096788" y="3487168"/>
          <a:ext cx="299540" cy="521432"/>
        </a:xfrm>
        <a:prstGeom prst="rightArrow">
          <a:avLst>
            <a:gd name="adj1" fmla="val 60000"/>
            <a:gd name="adj2" fmla="val 5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122224" y="3550973"/>
        <a:ext cx="209678" cy="312860"/>
      </dsp:txXfrm>
    </dsp:sp>
    <dsp:sp modelId="{D9FF7793-3558-9040-A670-8AE5C877B8BE}">
      <dsp:nvSpPr>
        <dsp:cNvPr id="0" name=""/>
        <dsp:cNvSpPr/>
      </dsp:nvSpPr>
      <dsp:spPr>
        <a:xfrm>
          <a:off x="4982151" y="3941779"/>
          <a:ext cx="1380263" cy="1380263"/>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Human Touch</a:t>
          </a:r>
        </a:p>
      </dsp:txBody>
      <dsp:txXfrm>
        <a:off x="5184286" y="4143914"/>
        <a:ext cx="975993" cy="975993"/>
      </dsp:txXfrm>
    </dsp:sp>
    <dsp:sp modelId="{E28B129F-15B4-0E47-9440-4CE5DF7A8BEA}">
      <dsp:nvSpPr>
        <dsp:cNvPr id="0" name=""/>
        <dsp:cNvSpPr/>
      </dsp:nvSpPr>
      <dsp:spPr>
        <a:xfrm rot="6942857">
          <a:off x="4167449" y="3471477"/>
          <a:ext cx="280508" cy="521432"/>
        </a:xfrm>
        <a:prstGeom prst="rightArrow">
          <a:avLst>
            <a:gd name="adj1" fmla="val 60000"/>
            <a:gd name="adj2" fmla="val 5000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4227781" y="3537854"/>
        <a:ext cx="196356" cy="312860"/>
      </dsp:txXfrm>
    </dsp:sp>
    <dsp:sp modelId="{8089EC69-B47C-3C43-83C4-05771BD68E62}">
      <dsp:nvSpPr>
        <dsp:cNvPr id="0" name=""/>
        <dsp:cNvSpPr/>
      </dsp:nvSpPr>
      <dsp:spPr>
        <a:xfrm>
          <a:off x="2886036" y="3941779"/>
          <a:ext cx="1976771" cy="1380263"/>
        </a:xfrm>
        <a:prstGeom prst="ellipse">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ITC Support: Call Centre/ 99 DOTS/MERM</a:t>
          </a:r>
        </a:p>
      </dsp:txBody>
      <dsp:txXfrm>
        <a:off x="3175527" y="4143914"/>
        <a:ext cx="1397789" cy="975993"/>
      </dsp:txXfrm>
    </dsp:sp>
    <dsp:sp modelId="{1393623F-B27F-2944-B094-9A10450DA52A}">
      <dsp:nvSpPr>
        <dsp:cNvPr id="0" name=""/>
        <dsp:cNvSpPr/>
      </dsp:nvSpPr>
      <dsp:spPr>
        <a:xfrm rot="10028571">
          <a:off x="3563439" y="2745715"/>
          <a:ext cx="306562" cy="521432"/>
        </a:xfrm>
        <a:prstGeom prst="rightArrow">
          <a:avLst>
            <a:gd name="adj1" fmla="val 60000"/>
            <a:gd name="adj2" fmla="val 50000"/>
          </a:avLst>
        </a:prstGeom>
        <a:gradFill rotWithShape="0">
          <a:gsLst>
            <a:gs pos="0">
              <a:schemeClr val="accent4">
                <a:hueOff val="8167408"/>
                <a:satOff val="-33981"/>
                <a:lumOff val="8007"/>
                <a:alphaOff val="0"/>
                <a:satMod val="103000"/>
                <a:lumMod val="102000"/>
                <a:tint val="94000"/>
              </a:schemeClr>
            </a:gs>
            <a:gs pos="50000">
              <a:schemeClr val="accent4">
                <a:hueOff val="8167408"/>
                <a:satOff val="-33981"/>
                <a:lumOff val="8007"/>
                <a:alphaOff val="0"/>
                <a:satMod val="110000"/>
                <a:lumMod val="100000"/>
                <a:shade val="100000"/>
              </a:schemeClr>
            </a:gs>
            <a:gs pos="100000">
              <a:schemeClr val="accent4">
                <a:hueOff val="8167408"/>
                <a:satOff val="-33981"/>
                <a:lumOff val="80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3654255" y="2839768"/>
        <a:ext cx="214593" cy="312860"/>
      </dsp:txXfrm>
    </dsp:sp>
    <dsp:sp modelId="{D2E8DCBC-708C-DA4C-AE55-C322E5CD6641}">
      <dsp:nvSpPr>
        <dsp:cNvPr id="0" name=""/>
        <dsp:cNvSpPr/>
      </dsp:nvSpPr>
      <dsp:spPr>
        <a:xfrm>
          <a:off x="2063342" y="2536154"/>
          <a:ext cx="1380263" cy="1380263"/>
        </a:xfrm>
        <a:prstGeom prst="ellipse">
          <a:avLst/>
        </a:prstGeom>
        <a:gradFill rotWithShape="0">
          <a:gsLst>
            <a:gs pos="0">
              <a:schemeClr val="accent4">
                <a:hueOff val="8167408"/>
                <a:satOff val="-33981"/>
                <a:lumOff val="8007"/>
                <a:alphaOff val="0"/>
                <a:satMod val="103000"/>
                <a:lumMod val="102000"/>
                <a:tint val="94000"/>
              </a:schemeClr>
            </a:gs>
            <a:gs pos="50000">
              <a:schemeClr val="accent4">
                <a:hueOff val="8167408"/>
                <a:satOff val="-33981"/>
                <a:lumOff val="8007"/>
                <a:alphaOff val="0"/>
                <a:satMod val="110000"/>
                <a:lumMod val="100000"/>
                <a:shade val="100000"/>
              </a:schemeClr>
            </a:gs>
            <a:gs pos="100000">
              <a:schemeClr val="accent4">
                <a:hueOff val="8167408"/>
                <a:satOff val="-33981"/>
                <a:lumOff val="80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NPY/ Social Support Scheme Linkages</a:t>
          </a:r>
        </a:p>
      </dsp:txBody>
      <dsp:txXfrm>
        <a:off x="2265477" y="2738289"/>
        <a:ext cx="975993" cy="975993"/>
      </dsp:txXfrm>
    </dsp:sp>
    <dsp:sp modelId="{064B7308-5EA8-9549-9F59-077D4D7BD3C8}">
      <dsp:nvSpPr>
        <dsp:cNvPr id="0" name=""/>
        <dsp:cNvSpPr/>
      </dsp:nvSpPr>
      <dsp:spPr>
        <a:xfrm rot="13114286">
          <a:off x="3771917" y="1826936"/>
          <a:ext cx="303479" cy="521432"/>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3853030" y="1959605"/>
        <a:ext cx="212435" cy="312860"/>
      </dsp:txXfrm>
    </dsp:sp>
    <dsp:sp modelId="{27AA1227-ECF7-FD45-9FDA-5E253B1C7D70}">
      <dsp:nvSpPr>
        <dsp:cNvPr id="0" name=""/>
        <dsp:cNvSpPr/>
      </dsp:nvSpPr>
      <dsp:spPr>
        <a:xfrm>
          <a:off x="2463404" y="783369"/>
          <a:ext cx="1380263" cy="1380263"/>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Refill Monitoring</a:t>
          </a:r>
        </a:p>
      </dsp:txBody>
      <dsp:txXfrm>
        <a:off x="2665539" y="985504"/>
        <a:ext cx="975993" cy="9759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787C52-A7CD-4B42-A4FA-0DD638FE18BB}" type="datetimeFigureOut">
              <a:rPr lang="en-IN" smtClean="0"/>
              <a:t>04-01-21</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40F82E-5CD2-4298-9FB3-D2E84BF69AD0}" type="slidenum">
              <a:rPr lang="en-IN" smtClean="0"/>
              <a:t>‹#›</a:t>
            </a:fld>
            <a:endParaRPr lang="en-IN"/>
          </a:p>
        </p:txBody>
      </p:sp>
    </p:spTree>
    <p:extLst>
      <p:ext uri="{BB962C8B-B14F-4D97-AF65-F5344CB8AC3E}">
        <p14:creationId xmlns:p14="http://schemas.microsoft.com/office/powerpoint/2010/main" val="368826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3FF4AA6-E863-4AA0-BD66-939DC099A0D8}" type="slidenum">
              <a:rPr lang="en-IN" smtClean="0"/>
              <a:t>1</a:t>
            </a:fld>
            <a:endParaRPr lang="en-IN" dirty="0"/>
          </a:p>
        </p:txBody>
      </p:sp>
    </p:spTree>
    <p:extLst>
      <p:ext uri="{BB962C8B-B14F-4D97-AF65-F5344CB8AC3E}">
        <p14:creationId xmlns:p14="http://schemas.microsoft.com/office/powerpoint/2010/main" val="369398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15" indent="-185715">
              <a:buFont typeface="Arial" panose="020B0604020202020204" pitchFamily="34" charset="0"/>
              <a:buChar char="•"/>
              <a:defRPr/>
            </a:pPr>
            <a:r>
              <a:rPr lang="en-US" dirty="0"/>
              <a:t>We have to now move  towards new era of SDG and from STOP TB Strategy to END TB Strategy. </a:t>
            </a:r>
          </a:p>
          <a:p>
            <a:pPr marL="185715" indent="-185715">
              <a:buFont typeface="Arial" panose="020B0604020202020204" pitchFamily="34" charset="0"/>
              <a:buChar char="•"/>
              <a:defRPr/>
            </a:pPr>
            <a:r>
              <a:rPr lang="en-IN" i="1" dirty="0"/>
              <a:t>Everyone with TB should have access to the innovative tools and services they need for rapid diagnosis, treatment and care. This is a matter of social justice, fundamental to our goal of universal health coverage. Given the prevalence of drug-resistant tuberculosis, ensuring high quality and complete care will also benefit global health security.</a:t>
            </a:r>
          </a:p>
          <a:p>
            <a:pPr>
              <a:defRPr/>
            </a:pPr>
            <a:endParaRPr lang="en-US" dirty="0"/>
          </a:p>
          <a:p>
            <a:pPr lvl="1">
              <a:defRPr/>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DCBEB60-C998-4373-9459-E092236AC306}" type="slidenum">
              <a:rPr lang="en-US" altLang="en-US" smtClean="0">
                <a:solidFill>
                  <a:srgbClr val="000000"/>
                </a:solidFill>
                <a:cs typeface="Arial" pitchFamily="34" charset="0"/>
              </a:rPr>
              <a:pPr eaLnBrk="1" hangingPunct="1">
                <a:spcBef>
                  <a:spcPct val="0"/>
                </a:spcBef>
              </a:pPr>
              <a:t>2</a:t>
            </a:fld>
            <a:endParaRPr lang="en-US" altLang="en-US">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93397-51D5-48EA-83CF-F9261760434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3825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917D-9279-4B93-8BF3-C28D1EE21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3926C65-12A5-4954-BC0E-8C86914E7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92BF3D9-A7C3-42B3-88CA-68C2C255285F}"/>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C831C6DB-7010-497B-B1EF-38E74BB92F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9A50E3-8CD2-495A-ACEA-26FA7548FCC9}"/>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245560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BCA1-F670-4C6E-8BB2-7E7DEE3914D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15AD85-52F2-4F65-BF52-DDE90787D0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27FFE5-D192-4B14-AF6B-F8C0E95CD442}"/>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B46D25AA-631C-434B-B850-25F747DC30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F7CC40-7344-4470-BC95-B6F6CC2A8EAA}"/>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160218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B8335-59E2-4E20-A7D6-135313CC18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14E4311-2C59-4BA9-85D3-FDC8887E1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8271E0-3B05-46AD-85C4-4C4C901F23B9}"/>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0C2A426B-877D-4CE1-828E-ECE93A854A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CC47C6-C04F-4903-91D9-750345F02AE5}"/>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105714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oxes x2">
    <p:spTree>
      <p:nvGrpSpPr>
        <p:cNvPr id="1" name=""/>
        <p:cNvGrpSpPr/>
        <p:nvPr/>
      </p:nvGrpSpPr>
      <p:grpSpPr>
        <a:xfrm>
          <a:off x="0" y="0"/>
          <a:ext cx="0" cy="0"/>
          <a:chOff x="0" y="0"/>
          <a:chExt cx="0" cy="0"/>
        </a:xfrm>
      </p:grpSpPr>
      <p:sp>
        <p:nvSpPr>
          <p:cNvPr id="2" name="Title 1"/>
          <p:cNvSpPr>
            <a:spLocks noGrp="1"/>
          </p:cNvSpPr>
          <p:nvPr>
            <p:ph type="title"/>
          </p:nvPr>
        </p:nvSpPr>
        <p:spPr>
          <a:xfrm>
            <a:off x="608527" y="0"/>
            <a:ext cx="10968567" cy="818686"/>
          </a:xfrm>
        </p:spPr>
        <p:txBody>
          <a:bodyPr/>
          <a:lstStyle/>
          <a:p>
            <a:r>
              <a:rPr lang="en-US"/>
              <a:t>Click to edit Master title style</a:t>
            </a:r>
            <a:endParaRPr lang="en-GB" dirty="0"/>
          </a:p>
        </p:txBody>
      </p:sp>
      <p:sp>
        <p:nvSpPr>
          <p:cNvPr id="7" name="Content Placeholder 11"/>
          <p:cNvSpPr>
            <a:spLocks noGrp="1"/>
          </p:cNvSpPr>
          <p:nvPr>
            <p:ph sz="quarter" idx="17"/>
          </p:nvPr>
        </p:nvSpPr>
        <p:spPr>
          <a:xfrm>
            <a:off x="608509" y="1179584"/>
            <a:ext cx="5363248" cy="4816475"/>
          </a:xfrm>
          <a:prstGeom prst="homePlate">
            <a:avLst>
              <a:gd name="adj" fmla="val 14655"/>
            </a:avLst>
          </a:prstGeom>
          <a:ln w="12700">
            <a:solidFill>
              <a:schemeClr val="bg1"/>
            </a:solidFill>
          </a:ln>
        </p:spPr>
        <p:txBody>
          <a:bodyPr lIns="91440" tIns="45720" rIns="91440"/>
          <a:lstStyle>
            <a:lvl1pPr>
              <a:defRPr baseline="0"/>
            </a:lvl1pPr>
            <a:lvl2pPr>
              <a:defRPr baseline="0"/>
            </a:lvl2pPr>
            <a:lvl3pPr>
              <a:defRPr baseline="0"/>
            </a:lvl3pPr>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11"/>
          <p:cNvSpPr>
            <a:spLocks noGrp="1"/>
          </p:cNvSpPr>
          <p:nvPr>
            <p:ph sz="quarter" idx="18"/>
          </p:nvPr>
        </p:nvSpPr>
        <p:spPr>
          <a:xfrm flipH="1">
            <a:off x="6213828" y="1179584"/>
            <a:ext cx="5363248" cy="4816475"/>
          </a:xfrm>
          <a:prstGeom prst="homePlate">
            <a:avLst>
              <a:gd name="adj" fmla="val 14655"/>
            </a:avLst>
          </a:prstGeom>
          <a:ln w="12700">
            <a:solidFill>
              <a:schemeClr val="bg1"/>
            </a:solidFill>
          </a:ln>
        </p:spPr>
        <p:txBody>
          <a:bodyPr lIns="393192" tIns="45720" rIns="91440"/>
          <a:lstStyle>
            <a:lvl1pPr>
              <a:defRPr baseline="0"/>
            </a:lvl1pPr>
            <a:lvl2pPr>
              <a:defRPr baseline="0"/>
            </a:lvl2pPr>
            <a:lvl3pPr>
              <a:defRPr baseline="0"/>
            </a:lvl3pPr>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userDrawn="1">
            <p:ph type="dt" sz="half" idx="2"/>
          </p:nvPr>
        </p:nvSpPr>
        <p:spPr>
          <a:xfrm>
            <a:off x="950976" y="6492240"/>
            <a:ext cx="88392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t>Fixed Date [via Insert tab &gt; Header &amp; Footer]</a:t>
            </a:r>
            <a:endParaRPr dirty="0"/>
          </a:p>
        </p:txBody>
      </p:sp>
      <p:sp>
        <p:nvSpPr>
          <p:cNvPr id="10" name="Footer Placeholder 4"/>
          <p:cNvSpPr>
            <a:spLocks noGrp="1"/>
          </p:cNvSpPr>
          <p:nvPr userDrawn="1">
            <p:ph type="ftr" sz="quarter" idx="3"/>
          </p:nvPr>
        </p:nvSpPr>
        <p:spPr>
          <a:xfrm>
            <a:off x="641812" y="6356351"/>
            <a:ext cx="9144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dirty="0"/>
              <a:t>Presentation Title [via Insert tab &gt; Header &amp; Footer]</a:t>
            </a:r>
          </a:p>
        </p:txBody>
      </p:sp>
      <p:sp>
        <p:nvSpPr>
          <p:cNvPr id="11" name="Slide Number Placeholder 5"/>
          <p:cNvSpPr>
            <a:spLocks noGrp="1"/>
          </p:cNvSpPr>
          <p:nvPr userDrawn="1">
            <p:ph type="sldNum" sz="quarter" idx="4"/>
          </p:nvPr>
        </p:nvSpPr>
        <p:spPr>
          <a:xfrm>
            <a:off x="641815" y="6492875"/>
            <a:ext cx="3048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pPr/>
              <a:t>‹#›</a:t>
            </a:fld>
            <a:endParaRPr dirty="0"/>
          </a:p>
        </p:txBody>
      </p:sp>
    </p:spTree>
    <p:extLst>
      <p:ext uri="{BB962C8B-B14F-4D97-AF65-F5344CB8AC3E}">
        <p14:creationId xmlns:p14="http://schemas.microsoft.com/office/powerpoint/2010/main" val="24443207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B30-ED1C-4034-99F7-A5659E7DAF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A8C67E-0363-454B-B8D4-46C2D6A76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C43702-0DF4-4A3E-9254-B8E8CF4D64C6}"/>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A2231027-FF8E-48FD-A156-300952DF88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821579-B6A5-4539-B5C2-54CE9F646620}"/>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144548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695B-0A83-46F7-B1ED-FEC238CB0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7E66AE-D5BD-4702-B2FD-0EF1D4A53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2BF159-689C-4B60-9F73-56A5FFEA515A}"/>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AD101FB2-BEDD-4E27-BC2C-D6FAD56755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F1F1FB-5F1B-4FFB-B6CC-3A7B185C5CED}"/>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95475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09E3-FF8E-423F-A784-2A450F103F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FA4558B-82B5-4790-80B8-19BA84196C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11CD81-2F04-4D27-8260-72FEB835E1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BBBDBAD-4772-4578-914D-A0C828728F24}"/>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6" name="Footer Placeholder 5">
            <a:extLst>
              <a:ext uri="{FF2B5EF4-FFF2-40B4-BE49-F238E27FC236}">
                <a16:creationId xmlns:a16="http://schemas.microsoft.com/office/drawing/2014/main" id="{372F4AAA-9758-4659-B250-27ED657133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030526-056A-4F5C-BCD5-8EDB31950240}"/>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97647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2283-8506-4025-B10F-1FF21DFE40D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1349E1-ECFC-403D-9D85-4BAB7779F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F698AB-AF53-448A-819E-20FD5D926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522A486-F43C-4BCA-BC6E-9FC857FE5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B4FF5-FDF6-4C11-81A4-771A02B68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F0BAC5C-8E07-4268-B16E-1E906568A445}"/>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8" name="Footer Placeholder 7">
            <a:extLst>
              <a:ext uri="{FF2B5EF4-FFF2-40B4-BE49-F238E27FC236}">
                <a16:creationId xmlns:a16="http://schemas.microsoft.com/office/drawing/2014/main" id="{54B3655E-6A59-4E8D-9B07-D97C4EC651B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98C13D2-392B-4FFA-8CA8-057AC0982AA6}"/>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10135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92A0-0F08-46E9-AE74-CCFC7181992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B157D3F-4281-4F42-953F-D23AED39C2A5}"/>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4" name="Footer Placeholder 3">
            <a:extLst>
              <a:ext uri="{FF2B5EF4-FFF2-40B4-BE49-F238E27FC236}">
                <a16:creationId xmlns:a16="http://schemas.microsoft.com/office/drawing/2014/main" id="{0A8179B6-D110-4434-9F83-F890DA18054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C30B1A2-F726-427B-8550-B4451B1DC7A4}"/>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64506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02EF1-91E1-4B5B-BA24-A68E9ECD3276}"/>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3" name="Footer Placeholder 2">
            <a:extLst>
              <a:ext uri="{FF2B5EF4-FFF2-40B4-BE49-F238E27FC236}">
                <a16:creationId xmlns:a16="http://schemas.microsoft.com/office/drawing/2014/main" id="{B9198548-B999-42F0-BF65-38839203EB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AF79B2B-DEBF-49C4-962A-8D36EB7F66A6}"/>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279785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39BC-2F6E-4B02-8B6F-08726B9DE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61C2F90-A874-4A03-AFB5-339010A3A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B0F70E-FC9B-4B28-BBF4-B94B9F99A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37568-FB55-4DA2-B883-B9595A8A3BB6}"/>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6" name="Footer Placeholder 5">
            <a:extLst>
              <a:ext uri="{FF2B5EF4-FFF2-40B4-BE49-F238E27FC236}">
                <a16:creationId xmlns:a16="http://schemas.microsoft.com/office/drawing/2014/main" id="{BB6AD243-C99B-45EA-B2E9-8DCCAD569A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E52562-8DA9-4521-B341-B4D741035B22}"/>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376524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2235-121B-4B36-A181-6CCA0E214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BA7799-BDB0-475E-BD82-1E1CE4355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3EB679E-A074-4F8C-A9F3-F92206C67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78250-1561-4FE6-8A2F-A8F9B3D7F416}"/>
              </a:ext>
            </a:extLst>
          </p:cNvPr>
          <p:cNvSpPr>
            <a:spLocks noGrp="1"/>
          </p:cNvSpPr>
          <p:nvPr>
            <p:ph type="dt" sz="half" idx="10"/>
          </p:nvPr>
        </p:nvSpPr>
        <p:spPr/>
        <p:txBody>
          <a:bodyPr/>
          <a:lstStyle/>
          <a:p>
            <a:fld id="{9AA2AB50-6856-4A93-AFE4-25FBA5689E88}" type="datetimeFigureOut">
              <a:rPr lang="en-IN" smtClean="0"/>
              <a:t>04-01-21</a:t>
            </a:fld>
            <a:endParaRPr lang="en-IN"/>
          </a:p>
        </p:txBody>
      </p:sp>
      <p:sp>
        <p:nvSpPr>
          <p:cNvPr id="6" name="Footer Placeholder 5">
            <a:extLst>
              <a:ext uri="{FF2B5EF4-FFF2-40B4-BE49-F238E27FC236}">
                <a16:creationId xmlns:a16="http://schemas.microsoft.com/office/drawing/2014/main" id="{B31678E4-FA90-4E19-9201-111F73D3BB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A769F4-4591-43EA-8915-A79AD71E0364}"/>
              </a:ext>
            </a:extLst>
          </p:cNvPr>
          <p:cNvSpPr>
            <a:spLocks noGrp="1"/>
          </p:cNvSpPr>
          <p:nvPr>
            <p:ph type="sldNum" sz="quarter" idx="12"/>
          </p:nvPr>
        </p:nvSpPr>
        <p:spPr/>
        <p:txBody>
          <a:bodyPr/>
          <a:lstStyle/>
          <a:p>
            <a:fld id="{35B17327-7414-42E0-B08D-07DF1183620C}" type="slidenum">
              <a:rPr lang="en-IN" smtClean="0"/>
              <a:t>‹#›</a:t>
            </a:fld>
            <a:endParaRPr lang="en-IN"/>
          </a:p>
        </p:txBody>
      </p:sp>
    </p:spTree>
    <p:extLst>
      <p:ext uri="{BB962C8B-B14F-4D97-AF65-F5344CB8AC3E}">
        <p14:creationId xmlns:p14="http://schemas.microsoft.com/office/powerpoint/2010/main" val="13372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1AE6B-CBE2-430B-9959-272054DC7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E0FE4C-A69F-43EB-9342-17621D3DF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747EF4-2EF8-4D00-845B-F1ABF1A23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AB50-6856-4A93-AFE4-25FBA5689E88}" type="datetimeFigureOut">
              <a:rPr lang="en-IN" smtClean="0"/>
              <a:t>04-01-21</a:t>
            </a:fld>
            <a:endParaRPr lang="en-IN"/>
          </a:p>
        </p:txBody>
      </p:sp>
      <p:sp>
        <p:nvSpPr>
          <p:cNvPr id="5" name="Footer Placeholder 4">
            <a:extLst>
              <a:ext uri="{FF2B5EF4-FFF2-40B4-BE49-F238E27FC236}">
                <a16:creationId xmlns:a16="http://schemas.microsoft.com/office/drawing/2014/main" id="{EE99311B-C467-442D-B6CB-4299E3C8B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F954FF9-3934-41EA-8404-E63BB1F83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17327-7414-42E0-B08D-07DF1183620C}" type="slidenum">
              <a:rPr lang="en-IN" smtClean="0"/>
              <a:t>‹#›</a:t>
            </a:fld>
            <a:endParaRPr lang="en-IN"/>
          </a:p>
        </p:txBody>
      </p:sp>
    </p:spTree>
    <p:extLst>
      <p:ext uri="{BB962C8B-B14F-4D97-AF65-F5344CB8AC3E}">
        <p14:creationId xmlns:p14="http://schemas.microsoft.com/office/powerpoint/2010/main" val="342516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6F8559A-C668-494B-B657-902D81C9A9C2}"/>
              </a:ext>
            </a:extLst>
          </p:cNvPr>
          <p:cNvSpPr txBox="1">
            <a:spLocks noChangeArrowheads="1"/>
          </p:cNvSpPr>
          <p:nvPr/>
        </p:nvSpPr>
        <p:spPr>
          <a:xfrm>
            <a:off x="1039091" y="1740765"/>
            <a:ext cx="10113818" cy="2304762"/>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800" b="1" dirty="0">
              <a:solidFill>
                <a:schemeClr val="tx1"/>
              </a:solidFill>
              <a:ea typeface="Gungsuh" pitchFamily="18" charset="-127"/>
            </a:endParaRPr>
          </a:p>
          <a:p>
            <a:pPr>
              <a:defRPr/>
            </a:pPr>
            <a:endParaRPr lang="en-US" sz="2800" b="1" dirty="0">
              <a:solidFill>
                <a:schemeClr val="tx1"/>
              </a:solidFill>
              <a:ea typeface="Gungsuh" pitchFamily="18" charset="-127"/>
            </a:endParaRPr>
          </a:p>
          <a:p>
            <a:pPr>
              <a:defRPr/>
            </a:pPr>
            <a:r>
              <a:rPr lang="en-US" sz="3200" b="1" dirty="0">
                <a:solidFill>
                  <a:schemeClr val="tx1"/>
                </a:solidFill>
                <a:ea typeface="Gungsuh" pitchFamily="18" charset="-127"/>
              </a:rPr>
              <a:t>NIKSHAY MITRA – An initiative of National TB Elimination Programme (NTEP) through</a:t>
            </a:r>
          </a:p>
          <a:p>
            <a:pPr>
              <a:defRPr/>
            </a:pPr>
            <a:r>
              <a:rPr lang="en-US" sz="3200" b="1" dirty="0">
                <a:solidFill>
                  <a:schemeClr val="tx1"/>
                </a:solidFill>
                <a:ea typeface="Gungsuh" pitchFamily="18" charset="-127"/>
              </a:rPr>
              <a:t>PPSA for comprehensive care of TB patients in</a:t>
            </a:r>
          </a:p>
          <a:p>
            <a:pPr>
              <a:defRPr/>
            </a:pPr>
            <a:r>
              <a:rPr lang="en-US" sz="3200" b="1" dirty="0">
                <a:solidFill>
                  <a:schemeClr val="tx1"/>
                </a:solidFill>
                <a:ea typeface="Gungsuh" pitchFamily="18" charset="-127"/>
              </a:rPr>
              <a:t>private health sector</a:t>
            </a:r>
          </a:p>
          <a:p>
            <a:pPr>
              <a:defRPr/>
            </a:pPr>
            <a:endParaRPr lang="en-IN" sz="2800" b="1" dirty="0">
              <a:solidFill>
                <a:schemeClr val="tx1"/>
              </a:solidFill>
              <a:ea typeface="KaiTi" pitchFamily="49" charset="-122"/>
            </a:endParaRPr>
          </a:p>
        </p:txBody>
      </p:sp>
      <p:sp>
        <p:nvSpPr>
          <p:cNvPr id="2" name="TextBox 1">
            <a:extLst>
              <a:ext uri="{FF2B5EF4-FFF2-40B4-BE49-F238E27FC236}">
                <a16:creationId xmlns:a16="http://schemas.microsoft.com/office/drawing/2014/main" id="{38AB5B6F-2370-4786-892D-BA784B522F12}"/>
              </a:ext>
            </a:extLst>
          </p:cNvPr>
          <p:cNvSpPr txBox="1"/>
          <p:nvPr/>
        </p:nvSpPr>
        <p:spPr>
          <a:xfrm>
            <a:off x="1898073" y="4629548"/>
            <a:ext cx="854825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3600" b="1" dirty="0">
                <a:solidFill>
                  <a:schemeClr val="tx1"/>
                </a:solidFill>
                <a:ea typeface="Gungsuh" pitchFamily="18" charset="-127"/>
              </a:rPr>
              <a:t>National TB Elimination Programme,</a:t>
            </a:r>
          </a:p>
          <a:p>
            <a:pPr algn="ctr"/>
            <a:r>
              <a:rPr lang="en-IN" sz="3600" b="1" dirty="0">
                <a:solidFill>
                  <a:schemeClr val="tx1"/>
                </a:solidFill>
                <a:ea typeface="Gungsuh" pitchFamily="18" charset="-127"/>
              </a:rPr>
              <a:t> NHM, Jharkhand</a:t>
            </a:r>
          </a:p>
        </p:txBody>
      </p:sp>
      <p:pic>
        <p:nvPicPr>
          <p:cNvPr id="4" name="Picture 3" descr="C:\Users\RNTCP C\Desktop\logo-nrhm.png">
            <a:extLst>
              <a:ext uri="{FF2B5EF4-FFF2-40B4-BE49-F238E27FC236}">
                <a16:creationId xmlns:a16="http://schemas.microsoft.com/office/drawing/2014/main" id="{665090E1-D302-48AC-8E15-B2C7A5FEA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5491" y="168477"/>
            <a:ext cx="1401080" cy="13278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mblem of Jharkhand - Wikipedia">
            <a:extLst>
              <a:ext uri="{FF2B5EF4-FFF2-40B4-BE49-F238E27FC236}">
                <a16:creationId xmlns:a16="http://schemas.microsoft.com/office/drawing/2014/main" id="{BC42DD57-643D-4DA6-BA0C-341F00EDB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809" y="202359"/>
            <a:ext cx="2090058" cy="13278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49C1B4D-327D-445B-A40D-2D18A994BA85}"/>
              </a:ext>
            </a:extLst>
          </p:cNvPr>
          <p:cNvSpPr>
            <a:spLocks noGrp="1"/>
          </p:cNvSpPr>
          <p:nvPr>
            <p:ph type="sldNum" sz="quarter" idx="12"/>
          </p:nvPr>
        </p:nvSpPr>
        <p:spPr/>
        <p:txBody>
          <a:bodyPr/>
          <a:lstStyle/>
          <a:p>
            <a:fld id="{1F656015-3707-4480-96ED-242FDB0A0D70}" type="slidenum">
              <a:rPr lang="en-IN" smtClean="0"/>
              <a:t>1</a:t>
            </a:fld>
            <a:endParaRPr lang="en-IN" dirty="0"/>
          </a:p>
        </p:txBody>
      </p:sp>
      <p:pic>
        <p:nvPicPr>
          <p:cNvPr id="7" name="Picture 6" descr="Logo&#10;&#10;Description automatically generated">
            <a:extLst>
              <a:ext uri="{FF2B5EF4-FFF2-40B4-BE49-F238E27FC236}">
                <a16:creationId xmlns:a16="http://schemas.microsoft.com/office/drawing/2014/main" id="{D853ADC0-C053-4D12-A5F5-59452CB40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429" y="283944"/>
            <a:ext cx="1310410" cy="1077218"/>
          </a:xfrm>
          <a:prstGeom prst="rect">
            <a:avLst/>
          </a:prstGeom>
        </p:spPr>
      </p:pic>
    </p:spTree>
    <p:extLst>
      <p:ext uri="{BB962C8B-B14F-4D97-AF65-F5344CB8AC3E}">
        <p14:creationId xmlns:p14="http://schemas.microsoft.com/office/powerpoint/2010/main" val="326880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493"/>
          </a:xfrm>
        </p:spPr>
        <p:txBody>
          <a:bodyPr/>
          <a:lstStyle/>
          <a:p>
            <a:pPr>
              <a:defRPr/>
            </a:pPr>
            <a:r>
              <a:rPr lang="en-US" b="1" i="1" dirty="0">
                <a:solidFill>
                  <a:schemeClr val="tx2">
                    <a:lumMod val="75000"/>
                  </a:schemeClr>
                </a:solidFill>
                <a:latin typeface="Gabriola"/>
                <a:cs typeface="Gabriola"/>
              </a:rPr>
              <a:t>PPSA Goal</a:t>
            </a:r>
          </a:p>
        </p:txBody>
      </p:sp>
      <p:sp>
        <p:nvSpPr>
          <p:cNvPr id="3" name="Content Placeholder 2"/>
          <p:cNvSpPr>
            <a:spLocks noGrp="1"/>
          </p:cNvSpPr>
          <p:nvPr>
            <p:ph idx="1"/>
          </p:nvPr>
        </p:nvSpPr>
        <p:spPr>
          <a:xfrm>
            <a:off x="1981200" y="1724637"/>
            <a:ext cx="8229600" cy="3992563"/>
          </a:xfrm>
        </p:spPr>
        <p:txBody>
          <a:bodyPr>
            <a:normAutofit lnSpcReduction="10000"/>
          </a:bodyPr>
          <a:lstStyle/>
          <a:p>
            <a:pPr marL="0" indent="0" algn="ctr">
              <a:spcBef>
                <a:spcPct val="0"/>
              </a:spcBef>
              <a:buNone/>
              <a:defRPr/>
            </a:pPr>
            <a:r>
              <a:rPr lang="en-US" sz="4800" b="1" i="1" dirty="0">
                <a:solidFill>
                  <a:srgbClr val="800000"/>
                </a:solidFill>
                <a:latin typeface="Gabriola"/>
                <a:ea typeface="+mj-ea"/>
                <a:cs typeface="Gabriola"/>
              </a:rPr>
              <a:t>“All TB patients </a:t>
            </a:r>
            <a:r>
              <a:rPr lang="en-US" sz="4800" i="1" dirty="0">
                <a:solidFill>
                  <a:schemeClr val="tx2">
                    <a:lumMod val="75000"/>
                  </a:schemeClr>
                </a:solidFill>
                <a:latin typeface="Gabriola"/>
                <a:ea typeface="+mj-ea"/>
                <a:cs typeface="Gabriola"/>
              </a:rPr>
              <a:t>in the community to have </a:t>
            </a:r>
            <a:r>
              <a:rPr lang="en-US" sz="4800" b="1" i="1" dirty="0">
                <a:solidFill>
                  <a:srgbClr val="800000"/>
                </a:solidFill>
                <a:latin typeface="Gabriola"/>
                <a:ea typeface="+mj-ea"/>
                <a:cs typeface="Gabriola"/>
              </a:rPr>
              <a:t>access</a:t>
            </a:r>
            <a:r>
              <a:rPr lang="en-US" sz="4800" i="1" dirty="0">
                <a:solidFill>
                  <a:schemeClr val="tx2">
                    <a:lumMod val="75000"/>
                  </a:schemeClr>
                </a:solidFill>
                <a:latin typeface="Gabriola"/>
                <a:ea typeface="+mj-ea"/>
                <a:cs typeface="Gabriola"/>
              </a:rPr>
              <a:t> to early, good quality </a:t>
            </a:r>
            <a:r>
              <a:rPr lang="en-US" sz="4800" b="1" i="1" dirty="0">
                <a:solidFill>
                  <a:srgbClr val="800000"/>
                </a:solidFill>
                <a:latin typeface="Gabriola"/>
                <a:ea typeface="+mj-ea"/>
                <a:cs typeface="Gabriola"/>
              </a:rPr>
              <a:t>diagnosis, treatment and adherence support</a:t>
            </a:r>
            <a:r>
              <a:rPr lang="en-US" sz="4800" i="1" dirty="0">
                <a:solidFill>
                  <a:schemeClr val="tx2">
                    <a:lumMod val="75000"/>
                  </a:schemeClr>
                </a:solidFill>
                <a:latin typeface="Gabriola"/>
                <a:ea typeface="+mj-ea"/>
                <a:cs typeface="Gabriola"/>
              </a:rPr>
              <a:t> services in a manner that is </a:t>
            </a:r>
            <a:r>
              <a:rPr lang="en-US" sz="4800" b="1" i="1" dirty="0">
                <a:solidFill>
                  <a:srgbClr val="800000"/>
                </a:solidFill>
                <a:latin typeface="Gabriola"/>
                <a:ea typeface="+mj-ea"/>
                <a:cs typeface="Gabriola"/>
              </a:rPr>
              <a:t>affordable</a:t>
            </a:r>
            <a:r>
              <a:rPr lang="en-US" sz="4800" i="1" dirty="0">
                <a:solidFill>
                  <a:srgbClr val="800000"/>
                </a:solidFill>
                <a:latin typeface="Gabriola"/>
                <a:ea typeface="+mj-ea"/>
                <a:cs typeface="Gabriola"/>
              </a:rPr>
              <a:t>  </a:t>
            </a:r>
            <a:r>
              <a:rPr lang="en-US" sz="4800" b="1" i="1" dirty="0">
                <a:solidFill>
                  <a:srgbClr val="800000"/>
                </a:solidFill>
                <a:latin typeface="Gabriola"/>
                <a:ea typeface="+mj-ea"/>
                <a:cs typeface="Gabriola"/>
              </a:rPr>
              <a:t>and  acceptable </a:t>
            </a:r>
            <a:r>
              <a:rPr lang="en-US" sz="4800" i="1" dirty="0">
                <a:solidFill>
                  <a:schemeClr val="tx2">
                    <a:lumMod val="75000"/>
                  </a:schemeClr>
                </a:solidFill>
                <a:latin typeface="Gabriola"/>
                <a:ea typeface="+mj-ea"/>
                <a:cs typeface="Gabriola"/>
              </a:rPr>
              <a:t>to the patient in </a:t>
            </a:r>
            <a:r>
              <a:rPr lang="en-US" sz="4800" b="1" i="1" dirty="0">
                <a:solidFill>
                  <a:srgbClr val="800000"/>
                </a:solidFill>
                <a:latin typeface="Gabriola"/>
                <a:ea typeface="+mj-ea"/>
                <a:cs typeface="Gabriola"/>
              </a:rPr>
              <a:t>time, place and person</a:t>
            </a:r>
            <a:r>
              <a:rPr lang="en-US" sz="6000" i="1" dirty="0">
                <a:solidFill>
                  <a:srgbClr val="800000"/>
                </a:solidFill>
                <a:latin typeface="Gabriola"/>
                <a:ea typeface="+mj-ea"/>
                <a:cs typeface="Gabriola"/>
              </a:rPr>
              <a:t>”</a:t>
            </a:r>
          </a:p>
          <a:p>
            <a:pPr algn="ctr">
              <a:defRPr/>
            </a:pPr>
            <a:endParaRPr lang="en-US" sz="4000" i="1" dirty="0">
              <a:solidFill>
                <a:srgbClr val="17375E"/>
              </a:solidFill>
            </a:endParaRPr>
          </a:p>
        </p:txBody>
      </p:sp>
    </p:spTree>
    <p:extLst>
      <p:ext uri="{BB962C8B-B14F-4D97-AF65-F5344CB8AC3E}">
        <p14:creationId xmlns:p14="http://schemas.microsoft.com/office/powerpoint/2010/main" val="3534273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997335" y="251612"/>
            <a:ext cx="10114009" cy="754847"/>
          </a:xfrm>
          <a:prstGeom prst="rect">
            <a:avLst/>
          </a:prstGeom>
        </p:spPr>
        <p:style>
          <a:lnRef idx="1">
            <a:schemeClr val="accent2"/>
          </a:lnRef>
          <a:fillRef idx="2">
            <a:schemeClr val="accent2"/>
          </a:fillRef>
          <a:effectRef idx="1">
            <a:schemeClr val="accent2"/>
          </a:effectRef>
          <a:fontRef idx="minor">
            <a:schemeClr val="dk1"/>
          </a:fontRef>
        </p:style>
        <p:txBody>
          <a:bodyPr vert="horz" lIns="18000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abriola"/>
                <a:cs typeface="Gabriola"/>
              </a:rPr>
              <a:t>Patient Provider Support Agency (PPSA)</a:t>
            </a:r>
            <a:endParaRPr lang="en-IN" sz="4800" b="1" dirty="0">
              <a:latin typeface="Gabriola"/>
              <a:cs typeface="Gabriola"/>
            </a:endParaRPr>
          </a:p>
        </p:txBody>
      </p:sp>
      <p:graphicFrame>
        <p:nvGraphicFramePr>
          <p:cNvPr id="7" name="Diagram 6"/>
          <p:cNvGraphicFramePr/>
          <p:nvPr>
            <p:extLst>
              <p:ext uri="{D42A27DB-BD31-4B8C-83A1-F6EECF244321}">
                <p14:modId xmlns:p14="http://schemas.microsoft.com/office/powerpoint/2010/main" val="2450326323"/>
              </p:ext>
            </p:extLst>
          </p:nvPr>
        </p:nvGraphicFramePr>
        <p:xfrm>
          <a:off x="997335" y="1971236"/>
          <a:ext cx="10114010" cy="463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655786" y="958532"/>
            <a:ext cx="8901397" cy="966418"/>
          </a:xfrm>
          <a:prstGeom prst="rect">
            <a:avLst/>
          </a:prstGeom>
        </p:spPr>
        <p:txBody>
          <a:bodyPr wrap="square">
            <a:spAutoFit/>
          </a:bodyPr>
          <a:lstStyle/>
          <a:p>
            <a:pPr algn="ctr">
              <a:lnSpc>
                <a:spcPct val="120000"/>
              </a:lnSpc>
            </a:pPr>
            <a:r>
              <a:rPr lang="en-US" sz="2400" b="1" dirty="0"/>
              <a:t>AIM: Support Private Health Sector for quality and free TB Care as an interface agency between Government and Private</a:t>
            </a:r>
            <a:endParaRPr lang="en-US" b="1" dirty="0"/>
          </a:p>
        </p:txBody>
      </p:sp>
      <p:cxnSp>
        <p:nvCxnSpPr>
          <p:cNvPr id="11" name="Straight Connector 10"/>
          <p:cNvCxnSpPr/>
          <p:nvPr/>
        </p:nvCxnSpPr>
        <p:spPr>
          <a:xfrm>
            <a:off x="1773059" y="1004818"/>
            <a:ext cx="8628379" cy="0"/>
          </a:xfrm>
          <a:prstGeom prst="line">
            <a:avLst/>
          </a:prstGeom>
          <a:ln w="25400">
            <a:gradFill flip="none" rotWithShape="1">
              <a:gsLst>
                <a:gs pos="100000">
                  <a:schemeClr val="accent1">
                    <a:tint val="66000"/>
                    <a:satMod val="160000"/>
                  </a:schemeClr>
                </a:gs>
                <a:gs pos="16000">
                  <a:schemeClr val="accent1">
                    <a:tint val="44500"/>
                    <a:satMod val="160000"/>
                    <a:alpha val="31000"/>
                  </a:schemeClr>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08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8F6D-5210-451D-AC6B-9E00D8326480}"/>
              </a:ext>
            </a:extLst>
          </p:cNvPr>
          <p:cNvSpPr>
            <a:spLocks noGrp="1"/>
          </p:cNvSpPr>
          <p:nvPr>
            <p:ph type="title"/>
          </p:nvPr>
        </p:nvSpPr>
        <p:spPr>
          <a:xfrm>
            <a:off x="838200" y="193964"/>
            <a:ext cx="10515600" cy="748145"/>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b="1" dirty="0">
                <a:latin typeface="Gabriola"/>
              </a:rPr>
              <a:t>MODEL KEYS AND INNOVATION in PPSA: - “NIKSHAY MITRA”</a:t>
            </a:r>
            <a:endParaRPr lang="en-IN" sz="3600" b="1" dirty="0">
              <a:latin typeface="Gabriola"/>
            </a:endParaRPr>
          </a:p>
        </p:txBody>
      </p:sp>
      <p:sp>
        <p:nvSpPr>
          <p:cNvPr id="4" name="TextBox 3">
            <a:extLst>
              <a:ext uri="{FF2B5EF4-FFF2-40B4-BE49-F238E27FC236}">
                <a16:creationId xmlns:a16="http://schemas.microsoft.com/office/drawing/2014/main" id="{8C13E940-0B3B-4BDB-B4A2-2A88F7228735}"/>
              </a:ext>
            </a:extLst>
          </p:cNvPr>
          <p:cNvSpPr txBox="1"/>
          <p:nvPr/>
        </p:nvSpPr>
        <p:spPr>
          <a:xfrm>
            <a:off x="838200" y="994102"/>
            <a:ext cx="105156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chemeClr val="accent5">
                    <a:lumMod val="75000"/>
                  </a:schemeClr>
                </a:solidFill>
                <a:latin typeface="Gabriola"/>
                <a:cs typeface="Gabriola"/>
              </a:rPr>
              <a:t>“Nikshay Mitra”:</a:t>
            </a:r>
            <a:r>
              <a:rPr lang="en-US" sz="2400" b="1" dirty="0">
                <a:solidFill>
                  <a:schemeClr val="accent5">
                    <a:lumMod val="75000"/>
                  </a:schemeClr>
                </a:solidFill>
                <a:latin typeface="Gabriola"/>
              </a:rPr>
              <a:t>(“</a:t>
            </a:r>
            <a:r>
              <a:rPr lang="en-US" sz="2400" b="1" dirty="0" err="1">
                <a:solidFill>
                  <a:schemeClr val="accent5">
                    <a:lumMod val="75000"/>
                  </a:schemeClr>
                </a:solidFill>
                <a:latin typeface="Gabriola"/>
              </a:rPr>
              <a:t>Nikshay</a:t>
            </a:r>
            <a:r>
              <a:rPr lang="en-US" sz="2400" b="1" dirty="0">
                <a:solidFill>
                  <a:schemeClr val="accent5">
                    <a:lumMod val="75000"/>
                  </a:schemeClr>
                </a:solidFill>
                <a:latin typeface="Gabriola"/>
              </a:rPr>
              <a:t>” – Elimination of TB &amp; “Mitra” – Friend ;  “Friend to help in elimination of TB”)</a:t>
            </a:r>
          </a:p>
          <a:p>
            <a:r>
              <a:rPr lang="en-US" sz="2400" b="1" dirty="0">
                <a:latin typeface="Gabriola"/>
                <a:cs typeface="Gabriola"/>
              </a:rPr>
              <a:t>A nodal person identified and assigned by the Private Health Care Facility for a set of TB related activities and are incentivized for his/her activities.</a:t>
            </a:r>
            <a:endParaRPr lang="en-US" sz="2400" dirty="0">
              <a:latin typeface="Gabriola"/>
              <a:cs typeface="Gabriola"/>
            </a:endParaRPr>
          </a:p>
        </p:txBody>
      </p:sp>
      <p:sp>
        <p:nvSpPr>
          <p:cNvPr id="5" name="Up Arrow Callout 17">
            <a:extLst>
              <a:ext uri="{FF2B5EF4-FFF2-40B4-BE49-F238E27FC236}">
                <a16:creationId xmlns:a16="http://schemas.microsoft.com/office/drawing/2014/main" id="{CC517693-4473-43AA-B3B8-3DCD0D20F84D}"/>
              </a:ext>
            </a:extLst>
          </p:cNvPr>
          <p:cNvSpPr/>
          <p:nvPr/>
        </p:nvSpPr>
        <p:spPr>
          <a:xfrm>
            <a:off x="976745" y="5441014"/>
            <a:ext cx="2943869" cy="1223022"/>
          </a:xfrm>
          <a:prstGeom prst="upArrowCallout">
            <a:avLst>
              <a:gd name="adj1" fmla="val 25000"/>
              <a:gd name="adj2" fmla="val 25000"/>
              <a:gd name="adj3" fmla="val 25000"/>
              <a:gd name="adj4" fmla="val 631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Incentivized for each set of activities</a:t>
            </a:r>
          </a:p>
        </p:txBody>
      </p:sp>
      <p:pic>
        <p:nvPicPr>
          <p:cNvPr id="6" name="Picture 2" descr="Image result for health worker">
            <a:extLst>
              <a:ext uri="{FF2B5EF4-FFF2-40B4-BE49-F238E27FC236}">
                <a16:creationId xmlns:a16="http://schemas.microsoft.com/office/drawing/2014/main" id="{079C50E1-4084-4600-A01F-6AF950EB17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849" y="2673031"/>
            <a:ext cx="2050966" cy="27791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B49888E8-ED22-4F76-82CC-A3D5ADDFA4A3}"/>
              </a:ext>
            </a:extLst>
          </p:cNvPr>
          <p:cNvSpPr txBox="1"/>
          <p:nvPr/>
        </p:nvSpPr>
        <p:spPr>
          <a:xfrm>
            <a:off x="4203919" y="2359106"/>
            <a:ext cx="7149881" cy="4399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b="1" dirty="0"/>
              <a:t>Roles of Nikshay Mitra:</a:t>
            </a:r>
          </a:p>
          <a:p>
            <a:pPr marL="285750" indent="-285750">
              <a:lnSpc>
                <a:spcPct val="130000"/>
              </a:lnSpc>
              <a:buFont typeface="Arial"/>
              <a:buChar char="•"/>
            </a:pPr>
            <a:r>
              <a:rPr lang="en-IN" sz="2000" dirty="0"/>
              <a:t>Coordinates with PPSA, Private Health Facilities &amp; Public Health</a:t>
            </a:r>
          </a:p>
          <a:p>
            <a:pPr marL="285750" indent="-285750">
              <a:lnSpc>
                <a:spcPct val="130000"/>
              </a:lnSpc>
              <a:buFont typeface="Arial"/>
              <a:buChar char="•"/>
            </a:pPr>
            <a:r>
              <a:rPr lang="en-IN" sz="2000" dirty="0"/>
              <a:t>TB Case Notification – </a:t>
            </a:r>
            <a:r>
              <a:rPr lang="en-IN" sz="2000" dirty="0" err="1"/>
              <a:t>Nikshay</a:t>
            </a:r>
            <a:r>
              <a:rPr lang="en-IN" sz="2000" dirty="0"/>
              <a:t> &amp; Notification register</a:t>
            </a:r>
          </a:p>
          <a:p>
            <a:pPr marL="285750" indent="-285750">
              <a:lnSpc>
                <a:spcPct val="130000"/>
              </a:lnSpc>
              <a:buFont typeface="Arial"/>
              <a:buChar char="•"/>
            </a:pPr>
            <a:r>
              <a:rPr lang="en-IN" sz="2000" dirty="0"/>
              <a:t>Provide health education and counseling</a:t>
            </a:r>
          </a:p>
          <a:p>
            <a:pPr marL="285750" indent="-285750">
              <a:lnSpc>
                <a:spcPct val="130000"/>
              </a:lnSpc>
              <a:buFont typeface="Arial"/>
              <a:buChar char="•"/>
            </a:pPr>
            <a:r>
              <a:rPr lang="en-IN" sz="2000" dirty="0"/>
              <a:t>Bank account details collection </a:t>
            </a:r>
          </a:p>
          <a:p>
            <a:pPr marL="285750" indent="-285750">
              <a:lnSpc>
                <a:spcPct val="130000"/>
              </a:lnSpc>
              <a:buFont typeface="Arial"/>
              <a:buChar char="•"/>
            </a:pPr>
            <a:r>
              <a:rPr lang="en-IN" sz="2000" dirty="0"/>
              <a:t>Collection of specimen for DST </a:t>
            </a:r>
          </a:p>
          <a:p>
            <a:pPr marL="285750" indent="-285750">
              <a:lnSpc>
                <a:spcPct val="130000"/>
              </a:lnSpc>
              <a:buFont typeface="Arial"/>
              <a:buChar char="•"/>
            </a:pPr>
            <a:r>
              <a:rPr lang="en-IN" sz="2000" dirty="0"/>
              <a:t>HIV and Diabetes testing and/or referral</a:t>
            </a:r>
          </a:p>
          <a:p>
            <a:pPr marL="285750" indent="-285750">
              <a:lnSpc>
                <a:spcPct val="130000"/>
              </a:lnSpc>
              <a:buFont typeface="Arial"/>
              <a:buChar char="•"/>
            </a:pPr>
            <a:r>
              <a:rPr lang="en-IN" sz="2000" dirty="0"/>
              <a:t>FDC offer to patient &amp; ensures treatment adherence</a:t>
            </a:r>
          </a:p>
          <a:p>
            <a:pPr marL="285750" indent="-285750">
              <a:lnSpc>
                <a:spcPct val="130000"/>
              </a:lnSpc>
              <a:buFont typeface="Arial"/>
              <a:buChar char="•"/>
            </a:pPr>
            <a:r>
              <a:rPr lang="en-IN" sz="2000" dirty="0"/>
              <a:t>Tracking adherence, Refill Management </a:t>
            </a:r>
          </a:p>
          <a:p>
            <a:pPr marL="285750" indent="-285750">
              <a:lnSpc>
                <a:spcPct val="130000"/>
              </a:lnSpc>
              <a:buFont typeface="Arial"/>
              <a:buChar char="•"/>
            </a:pPr>
            <a:r>
              <a:rPr lang="en-IN" sz="2000" dirty="0"/>
              <a:t>Record Treatment outcome at the end</a:t>
            </a:r>
          </a:p>
          <a:p>
            <a:pPr marL="285750" indent="-285750">
              <a:lnSpc>
                <a:spcPct val="130000"/>
              </a:lnSpc>
              <a:buFont typeface="Arial"/>
              <a:buChar char="•"/>
            </a:pPr>
            <a:r>
              <a:rPr lang="en-IN" sz="2000" dirty="0"/>
              <a:t>All </a:t>
            </a:r>
            <a:r>
              <a:rPr lang="en-IN" sz="2000" dirty="0" err="1"/>
              <a:t>Nikshay</a:t>
            </a:r>
            <a:r>
              <a:rPr lang="en-IN" sz="2000" dirty="0"/>
              <a:t> Entries</a:t>
            </a:r>
          </a:p>
        </p:txBody>
      </p:sp>
    </p:spTree>
    <p:extLst>
      <p:ext uri="{BB962C8B-B14F-4D97-AF65-F5344CB8AC3E}">
        <p14:creationId xmlns:p14="http://schemas.microsoft.com/office/powerpoint/2010/main" val="364638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039090" y="232485"/>
            <a:ext cx="10141527" cy="765163"/>
          </a:xfrm>
          <a:prstGeom prst="rect">
            <a:avLst/>
          </a:prstGeom>
        </p:spPr>
        <p:style>
          <a:lnRef idx="1">
            <a:schemeClr val="accent2"/>
          </a:lnRef>
          <a:fillRef idx="2">
            <a:schemeClr val="accent2"/>
          </a:fillRef>
          <a:effectRef idx="1">
            <a:schemeClr val="accent2"/>
          </a:effectRef>
          <a:fontRef idx="minor">
            <a:schemeClr val="dk1"/>
          </a:fontRef>
        </p:style>
        <p:txBody>
          <a:bodyPr vert="horz" lIns="18000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abriola"/>
                <a:cs typeface="Gabriola"/>
              </a:rPr>
              <a:t>PPSA </a:t>
            </a:r>
            <a:r>
              <a:rPr lang="mr-IN" sz="5400" b="1" dirty="0">
                <a:latin typeface="Gabriola"/>
                <a:cs typeface="Gabriola"/>
              </a:rPr>
              <a:t>–</a:t>
            </a:r>
            <a:r>
              <a:rPr lang="en-US" sz="5400" b="1" dirty="0">
                <a:latin typeface="Gabriola"/>
                <a:cs typeface="Gabriola"/>
              </a:rPr>
              <a:t> Service Delivery Model</a:t>
            </a:r>
            <a:endParaRPr lang="en-IN" sz="5400" b="1" dirty="0">
              <a:latin typeface="Gabriola"/>
              <a:cs typeface="Gabriola"/>
            </a:endParaRPr>
          </a:p>
        </p:txBody>
      </p:sp>
      <p:cxnSp>
        <p:nvCxnSpPr>
          <p:cNvPr id="6" name="Straight Connector 5"/>
          <p:cNvCxnSpPr/>
          <p:nvPr/>
        </p:nvCxnSpPr>
        <p:spPr>
          <a:xfrm>
            <a:off x="2216331" y="896983"/>
            <a:ext cx="5715000" cy="0"/>
          </a:xfrm>
          <a:prstGeom prst="line">
            <a:avLst/>
          </a:prstGeom>
          <a:ln w="25400">
            <a:gradFill flip="none" rotWithShape="1">
              <a:gsLst>
                <a:gs pos="100000">
                  <a:schemeClr val="accent1">
                    <a:tint val="66000"/>
                    <a:satMod val="160000"/>
                  </a:schemeClr>
                </a:gs>
                <a:gs pos="16000">
                  <a:schemeClr val="accent1">
                    <a:tint val="44500"/>
                    <a:satMod val="160000"/>
                    <a:alpha val="31000"/>
                  </a:schemeClr>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24001" y="1563007"/>
            <a:ext cx="4323173" cy="140426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286819" y="1746171"/>
            <a:ext cx="1270085" cy="164848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8100099" y="1880017"/>
            <a:ext cx="1270085" cy="224729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016733" y="4297794"/>
            <a:ext cx="4823880" cy="224729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EE2379B-0FBE-4FB3-8217-9BB769BFD38D}"/>
              </a:ext>
            </a:extLst>
          </p:cNvPr>
          <p:cNvGrpSpPr/>
          <p:nvPr/>
        </p:nvGrpSpPr>
        <p:grpSpPr>
          <a:xfrm>
            <a:off x="900545" y="1201959"/>
            <a:ext cx="10280072" cy="5423556"/>
            <a:chOff x="900545" y="1201959"/>
            <a:chExt cx="10280072" cy="5423556"/>
          </a:xfrm>
        </p:grpSpPr>
        <p:pic>
          <p:nvPicPr>
            <p:cNvPr id="3" name="Picture 2" descr="Screen Shot 2019-08-18 at 2.1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 y="1201959"/>
              <a:ext cx="10280072" cy="5423556"/>
            </a:xfrm>
            <a:prstGeom prst="rect">
              <a:avLst/>
            </a:prstGeom>
            <a:ln>
              <a:solidFill>
                <a:srgbClr val="4472C4"/>
              </a:solidFill>
            </a:ln>
          </p:spPr>
        </p:pic>
        <p:sp>
          <p:nvSpPr>
            <p:cNvPr id="4" name="TextBox 3">
              <a:extLst>
                <a:ext uri="{FF2B5EF4-FFF2-40B4-BE49-F238E27FC236}">
                  <a16:creationId xmlns:a16="http://schemas.microsoft.com/office/drawing/2014/main" id="{1791EC12-7678-4416-8013-DAE1B545D749}"/>
                </a:ext>
              </a:extLst>
            </p:cNvPr>
            <p:cNvSpPr txBox="1"/>
            <p:nvPr/>
          </p:nvSpPr>
          <p:spPr>
            <a:xfrm>
              <a:off x="10016836" y="3394657"/>
              <a:ext cx="1163781" cy="523220"/>
            </a:xfrm>
            <a:prstGeom prst="rect">
              <a:avLst/>
            </a:prstGeom>
            <a:solidFill>
              <a:schemeClr val="bg1"/>
            </a:solidFill>
          </p:spPr>
          <p:txBody>
            <a:bodyPr wrap="square" rtlCol="0">
              <a:spAutoFit/>
            </a:bodyPr>
            <a:lstStyle/>
            <a:p>
              <a:pPr algn="ctr"/>
              <a:r>
                <a:rPr lang="en-IN" sz="1400" dirty="0"/>
                <a:t>NTEP CBNAT </a:t>
              </a:r>
            </a:p>
            <a:p>
              <a:pPr algn="ctr"/>
              <a:r>
                <a:rPr lang="en-IN" sz="1400" dirty="0"/>
                <a:t>Laboratory</a:t>
              </a:r>
            </a:p>
          </p:txBody>
        </p:sp>
        <p:sp>
          <p:nvSpPr>
            <p:cNvPr id="10" name="TextBox 9">
              <a:extLst>
                <a:ext uri="{FF2B5EF4-FFF2-40B4-BE49-F238E27FC236}">
                  <a16:creationId xmlns:a16="http://schemas.microsoft.com/office/drawing/2014/main" id="{0A4A07C6-39C4-4277-84EE-C483F7289518}"/>
                </a:ext>
              </a:extLst>
            </p:cNvPr>
            <p:cNvSpPr txBox="1"/>
            <p:nvPr/>
          </p:nvSpPr>
          <p:spPr>
            <a:xfrm>
              <a:off x="9258722" y="5925924"/>
              <a:ext cx="1163781" cy="523220"/>
            </a:xfrm>
            <a:prstGeom prst="rect">
              <a:avLst/>
            </a:prstGeom>
            <a:solidFill>
              <a:schemeClr val="bg1"/>
            </a:solidFill>
          </p:spPr>
          <p:txBody>
            <a:bodyPr wrap="square" rtlCol="0">
              <a:spAutoFit/>
            </a:bodyPr>
            <a:lstStyle/>
            <a:p>
              <a:pPr algn="ctr"/>
              <a:r>
                <a:rPr lang="en-IN" sz="1400" dirty="0"/>
                <a:t>NGO &amp; NTEP staff</a:t>
              </a:r>
            </a:p>
          </p:txBody>
        </p:sp>
        <p:sp>
          <p:nvSpPr>
            <p:cNvPr id="11" name="TextBox 10">
              <a:extLst>
                <a:ext uri="{FF2B5EF4-FFF2-40B4-BE49-F238E27FC236}">
                  <a16:creationId xmlns:a16="http://schemas.microsoft.com/office/drawing/2014/main" id="{537178B7-101E-4939-A982-3772F3203729}"/>
                </a:ext>
              </a:extLst>
            </p:cNvPr>
            <p:cNvSpPr txBox="1"/>
            <p:nvPr/>
          </p:nvSpPr>
          <p:spPr>
            <a:xfrm>
              <a:off x="6688934" y="4609743"/>
              <a:ext cx="1069611" cy="307777"/>
            </a:xfrm>
            <a:prstGeom prst="rect">
              <a:avLst/>
            </a:prstGeom>
            <a:solidFill>
              <a:schemeClr val="bg1"/>
            </a:solidFill>
          </p:spPr>
          <p:txBody>
            <a:bodyPr wrap="square" rtlCol="0">
              <a:spAutoFit/>
            </a:bodyPr>
            <a:lstStyle/>
            <a:p>
              <a:pPr algn="ctr"/>
              <a:r>
                <a:rPr lang="en-IN" sz="1400" dirty="0"/>
                <a:t>NTEP FDCs</a:t>
              </a:r>
            </a:p>
          </p:txBody>
        </p:sp>
      </p:grpSp>
    </p:spTree>
    <p:extLst>
      <p:ext uri="{BB962C8B-B14F-4D97-AF65-F5344CB8AC3E}">
        <p14:creationId xmlns:p14="http://schemas.microsoft.com/office/powerpoint/2010/main" val="134956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817419" y="166254"/>
            <a:ext cx="10529454" cy="762001"/>
          </a:xfrm>
          <a:prstGeom prst="rect">
            <a:avLst/>
          </a:prstGeom>
        </p:spPr>
        <p:style>
          <a:lnRef idx="1">
            <a:schemeClr val="accent2"/>
          </a:lnRef>
          <a:fillRef idx="2">
            <a:schemeClr val="accent2"/>
          </a:fillRef>
          <a:effectRef idx="1">
            <a:schemeClr val="accent2"/>
          </a:effectRef>
          <a:fontRef idx="minor">
            <a:schemeClr val="dk1"/>
          </a:fontRef>
        </p:style>
        <p:txBody>
          <a:bodyPr vert="horz" lIns="18000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4900" b="1" dirty="0">
                <a:latin typeface="Gabriola"/>
              </a:rPr>
              <a:t>Engagement of </a:t>
            </a:r>
            <a:r>
              <a:rPr lang="en-US" sz="4900" b="1" dirty="0" err="1">
                <a:latin typeface="Gabriola"/>
              </a:rPr>
              <a:t>Nikshay</a:t>
            </a:r>
            <a:r>
              <a:rPr lang="en-US" sz="4900" b="1" dirty="0">
                <a:latin typeface="Gabriola"/>
              </a:rPr>
              <a:t> Mitra and Capacity Building</a:t>
            </a:r>
            <a:endParaRPr lang="en-IN" sz="4900" b="1" dirty="0">
              <a:latin typeface="Gabriola"/>
            </a:endParaRPr>
          </a:p>
        </p:txBody>
      </p:sp>
      <p:sp>
        <p:nvSpPr>
          <p:cNvPr id="4" name="Content Placeholder 2">
            <a:extLst>
              <a:ext uri="{FF2B5EF4-FFF2-40B4-BE49-F238E27FC236}">
                <a16:creationId xmlns:a16="http://schemas.microsoft.com/office/drawing/2014/main" id="{29568767-EF02-470D-AB29-F16B9CAD72F7}"/>
              </a:ext>
            </a:extLst>
          </p:cNvPr>
          <p:cNvSpPr>
            <a:spLocks noGrp="1"/>
          </p:cNvSpPr>
          <p:nvPr>
            <p:ph idx="1"/>
          </p:nvPr>
        </p:nvSpPr>
        <p:spPr>
          <a:xfrm>
            <a:off x="841663" y="1343890"/>
            <a:ext cx="10508673" cy="5124018"/>
          </a:xfrm>
        </p:spPr>
        <p:txBody>
          <a:bodyPr>
            <a:normAutofit/>
          </a:bodyPr>
          <a:lstStyle/>
          <a:p>
            <a:r>
              <a:rPr lang="en-US" sz="2400" dirty="0" err="1"/>
              <a:t>Nikshay-Mitras</a:t>
            </a:r>
            <a:r>
              <a:rPr lang="en-US" sz="2400" dirty="0"/>
              <a:t> identified among the existing support staff of registered Private Health Facilities in coordination with doctors/hospital administration</a:t>
            </a:r>
          </a:p>
          <a:p>
            <a:pPr marL="0" indent="0">
              <a:buNone/>
            </a:pPr>
            <a:endParaRPr lang="en-US" sz="400" dirty="0"/>
          </a:p>
          <a:p>
            <a:r>
              <a:rPr lang="en-US" sz="2400" dirty="0"/>
              <a:t>Activity based incentivization to selected and trained </a:t>
            </a:r>
            <a:r>
              <a:rPr lang="en-US" sz="2400" dirty="0" err="1"/>
              <a:t>Nikshay-Mitras</a:t>
            </a:r>
            <a:endParaRPr lang="en-US" sz="2400" dirty="0"/>
          </a:p>
          <a:p>
            <a:pPr marL="0" indent="0">
              <a:buNone/>
            </a:pPr>
            <a:endParaRPr lang="en-US" sz="400" dirty="0"/>
          </a:p>
          <a:p>
            <a:r>
              <a:rPr lang="en-US" sz="2400" dirty="0"/>
              <a:t>A district level training imparted to selected </a:t>
            </a:r>
            <a:r>
              <a:rPr lang="en-US" sz="2400" dirty="0" err="1"/>
              <a:t>Nikshay-Mitras</a:t>
            </a:r>
            <a:r>
              <a:rPr lang="en-US" sz="2400" dirty="0"/>
              <a:t> in NTEP guidelines</a:t>
            </a:r>
          </a:p>
          <a:p>
            <a:pPr marL="0" indent="0">
              <a:buNone/>
            </a:pPr>
            <a:endParaRPr lang="en-US" sz="500" dirty="0"/>
          </a:p>
          <a:p>
            <a:r>
              <a:rPr lang="en-US" sz="2400" dirty="0"/>
              <a:t>Hands on training in processes of specimen collection, recording and reporting (TB cards, Notification register, </a:t>
            </a:r>
            <a:r>
              <a:rPr lang="en-US" sz="2400" dirty="0" err="1"/>
              <a:t>Nikshay</a:t>
            </a:r>
            <a:r>
              <a:rPr lang="en-US" sz="2400" dirty="0"/>
              <a:t> portal entries)</a:t>
            </a:r>
          </a:p>
          <a:p>
            <a:pPr marL="0" indent="0">
              <a:buNone/>
            </a:pPr>
            <a:endParaRPr lang="en-US" sz="600" dirty="0"/>
          </a:p>
          <a:p>
            <a:r>
              <a:rPr lang="en-US" sz="2400" dirty="0"/>
              <a:t>Patient counselling and adherence monitoring (Manual &amp; ICT based)</a:t>
            </a:r>
          </a:p>
          <a:p>
            <a:pPr marL="0" indent="0">
              <a:buNone/>
            </a:pPr>
            <a:endParaRPr lang="en-US" sz="600" dirty="0"/>
          </a:p>
          <a:p>
            <a:r>
              <a:rPr lang="en-US" sz="2400" dirty="0"/>
              <a:t>Recording and reporting of Public Health Actions – Comorbidities, Patient’s Bank account seeding for NPY benefits, Follow-ups &amp; Treatment outcomes etc.</a:t>
            </a:r>
          </a:p>
        </p:txBody>
      </p:sp>
    </p:spTree>
    <p:extLst>
      <p:ext uri="{BB962C8B-B14F-4D97-AF65-F5344CB8AC3E}">
        <p14:creationId xmlns:p14="http://schemas.microsoft.com/office/powerpoint/2010/main" val="399917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789709" y="207818"/>
            <a:ext cx="10571017" cy="637284"/>
          </a:xfrm>
          <a:prstGeom prst="rect">
            <a:avLst/>
          </a:prstGeom>
        </p:spPr>
        <p:style>
          <a:lnRef idx="1">
            <a:schemeClr val="accent2"/>
          </a:lnRef>
          <a:fillRef idx="2">
            <a:schemeClr val="accent2"/>
          </a:fillRef>
          <a:effectRef idx="1">
            <a:schemeClr val="accent2"/>
          </a:effectRef>
          <a:fontRef idx="minor">
            <a:schemeClr val="dk1"/>
          </a:fontRef>
        </p:style>
        <p:txBody>
          <a:bodyPr vert="horz" lIns="18000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200" b="1" dirty="0">
                <a:latin typeface="Gabriola"/>
              </a:rPr>
              <a:t>Public Health Action: </a:t>
            </a:r>
            <a:r>
              <a:rPr lang="en-US" sz="3200" b="1" dirty="0" err="1">
                <a:latin typeface="Gabriola"/>
              </a:rPr>
              <a:t>Nikshay</a:t>
            </a:r>
            <a:r>
              <a:rPr lang="en-US" sz="3200" b="1" dirty="0">
                <a:latin typeface="Gabriola"/>
              </a:rPr>
              <a:t>-Mitra to support in Coordination with NTEP </a:t>
            </a:r>
          </a:p>
        </p:txBody>
      </p:sp>
      <p:cxnSp>
        <p:nvCxnSpPr>
          <p:cNvPr id="6" name="Straight Connector 5"/>
          <p:cNvCxnSpPr/>
          <p:nvPr/>
        </p:nvCxnSpPr>
        <p:spPr>
          <a:xfrm>
            <a:off x="2216331" y="896983"/>
            <a:ext cx="5715000" cy="0"/>
          </a:xfrm>
          <a:prstGeom prst="line">
            <a:avLst/>
          </a:prstGeom>
          <a:ln w="25400">
            <a:gradFill flip="none" rotWithShape="1">
              <a:gsLst>
                <a:gs pos="100000">
                  <a:schemeClr val="accent1">
                    <a:tint val="66000"/>
                    <a:satMod val="160000"/>
                  </a:schemeClr>
                </a:gs>
                <a:gs pos="16000">
                  <a:schemeClr val="accent1">
                    <a:tint val="44500"/>
                    <a:satMod val="160000"/>
                    <a:alpha val="31000"/>
                  </a:schemeClr>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974913426"/>
              </p:ext>
            </p:extLst>
          </p:nvPr>
        </p:nvGraphicFramePr>
        <p:xfrm>
          <a:off x="1572849" y="948863"/>
          <a:ext cx="9046301" cy="5864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42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817418" y="180110"/>
            <a:ext cx="10509065" cy="609600"/>
          </a:xfrm>
          <a:prstGeom prst="rect">
            <a:avLst/>
          </a:prstGeom>
        </p:spPr>
        <p:style>
          <a:lnRef idx="1">
            <a:schemeClr val="accent2"/>
          </a:lnRef>
          <a:fillRef idx="2">
            <a:schemeClr val="accent2"/>
          </a:fillRef>
          <a:effectRef idx="1">
            <a:schemeClr val="accent2"/>
          </a:effectRef>
          <a:fontRef idx="minor">
            <a:schemeClr val="dk1"/>
          </a:fontRef>
        </p:style>
        <p:txBody>
          <a:bodyPr vert="horz" lIns="18000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3200" b="1" dirty="0">
                <a:latin typeface="Gabriola"/>
              </a:rPr>
              <a:t>PPSA Activity:  Adherence Support through </a:t>
            </a:r>
            <a:r>
              <a:rPr lang="en-US" sz="3200" b="1" dirty="0" err="1">
                <a:latin typeface="Gabriola"/>
              </a:rPr>
              <a:t>Nikshay</a:t>
            </a:r>
            <a:r>
              <a:rPr lang="en-US" sz="3200" b="1" dirty="0">
                <a:latin typeface="Gabriola"/>
              </a:rPr>
              <a:t>-Mitra</a:t>
            </a:r>
          </a:p>
        </p:txBody>
      </p:sp>
      <p:graphicFrame>
        <p:nvGraphicFramePr>
          <p:cNvPr id="11" name="Diagram 10"/>
          <p:cNvGraphicFramePr/>
          <p:nvPr>
            <p:extLst>
              <p:ext uri="{D42A27DB-BD31-4B8C-83A1-F6EECF244321}">
                <p14:modId xmlns:p14="http://schemas.microsoft.com/office/powerpoint/2010/main" val="3177025530"/>
              </p:ext>
            </p:extLst>
          </p:nvPr>
        </p:nvGraphicFramePr>
        <p:xfrm>
          <a:off x="1136210" y="896983"/>
          <a:ext cx="9546706" cy="532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55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6" y="145086"/>
            <a:ext cx="10446328" cy="561496"/>
          </a:xfrm>
        </p:spPr>
        <p:style>
          <a:lnRef idx="1">
            <a:schemeClr val="accent2"/>
          </a:lnRef>
          <a:fillRef idx="2">
            <a:schemeClr val="accent2"/>
          </a:fillRef>
          <a:effectRef idx="1">
            <a:schemeClr val="accent2"/>
          </a:effectRef>
          <a:fontRef idx="minor">
            <a:schemeClr val="dk1"/>
          </a:fontRef>
        </p:style>
        <p:txBody>
          <a:bodyPr>
            <a:noAutofit/>
          </a:bodyPr>
          <a:lstStyle/>
          <a:p>
            <a:r>
              <a:rPr lang="en-US" sz="4000" b="1" i="1" dirty="0">
                <a:solidFill>
                  <a:schemeClr val="tx1"/>
                </a:solidFill>
                <a:latin typeface="Gabriola"/>
                <a:cs typeface="Gabriola"/>
                <a:sym typeface="Calibri" charset="0"/>
              </a:rPr>
              <a:t>FDC Supply Chain Management for Private Sector</a:t>
            </a:r>
            <a:endParaRPr lang="en-US" sz="4000" b="1" dirty="0">
              <a:solidFill>
                <a:schemeClr val="tx1"/>
              </a:solidFill>
            </a:endParaRPr>
          </a:p>
        </p:txBody>
      </p:sp>
      <p:sp>
        <p:nvSpPr>
          <p:cNvPr id="3" name="Content Placeholder 2"/>
          <p:cNvSpPr>
            <a:spLocks noGrp="1"/>
          </p:cNvSpPr>
          <p:nvPr>
            <p:ph idx="1"/>
          </p:nvPr>
        </p:nvSpPr>
        <p:spPr>
          <a:xfrm>
            <a:off x="845128" y="900546"/>
            <a:ext cx="10460182" cy="5450627"/>
          </a:xfrm>
        </p:spPr>
        <p:txBody>
          <a:bodyPr>
            <a:noAutofit/>
          </a:bodyPr>
          <a:lstStyle/>
          <a:p>
            <a:pPr lvl="0">
              <a:spcBef>
                <a:spcPts val="0"/>
              </a:spcBef>
            </a:pPr>
            <a:r>
              <a:rPr lang="en-US" sz="2300" dirty="0" err="1"/>
              <a:t>Nikshay</a:t>
            </a:r>
            <a:r>
              <a:rPr lang="en-US" sz="2300" dirty="0"/>
              <a:t>-Mitra </a:t>
            </a:r>
            <a:r>
              <a:rPr lang="en-US" sz="2300" b="1" dirty="0"/>
              <a:t>advocates</a:t>
            </a:r>
            <a:r>
              <a:rPr lang="en-US" sz="2300" dirty="0"/>
              <a:t> on availability of free anti-TB drugs from RNTCP and get </a:t>
            </a:r>
            <a:r>
              <a:rPr lang="en-US" sz="2300" b="1" dirty="0"/>
              <a:t>requisition form</a:t>
            </a:r>
            <a:r>
              <a:rPr lang="en-US" sz="2300" dirty="0"/>
              <a:t> from private providers  (PP) for issuing free of cost to their patients. </a:t>
            </a:r>
          </a:p>
          <a:p>
            <a:pPr marL="0" lvl="0" indent="0">
              <a:spcBef>
                <a:spcPts val="0"/>
              </a:spcBef>
              <a:buNone/>
            </a:pPr>
            <a:endParaRPr lang="en-US" sz="2300" dirty="0"/>
          </a:p>
          <a:p>
            <a:pPr lvl="0">
              <a:spcBef>
                <a:spcPts val="0"/>
              </a:spcBef>
            </a:pPr>
            <a:r>
              <a:rPr lang="en-US" sz="2300" dirty="0"/>
              <a:t>PPSA submits the indent of FDCs for </a:t>
            </a:r>
            <a:r>
              <a:rPr lang="en-US" sz="2300" b="1" dirty="0"/>
              <a:t>two months at the start</a:t>
            </a:r>
            <a:r>
              <a:rPr lang="en-US" sz="2300" dirty="0"/>
              <a:t> to District Drug Store through DTO.</a:t>
            </a:r>
          </a:p>
          <a:p>
            <a:pPr marL="0" lvl="0" indent="0">
              <a:spcBef>
                <a:spcPts val="0"/>
              </a:spcBef>
              <a:buNone/>
            </a:pPr>
            <a:endParaRPr lang="en-US" sz="2300" dirty="0"/>
          </a:p>
          <a:p>
            <a:pPr lvl="0">
              <a:spcBef>
                <a:spcPts val="0"/>
              </a:spcBef>
            </a:pPr>
            <a:r>
              <a:rPr lang="en-US" sz="2300" dirty="0"/>
              <a:t>Upon receipt from DDS, PPSA issue them to the Private Providers through </a:t>
            </a:r>
            <a:r>
              <a:rPr lang="en-US" sz="2300" b="1" dirty="0"/>
              <a:t>FDC supply agents</a:t>
            </a:r>
            <a:r>
              <a:rPr lang="en-US" sz="2300" dirty="0"/>
              <a:t>.</a:t>
            </a:r>
          </a:p>
          <a:p>
            <a:pPr marL="0" lvl="0" indent="0">
              <a:spcBef>
                <a:spcPts val="0"/>
              </a:spcBef>
              <a:buNone/>
            </a:pPr>
            <a:endParaRPr lang="en-US" sz="2300" dirty="0"/>
          </a:p>
          <a:p>
            <a:pPr lvl="0">
              <a:spcBef>
                <a:spcPts val="0"/>
              </a:spcBef>
            </a:pPr>
            <a:r>
              <a:rPr lang="en-US" sz="2300" dirty="0"/>
              <a:t>On last day of month, PPSA get </a:t>
            </a:r>
            <a:r>
              <a:rPr lang="en-US" sz="2300" b="1" dirty="0"/>
              <a:t>utilization</a:t>
            </a:r>
            <a:r>
              <a:rPr lang="en-US" sz="2300" dirty="0"/>
              <a:t> from all Private providers and compile for the month.</a:t>
            </a:r>
          </a:p>
          <a:p>
            <a:pPr marL="0" lvl="0" indent="0">
              <a:spcBef>
                <a:spcPts val="0"/>
              </a:spcBef>
              <a:buNone/>
            </a:pPr>
            <a:endParaRPr lang="en-US" sz="2300" dirty="0"/>
          </a:p>
          <a:p>
            <a:pPr lvl="0">
              <a:spcBef>
                <a:spcPts val="0"/>
              </a:spcBef>
            </a:pPr>
            <a:r>
              <a:rPr lang="en-US" sz="2300" dirty="0"/>
              <a:t>Depending on the monthly utilization, PPSA raise </a:t>
            </a:r>
            <a:r>
              <a:rPr lang="en-US" sz="2300" b="1" dirty="0"/>
              <a:t>monthly indent</a:t>
            </a:r>
            <a:r>
              <a:rPr lang="en-US" sz="2300" dirty="0"/>
              <a:t> to DDS and replenish the FDCs to private providers in first week of the month. </a:t>
            </a:r>
          </a:p>
          <a:p>
            <a:pPr marL="0" lvl="0" indent="0">
              <a:spcBef>
                <a:spcPts val="0"/>
              </a:spcBef>
              <a:buNone/>
            </a:pPr>
            <a:endParaRPr lang="en-US" sz="2300" dirty="0"/>
          </a:p>
          <a:p>
            <a:pPr lvl="0">
              <a:spcBef>
                <a:spcPts val="0"/>
              </a:spcBef>
            </a:pPr>
            <a:r>
              <a:rPr lang="en-US" sz="2300" b="1" dirty="0"/>
              <a:t>Patient wise issue record </a:t>
            </a:r>
            <a:r>
              <a:rPr lang="en-US" sz="2300" dirty="0"/>
              <a:t>at PP sites maintained by </a:t>
            </a:r>
            <a:r>
              <a:rPr lang="en-US" sz="2300" dirty="0" err="1"/>
              <a:t>Nikshay</a:t>
            </a:r>
            <a:r>
              <a:rPr lang="en-US" sz="2300" dirty="0"/>
              <a:t>-Mitra and and monthly consumption is be submitted on last day of month.</a:t>
            </a:r>
          </a:p>
          <a:p>
            <a:endParaRPr lang="en-US" sz="1900" dirty="0"/>
          </a:p>
        </p:txBody>
      </p:sp>
    </p:spTree>
    <p:extLst>
      <p:ext uri="{BB962C8B-B14F-4D97-AF65-F5344CB8AC3E}">
        <p14:creationId xmlns:p14="http://schemas.microsoft.com/office/powerpoint/2010/main" val="296104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66018"/>
            <a:ext cx="10307781" cy="4525963"/>
          </a:xfrm>
        </p:spPr>
        <p:txBody>
          <a:bodyPr>
            <a:noAutofit/>
          </a:bodyPr>
          <a:lstStyle/>
          <a:p>
            <a:pPr marL="514350" indent="-514350">
              <a:buAutoNum type="arabicPeriod"/>
            </a:pPr>
            <a:r>
              <a:rPr lang="en-US" sz="2200" dirty="0"/>
              <a:t>Notification of TB Case in Nikshay:  </a:t>
            </a:r>
            <a:r>
              <a:rPr lang="en-US" sz="2200" b="1" dirty="0">
                <a:solidFill>
                  <a:srgbClr val="FF0000"/>
                </a:solidFill>
              </a:rPr>
              <a:t>Rs 100/-</a:t>
            </a:r>
          </a:p>
          <a:p>
            <a:pPr marL="514350" indent="-514350">
              <a:buFont typeface="Arial"/>
              <a:buAutoNum type="arabicPeriod"/>
            </a:pPr>
            <a:r>
              <a:rPr lang="en-US" sz="2200" dirty="0"/>
              <a:t>Patient DBT Bank Account Details entry in Nikshay: </a:t>
            </a:r>
            <a:r>
              <a:rPr lang="en-US" sz="2200" b="1" dirty="0">
                <a:solidFill>
                  <a:srgbClr val="FF0000"/>
                </a:solidFill>
              </a:rPr>
              <a:t>Rs 100/-</a:t>
            </a:r>
            <a:endParaRPr lang="en-US" sz="2200" dirty="0"/>
          </a:p>
          <a:p>
            <a:pPr marL="514350" indent="-514350">
              <a:buFont typeface="Arial"/>
              <a:buAutoNum type="arabicPeriod"/>
            </a:pPr>
            <a:r>
              <a:rPr lang="en-US" sz="2200" dirty="0"/>
              <a:t>Universal DST to private patient and entry in Nikshay: </a:t>
            </a:r>
            <a:r>
              <a:rPr lang="en-US" sz="2200" b="1" dirty="0">
                <a:solidFill>
                  <a:srgbClr val="FF0000"/>
                </a:solidFill>
              </a:rPr>
              <a:t>Rs 50/-</a:t>
            </a:r>
            <a:endParaRPr lang="en-US" sz="2200" dirty="0"/>
          </a:p>
          <a:p>
            <a:pPr marL="514350" indent="-514350">
              <a:buFont typeface="Arial"/>
              <a:buAutoNum type="arabicPeriod"/>
            </a:pPr>
            <a:r>
              <a:rPr lang="en-US" sz="2200" dirty="0"/>
              <a:t>HIV &amp; Diabetes testing result entry in Nikshay: </a:t>
            </a:r>
            <a:r>
              <a:rPr lang="en-US" sz="2200" b="1" dirty="0">
                <a:solidFill>
                  <a:srgbClr val="FF0000"/>
                </a:solidFill>
              </a:rPr>
              <a:t>Rs 50/-</a:t>
            </a:r>
            <a:endParaRPr lang="en-US" sz="2200" dirty="0"/>
          </a:p>
          <a:p>
            <a:pPr marL="0" indent="0">
              <a:buNone/>
            </a:pPr>
            <a:endParaRPr lang="en-US" sz="2200" dirty="0"/>
          </a:p>
          <a:p>
            <a:pPr marL="0" indent="0">
              <a:buNone/>
            </a:pPr>
            <a:endParaRPr lang="en-US" sz="2200" dirty="0"/>
          </a:p>
          <a:p>
            <a:pPr marL="514350" indent="-514350">
              <a:buFont typeface="Arial"/>
              <a:buAutoNum type="arabicPeriod"/>
            </a:pPr>
            <a:r>
              <a:rPr lang="en-US" sz="2200" dirty="0"/>
              <a:t>Adherence Support: </a:t>
            </a:r>
            <a:r>
              <a:rPr lang="en-US" sz="2200" b="1" dirty="0">
                <a:solidFill>
                  <a:srgbClr val="FF0000"/>
                </a:solidFill>
              </a:rPr>
              <a:t>Rs 100/-</a:t>
            </a:r>
            <a:endParaRPr lang="en-US" sz="2200" dirty="0"/>
          </a:p>
          <a:p>
            <a:pPr marL="514350" indent="-514350">
              <a:buFont typeface="Arial"/>
              <a:buAutoNum type="arabicPeriod"/>
            </a:pPr>
            <a:r>
              <a:rPr lang="en-US" sz="2200" dirty="0"/>
              <a:t>Treatment Outcome entry in Nikshay: </a:t>
            </a:r>
            <a:r>
              <a:rPr lang="en-US" sz="2200" b="1" dirty="0">
                <a:solidFill>
                  <a:srgbClr val="FF0000"/>
                </a:solidFill>
              </a:rPr>
              <a:t>Rs 100/-</a:t>
            </a:r>
          </a:p>
          <a:p>
            <a:pPr marL="514350" indent="-514350">
              <a:buAutoNum type="arabicPeriod"/>
            </a:pPr>
            <a:endParaRPr lang="en-US" sz="2200" dirty="0"/>
          </a:p>
          <a:p>
            <a:pPr marL="0" indent="0">
              <a:buNone/>
            </a:pPr>
            <a:r>
              <a:rPr lang="en-US" sz="2200" b="1" i="1" dirty="0"/>
              <a:t>Note: All the above incentives to </a:t>
            </a:r>
            <a:r>
              <a:rPr lang="en-US" sz="2200" b="1" i="1" dirty="0" err="1"/>
              <a:t>Nikshay</a:t>
            </a:r>
            <a:r>
              <a:rPr lang="en-US" sz="2200" b="1" i="1" dirty="0"/>
              <a:t>-Mitra is borne by PPSA</a:t>
            </a:r>
          </a:p>
          <a:p>
            <a:pPr marL="514350" indent="-514350">
              <a:buAutoNum type="arabicPeriod"/>
            </a:pPr>
            <a:endParaRPr lang="en-US" sz="2200" dirty="0"/>
          </a:p>
        </p:txBody>
      </p:sp>
      <p:grpSp>
        <p:nvGrpSpPr>
          <p:cNvPr id="13" name="Group 12"/>
          <p:cNvGrpSpPr/>
          <p:nvPr/>
        </p:nvGrpSpPr>
        <p:grpSpPr>
          <a:xfrm>
            <a:off x="9203309" y="1143129"/>
            <a:ext cx="2443332" cy="1684996"/>
            <a:chOff x="9002889" y="1862665"/>
            <a:chExt cx="3162080" cy="2102555"/>
          </a:xfrm>
        </p:grpSpPr>
        <p:sp>
          <p:nvSpPr>
            <p:cNvPr id="14" name="Right Brace 13"/>
            <p:cNvSpPr/>
            <p:nvPr/>
          </p:nvSpPr>
          <p:spPr>
            <a:xfrm>
              <a:off x="9002889" y="1862665"/>
              <a:ext cx="734969" cy="2102555"/>
            </a:xfrm>
            <a:prstGeom prst="rightBrace">
              <a:avLst>
                <a:gd name="adj1" fmla="val 8333"/>
                <a:gd name="adj2" fmla="val 51645"/>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n w="38100" cmpd="sng">
                  <a:solidFill>
                    <a:schemeClr val="tx1"/>
                  </a:solidFill>
                </a:ln>
                <a:solidFill>
                  <a:srgbClr val="FF0000"/>
                </a:solidFill>
              </a:endParaRPr>
            </a:p>
          </p:txBody>
        </p:sp>
        <p:sp>
          <p:nvSpPr>
            <p:cNvPr id="15" name="TextBox 14"/>
            <p:cNvSpPr txBox="1"/>
            <p:nvPr/>
          </p:nvSpPr>
          <p:spPr>
            <a:xfrm>
              <a:off x="9737858" y="2667001"/>
              <a:ext cx="2427111" cy="499261"/>
            </a:xfrm>
            <a:prstGeom prst="rect">
              <a:avLst/>
            </a:prstGeom>
            <a:noFill/>
          </p:spPr>
          <p:txBody>
            <a:bodyPr wrap="square" rtlCol="0">
              <a:spAutoFit/>
            </a:bodyPr>
            <a:lstStyle/>
            <a:p>
              <a:r>
                <a:rPr lang="en-US" sz="2000" dirty="0">
                  <a:ln>
                    <a:solidFill>
                      <a:srgbClr val="FF0000"/>
                    </a:solidFill>
                  </a:ln>
                </a:rPr>
                <a:t>Rs 300/-</a:t>
              </a:r>
            </a:p>
          </p:txBody>
        </p:sp>
      </p:grpSp>
      <p:grpSp>
        <p:nvGrpSpPr>
          <p:cNvPr id="16" name="Group 15"/>
          <p:cNvGrpSpPr/>
          <p:nvPr/>
        </p:nvGrpSpPr>
        <p:grpSpPr>
          <a:xfrm>
            <a:off x="9075556" y="3425441"/>
            <a:ext cx="3134987" cy="1035635"/>
            <a:chOff x="9184013" y="1862665"/>
            <a:chExt cx="3134987" cy="2102555"/>
          </a:xfrm>
        </p:grpSpPr>
        <p:sp>
          <p:nvSpPr>
            <p:cNvPr id="17" name="Right Brace 16"/>
            <p:cNvSpPr/>
            <p:nvPr/>
          </p:nvSpPr>
          <p:spPr>
            <a:xfrm>
              <a:off x="9184013" y="1862665"/>
              <a:ext cx="665542" cy="2102555"/>
            </a:xfrm>
            <a:prstGeom prst="rightBrace">
              <a:avLst>
                <a:gd name="adj1" fmla="val 8333"/>
                <a:gd name="adj2" fmla="val 51645"/>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n w="38100" cmpd="sng">
                  <a:solidFill>
                    <a:schemeClr val="tx1"/>
                  </a:solidFill>
                </a:ln>
                <a:solidFill>
                  <a:srgbClr val="FF0000"/>
                </a:solidFill>
              </a:endParaRPr>
            </a:p>
          </p:txBody>
        </p:sp>
        <p:sp>
          <p:nvSpPr>
            <p:cNvPr id="18" name="TextBox 17"/>
            <p:cNvSpPr txBox="1"/>
            <p:nvPr/>
          </p:nvSpPr>
          <p:spPr>
            <a:xfrm>
              <a:off x="9891889" y="2482719"/>
              <a:ext cx="2427111" cy="812307"/>
            </a:xfrm>
            <a:prstGeom prst="rect">
              <a:avLst/>
            </a:prstGeom>
            <a:noFill/>
          </p:spPr>
          <p:txBody>
            <a:bodyPr wrap="square" rtlCol="0">
              <a:spAutoFit/>
            </a:bodyPr>
            <a:lstStyle/>
            <a:p>
              <a:r>
                <a:rPr lang="en-US" sz="2000" dirty="0">
                  <a:ln>
                    <a:solidFill>
                      <a:srgbClr val="FF0000"/>
                    </a:solidFill>
                  </a:ln>
                </a:rPr>
                <a:t>Rs 200/-</a:t>
              </a:r>
            </a:p>
          </p:txBody>
        </p:sp>
      </p:grpSp>
      <p:sp>
        <p:nvSpPr>
          <p:cNvPr id="2" name="Title 1"/>
          <p:cNvSpPr>
            <a:spLocks noGrp="1"/>
          </p:cNvSpPr>
          <p:nvPr>
            <p:ph type="title"/>
          </p:nvPr>
        </p:nvSpPr>
        <p:spPr>
          <a:xfrm>
            <a:off x="914400" y="212088"/>
            <a:ext cx="10307781" cy="753650"/>
          </a:xfrm>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chemeClr val="tx1"/>
                </a:solidFill>
                <a:latin typeface="Gabriola"/>
              </a:rPr>
              <a:t>Approximate Per Patient Incentives to Nikshay Mitra</a:t>
            </a:r>
          </a:p>
        </p:txBody>
      </p:sp>
    </p:spTree>
    <p:extLst>
      <p:ext uri="{BB962C8B-B14F-4D97-AF65-F5344CB8AC3E}">
        <p14:creationId xmlns:p14="http://schemas.microsoft.com/office/powerpoint/2010/main" val="244132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F7C4-2BAB-4524-A17F-2BC7D01DE53F}"/>
              </a:ext>
            </a:extLst>
          </p:cNvPr>
          <p:cNvSpPr>
            <a:spLocks noGrp="1"/>
          </p:cNvSpPr>
          <p:nvPr>
            <p:ph type="title"/>
          </p:nvPr>
        </p:nvSpPr>
        <p:spPr>
          <a:xfrm>
            <a:off x="838199" y="171162"/>
            <a:ext cx="10730345" cy="81251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sz="3600" b="1" i="1" dirty="0">
                <a:solidFill>
                  <a:schemeClr val="tx1"/>
                </a:solidFill>
                <a:latin typeface="Gabriola"/>
                <a:ea typeface="+mn-ea"/>
                <a:cs typeface="+mn-cs"/>
              </a:rPr>
              <a:t>How Engagement of PPSA-</a:t>
            </a:r>
            <a:r>
              <a:rPr lang="en-IN" sz="3600" b="1" i="1" dirty="0" err="1">
                <a:solidFill>
                  <a:schemeClr val="tx1"/>
                </a:solidFill>
                <a:latin typeface="Gabriola"/>
                <a:ea typeface="+mn-ea"/>
                <a:cs typeface="+mn-cs"/>
              </a:rPr>
              <a:t>Nikshay</a:t>
            </a:r>
            <a:r>
              <a:rPr lang="en-IN" sz="3600" b="1" i="1" dirty="0">
                <a:solidFill>
                  <a:schemeClr val="tx1"/>
                </a:solidFill>
                <a:latin typeface="Gabriola"/>
                <a:ea typeface="+mn-ea"/>
                <a:cs typeface="+mn-cs"/>
              </a:rPr>
              <a:t> Mitra improved TB case notification in </a:t>
            </a:r>
            <a:br>
              <a:rPr lang="en-IN" sz="3600" b="1" i="1" dirty="0">
                <a:solidFill>
                  <a:schemeClr val="tx1"/>
                </a:solidFill>
                <a:latin typeface="Gabriola"/>
                <a:ea typeface="+mn-ea"/>
                <a:cs typeface="+mn-cs"/>
              </a:rPr>
            </a:br>
            <a:r>
              <a:rPr lang="en-IN" sz="3600" b="1" i="1" dirty="0">
                <a:solidFill>
                  <a:schemeClr val="tx1"/>
                </a:solidFill>
                <a:latin typeface="Gabriola"/>
                <a:ea typeface="+mn-ea"/>
                <a:cs typeface="+mn-cs"/>
              </a:rPr>
              <a:t>Private  Health Sector?</a:t>
            </a:r>
          </a:p>
        </p:txBody>
      </p:sp>
      <p:sp>
        <p:nvSpPr>
          <p:cNvPr id="3" name="Content Placeholder 2">
            <a:extLst>
              <a:ext uri="{FF2B5EF4-FFF2-40B4-BE49-F238E27FC236}">
                <a16:creationId xmlns:a16="http://schemas.microsoft.com/office/drawing/2014/main" id="{D32D9727-EC77-4F2C-9132-75D791593310}"/>
              </a:ext>
            </a:extLst>
          </p:cNvPr>
          <p:cNvSpPr>
            <a:spLocks noGrp="1"/>
          </p:cNvSpPr>
          <p:nvPr>
            <p:ph idx="1"/>
          </p:nvPr>
        </p:nvSpPr>
        <p:spPr>
          <a:xfrm>
            <a:off x="838200" y="1094509"/>
            <a:ext cx="10730344" cy="5082454"/>
          </a:xfrm>
        </p:spPr>
        <p:txBody>
          <a:bodyPr>
            <a:normAutofit/>
          </a:bodyPr>
          <a:lstStyle/>
          <a:p>
            <a:pPr marL="0" indent="0">
              <a:buNone/>
            </a:pPr>
            <a:r>
              <a:rPr lang="en-US" sz="2400" dirty="0"/>
              <a:t>Positive trend in TB notification observed in Private Health Facilities since involvement of PPSA – </a:t>
            </a:r>
            <a:r>
              <a:rPr lang="en-US" sz="2400" dirty="0" err="1"/>
              <a:t>Nikshay</a:t>
            </a:r>
            <a:r>
              <a:rPr lang="en-US" sz="2400" dirty="0"/>
              <a:t> Mitra on 29</a:t>
            </a:r>
            <a:r>
              <a:rPr lang="en-US" sz="2400" baseline="30000" dirty="0"/>
              <a:t>th</a:t>
            </a:r>
            <a:r>
              <a:rPr lang="en-US" sz="2400" dirty="0"/>
              <a:t> Sept 2019.</a:t>
            </a:r>
            <a:endParaRPr lang="en-IN" sz="2400" dirty="0"/>
          </a:p>
        </p:txBody>
      </p:sp>
      <p:pic>
        <p:nvPicPr>
          <p:cNvPr id="5" name="Picture 4">
            <a:extLst>
              <a:ext uri="{FF2B5EF4-FFF2-40B4-BE49-F238E27FC236}">
                <a16:creationId xmlns:a16="http://schemas.microsoft.com/office/drawing/2014/main" id="{BBB2C4BD-5B6E-4FB7-9C6B-3AB1ADDB004F}"/>
              </a:ext>
            </a:extLst>
          </p:cNvPr>
          <p:cNvPicPr>
            <a:picLocks noChangeAspect="1"/>
          </p:cNvPicPr>
          <p:nvPr/>
        </p:nvPicPr>
        <p:blipFill>
          <a:blip r:embed="rId2"/>
          <a:stretch>
            <a:fillRect/>
          </a:stretch>
        </p:blipFill>
        <p:spPr>
          <a:xfrm>
            <a:off x="1080656" y="1856509"/>
            <a:ext cx="10273144" cy="3338946"/>
          </a:xfrm>
          <a:prstGeom prst="rect">
            <a:avLst/>
          </a:prstGeom>
        </p:spPr>
      </p:pic>
      <p:sp>
        <p:nvSpPr>
          <p:cNvPr id="7" name="TextBox 6">
            <a:extLst>
              <a:ext uri="{FF2B5EF4-FFF2-40B4-BE49-F238E27FC236}">
                <a16:creationId xmlns:a16="http://schemas.microsoft.com/office/drawing/2014/main" id="{33E07F34-82CE-45F2-90A5-D40FE931C4A9}"/>
              </a:ext>
            </a:extLst>
          </p:cNvPr>
          <p:cNvSpPr txBox="1"/>
          <p:nvPr/>
        </p:nvSpPr>
        <p:spPr>
          <a:xfrm>
            <a:off x="838199" y="5364468"/>
            <a:ext cx="10730345" cy="830997"/>
          </a:xfrm>
          <a:prstGeom prst="rect">
            <a:avLst/>
          </a:prstGeom>
          <a:noFill/>
        </p:spPr>
        <p:txBody>
          <a:bodyPr wrap="square">
            <a:spAutoFit/>
          </a:bodyPr>
          <a:lstStyle/>
          <a:p>
            <a:r>
              <a:rPr lang="en-US" sz="2400" dirty="0"/>
              <a:t>Most importantly, PPSA has been able to support NTEP Jharkhand in improving the service delivery to TB patients managed in private sector in Jharkhand substantially.</a:t>
            </a:r>
            <a:endParaRPr lang="en-IN" sz="2400" dirty="0"/>
          </a:p>
        </p:txBody>
      </p:sp>
    </p:spTree>
    <p:extLst>
      <p:ext uri="{BB962C8B-B14F-4D97-AF65-F5344CB8AC3E}">
        <p14:creationId xmlns:p14="http://schemas.microsoft.com/office/powerpoint/2010/main" val="152163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b="69933"/>
          <a:stretch>
            <a:fillRect/>
          </a:stretch>
        </p:blipFill>
        <p:spPr bwMode="auto">
          <a:xfrm>
            <a:off x="4295778" y="923925"/>
            <a:ext cx="6240463" cy="151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623" b="48416"/>
          <a:stretch>
            <a:fillRect/>
          </a:stretch>
        </p:blipFill>
        <p:spPr bwMode="auto">
          <a:xfrm>
            <a:off x="4392613" y="2576513"/>
            <a:ext cx="6115051" cy="10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4910" b="25456"/>
          <a:stretch>
            <a:fillRect/>
          </a:stretch>
        </p:blipFill>
        <p:spPr bwMode="auto">
          <a:xfrm>
            <a:off x="4375149" y="3716341"/>
            <a:ext cx="6115051"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8870"/>
          <a:stretch>
            <a:fillRect/>
          </a:stretch>
        </p:blipFill>
        <p:spPr bwMode="auto">
          <a:xfrm>
            <a:off x="4367214" y="4702175"/>
            <a:ext cx="6051551" cy="103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Rectangle 26"/>
          <p:cNvSpPr>
            <a:spLocks noChangeArrowheads="1"/>
          </p:cNvSpPr>
          <p:nvPr/>
        </p:nvSpPr>
        <p:spPr bwMode="auto">
          <a:xfrm>
            <a:off x="1847853" y="908052"/>
            <a:ext cx="8570913" cy="60325"/>
          </a:xfrm>
          <a:prstGeom prst="rect">
            <a:avLst/>
          </a:prstGeom>
          <a:solidFill>
            <a:srgbClr val="0093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Narrow"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grpSp>
        <p:nvGrpSpPr>
          <p:cNvPr id="5" name="Group 4">
            <a:extLst>
              <a:ext uri="{FF2B5EF4-FFF2-40B4-BE49-F238E27FC236}">
                <a16:creationId xmlns:a16="http://schemas.microsoft.com/office/drawing/2014/main" id="{500B088B-38C0-4C87-B04C-9EEA111F6728}"/>
              </a:ext>
            </a:extLst>
          </p:cNvPr>
          <p:cNvGrpSpPr/>
          <p:nvPr/>
        </p:nvGrpSpPr>
        <p:grpSpPr>
          <a:xfrm>
            <a:off x="838200" y="460471"/>
            <a:ext cx="10342418" cy="6261004"/>
            <a:chOff x="1543052" y="-41564"/>
            <a:chExt cx="9180513" cy="6690495"/>
          </a:xfrm>
        </p:grpSpPr>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97" y="166690"/>
              <a:ext cx="1303339"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98" name="Group 19"/>
            <p:cNvGrpSpPr>
              <a:grpSpLocks/>
            </p:cNvGrpSpPr>
            <p:nvPr/>
          </p:nvGrpSpPr>
          <p:grpSpPr bwMode="auto">
            <a:xfrm>
              <a:off x="1543052" y="6061556"/>
              <a:ext cx="9180513" cy="587375"/>
              <a:chOff x="0" y="6239537"/>
              <a:chExt cx="9212088" cy="618462"/>
            </a:xfrm>
          </p:grpSpPr>
          <p:pic>
            <p:nvPicPr>
              <p:cNvPr id="12302" name="Picture 7"/>
              <p:cNvPicPr>
                <a:picLocks noChangeAspect="1" noChangeArrowheads="1"/>
              </p:cNvPicPr>
              <p:nvPr/>
            </p:nvPicPr>
            <p:blipFill>
              <a:blip r:embed="rId5">
                <a:extLst>
                  <a:ext uri="{28A0092B-C50C-407E-A947-70E740481C1C}">
                    <a14:useLocalDpi xmlns:a14="http://schemas.microsoft.com/office/drawing/2010/main" val="0"/>
                  </a:ext>
                </a:extLst>
              </a:blip>
              <a:srcRect l="1613" r="16685"/>
              <a:stretch>
                <a:fillRect/>
              </a:stretch>
            </p:blipFill>
            <p:spPr bwMode="auto">
              <a:xfrm>
                <a:off x="107263" y="6239538"/>
                <a:ext cx="9104825" cy="61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Pentagon 21"/>
              <p:cNvSpPr/>
              <p:nvPr/>
            </p:nvSpPr>
            <p:spPr>
              <a:xfrm>
                <a:off x="0" y="6239537"/>
                <a:ext cx="6300157" cy="618462"/>
              </a:xfrm>
              <a:prstGeom prst="homePlat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pic>
          <p:nvPicPr>
            <p:cNvPr id="17" name="Picture 2">
              <a:extLst>
                <a:ext uri="{FF2B5EF4-FFF2-40B4-BE49-F238E27FC236}">
                  <a16:creationId xmlns:a16="http://schemas.microsoft.com/office/drawing/2014/main" id="{DBF3A582-9D4C-4412-AD88-FE7A6853B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33"/>
            <a:stretch>
              <a:fillRect/>
            </a:stretch>
          </p:blipFill>
          <p:spPr bwMode="auto">
            <a:xfrm>
              <a:off x="4295778" y="882361"/>
              <a:ext cx="6240463" cy="151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965D03D2-B568-4291-BC12-FF6BDB716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4352"/>
            <a:stretch>
              <a:fillRect/>
            </a:stretch>
          </p:blipFill>
          <p:spPr bwMode="auto">
            <a:xfrm>
              <a:off x="1736725" y="1142714"/>
              <a:ext cx="2559051"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7">
              <a:extLst>
                <a:ext uri="{FF2B5EF4-FFF2-40B4-BE49-F238E27FC236}">
                  <a16:creationId xmlns:a16="http://schemas.microsoft.com/office/drawing/2014/main" id="{DB505E23-1897-4717-AB14-100EC6F4BBD9}"/>
                </a:ext>
              </a:extLst>
            </p:cNvPr>
            <p:cNvSpPr>
              <a:spLocks noChangeArrowheads="1"/>
            </p:cNvSpPr>
            <p:nvPr/>
          </p:nvSpPr>
          <p:spPr bwMode="auto">
            <a:xfrm>
              <a:off x="1820865" y="3077875"/>
              <a:ext cx="2479675" cy="2893100"/>
            </a:xfrm>
            <a:prstGeom prst="rect">
              <a:avLst/>
            </a:prstGeom>
            <a:solidFill>
              <a:srgbClr val="EBF7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400" b="1" dirty="0">
                  <a:solidFill>
                    <a:srgbClr val="000000"/>
                  </a:solidFill>
                </a:rPr>
                <a:t>Vision: </a:t>
              </a:r>
            </a:p>
            <a:p>
              <a:pPr eaLnBrk="1" hangingPunct="1">
                <a:spcBef>
                  <a:spcPct val="0"/>
                </a:spcBef>
                <a:buFontTx/>
                <a:buNone/>
              </a:pPr>
              <a:r>
                <a:rPr lang="en-GB" altLang="en-US" sz="2400" b="1" dirty="0">
                  <a:solidFill>
                    <a:srgbClr val="FF0000"/>
                  </a:solidFill>
                </a:rPr>
                <a:t>A world free of TB </a:t>
              </a:r>
            </a:p>
            <a:p>
              <a:pPr eaLnBrk="1" hangingPunct="1">
                <a:spcBef>
                  <a:spcPct val="0"/>
                </a:spcBef>
                <a:buFontTx/>
                <a:buNone/>
              </a:pPr>
              <a:r>
                <a:rPr lang="en-GB" altLang="en-US" sz="1800" b="1" i="1" dirty="0">
                  <a:solidFill>
                    <a:srgbClr val="0093D5"/>
                  </a:solidFill>
                </a:rPr>
                <a:t>Zero TB deaths, </a:t>
              </a:r>
            </a:p>
            <a:p>
              <a:pPr eaLnBrk="1" hangingPunct="1">
                <a:spcBef>
                  <a:spcPct val="0"/>
                </a:spcBef>
                <a:buFontTx/>
                <a:buNone/>
              </a:pPr>
              <a:r>
                <a:rPr lang="en-GB" altLang="en-US" sz="1800" b="1" i="1" dirty="0">
                  <a:solidFill>
                    <a:srgbClr val="0093D5"/>
                  </a:solidFill>
                </a:rPr>
                <a:t>Zero TB disease, and Zero TB suffering</a:t>
              </a:r>
              <a:endParaRPr lang="en-GB" altLang="en-US" sz="1600" b="1" i="1" dirty="0">
                <a:solidFill>
                  <a:srgbClr val="6699FF"/>
                </a:solidFill>
              </a:endParaRPr>
            </a:p>
            <a:p>
              <a:pPr eaLnBrk="1" hangingPunct="1">
                <a:spcBef>
                  <a:spcPct val="0"/>
                </a:spcBef>
                <a:buFontTx/>
                <a:buNone/>
              </a:pPr>
              <a:endParaRPr lang="en-GB" altLang="en-US" sz="800" b="1" dirty="0">
                <a:solidFill>
                  <a:srgbClr val="000000"/>
                </a:solidFill>
              </a:endParaRPr>
            </a:p>
            <a:p>
              <a:pPr eaLnBrk="1" hangingPunct="1">
                <a:spcBef>
                  <a:spcPct val="0"/>
                </a:spcBef>
                <a:buFontTx/>
                <a:buNone/>
              </a:pPr>
              <a:r>
                <a:rPr lang="en-GB" altLang="en-US" sz="2400" b="1" dirty="0">
                  <a:solidFill>
                    <a:srgbClr val="000000"/>
                  </a:solidFill>
                </a:rPr>
                <a:t>Goal:    </a:t>
              </a:r>
            </a:p>
            <a:p>
              <a:pPr eaLnBrk="1" hangingPunct="1">
                <a:spcBef>
                  <a:spcPct val="0"/>
                </a:spcBef>
                <a:buFontTx/>
                <a:buNone/>
              </a:pPr>
              <a:r>
                <a:rPr lang="en-GB" altLang="en-US" sz="2400" b="1" dirty="0">
                  <a:solidFill>
                    <a:srgbClr val="FF0000"/>
                  </a:solidFill>
                </a:rPr>
                <a:t>End the Global TB epidemic</a:t>
              </a:r>
              <a:endParaRPr lang="en-GB" altLang="en-US" sz="2200" b="1" dirty="0">
                <a:solidFill>
                  <a:srgbClr val="FF0000"/>
                </a:solidFill>
              </a:endParaRPr>
            </a:p>
          </p:txBody>
        </p:sp>
        <p:sp>
          <p:nvSpPr>
            <p:cNvPr id="20" name="Title 1">
              <a:extLst>
                <a:ext uri="{FF2B5EF4-FFF2-40B4-BE49-F238E27FC236}">
                  <a16:creationId xmlns:a16="http://schemas.microsoft.com/office/drawing/2014/main" id="{0B0E5FEA-D5A1-4C77-A91E-61EC1628862E}"/>
                </a:ext>
              </a:extLst>
            </p:cNvPr>
            <p:cNvSpPr>
              <a:spLocks/>
            </p:cNvSpPr>
            <p:nvPr/>
          </p:nvSpPr>
          <p:spPr bwMode="auto">
            <a:xfrm>
              <a:off x="3608389" y="-41564"/>
              <a:ext cx="6526212" cy="908051"/>
            </a:xfrm>
            <a:prstGeom prst="rect">
              <a:avLst/>
            </a:prstGeom>
            <a:solidFill>
              <a:srgbClr val="0070C0"/>
            </a:solidFill>
          </p:spPr>
          <p:txBody>
            <a:bodyPr anchor="ctr"/>
            <a:lstStyle/>
            <a:p>
              <a:pPr algn="ctr">
                <a:defRPr/>
              </a:pPr>
              <a:r>
                <a:rPr lang="en-US" altLang="en-US" sz="3600" b="1" dirty="0">
                  <a:solidFill>
                    <a:schemeClr val="bg1"/>
                  </a:solidFill>
                  <a:latin typeface="+mj-lt"/>
                  <a:ea typeface="+mj-ea"/>
                  <a:cs typeface="+mj-cs"/>
                </a:rPr>
                <a:t>Vision, goal, targets, milestones</a:t>
              </a:r>
            </a:p>
          </p:txBody>
        </p:sp>
        <p:sp>
          <p:nvSpPr>
            <p:cNvPr id="25" name="Frame 24">
              <a:extLst>
                <a:ext uri="{FF2B5EF4-FFF2-40B4-BE49-F238E27FC236}">
                  <a16:creationId xmlns:a16="http://schemas.microsoft.com/office/drawing/2014/main" id="{EAE9ECA6-264C-4025-AAA2-8367FC0A6F9F}"/>
                </a:ext>
              </a:extLst>
            </p:cNvPr>
            <p:cNvSpPr/>
            <p:nvPr/>
          </p:nvSpPr>
          <p:spPr>
            <a:xfrm>
              <a:off x="7086600" y="1863436"/>
              <a:ext cx="990600" cy="3657600"/>
            </a:xfrm>
            <a:prstGeom prst="frame">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Left Arrow 3">
              <a:extLst>
                <a:ext uri="{FF2B5EF4-FFF2-40B4-BE49-F238E27FC236}">
                  <a16:creationId xmlns:a16="http://schemas.microsoft.com/office/drawing/2014/main" id="{221A8618-92D0-4D24-9B1A-84893CFBD583}"/>
                </a:ext>
              </a:extLst>
            </p:cNvPr>
            <p:cNvSpPr/>
            <p:nvPr/>
          </p:nvSpPr>
          <p:spPr>
            <a:xfrm>
              <a:off x="8077200" y="3387438"/>
              <a:ext cx="685800" cy="276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437421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F7C4-2BAB-4524-A17F-2BC7D01DE53F}"/>
              </a:ext>
            </a:extLst>
          </p:cNvPr>
          <p:cNvSpPr>
            <a:spLocks noGrp="1"/>
          </p:cNvSpPr>
          <p:nvPr>
            <p:ph type="title"/>
          </p:nvPr>
        </p:nvSpPr>
        <p:spPr>
          <a:xfrm>
            <a:off x="838198" y="101887"/>
            <a:ext cx="10730345" cy="81251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sz="3600" b="1" i="1" dirty="0">
                <a:solidFill>
                  <a:schemeClr val="tx1"/>
                </a:solidFill>
                <a:latin typeface="Gabriola"/>
                <a:ea typeface="+mn-ea"/>
                <a:cs typeface="+mn-cs"/>
              </a:rPr>
              <a:t>How Engagement of PPSA-</a:t>
            </a:r>
            <a:r>
              <a:rPr lang="en-IN" sz="3600" b="1" i="1" dirty="0" err="1">
                <a:solidFill>
                  <a:schemeClr val="tx1"/>
                </a:solidFill>
                <a:latin typeface="Gabriola"/>
                <a:ea typeface="+mn-ea"/>
                <a:cs typeface="+mn-cs"/>
              </a:rPr>
              <a:t>Nikshay</a:t>
            </a:r>
            <a:r>
              <a:rPr lang="en-IN" sz="3600" b="1" i="1" dirty="0">
                <a:solidFill>
                  <a:schemeClr val="tx1"/>
                </a:solidFill>
                <a:latin typeface="Gabriola"/>
                <a:ea typeface="+mn-ea"/>
                <a:cs typeface="+mn-cs"/>
              </a:rPr>
              <a:t> Mitra improved TB case notification in </a:t>
            </a:r>
            <a:br>
              <a:rPr lang="en-IN" sz="3600" b="1" i="1" dirty="0">
                <a:solidFill>
                  <a:schemeClr val="tx1"/>
                </a:solidFill>
                <a:latin typeface="Gabriola"/>
                <a:ea typeface="+mn-ea"/>
                <a:cs typeface="+mn-cs"/>
              </a:rPr>
            </a:br>
            <a:r>
              <a:rPr lang="en-IN" sz="3600" b="1" i="1" dirty="0">
                <a:solidFill>
                  <a:schemeClr val="tx1"/>
                </a:solidFill>
                <a:latin typeface="Gabriola"/>
                <a:ea typeface="+mn-ea"/>
                <a:cs typeface="+mn-cs"/>
              </a:rPr>
              <a:t>Private  Health Sector?</a:t>
            </a:r>
          </a:p>
        </p:txBody>
      </p:sp>
      <p:sp>
        <p:nvSpPr>
          <p:cNvPr id="3" name="Content Placeholder 2">
            <a:extLst>
              <a:ext uri="{FF2B5EF4-FFF2-40B4-BE49-F238E27FC236}">
                <a16:creationId xmlns:a16="http://schemas.microsoft.com/office/drawing/2014/main" id="{D32D9727-EC77-4F2C-9132-75D791593310}"/>
              </a:ext>
            </a:extLst>
          </p:cNvPr>
          <p:cNvSpPr>
            <a:spLocks noGrp="1"/>
          </p:cNvSpPr>
          <p:nvPr>
            <p:ph idx="1"/>
          </p:nvPr>
        </p:nvSpPr>
        <p:spPr>
          <a:xfrm>
            <a:off x="838199" y="969819"/>
            <a:ext cx="10730344" cy="5082454"/>
          </a:xfrm>
        </p:spPr>
        <p:txBody>
          <a:bodyPr>
            <a:normAutofit/>
          </a:bodyPr>
          <a:lstStyle/>
          <a:p>
            <a:r>
              <a:rPr lang="en-US" sz="2000" dirty="0"/>
              <a:t>Improving trend in U-DST among TB patients in Private Health Sector – 46% increase noted in 3</a:t>
            </a:r>
            <a:r>
              <a:rPr lang="en-US" sz="2000" baseline="30000" dirty="0"/>
              <a:t>rd</a:t>
            </a:r>
            <a:r>
              <a:rPr lang="en-US" sz="2000" dirty="0"/>
              <a:t> quarter 2020 compared to 3</a:t>
            </a:r>
            <a:r>
              <a:rPr lang="en-US" sz="2000" baseline="30000" dirty="0"/>
              <a:t>rd</a:t>
            </a:r>
            <a:r>
              <a:rPr lang="en-US" sz="2000" dirty="0"/>
              <a:t> quarter 2019.</a:t>
            </a:r>
          </a:p>
          <a:p>
            <a:r>
              <a:rPr lang="en-US" sz="2000" dirty="0"/>
              <a:t>Similar trends have been observed in Bank A/C seeding, NPY-DBT, HIV &amp; Diabetes status and treatment adherence.</a:t>
            </a:r>
          </a:p>
          <a:p>
            <a:r>
              <a:rPr lang="en-US" sz="2000" dirty="0"/>
              <a:t>Improved uptake and utilization of NTEP FDC-drugs in Private sector - Almost 60% of Notified Tb cases in Private sector provided with NTEP drugs (decreased out of pocket expenditure to TB patients)</a:t>
            </a:r>
          </a:p>
          <a:p>
            <a:pPr marL="0" indent="0">
              <a:buNone/>
            </a:pPr>
            <a:endParaRPr lang="en-US" sz="1600" dirty="0"/>
          </a:p>
        </p:txBody>
      </p:sp>
      <p:pic>
        <p:nvPicPr>
          <p:cNvPr id="6" name="Picture 5">
            <a:extLst>
              <a:ext uri="{FF2B5EF4-FFF2-40B4-BE49-F238E27FC236}">
                <a16:creationId xmlns:a16="http://schemas.microsoft.com/office/drawing/2014/main" id="{3775C475-5B44-4CA7-AA2F-91A4BF9CA00C}"/>
              </a:ext>
            </a:extLst>
          </p:cNvPr>
          <p:cNvPicPr>
            <a:picLocks noChangeAspect="1"/>
          </p:cNvPicPr>
          <p:nvPr/>
        </p:nvPicPr>
        <p:blipFill>
          <a:blip r:embed="rId2"/>
          <a:stretch>
            <a:fillRect/>
          </a:stretch>
        </p:blipFill>
        <p:spPr>
          <a:xfrm>
            <a:off x="838200" y="3144982"/>
            <a:ext cx="10515600" cy="3463636"/>
          </a:xfrm>
          <a:prstGeom prst="rect">
            <a:avLst/>
          </a:prstGeom>
        </p:spPr>
      </p:pic>
    </p:spTree>
    <p:extLst>
      <p:ext uri="{BB962C8B-B14F-4D97-AF65-F5344CB8AC3E}">
        <p14:creationId xmlns:p14="http://schemas.microsoft.com/office/powerpoint/2010/main" val="263941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FD5B8-C020-469A-BEC4-3F5BE04CADF8}"/>
              </a:ext>
            </a:extLst>
          </p:cNvPr>
          <p:cNvSpPr>
            <a:spLocks noGrp="1"/>
          </p:cNvSpPr>
          <p:nvPr>
            <p:ph idx="1"/>
          </p:nvPr>
        </p:nvSpPr>
        <p:spPr>
          <a:xfrm>
            <a:off x="838200" y="1108364"/>
            <a:ext cx="10515600" cy="5458691"/>
          </a:xfrm>
        </p:spPr>
        <p:txBody>
          <a:bodyPr>
            <a:normAutofit lnSpcReduction="10000"/>
          </a:bodyPr>
          <a:lstStyle/>
          <a:p>
            <a:pPr>
              <a:lnSpc>
                <a:spcPct val="120000"/>
              </a:lnSpc>
            </a:pPr>
            <a:r>
              <a:rPr lang="en-US" sz="2200" dirty="0"/>
              <a:t>Overall, there is improved engagement of Private Health Sectors in TB notification and quality of TB care. </a:t>
            </a:r>
          </a:p>
          <a:p>
            <a:pPr>
              <a:lnSpc>
                <a:spcPct val="120000"/>
              </a:lnSpc>
            </a:pPr>
            <a:r>
              <a:rPr lang="en-US" sz="2200" dirty="0"/>
              <a:t>Substantial increase in compliance in TB testing, diagnosis, treatment adherence, utilization of NTEP FDC drugs, follow ups</a:t>
            </a:r>
          </a:p>
          <a:p>
            <a:pPr marL="0" indent="0">
              <a:lnSpc>
                <a:spcPct val="120000"/>
              </a:lnSpc>
              <a:buNone/>
            </a:pPr>
            <a:r>
              <a:rPr lang="en-US" sz="2400" dirty="0"/>
              <a:t>Major challenges:</a:t>
            </a:r>
          </a:p>
          <a:p>
            <a:pPr lvl="1" indent="-180000">
              <a:lnSpc>
                <a:spcPct val="100000"/>
              </a:lnSpc>
              <a:spcBef>
                <a:spcPts val="0"/>
              </a:spcBef>
            </a:pPr>
            <a:r>
              <a:rPr lang="en-US" sz="1800" dirty="0"/>
              <a:t> </a:t>
            </a:r>
            <a:r>
              <a:rPr lang="en-US" sz="2000" dirty="0"/>
              <a:t>Initial challenges in convincing Private Health Care providers in new initiative as per Standard of TB Care in India (STCI) guidelines</a:t>
            </a:r>
          </a:p>
          <a:p>
            <a:pPr lvl="1" indent="-180000">
              <a:lnSpc>
                <a:spcPct val="100000"/>
              </a:lnSpc>
              <a:spcBef>
                <a:spcPts val="0"/>
              </a:spcBef>
            </a:pPr>
            <a:r>
              <a:rPr lang="en-US" sz="2000" dirty="0"/>
              <a:t>Coordination and Orientation of </a:t>
            </a:r>
            <a:r>
              <a:rPr lang="en-US" sz="2000" dirty="0" err="1"/>
              <a:t>Nikshay-Mitras</a:t>
            </a:r>
            <a:endParaRPr lang="en-US" sz="2000" dirty="0"/>
          </a:p>
          <a:p>
            <a:pPr lvl="1" indent="-180000">
              <a:lnSpc>
                <a:spcPct val="100000"/>
              </a:lnSpc>
              <a:spcBef>
                <a:spcPts val="0"/>
              </a:spcBef>
            </a:pPr>
            <a:r>
              <a:rPr lang="en-US" sz="2000" dirty="0"/>
              <a:t>Migration of patients from Private to public, Public to private, Private to Private &amp; Inter-district transfers</a:t>
            </a:r>
          </a:p>
          <a:p>
            <a:pPr lvl="1" indent="-180000">
              <a:lnSpc>
                <a:spcPct val="100000"/>
              </a:lnSpc>
              <a:spcBef>
                <a:spcPts val="0"/>
              </a:spcBef>
            </a:pPr>
            <a:r>
              <a:rPr lang="en-US" sz="2000" dirty="0"/>
              <a:t>Frequent changes of mobile numbers/ wrong numbers/ network issues</a:t>
            </a:r>
          </a:p>
          <a:p>
            <a:pPr lvl="1" indent="-180000">
              <a:lnSpc>
                <a:spcPct val="100000"/>
              </a:lnSpc>
              <a:spcBef>
                <a:spcPts val="0"/>
              </a:spcBef>
            </a:pPr>
            <a:r>
              <a:rPr lang="en-US" sz="2000" dirty="0"/>
              <a:t>Poor Health seeking behavior of patients, acceptance of NTEP FDC drugs</a:t>
            </a:r>
          </a:p>
          <a:p>
            <a:pPr lvl="1" indent="-180000">
              <a:lnSpc>
                <a:spcPct val="100000"/>
              </a:lnSpc>
              <a:spcBef>
                <a:spcPts val="0"/>
              </a:spcBef>
            </a:pPr>
            <a:r>
              <a:rPr lang="en-US" sz="2000" dirty="0"/>
              <a:t>Sample collection &amp; transport, linkages with CBNAAT labs, HIV testing </a:t>
            </a:r>
            <a:r>
              <a:rPr lang="en-US" sz="2000" dirty="0" err="1"/>
              <a:t>etc</a:t>
            </a:r>
            <a:endParaRPr lang="en-US" sz="2000" dirty="0"/>
          </a:p>
          <a:p>
            <a:pPr lvl="1" indent="-180000">
              <a:lnSpc>
                <a:spcPct val="100000"/>
              </a:lnSpc>
              <a:spcBef>
                <a:spcPts val="0"/>
              </a:spcBef>
            </a:pPr>
            <a:r>
              <a:rPr lang="en-US" sz="2000" dirty="0"/>
              <a:t>Treatment outcomes to TB patients with poor follow-up reporting and tests</a:t>
            </a:r>
          </a:p>
          <a:p>
            <a:pPr lvl="1" indent="-180000">
              <a:lnSpc>
                <a:spcPct val="100000"/>
              </a:lnSpc>
              <a:spcBef>
                <a:spcPts val="0"/>
              </a:spcBef>
            </a:pPr>
            <a:r>
              <a:rPr lang="en-US" sz="2000" dirty="0"/>
              <a:t>Almost year long Covid-19 pandemic – Closure of facilities, frequent lockdowns &amp; poor compliance</a:t>
            </a:r>
            <a:r>
              <a:rPr lang="en-IN" sz="2000" dirty="0"/>
              <a:t>.</a:t>
            </a:r>
            <a:endParaRPr lang="en-US" sz="2000" dirty="0"/>
          </a:p>
        </p:txBody>
      </p:sp>
      <p:sp>
        <p:nvSpPr>
          <p:cNvPr id="4" name="Title 1">
            <a:extLst>
              <a:ext uri="{FF2B5EF4-FFF2-40B4-BE49-F238E27FC236}">
                <a16:creationId xmlns:a16="http://schemas.microsoft.com/office/drawing/2014/main" id="{38A4F406-593E-496C-83AC-A242D15149CA}"/>
              </a:ext>
            </a:extLst>
          </p:cNvPr>
          <p:cNvSpPr>
            <a:spLocks noGrp="1"/>
          </p:cNvSpPr>
          <p:nvPr>
            <p:ph type="title"/>
          </p:nvPr>
        </p:nvSpPr>
        <p:spPr>
          <a:xfrm>
            <a:off x="838200" y="136235"/>
            <a:ext cx="10730345" cy="812512"/>
          </a:xfrm>
        </p:spPr>
        <p:style>
          <a:lnRef idx="1">
            <a:schemeClr val="accent2"/>
          </a:lnRef>
          <a:fillRef idx="2">
            <a:schemeClr val="accent2"/>
          </a:fillRef>
          <a:effectRef idx="1">
            <a:schemeClr val="accent2"/>
          </a:effectRef>
          <a:fontRef idx="minor">
            <a:schemeClr val="dk1"/>
          </a:fontRef>
        </p:style>
        <p:txBody>
          <a:bodyPr>
            <a:normAutofit/>
          </a:bodyPr>
          <a:lstStyle/>
          <a:p>
            <a:r>
              <a:rPr lang="en-US" b="1" i="1" dirty="0">
                <a:solidFill>
                  <a:schemeClr val="tx1"/>
                </a:solidFill>
                <a:latin typeface="Gabriola"/>
              </a:rPr>
              <a:t>Summary of lessons and challenges </a:t>
            </a:r>
            <a:endParaRPr lang="en-IN" b="1" i="1" dirty="0">
              <a:solidFill>
                <a:schemeClr val="tx1"/>
              </a:solidFill>
              <a:latin typeface="Gabriola"/>
            </a:endParaRPr>
          </a:p>
        </p:txBody>
      </p:sp>
    </p:spTree>
    <p:extLst>
      <p:ext uri="{BB962C8B-B14F-4D97-AF65-F5344CB8AC3E}">
        <p14:creationId xmlns:p14="http://schemas.microsoft.com/office/powerpoint/2010/main" val="296064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52378-AA75-44DF-B00B-13DB6E8BF7B1}"/>
              </a:ext>
            </a:extLst>
          </p:cNvPr>
          <p:cNvSpPr>
            <a:spLocks noGrp="1"/>
          </p:cNvSpPr>
          <p:nvPr>
            <p:ph idx="1"/>
          </p:nvPr>
        </p:nvSpPr>
        <p:spPr>
          <a:xfrm>
            <a:off x="838200" y="1080655"/>
            <a:ext cx="10515600" cy="3560618"/>
          </a:xfrm>
        </p:spPr>
        <p:txBody>
          <a:bodyPr/>
          <a:lstStyle/>
          <a:p>
            <a:pPr algn="just"/>
            <a:r>
              <a:rPr lang="en-US" dirty="0"/>
              <a:t>Potential for scale of implementation of PPSA-</a:t>
            </a:r>
            <a:r>
              <a:rPr lang="en-US" dirty="0" err="1"/>
              <a:t>Nikshay</a:t>
            </a:r>
            <a:r>
              <a:rPr lang="en-US" dirty="0"/>
              <a:t> Mitra envisaged in the NSP 2017-25 to provide universal TB care in India</a:t>
            </a:r>
          </a:p>
          <a:p>
            <a:pPr marL="0" indent="0" algn="just">
              <a:buNone/>
            </a:pPr>
            <a:endParaRPr lang="en-US" dirty="0"/>
          </a:p>
          <a:p>
            <a:pPr algn="just"/>
            <a:r>
              <a:rPr lang="en-US" dirty="0"/>
              <a:t>The learnings during the course of implementation and the encouraging trend so far, provide an opportunity for other states for its implementation</a:t>
            </a:r>
          </a:p>
        </p:txBody>
      </p:sp>
      <p:sp>
        <p:nvSpPr>
          <p:cNvPr id="4" name="Title 1">
            <a:extLst>
              <a:ext uri="{FF2B5EF4-FFF2-40B4-BE49-F238E27FC236}">
                <a16:creationId xmlns:a16="http://schemas.microsoft.com/office/drawing/2014/main" id="{FDE388EE-D158-4660-91FC-97AAAB8465F9}"/>
              </a:ext>
            </a:extLst>
          </p:cNvPr>
          <p:cNvSpPr>
            <a:spLocks noGrp="1"/>
          </p:cNvSpPr>
          <p:nvPr>
            <p:ph type="title"/>
          </p:nvPr>
        </p:nvSpPr>
        <p:spPr>
          <a:xfrm>
            <a:off x="838200" y="136235"/>
            <a:ext cx="10730345" cy="812512"/>
          </a:xfrm>
        </p:spPr>
        <p:style>
          <a:lnRef idx="1">
            <a:schemeClr val="accent2"/>
          </a:lnRef>
          <a:fillRef idx="2">
            <a:schemeClr val="accent2"/>
          </a:fillRef>
          <a:effectRef idx="1">
            <a:schemeClr val="accent2"/>
          </a:effectRef>
          <a:fontRef idx="minor">
            <a:schemeClr val="dk1"/>
          </a:fontRef>
        </p:style>
        <p:txBody>
          <a:bodyPr>
            <a:normAutofit/>
          </a:bodyPr>
          <a:lstStyle/>
          <a:p>
            <a:r>
              <a:rPr lang="en-US" b="1" i="1" dirty="0">
                <a:solidFill>
                  <a:schemeClr val="tx1"/>
                </a:solidFill>
                <a:latin typeface="Gabriola"/>
              </a:rPr>
              <a:t>Conclusion &amp; Policy Implementation:</a:t>
            </a:r>
            <a:endParaRPr lang="en-IN" b="1" i="1" dirty="0">
              <a:solidFill>
                <a:schemeClr val="tx1"/>
              </a:solidFill>
              <a:latin typeface="Gabriola"/>
            </a:endParaRPr>
          </a:p>
        </p:txBody>
      </p:sp>
      <p:sp>
        <p:nvSpPr>
          <p:cNvPr id="6" name="TextBox 5">
            <a:extLst>
              <a:ext uri="{FF2B5EF4-FFF2-40B4-BE49-F238E27FC236}">
                <a16:creationId xmlns:a16="http://schemas.microsoft.com/office/drawing/2014/main" id="{1C8E1783-E1BA-4AB6-8C1F-CAE6562BD52B}"/>
              </a:ext>
            </a:extLst>
          </p:cNvPr>
          <p:cNvSpPr txBox="1"/>
          <p:nvPr/>
        </p:nvSpPr>
        <p:spPr>
          <a:xfrm>
            <a:off x="838200" y="4773181"/>
            <a:ext cx="1073034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i="1" dirty="0"/>
              <a:t>Partners involved in implementation Alert India - a Mumbai based NGO, is the PPSA partner implementing this project in both the clusters and has completed its first year. Based on the satisfactory implementation and performance the project period has been extended for one more year</a:t>
            </a:r>
            <a:endParaRPr lang="en-IN" sz="2000" i="1" dirty="0"/>
          </a:p>
        </p:txBody>
      </p:sp>
    </p:spTree>
    <p:extLst>
      <p:ext uri="{BB962C8B-B14F-4D97-AF65-F5344CB8AC3E}">
        <p14:creationId xmlns:p14="http://schemas.microsoft.com/office/powerpoint/2010/main" val="259963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C4678-F07E-44F3-86FE-5A0A626FC96D}"/>
              </a:ext>
            </a:extLst>
          </p:cNvPr>
          <p:cNvSpPr>
            <a:spLocks noGrp="1"/>
          </p:cNvSpPr>
          <p:nvPr>
            <p:ph idx="1"/>
          </p:nvPr>
        </p:nvSpPr>
        <p:spPr>
          <a:xfrm>
            <a:off x="2078567" y="329848"/>
            <a:ext cx="7886700" cy="4351338"/>
          </a:xfrm>
        </p:spPr>
        <p:txBody>
          <a:bodyPr>
            <a:normAutofit/>
          </a:bodyPr>
          <a:lstStyle/>
          <a:p>
            <a:pPr marL="0" indent="0" algn="ctr">
              <a:buNone/>
            </a:pPr>
            <a:r>
              <a:rPr lang="en-US" sz="4800" b="1" i="1" dirty="0">
                <a:latin typeface="Gabriola"/>
                <a:cs typeface="Gabriola"/>
              </a:rPr>
              <a:t>Thank you</a:t>
            </a:r>
          </a:p>
        </p:txBody>
      </p:sp>
      <p:pic>
        <p:nvPicPr>
          <p:cNvPr id="4" name="Picture 3"/>
          <p:cNvPicPr>
            <a:picLocks noChangeAspect="1"/>
          </p:cNvPicPr>
          <p:nvPr/>
        </p:nvPicPr>
        <p:blipFill>
          <a:blip r:embed="rId2"/>
          <a:stretch>
            <a:fillRect/>
          </a:stretch>
        </p:blipFill>
        <p:spPr>
          <a:xfrm>
            <a:off x="1080656" y="1323109"/>
            <a:ext cx="4073235" cy="4950115"/>
          </a:xfrm>
          <a:prstGeom prst="rect">
            <a:avLst/>
          </a:prstGeom>
        </p:spPr>
      </p:pic>
      <p:sp>
        <p:nvSpPr>
          <p:cNvPr id="5" name="TextBox 4"/>
          <p:cNvSpPr txBox="1"/>
          <p:nvPr/>
        </p:nvSpPr>
        <p:spPr>
          <a:xfrm>
            <a:off x="3452837" y="6273224"/>
            <a:ext cx="5295313" cy="584776"/>
          </a:xfrm>
          <a:prstGeom prst="rect">
            <a:avLst/>
          </a:prstGeom>
          <a:solidFill>
            <a:schemeClr val="bg1"/>
          </a:solidFill>
        </p:spPr>
        <p:txBody>
          <a:bodyPr wrap="square" rtlCol="0">
            <a:spAutoFit/>
          </a:bodyPr>
          <a:lstStyle/>
          <a:p>
            <a:pPr algn="ctr"/>
            <a:r>
              <a:rPr lang="en-US" sz="3200" b="1">
                <a:latin typeface="Bodoni 72 Smallcaps Book"/>
                <a:cs typeface="Bodoni 72 Smallcaps Book"/>
              </a:rPr>
              <a:t>“Lets Join Hands </a:t>
            </a:r>
            <a:r>
              <a:rPr lang="en-US" sz="3200" b="1">
                <a:solidFill>
                  <a:srgbClr val="FF0000"/>
                </a:solidFill>
                <a:latin typeface="Bodoni 72 Smallcaps Book"/>
                <a:cs typeface="Bodoni 72 Smallcaps Book"/>
              </a:rPr>
              <a:t>to END TB”</a:t>
            </a:r>
            <a:endParaRPr lang="en-US" sz="3200" b="1" dirty="0">
              <a:solidFill>
                <a:srgbClr val="FF0000"/>
              </a:solidFill>
              <a:latin typeface="Bodoni 72 Smallcaps Book"/>
              <a:cs typeface="Bodoni 72 Smallcaps Book"/>
            </a:endParaRPr>
          </a:p>
        </p:txBody>
      </p:sp>
      <p:pic>
        <p:nvPicPr>
          <p:cNvPr id="6" name="Content Placeholder 6">
            <a:extLst>
              <a:ext uri="{FF2B5EF4-FFF2-40B4-BE49-F238E27FC236}">
                <a16:creationId xmlns:a16="http://schemas.microsoft.com/office/drawing/2014/main" id="{62B8FB5B-6134-4CD1-8ACA-B8D2CDE43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891" y="1323109"/>
            <a:ext cx="5957453" cy="4950115"/>
          </a:xfrm>
          <a:prstGeom prst="rect">
            <a:avLst/>
          </a:prstGeom>
        </p:spPr>
      </p:pic>
    </p:spTree>
    <p:extLst>
      <p:ext uri="{BB962C8B-B14F-4D97-AF65-F5344CB8AC3E}">
        <p14:creationId xmlns:p14="http://schemas.microsoft.com/office/powerpoint/2010/main" val="316818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F881-404A-4268-865C-F073150178AE}"/>
              </a:ext>
            </a:extLst>
          </p:cNvPr>
          <p:cNvSpPr>
            <a:spLocks noGrp="1"/>
          </p:cNvSpPr>
          <p:nvPr>
            <p:ph type="title"/>
          </p:nvPr>
        </p:nvSpPr>
        <p:spPr>
          <a:xfrm>
            <a:off x="473294" y="141650"/>
            <a:ext cx="10515600" cy="627652"/>
          </a:xfrm>
        </p:spPr>
        <p:style>
          <a:lnRef idx="3">
            <a:schemeClr val="lt1"/>
          </a:lnRef>
          <a:fillRef idx="1">
            <a:schemeClr val="accent1"/>
          </a:fillRef>
          <a:effectRef idx="1">
            <a:schemeClr val="accent1"/>
          </a:effectRef>
          <a:fontRef idx="minor">
            <a:schemeClr val="lt1"/>
          </a:fontRef>
        </p:style>
        <p:txBody>
          <a:bodyPr>
            <a:noAutofit/>
          </a:bodyPr>
          <a:lstStyle/>
          <a:p>
            <a:r>
              <a:rPr lang="en-IN" sz="4000" dirty="0"/>
              <a:t>Transition From RNTCP        NTEP: </a:t>
            </a:r>
          </a:p>
        </p:txBody>
      </p:sp>
      <p:pic>
        <p:nvPicPr>
          <p:cNvPr id="6" name="Content Placeholder 5">
            <a:extLst>
              <a:ext uri="{FF2B5EF4-FFF2-40B4-BE49-F238E27FC236}">
                <a16:creationId xmlns:a16="http://schemas.microsoft.com/office/drawing/2014/main" id="{0C1BF510-300A-4ACF-B4E5-D7B072A27031}"/>
              </a:ext>
            </a:extLst>
          </p:cNvPr>
          <p:cNvPicPr>
            <a:picLocks noGrp="1" noChangeAspect="1"/>
          </p:cNvPicPr>
          <p:nvPr>
            <p:ph idx="1"/>
          </p:nvPr>
        </p:nvPicPr>
        <p:blipFill>
          <a:blip r:embed="rId2"/>
          <a:stretch>
            <a:fillRect/>
          </a:stretch>
        </p:blipFill>
        <p:spPr>
          <a:xfrm>
            <a:off x="6246223" y="1133112"/>
            <a:ext cx="5107577" cy="5804036"/>
          </a:xfrm>
          <a:prstGeom prst="rect">
            <a:avLst/>
          </a:prstGeom>
        </p:spPr>
      </p:pic>
      <p:sp>
        <p:nvSpPr>
          <p:cNvPr id="4" name="Slide Number Placeholder 3">
            <a:extLst>
              <a:ext uri="{FF2B5EF4-FFF2-40B4-BE49-F238E27FC236}">
                <a16:creationId xmlns:a16="http://schemas.microsoft.com/office/drawing/2014/main" id="{6D94EEA0-E1D5-4581-9BBC-138CBFF2E8F0}"/>
              </a:ext>
            </a:extLst>
          </p:cNvPr>
          <p:cNvSpPr>
            <a:spLocks noGrp="1"/>
          </p:cNvSpPr>
          <p:nvPr>
            <p:ph type="sldNum" sz="quarter" idx="12"/>
          </p:nvPr>
        </p:nvSpPr>
        <p:spPr/>
        <p:txBody>
          <a:bodyPr/>
          <a:lstStyle/>
          <a:p>
            <a:fld id="{A7376AF2-98F8-404A-89A7-CAC349DA564C}" type="slidenum">
              <a:rPr lang="en-IN" smtClean="0"/>
              <a:t>3</a:t>
            </a:fld>
            <a:endParaRPr lang="en-IN"/>
          </a:p>
        </p:txBody>
      </p:sp>
      <p:sp>
        <p:nvSpPr>
          <p:cNvPr id="5" name="Arrow: Right 4">
            <a:extLst>
              <a:ext uri="{FF2B5EF4-FFF2-40B4-BE49-F238E27FC236}">
                <a16:creationId xmlns:a16="http://schemas.microsoft.com/office/drawing/2014/main" id="{0DB8058C-DB48-491C-A550-DEDBA7F6BD4F}"/>
              </a:ext>
            </a:extLst>
          </p:cNvPr>
          <p:cNvSpPr/>
          <p:nvPr/>
        </p:nvSpPr>
        <p:spPr>
          <a:xfrm>
            <a:off x="5319614" y="319088"/>
            <a:ext cx="822960" cy="254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highlight>
                <a:srgbClr val="FFFF00"/>
              </a:highlight>
            </a:endParaRPr>
          </a:p>
        </p:txBody>
      </p:sp>
      <p:sp>
        <p:nvSpPr>
          <p:cNvPr id="7" name="TextBox 6">
            <a:extLst>
              <a:ext uri="{FF2B5EF4-FFF2-40B4-BE49-F238E27FC236}">
                <a16:creationId xmlns:a16="http://schemas.microsoft.com/office/drawing/2014/main" id="{8626CBE4-A053-46EB-B47D-76C3B620A5DC}"/>
              </a:ext>
            </a:extLst>
          </p:cNvPr>
          <p:cNvSpPr txBox="1"/>
          <p:nvPr/>
        </p:nvSpPr>
        <p:spPr>
          <a:xfrm>
            <a:off x="473294" y="900543"/>
            <a:ext cx="5886520" cy="2523768"/>
          </a:xfrm>
          <a:prstGeom prst="rect">
            <a:avLst/>
          </a:prstGeom>
          <a:noFill/>
        </p:spPr>
        <p:txBody>
          <a:bodyPr wrap="square" rtlCol="0">
            <a:spAutoFit/>
          </a:bodyPr>
          <a:lstStyle/>
          <a:p>
            <a:r>
              <a:rPr lang="en-IN" sz="2400" b="1" dirty="0"/>
              <a:t>National Strategic Plan: 2017 – 2025:</a:t>
            </a:r>
          </a:p>
          <a:p>
            <a:endParaRPr lang="en-IN" sz="1100" b="1" dirty="0"/>
          </a:p>
          <a:p>
            <a:r>
              <a:rPr lang="en-US" sz="1600" b="1" dirty="0"/>
              <a:t>VISION: TB-Free India with zero deaths, disease and poverty due to TB </a:t>
            </a:r>
          </a:p>
          <a:p>
            <a:endParaRPr lang="en-US" sz="900" b="1" dirty="0"/>
          </a:p>
          <a:p>
            <a:r>
              <a:rPr lang="en-US" sz="1600" b="1" dirty="0"/>
              <a:t>GOAL: To achieve a rapid decline in burden of TB, morbidity and mortality while working towards elimination of TB in India by 2025. </a:t>
            </a:r>
          </a:p>
          <a:p>
            <a:endParaRPr lang="en-US" sz="1600" b="1" dirty="0"/>
          </a:p>
          <a:p>
            <a:r>
              <a:rPr lang="en-IN" sz="1600" b="1" dirty="0"/>
              <a:t>Targets towards TB Elimination by 2025:</a:t>
            </a:r>
          </a:p>
          <a:p>
            <a:endParaRPr lang="en-IN" dirty="0"/>
          </a:p>
        </p:txBody>
      </p:sp>
      <p:graphicFrame>
        <p:nvGraphicFramePr>
          <p:cNvPr id="10" name="Table 10">
            <a:extLst>
              <a:ext uri="{FF2B5EF4-FFF2-40B4-BE49-F238E27FC236}">
                <a16:creationId xmlns:a16="http://schemas.microsoft.com/office/drawing/2014/main" id="{58B3DEEA-0BC7-4B35-BFD3-579EFDA1E0F0}"/>
              </a:ext>
            </a:extLst>
          </p:cNvPr>
          <p:cNvGraphicFramePr>
            <a:graphicFrameLocks noGrp="1"/>
          </p:cNvGraphicFramePr>
          <p:nvPr/>
        </p:nvGraphicFramePr>
        <p:xfrm>
          <a:off x="416498" y="3227704"/>
          <a:ext cx="5886521" cy="3128646"/>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1745196028"/>
                    </a:ext>
                  </a:extLst>
                </a:gridCol>
                <a:gridCol w="892156">
                  <a:extLst>
                    <a:ext uri="{9D8B030D-6E8A-4147-A177-3AD203B41FA5}">
                      <a16:colId xmlns:a16="http://schemas.microsoft.com/office/drawing/2014/main" val="2321523738"/>
                    </a:ext>
                  </a:extLst>
                </a:gridCol>
                <a:gridCol w="718457">
                  <a:extLst>
                    <a:ext uri="{9D8B030D-6E8A-4147-A177-3AD203B41FA5}">
                      <a16:colId xmlns:a16="http://schemas.microsoft.com/office/drawing/2014/main" val="3611591963"/>
                    </a:ext>
                  </a:extLst>
                </a:gridCol>
                <a:gridCol w="713546">
                  <a:extLst>
                    <a:ext uri="{9D8B030D-6E8A-4147-A177-3AD203B41FA5}">
                      <a16:colId xmlns:a16="http://schemas.microsoft.com/office/drawing/2014/main" val="1547564158"/>
                    </a:ext>
                  </a:extLst>
                </a:gridCol>
                <a:gridCol w="636282">
                  <a:extLst>
                    <a:ext uri="{9D8B030D-6E8A-4147-A177-3AD203B41FA5}">
                      <a16:colId xmlns:a16="http://schemas.microsoft.com/office/drawing/2014/main" val="1839313138"/>
                    </a:ext>
                  </a:extLst>
                </a:gridCol>
              </a:tblGrid>
              <a:tr h="436555">
                <a:tc>
                  <a:txBody>
                    <a:bodyPr/>
                    <a:lstStyle/>
                    <a:p>
                      <a:pPr algn="r"/>
                      <a:endParaRPr lang="en-IN" sz="2000" dirty="0"/>
                    </a:p>
                  </a:txBody>
                  <a:tcPr>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pPr algn="r"/>
                      <a:r>
                        <a:rPr lang="en-IN" sz="1600" dirty="0"/>
                        <a:t>Baseline</a:t>
                      </a:r>
                      <a:r>
                        <a:rPr lang="en-IN"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75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t>Targets</a:t>
                      </a:r>
                    </a:p>
                  </a:txBody>
                  <a:tcPr>
                    <a:lnL w="12700" cap="flat" cmpd="sng" algn="ctr">
                      <a:solidFill>
                        <a:schemeClr val="tx1"/>
                      </a:solidFill>
                      <a:prstDash val="solid"/>
                      <a:round/>
                      <a:headEnd type="none" w="med" len="med"/>
                      <a:tailEnd type="none" w="med" len="med"/>
                    </a:lnL>
                    <a:solidFill>
                      <a:schemeClr val="accent2">
                        <a:lumMod val="75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912194296"/>
                  </a:ext>
                </a:extLst>
              </a:tr>
              <a:tr h="408571">
                <a:tc>
                  <a:txBody>
                    <a:bodyPr/>
                    <a:lstStyle/>
                    <a:p>
                      <a:r>
                        <a:rPr lang="en-IN" sz="1600" b="1" dirty="0"/>
                        <a:t>IMPACT INDICATORS </a:t>
                      </a:r>
                    </a:p>
                  </a:txBody>
                  <a:tcPr>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algn="ctr"/>
                      <a:r>
                        <a:rPr lang="en-IN" sz="1600" b="1"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algn="ctr"/>
                      <a:r>
                        <a:rPr lang="en-IN" sz="1600" b="1" dirty="0"/>
                        <a:t>2020</a:t>
                      </a:r>
                    </a:p>
                  </a:txBody>
                  <a:tcP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algn="ctr"/>
                      <a:r>
                        <a:rPr lang="en-IN" sz="1600" b="1" dirty="0"/>
                        <a:t>2023</a:t>
                      </a:r>
                    </a:p>
                  </a:txBody>
                  <a:tcPr>
                    <a:solidFill>
                      <a:schemeClr val="accent4">
                        <a:lumMod val="60000"/>
                        <a:lumOff val="40000"/>
                      </a:schemeClr>
                    </a:solidFill>
                  </a:tcPr>
                </a:tc>
                <a:tc>
                  <a:txBody>
                    <a:bodyPr/>
                    <a:lstStyle/>
                    <a:p>
                      <a:pPr algn="ctr"/>
                      <a:r>
                        <a:rPr lang="en-IN" sz="1600" b="1" dirty="0"/>
                        <a:t>2025</a:t>
                      </a:r>
                    </a:p>
                  </a:txBody>
                  <a:tcPr>
                    <a:solidFill>
                      <a:schemeClr val="accent4">
                        <a:lumMod val="60000"/>
                        <a:lumOff val="40000"/>
                      </a:schemeClr>
                    </a:solidFill>
                  </a:tcPr>
                </a:tc>
                <a:extLst>
                  <a:ext uri="{0D108BD9-81ED-4DB2-BD59-A6C34878D82A}">
                    <a16:rowId xmlns:a16="http://schemas.microsoft.com/office/drawing/2014/main" val="704563347"/>
                  </a:ext>
                </a:extLst>
              </a:tr>
              <a:tr h="570880">
                <a:tc>
                  <a:txBody>
                    <a:bodyPr/>
                    <a:lstStyle/>
                    <a:p>
                      <a:pPr marL="0" indent="0">
                        <a:buNone/>
                      </a:pPr>
                      <a:r>
                        <a:rPr lang="en-US" sz="1400" b="1" dirty="0"/>
                        <a:t>1. To reduce estimated TB Incidence rate (per lakh population) </a:t>
                      </a:r>
                    </a:p>
                  </a:txBody>
                  <a:tcPr>
                    <a:solidFill>
                      <a:schemeClr val="accent1">
                        <a:lumMod val="40000"/>
                        <a:lumOff val="60000"/>
                      </a:schemeClr>
                    </a:solidFill>
                  </a:tcPr>
                </a:tc>
                <a:tc>
                  <a:txBody>
                    <a:bodyPr/>
                    <a:lstStyle/>
                    <a:p>
                      <a:pPr algn="ctr"/>
                      <a:r>
                        <a:rPr lang="en-IN" sz="1400" b="1" dirty="0"/>
                        <a:t>217</a:t>
                      </a:r>
                    </a:p>
                  </a:txBody>
                  <a:tcPr>
                    <a:solidFill>
                      <a:schemeClr val="accent1">
                        <a:lumMod val="40000"/>
                        <a:lumOff val="60000"/>
                      </a:schemeClr>
                    </a:solidFill>
                  </a:tcPr>
                </a:tc>
                <a:tc>
                  <a:txBody>
                    <a:bodyPr/>
                    <a:lstStyle/>
                    <a:p>
                      <a:pPr algn="ctr"/>
                      <a:r>
                        <a:rPr lang="en-IN" sz="1400" b="1" dirty="0"/>
                        <a:t>142</a:t>
                      </a:r>
                    </a:p>
                  </a:txBody>
                  <a:tcPr>
                    <a:solidFill>
                      <a:schemeClr val="accent1">
                        <a:lumMod val="40000"/>
                        <a:lumOff val="60000"/>
                      </a:schemeClr>
                    </a:solidFill>
                  </a:tcPr>
                </a:tc>
                <a:tc>
                  <a:txBody>
                    <a:bodyPr/>
                    <a:lstStyle/>
                    <a:p>
                      <a:pPr algn="ctr"/>
                      <a:r>
                        <a:rPr lang="en-IN" sz="1400" b="1" dirty="0"/>
                        <a:t>77</a:t>
                      </a:r>
                    </a:p>
                  </a:txBody>
                  <a:tcPr>
                    <a:solidFill>
                      <a:schemeClr val="accent1">
                        <a:lumMod val="40000"/>
                        <a:lumOff val="60000"/>
                      </a:schemeClr>
                    </a:solidFill>
                  </a:tcPr>
                </a:tc>
                <a:tc>
                  <a:txBody>
                    <a:bodyPr/>
                    <a:lstStyle/>
                    <a:p>
                      <a:pPr algn="ctr"/>
                      <a:r>
                        <a:rPr lang="en-IN" sz="1400" b="1" dirty="0"/>
                        <a:t>44</a:t>
                      </a:r>
                    </a:p>
                  </a:txBody>
                  <a:tcPr>
                    <a:solidFill>
                      <a:schemeClr val="accent1">
                        <a:lumMod val="40000"/>
                        <a:lumOff val="60000"/>
                      </a:schemeClr>
                    </a:solidFill>
                  </a:tcPr>
                </a:tc>
                <a:extLst>
                  <a:ext uri="{0D108BD9-81ED-4DB2-BD59-A6C34878D82A}">
                    <a16:rowId xmlns:a16="http://schemas.microsoft.com/office/drawing/2014/main" val="2931135091"/>
                  </a:ext>
                </a:extLst>
              </a:tr>
              <a:tr h="570880">
                <a:tc>
                  <a:txBody>
                    <a:bodyPr/>
                    <a:lstStyle/>
                    <a:p>
                      <a:pPr marL="0" indent="0" algn="l" defTabSz="914400" rtl="0" eaLnBrk="1" latinLnBrk="0" hangingPunct="1">
                        <a:buNone/>
                      </a:pPr>
                      <a:r>
                        <a:rPr lang="en-US" sz="1400" b="1" kern="1200" dirty="0">
                          <a:solidFill>
                            <a:schemeClr val="dk1"/>
                          </a:solidFill>
                          <a:latin typeface="+mn-lt"/>
                          <a:ea typeface="+mn-ea"/>
                          <a:cs typeface="+mn-cs"/>
                        </a:rPr>
                        <a:t>2. To reduce estimated TB prevalence (per lakh population) </a:t>
                      </a:r>
                      <a:endParaRPr lang="en-IN" sz="1400" b="1"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320</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170</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90</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65</a:t>
                      </a:r>
                    </a:p>
                  </a:txBody>
                  <a:tcPr>
                    <a:solidFill>
                      <a:schemeClr val="accent1">
                        <a:lumMod val="40000"/>
                        <a:lumOff val="60000"/>
                      </a:schemeClr>
                    </a:solidFill>
                  </a:tcPr>
                </a:tc>
                <a:extLst>
                  <a:ext uri="{0D108BD9-81ED-4DB2-BD59-A6C34878D82A}">
                    <a16:rowId xmlns:a16="http://schemas.microsoft.com/office/drawing/2014/main" val="1303524260"/>
                  </a:ext>
                </a:extLst>
              </a:tr>
              <a:tr h="570880">
                <a:tc>
                  <a:txBody>
                    <a:bodyPr/>
                    <a:lstStyle/>
                    <a:p>
                      <a:pPr marL="0" indent="0" algn="l" defTabSz="914400" rtl="0" eaLnBrk="1" latinLnBrk="0" hangingPunct="1">
                        <a:buNone/>
                      </a:pPr>
                      <a:r>
                        <a:rPr lang="en-US" sz="1400" b="1" kern="1200" dirty="0">
                          <a:solidFill>
                            <a:schemeClr val="dk1"/>
                          </a:solidFill>
                          <a:latin typeface="+mn-lt"/>
                          <a:ea typeface="+mn-ea"/>
                          <a:cs typeface="+mn-cs"/>
                        </a:rPr>
                        <a:t>3. To reduce estimated mortality due to TB (per lakh population</a:t>
                      </a:r>
                      <a:endParaRPr lang="en-IN" sz="1400" b="1"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32</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15</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6</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3</a:t>
                      </a:r>
                    </a:p>
                  </a:txBody>
                  <a:tcPr>
                    <a:solidFill>
                      <a:schemeClr val="accent1">
                        <a:lumMod val="40000"/>
                        <a:lumOff val="60000"/>
                      </a:schemeClr>
                    </a:solidFill>
                  </a:tcPr>
                </a:tc>
                <a:extLst>
                  <a:ext uri="{0D108BD9-81ED-4DB2-BD59-A6C34878D82A}">
                    <a16:rowId xmlns:a16="http://schemas.microsoft.com/office/drawing/2014/main" val="139867490"/>
                  </a:ext>
                </a:extLst>
              </a:tr>
              <a:tr h="570880">
                <a:tc>
                  <a:txBody>
                    <a:bodyPr/>
                    <a:lstStyle/>
                    <a:p>
                      <a:pPr marL="0" indent="0" algn="l" defTabSz="914400" rtl="0" eaLnBrk="1" latinLnBrk="0" hangingPunct="1">
                        <a:buNone/>
                      </a:pPr>
                      <a:r>
                        <a:rPr lang="en-US" sz="1400" b="1" kern="1200" dirty="0">
                          <a:solidFill>
                            <a:schemeClr val="dk1"/>
                          </a:solidFill>
                          <a:latin typeface="+mn-lt"/>
                          <a:ea typeface="+mn-ea"/>
                          <a:cs typeface="+mn-cs"/>
                        </a:rPr>
                        <a:t>4. To ensure no family should suffer catastrophic cost due to TB</a:t>
                      </a:r>
                      <a:endParaRPr lang="en-IN" sz="1400" b="1"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35%</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0%</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0%</a:t>
                      </a:r>
                    </a:p>
                  </a:txBody>
                  <a:tcPr>
                    <a:solidFill>
                      <a:schemeClr val="accent1">
                        <a:lumMod val="40000"/>
                        <a:lumOff val="60000"/>
                      </a:schemeClr>
                    </a:solidFill>
                  </a:tcPr>
                </a:tc>
                <a:tc>
                  <a:txBody>
                    <a:bodyPr/>
                    <a:lstStyle/>
                    <a:p>
                      <a:pPr marL="0" algn="ctr" defTabSz="914400" rtl="0" eaLnBrk="1" latinLnBrk="0" hangingPunct="1"/>
                      <a:r>
                        <a:rPr lang="en-IN" sz="1400" b="1" kern="1200" dirty="0">
                          <a:solidFill>
                            <a:schemeClr val="dk1"/>
                          </a:solidFill>
                          <a:latin typeface="+mn-lt"/>
                          <a:ea typeface="+mn-ea"/>
                          <a:cs typeface="+mn-cs"/>
                        </a:rPr>
                        <a:t>0%</a:t>
                      </a:r>
                    </a:p>
                  </a:txBody>
                  <a:tcPr>
                    <a:solidFill>
                      <a:schemeClr val="accent1">
                        <a:lumMod val="40000"/>
                        <a:lumOff val="60000"/>
                      </a:schemeClr>
                    </a:solidFill>
                  </a:tcPr>
                </a:tc>
                <a:extLst>
                  <a:ext uri="{0D108BD9-81ED-4DB2-BD59-A6C34878D82A}">
                    <a16:rowId xmlns:a16="http://schemas.microsoft.com/office/drawing/2014/main" val="3835136374"/>
                  </a:ext>
                </a:extLst>
              </a:tr>
            </a:tbl>
          </a:graphicData>
        </a:graphic>
      </p:graphicFrame>
    </p:spTree>
    <p:extLst>
      <p:ext uri="{BB962C8B-B14F-4D97-AF65-F5344CB8AC3E}">
        <p14:creationId xmlns:p14="http://schemas.microsoft.com/office/powerpoint/2010/main" val="356689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2F06EE-892F-4FDB-A43A-1764A5FB995F}"/>
              </a:ext>
            </a:extLst>
          </p:cNvPr>
          <p:cNvSpPr txBox="1">
            <a:spLocks noGrp="1"/>
          </p:cNvSpPr>
          <p:nvPr>
            <p:ph type="title"/>
          </p:nvPr>
        </p:nvSpPr>
        <p:spPr>
          <a:xfrm>
            <a:off x="838200" y="88036"/>
            <a:ext cx="10515600" cy="79865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800" b="1" dirty="0">
                <a:latin typeface="Gabriola"/>
                <a:ea typeface="+mn-ea"/>
                <a:cs typeface="+mn-cs"/>
              </a:rPr>
              <a:t>Background</a:t>
            </a:r>
          </a:p>
        </p:txBody>
      </p:sp>
      <p:pic>
        <p:nvPicPr>
          <p:cNvPr id="7" name="Content Placeholder 6">
            <a:extLst>
              <a:ext uri="{FF2B5EF4-FFF2-40B4-BE49-F238E27FC236}">
                <a16:creationId xmlns:a16="http://schemas.microsoft.com/office/drawing/2014/main" id="{51140A98-1923-47CD-A513-5338AC4D6FF6}"/>
              </a:ext>
            </a:extLst>
          </p:cNvPr>
          <p:cNvPicPr>
            <a:picLocks noGrp="1" noChangeAspect="1"/>
          </p:cNvPicPr>
          <p:nvPr>
            <p:ph sz="half" idx="1"/>
          </p:nvPr>
        </p:nvPicPr>
        <p:blipFill>
          <a:blip r:embed="rId2"/>
          <a:stretch>
            <a:fillRect/>
          </a:stretch>
        </p:blipFill>
        <p:spPr>
          <a:xfrm>
            <a:off x="838200" y="1635561"/>
            <a:ext cx="5036127" cy="2243712"/>
          </a:xfrm>
          <a:prstGeom prst="rect">
            <a:avLst/>
          </a:prstGeom>
          <a:ln w="9525">
            <a:solidFill>
              <a:schemeClr val="tx1"/>
            </a:solidFill>
          </a:ln>
        </p:spPr>
      </p:pic>
      <p:graphicFrame>
        <p:nvGraphicFramePr>
          <p:cNvPr id="8" name="Table 3">
            <a:extLst>
              <a:ext uri="{FF2B5EF4-FFF2-40B4-BE49-F238E27FC236}">
                <a16:creationId xmlns:a16="http://schemas.microsoft.com/office/drawing/2014/main" id="{824FE44D-92EE-4CDA-BE8D-BA71B1F73083}"/>
              </a:ext>
            </a:extLst>
          </p:cNvPr>
          <p:cNvGraphicFramePr>
            <a:graphicFrameLocks noGrp="1"/>
          </p:cNvGraphicFramePr>
          <p:nvPr>
            <p:extLst>
              <p:ext uri="{D42A27DB-BD31-4B8C-83A1-F6EECF244321}">
                <p14:modId xmlns:p14="http://schemas.microsoft.com/office/powerpoint/2010/main" val="2191690421"/>
              </p:ext>
            </p:extLst>
          </p:nvPr>
        </p:nvGraphicFramePr>
        <p:xfrm>
          <a:off x="838199" y="4017818"/>
          <a:ext cx="5036127" cy="2061944"/>
        </p:xfrm>
        <a:graphic>
          <a:graphicData uri="http://schemas.openxmlformats.org/drawingml/2006/table">
            <a:tbl>
              <a:tblPr firstRow="1" bandRow="1">
                <a:tableStyleId>{74C1A8A3-306A-4EB7-A6B1-4F7E0EB9C5D6}</a:tableStyleId>
              </a:tblPr>
              <a:tblGrid>
                <a:gridCol w="2822179">
                  <a:extLst>
                    <a:ext uri="{9D8B030D-6E8A-4147-A177-3AD203B41FA5}">
                      <a16:colId xmlns:a16="http://schemas.microsoft.com/office/drawing/2014/main" val="2479438298"/>
                    </a:ext>
                  </a:extLst>
                </a:gridCol>
                <a:gridCol w="2213948">
                  <a:extLst>
                    <a:ext uri="{9D8B030D-6E8A-4147-A177-3AD203B41FA5}">
                      <a16:colId xmlns:a16="http://schemas.microsoft.com/office/drawing/2014/main" val="2601090287"/>
                    </a:ext>
                  </a:extLst>
                </a:gridCol>
              </a:tblGrid>
              <a:tr h="613678">
                <a:tc gridSpan="2">
                  <a:txBody>
                    <a:bodyPr/>
                    <a:lstStyle/>
                    <a:p>
                      <a:pPr algn="ctr"/>
                      <a:r>
                        <a:rPr lang="en-IN" sz="1800" b="1" dirty="0"/>
                        <a:t>Universal Health Coverage &amp; </a:t>
                      </a:r>
                    </a:p>
                    <a:p>
                      <a:pPr algn="ctr"/>
                      <a:r>
                        <a:rPr lang="en-IN" sz="1800" b="1" dirty="0"/>
                        <a:t>Social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3384806386"/>
                  </a:ext>
                </a:extLst>
              </a:tr>
              <a:tr h="336062">
                <a:tc>
                  <a:txBody>
                    <a:bodyPr/>
                    <a:lstStyle/>
                    <a:p>
                      <a:r>
                        <a:rPr lang="en-IN" sz="1700" b="0" dirty="0"/>
                        <a:t>TB Treatment Coverage</a:t>
                      </a:r>
                    </a:p>
                  </a:txBody>
                  <a:tcPr>
                    <a:lnT w="12700" cap="flat" cmpd="sng" algn="ctr">
                      <a:solidFill>
                        <a:schemeClr val="tx1"/>
                      </a:solidFill>
                      <a:prstDash val="solid"/>
                      <a:round/>
                      <a:headEnd type="none" w="med" len="med"/>
                      <a:tailEnd type="none" w="med" len="med"/>
                    </a:lnT>
                  </a:tcPr>
                </a:tc>
                <a:tc>
                  <a:txBody>
                    <a:bodyPr/>
                    <a:lstStyle/>
                    <a:p>
                      <a:pPr algn="ctr"/>
                      <a:r>
                        <a:rPr lang="en-IN" sz="1700" b="0" dirty="0"/>
                        <a:t>82% (60 – 120)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7532341"/>
                  </a:ext>
                </a:extLst>
              </a:tr>
              <a:tr h="584455">
                <a:tc>
                  <a:txBody>
                    <a:bodyPr/>
                    <a:lstStyle/>
                    <a:p>
                      <a:r>
                        <a:rPr lang="en-IN" sz="1700" b="0" dirty="0"/>
                        <a:t>TB Patients facing catastrophic cost</a:t>
                      </a:r>
                    </a:p>
                  </a:txBody>
                  <a:tcPr/>
                </a:tc>
                <a:tc>
                  <a:txBody>
                    <a:bodyPr/>
                    <a:lstStyle/>
                    <a:p>
                      <a:pPr algn="ctr"/>
                      <a:r>
                        <a:rPr lang="en-IN" sz="1700" b="0" dirty="0"/>
                        <a:t>No data available</a:t>
                      </a:r>
                    </a:p>
                  </a:txBody>
                  <a:tcPr/>
                </a:tc>
                <a:extLst>
                  <a:ext uri="{0D108BD9-81ED-4DB2-BD59-A6C34878D82A}">
                    <a16:rowId xmlns:a16="http://schemas.microsoft.com/office/drawing/2014/main" val="3309724027"/>
                  </a:ext>
                </a:extLst>
              </a:tr>
              <a:tr h="461744">
                <a:tc>
                  <a:txBody>
                    <a:bodyPr/>
                    <a:lstStyle/>
                    <a:p>
                      <a:r>
                        <a:rPr lang="en-IN" sz="1700" b="0" dirty="0"/>
                        <a:t>TB case Fatality Ratio</a:t>
                      </a:r>
                    </a:p>
                  </a:txBody>
                  <a:tcPr/>
                </a:tc>
                <a:tc>
                  <a:txBody>
                    <a:bodyPr/>
                    <a:lstStyle/>
                    <a:p>
                      <a:pPr algn="ctr"/>
                      <a:r>
                        <a:rPr lang="en-IN" sz="1700" b="0" dirty="0"/>
                        <a:t>17% (12 – 24)</a:t>
                      </a:r>
                    </a:p>
                  </a:txBody>
                  <a:tcPr/>
                </a:tc>
                <a:extLst>
                  <a:ext uri="{0D108BD9-81ED-4DB2-BD59-A6C34878D82A}">
                    <a16:rowId xmlns:a16="http://schemas.microsoft.com/office/drawing/2014/main" val="3323248339"/>
                  </a:ext>
                </a:extLst>
              </a:tr>
            </a:tbl>
          </a:graphicData>
        </a:graphic>
      </p:graphicFrame>
      <p:graphicFrame>
        <p:nvGraphicFramePr>
          <p:cNvPr id="19" name="Content Placeholder 18">
            <a:extLst>
              <a:ext uri="{FF2B5EF4-FFF2-40B4-BE49-F238E27FC236}">
                <a16:creationId xmlns:a16="http://schemas.microsoft.com/office/drawing/2014/main" id="{0E773EC6-2CF3-4FF8-BE70-117651063029}"/>
              </a:ext>
            </a:extLst>
          </p:cNvPr>
          <p:cNvGraphicFramePr>
            <a:graphicFrameLocks noGrp="1"/>
          </p:cNvGraphicFramePr>
          <p:nvPr>
            <p:ph sz="half" idx="2"/>
            <p:extLst>
              <p:ext uri="{D42A27DB-BD31-4B8C-83A1-F6EECF244321}">
                <p14:modId xmlns:p14="http://schemas.microsoft.com/office/powerpoint/2010/main" val="2877743228"/>
              </p:ext>
            </p:extLst>
          </p:nvPr>
        </p:nvGraphicFramePr>
        <p:xfrm>
          <a:off x="6199908" y="1635561"/>
          <a:ext cx="5153891" cy="331051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597D1C12-13C1-472D-872E-7E3F11CF8DDB}"/>
              </a:ext>
            </a:extLst>
          </p:cNvPr>
          <p:cNvSpPr txBox="1"/>
          <p:nvPr/>
        </p:nvSpPr>
        <p:spPr>
          <a:xfrm>
            <a:off x="2078182" y="1067526"/>
            <a:ext cx="7141515" cy="400110"/>
          </a:xfrm>
          <a:prstGeom prst="rect">
            <a:avLst/>
          </a:prstGeom>
          <a:solidFill>
            <a:schemeClr val="accent3">
              <a:lumMod val="60000"/>
              <a:lumOff val="40000"/>
            </a:schemeClr>
          </a:solidFill>
        </p:spPr>
        <p:txBody>
          <a:bodyPr wrap="square" rtlCol="0">
            <a:spAutoFit/>
          </a:bodyPr>
          <a:lstStyle/>
          <a:p>
            <a:pPr algn="ctr"/>
            <a:r>
              <a:rPr lang="en-US" sz="2000" b="1" dirty="0"/>
              <a:t>Gap in TB Incident TB case Notification against Estimated: 2019</a:t>
            </a:r>
          </a:p>
        </p:txBody>
      </p:sp>
      <p:sp>
        <p:nvSpPr>
          <p:cNvPr id="21" name="TextBox 20">
            <a:extLst>
              <a:ext uri="{FF2B5EF4-FFF2-40B4-BE49-F238E27FC236}">
                <a16:creationId xmlns:a16="http://schemas.microsoft.com/office/drawing/2014/main" id="{C8BC4B7D-852A-444C-A89E-985F50F166CA}"/>
              </a:ext>
            </a:extLst>
          </p:cNvPr>
          <p:cNvSpPr txBox="1"/>
          <p:nvPr/>
        </p:nvSpPr>
        <p:spPr>
          <a:xfrm>
            <a:off x="6045616" y="5048790"/>
            <a:ext cx="5453658" cy="1077218"/>
          </a:xfrm>
          <a:prstGeom prst="rect">
            <a:avLst/>
          </a:prstGeom>
          <a:noFill/>
        </p:spPr>
        <p:txBody>
          <a:bodyPr wrap="square" rtlCol="0">
            <a:spAutoFit/>
          </a:bodyPr>
          <a:lstStyle/>
          <a:p>
            <a:r>
              <a:rPr lang="en-US" sz="1600" b="1" dirty="0">
                <a:latin typeface="Calibri" pitchFamily="34" charset="0"/>
              </a:rPr>
              <a:t>Missing nearly 4.0 Lakh incident TB cases!</a:t>
            </a:r>
          </a:p>
          <a:p>
            <a:pPr marL="285750" indent="-285750">
              <a:buFont typeface="Arial" panose="020B0604020202020204" pitchFamily="34" charset="0"/>
              <a:buChar char="•"/>
            </a:pPr>
            <a:r>
              <a:rPr lang="en-IN" sz="1600" dirty="0"/>
              <a:t>With qualified health providers other than public health.</a:t>
            </a:r>
          </a:p>
          <a:p>
            <a:pPr marL="285750" indent="-285750">
              <a:buFont typeface="Arial" panose="020B0604020202020204" pitchFamily="34" charset="0"/>
              <a:buChar char="•"/>
            </a:pPr>
            <a:r>
              <a:rPr lang="en-IN" sz="1600" dirty="0"/>
              <a:t>Seeking care from unqualified rural health care providers</a:t>
            </a:r>
          </a:p>
          <a:p>
            <a:pPr marL="285750" indent="-285750">
              <a:buFont typeface="Arial" panose="020B0604020202020204" pitchFamily="34" charset="0"/>
              <a:buChar char="•"/>
            </a:pPr>
            <a:r>
              <a:rPr lang="en-IN" sz="1600" dirty="0"/>
              <a:t>Left un-detected.</a:t>
            </a:r>
          </a:p>
        </p:txBody>
      </p:sp>
      <p:sp>
        <p:nvSpPr>
          <p:cNvPr id="9" name="TextBox 8">
            <a:extLst>
              <a:ext uri="{FF2B5EF4-FFF2-40B4-BE49-F238E27FC236}">
                <a16:creationId xmlns:a16="http://schemas.microsoft.com/office/drawing/2014/main" id="{0D285467-D067-41F0-B050-BA7C5BFF33FA}"/>
              </a:ext>
            </a:extLst>
          </p:cNvPr>
          <p:cNvSpPr txBox="1"/>
          <p:nvPr/>
        </p:nvSpPr>
        <p:spPr>
          <a:xfrm>
            <a:off x="977750" y="6370172"/>
            <a:ext cx="6247395" cy="338554"/>
          </a:xfrm>
          <a:prstGeom prst="rect">
            <a:avLst/>
          </a:prstGeom>
          <a:noFill/>
        </p:spPr>
        <p:txBody>
          <a:bodyPr wrap="square" rtlCol="0">
            <a:spAutoFit/>
          </a:bodyPr>
          <a:lstStyle/>
          <a:p>
            <a:pPr algn="ctr"/>
            <a:r>
              <a:rPr lang="en-US" sz="1600" i="1" dirty="0"/>
              <a:t>Source: WHO-Global TB Report 2020</a:t>
            </a:r>
          </a:p>
        </p:txBody>
      </p:sp>
    </p:spTree>
    <p:extLst>
      <p:ext uri="{BB962C8B-B14F-4D97-AF65-F5344CB8AC3E}">
        <p14:creationId xmlns:p14="http://schemas.microsoft.com/office/powerpoint/2010/main" val="26486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E527-AD84-442E-AF3F-6A0ED003513D}"/>
              </a:ext>
            </a:extLst>
          </p:cNvPr>
          <p:cNvSpPr>
            <a:spLocks noGrp="1"/>
          </p:cNvSpPr>
          <p:nvPr>
            <p:ph type="title"/>
          </p:nvPr>
        </p:nvSpPr>
        <p:spPr>
          <a:xfrm>
            <a:off x="838200" y="185017"/>
            <a:ext cx="10515600" cy="78480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4800" b="1" dirty="0">
                <a:solidFill>
                  <a:schemeClr val="tx1"/>
                </a:solidFill>
                <a:latin typeface="Gabriola"/>
              </a:rPr>
              <a:t>Background</a:t>
            </a:r>
          </a:p>
        </p:txBody>
      </p:sp>
      <p:sp>
        <p:nvSpPr>
          <p:cNvPr id="3" name="Content Placeholder 2">
            <a:extLst>
              <a:ext uri="{FF2B5EF4-FFF2-40B4-BE49-F238E27FC236}">
                <a16:creationId xmlns:a16="http://schemas.microsoft.com/office/drawing/2014/main" id="{FF56DC93-83F9-4035-92CD-2883B4D8DBAF}"/>
              </a:ext>
            </a:extLst>
          </p:cNvPr>
          <p:cNvSpPr>
            <a:spLocks noGrp="1"/>
          </p:cNvSpPr>
          <p:nvPr>
            <p:ph idx="1"/>
          </p:nvPr>
        </p:nvSpPr>
        <p:spPr>
          <a:xfrm>
            <a:off x="838200" y="969819"/>
            <a:ext cx="10515600" cy="5703164"/>
          </a:xfrm>
        </p:spPr>
        <p:txBody>
          <a:bodyPr>
            <a:normAutofit/>
          </a:bodyPr>
          <a:lstStyle/>
          <a:p>
            <a:pPr>
              <a:lnSpc>
                <a:spcPct val="100000"/>
              </a:lnSpc>
            </a:pPr>
            <a:r>
              <a:rPr lang="en-IN" sz="2200" dirty="0"/>
              <a:t>India has a robust private health sector that serves as the first point of care for nearly half of all health related problems in the community.  </a:t>
            </a:r>
            <a:r>
              <a:rPr lang="en-IN" sz="2200" b="1" dirty="0"/>
              <a:t>The missing TB cases fall somewhere between the public and the private sector.</a:t>
            </a:r>
          </a:p>
          <a:p>
            <a:pPr>
              <a:lnSpc>
                <a:spcPct val="100000"/>
              </a:lnSpc>
            </a:pPr>
            <a:r>
              <a:rPr lang="en-IN" sz="2200" dirty="0"/>
              <a:t>Studies have shown: </a:t>
            </a:r>
          </a:p>
          <a:p>
            <a:pPr marL="914400" lvl="1" indent="-457200"/>
            <a:r>
              <a:rPr lang="en-IN" sz="2200" dirty="0"/>
              <a:t>TB diagnosis and treatment practices among private providers vary widely. </a:t>
            </a:r>
          </a:p>
          <a:p>
            <a:pPr marL="914400" lvl="1" indent="-457200"/>
            <a:r>
              <a:rPr lang="en-IN" sz="2200" dirty="0"/>
              <a:t>Delay in diagnosis and non-adherence to treatment are comparatively more in the private health sector</a:t>
            </a:r>
            <a:endParaRPr lang="en-IN" sz="2000" dirty="0"/>
          </a:p>
          <a:p>
            <a:pPr marL="457200" lvl="1" indent="0">
              <a:buNone/>
            </a:pPr>
            <a:endParaRPr lang="en-IN" sz="2000" dirty="0"/>
          </a:p>
          <a:p>
            <a:pPr marL="914400" lvl="2" indent="0" algn="r">
              <a:buNone/>
            </a:pPr>
            <a:r>
              <a:rPr lang="en-IN" sz="1600" dirty="0"/>
              <a:t>Ministry of Health &amp; FW, NFHS-3, 2005-06</a:t>
            </a:r>
          </a:p>
          <a:p>
            <a:pPr marL="0" indent="0">
              <a:buNone/>
            </a:pPr>
            <a:endParaRPr lang="en-IN" sz="2000" b="1" dirty="0"/>
          </a:p>
          <a:p>
            <a:endParaRPr lang="en-IN" dirty="0"/>
          </a:p>
        </p:txBody>
      </p:sp>
      <p:sp>
        <p:nvSpPr>
          <p:cNvPr id="4" name="Rectangle 3">
            <a:extLst>
              <a:ext uri="{FF2B5EF4-FFF2-40B4-BE49-F238E27FC236}">
                <a16:creationId xmlns:a16="http://schemas.microsoft.com/office/drawing/2014/main" id="{E331B5DF-44E1-46A5-9FBF-AB961E613C40}"/>
              </a:ext>
            </a:extLst>
          </p:cNvPr>
          <p:cNvSpPr/>
          <p:nvPr/>
        </p:nvSpPr>
        <p:spPr>
          <a:xfrm>
            <a:off x="1233055" y="4364182"/>
            <a:ext cx="9725890" cy="18842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solidFill>
                <a:srgbClr val="000000"/>
              </a:solidFill>
            </a:endParaRPr>
          </a:p>
          <a:p>
            <a:pPr marL="285750" indent="-285750">
              <a:buFont typeface="Wingdings" panose="05000000000000000000" pitchFamily="2" charset="2"/>
              <a:buChar char="v"/>
            </a:pPr>
            <a:r>
              <a:rPr lang="en-IN" sz="2000" b="1" dirty="0">
                <a:solidFill>
                  <a:srgbClr val="000000"/>
                </a:solidFill>
              </a:rPr>
              <a:t>TB Notification from Private health sector are the indispensable in the national effort to counter the problem of TB in India</a:t>
            </a:r>
          </a:p>
          <a:p>
            <a:endParaRPr lang="en-IN" sz="2000" b="1" dirty="0">
              <a:solidFill>
                <a:srgbClr val="000000"/>
              </a:solidFill>
            </a:endParaRPr>
          </a:p>
          <a:p>
            <a:pPr marL="285750" indent="-285750">
              <a:buFont typeface="Wingdings" panose="05000000000000000000" pitchFamily="2" charset="2"/>
              <a:buChar char="v"/>
            </a:pPr>
            <a:r>
              <a:rPr lang="en-IN" sz="2000" b="1" dirty="0">
                <a:solidFill>
                  <a:srgbClr val="000000"/>
                </a:solidFill>
              </a:rPr>
              <a:t>Highlights  the need to engage the private health sectors through TB notification and manage the TB cases on standards laid down in “Standard of TB Care in India” (STCI)</a:t>
            </a:r>
          </a:p>
          <a:p>
            <a:endParaRPr lang="en-IN" b="1" dirty="0">
              <a:solidFill>
                <a:srgbClr val="000000"/>
              </a:solidFill>
            </a:endParaRPr>
          </a:p>
        </p:txBody>
      </p:sp>
    </p:spTree>
    <p:extLst>
      <p:ext uri="{BB962C8B-B14F-4D97-AF65-F5344CB8AC3E}">
        <p14:creationId xmlns:p14="http://schemas.microsoft.com/office/powerpoint/2010/main" val="49177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473"/>
          <a:stretch/>
        </p:blipFill>
        <p:spPr bwMode="auto">
          <a:xfrm>
            <a:off x="1722605" y="271855"/>
            <a:ext cx="8712377" cy="6430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44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6" y="182228"/>
            <a:ext cx="10404763" cy="636457"/>
          </a:xfrm>
        </p:spPr>
        <p:style>
          <a:lnRef idx="1">
            <a:schemeClr val="accent2"/>
          </a:lnRef>
          <a:fillRef idx="2">
            <a:schemeClr val="accent2"/>
          </a:fillRef>
          <a:effectRef idx="1">
            <a:schemeClr val="accent2"/>
          </a:effectRef>
          <a:fontRef idx="minor">
            <a:schemeClr val="dk1"/>
          </a:fontRef>
        </p:style>
        <p:txBody>
          <a:bodyPr>
            <a:noAutofit/>
          </a:bodyPr>
          <a:lstStyle/>
          <a:p>
            <a:r>
              <a:rPr lang="en-US" sz="3200" b="1" dirty="0">
                <a:solidFill>
                  <a:schemeClr val="tx1"/>
                </a:solidFill>
                <a:latin typeface="Gabriola"/>
              </a:rPr>
              <a:t>National Analysis– comparing Private and NTEP on treatment in 2019 &amp; 2020</a:t>
            </a:r>
          </a:p>
        </p:txBody>
      </p:sp>
      <p:sp>
        <p:nvSpPr>
          <p:cNvPr id="71" name="TextBox 70"/>
          <p:cNvSpPr txBox="1"/>
          <p:nvPr/>
        </p:nvSpPr>
        <p:spPr>
          <a:xfrm>
            <a:off x="872836" y="971442"/>
            <a:ext cx="5223164" cy="369332"/>
          </a:xfrm>
          <a:prstGeom prst="rect">
            <a:avLst/>
          </a:prstGeom>
          <a:noFill/>
          <a:ln>
            <a:noFill/>
          </a:ln>
        </p:spPr>
        <p:txBody>
          <a:bodyPr wrap="square" rIns="36000" rtlCol="0">
            <a:spAutoFit/>
          </a:bodyPr>
          <a:lstStyle/>
          <a:p>
            <a:pPr algn="ctr"/>
            <a:r>
              <a:rPr lang="en-US" b="1" dirty="0">
                <a:solidFill>
                  <a:srgbClr val="000000"/>
                </a:solidFill>
              </a:rPr>
              <a:t>NTEP Notified Patients on TB Treatment: 2019</a:t>
            </a:r>
          </a:p>
        </p:txBody>
      </p:sp>
      <p:pic>
        <p:nvPicPr>
          <p:cNvPr id="15" name="Picture 14">
            <a:extLst>
              <a:ext uri="{FF2B5EF4-FFF2-40B4-BE49-F238E27FC236}">
                <a16:creationId xmlns:a16="http://schemas.microsoft.com/office/drawing/2014/main" id="{5F15BEDD-F2EA-458C-A263-17D8DED17B8B}"/>
              </a:ext>
            </a:extLst>
          </p:cNvPr>
          <p:cNvPicPr>
            <a:picLocks noChangeAspect="1"/>
          </p:cNvPicPr>
          <p:nvPr/>
        </p:nvPicPr>
        <p:blipFill>
          <a:blip r:embed="rId3"/>
          <a:stretch>
            <a:fillRect/>
          </a:stretch>
        </p:blipFill>
        <p:spPr>
          <a:xfrm>
            <a:off x="1129144" y="1678196"/>
            <a:ext cx="5098473" cy="3746696"/>
          </a:xfrm>
          <a:prstGeom prst="rect">
            <a:avLst/>
          </a:prstGeom>
        </p:spPr>
      </p:pic>
      <p:sp>
        <p:nvSpPr>
          <p:cNvPr id="16" name="TextBox 15">
            <a:extLst>
              <a:ext uri="{FF2B5EF4-FFF2-40B4-BE49-F238E27FC236}">
                <a16:creationId xmlns:a16="http://schemas.microsoft.com/office/drawing/2014/main" id="{AC4C8214-152C-4B03-8604-47E099A33396}"/>
              </a:ext>
            </a:extLst>
          </p:cNvPr>
          <p:cNvSpPr txBox="1"/>
          <p:nvPr/>
        </p:nvSpPr>
        <p:spPr>
          <a:xfrm>
            <a:off x="997527" y="1308864"/>
            <a:ext cx="4973781" cy="707886"/>
          </a:xfrm>
          <a:prstGeom prst="rect">
            <a:avLst/>
          </a:prstGeom>
          <a:noFill/>
        </p:spPr>
        <p:txBody>
          <a:bodyPr wrap="square" rtlCol="0">
            <a:spAutoFit/>
          </a:bodyPr>
          <a:lstStyle/>
          <a:p>
            <a:pPr algn="ctr"/>
            <a:r>
              <a:rPr lang="en-IN" sz="2000" b="1" dirty="0">
                <a:solidFill>
                  <a:srgbClr val="0070C0"/>
                </a:solidFill>
              </a:rPr>
              <a:t>43,687 patients on public health</a:t>
            </a:r>
          </a:p>
          <a:p>
            <a:pPr algn="ctr"/>
            <a:r>
              <a:rPr lang="en-IN" sz="2000" b="1" dirty="0">
                <a:solidFill>
                  <a:srgbClr val="0070C0"/>
                </a:solidFill>
              </a:rPr>
              <a:t>13,007 patients on private health</a:t>
            </a:r>
            <a:endParaRPr lang="en-IN" sz="2000" dirty="0">
              <a:solidFill>
                <a:srgbClr val="0070C0"/>
              </a:solidFill>
            </a:endParaRPr>
          </a:p>
        </p:txBody>
      </p:sp>
      <p:sp>
        <p:nvSpPr>
          <p:cNvPr id="109" name="TextBox 108">
            <a:extLst>
              <a:ext uri="{FF2B5EF4-FFF2-40B4-BE49-F238E27FC236}">
                <a16:creationId xmlns:a16="http://schemas.microsoft.com/office/drawing/2014/main" id="{90CDF5BE-22BB-4F90-A6EE-BD75E8FEF67A}"/>
              </a:ext>
            </a:extLst>
          </p:cNvPr>
          <p:cNvSpPr txBox="1"/>
          <p:nvPr/>
        </p:nvSpPr>
        <p:spPr>
          <a:xfrm>
            <a:off x="6483927" y="971442"/>
            <a:ext cx="4835237" cy="369332"/>
          </a:xfrm>
          <a:prstGeom prst="rect">
            <a:avLst/>
          </a:prstGeom>
          <a:noFill/>
          <a:ln>
            <a:noFill/>
          </a:ln>
        </p:spPr>
        <p:txBody>
          <a:bodyPr wrap="square" rIns="36000" rtlCol="0">
            <a:spAutoFit/>
          </a:bodyPr>
          <a:lstStyle/>
          <a:p>
            <a:pPr algn="ctr"/>
            <a:r>
              <a:rPr lang="en-US" b="1" dirty="0">
                <a:solidFill>
                  <a:srgbClr val="000000"/>
                </a:solidFill>
              </a:rPr>
              <a:t>NTEP Notified Patients on TB Treatment: 2020</a:t>
            </a:r>
          </a:p>
        </p:txBody>
      </p:sp>
      <p:pic>
        <p:nvPicPr>
          <p:cNvPr id="18" name="Picture 17">
            <a:extLst>
              <a:ext uri="{FF2B5EF4-FFF2-40B4-BE49-F238E27FC236}">
                <a16:creationId xmlns:a16="http://schemas.microsoft.com/office/drawing/2014/main" id="{EF974966-2474-43FD-81DC-1C725FDE2D8D}"/>
              </a:ext>
            </a:extLst>
          </p:cNvPr>
          <p:cNvPicPr>
            <a:picLocks noChangeAspect="1"/>
          </p:cNvPicPr>
          <p:nvPr/>
        </p:nvPicPr>
        <p:blipFill>
          <a:blip r:embed="rId4"/>
          <a:stretch>
            <a:fillRect/>
          </a:stretch>
        </p:blipFill>
        <p:spPr>
          <a:xfrm>
            <a:off x="6359235" y="1489453"/>
            <a:ext cx="5098474" cy="3866611"/>
          </a:xfrm>
          <a:prstGeom prst="rect">
            <a:avLst/>
          </a:prstGeom>
        </p:spPr>
      </p:pic>
      <p:sp>
        <p:nvSpPr>
          <p:cNvPr id="19" name="TextBox 18">
            <a:extLst>
              <a:ext uri="{FF2B5EF4-FFF2-40B4-BE49-F238E27FC236}">
                <a16:creationId xmlns:a16="http://schemas.microsoft.com/office/drawing/2014/main" id="{1119F831-F07B-4CD2-8FAC-32578BE8705B}"/>
              </a:ext>
            </a:extLst>
          </p:cNvPr>
          <p:cNvSpPr txBox="1"/>
          <p:nvPr/>
        </p:nvSpPr>
        <p:spPr>
          <a:xfrm flipH="1">
            <a:off x="6359234" y="1340774"/>
            <a:ext cx="4454239" cy="707886"/>
          </a:xfrm>
          <a:prstGeom prst="rect">
            <a:avLst/>
          </a:prstGeom>
          <a:noFill/>
        </p:spPr>
        <p:txBody>
          <a:bodyPr wrap="square" rtlCol="0">
            <a:spAutoFit/>
          </a:bodyPr>
          <a:lstStyle/>
          <a:p>
            <a:pPr algn="ctr"/>
            <a:r>
              <a:rPr lang="en-IN" sz="2000" b="1" dirty="0">
                <a:solidFill>
                  <a:srgbClr val="0070C0"/>
                </a:solidFill>
              </a:rPr>
              <a:t>29,243 patients on public health</a:t>
            </a:r>
          </a:p>
          <a:p>
            <a:pPr algn="ctr"/>
            <a:r>
              <a:rPr lang="en-IN" sz="2000" b="1" dirty="0">
                <a:solidFill>
                  <a:srgbClr val="0070C0"/>
                </a:solidFill>
              </a:rPr>
              <a:t>15,034 patients on private health</a:t>
            </a:r>
            <a:endParaRPr lang="en-IN" sz="1800" dirty="0">
              <a:solidFill>
                <a:srgbClr val="0070C0"/>
              </a:solidFill>
            </a:endParaRPr>
          </a:p>
        </p:txBody>
      </p:sp>
      <p:sp>
        <p:nvSpPr>
          <p:cNvPr id="20" name="TextBox 19">
            <a:extLst>
              <a:ext uri="{FF2B5EF4-FFF2-40B4-BE49-F238E27FC236}">
                <a16:creationId xmlns:a16="http://schemas.microsoft.com/office/drawing/2014/main" id="{CE456D33-6F10-4BED-8B86-E0EA120D7AAA}"/>
              </a:ext>
            </a:extLst>
          </p:cNvPr>
          <p:cNvSpPr txBox="1"/>
          <p:nvPr/>
        </p:nvSpPr>
        <p:spPr>
          <a:xfrm>
            <a:off x="6819900" y="5368547"/>
            <a:ext cx="4031672" cy="1015663"/>
          </a:xfrm>
          <a:prstGeom prst="rect">
            <a:avLst/>
          </a:prstGeom>
          <a:noFill/>
        </p:spPr>
        <p:txBody>
          <a:bodyPr wrap="square" rtlCol="0">
            <a:spAutoFit/>
          </a:bodyPr>
          <a:lstStyle/>
          <a:p>
            <a:r>
              <a:rPr lang="en-IN" sz="2000" b="1" dirty="0"/>
              <a:t>TB Notification in 2020 Vs 2019: </a:t>
            </a:r>
          </a:p>
          <a:p>
            <a:r>
              <a:rPr lang="en-IN" sz="2000" dirty="0"/>
              <a:t>Public Health - Loss of 33.1%</a:t>
            </a:r>
          </a:p>
          <a:p>
            <a:r>
              <a:rPr lang="en-IN" sz="2000" dirty="0"/>
              <a:t>Private Health – Gain of 15.6%</a:t>
            </a:r>
          </a:p>
        </p:txBody>
      </p:sp>
    </p:spTree>
    <p:extLst>
      <p:ext uri="{BB962C8B-B14F-4D97-AF65-F5344CB8AC3E}">
        <p14:creationId xmlns:p14="http://schemas.microsoft.com/office/powerpoint/2010/main" val="39740564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BA38-6856-49F9-822F-25636A5C0E39}"/>
              </a:ext>
            </a:extLst>
          </p:cNvPr>
          <p:cNvSpPr>
            <a:spLocks noGrp="1"/>
          </p:cNvSpPr>
          <p:nvPr>
            <p:ph type="title"/>
          </p:nvPr>
        </p:nvSpPr>
        <p:spPr>
          <a:xfrm>
            <a:off x="838200" y="260927"/>
            <a:ext cx="10515600" cy="840220"/>
          </a:xfrm>
        </p:spPr>
        <p:style>
          <a:lnRef idx="1">
            <a:schemeClr val="accent2"/>
          </a:lnRef>
          <a:fillRef idx="2">
            <a:schemeClr val="accent2"/>
          </a:fillRef>
          <a:effectRef idx="1">
            <a:schemeClr val="accent2"/>
          </a:effectRef>
          <a:fontRef idx="minor">
            <a:schemeClr val="dk1"/>
          </a:fontRef>
        </p:style>
        <p:txBody>
          <a:bodyPr/>
          <a:lstStyle/>
          <a:p>
            <a:r>
              <a:rPr lang="en-US" sz="4800" b="1" dirty="0">
                <a:solidFill>
                  <a:schemeClr val="tx1"/>
                </a:solidFill>
                <a:latin typeface="Gabriola"/>
              </a:rPr>
              <a:t>Why is private sector engagement essential?</a:t>
            </a:r>
            <a:endParaRPr lang="en-IN" sz="4800" b="1" dirty="0">
              <a:solidFill>
                <a:schemeClr val="tx1"/>
              </a:solidFill>
              <a:latin typeface="Gabriola"/>
            </a:endParaRPr>
          </a:p>
        </p:txBody>
      </p:sp>
      <p:sp>
        <p:nvSpPr>
          <p:cNvPr id="3" name="Content Placeholder 2">
            <a:extLst>
              <a:ext uri="{FF2B5EF4-FFF2-40B4-BE49-F238E27FC236}">
                <a16:creationId xmlns:a16="http://schemas.microsoft.com/office/drawing/2014/main" id="{E9531623-A38E-4E6F-961C-29129182AF65}"/>
              </a:ext>
            </a:extLst>
          </p:cNvPr>
          <p:cNvSpPr>
            <a:spLocks noGrp="1"/>
          </p:cNvSpPr>
          <p:nvPr>
            <p:ph idx="1"/>
          </p:nvPr>
        </p:nvSpPr>
        <p:spPr>
          <a:xfrm>
            <a:off x="838201" y="1302327"/>
            <a:ext cx="5548532" cy="4874636"/>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nSpc>
                <a:spcPct val="120000"/>
              </a:lnSpc>
              <a:buNone/>
            </a:pPr>
            <a:r>
              <a:rPr lang="en-US" sz="3000" b="1" dirty="0"/>
              <a:t>It brings down:</a:t>
            </a:r>
          </a:p>
          <a:p>
            <a:pPr marL="285750" indent="-285750">
              <a:lnSpc>
                <a:spcPct val="120000"/>
              </a:lnSpc>
              <a:buFont typeface="Arial"/>
              <a:buChar char="•"/>
            </a:pPr>
            <a:r>
              <a:rPr lang="en-US" sz="3000" dirty="0"/>
              <a:t>Increased transmission as a result of delayed diagnosis and treatment;</a:t>
            </a:r>
          </a:p>
          <a:p>
            <a:pPr marL="285750" indent="-285750">
              <a:lnSpc>
                <a:spcPct val="120000"/>
              </a:lnSpc>
              <a:buFont typeface="Arial"/>
              <a:buChar char="•"/>
            </a:pPr>
            <a:r>
              <a:rPr lang="en-US" sz="3000" dirty="0"/>
              <a:t>Excess mortality and morbidity as a result of inappropriate treatment;</a:t>
            </a:r>
          </a:p>
          <a:p>
            <a:pPr marL="285750" indent="-285750">
              <a:lnSpc>
                <a:spcPct val="120000"/>
              </a:lnSpc>
              <a:buFont typeface="Arial"/>
              <a:buChar char="•"/>
            </a:pPr>
            <a:r>
              <a:rPr lang="en-US" sz="3000" dirty="0"/>
              <a:t>Increasing drug resistance as a result of incomplete or incorrect treatment;</a:t>
            </a:r>
          </a:p>
          <a:p>
            <a:pPr marL="285750" indent="-285750">
              <a:lnSpc>
                <a:spcPct val="120000"/>
              </a:lnSpc>
              <a:buFont typeface="Arial"/>
              <a:buChar char="•"/>
            </a:pPr>
            <a:r>
              <a:rPr lang="en-US" sz="3000" dirty="0"/>
              <a:t>Unnecessary impoverishment as a result of the high cost of private care;</a:t>
            </a:r>
          </a:p>
          <a:p>
            <a:pPr marL="285750" indent="-285750">
              <a:lnSpc>
                <a:spcPct val="120000"/>
              </a:lnSpc>
              <a:buFont typeface="Arial"/>
              <a:buChar char="•"/>
            </a:pPr>
            <a:r>
              <a:rPr lang="en-US" sz="3000" dirty="0"/>
              <a:t>Delayed and incomplete introduction of improved TB tools as a result of failure to penetrate private channels.</a:t>
            </a:r>
          </a:p>
          <a:p>
            <a:endParaRPr lang="en-IN" dirty="0"/>
          </a:p>
        </p:txBody>
      </p:sp>
      <p:pic>
        <p:nvPicPr>
          <p:cNvPr id="4" name="Picture 3" descr="Screen Shot 2019-05-31 at 4.21.34 PM.png">
            <a:extLst>
              <a:ext uri="{FF2B5EF4-FFF2-40B4-BE49-F238E27FC236}">
                <a16:creationId xmlns:a16="http://schemas.microsoft.com/office/drawing/2014/main" id="{5299EEAA-F2E7-41A9-BAF7-07C650F4E2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5883" y="1302327"/>
            <a:ext cx="4921838" cy="487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925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C80B-1429-45C4-B783-70997708A2AD}"/>
              </a:ext>
            </a:extLst>
          </p:cNvPr>
          <p:cNvSpPr>
            <a:spLocks noGrp="1"/>
          </p:cNvSpPr>
          <p:nvPr>
            <p:ph type="title"/>
          </p:nvPr>
        </p:nvSpPr>
        <p:spPr>
          <a:xfrm>
            <a:off x="838200" y="185017"/>
            <a:ext cx="10515600" cy="770947"/>
          </a:xfrm>
        </p:spPr>
        <p:style>
          <a:lnRef idx="1">
            <a:schemeClr val="accent2"/>
          </a:lnRef>
          <a:fillRef idx="2">
            <a:schemeClr val="accent2"/>
          </a:fillRef>
          <a:effectRef idx="1">
            <a:schemeClr val="accent2"/>
          </a:effectRef>
          <a:fontRef idx="minor">
            <a:schemeClr val="dk1"/>
          </a:fontRef>
        </p:style>
        <p:txBody>
          <a:bodyPr>
            <a:normAutofit/>
          </a:bodyPr>
          <a:lstStyle/>
          <a:p>
            <a:r>
              <a:rPr lang="en-US" sz="4800" b="1" dirty="0">
                <a:solidFill>
                  <a:schemeClr val="tx1"/>
                </a:solidFill>
                <a:latin typeface="Gabriola"/>
                <a:cs typeface="Gabriola"/>
              </a:rPr>
              <a:t>Patient Provider Support Agency (PPSA):</a:t>
            </a:r>
            <a:endParaRPr lang="en-IN" sz="4800" b="1" dirty="0">
              <a:solidFill>
                <a:schemeClr val="tx1"/>
              </a:solidFill>
            </a:endParaRPr>
          </a:p>
        </p:txBody>
      </p:sp>
      <p:sp>
        <p:nvSpPr>
          <p:cNvPr id="3" name="Content Placeholder 2">
            <a:extLst>
              <a:ext uri="{FF2B5EF4-FFF2-40B4-BE49-F238E27FC236}">
                <a16:creationId xmlns:a16="http://schemas.microsoft.com/office/drawing/2014/main" id="{BC62AE0E-D26A-42DF-9ECA-5A47718BD7CB}"/>
              </a:ext>
            </a:extLst>
          </p:cNvPr>
          <p:cNvSpPr>
            <a:spLocks noGrp="1"/>
          </p:cNvSpPr>
          <p:nvPr>
            <p:ph idx="1"/>
          </p:nvPr>
        </p:nvSpPr>
        <p:spPr>
          <a:xfrm>
            <a:off x="838200" y="1163782"/>
            <a:ext cx="10515600" cy="5013181"/>
          </a:xfrm>
        </p:spPr>
        <p:txBody>
          <a:bodyPr>
            <a:normAutofit lnSpcReduction="10000"/>
          </a:bodyPr>
          <a:lstStyle/>
          <a:p>
            <a:pPr marL="0" indent="0">
              <a:lnSpc>
                <a:spcPct val="110000"/>
              </a:lnSpc>
              <a:buNone/>
            </a:pPr>
            <a:r>
              <a:rPr lang="en-US" b="1" dirty="0"/>
              <a:t> Planned by NHM (TB) Jharkhand with approval by Govt. of India:</a:t>
            </a:r>
          </a:p>
          <a:p>
            <a:pPr lvl="1">
              <a:lnSpc>
                <a:spcPct val="110000"/>
              </a:lnSpc>
            </a:pPr>
            <a:r>
              <a:rPr lang="en-US" sz="2600" dirty="0"/>
              <a:t>To strengthen private sector engagement and provide quality health care to TB patients managed by them.</a:t>
            </a:r>
          </a:p>
          <a:p>
            <a:pPr marL="457200" lvl="1" indent="0">
              <a:lnSpc>
                <a:spcPct val="110000"/>
              </a:lnSpc>
              <a:buNone/>
            </a:pPr>
            <a:endParaRPr lang="en-US" sz="2600" dirty="0"/>
          </a:p>
          <a:p>
            <a:pPr marL="0" indent="0">
              <a:lnSpc>
                <a:spcPct val="150000"/>
              </a:lnSpc>
              <a:buNone/>
            </a:pPr>
            <a:r>
              <a:rPr lang="en-US" dirty="0"/>
              <a:t> </a:t>
            </a:r>
            <a:r>
              <a:rPr lang="en-US" b="1" dirty="0"/>
              <a:t>Strategic Framework: </a:t>
            </a:r>
          </a:p>
          <a:p>
            <a:pPr lvl="1">
              <a:lnSpc>
                <a:spcPct val="100000"/>
              </a:lnSpc>
            </a:pPr>
            <a:r>
              <a:rPr lang="en-US" sz="2600" dirty="0"/>
              <a:t>To provide an ecosystem that outlines interventions for collaborating with the private sector and earmark resources to support its execution.</a:t>
            </a:r>
          </a:p>
          <a:p>
            <a:pPr marL="457200" lvl="1" indent="0">
              <a:lnSpc>
                <a:spcPct val="100000"/>
              </a:lnSpc>
              <a:buNone/>
            </a:pPr>
            <a:r>
              <a:rPr lang="en-US" sz="2600" dirty="0"/>
              <a:t> </a:t>
            </a:r>
          </a:p>
          <a:p>
            <a:pPr marL="0" indent="0" algn="ctr">
              <a:lnSpc>
                <a:spcPct val="110000"/>
              </a:lnSpc>
              <a:buNone/>
            </a:pPr>
            <a:r>
              <a:rPr lang="en-US" dirty="0"/>
              <a:t> </a:t>
            </a:r>
            <a:r>
              <a:rPr lang="en-US" b="1" dirty="0"/>
              <a:t>Govt of Jharkhand has engaged </a:t>
            </a:r>
            <a:r>
              <a:rPr lang="en-US" b="1" i="1" u="sng" dirty="0"/>
              <a:t>ALERT INDIA </a:t>
            </a:r>
            <a:r>
              <a:rPr lang="en-US" b="1" dirty="0"/>
              <a:t>as PPSA in Sep 2019 through open bidding process – in all 24 districts in two phases</a:t>
            </a:r>
            <a:endParaRPr lang="en-IN" b="1" dirty="0"/>
          </a:p>
        </p:txBody>
      </p:sp>
    </p:spTree>
    <p:extLst>
      <p:ext uri="{BB962C8B-B14F-4D97-AF65-F5344CB8AC3E}">
        <p14:creationId xmlns:p14="http://schemas.microsoft.com/office/powerpoint/2010/main" val="377633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1824</Words>
  <Application>Microsoft Office PowerPoint</Application>
  <PresentationFormat>Widescreen</PresentationFormat>
  <Paragraphs>220</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Bodoni 72 Smallcaps Book</vt:lpstr>
      <vt:lpstr>Calibri</vt:lpstr>
      <vt:lpstr>Calibri Light</vt:lpstr>
      <vt:lpstr>Gabriola</vt:lpstr>
      <vt:lpstr>Wingdings</vt:lpstr>
      <vt:lpstr>Office Theme</vt:lpstr>
      <vt:lpstr>PowerPoint Presentation</vt:lpstr>
      <vt:lpstr>PowerPoint Presentation</vt:lpstr>
      <vt:lpstr>Transition From RNTCP        NTEP: </vt:lpstr>
      <vt:lpstr>Background</vt:lpstr>
      <vt:lpstr>Background</vt:lpstr>
      <vt:lpstr>PowerPoint Presentation</vt:lpstr>
      <vt:lpstr>National Analysis– comparing Private and NTEP on treatment in 2019 &amp; 2020</vt:lpstr>
      <vt:lpstr>Why is private sector engagement essential?</vt:lpstr>
      <vt:lpstr>Patient Provider Support Agency (PPSA):</vt:lpstr>
      <vt:lpstr>PPSA Goal</vt:lpstr>
      <vt:lpstr>Patient Provider Support Agency (PPSA)</vt:lpstr>
      <vt:lpstr>MODEL KEYS AND INNOVATION in PPSA: - “NIKSHAY MITRA”</vt:lpstr>
      <vt:lpstr>PPSA – Service Delivery Model</vt:lpstr>
      <vt:lpstr>Engagement of Nikshay Mitra and Capacity Building</vt:lpstr>
      <vt:lpstr>Public Health Action: Nikshay-Mitra to support in Coordination with NTEP </vt:lpstr>
      <vt:lpstr>PPSA Activity:  Adherence Support through Nikshay-Mitra</vt:lpstr>
      <vt:lpstr>FDC Supply Chain Management for Private Sector</vt:lpstr>
      <vt:lpstr>Approximate Per Patient Incentives to Nikshay Mitra</vt:lpstr>
      <vt:lpstr>How Engagement of PPSA-Nikshay Mitra improved TB case notification in  Private  Health Sector?</vt:lpstr>
      <vt:lpstr>How Engagement of PPSA-Nikshay Mitra improved TB case notification in  Private  Health Sector?</vt:lpstr>
      <vt:lpstr>Summary of lessons and challenges </vt:lpstr>
      <vt:lpstr>Conclusion &amp; Policy Implementation: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Rajeev Pathak</dc:creator>
  <cp:lastModifiedBy>Dr Rakesh Dayal</cp:lastModifiedBy>
  <cp:revision>54</cp:revision>
  <cp:lastPrinted>2021-01-04T09:54:26Z</cp:lastPrinted>
  <dcterms:created xsi:type="dcterms:W3CDTF">2021-01-03T08:08:40Z</dcterms:created>
  <dcterms:modified xsi:type="dcterms:W3CDTF">2021-01-04T10:39:50Z</dcterms:modified>
</cp:coreProperties>
</file>