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1" r:id="rId9"/>
    <p:sldId id="266" r:id="rId10"/>
    <p:sldId id="262" r:id="rId11"/>
    <p:sldId id="267" r:id="rId12"/>
    <p:sldId id="268" r:id="rId13"/>
    <p:sldId id="275" r:id="rId14"/>
    <p:sldId id="271" r:id="rId15"/>
    <p:sldId id="272" r:id="rId16"/>
    <p:sldId id="273" r:id="rId17"/>
    <p:sldId id="263" r:id="rId18"/>
    <p:sldId id="264" r:id="rId19"/>
    <p:sldId id="27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06F14-CDF4-4DD7-9A54-082CC27DF92A}" type="doc">
      <dgm:prSet loTypeId="urn:microsoft.com/office/officeart/2005/8/layout/target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0F848F-D361-4F7A-957E-5D6333FA0D5A}">
      <dgm:prSet phldrT="[Text]" custT="1"/>
      <dgm:spPr/>
      <dgm:t>
        <a:bodyPr/>
        <a:lstStyle/>
        <a:p>
          <a:r>
            <a:rPr lang="en-US" sz="2900" dirty="0" smtClean="0"/>
            <a:t>Population of HP </a:t>
          </a:r>
          <a:r>
            <a:rPr lang="en-US" sz="2000" dirty="0" smtClean="0"/>
            <a:t>68,64,602 (Census 2011)</a:t>
          </a:r>
          <a:endParaRPr lang="en-US" sz="2000" dirty="0"/>
        </a:p>
      </dgm:t>
    </dgm:pt>
    <dgm:pt modelId="{8F84E9BC-F8E4-43FA-B5CC-C35E22471775}" type="parTrans" cxnId="{123FD0FD-84CF-4E27-A28C-5E75DA74086F}">
      <dgm:prSet/>
      <dgm:spPr/>
      <dgm:t>
        <a:bodyPr/>
        <a:lstStyle/>
        <a:p>
          <a:endParaRPr lang="en-US"/>
        </a:p>
      </dgm:t>
    </dgm:pt>
    <dgm:pt modelId="{EECD65C0-89FA-4FDD-9810-6C7D54B1B342}" type="sibTrans" cxnId="{123FD0FD-84CF-4E27-A28C-5E75DA74086F}">
      <dgm:prSet/>
      <dgm:spPr/>
      <dgm:t>
        <a:bodyPr/>
        <a:lstStyle/>
        <a:p>
          <a:endParaRPr lang="en-US"/>
        </a:p>
      </dgm:t>
    </dgm:pt>
    <dgm:pt modelId="{4E142061-E77A-45A9-AA93-A521AB1D9BDB}">
      <dgm:prSet phldrT="[Text]"/>
      <dgm:spPr/>
      <dgm:t>
        <a:bodyPr/>
        <a:lstStyle/>
        <a:p>
          <a:r>
            <a:rPr lang="en-US" dirty="0" smtClean="0"/>
            <a:t>About 27% youth in Himachal Pradesh are involved in Drug Abuse.</a:t>
          </a:r>
          <a:r>
            <a:rPr lang="en-US" baseline="30000" dirty="0" smtClean="0"/>
            <a:t>1</a:t>
          </a:r>
          <a:r>
            <a:rPr lang="en-US" dirty="0" smtClean="0"/>
            <a:t> </a:t>
          </a:r>
          <a:endParaRPr lang="en-US" dirty="0"/>
        </a:p>
      </dgm:t>
    </dgm:pt>
    <dgm:pt modelId="{66684D2E-8617-472D-BCC2-995F86529EC8}" type="parTrans" cxnId="{8FF3E616-C307-41CF-921A-991CCBEBC573}">
      <dgm:prSet/>
      <dgm:spPr/>
      <dgm:t>
        <a:bodyPr/>
        <a:lstStyle/>
        <a:p>
          <a:endParaRPr lang="en-US"/>
        </a:p>
      </dgm:t>
    </dgm:pt>
    <dgm:pt modelId="{E21476D0-64BF-42F7-A070-68E53EA36476}" type="sibTrans" cxnId="{8FF3E616-C307-41CF-921A-991CCBEBC573}">
      <dgm:prSet/>
      <dgm:spPr/>
      <dgm:t>
        <a:bodyPr/>
        <a:lstStyle/>
        <a:p>
          <a:endParaRPr lang="en-US"/>
        </a:p>
      </dgm:t>
    </dgm:pt>
    <dgm:pt modelId="{AF0FBE83-BA79-4821-A38D-4D4D877A3E83}">
      <dgm:prSet phldrT="[Text]"/>
      <dgm:spPr/>
      <dgm:t>
        <a:bodyPr/>
        <a:lstStyle/>
        <a:p>
          <a:r>
            <a:rPr lang="en-US" dirty="0" smtClean="0"/>
            <a:t>Youth constitute about one-third of the total population.</a:t>
          </a:r>
          <a:endParaRPr lang="en-US" baseline="30000" dirty="0"/>
        </a:p>
      </dgm:t>
    </dgm:pt>
    <dgm:pt modelId="{A5AB255A-E221-4F2F-B3A1-596BA0757998}" type="sibTrans" cxnId="{2F0D73C9-E5F4-4137-A266-265B8452EBD4}">
      <dgm:prSet/>
      <dgm:spPr/>
      <dgm:t>
        <a:bodyPr/>
        <a:lstStyle/>
        <a:p>
          <a:endParaRPr lang="en-US"/>
        </a:p>
      </dgm:t>
    </dgm:pt>
    <dgm:pt modelId="{CF06C96C-AD6A-4648-8F84-87CC47B38B71}" type="parTrans" cxnId="{2F0D73C9-E5F4-4137-A266-265B8452EBD4}">
      <dgm:prSet/>
      <dgm:spPr/>
      <dgm:t>
        <a:bodyPr/>
        <a:lstStyle/>
        <a:p>
          <a:endParaRPr lang="en-US"/>
        </a:p>
      </dgm:t>
    </dgm:pt>
    <dgm:pt modelId="{07388292-4646-441A-8114-1C4B9292F034}" type="pres">
      <dgm:prSet presAssocID="{61D06F14-CDF4-4DD7-9A54-082CC27DF9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7B16C-D2E4-437A-A4C9-E5A56CC67F46}" type="pres">
      <dgm:prSet presAssocID="{470F848F-D361-4F7A-957E-5D6333FA0D5A}" presName="circle1" presStyleLbl="node1" presStyleIdx="0" presStyleCnt="3"/>
      <dgm:spPr>
        <a:solidFill>
          <a:srgbClr val="FFC000"/>
        </a:solidFill>
      </dgm:spPr>
    </dgm:pt>
    <dgm:pt modelId="{F0BBD23E-5962-4AF7-BEAD-3EE63B0D4523}" type="pres">
      <dgm:prSet presAssocID="{470F848F-D361-4F7A-957E-5D6333FA0D5A}" presName="space" presStyleCnt="0"/>
      <dgm:spPr/>
    </dgm:pt>
    <dgm:pt modelId="{FC0F6D5D-A014-4F2C-AA2D-4B8503A6AEA7}" type="pres">
      <dgm:prSet presAssocID="{470F848F-D361-4F7A-957E-5D6333FA0D5A}" presName="rect1" presStyleLbl="alignAcc1" presStyleIdx="0" presStyleCnt="3" custLinFactNeighborX="-288" custLinFactNeighborY="510"/>
      <dgm:spPr/>
      <dgm:t>
        <a:bodyPr/>
        <a:lstStyle/>
        <a:p>
          <a:endParaRPr lang="en-US"/>
        </a:p>
      </dgm:t>
    </dgm:pt>
    <dgm:pt modelId="{8B8D0E95-931B-4EDF-AD08-BED6E9CB0BCE}" type="pres">
      <dgm:prSet presAssocID="{AF0FBE83-BA79-4821-A38D-4D4D877A3E83}" presName="vertSpace2" presStyleLbl="node1" presStyleIdx="0" presStyleCnt="3"/>
      <dgm:spPr/>
    </dgm:pt>
    <dgm:pt modelId="{E7599025-94E5-4443-8BA4-50DF713CA890}" type="pres">
      <dgm:prSet presAssocID="{AF0FBE83-BA79-4821-A38D-4D4D877A3E83}" presName="circle2" presStyleLbl="node1" presStyleIdx="1" presStyleCnt="3"/>
      <dgm:spPr>
        <a:solidFill>
          <a:srgbClr val="92D050"/>
        </a:solidFill>
      </dgm:spPr>
    </dgm:pt>
    <dgm:pt modelId="{64FE0A06-9ECD-42E2-8C5B-6D8B6DE82A47}" type="pres">
      <dgm:prSet presAssocID="{AF0FBE83-BA79-4821-A38D-4D4D877A3E83}" presName="rect2" presStyleLbl="alignAcc1" presStyleIdx="1" presStyleCnt="3"/>
      <dgm:spPr/>
      <dgm:t>
        <a:bodyPr/>
        <a:lstStyle/>
        <a:p>
          <a:endParaRPr lang="en-US"/>
        </a:p>
      </dgm:t>
    </dgm:pt>
    <dgm:pt modelId="{91796C8C-6D3A-4CEB-8FC3-81A5F1BE80BD}" type="pres">
      <dgm:prSet presAssocID="{4E142061-E77A-45A9-AA93-A521AB1D9BDB}" presName="vertSpace3" presStyleLbl="node1" presStyleIdx="1" presStyleCnt="3"/>
      <dgm:spPr/>
    </dgm:pt>
    <dgm:pt modelId="{79A6855B-65CD-4168-84DD-8AF4EEA449D9}" type="pres">
      <dgm:prSet presAssocID="{4E142061-E77A-45A9-AA93-A521AB1D9BDB}" presName="circle3" presStyleLbl="node1" presStyleIdx="2" presStyleCnt="3"/>
      <dgm:spPr>
        <a:solidFill>
          <a:srgbClr val="FF0000"/>
        </a:solidFill>
      </dgm:spPr>
    </dgm:pt>
    <dgm:pt modelId="{2FE2EFB5-435E-4031-AC23-7DEC29B636F8}" type="pres">
      <dgm:prSet presAssocID="{4E142061-E77A-45A9-AA93-A521AB1D9BDB}" presName="rect3" presStyleLbl="alignAcc1" presStyleIdx="2" presStyleCnt="3" custScaleX="100000"/>
      <dgm:spPr/>
      <dgm:t>
        <a:bodyPr/>
        <a:lstStyle/>
        <a:p>
          <a:endParaRPr lang="en-US"/>
        </a:p>
      </dgm:t>
    </dgm:pt>
    <dgm:pt modelId="{6292FF32-94CE-4AEE-9E89-CC910947BCB2}" type="pres">
      <dgm:prSet presAssocID="{470F848F-D361-4F7A-957E-5D6333FA0D5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24E07-BE23-4DE3-A4DC-478AA29ABA5B}" type="pres">
      <dgm:prSet presAssocID="{AF0FBE83-BA79-4821-A38D-4D4D877A3E8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C22C4-AD91-4188-9977-AE525BD6E3EF}" type="pres">
      <dgm:prSet presAssocID="{4E142061-E77A-45A9-AA93-A521AB1D9BD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01FB64-9CD9-4777-8CA4-219ABC9FF55E}" type="presOf" srcId="{AF0FBE83-BA79-4821-A38D-4D4D877A3E83}" destId="{4BA24E07-BE23-4DE3-A4DC-478AA29ABA5B}" srcOrd="1" destOrd="0" presId="urn:microsoft.com/office/officeart/2005/8/layout/target3"/>
    <dgm:cxn modelId="{F3D9B6F1-E01E-4437-9F59-811B3A8A4F79}" type="presOf" srcId="{4E142061-E77A-45A9-AA93-A521AB1D9BDB}" destId="{C44C22C4-AD91-4188-9977-AE525BD6E3EF}" srcOrd="1" destOrd="0" presId="urn:microsoft.com/office/officeart/2005/8/layout/target3"/>
    <dgm:cxn modelId="{30F3A918-C380-4E9B-A693-C412053B0BCE}" type="presOf" srcId="{470F848F-D361-4F7A-957E-5D6333FA0D5A}" destId="{6292FF32-94CE-4AEE-9E89-CC910947BCB2}" srcOrd="1" destOrd="0" presId="urn:microsoft.com/office/officeart/2005/8/layout/target3"/>
    <dgm:cxn modelId="{29324BDB-C754-4EB7-A2AD-0ADA7B223A3A}" type="presOf" srcId="{4E142061-E77A-45A9-AA93-A521AB1D9BDB}" destId="{2FE2EFB5-435E-4031-AC23-7DEC29B636F8}" srcOrd="0" destOrd="0" presId="urn:microsoft.com/office/officeart/2005/8/layout/target3"/>
    <dgm:cxn modelId="{F646F2B2-D5B2-420F-9AB4-8643659FE028}" type="presOf" srcId="{AF0FBE83-BA79-4821-A38D-4D4D877A3E83}" destId="{64FE0A06-9ECD-42E2-8C5B-6D8B6DE82A47}" srcOrd="0" destOrd="0" presId="urn:microsoft.com/office/officeart/2005/8/layout/target3"/>
    <dgm:cxn modelId="{123FD0FD-84CF-4E27-A28C-5E75DA74086F}" srcId="{61D06F14-CDF4-4DD7-9A54-082CC27DF92A}" destId="{470F848F-D361-4F7A-957E-5D6333FA0D5A}" srcOrd="0" destOrd="0" parTransId="{8F84E9BC-F8E4-43FA-B5CC-C35E22471775}" sibTransId="{EECD65C0-89FA-4FDD-9810-6C7D54B1B342}"/>
    <dgm:cxn modelId="{EF9382F1-AE21-4939-A689-EE1FF2759F5D}" type="presOf" srcId="{470F848F-D361-4F7A-957E-5D6333FA0D5A}" destId="{FC0F6D5D-A014-4F2C-AA2D-4B8503A6AEA7}" srcOrd="0" destOrd="0" presId="urn:microsoft.com/office/officeart/2005/8/layout/target3"/>
    <dgm:cxn modelId="{2F0D73C9-E5F4-4137-A266-265B8452EBD4}" srcId="{61D06F14-CDF4-4DD7-9A54-082CC27DF92A}" destId="{AF0FBE83-BA79-4821-A38D-4D4D877A3E83}" srcOrd="1" destOrd="0" parTransId="{CF06C96C-AD6A-4648-8F84-87CC47B38B71}" sibTransId="{A5AB255A-E221-4F2F-B3A1-596BA0757998}"/>
    <dgm:cxn modelId="{8FF3E616-C307-41CF-921A-991CCBEBC573}" srcId="{61D06F14-CDF4-4DD7-9A54-082CC27DF92A}" destId="{4E142061-E77A-45A9-AA93-A521AB1D9BDB}" srcOrd="2" destOrd="0" parTransId="{66684D2E-8617-472D-BCC2-995F86529EC8}" sibTransId="{E21476D0-64BF-42F7-A070-68E53EA36476}"/>
    <dgm:cxn modelId="{3678EF7B-F906-4729-AF49-5859E74BDF0C}" type="presOf" srcId="{61D06F14-CDF4-4DD7-9A54-082CC27DF92A}" destId="{07388292-4646-441A-8114-1C4B9292F034}" srcOrd="0" destOrd="0" presId="urn:microsoft.com/office/officeart/2005/8/layout/target3"/>
    <dgm:cxn modelId="{AEF2ECA5-9B95-45DB-A5A9-CE081F18ADA4}" type="presParOf" srcId="{07388292-4646-441A-8114-1C4B9292F034}" destId="{7C47B16C-D2E4-437A-A4C9-E5A56CC67F46}" srcOrd="0" destOrd="0" presId="urn:microsoft.com/office/officeart/2005/8/layout/target3"/>
    <dgm:cxn modelId="{8AFD32F7-0278-4946-93D0-D57CB330A937}" type="presParOf" srcId="{07388292-4646-441A-8114-1C4B9292F034}" destId="{F0BBD23E-5962-4AF7-BEAD-3EE63B0D4523}" srcOrd="1" destOrd="0" presId="urn:microsoft.com/office/officeart/2005/8/layout/target3"/>
    <dgm:cxn modelId="{2F549867-65B9-44FE-9E4F-E3862576B9D1}" type="presParOf" srcId="{07388292-4646-441A-8114-1C4B9292F034}" destId="{FC0F6D5D-A014-4F2C-AA2D-4B8503A6AEA7}" srcOrd="2" destOrd="0" presId="urn:microsoft.com/office/officeart/2005/8/layout/target3"/>
    <dgm:cxn modelId="{A7BB8B82-C594-4F71-ACF6-9BA555A91C93}" type="presParOf" srcId="{07388292-4646-441A-8114-1C4B9292F034}" destId="{8B8D0E95-931B-4EDF-AD08-BED6E9CB0BCE}" srcOrd="3" destOrd="0" presId="urn:microsoft.com/office/officeart/2005/8/layout/target3"/>
    <dgm:cxn modelId="{4C1822AE-C30D-498B-A943-D56DD9A0749F}" type="presParOf" srcId="{07388292-4646-441A-8114-1C4B9292F034}" destId="{E7599025-94E5-4443-8BA4-50DF713CA890}" srcOrd="4" destOrd="0" presId="urn:microsoft.com/office/officeart/2005/8/layout/target3"/>
    <dgm:cxn modelId="{66363F89-E0C1-4D4D-A233-E702C2B3DC30}" type="presParOf" srcId="{07388292-4646-441A-8114-1C4B9292F034}" destId="{64FE0A06-9ECD-42E2-8C5B-6D8B6DE82A47}" srcOrd="5" destOrd="0" presId="urn:microsoft.com/office/officeart/2005/8/layout/target3"/>
    <dgm:cxn modelId="{E63B626D-E63D-4623-A65E-BABFB920E4C3}" type="presParOf" srcId="{07388292-4646-441A-8114-1C4B9292F034}" destId="{91796C8C-6D3A-4CEB-8FC3-81A5F1BE80BD}" srcOrd="6" destOrd="0" presId="urn:microsoft.com/office/officeart/2005/8/layout/target3"/>
    <dgm:cxn modelId="{7F146C11-3C6E-4C3F-AB6C-6E16F4CBD5A8}" type="presParOf" srcId="{07388292-4646-441A-8114-1C4B9292F034}" destId="{79A6855B-65CD-4168-84DD-8AF4EEA449D9}" srcOrd="7" destOrd="0" presId="urn:microsoft.com/office/officeart/2005/8/layout/target3"/>
    <dgm:cxn modelId="{986FB3F8-6393-4831-936E-2F05D76CFEFC}" type="presParOf" srcId="{07388292-4646-441A-8114-1C4B9292F034}" destId="{2FE2EFB5-435E-4031-AC23-7DEC29B636F8}" srcOrd="8" destOrd="0" presId="urn:microsoft.com/office/officeart/2005/8/layout/target3"/>
    <dgm:cxn modelId="{AF5B322E-ACBA-4A86-999E-9B18CFB7F129}" type="presParOf" srcId="{07388292-4646-441A-8114-1C4B9292F034}" destId="{6292FF32-94CE-4AEE-9E89-CC910947BCB2}" srcOrd="9" destOrd="0" presId="urn:microsoft.com/office/officeart/2005/8/layout/target3"/>
    <dgm:cxn modelId="{06A280B9-7521-467A-9970-D579B42D1548}" type="presParOf" srcId="{07388292-4646-441A-8114-1C4B9292F034}" destId="{4BA24E07-BE23-4DE3-A4DC-478AA29ABA5B}" srcOrd="10" destOrd="0" presId="urn:microsoft.com/office/officeart/2005/8/layout/target3"/>
    <dgm:cxn modelId="{EBBADECC-30B7-41EC-9303-BA08FB5FCDF2}" type="presParOf" srcId="{07388292-4646-441A-8114-1C4B9292F034}" destId="{C44C22C4-AD91-4188-9977-AE525BD6E3E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2E635-3243-40E4-96D7-951BAB7D1D24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3B61E5EC-8A51-42B0-9773-475BF7E63B53}">
      <dgm:prSet phldrT="[Text]"/>
      <dgm:spPr/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FE2FA1A4-0F03-4C70-A981-1C3375B94D16}" type="parTrans" cxnId="{F3DE57B6-5444-4C92-B612-79B39815C1FE}">
      <dgm:prSet/>
      <dgm:spPr/>
      <dgm:t>
        <a:bodyPr/>
        <a:lstStyle/>
        <a:p>
          <a:endParaRPr lang="en-US"/>
        </a:p>
      </dgm:t>
    </dgm:pt>
    <dgm:pt modelId="{2D93514D-A534-40CE-B1F4-E70ABFD0809F}" type="sibTrans" cxnId="{F3DE57B6-5444-4C92-B612-79B39815C1FE}">
      <dgm:prSet/>
      <dgm:spPr/>
      <dgm:t>
        <a:bodyPr/>
        <a:lstStyle/>
        <a:p>
          <a:endParaRPr lang="en-US"/>
        </a:p>
      </dgm:t>
    </dgm:pt>
    <dgm:pt modelId="{FAB57D26-6B6D-4FB9-82B0-59CFE41B3575}">
      <dgm:prSet phldrT="[Text]"/>
      <dgm:spPr/>
      <dgm:t>
        <a:bodyPr/>
        <a:lstStyle/>
        <a:p>
          <a:r>
            <a:rPr lang="en-US" dirty="0" smtClean="0"/>
            <a:t>Counseling</a:t>
          </a:r>
          <a:endParaRPr lang="en-US" dirty="0"/>
        </a:p>
      </dgm:t>
    </dgm:pt>
    <dgm:pt modelId="{729C001D-F072-4A7B-8ECA-AA81540ECA74}" type="parTrans" cxnId="{374A465C-2202-46C4-B41C-EFB4CF69422C}">
      <dgm:prSet/>
      <dgm:spPr/>
      <dgm:t>
        <a:bodyPr/>
        <a:lstStyle/>
        <a:p>
          <a:endParaRPr lang="en-US"/>
        </a:p>
      </dgm:t>
    </dgm:pt>
    <dgm:pt modelId="{FFF5E1C4-E476-4D30-A665-15690BFD09C9}" type="sibTrans" cxnId="{374A465C-2202-46C4-B41C-EFB4CF69422C}">
      <dgm:prSet/>
      <dgm:spPr/>
      <dgm:t>
        <a:bodyPr/>
        <a:lstStyle/>
        <a:p>
          <a:endParaRPr lang="en-US"/>
        </a:p>
      </dgm:t>
    </dgm:pt>
    <dgm:pt modelId="{3DC95C13-6189-4180-A71D-1E4E4EC4FC8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De-addiction</a:t>
          </a:r>
          <a:endParaRPr lang="en-US" b="1" dirty="0">
            <a:solidFill>
              <a:schemeClr val="tx1"/>
            </a:solidFill>
          </a:endParaRPr>
        </a:p>
      </dgm:t>
    </dgm:pt>
    <dgm:pt modelId="{B8638617-4296-4CD3-80D6-4DA09DD4771D}" type="parTrans" cxnId="{0CB9B6D5-6BC3-46B8-8FE9-2B45ADBC3BCA}">
      <dgm:prSet/>
      <dgm:spPr/>
      <dgm:t>
        <a:bodyPr/>
        <a:lstStyle/>
        <a:p>
          <a:endParaRPr lang="en-US"/>
        </a:p>
      </dgm:t>
    </dgm:pt>
    <dgm:pt modelId="{6B3502D4-A3FD-4F03-AEBB-16C91F1ECC18}" type="sibTrans" cxnId="{0CB9B6D5-6BC3-46B8-8FE9-2B45ADBC3BCA}">
      <dgm:prSet/>
      <dgm:spPr/>
      <dgm:t>
        <a:bodyPr/>
        <a:lstStyle/>
        <a:p>
          <a:endParaRPr lang="en-US"/>
        </a:p>
      </dgm:t>
    </dgm:pt>
    <dgm:pt modelId="{5E1297EB-48FC-4B92-9EAB-3040D2B05B52}">
      <dgm:prSet phldrT="[Text]"/>
      <dgm:spPr/>
      <dgm:t>
        <a:bodyPr/>
        <a:lstStyle/>
        <a:p>
          <a:r>
            <a:rPr lang="en-US" dirty="0" smtClean="0"/>
            <a:t>Referral</a:t>
          </a:r>
          <a:endParaRPr lang="en-US" dirty="0"/>
        </a:p>
      </dgm:t>
    </dgm:pt>
    <dgm:pt modelId="{E602FD85-FDB7-4B7E-96F7-7D5DD7582376}" type="parTrans" cxnId="{2DAE9325-AC2B-4C80-88B9-B3CFA2EE39A3}">
      <dgm:prSet/>
      <dgm:spPr/>
      <dgm:t>
        <a:bodyPr/>
        <a:lstStyle/>
        <a:p>
          <a:endParaRPr lang="en-US"/>
        </a:p>
      </dgm:t>
    </dgm:pt>
    <dgm:pt modelId="{BB241C77-2C08-4EE4-9CEA-082C4D71E9C6}" type="sibTrans" cxnId="{2DAE9325-AC2B-4C80-88B9-B3CFA2EE39A3}">
      <dgm:prSet/>
      <dgm:spPr/>
      <dgm:t>
        <a:bodyPr/>
        <a:lstStyle/>
        <a:p>
          <a:endParaRPr lang="en-US"/>
        </a:p>
      </dgm:t>
    </dgm:pt>
    <dgm:pt modelId="{F2FD2185-3457-4946-8571-D28854ACEB8A}" type="pres">
      <dgm:prSet presAssocID="{6072E635-3243-40E4-96D7-951BAB7D1D24}" presName="CompostProcess" presStyleCnt="0">
        <dgm:presLayoutVars>
          <dgm:dir/>
          <dgm:resizeHandles val="exact"/>
        </dgm:presLayoutVars>
      </dgm:prSet>
      <dgm:spPr/>
    </dgm:pt>
    <dgm:pt modelId="{44F79DCD-C306-4A91-A51E-874B9F07AE52}" type="pres">
      <dgm:prSet presAssocID="{6072E635-3243-40E4-96D7-951BAB7D1D24}" presName="arrow" presStyleLbl="bgShp" presStyleIdx="0" presStyleCnt="1" custFlipHor="1" custScaleX="603" custScaleY="9817" custLinFactNeighborX="-37850" custLinFactNeighborY="-561"/>
      <dgm:spPr/>
      <dgm:t>
        <a:bodyPr/>
        <a:lstStyle/>
        <a:p>
          <a:endParaRPr lang="en-US"/>
        </a:p>
      </dgm:t>
    </dgm:pt>
    <dgm:pt modelId="{B42BE64D-02EA-496E-A5F0-62E7EE5249DA}" type="pres">
      <dgm:prSet presAssocID="{6072E635-3243-40E4-96D7-951BAB7D1D24}" presName="linearProcess" presStyleCnt="0"/>
      <dgm:spPr/>
    </dgm:pt>
    <dgm:pt modelId="{52507DBA-CC9E-4E12-BB51-D0BA01CCE852}" type="pres">
      <dgm:prSet presAssocID="{3B61E5EC-8A51-42B0-9773-475BF7E63B53}" presName="textNode" presStyleLbl="node1" presStyleIdx="0" presStyleCnt="4" custLinFactNeighborX="-15301" custLinFactNeighborY="-3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974D2-6F4E-4926-A4CF-0BB17BDABB6F}" type="pres">
      <dgm:prSet presAssocID="{2D93514D-A534-40CE-B1F4-E70ABFD0809F}" presName="sibTrans" presStyleCnt="0"/>
      <dgm:spPr/>
    </dgm:pt>
    <dgm:pt modelId="{99F89735-9BA7-4877-B4D8-87CFDDDD2CA0}" type="pres">
      <dgm:prSet presAssocID="{FAB57D26-6B6D-4FB9-82B0-59CFE41B3575}" presName="textNode" presStyleLbl="node1" presStyleIdx="1" presStyleCnt="4" custLinFactNeighborX="-11476" custLinFactNeighborY="-33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A8645-59EB-4B13-845B-3717806D76C4}" type="pres">
      <dgm:prSet presAssocID="{FFF5E1C4-E476-4D30-A665-15690BFD09C9}" presName="sibTrans" presStyleCnt="0"/>
      <dgm:spPr/>
    </dgm:pt>
    <dgm:pt modelId="{577E0837-2BD8-492D-A63E-DDB14AB9795B}" type="pres">
      <dgm:prSet presAssocID="{3DC95C13-6189-4180-A71D-1E4E4EC4FC89}" presName="textNode" presStyleLbl="node1" presStyleIdx="2" presStyleCnt="4" custLinFactX="99584" custLinFactNeighborX="100000" custLinFactNeighborY="-3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802C5-60EC-47DB-A154-A18393DB3AF2}" type="pres">
      <dgm:prSet presAssocID="{6B3502D4-A3FD-4F03-AEBB-16C91F1ECC18}" presName="sibTrans" presStyleCnt="0"/>
      <dgm:spPr/>
    </dgm:pt>
    <dgm:pt modelId="{2D9B0422-53DD-4ECC-8444-EDE7F7F4C6DD}" type="pres">
      <dgm:prSet presAssocID="{5E1297EB-48FC-4B92-9EAB-3040D2B05B52}" presName="textNode" presStyleLbl="node1" presStyleIdx="3" presStyleCnt="4" custLinFactX="-96823" custLinFactNeighborX="-100000" custLinFactNeighborY="-3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4620C-D8A7-4B17-99BA-9AAD04FE0E5A}" type="presOf" srcId="{5E1297EB-48FC-4B92-9EAB-3040D2B05B52}" destId="{2D9B0422-53DD-4ECC-8444-EDE7F7F4C6DD}" srcOrd="0" destOrd="0" presId="urn:microsoft.com/office/officeart/2005/8/layout/hProcess9"/>
    <dgm:cxn modelId="{F3DE57B6-5444-4C92-B612-79B39815C1FE}" srcId="{6072E635-3243-40E4-96D7-951BAB7D1D24}" destId="{3B61E5EC-8A51-42B0-9773-475BF7E63B53}" srcOrd="0" destOrd="0" parTransId="{FE2FA1A4-0F03-4C70-A981-1C3375B94D16}" sibTransId="{2D93514D-A534-40CE-B1F4-E70ABFD0809F}"/>
    <dgm:cxn modelId="{78D7CF8C-9D5C-4E45-AD99-EF1C27F7169D}" type="presOf" srcId="{FAB57D26-6B6D-4FB9-82B0-59CFE41B3575}" destId="{99F89735-9BA7-4877-B4D8-87CFDDDD2CA0}" srcOrd="0" destOrd="0" presId="urn:microsoft.com/office/officeart/2005/8/layout/hProcess9"/>
    <dgm:cxn modelId="{E65AE29D-7E15-4F53-87E8-04C8938B667E}" type="presOf" srcId="{3DC95C13-6189-4180-A71D-1E4E4EC4FC89}" destId="{577E0837-2BD8-492D-A63E-DDB14AB9795B}" srcOrd="0" destOrd="0" presId="urn:microsoft.com/office/officeart/2005/8/layout/hProcess9"/>
    <dgm:cxn modelId="{783852E2-3B5B-434C-A48F-CA008016A562}" type="presOf" srcId="{3B61E5EC-8A51-42B0-9773-475BF7E63B53}" destId="{52507DBA-CC9E-4E12-BB51-D0BA01CCE852}" srcOrd="0" destOrd="0" presId="urn:microsoft.com/office/officeart/2005/8/layout/hProcess9"/>
    <dgm:cxn modelId="{0CB9B6D5-6BC3-46B8-8FE9-2B45ADBC3BCA}" srcId="{6072E635-3243-40E4-96D7-951BAB7D1D24}" destId="{3DC95C13-6189-4180-A71D-1E4E4EC4FC89}" srcOrd="2" destOrd="0" parTransId="{B8638617-4296-4CD3-80D6-4DA09DD4771D}" sibTransId="{6B3502D4-A3FD-4F03-AEBB-16C91F1ECC18}"/>
    <dgm:cxn modelId="{F27EFEE8-517D-44F1-8D8F-3DD33F87240A}" type="presOf" srcId="{6072E635-3243-40E4-96D7-951BAB7D1D24}" destId="{F2FD2185-3457-4946-8571-D28854ACEB8A}" srcOrd="0" destOrd="0" presId="urn:microsoft.com/office/officeart/2005/8/layout/hProcess9"/>
    <dgm:cxn modelId="{374A465C-2202-46C4-B41C-EFB4CF69422C}" srcId="{6072E635-3243-40E4-96D7-951BAB7D1D24}" destId="{FAB57D26-6B6D-4FB9-82B0-59CFE41B3575}" srcOrd="1" destOrd="0" parTransId="{729C001D-F072-4A7B-8ECA-AA81540ECA74}" sibTransId="{FFF5E1C4-E476-4D30-A665-15690BFD09C9}"/>
    <dgm:cxn modelId="{2DAE9325-AC2B-4C80-88B9-B3CFA2EE39A3}" srcId="{6072E635-3243-40E4-96D7-951BAB7D1D24}" destId="{5E1297EB-48FC-4B92-9EAB-3040D2B05B52}" srcOrd="3" destOrd="0" parTransId="{E602FD85-FDB7-4B7E-96F7-7D5DD7582376}" sibTransId="{BB241C77-2C08-4EE4-9CEA-082C4D71E9C6}"/>
    <dgm:cxn modelId="{433DA10C-D127-42FE-9CDC-88AD394F3301}" type="presParOf" srcId="{F2FD2185-3457-4946-8571-D28854ACEB8A}" destId="{44F79DCD-C306-4A91-A51E-874B9F07AE52}" srcOrd="0" destOrd="0" presId="urn:microsoft.com/office/officeart/2005/8/layout/hProcess9"/>
    <dgm:cxn modelId="{10507404-66A4-41D8-8D87-2DAB85A67280}" type="presParOf" srcId="{F2FD2185-3457-4946-8571-D28854ACEB8A}" destId="{B42BE64D-02EA-496E-A5F0-62E7EE5249DA}" srcOrd="1" destOrd="0" presId="urn:microsoft.com/office/officeart/2005/8/layout/hProcess9"/>
    <dgm:cxn modelId="{40EAFE06-7CA4-477F-8BF9-336D0D5CB9BB}" type="presParOf" srcId="{B42BE64D-02EA-496E-A5F0-62E7EE5249DA}" destId="{52507DBA-CC9E-4E12-BB51-D0BA01CCE852}" srcOrd="0" destOrd="0" presId="urn:microsoft.com/office/officeart/2005/8/layout/hProcess9"/>
    <dgm:cxn modelId="{69263828-A003-46E9-B3C2-201C9DC4D872}" type="presParOf" srcId="{B42BE64D-02EA-496E-A5F0-62E7EE5249DA}" destId="{0E7974D2-6F4E-4926-A4CF-0BB17BDABB6F}" srcOrd="1" destOrd="0" presId="urn:microsoft.com/office/officeart/2005/8/layout/hProcess9"/>
    <dgm:cxn modelId="{00270E92-5223-4A3A-90BE-9EFFA449948C}" type="presParOf" srcId="{B42BE64D-02EA-496E-A5F0-62E7EE5249DA}" destId="{99F89735-9BA7-4877-B4D8-87CFDDDD2CA0}" srcOrd="2" destOrd="0" presId="urn:microsoft.com/office/officeart/2005/8/layout/hProcess9"/>
    <dgm:cxn modelId="{F744C294-5885-42E0-BF42-81C90CFA4641}" type="presParOf" srcId="{B42BE64D-02EA-496E-A5F0-62E7EE5249DA}" destId="{656A8645-59EB-4B13-845B-3717806D76C4}" srcOrd="3" destOrd="0" presId="urn:microsoft.com/office/officeart/2005/8/layout/hProcess9"/>
    <dgm:cxn modelId="{7A86ED4F-2665-48B3-BEE5-8EF772C227CE}" type="presParOf" srcId="{B42BE64D-02EA-496E-A5F0-62E7EE5249DA}" destId="{577E0837-2BD8-492D-A63E-DDB14AB9795B}" srcOrd="4" destOrd="0" presId="urn:microsoft.com/office/officeart/2005/8/layout/hProcess9"/>
    <dgm:cxn modelId="{D459EF7D-BEE4-45C0-8264-E25FD50CD201}" type="presParOf" srcId="{B42BE64D-02EA-496E-A5F0-62E7EE5249DA}" destId="{713802C5-60EC-47DB-A154-A18393DB3AF2}" srcOrd="5" destOrd="0" presId="urn:microsoft.com/office/officeart/2005/8/layout/hProcess9"/>
    <dgm:cxn modelId="{61DD648E-9A6A-433F-B29F-9C4FB78428FC}" type="presParOf" srcId="{B42BE64D-02EA-496E-A5F0-62E7EE5249DA}" destId="{2D9B0422-53DD-4ECC-8444-EDE7F7F4C6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24297C-0FEC-4260-97D1-8AAE3387F48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97CAAF-C4C3-4049-8A4D-6E7F8907E033}">
      <dgm:prSet phldrT="[Text]"/>
      <dgm:spPr/>
      <dgm:t>
        <a:bodyPr/>
        <a:lstStyle/>
        <a:p>
          <a:r>
            <a:rPr lang="en-US"/>
            <a:t>Nayi Disha Kendra</a:t>
          </a:r>
        </a:p>
      </dgm:t>
    </dgm:pt>
    <dgm:pt modelId="{626EA885-EFBC-477C-A8F1-53F46C3077CC}" type="parTrans" cxnId="{7A9D81C4-AF3B-41B3-890C-DEB9198A9124}">
      <dgm:prSet/>
      <dgm:spPr/>
      <dgm:t>
        <a:bodyPr/>
        <a:lstStyle/>
        <a:p>
          <a:endParaRPr lang="en-US"/>
        </a:p>
      </dgm:t>
    </dgm:pt>
    <dgm:pt modelId="{5A3BFC47-5D17-4A6A-BAC1-AFECABB36896}" type="sibTrans" cxnId="{7A9D81C4-AF3B-41B3-890C-DEB9198A9124}">
      <dgm:prSet/>
      <dgm:spPr/>
      <dgm:t>
        <a:bodyPr/>
        <a:lstStyle/>
        <a:p>
          <a:endParaRPr lang="en-US"/>
        </a:p>
      </dgm:t>
    </dgm:pt>
    <dgm:pt modelId="{D12F13A7-DAF6-4B61-BD68-BBD5808F6349}">
      <dgm:prSet phldrT="[Text]"/>
      <dgm:spPr/>
      <dgm:t>
        <a:bodyPr/>
        <a:lstStyle/>
        <a:p>
          <a:r>
            <a:rPr lang="en-US"/>
            <a:t>Training on RKSK, De-addiction, Mental Health</a:t>
          </a:r>
        </a:p>
      </dgm:t>
    </dgm:pt>
    <dgm:pt modelId="{C5AF23DF-2A4F-4864-81D7-BD95320C3307}" type="parTrans" cxnId="{3BD60279-9D81-4A25-BF01-1EEC8A845A8D}">
      <dgm:prSet/>
      <dgm:spPr/>
      <dgm:t>
        <a:bodyPr/>
        <a:lstStyle/>
        <a:p>
          <a:endParaRPr lang="en-US"/>
        </a:p>
      </dgm:t>
    </dgm:pt>
    <dgm:pt modelId="{262691BB-CCA6-4A09-805F-BFBF1572DAD5}" type="sibTrans" cxnId="{3BD60279-9D81-4A25-BF01-1EEC8A845A8D}">
      <dgm:prSet/>
      <dgm:spPr/>
      <dgm:t>
        <a:bodyPr/>
        <a:lstStyle/>
        <a:p>
          <a:endParaRPr lang="en-US"/>
        </a:p>
      </dgm:t>
    </dgm:pt>
    <dgm:pt modelId="{357FA7B3-8EB1-4A8B-938A-B49C6032B39F}">
      <dgm:prSet phldrT="[Text]"/>
      <dgm:spPr/>
      <dgm:t>
        <a:bodyPr/>
        <a:lstStyle/>
        <a:p>
          <a:r>
            <a:rPr lang="en-US"/>
            <a:t>IEC</a:t>
          </a:r>
        </a:p>
      </dgm:t>
    </dgm:pt>
    <dgm:pt modelId="{7EC1E754-98A1-4D7A-80AA-FC64E8ED3BE0}" type="parTrans" cxnId="{BA252F0F-042A-41C0-A616-0983EB8461CC}">
      <dgm:prSet/>
      <dgm:spPr/>
      <dgm:t>
        <a:bodyPr/>
        <a:lstStyle/>
        <a:p>
          <a:endParaRPr lang="en-US"/>
        </a:p>
      </dgm:t>
    </dgm:pt>
    <dgm:pt modelId="{F9C2AC20-9589-4AE9-BD5F-F89C527DA7EC}" type="sibTrans" cxnId="{BA252F0F-042A-41C0-A616-0983EB8461CC}">
      <dgm:prSet/>
      <dgm:spPr/>
      <dgm:t>
        <a:bodyPr/>
        <a:lstStyle/>
        <a:p>
          <a:endParaRPr lang="en-US"/>
        </a:p>
      </dgm:t>
    </dgm:pt>
    <dgm:pt modelId="{72F62BCA-1A86-41CC-B094-DBCAF746F131}">
      <dgm:prSet/>
      <dgm:spPr/>
      <dgm:t>
        <a:bodyPr/>
        <a:lstStyle/>
        <a:p>
          <a:r>
            <a:rPr lang="en-US"/>
            <a:t>Online reporting </a:t>
          </a:r>
        </a:p>
      </dgm:t>
    </dgm:pt>
    <dgm:pt modelId="{CAF21401-E047-449C-92D2-BA2A07C44914}" type="parTrans" cxnId="{4CB0A956-EDFE-4D88-9361-EF645B5737C0}">
      <dgm:prSet/>
      <dgm:spPr/>
      <dgm:t>
        <a:bodyPr/>
        <a:lstStyle/>
        <a:p>
          <a:endParaRPr lang="en-US"/>
        </a:p>
      </dgm:t>
    </dgm:pt>
    <dgm:pt modelId="{802BDD8A-1A75-4AB6-B4A8-47D05B5C62F0}" type="sibTrans" cxnId="{4CB0A956-EDFE-4D88-9361-EF645B5737C0}">
      <dgm:prSet/>
      <dgm:spPr/>
      <dgm:t>
        <a:bodyPr/>
        <a:lstStyle/>
        <a:p>
          <a:endParaRPr lang="en-US"/>
        </a:p>
      </dgm:t>
    </dgm:pt>
    <dgm:pt modelId="{E4FF8367-4F5F-4EEF-963E-1881FEBCD387}">
      <dgm:prSet/>
      <dgm:spPr/>
      <dgm:t>
        <a:bodyPr/>
        <a:lstStyle/>
        <a:p>
          <a:r>
            <a:rPr lang="en-US"/>
            <a:t>Liason with District Mental Health Teams</a:t>
          </a:r>
        </a:p>
      </dgm:t>
    </dgm:pt>
    <dgm:pt modelId="{6ECB5405-C850-4E39-B4A3-5DCD5F5404D3}" type="parTrans" cxnId="{C5E9DAA4-85F9-4D0E-941A-9D57E966BE86}">
      <dgm:prSet/>
      <dgm:spPr/>
      <dgm:t>
        <a:bodyPr/>
        <a:lstStyle/>
        <a:p>
          <a:endParaRPr lang="en-US"/>
        </a:p>
      </dgm:t>
    </dgm:pt>
    <dgm:pt modelId="{4AF7ABD6-3257-49D6-A302-D209955D635F}" type="sibTrans" cxnId="{C5E9DAA4-85F9-4D0E-941A-9D57E966BE86}">
      <dgm:prSet/>
      <dgm:spPr/>
      <dgm:t>
        <a:bodyPr/>
        <a:lstStyle/>
        <a:p>
          <a:endParaRPr lang="en-US"/>
        </a:p>
      </dgm:t>
    </dgm:pt>
    <dgm:pt modelId="{1E98384C-5070-45A0-B131-3D2E80872DE5}">
      <dgm:prSet/>
      <dgm:spPr/>
      <dgm:t>
        <a:bodyPr/>
        <a:lstStyle/>
        <a:p>
          <a:r>
            <a:rPr lang="en-US"/>
            <a:t>Mental Health Helpline/ 104 Helpline</a:t>
          </a:r>
        </a:p>
      </dgm:t>
    </dgm:pt>
    <dgm:pt modelId="{9641478A-D2BF-46E1-8766-E1496F7F18B5}" type="parTrans" cxnId="{51FA04FB-1E90-4D7F-894B-880DEE67D224}">
      <dgm:prSet/>
      <dgm:spPr/>
      <dgm:t>
        <a:bodyPr/>
        <a:lstStyle/>
        <a:p>
          <a:endParaRPr lang="en-US"/>
        </a:p>
      </dgm:t>
    </dgm:pt>
    <dgm:pt modelId="{78A8F162-1C01-4974-ADBE-E552EBFB0F38}" type="sibTrans" cxnId="{51FA04FB-1E90-4D7F-894B-880DEE67D224}">
      <dgm:prSet/>
      <dgm:spPr/>
      <dgm:t>
        <a:bodyPr/>
        <a:lstStyle/>
        <a:p>
          <a:endParaRPr lang="en-US"/>
        </a:p>
      </dgm:t>
    </dgm:pt>
    <dgm:pt modelId="{85C47D93-92EC-4C65-8618-F1C49B8427C1}">
      <dgm:prSet/>
      <dgm:spPr/>
      <dgm:t>
        <a:bodyPr/>
        <a:lstStyle/>
        <a:p>
          <a:r>
            <a:rPr lang="en-US"/>
            <a:t>Services- Clinical, Counselling, referral + De-addiction</a:t>
          </a:r>
        </a:p>
      </dgm:t>
    </dgm:pt>
    <dgm:pt modelId="{669073F6-4BEB-4E57-8595-E3C96C9B4D80}" type="parTrans" cxnId="{9BB512B3-70E8-4E8D-A3BE-3F2E5251716C}">
      <dgm:prSet/>
      <dgm:spPr/>
      <dgm:t>
        <a:bodyPr/>
        <a:lstStyle/>
        <a:p>
          <a:endParaRPr lang="en-US"/>
        </a:p>
      </dgm:t>
    </dgm:pt>
    <dgm:pt modelId="{7CE366BF-3AE3-4ED7-9CA4-D29BFE0D3054}" type="sibTrans" cxnId="{9BB512B3-70E8-4E8D-A3BE-3F2E5251716C}">
      <dgm:prSet/>
      <dgm:spPr/>
      <dgm:t>
        <a:bodyPr/>
        <a:lstStyle/>
        <a:p>
          <a:endParaRPr lang="en-US"/>
        </a:p>
      </dgm:t>
    </dgm:pt>
    <dgm:pt modelId="{FDBCBAC0-DC66-4B85-9215-6B6C8446D52A}">
      <dgm:prSet/>
      <dgm:spPr/>
      <dgm:t>
        <a:bodyPr/>
        <a:lstStyle/>
        <a:p>
          <a:r>
            <a:rPr lang="en-US"/>
            <a:t>NGO Involvement</a:t>
          </a:r>
        </a:p>
      </dgm:t>
    </dgm:pt>
    <dgm:pt modelId="{6F50AE94-F4A8-4F1B-AAE8-9CFAD316A3AF}" type="parTrans" cxnId="{1EAF279A-CD3F-4CFD-A268-02A8C53A88A8}">
      <dgm:prSet/>
      <dgm:spPr/>
      <dgm:t>
        <a:bodyPr/>
        <a:lstStyle/>
        <a:p>
          <a:endParaRPr lang="en-US"/>
        </a:p>
      </dgm:t>
    </dgm:pt>
    <dgm:pt modelId="{134471DD-934E-4AFB-8F3A-E3FD0366D444}" type="sibTrans" cxnId="{1EAF279A-CD3F-4CFD-A268-02A8C53A88A8}">
      <dgm:prSet/>
      <dgm:spPr/>
      <dgm:t>
        <a:bodyPr/>
        <a:lstStyle/>
        <a:p>
          <a:endParaRPr lang="en-US"/>
        </a:p>
      </dgm:t>
    </dgm:pt>
    <dgm:pt modelId="{B4B84757-D971-4904-B179-B44A8F00D7C6}">
      <dgm:prSet/>
      <dgm:spPr/>
      <dgm:t>
        <a:bodyPr/>
        <a:lstStyle/>
        <a:p>
          <a:r>
            <a:rPr lang="en-US"/>
            <a:t>Team- MO, Paramedic staff, Counsellor</a:t>
          </a:r>
        </a:p>
      </dgm:t>
    </dgm:pt>
    <dgm:pt modelId="{9A12B331-F0D6-405F-8C9D-1302675B576D}" type="parTrans" cxnId="{626D9AEE-31E8-4D7E-AE47-1F9465BE284E}">
      <dgm:prSet/>
      <dgm:spPr/>
      <dgm:t>
        <a:bodyPr/>
        <a:lstStyle/>
        <a:p>
          <a:endParaRPr lang="en-US"/>
        </a:p>
      </dgm:t>
    </dgm:pt>
    <dgm:pt modelId="{0B1E2F65-21E0-4897-B079-F96BA863735B}" type="sibTrans" cxnId="{626D9AEE-31E8-4D7E-AE47-1F9465BE284E}">
      <dgm:prSet/>
      <dgm:spPr/>
      <dgm:t>
        <a:bodyPr/>
        <a:lstStyle/>
        <a:p>
          <a:endParaRPr lang="en-US"/>
        </a:p>
      </dgm:t>
    </dgm:pt>
    <dgm:pt modelId="{C2800A4A-F3D2-4423-B9F0-525EA9D99CBF}" type="pres">
      <dgm:prSet presAssocID="{9324297C-0FEC-4260-97D1-8AAE3387F4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EDBB3-17E1-429E-A591-0F9AD2E8A741}" type="pres">
      <dgm:prSet presAssocID="{9697CAAF-C4C3-4049-8A4D-6E7F8907E033}" presName="centerShape" presStyleLbl="node0" presStyleIdx="0" presStyleCnt="1" custScaleX="66127" custScaleY="69715"/>
      <dgm:spPr/>
      <dgm:t>
        <a:bodyPr/>
        <a:lstStyle/>
        <a:p>
          <a:endParaRPr lang="en-US"/>
        </a:p>
      </dgm:t>
    </dgm:pt>
    <dgm:pt modelId="{9CFF601E-4134-485F-8DE7-6B7A891FB9E1}" type="pres">
      <dgm:prSet presAssocID="{669073F6-4BEB-4E57-8595-E3C96C9B4D80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65C9C2D9-BCFC-4679-8FCD-D8159088170E}" type="pres">
      <dgm:prSet presAssocID="{85C47D93-92EC-4C65-8618-F1C49B8427C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F465-60C0-47B6-A1C1-37FC0155D8BD}" type="pres">
      <dgm:prSet presAssocID="{9A12B331-F0D6-405F-8C9D-1302675B576D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F34C4CEC-1F9E-4995-BB1E-1887E8C9CCAC}" type="pres">
      <dgm:prSet presAssocID="{B4B84757-D971-4904-B179-B44A8F00D7C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8C31-071D-40FB-AFD1-3B7172F45380}" type="pres">
      <dgm:prSet presAssocID="{6F50AE94-F4A8-4F1B-AAE8-9CFAD316A3AF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BFD43359-3258-4FEE-A020-DEF9F70FA373}" type="pres">
      <dgm:prSet presAssocID="{FDBCBAC0-DC66-4B85-9215-6B6C8446D52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D2C4-A4E5-4059-817D-C9446F4C2F95}" type="pres">
      <dgm:prSet presAssocID="{C5AF23DF-2A4F-4864-81D7-BD95320C3307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007AAE8E-B959-4AED-8FD7-B5AFE784BC9F}" type="pres">
      <dgm:prSet presAssocID="{D12F13A7-DAF6-4B61-BD68-BBD5808F634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98BC4-949B-45EC-BD83-B84E09E2B526}" type="pres">
      <dgm:prSet presAssocID="{7EC1E754-98A1-4D7A-80AA-FC64E8ED3BE0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57231561-BFE0-4B55-8ADB-8E69CFB82A40}" type="pres">
      <dgm:prSet presAssocID="{357FA7B3-8EB1-4A8B-938A-B49C6032B39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C39B0-8221-410D-893B-63C9716A6655}" type="pres">
      <dgm:prSet presAssocID="{CAF21401-E047-449C-92D2-BA2A07C44914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2A7EB27C-B72B-4BF6-8713-86D8E06DEAF0}" type="pres">
      <dgm:prSet presAssocID="{72F62BCA-1A86-41CC-B094-DBCAF746F13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5CCA2-CBCE-450D-86BD-387637B14626}" type="pres">
      <dgm:prSet presAssocID="{6ECB5405-C850-4E39-B4A3-5DCD5F5404D3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FD5F5E39-AEAD-4BEF-9FE8-DEC1C60887DD}" type="pres">
      <dgm:prSet presAssocID="{E4FF8367-4F5F-4EEF-963E-1881FEBCD38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5D50E-0122-4372-A75A-0054BBECED03}" type="pres">
      <dgm:prSet presAssocID="{9641478A-D2BF-46E1-8766-E1496F7F18B5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B0631026-23F0-4D2D-856A-6AD28A4EF74B}" type="pres">
      <dgm:prSet presAssocID="{1E98384C-5070-45A0-B131-3D2E80872DE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22FB-8C5E-4654-8618-66D052FC3539}" type="presOf" srcId="{7EC1E754-98A1-4D7A-80AA-FC64E8ED3BE0}" destId="{64298BC4-949B-45EC-BD83-B84E09E2B526}" srcOrd="0" destOrd="0" presId="urn:microsoft.com/office/officeart/2005/8/layout/radial4"/>
    <dgm:cxn modelId="{4B4CEF84-D4B7-455D-8BCF-05E5372AE180}" type="presOf" srcId="{6ECB5405-C850-4E39-B4A3-5DCD5F5404D3}" destId="{E325CCA2-CBCE-450D-86BD-387637B14626}" srcOrd="0" destOrd="0" presId="urn:microsoft.com/office/officeart/2005/8/layout/radial4"/>
    <dgm:cxn modelId="{1C6E6737-8D16-47C4-8EC2-E5F7906671CD}" type="presOf" srcId="{9641478A-D2BF-46E1-8766-E1496F7F18B5}" destId="{3705D50E-0122-4372-A75A-0054BBECED03}" srcOrd="0" destOrd="0" presId="urn:microsoft.com/office/officeart/2005/8/layout/radial4"/>
    <dgm:cxn modelId="{51FA04FB-1E90-4D7F-894B-880DEE67D224}" srcId="{9697CAAF-C4C3-4049-8A4D-6E7F8907E033}" destId="{1E98384C-5070-45A0-B131-3D2E80872DE5}" srcOrd="7" destOrd="0" parTransId="{9641478A-D2BF-46E1-8766-E1496F7F18B5}" sibTransId="{78A8F162-1C01-4974-ADBE-E552EBFB0F38}"/>
    <dgm:cxn modelId="{9BB512B3-70E8-4E8D-A3BE-3F2E5251716C}" srcId="{9697CAAF-C4C3-4049-8A4D-6E7F8907E033}" destId="{85C47D93-92EC-4C65-8618-F1C49B8427C1}" srcOrd="0" destOrd="0" parTransId="{669073F6-4BEB-4E57-8595-E3C96C9B4D80}" sibTransId="{7CE366BF-3AE3-4ED7-9CA4-D29BFE0D3054}"/>
    <dgm:cxn modelId="{C5E9DAA4-85F9-4D0E-941A-9D57E966BE86}" srcId="{9697CAAF-C4C3-4049-8A4D-6E7F8907E033}" destId="{E4FF8367-4F5F-4EEF-963E-1881FEBCD387}" srcOrd="6" destOrd="0" parTransId="{6ECB5405-C850-4E39-B4A3-5DCD5F5404D3}" sibTransId="{4AF7ABD6-3257-49D6-A302-D209955D635F}"/>
    <dgm:cxn modelId="{7A9D81C4-AF3B-41B3-890C-DEB9198A9124}" srcId="{9324297C-0FEC-4260-97D1-8AAE3387F483}" destId="{9697CAAF-C4C3-4049-8A4D-6E7F8907E033}" srcOrd="0" destOrd="0" parTransId="{626EA885-EFBC-477C-A8F1-53F46C3077CC}" sibTransId="{5A3BFC47-5D17-4A6A-BAC1-AFECABB36896}"/>
    <dgm:cxn modelId="{07C47A35-7931-4757-A7D2-21235BCB2BBD}" type="presOf" srcId="{D12F13A7-DAF6-4B61-BD68-BBD5808F6349}" destId="{007AAE8E-B959-4AED-8FD7-B5AFE784BC9F}" srcOrd="0" destOrd="0" presId="urn:microsoft.com/office/officeart/2005/8/layout/radial4"/>
    <dgm:cxn modelId="{D789D24D-D635-4313-A624-AD259131F29B}" type="presOf" srcId="{85C47D93-92EC-4C65-8618-F1C49B8427C1}" destId="{65C9C2D9-BCFC-4679-8FCD-D8159088170E}" srcOrd="0" destOrd="0" presId="urn:microsoft.com/office/officeart/2005/8/layout/radial4"/>
    <dgm:cxn modelId="{3BD60279-9D81-4A25-BF01-1EEC8A845A8D}" srcId="{9697CAAF-C4C3-4049-8A4D-6E7F8907E033}" destId="{D12F13A7-DAF6-4B61-BD68-BBD5808F6349}" srcOrd="3" destOrd="0" parTransId="{C5AF23DF-2A4F-4864-81D7-BD95320C3307}" sibTransId="{262691BB-CCA6-4A09-805F-BFBF1572DAD5}"/>
    <dgm:cxn modelId="{EEBB29B5-BD85-427C-9271-0C72B47835A9}" type="presOf" srcId="{FDBCBAC0-DC66-4B85-9215-6B6C8446D52A}" destId="{BFD43359-3258-4FEE-A020-DEF9F70FA373}" srcOrd="0" destOrd="0" presId="urn:microsoft.com/office/officeart/2005/8/layout/radial4"/>
    <dgm:cxn modelId="{2786EF30-C56E-4C61-8A0D-A625B60B71E4}" type="presOf" srcId="{B4B84757-D971-4904-B179-B44A8F00D7C6}" destId="{F34C4CEC-1F9E-4995-BB1E-1887E8C9CCAC}" srcOrd="0" destOrd="0" presId="urn:microsoft.com/office/officeart/2005/8/layout/radial4"/>
    <dgm:cxn modelId="{4CB0A956-EDFE-4D88-9361-EF645B5737C0}" srcId="{9697CAAF-C4C3-4049-8A4D-6E7F8907E033}" destId="{72F62BCA-1A86-41CC-B094-DBCAF746F131}" srcOrd="5" destOrd="0" parTransId="{CAF21401-E047-449C-92D2-BA2A07C44914}" sibTransId="{802BDD8A-1A75-4AB6-B4A8-47D05B5C62F0}"/>
    <dgm:cxn modelId="{DF276EBE-A116-4C08-AC7C-F21ECF5FB3C1}" type="presOf" srcId="{9324297C-0FEC-4260-97D1-8AAE3387F483}" destId="{C2800A4A-F3D2-4423-B9F0-525EA9D99CBF}" srcOrd="0" destOrd="0" presId="urn:microsoft.com/office/officeart/2005/8/layout/radial4"/>
    <dgm:cxn modelId="{D1BD9F38-D065-4FFF-8D39-31E47D93E579}" type="presOf" srcId="{E4FF8367-4F5F-4EEF-963E-1881FEBCD387}" destId="{FD5F5E39-AEAD-4BEF-9FE8-DEC1C60887DD}" srcOrd="0" destOrd="0" presId="urn:microsoft.com/office/officeart/2005/8/layout/radial4"/>
    <dgm:cxn modelId="{BA252F0F-042A-41C0-A616-0983EB8461CC}" srcId="{9697CAAF-C4C3-4049-8A4D-6E7F8907E033}" destId="{357FA7B3-8EB1-4A8B-938A-B49C6032B39F}" srcOrd="4" destOrd="0" parTransId="{7EC1E754-98A1-4D7A-80AA-FC64E8ED3BE0}" sibTransId="{F9C2AC20-9589-4AE9-BD5F-F89C527DA7EC}"/>
    <dgm:cxn modelId="{0E73BEE6-C25B-4CAE-B474-3CDC60F34B89}" type="presOf" srcId="{9697CAAF-C4C3-4049-8A4D-6E7F8907E033}" destId="{688EDBB3-17E1-429E-A591-0F9AD2E8A741}" srcOrd="0" destOrd="0" presId="urn:microsoft.com/office/officeart/2005/8/layout/radial4"/>
    <dgm:cxn modelId="{B5D54A2F-25F5-4B0D-A8E2-A0AF700B06D5}" type="presOf" srcId="{9A12B331-F0D6-405F-8C9D-1302675B576D}" destId="{5AE3F465-60C0-47B6-A1C1-37FC0155D8BD}" srcOrd="0" destOrd="0" presId="urn:microsoft.com/office/officeart/2005/8/layout/radial4"/>
    <dgm:cxn modelId="{3F99C38B-2685-4FF4-8B9D-A0538394D7CE}" type="presOf" srcId="{669073F6-4BEB-4E57-8595-E3C96C9B4D80}" destId="{9CFF601E-4134-485F-8DE7-6B7A891FB9E1}" srcOrd="0" destOrd="0" presId="urn:microsoft.com/office/officeart/2005/8/layout/radial4"/>
    <dgm:cxn modelId="{4612075B-4ED2-4ABA-B7FD-FA824B839489}" type="presOf" srcId="{72F62BCA-1A86-41CC-B094-DBCAF746F131}" destId="{2A7EB27C-B72B-4BF6-8713-86D8E06DEAF0}" srcOrd="0" destOrd="0" presId="urn:microsoft.com/office/officeart/2005/8/layout/radial4"/>
    <dgm:cxn modelId="{1EAF279A-CD3F-4CFD-A268-02A8C53A88A8}" srcId="{9697CAAF-C4C3-4049-8A4D-6E7F8907E033}" destId="{FDBCBAC0-DC66-4B85-9215-6B6C8446D52A}" srcOrd="2" destOrd="0" parTransId="{6F50AE94-F4A8-4F1B-AAE8-9CFAD316A3AF}" sibTransId="{134471DD-934E-4AFB-8F3A-E3FD0366D444}"/>
    <dgm:cxn modelId="{556797DC-05B9-48D6-91A2-790C5E8059D5}" type="presOf" srcId="{6F50AE94-F4A8-4F1B-AAE8-9CFAD316A3AF}" destId="{10C48C31-071D-40FB-AFD1-3B7172F45380}" srcOrd="0" destOrd="0" presId="urn:microsoft.com/office/officeart/2005/8/layout/radial4"/>
    <dgm:cxn modelId="{A089E14A-6762-41DD-BA5C-68FA7D0834AF}" type="presOf" srcId="{357FA7B3-8EB1-4A8B-938A-B49C6032B39F}" destId="{57231561-BFE0-4B55-8ADB-8E69CFB82A40}" srcOrd="0" destOrd="0" presId="urn:microsoft.com/office/officeart/2005/8/layout/radial4"/>
    <dgm:cxn modelId="{5E9DD09B-8B5A-41FD-9A3F-4715C67C08ED}" type="presOf" srcId="{CAF21401-E047-449C-92D2-BA2A07C44914}" destId="{FF0C39B0-8221-410D-893B-63C9716A6655}" srcOrd="0" destOrd="0" presId="urn:microsoft.com/office/officeart/2005/8/layout/radial4"/>
    <dgm:cxn modelId="{626D9AEE-31E8-4D7E-AE47-1F9465BE284E}" srcId="{9697CAAF-C4C3-4049-8A4D-6E7F8907E033}" destId="{B4B84757-D971-4904-B179-B44A8F00D7C6}" srcOrd="1" destOrd="0" parTransId="{9A12B331-F0D6-405F-8C9D-1302675B576D}" sibTransId="{0B1E2F65-21E0-4897-B079-F96BA863735B}"/>
    <dgm:cxn modelId="{6AC17267-0A59-4A23-8CA3-955079934295}" type="presOf" srcId="{C5AF23DF-2A4F-4864-81D7-BD95320C3307}" destId="{1560D2C4-A4E5-4059-817D-C9446F4C2F95}" srcOrd="0" destOrd="0" presId="urn:microsoft.com/office/officeart/2005/8/layout/radial4"/>
    <dgm:cxn modelId="{72207855-4164-467F-94AE-84C262CA4BBF}" type="presOf" srcId="{1E98384C-5070-45A0-B131-3D2E80872DE5}" destId="{B0631026-23F0-4D2D-856A-6AD28A4EF74B}" srcOrd="0" destOrd="0" presId="urn:microsoft.com/office/officeart/2005/8/layout/radial4"/>
    <dgm:cxn modelId="{EEBBD54C-35A0-41CF-9406-AF781012BFD0}" type="presParOf" srcId="{C2800A4A-F3D2-4423-B9F0-525EA9D99CBF}" destId="{688EDBB3-17E1-429E-A591-0F9AD2E8A741}" srcOrd="0" destOrd="0" presId="urn:microsoft.com/office/officeart/2005/8/layout/radial4"/>
    <dgm:cxn modelId="{54185AFE-CC0F-4B75-88EA-B89B643F89F8}" type="presParOf" srcId="{C2800A4A-F3D2-4423-B9F0-525EA9D99CBF}" destId="{9CFF601E-4134-485F-8DE7-6B7A891FB9E1}" srcOrd="1" destOrd="0" presId="urn:microsoft.com/office/officeart/2005/8/layout/radial4"/>
    <dgm:cxn modelId="{411D248B-E5FE-43FC-B10E-FC70F102F899}" type="presParOf" srcId="{C2800A4A-F3D2-4423-B9F0-525EA9D99CBF}" destId="{65C9C2D9-BCFC-4679-8FCD-D8159088170E}" srcOrd="2" destOrd="0" presId="urn:microsoft.com/office/officeart/2005/8/layout/radial4"/>
    <dgm:cxn modelId="{98F40A3B-2B47-48C7-9532-30D429EB21ED}" type="presParOf" srcId="{C2800A4A-F3D2-4423-B9F0-525EA9D99CBF}" destId="{5AE3F465-60C0-47B6-A1C1-37FC0155D8BD}" srcOrd="3" destOrd="0" presId="urn:microsoft.com/office/officeart/2005/8/layout/radial4"/>
    <dgm:cxn modelId="{41DC3F15-F4BC-43E8-9ACE-9B0C967147A3}" type="presParOf" srcId="{C2800A4A-F3D2-4423-B9F0-525EA9D99CBF}" destId="{F34C4CEC-1F9E-4995-BB1E-1887E8C9CCAC}" srcOrd="4" destOrd="0" presId="urn:microsoft.com/office/officeart/2005/8/layout/radial4"/>
    <dgm:cxn modelId="{07D58E18-AB10-4A33-866A-EC17B20C2FEA}" type="presParOf" srcId="{C2800A4A-F3D2-4423-B9F0-525EA9D99CBF}" destId="{10C48C31-071D-40FB-AFD1-3B7172F45380}" srcOrd="5" destOrd="0" presId="urn:microsoft.com/office/officeart/2005/8/layout/radial4"/>
    <dgm:cxn modelId="{962AAB84-292A-4015-915A-81FCDE268D6D}" type="presParOf" srcId="{C2800A4A-F3D2-4423-B9F0-525EA9D99CBF}" destId="{BFD43359-3258-4FEE-A020-DEF9F70FA373}" srcOrd="6" destOrd="0" presId="urn:microsoft.com/office/officeart/2005/8/layout/radial4"/>
    <dgm:cxn modelId="{3B818B86-1D78-4698-8098-DB6FC4C0C89A}" type="presParOf" srcId="{C2800A4A-F3D2-4423-B9F0-525EA9D99CBF}" destId="{1560D2C4-A4E5-4059-817D-C9446F4C2F95}" srcOrd="7" destOrd="0" presId="urn:microsoft.com/office/officeart/2005/8/layout/radial4"/>
    <dgm:cxn modelId="{8D32B872-2ECC-49BA-9547-D6CD2635C576}" type="presParOf" srcId="{C2800A4A-F3D2-4423-B9F0-525EA9D99CBF}" destId="{007AAE8E-B959-4AED-8FD7-B5AFE784BC9F}" srcOrd="8" destOrd="0" presId="urn:microsoft.com/office/officeart/2005/8/layout/radial4"/>
    <dgm:cxn modelId="{4D6B92DC-176E-4A7F-8DE8-8D8338370348}" type="presParOf" srcId="{C2800A4A-F3D2-4423-B9F0-525EA9D99CBF}" destId="{64298BC4-949B-45EC-BD83-B84E09E2B526}" srcOrd="9" destOrd="0" presId="urn:microsoft.com/office/officeart/2005/8/layout/radial4"/>
    <dgm:cxn modelId="{8EAB2185-8200-463E-BA96-1BC78648C34C}" type="presParOf" srcId="{C2800A4A-F3D2-4423-B9F0-525EA9D99CBF}" destId="{57231561-BFE0-4B55-8ADB-8E69CFB82A40}" srcOrd="10" destOrd="0" presId="urn:microsoft.com/office/officeart/2005/8/layout/radial4"/>
    <dgm:cxn modelId="{482A53A8-9DB8-4D48-B0F3-20529E63C57A}" type="presParOf" srcId="{C2800A4A-F3D2-4423-B9F0-525EA9D99CBF}" destId="{FF0C39B0-8221-410D-893B-63C9716A6655}" srcOrd="11" destOrd="0" presId="urn:microsoft.com/office/officeart/2005/8/layout/radial4"/>
    <dgm:cxn modelId="{482C8332-2FF9-42A1-9910-BFBB340B9AF1}" type="presParOf" srcId="{C2800A4A-F3D2-4423-B9F0-525EA9D99CBF}" destId="{2A7EB27C-B72B-4BF6-8713-86D8E06DEAF0}" srcOrd="12" destOrd="0" presId="urn:microsoft.com/office/officeart/2005/8/layout/radial4"/>
    <dgm:cxn modelId="{E957E317-18AB-409C-8607-50DCA156FF7B}" type="presParOf" srcId="{C2800A4A-F3D2-4423-B9F0-525EA9D99CBF}" destId="{E325CCA2-CBCE-450D-86BD-387637B14626}" srcOrd="13" destOrd="0" presId="urn:microsoft.com/office/officeart/2005/8/layout/radial4"/>
    <dgm:cxn modelId="{2E12F145-D392-4C93-8505-D29D48B95C96}" type="presParOf" srcId="{C2800A4A-F3D2-4423-B9F0-525EA9D99CBF}" destId="{FD5F5E39-AEAD-4BEF-9FE8-DEC1C60887DD}" srcOrd="14" destOrd="0" presId="urn:microsoft.com/office/officeart/2005/8/layout/radial4"/>
    <dgm:cxn modelId="{CE637B97-3EED-445D-8AA9-311AE931C3FF}" type="presParOf" srcId="{C2800A4A-F3D2-4423-B9F0-525EA9D99CBF}" destId="{3705D50E-0122-4372-A75A-0054BBECED03}" srcOrd="15" destOrd="0" presId="urn:microsoft.com/office/officeart/2005/8/layout/radial4"/>
    <dgm:cxn modelId="{61534ED4-FFA3-47CD-9797-767D90D82B00}" type="presParOf" srcId="{C2800A4A-F3D2-4423-B9F0-525EA9D99CBF}" destId="{B0631026-23F0-4D2D-856A-6AD28A4EF74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1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84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3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5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3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2762-5916-4297-A304-44C64C43AA1D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789E5D-23E2-4FD5-A934-6919CD67D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6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bhipedia.abhimanu.com/Article/State/NDUyNAEEQQVVEEQQVV/Drug-Menace-in-Himachal-Pradesh-Himachal-Pradesh-State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2725" y="1147813"/>
            <a:ext cx="8915399" cy="7194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NAYI DISHA KENDRA </a:t>
            </a:r>
            <a:r>
              <a:rPr lang="en-US" dirty="0" smtClean="0"/>
              <a:t> HIMACHAL PRADESH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6" y="4998760"/>
            <a:ext cx="8915399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National Health Mission, </a:t>
            </a:r>
          </a:p>
          <a:p>
            <a:pPr algn="ctr"/>
            <a:r>
              <a:rPr lang="en-US" sz="3200" dirty="0"/>
              <a:t>Himachal Pradesh</a:t>
            </a:r>
          </a:p>
          <a:p>
            <a:endParaRPr lang="en-US" dirty="0"/>
          </a:p>
        </p:txBody>
      </p:sp>
      <p:pic>
        <p:nvPicPr>
          <p:cNvPr id="4" name="Picture 2" descr="C:\Users\acer\Desktop\templates\Logos\NHM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7452" y="2751494"/>
            <a:ext cx="1805288" cy="150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7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681" y="1047621"/>
            <a:ext cx="8911687" cy="1280890"/>
          </a:xfrm>
        </p:spPr>
        <p:txBody>
          <a:bodyPr/>
          <a:lstStyle/>
          <a:p>
            <a:r>
              <a:rPr lang="en-US" b="1" dirty="0"/>
              <a:t>Minimum Human Resource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</a:t>
            </a:r>
            <a:r>
              <a:rPr lang="en-US" sz="2400" dirty="0"/>
              <a:t>new HR has been recruited. Existing Human resource like Medical Officers/ FHW/ Staff Nurse/ Lab Technician/ Pharmacist/ Counselors etc. after due training provides the services.   </a:t>
            </a:r>
          </a:p>
        </p:txBody>
      </p:sp>
    </p:spTree>
    <p:extLst>
      <p:ext uri="{BB962C8B-B14F-4D97-AF65-F5344CB8AC3E}">
        <p14:creationId xmlns:p14="http://schemas.microsoft.com/office/powerpoint/2010/main" val="32455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Beneficiaries availed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7044"/>
            <a:ext cx="8915400" cy="4294178"/>
          </a:xfrm>
        </p:spPr>
        <p:txBody>
          <a:bodyPr/>
          <a:lstStyle/>
          <a:p>
            <a:r>
              <a:rPr lang="en-US" dirty="0"/>
              <a:t>As capacity building of various staff category was done in the month of December, 2019, hence services on de-addiction started in the month of January, 2020.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23920"/>
              </p:ext>
            </p:extLst>
          </p:nvPr>
        </p:nvGraphicFramePr>
        <p:xfrm>
          <a:off x="2484387" y="3068230"/>
          <a:ext cx="8421036" cy="22632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3095"/>
                <a:gridCol w="3272590"/>
                <a:gridCol w="3715351"/>
              </a:tblGrid>
              <a:tr h="62475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Beneficiaries availed services from Jan to Dec,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376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Adolescents registered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Adolescents</a:t>
                      </a:r>
                      <a:r>
                        <a:rPr lang="en-US" baseline="0" dirty="0" smtClean="0"/>
                        <a:t> counselled for de-addiction</a:t>
                      </a:r>
                      <a:endParaRPr lang="en-US" dirty="0"/>
                    </a:p>
                  </a:txBody>
                  <a:tcPr/>
                </a:tc>
              </a:tr>
              <a:tr h="624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Beneficiaries at </a:t>
            </a:r>
            <a:r>
              <a:rPr lang="en-US" b="1" dirty="0" err="1" smtClean="0"/>
              <a:t>Nayi</a:t>
            </a:r>
            <a:r>
              <a:rPr lang="en-US" b="1" dirty="0" smtClean="0"/>
              <a:t> </a:t>
            </a:r>
            <a:r>
              <a:rPr lang="en-US" b="1" dirty="0" err="1" smtClean="0"/>
              <a:t>Disha</a:t>
            </a:r>
            <a:r>
              <a:rPr lang="en-US" b="1" dirty="0" smtClean="0"/>
              <a:t> Kendra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3" y="1905000"/>
            <a:ext cx="3090419" cy="41633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22" y="1905000"/>
            <a:ext cx="3673644" cy="4163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8" y="1905000"/>
            <a:ext cx="4017336" cy="41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664" y="450855"/>
            <a:ext cx="8911687" cy="1280890"/>
          </a:xfrm>
        </p:spPr>
        <p:txBody>
          <a:bodyPr/>
          <a:lstStyle/>
          <a:p>
            <a:r>
              <a:rPr lang="en-US" b="1" dirty="0"/>
              <a:t>Beneficiaries at </a:t>
            </a:r>
            <a:r>
              <a:rPr lang="en-US" b="1" dirty="0" err="1"/>
              <a:t>Nayi</a:t>
            </a:r>
            <a:r>
              <a:rPr lang="en-US" b="1" dirty="0"/>
              <a:t> </a:t>
            </a:r>
            <a:r>
              <a:rPr lang="en-US" b="1" dirty="0" err="1"/>
              <a:t>Disha</a:t>
            </a:r>
            <a:r>
              <a:rPr lang="en-US" b="1" dirty="0"/>
              <a:t> Kendra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64" y="1463040"/>
            <a:ext cx="5324210" cy="492332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52" y="1463040"/>
            <a:ext cx="4570323" cy="49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687" y="624110"/>
            <a:ext cx="9261926" cy="16474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Sensitization of Adolescents in AHD for De-addiction services at </a:t>
            </a:r>
            <a:r>
              <a:rPr lang="en-US" b="1" dirty="0" err="1" smtClean="0"/>
              <a:t>Nayi</a:t>
            </a:r>
            <a:r>
              <a:rPr lang="en-US" b="1" dirty="0" smtClean="0"/>
              <a:t> </a:t>
            </a:r>
            <a:r>
              <a:rPr lang="en-US" b="1" dirty="0" err="1" smtClean="0"/>
              <a:t>Disha</a:t>
            </a:r>
            <a:r>
              <a:rPr lang="en-US" b="1" dirty="0" smtClean="0"/>
              <a:t> Kendra </a:t>
            </a:r>
            <a:endParaRPr lang="en-US" b="1" dirty="0"/>
          </a:p>
        </p:txBody>
      </p:sp>
      <p:pic>
        <p:nvPicPr>
          <p:cNvPr id="4" name="Content Placeholder 3" descr="AHD Uteep Nov (4)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6004" y="2550726"/>
            <a:ext cx="3272590" cy="3542063"/>
          </a:xfrm>
          <a:prstGeom prst="rect">
            <a:avLst/>
          </a:prstGeom>
        </p:spPr>
      </p:pic>
      <p:pic>
        <p:nvPicPr>
          <p:cNvPr id="5" name="Image1"/>
          <p:cNvPicPr/>
          <p:nvPr/>
        </p:nvPicPr>
        <p:blipFill>
          <a:blip r:embed="rId3" cstate="print"/>
          <a:srcRect/>
          <a:stretch/>
        </p:blipFill>
        <p:spPr>
          <a:xfrm>
            <a:off x="1043539" y="2550727"/>
            <a:ext cx="3316706" cy="3542063"/>
          </a:xfrm>
          <a:prstGeom prst="rect">
            <a:avLst/>
          </a:prstGeom>
        </p:spPr>
      </p:pic>
      <p:pic>
        <p:nvPicPr>
          <p:cNvPr id="7" name="Image1"/>
          <p:cNvPicPr/>
          <p:nvPr/>
        </p:nvPicPr>
        <p:blipFill>
          <a:blip r:embed="rId4" cstate="print"/>
          <a:srcRect/>
          <a:stretch/>
        </p:blipFill>
        <p:spPr>
          <a:xfrm>
            <a:off x="8364352" y="2550726"/>
            <a:ext cx="3140259" cy="35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Sensitization of parents for De-addiction services at </a:t>
            </a:r>
            <a:r>
              <a:rPr lang="en-US" b="1" dirty="0" err="1" smtClean="0"/>
              <a:t>Nayi</a:t>
            </a:r>
            <a:r>
              <a:rPr lang="en-US" b="1" dirty="0" smtClean="0"/>
              <a:t> </a:t>
            </a:r>
            <a:r>
              <a:rPr lang="en-US" b="1" dirty="0" err="1" smtClean="0"/>
              <a:t>Disha</a:t>
            </a:r>
            <a:r>
              <a:rPr lang="en-US" b="1" dirty="0" smtClean="0"/>
              <a:t> </a:t>
            </a:r>
            <a:r>
              <a:rPr lang="en-US" b="1" dirty="0"/>
              <a:t>K</a:t>
            </a:r>
            <a:r>
              <a:rPr lang="en-US" b="1" dirty="0" smtClean="0"/>
              <a:t>endra</a:t>
            </a:r>
            <a:endParaRPr lang="en-US" b="1" dirty="0"/>
          </a:p>
        </p:txBody>
      </p:sp>
      <p:pic>
        <p:nvPicPr>
          <p:cNvPr id="4" name="Content Placeholder 3" descr="AHD Manda (1).jpe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b="27067"/>
          <a:stretch/>
        </p:blipFill>
        <p:spPr>
          <a:xfrm>
            <a:off x="6700185" y="2184935"/>
            <a:ext cx="4118611" cy="3898232"/>
          </a:xfrm>
          <a:prstGeom prst="rect">
            <a:avLst/>
          </a:prstGeom>
        </p:spPr>
      </p:pic>
      <p:pic>
        <p:nvPicPr>
          <p:cNvPr id="5" name="Image1"/>
          <p:cNvPicPr/>
          <p:nvPr/>
        </p:nvPicPr>
        <p:blipFill>
          <a:blip r:embed="rId3" cstate="print"/>
          <a:srcRect/>
          <a:stretch/>
        </p:blipFill>
        <p:spPr>
          <a:xfrm>
            <a:off x="2059803" y="2184935"/>
            <a:ext cx="4081113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Convergence with other departments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99924"/>
            <a:ext cx="8915400" cy="41112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Various platforms of other departments are being used for wide spread publicity of services being provided at </a:t>
            </a:r>
            <a:r>
              <a:rPr lang="en-US" sz="2400" dirty="0" err="1" smtClean="0"/>
              <a:t>Nayi</a:t>
            </a:r>
            <a:r>
              <a:rPr lang="en-US" sz="2400" dirty="0" smtClean="0"/>
              <a:t> </a:t>
            </a:r>
            <a:r>
              <a:rPr lang="en-US" sz="2400" dirty="0" err="1" smtClean="0"/>
              <a:t>Disha</a:t>
            </a:r>
            <a:r>
              <a:rPr lang="en-US" sz="2400" dirty="0" smtClean="0"/>
              <a:t> Kendra such as </a:t>
            </a:r>
          </a:p>
          <a:p>
            <a:r>
              <a:rPr lang="en-US" sz="2400" dirty="0" err="1" smtClean="0"/>
              <a:t>Kishori</a:t>
            </a:r>
            <a:r>
              <a:rPr lang="en-US" sz="2400" dirty="0" smtClean="0"/>
              <a:t> </a:t>
            </a:r>
            <a:r>
              <a:rPr lang="en-US" sz="2400" dirty="0" err="1" smtClean="0"/>
              <a:t>Diwas</a:t>
            </a:r>
            <a:r>
              <a:rPr lang="en-US" sz="2400" dirty="0" smtClean="0"/>
              <a:t>, </a:t>
            </a:r>
            <a:r>
              <a:rPr lang="en-US" sz="2400" dirty="0" err="1" smtClean="0"/>
              <a:t>Poshan</a:t>
            </a:r>
            <a:r>
              <a:rPr lang="en-US" sz="2400" dirty="0" smtClean="0"/>
              <a:t> </a:t>
            </a:r>
            <a:r>
              <a:rPr lang="en-US" sz="2400" dirty="0" err="1" smtClean="0"/>
              <a:t>Maah</a:t>
            </a:r>
            <a:r>
              <a:rPr lang="en-US" sz="2400" dirty="0" smtClean="0"/>
              <a:t>, Anemia </a:t>
            </a:r>
            <a:r>
              <a:rPr lang="en-US" sz="2400" dirty="0" err="1" smtClean="0"/>
              <a:t>Mukt</a:t>
            </a:r>
            <a:r>
              <a:rPr lang="en-US" sz="2400" dirty="0" smtClean="0"/>
              <a:t> Bharat – ICDS</a:t>
            </a:r>
          </a:p>
          <a:p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Ghar</a:t>
            </a:r>
            <a:r>
              <a:rPr lang="en-US" sz="2400" dirty="0" smtClean="0"/>
              <a:t> </a:t>
            </a:r>
            <a:r>
              <a:rPr lang="en-US" sz="2400" dirty="0" err="1" smtClean="0"/>
              <a:t>Pathshala</a:t>
            </a:r>
            <a:r>
              <a:rPr lang="en-US" sz="2400" dirty="0" smtClean="0"/>
              <a:t>- Education</a:t>
            </a:r>
          </a:p>
          <a:p>
            <a:r>
              <a:rPr lang="en-US" sz="2400" dirty="0" smtClean="0"/>
              <a:t>Gram </a:t>
            </a:r>
            <a:r>
              <a:rPr lang="en-US" sz="2400" dirty="0" err="1" smtClean="0"/>
              <a:t>Sabha</a:t>
            </a:r>
            <a:r>
              <a:rPr lang="en-US" sz="2400" dirty="0" smtClean="0"/>
              <a:t>- </a:t>
            </a:r>
            <a:r>
              <a:rPr lang="en-US" sz="2400" dirty="0" err="1" smtClean="0"/>
              <a:t>Panchayati</a:t>
            </a:r>
            <a:r>
              <a:rPr lang="en-US" sz="2400" dirty="0" smtClean="0"/>
              <a:t> Raj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6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Partners </a:t>
            </a:r>
            <a:r>
              <a:rPr lang="en-US" b="1" dirty="0" smtClean="0"/>
              <a:t>Involved </a:t>
            </a:r>
            <a:r>
              <a:rPr lang="en-US" b="1" dirty="0"/>
              <a:t>F</a:t>
            </a:r>
            <a:r>
              <a:rPr lang="en-US" b="1" dirty="0" smtClean="0"/>
              <a:t>or Implementation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99924"/>
            <a:ext cx="8915400" cy="426530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“MAMTA HIMC” </a:t>
            </a:r>
            <a:r>
              <a:rPr lang="en-US" sz="2000" dirty="0" smtClean="0"/>
              <a:t>a NGO with known name in Adolescent Health engaged and </a:t>
            </a:r>
            <a:r>
              <a:rPr lang="en-US" sz="2000" dirty="0" err="1" smtClean="0"/>
              <a:t>MoU</a:t>
            </a:r>
            <a:r>
              <a:rPr lang="en-US" sz="2000" dirty="0" smtClean="0"/>
              <a:t> signed.</a:t>
            </a:r>
          </a:p>
          <a:p>
            <a:r>
              <a:rPr lang="en-US" sz="2000" dirty="0" smtClean="0"/>
              <a:t>MAMTA</a:t>
            </a:r>
            <a:r>
              <a:rPr lang="en-US" sz="2000" b="1" dirty="0" smtClean="0"/>
              <a:t> </a:t>
            </a:r>
            <a:r>
              <a:rPr lang="en-US" sz="2000" dirty="0" smtClean="0"/>
              <a:t>HIMC is </a:t>
            </a:r>
            <a:r>
              <a:rPr lang="en-US" sz="2000" dirty="0"/>
              <a:t>facilitating and strengthening the implementation of RKSK in the state as Technical partner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Coordination </a:t>
            </a:r>
            <a:r>
              <a:rPr lang="en-US" sz="2000" dirty="0"/>
              <a:t>is being done by </a:t>
            </a:r>
            <a:r>
              <a:rPr lang="en-US" sz="2000" dirty="0" smtClean="0"/>
              <a:t>MAMTA </a:t>
            </a:r>
            <a:r>
              <a:rPr lang="en-US" sz="2000" dirty="0"/>
              <a:t>in </a:t>
            </a:r>
            <a:r>
              <a:rPr lang="en-US" sz="2000" dirty="0" smtClean="0"/>
              <a:t>establishment, assessment and supportive supervision of </a:t>
            </a:r>
            <a:r>
              <a:rPr lang="en-US" sz="2000" dirty="0"/>
              <a:t>the </a:t>
            </a:r>
            <a:r>
              <a:rPr lang="en-US" sz="2000" dirty="0" err="1"/>
              <a:t>Nayi</a:t>
            </a:r>
            <a:r>
              <a:rPr lang="en-US" sz="2000" dirty="0"/>
              <a:t> </a:t>
            </a:r>
            <a:r>
              <a:rPr lang="en-US" sz="2000" dirty="0" err="1"/>
              <a:t>Disha</a:t>
            </a:r>
            <a:r>
              <a:rPr lang="en-US" sz="2000" dirty="0"/>
              <a:t> Kendra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Based </a:t>
            </a:r>
            <a:r>
              <a:rPr lang="en-US" sz="2000" dirty="0"/>
              <a:t>upon supportive </a:t>
            </a:r>
            <a:r>
              <a:rPr lang="en-US" sz="2000" dirty="0" smtClean="0"/>
              <a:t>supervision, </a:t>
            </a:r>
            <a:r>
              <a:rPr lang="en-US" sz="2000" dirty="0"/>
              <a:t>gaps were shared with health officials after which time to time corrective actions were taken by the department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MAMTA </a:t>
            </a:r>
            <a:r>
              <a:rPr lang="en-US" sz="2000" dirty="0"/>
              <a:t>has facilitated the RKSK training and De-addiction training of Psychiatrist, Medical Officers, Paramedics and Counselors along with the training of online reporting of RKSK. </a:t>
            </a:r>
            <a:endParaRPr lang="en-US" sz="2000" dirty="0" smtClean="0"/>
          </a:p>
          <a:p>
            <a:r>
              <a:rPr lang="en-US" sz="2000" dirty="0" smtClean="0"/>
              <a:t>MAMTA has also developed </a:t>
            </a:r>
            <a:r>
              <a:rPr lang="en-US" sz="2000" smtClean="0"/>
              <a:t>counseling material.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367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15" y="721165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194" y="2002055"/>
            <a:ext cx="8992418" cy="3909167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Adolescent Health is the least priority of Medical Colleges. </a:t>
            </a:r>
          </a:p>
          <a:p>
            <a:pPr lvl="0"/>
            <a:r>
              <a:rPr lang="en-US" sz="2400" dirty="0"/>
              <a:t>Trained manpower is dynamic and hence repeated training is required at the facility level.</a:t>
            </a:r>
          </a:p>
          <a:p>
            <a:pPr lvl="0"/>
            <a:r>
              <a:rPr lang="en-US" sz="2400" dirty="0"/>
              <a:t>Performance in such facilities is individual driven. Performance depends upon the self-motivation of the staff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/>
              <a:t>State has only 22 Adolescent Health Counselors. Rest 77 </a:t>
            </a:r>
            <a:r>
              <a:rPr lang="en-US" sz="2400" dirty="0" err="1"/>
              <a:t>Nayi</a:t>
            </a:r>
            <a:r>
              <a:rPr lang="en-US" sz="2400" dirty="0"/>
              <a:t> </a:t>
            </a:r>
            <a:r>
              <a:rPr lang="en-US" sz="2400" dirty="0" err="1"/>
              <a:t>Disha</a:t>
            </a:r>
            <a:r>
              <a:rPr lang="en-US" sz="2400" dirty="0"/>
              <a:t> </a:t>
            </a:r>
            <a:r>
              <a:rPr lang="en-US" sz="2400" dirty="0" err="1"/>
              <a:t>Kendras</a:t>
            </a:r>
            <a:r>
              <a:rPr lang="en-US" sz="2400" dirty="0"/>
              <a:t> do not have AH Counselors. A team including paramedic staff has been trained to provide various services at NDK.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08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649" y="614484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Way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0792"/>
            <a:ext cx="8915400" cy="4390430"/>
          </a:xfrm>
        </p:spPr>
        <p:txBody>
          <a:bodyPr>
            <a:normAutofit/>
          </a:bodyPr>
          <a:lstStyle/>
          <a:p>
            <a:r>
              <a:rPr lang="en-US" sz="2000" dirty="0"/>
              <a:t>Initially </a:t>
            </a:r>
            <a:r>
              <a:rPr lang="en-US" sz="2000" dirty="0" err="1"/>
              <a:t>Nayi</a:t>
            </a:r>
            <a:r>
              <a:rPr lang="en-US" sz="2000" dirty="0"/>
              <a:t> </a:t>
            </a:r>
            <a:r>
              <a:rPr lang="en-US" sz="2000" dirty="0" err="1"/>
              <a:t>Disha</a:t>
            </a:r>
            <a:r>
              <a:rPr lang="en-US" sz="2000" dirty="0"/>
              <a:t> </a:t>
            </a:r>
            <a:r>
              <a:rPr lang="en-US" sz="2000" dirty="0" err="1"/>
              <a:t>Kendras</a:t>
            </a:r>
            <a:r>
              <a:rPr lang="en-US" sz="2000" dirty="0"/>
              <a:t> were started at the tertiary and secondary level of </a:t>
            </a:r>
            <a:r>
              <a:rPr lang="en-US" sz="2000" dirty="0" smtClean="0"/>
              <a:t>facility having </a:t>
            </a:r>
            <a:r>
              <a:rPr lang="en-US" sz="2000" dirty="0"/>
              <a:t>adequate infrastructure. Once these facilities become popular then in next phase Health and Wellness Centers would be covered to provide services to adolescents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Multi Drug Screening Kit shall be provided </a:t>
            </a:r>
            <a:r>
              <a:rPr lang="en-US" sz="2000" dirty="0"/>
              <a:t>at </a:t>
            </a:r>
            <a:r>
              <a:rPr lang="en-US" sz="2000" dirty="0" err="1"/>
              <a:t>Nayi</a:t>
            </a:r>
            <a:r>
              <a:rPr lang="en-US" sz="2000" dirty="0"/>
              <a:t> </a:t>
            </a:r>
            <a:r>
              <a:rPr lang="en-US" sz="2000" dirty="0" err="1"/>
              <a:t>Disha</a:t>
            </a:r>
            <a:r>
              <a:rPr lang="en-US" sz="2000" dirty="0"/>
              <a:t> </a:t>
            </a:r>
            <a:r>
              <a:rPr lang="en-US" sz="2000" dirty="0" smtClean="0"/>
              <a:t>Kendra. These kits helps in detection of six drugs namely Marijuana, Cocaine, Opiate, Amphetamine, Benzodiazepines, </a:t>
            </a:r>
            <a:r>
              <a:rPr lang="en-US" sz="2000" dirty="0" err="1" smtClean="0"/>
              <a:t>Methylnedioxymethamphetamine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Recruitment of Counselors shall be done.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41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246" y="624110"/>
            <a:ext cx="7067366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Rationale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380504"/>
              </p:ext>
            </p:extLst>
          </p:nvPr>
        </p:nvGraphicFramePr>
        <p:xfrm>
          <a:off x="2589213" y="2133600"/>
          <a:ext cx="8576092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5031" y="6237171"/>
            <a:ext cx="10462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1. </a:t>
            </a:r>
            <a:r>
              <a:rPr lang="en-US" sz="1100" u="sng" dirty="0">
                <a:hlinkClick r:id="rId7"/>
              </a:rPr>
              <a:t>https://abhipedia.abhimanu.com/Article/State/NDUyNAEEQQVVEEQQVV/Drug-Menace-in-Himachal-Pradesh-Himachal-Pradesh-State</a:t>
            </a:r>
            <a:r>
              <a:rPr lang="en-US" sz="1100" dirty="0"/>
              <a:t>(Accessed on 2020 October 12)</a:t>
            </a:r>
          </a:p>
        </p:txBody>
      </p:sp>
    </p:spTree>
    <p:extLst>
      <p:ext uri="{BB962C8B-B14F-4D97-AF65-F5344CB8AC3E}">
        <p14:creationId xmlns:p14="http://schemas.microsoft.com/office/powerpoint/2010/main" val="13779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7B16C-D2E4-437A-A4C9-E5A56CC67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F6D5D-A014-4F2C-AA2D-4B8503A6A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99025-94E5-4443-8BA4-50DF713CA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E0A06-9ECD-42E2-8C5B-6D8B6DE82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A6855B-65CD-4168-84DD-8AF4EEA44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2EFB5-435E-4031-AC23-7DEC29B6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949" y="2143225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256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543" y="277600"/>
            <a:ext cx="10501161" cy="128089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Services offered at </a:t>
            </a:r>
            <a:r>
              <a:rPr lang="en-US" sz="4400" b="1" dirty="0" err="1" smtClean="0"/>
              <a:t>Nayi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Disha</a:t>
            </a:r>
            <a:r>
              <a:rPr lang="en-US" sz="4400" b="1" dirty="0" smtClean="0"/>
              <a:t> Kendra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41155"/>
              </p:ext>
            </p:extLst>
          </p:nvPr>
        </p:nvGraphicFramePr>
        <p:xfrm>
          <a:off x="1953946" y="843815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38">
            <a:extLst>
              <a:ext uri="{FF2B5EF4-FFF2-40B4-BE49-F238E27FC236}">
                <a16:creationId xmlns="" xmlns:a16="http://schemas.microsoft.com/office/drawing/2014/main" id="{6710F09B-5E8A-4373-9E77-72C747A78242}"/>
              </a:ext>
            </a:extLst>
          </p:cNvPr>
          <p:cNvGrpSpPr/>
          <p:nvPr/>
        </p:nvGrpSpPr>
        <p:grpSpPr>
          <a:xfrm>
            <a:off x="1741100" y="3402347"/>
            <a:ext cx="3953199" cy="1798637"/>
            <a:chOff x="98208" y="4355211"/>
            <a:chExt cx="5999605" cy="1840327"/>
          </a:xfrm>
        </p:grpSpPr>
        <p:grpSp>
          <p:nvGrpSpPr>
            <p:cNvPr id="14" name="Group 10">
              <a:extLst>
                <a:ext uri="{FF2B5EF4-FFF2-40B4-BE49-F238E27FC236}">
                  <a16:creationId xmlns="" xmlns:a16="http://schemas.microsoft.com/office/drawing/2014/main" id="{A7E7CCE5-9860-462D-80F4-30E783665C2F}"/>
                </a:ext>
              </a:extLst>
            </p:cNvPr>
            <p:cNvGrpSpPr/>
            <p:nvPr/>
          </p:nvGrpSpPr>
          <p:grpSpPr>
            <a:xfrm>
              <a:off x="98208" y="4837152"/>
              <a:ext cx="5999605" cy="721420"/>
              <a:chOff x="489996" y="4258276"/>
              <a:chExt cx="8578182" cy="820742"/>
            </a:xfrm>
          </p:grpSpPr>
          <p:sp>
            <p:nvSpPr>
              <p:cNvPr id="16" name="Rectangle 10">
                <a:extLst>
                  <a:ext uri="{FF2B5EF4-FFF2-40B4-BE49-F238E27FC236}">
                    <a16:creationId xmlns="" xmlns:a16="http://schemas.microsoft.com/office/drawing/2014/main" id="{DE5D50F0-0AEC-43A2-8C76-17FC0B643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489996" y="4258276"/>
                <a:ext cx="8578182" cy="820742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ext 73">
                <a:extLst>
                  <a:ext uri="{FF2B5EF4-FFF2-40B4-BE49-F238E27FC236}">
                    <a16:creationId xmlns="" xmlns:a16="http://schemas.microsoft.com/office/drawing/2014/main" id="{4EFFFCF1-996B-452C-B035-4FCB46B7908C}"/>
                  </a:ext>
                </a:extLst>
              </p:cNvPr>
              <p:cNvSpPr txBox="1"/>
              <p:nvPr/>
            </p:nvSpPr>
            <p:spPr>
              <a:xfrm>
                <a:off x="596399" y="4366720"/>
                <a:ext cx="6315561" cy="63907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NUTRITION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75">
              <a:extLst>
                <a:ext uri="{FF2B5EF4-FFF2-40B4-BE49-F238E27FC236}">
                  <a16:creationId xmlns="" xmlns:a16="http://schemas.microsoft.com/office/drawing/2014/main" id="{10AE215E-C22B-446B-BF49-03F4AA52A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50602" y="5104023"/>
              <a:ext cx="1840327" cy="342704"/>
            </a:xfrm>
            <a:prstGeom prst="rect">
              <a:avLst/>
            </a:prstGeom>
          </p:spPr>
        </p:pic>
      </p:grpSp>
      <p:grpSp>
        <p:nvGrpSpPr>
          <p:cNvPr id="18" name="Group 38">
            <a:extLst>
              <a:ext uri="{FF2B5EF4-FFF2-40B4-BE49-F238E27FC236}">
                <a16:creationId xmlns="" xmlns:a16="http://schemas.microsoft.com/office/drawing/2014/main" id="{6710F09B-5E8A-4373-9E77-72C747A78242}"/>
              </a:ext>
            </a:extLst>
          </p:cNvPr>
          <p:cNvGrpSpPr/>
          <p:nvPr/>
        </p:nvGrpSpPr>
        <p:grpSpPr>
          <a:xfrm>
            <a:off x="1724428" y="4387945"/>
            <a:ext cx="3925601" cy="1798637"/>
            <a:chOff x="98208" y="4355211"/>
            <a:chExt cx="5999605" cy="1840327"/>
          </a:xfrm>
        </p:grpSpPr>
        <p:grpSp>
          <p:nvGrpSpPr>
            <p:cNvPr id="19" name="Group 10">
              <a:extLst>
                <a:ext uri="{FF2B5EF4-FFF2-40B4-BE49-F238E27FC236}">
                  <a16:creationId xmlns="" xmlns:a16="http://schemas.microsoft.com/office/drawing/2014/main" id="{A7E7CCE5-9860-462D-80F4-30E783665C2F}"/>
                </a:ext>
              </a:extLst>
            </p:cNvPr>
            <p:cNvGrpSpPr/>
            <p:nvPr/>
          </p:nvGrpSpPr>
          <p:grpSpPr>
            <a:xfrm>
              <a:off x="98208" y="4837152"/>
              <a:ext cx="5999605" cy="721420"/>
              <a:chOff x="489996" y="4258276"/>
              <a:chExt cx="8578182" cy="820742"/>
            </a:xfrm>
          </p:grpSpPr>
          <p:sp>
            <p:nvSpPr>
              <p:cNvPr id="21" name="Rectangle 10">
                <a:extLst>
                  <a:ext uri="{FF2B5EF4-FFF2-40B4-BE49-F238E27FC236}">
                    <a16:creationId xmlns="" xmlns:a16="http://schemas.microsoft.com/office/drawing/2014/main" id="{DE5D50F0-0AEC-43A2-8C76-17FC0B643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489996" y="4258276"/>
                <a:ext cx="8578182" cy="820742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 73">
                <a:extLst>
                  <a:ext uri="{FF2B5EF4-FFF2-40B4-BE49-F238E27FC236}">
                    <a16:creationId xmlns="" xmlns:a16="http://schemas.microsoft.com/office/drawing/2014/main" id="{4EFFFCF1-996B-452C-B035-4FCB46B7908C}"/>
                  </a:ext>
                </a:extLst>
              </p:cNvPr>
              <p:cNvSpPr txBox="1"/>
              <p:nvPr/>
            </p:nvSpPr>
            <p:spPr>
              <a:xfrm>
                <a:off x="596399" y="4366720"/>
                <a:ext cx="6722062" cy="639074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 smtClean="0">
                    <a:solidFill>
                      <a:prstClr val="white"/>
                    </a:solidFill>
                    <a:latin typeface="Calibri" panose="020F0502020204030204"/>
                  </a:rPr>
                  <a:t>SEXUAL AND REPRODUCTIVE HEALTH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75">
              <a:extLst>
                <a:ext uri="{FF2B5EF4-FFF2-40B4-BE49-F238E27FC236}">
                  <a16:creationId xmlns="" xmlns:a16="http://schemas.microsoft.com/office/drawing/2014/main" id="{10AE215E-C22B-446B-BF49-03F4AA52A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50602" y="5104023"/>
              <a:ext cx="1840327" cy="342704"/>
            </a:xfrm>
            <a:prstGeom prst="rect">
              <a:avLst/>
            </a:prstGeom>
          </p:spPr>
        </p:pic>
      </p:grpSp>
      <p:grpSp>
        <p:nvGrpSpPr>
          <p:cNvPr id="23" name="Group 38">
            <a:extLst>
              <a:ext uri="{FF2B5EF4-FFF2-40B4-BE49-F238E27FC236}">
                <a16:creationId xmlns="" xmlns:a16="http://schemas.microsoft.com/office/drawing/2014/main" id="{6710F09B-5E8A-4373-9E77-72C747A78242}"/>
              </a:ext>
            </a:extLst>
          </p:cNvPr>
          <p:cNvGrpSpPr/>
          <p:nvPr/>
        </p:nvGrpSpPr>
        <p:grpSpPr>
          <a:xfrm>
            <a:off x="7102642" y="3386789"/>
            <a:ext cx="3831657" cy="1798637"/>
            <a:chOff x="98208" y="4355211"/>
            <a:chExt cx="5999605" cy="1840327"/>
          </a:xfrm>
        </p:grpSpPr>
        <p:grpSp>
          <p:nvGrpSpPr>
            <p:cNvPr id="24" name="Group 10">
              <a:extLst>
                <a:ext uri="{FF2B5EF4-FFF2-40B4-BE49-F238E27FC236}">
                  <a16:creationId xmlns="" xmlns:a16="http://schemas.microsoft.com/office/drawing/2014/main" id="{A7E7CCE5-9860-462D-80F4-30E783665C2F}"/>
                </a:ext>
              </a:extLst>
            </p:cNvPr>
            <p:cNvGrpSpPr/>
            <p:nvPr/>
          </p:nvGrpSpPr>
          <p:grpSpPr>
            <a:xfrm>
              <a:off x="98208" y="4837152"/>
              <a:ext cx="5999605" cy="721420"/>
              <a:chOff x="489996" y="4258276"/>
              <a:chExt cx="8578182" cy="820742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="" xmlns:a16="http://schemas.microsoft.com/office/drawing/2014/main" id="{DE5D50F0-0AEC-43A2-8C76-17FC0B643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489996" y="4258276"/>
                <a:ext cx="8578182" cy="820742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 73">
                <a:extLst>
                  <a:ext uri="{FF2B5EF4-FFF2-40B4-BE49-F238E27FC236}">
                    <a16:creationId xmlns="" xmlns:a16="http://schemas.microsoft.com/office/drawing/2014/main" id="{4EFFFCF1-996B-452C-B035-4FCB46B7908C}"/>
                  </a:ext>
                </a:extLst>
              </p:cNvPr>
              <p:cNvSpPr txBox="1"/>
              <p:nvPr/>
            </p:nvSpPr>
            <p:spPr>
              <a:xfrm>
                <a:off x="596399" y="4366720"/>
                <a:ext cx="6315561" cy="63907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 smtClean="0">
                    <a:solidFill>
                      <a:prstClr val="white"/>
                    </a:solidFill>
                    <a:latin typeface="Calibri" panose="020F0502020204030204"/>
                  </a:rPr>
                  <a:t>INJURIES AND VIOLENCE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75">
              <a:extLst>
                <a:ext uri="{FF2B5EF4-FFF2-40B4-BE49-F238E27FC236}">
                  <a16:creationId xmlns="" xmlns:a16="http://schemas.microsoft.com/office/drawing/2014/main" id="{10AE215E-C22B-446B-BF49-03F4AA52A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50602" y="5104023"/>
              <a:ext cx="1840327" cy="342704"/>
            </a:xfrm>
            <a:prstGeom prst="rect">
              <a:avLst/>
            </a:prstGeom>
          </p:spPr>
        </p:pic>
      </p:grpSp>
      <p:grpSp>
        <p:nvGrpSpPr>
          <p:cNvPr id="28" name="Group 38">
            <a:extLst>
              <a:ext uri="{FF2B5EF4-FFF2-40B4-BE49-F238E27FC236}">
                <a16:creationId xmlns="" xmlns:a16="http://schemas.microsoft.com/office/drawing/2014/main" id="{6710F09B-5E8A-4373-9E77-72C747A78242}"/>
              </a:ext>
            </a:extLst>
          </p:cNvPr>
          <p:cNvGrpSpPr/>
          <p:nvPr/>
        </p:nvGrpSpPr>
        <p:grpSpPr>
          <a:xfrm>
            <a:off x="7102643" y="4382949"/>
            <a:ext cx="3918283" cy="1798637"/>
            <a:chOff x="98208" y="4355211"/>
            <a:chExt cx="5999605" cy="1840327"/>
          </a:xfrm>
        </p:grpSpPr>
        <p:grpSp>
          <p:nvGrpSpPr>
            <p:cNvPr id="29" name="Group 10">
              <a:extLst>
                <a:ext uri="{FF2B5EF4-FFF2-40B4-BE49-F238E27FC236}">
                  <a16:creationId xmlns="" xmlns:a16="http://schemas.microsoft.com/office/drawing/2014/main" id="{A7E7CCE5-9860-462D-80F4-30E783665C2F}"/>
                </a:ext>
              </a:extLst>
            </p:cNvPr>
            <p:cNvGrpSpPr/>
            <p:nvPr/>
          </p:nvGrpSpPr>
          <p:grpSpPr>
            <a:xfrm>
              <a:off x="98208" y="4837152"/>
              <a:ext cx="5999605" cy="721420"/>
              <a:chOff x="489996" y="4258276"/>
              <a:chExt cx="8578182" cy="820742"/>
            </a:xfrm>
          </p:grpSpPr>
          <p:sp>
            <p:nvSpPr>
              <p:cNvPr id="31" name="Rectangle 10">
                <a:extLst>
                  <a:ext uri="{FF2B5EF4-FFF2-40B4-BE49-F238E27FC236}">
                    <a16:creationId xmlns="" xmlns:a16="http://schemas.microsoft.com/office/drawing/2014/main" id="{DE5D50F0-0AEC-43A2-8C76-17FC0B643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489996" y="4258276"/>
                <a:ext cx="8578182" cy="820742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 73">
                <a:extLst>
                  <a:ext uri="{FF2B5EF4-FFF2-40B4-BE49-F238E27FC236}">
                    <a16:creationId xmlns="" xmlns:a16="http://schemas.microsoft.com/office/drawing/2014/main" id="{4EFFFCF1-996B-452C-B035-4FCB46B7908C}"/>
                  </a:ext>
                </a:extLst>
              </p:cNvPr>
              <p:cNvSpPr txBox="1"/>
              <p:nvPr/>
            </p:nvSpPr>
            <p:spPr>
              <a:xfrm>
                <a:off x="596399" y="4366720"/>
                <a:ext cx="6315561" cy="639074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NON</a:t>
                </a:r>
                <a:r>
                  <a:rPr kumimoji="0"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COMMUNICABLE DISEASES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0" name="Picture 75">
              <a:extLst>
                <a:ext uri="{FF2B5EF4-FFF2-40B4-BE49-F238E27FC236}">
                  <a16:creationId xmlns="" xmlns:a16="http://schemas.microsoft.com/office/drawing/2014/main" id="{10AE215E-C22B-446B-BF49-03F4AA52A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50602" y="5104023"/>
              <a:ext cx="1840327" cy="342704"/>
            </a:xfrm>
            <a:prstGeom prst="rect">
              <a:avLst/>
            </a:prstGeom>
          </p:spPr>
        </p:pic>
      </p:grpSp>
      <p:grpSp>
        <p:nvGrpSpPr>
          <p:cNvPr id="33" name="Group 38">
            <a:extLst>
              <a:ext uri="{FF2B5EF4-FFF2-40B4-BE49-F238E27FC236}">
                <a16:creationId xmlns="" xmlns:a16="http://schemas.microsoft.com/office/drawing/2014/main" id="{6710F09B-5E8A-4373-9E77-72C747A78242}"/>
              </a:ext>
            </a:extLst>
          </p:cNvPr>
          <p:cNvGrpSpPr/>
          <p:nvPr/>
        </p:nvGrpSpPr>
        <p:grpSpPr>
          <a:xfrm>
            <a:off x="7107111" y="5375428"/>
            <a:ext cx="3913816" cy="1798637"/>
            <a:chOff x="98208" y="4355211"/>
            <a:chExt cx="5999605" cy="1840327"/>
          </a:xfrm>
        </p:grpSpPr>
        <p:grpSp>
          <p:nvGrpSpPr>
            <p:cNvPr id="34" name="Group 10">
              <a:extLst>
                <a:ext uri="{FF2B5EF4-FFF2-40B4-BE49-F238E27FC236}">
                  <a16:creationId xmlns="" xmlns:a16="http://schemas.microsoft.com/office/drawing/2014/main" id="{A7E7CCE5-9860-462D-80F4-30E783665C2F}"/>
                </a:ext>
              </a:extLst>
            </p:cNvPr>
            <p:cNvGrpSpPr/>
            <p:nvPr/>
          </p:nvGrpSpPr>
          <p:grpSpPr>
            <a:xfrm>
              <a:off x="98208" y="4837152"/>
              <a:ext cx="5999605" cy="721420"/>
              <a:chOff x="489996" y="4258276"/>
              <a:chExt cx="8578182" cy="820742"/>
            </a:xfrm>
          </p:grpSpPr>
          <p:sp>
            <p:nvSpPr>
              <p:cNvPr id="36" name="Rectangle 10">
                <a:extLst>
                  <a:ext uri="{FF2B5EF4-FFF2-40B4-BE49-F238E27FC236}">
                    <a16:creationId xmlns="" xmlns:a16="http://schemas.microsoft.com/office/drawing/2014/main" id="{DE5D50F0-0AEC-43A2-8C76-17FC0B643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489996" y="4258276"/>
                <a:ext cx="8578182" cy="820742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Text 73">
                <a:extLst>
                  <a:ext uri="{FF2B5EF4-FFF2-40B4-BE49-F238E27FC236}">
                    <a16:creationId xmlns="" xmlns:a16="http://schemas.microsoft.com/office/drawing/2014/main" id="{4EFFFCF1-996B-452C-B035-4FCB46B7908C}"/>
                  </a:ext>
                </a:extLst>
              </p:cNvPr>
              <p:cNvSpPr txBox="1"/>
              <p:nvPr/>
            </p:nvSpPr>
            <p:spPr>
              <a:xfrm>
                <a:off x="596399" y="4366720"/>
                <a:ext cx="6315561" cy="63907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 smtClean="0">
                    <a:solidFill>
                      <a:prstClr val="white"/>
                    </a:solidFill>
                    <a:latin typeface="Calibri" panose="020F0502020204030204"/>
                  </a:rPr>
                  <a:t>MENTAL HEALTH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75">
              <a:extLst>
                <a:ext uri="{FF2B5EF4-FFF2-40B4-BE49-F238E27FC236}">
                  <a16:creationId xmlns="" xmlns:a16="http://schemas.microsoft.com/office/drawing/2014/main" id="{10AE215E-C22B-446B-BF49-03F4AA52A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50602" y="5104023"/>
              <a:ext cx="1840327" cy="342704"/>
            </a:xfrm>
            <a:prstGeom prst="rect">
              <a:avLst/>
            </a:prstGeom>
          </p:spPr>
        </p:pic>
      </p:grpSp>
      <p:grpSp>
        <p:nvGrpSpPr>
          <p:cNvPr id="38" name="Group 38">
            <a:extLst>
              <a:ext uri="{FF2B5EF4-FFF2-40B4-BE49-F238E27FC236}">
                <a16:creationId xmlns="" xmlns:a16="http://schemas.microsoft.com/office/drawing/2014/main" id="{6710F09B-5E8A-4373-9E77-72C747A78242}"/>
              </a:ext>
            </a:extLst>
          </p:cNvPr>
          <p:cNvGrpSpPr/>
          <p:nvPr/>
        </p:nvGrpSpPr>
        <p:grpSpPr>
          <a:xfrm>
            <a:off x="1720215" y="5373545"/>
            <a:ext cx="3892257" cy="1798637"/>
            <a:chOff x="98208" y="4355211"/>
            <a:chExt cx="5999605" cy="1840327"/>
          </a:xfrm>
        </p:grpSpPr>
        <p:grpSp>
          <p:nvGrpSpPr>
            <p:cNvPr id="39" name="Group 10">
              <a:extLst>
                <a:ext uri="{FF2B5EF4-FFF2-40B4-BE49-F238E27FC236}">
                  <a16:creationId xmlns="" xmlns:a16="http://schemas.microsoft.com/office/drawing/2014/main" id="{A7E7CCE5-9860-462D-80F4-30E783665C2F}"/>
                </a:ext>
              </a:extLst>
            </p:cNvPr>
            <p:cNvGrpSpPr/>
            <p:nvPr/>
          </p:nvGrpSpPr>
          <p:grpSpPr>
            <a:xfrm>
              <a:off x="98208" y="4837152"/>
              <a:ext cx="5999605" cy="721420"/>
              <a:chOff x="489996" y="4258276"/>
              <a:chExt cx="8578182" cy="820742"/>
            </a:xfrm>
          </p:grpSpPr>
          <p:sp>
            <p:nvSpPr>
              <p:cNvPr id="41" name="Rectangle 10">
                <a:extLst>
                  <a:ext uri="{FF2B5EF4-FFF2-40B4-BE49-F238E27FC236}">
                    <a16:creationId xmlns="" xmlns:a16="http://schemas.microsoft.com/office/drawing/2014/main" id="{DE5D50F0-0AEC-43A2-8C76-17FC0B643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489996" y="4258276"/>
                <a:ext cx="8578182" cy="820742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Text 73">
                <a:extLst>
                  <a:ext uri="{FF2B5EF4-FFF2-40B4-BE49-F238E27FC236}">
                    <a16:creationId xmlns="" xmlns:a16="http://schemas.microsoft.com/office/drawing/2014/main" id="{4EFFFCF1-996B-452C-B035-4FCB46B7908C}"/>
                  </a:ext>
                </a:extLst>
              </p:cNvPr>
              <p:cNvSpPr txBox="1"/>
              <p:nvPr/>
            </p:nvSpPr>
            <p:spPr>
              <a:xfrm>
                <a:off x="596399" y="4366720"/>
                <a:ext cx="6315561" cy="63907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 smtClean="0">
                    <a:solidFill>
                      <a:prstClr val="white"/>
                    </a:solidFill>
                    <a:latin typeface="Calibri" panose="020F0502020204030204"/>
                  </a:rPr>
                  <a:t>SUBSTANCE ABUSE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0" name="Picture 75">
              <a:extLst>
                <a:ext uri="{FF2B5EF4-FFF2-40B4-BE49-F238E27FC236}">
                  <a16:creationId xmlns="" xmlns:a16="http://schemas.microsoft.com/office/drawing/2014/main" id="{10AE215E-C22B-446B-BF49-03F4AA52A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50602" y="5104023"/>
              <a:ext cx="1840327" cy="342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2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95" y="200598"/>
            <a:ext cx="8911687" cy="1280890"/>
          </a:xfrm>
        </p:spPr>
        <p:txBody>
          <a:bodyPr/>
          <a:lstStyle/>
          <a:p>
            <a:r>
              <a:rPr lang="en-US" b="1" dirty="0" smtClean="0"/>
              <a:t>99 NAYI DISHA KENDRA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05210"/>
              </p:ext>
            </p:extLst>
          </p:nvPr>
        </p:nvGraphicFramePr>
        <p:xfrm>
          <a:off x="1713314" y="1074820"/>
          <a:ext cx="8915400" cy="53759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09019"/>
                <a:gridCol w="4634581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S.No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Name of District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Nayi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Disha</a:t>
                      </a:r>
                      <a:r>
                        <a:rPr lang="en-US" sz="1800" u="none" strike="noStrike" dirty="0">
                          <a:effectLst/>
                        </a:rPr>
                        <a:t> Kendra </a:t>
                      </a:r>
                      <a:r>
                        <a:rPr lang="en-US" sz="1800" u="none" strike="noStrike" dirty="0" smtClean="0">
                          <a:effectLst/>
                        </a:rPr>
                        <a:t>established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Bilaspur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Chamba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Hamirpur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Kangra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Kinnaur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Kullu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Lahaul &amp; Spiti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Mandi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Shimla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Sirmaur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Solan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Una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911" y="142847"/>
            <a:ext cx="8911687" cy="1280890"/>
          </a:xfrm>
        </p:spPr>
        <p:txBody>
          <a:bodyPr/>
          <a:lstStyle/>
          <a:p>
            <a:r>
              <a:rPr lang="en-US" b="1" dirty="0" smtClean="0"/>
              <a:t>Unique features in </a:t>
            </a:r>
            <a:r>
              <a:rPr lang="en-US" b="1" dirty="0" err="1" smtClean="0"/>
              <a:t>Nayi</a:t>
            </a:r>
            <a:r>
              <a:rPr lang="en-US" b="1" dirty="0" smtClean="0"/>
              <a:t> </a:t>
            </a:r>
            <a:r>
              <a:rPr lang="en-US" b="1" dirty="0" err="1" smtClean="0"/>
              <a:t>Disha</a:t>
            </a:r>
            <a:r>
              <a:rPr lang="en-US" b="1" dirty="0" smtClean="0"/>
              <a:t> </a:t>
            </a:r>
            <a:r>
              <a:rPr lang="en-US" b="1" dirty="0"/>
              <a:t>K</a:t>
            </a:r>
            <a:r>
              <a:rPr lang="en-US" b="1" dirty="0" smtClean="0"/>
              <a:t>endra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30064"/>
              </p:ext>
            </p:extLst>
          </p:nvPr>
        </p:nvGraphicFramePr>
        <p:xfrm>
          <a:off x="1588168" y="933651"/>
          <a:ext cx="10048775" cy="571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4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8EDBB3-17E1-429E-A591-0F9AD2E8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FF601E-4134-485F-8DE7-6B7A891FB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9C2D9-BCFC-4679-8FCD-D81590881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E3F465-60C0-47B6-A1C1-37FC0155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4C4CEC-1F9E-4995-BB1E-1887E8C9C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C48C31-071D-40FB-AFD1-3B7172F45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43359-3258-4FEE-A020-DEF9F70FA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60D2C4-A4E5-4059-817D-C9446F4C2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7AAE8E-B959-4AED-8FD7-B5AFE784B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298BC4-949B-45EC-BD83-B84E09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231561-BFE0-4B55-8ADB-8E69CFB82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C39B0-8221-410D-893B-63C9716A6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EB27C-B72B-4BF6-8713-86D8E06D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25CCA2-CBCE-450D-86BD-387637B14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F5E39-AEAD-4BEF-9FE8-DEC1C6088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5D50E-0122-4372-A75A-0054BBECE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631026-23F0-4D2D-856A-6AD28A4EF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72" y="134119"/>
            <a:ext cx="10515600" cy="6150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Nayi</a:t>
            </a:r>
            <a:r>
              <a:rPr lang="en-US" b="1" dirty="0" smtClean="0"/>
              <a:t> </a:t>
            </a:r>
            <a:r>
              <a:rPr lang="en-US" b="1" dirty="0" err="1" smtClean="0"/>
              <a:t>Disha</a:t>
            </a:r>
            <a:r>
              <a:rPr lang="en-US" b="1" dirty="0" smtClean="0"/>
              <a:t> Kendra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824724"/>
            <a:ext cx="4177364" cy="24499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7" y="839747"/>
            <a:ext cx="4177364" cy="2419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77" y="3293853"/>
            <a:ext cx="386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ZH </a:t>
            </a:r>
            <a:r>
              <a:rPr lang="en-US" sz="1600" b="1" dirty="0" err="1" smtClean="0"/>
              <a:t>Mandi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91175" y="3340313"/>
            <a:ext cx="386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Reporting formats at </a:t>
            </a:r>
            <a:r>
              <a:rPr lang="en-US" sz="1600" b="1" dirty="0" err="1" smtClean="0"/>
              <a:t>Nayi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Disha</a:t>
            </a:r>
            <a:r>
              <a:rPr lang="en-US" sz="1600" b="1" dirty="0" smtClean="0"/>
              <a:t> Kendra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7" y="3842406"/>
            <a:ext cx="4177365" cy="2346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4977" y="6225597"/>
            <a:ext cx="386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                                          CH </a:t>
            </a:r>
            <a:r>
              <a:rPr lang="en-US" sz="1600" b="1" dirty="0" err="1" smtClean="0"/>
              <a:t>Junga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75" y="3941697"/>
            <a:ext cx="4177364" cy="22208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09372" y="6215693"/>
            <a:ext cx="386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 </a:t>
            </a:r>
            <a:r>
              <a:rPr lang="en-US" sz="1600" b="1" dirty="0" smtClean="0"/>
              <a:t>CH Dalhousie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39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6" y="1719718"/>
            <a:ext cx="3258853" cy="4345137"/>
          </a:xfrm>
          <a:prstGeom prst="rect">
            <a:avLst/>
          </a:prstGeom>
        </p:spPr>
      </p:pic>
      <p:pic>
        <p:nvPicPr>
          <p:cNvPr id="6" name="Picture 5" descr="CH Fatehpur (3)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11028" y="2227114"/>
            <a:ext cx="4345138" cy="3330341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0064" y="1719715"/>
            <a:ext cx="4039618" cy="434513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22391" y="43882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Nayi</a:t>
            </a:r>
            <a:r>
              <a:rPr lang="en-US" b="1" dirty="0" smtClean="0"/>
              <a:t> </a:t>
            </a:r>
            <a:r>
              <a:rPr lang="en-US" b="1" dirty="0" err="1" smtClean="0"/>
              <a:t>Disha</a:t>
            </a:r>
            <a:r>
              <a:rPr lang="en-US" b="1" dirty="0" smtClean="0"/>
              <a:t> Kendra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8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059" y="1453415"/>
            <a:ext cx="9348553" cy="5245768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 </a:t>
            </a:r>
            <a:r>
              <a:rPr lang="en-US" sz="2000" dirty="0"/>
              <a:t>3-4 health care providers (Medical Officers/ FHW/ Staff Nurse/ Lab Technician/ Pharmacist/ Counselors etc.) </a:t>
            </a:r>
            <a:r>
              <a:rPr lang="en-US" sz="2000" dirty="0" smtClean="0"/>
              <a:t>trained from each NDK on mental health and RKSK.</a:t>
            </a:r>
          </a:p>
          <a:p>
            <a:pPr lvl="0"/>
            <a:r>
              <a:rPr lang="en-US" sz="2000" dirty="0" smtClean="0"/>
              <a:t>Training </a:t>
            </a:r>
            <a:r>
              <a:rPr lang="en-US" sz="2000" dirty="0"/>
              <a:t>on treatment for de-addiction was imparted to Medical Officers in </a:t>
            </a:r>
            <a:r>
              <a:rPr lang="en-US" sz="2000" dirty="0" err="1"/>
              <a:t>Nayi</a:t>
            </a:r>
            <a:r>
              <a:rPr lang="en-US" sz="2000" dirty="0"/>
              <a:t> </a:t>
            </a:r>
            <a:r>
              <a:rPr lang="en-US" sz="2000" dirty="0" err="1"/>
              <a:t>Disha</a:t>
            </a:r>
            <a:r>
              <a:rPr lang="en-US" sz="2000" dirty="0"/>
              <a:t> Kendra and </a:t>
            </a:r>
            <a:r>
              <a:rPr lang="en-US" sz="2000" dirty="0" smtClean="0"/>
              <a:t>on </a:t>
            </a:r>
            <a:r>
              <a:rPr lang="en-US" sz="2000" dirty="0"/>
              <a:t>counselling to Counselors.</a:t>
            </a:r>
          </a:p>
          <a:p>
            <a:pPr lvl="0"/>
            <a:r>
              <a:rPr lang="en-US" sz="2000" dirty="0"/>
              <a:t>Training of Psychiatrist was also done on De-addiction so that Medical Officers can consult them whenever they require.</a:t>
            </a:r>
          </a:p>
          <a:p>
            <a:pPr lvl="0"/>
            <a:r>
              <a:rPr lang="en-US" sz="2000" dirty="0"/>
              <a:t>In addition training on mental health and de-addiction was also imparted to 104 Helpline Counselors.</a:t>
            </a:r>
          </a:p>
          <a:p>
            <a:pPr lvl="0"/>
            <a:r>
              <a:rPr lang="en-US" sz="2000" dirty="0"/>
              <a:t>Training for online reporting of the RKSK format was given through online </a:t>
            </a:r>
            <a:r>
              <a:rPr lang="en-US" sz="2000" dirty="0" smtClean="0"/>
              <a:t>mode to 256 </a:t>
            </a:r>
            <a:r>
              <a:rPr lang="en-US" sz="2000" dirty="0"/>
              <a:t>participants including District </a:t>
            </a:r>
            <a:r>
              <a:rPr lang="en-US" sz="2000" dirty="0" err="1"/>
              <a:t>Programme</a:t>
            </a:r>
            <a:r>
              <a:rPr lang="en-US" sz="2000" dirty="0"/>
              <a:t> Officers, Medical Officers, Paramedic Staff, Block </a:t>
            </a:r>
            <a:r>
              <a:rPr lang="en-US" sz="2000" dirty="0" err="1"/>
              <a:t>Programme</a:t>
            </a:r>
            <a:r>
              <a:rPr lang="en-US" sz="2000" dirty="0"/>
              <a:t> Managers and MIS </a:t>
            </a:r>
            <a:r>
              <a:rPr lang="en-US" sz="2000" dirty="0" smtClean="0"/>
              <a:t>Coordinators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66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500" y="394524"/>
            <a:ext cx="8911687" cy="1280890"/>
          </a:xfrm>
        </p:spPr>
        <p:txBody>
          <a:bodyPr/>
          <a:lstStyle/>
          <a:p>
            <a:r>
              <a:rPr lang="en-US" b="1" dirty="0" smtClean="0"/>
              <a:t>Capacity </a:t>
            </a:r>
            <a:r>
              <a:rPr lang="en-US" b="1" dirty="0"/>
              <a:t>B</a:t>
            </a:r>
            <a:r>
              <a:rPr lang="en-US" b="1" dirty="0" smtClean="0"/>
              <a:t>uilding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4"/>
          <a:stretch/>
        </p:blipFill>
        <p:spPr>
          <a:xfrm>
            <a:off x="4243004" y="1780674"/>
            <a:ext cx="3717089" cy="3532470"/>
          </a:xfrm>
        </p:spPr>
      </p:pic>
      <p:pic>
        <p:nvPicPr>
          <p:cNvPr id="4" name="Picture 3"/>
          <p:cNvPicPr/>
          <p:nvPr/>
        </p:nvPicPr>
        <p:blipFill rotWithShape="1">
          <a:blip r:embed="rId3"/>
          <a:srcRect t="9877" b="11681"/>
          <a:stretch/>
        </p:blipFill>
        <p:spPr bwMode="auto">
          <a:xfrm>
            <a:off x="8285615" y="1780674"/>
            <a:ext cx="3640086" cy="3532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" y="1780674"/>
            <a:ext cx="3599849" cy="3532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633" y="5523664"/>
            <a:ext cx="34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of Paramedic staff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01623" y="5544701"/>
            <a:ext cx="347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Training of MOs on De-addiction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5615" y="5571516"/>
            <a:ext cx="347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Training of staff on online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</TotalTime>
  <Words>785</Words>
  <Application>Microsoft Office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Wisp</vt:lpstr>
      <vt:lpstr>NAYI DISHA KENDRA  HIMACHAL PRADESH</vt:lpstr>
      <vt:lpstr>Rationale</vt:lpstr>
      <vt:lpstr>Services offered at Nayi Disha Kendra</vt:lpstr>
      <vt:lpstr>99 NAYI DISHA KENDRA </vt:lpstr>
      <vt:lpstr>Unique features in Nayi Disha Kendra</vt:lpstr>
      <vt:lpstr>Nayi Disha Kendra</vt:lpstr>
      <vt:lpstr>Nayi Disha Kendra</vt:lpstr>
      <vt:lpstr>Capacity Building Strategy</vt:lpstr>
      <vt:lpstr>Capacity Building</vt:lpstr>
      <vt:lpstr>Minimum Human Resource </vt:lpstr>
      <vt:lpstr>Beneficiaries availed services</vt:lpstr>
      <vt:lpstr>Beneficiaries at Nayi Disha Kendra</vt:lpstr>
      <vt:lpstr>Beneficiaries at Nayi Disha Kendra</vt:lpstr>
      <vt:lpstr>Sensitization of Adolescents in AHD for De-addiction services at Nayi Disha Kendra </vt:lpstr>
      <vt:lpstr>Sensitization of parents for De-addiction services at Nayi Disha Kendra</vt:lpstr>
      <vt:lpstr>Convergence with other departments</vt:lpstr>
      <vt:lpstr>Partners Involved For Implementation </vt:lpstr>
      <vt:lpstr>Challenges</vt:lpstr>
      <vt:lpstr>Way Forward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MANISHA</dc:creator>
  <cp:lastModifiedBy>Microsoft account</cp:lastModifiedBy>
  <cp:revision>34</cp:revision>
  <dcterms:created xsi:type="dcterms:W3CDTF">2021-01-18T13:41:17Z</dcterms:created>
  <dcterms:modified xsi:type="dcterms:W3CDTF">2021-01-20T05:26:09Z</dcterms:modified>
</cp:coreProperties>
</file>