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327" r:id="rId3"/>
    <p:sldId id="270" r:id="rId4"/>
    <p:sldId id="286" r:id="rId5"/>
    <p:sldId id="328" r:id="rId6"/>
    <p:sldId id="271" r:id="rId7"/>
    <p:sldId id="278" r:id="rId8"/>
    <p:sldId id="329" r:id="rId9"/>
    <p:sldId id="279" r:id="rId10"/>
    <p:sldId id="289" r:id="rId11"/>
    <p:sldId id="331" r:id="rId12"/>
    <p:sldId id="332" r:id="rId13"/>
    <p:sldId id="334" r:id="rId14"/>
    <p:sldId id="336" r:id="rId15"/>
    <p:sldId id="335" r:id="rId16"/>
    <p:sldId id="337" r:id="rId17"/>
    <p:sldId id="339" r:id="rId18"/>
    <p:sldId id="340" r:id="rId19"/>
    <p:sldId id="342" r:id="rId20"/>
    <p:sldId id="343" r:id="rId21"/>
    <p:sldId id="344" r:id="rId22"/>
    <p:sldId id="345" r:id="rId23"/>
    <p:sldId id="346" r:id="rId24"/>
    <p:sldId id="347" r:id="rId25"/>
    <p:sldId id="349" r:id="rId26"/>
    <p:sldId id="348" r:id="rId27"/>
    <p:sldId id="350" r:id="rId28"/>
    <p:sldId id="351" r:id="rId29"/>
    <p:sldId id="352" r:id="rId30"/>
    <p:sldId id="353" r:id="rId31"/>
    <p:sldId id="354" r:id="rId32"/>
    <p:sldId id="355" r:id="rId33"/>
    <p:sldId id="356" r:id="rId34"/>
    <p:sldId id="357" r:id="rId35"/>
    <p:sldId id="358" r:id="rId36"/>
    <p:sldId id="360" r:id="rId37"/>
    <p:sldId id="361" r:id="rId38"/>
    <p:sldId id="359" r:id="rId39"/>
    <p:sldId id="362" r:id="rId40"/>
    <p:sldId id="363" r:id="rId41"/>
    <p:sldId id="364" r:id="rId42"/>
    <p:sldId id="320" r:id="rId43"/>
    <p:sldId id="25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B7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TB Case notification (India)</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Sheet1!$A$2:$A$3</c:f>
              <c:strCache>
                <c:ptCount val="2"/>
                <c:pt idx="0">
                  <c:v>2015</c:v>
                </c:pt>
                <c:pt idx="1">
                  <c:v>Target</c:v>
                </c:pt>
              </c:strCache>
            </c:strRef>
          </c:cat>
          <c:val>
            <c:numRef>
              <c:f>Sheet1!$B$2:$B$3</c:f>
              <c:numCache>
                <c:formatCode>General</c:formatCode>
                <c:ptCount val="2"/>
                <c:pt idx="0">
                  <c:v>217</c:v>
                </c:pt>
                <c:pt idx="1">
                  <c:v>43</c:v>
                </c:pt>
              </c:numCache>
            </c:numRef>
          </c:val>
          <c:smooth val="0"/>
          <c:extLst>
            <c:ext xmlns:c16="http://schemas.microsoft.com/office/drawing/2014/chart" uri="{C3380CC4-5D6E-409C-BE32-E72D297353CC}">
              <c16:uniqueId val="{00000000-DB85-4319-B1C6-B852FE99B806}"/>
            </c:ext>
          </c:extLst>
        </c:ser>
        <c:ser>
          <c:idx val="1"/>
          <c:order val="1"/>
          <c:tx>
            <c:strRef>
              <c:f>Sheet1!$C$1</c:f>
              <c:strCache>
                <c:ptCount val="1"/>
                <c:pt idx="0">
                  <c:v>TB Case notification (HP)</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Sheet1!$A$2:$A$3</c:f>
              <c:strCache>
                <c:ptCount val="2"/>
                <c:pt idx="0">
                  <c:v>2015</c:v>
                </c:pt>
                <c:pt idx="1">
                  <c:v>Target</c:v>
                </c:pt>
              </c:strCache>
            </c:strRef>
          </c:cat>
          <c:val>
            <c:numRef>
              <c:f>Sheet1!$C$2:$C$3</c:f>
              <c:numCache>
                <c:formatCode>General</c:formatCode>
                <c:ptCount val="2"/>
                <c:pt idx="0">
                  <c:v>210</c:v>
                </c:pt>
                <c:pt idx="1">
                  <c:v>43</c:v>
                </c:pt>
              </c:numCache>
            </c:numRef>
          </c:val>
          <c:smooth val="0"/>
          <c:extLst>
            <c:ext xmlns:c16="http://schemas.microsoft.com/office/drawing/2014/chart" uri="{C3380CC4-5D6E-409C-BE32-E72D297353CC}">
              <c16:uniqueId val="{00000001-DB85-4319-B1C6-B852FE99B806}"/>
            </c:ext>
          </c:extLst>
        </c:ser>
        <c:ser>
          <c:idx val="2"/>
          <c:order val="2"/>
          <c:tx>
            <c:strRef>
              <c:f>Sheet1!$D$1</c:f>
              <c:strCache>
                <c:ptCount val="1"/>
                <c:pt idx="0">
                  <c:v>TB Mortality (India)</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Sheet1!$A$2:$A$3</c:f>
              <c:strCache>
                <c:ptCount val="2"/>
                <c:pt idx="0">
                  <c:v>2015</c:v>
                </c:pt>
                <c:pt idx="1">
                  <c:v>Target</c:v>
                </c:pt>
              </c:strCache>
            </c:strRef>
          </c:cat>
          <c:val>
            <c:numRef>
              <c:f>Sheet1!$D$2:$D$3</c:f>
              <c:numCache>
                <c:formatCode>General</c:formatCode>
                <c:ptCount val="2"/>
                <c:pt idx="0">
                  <c:v>32</c:v>
                </c:pt>
                <c:pt idx="1">
                  <c:v>3</c:v>
                </c:pt>
              </c:numCache>
            </c:numRef>
          </c:val>
          <c:smooth val="0"/>
          <c:extLst>
            <c:ext xmlns:c16="http://schemas.microsoft.com/office/drawing/2014/chart" uri="{C3380CC4-5D6E-409C-BE32-E72D297353CC}">
              <c16:uniqueId val="{00000002-DB85-4319-B1C6-B852FE99B806}"/>
            </c:ext>
          </c:extLst>
        </c:ser>
        <c:ser>
          <c:idx val="3"/>
          <c:order val="3"/>
          <c:tx>
            <c:strRef>
              <c:f>Sheet1!$E$1</c:f>
              <c:strCache>
                <c:ptCount val="1"/>
                <c:pt idx="0">
                  <c:v>TB Mortality (HP)</c:v>
                </c:pt>
              </c:strCache>
            </c:strRef>
          </c:tx>
          <c:spPr>
            <a:ln w="31750" cap="rnd">
              <a:solidFill>
                <a:schemeClr val="accent4"/>
              </a:solidFill>
              <a:round/>
            </a:ln>
            <a:effectLst/>
          </c:spPr>
          <c:marker>
            <c:symbol val="circle"/>
            <c:size val="17"/>
            <c:spPr>
              <a:solidFill>
                <a:schemeClr val="accent4"/>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Sheet1!$A$2:$A$3</c:f>
              <c:strCache>
                <c:ptCount val="2"/>
                <c:pt idx="0">
                  <c:v>2015</c:v>
                </c:pt>
                <c:pt idx="1">
                  <c:v>Target</c:v>
                </c:pt>
              </c:strCache>
            </c:strRef>
          </c:cat>
          <c:val>
            <c:numRef>
              <c:f>Sheet1!$E$2:$E$3</c:f>
              <c:numCache>
                <c:formatCode>General</c:formatCode>
                <c:ptCount val="2"/>
                <c:pt idx="0">
                  <c:v>8</c:v>
                </c:pt>
                <c:pt idx="1">
                  <c:v>3</c:v>
                </c:pt>
              </c:numCache>
            </c:numRef>
          </c:val>
          <c:smooth val="0"/>
          <c:extLst>
            <c:ext xmlns:c16="http://schemas.microsoft.com/office/drawing/2014/chart" uri="{C3380CC4-5D6E-409C-BE32-E72D297353CC}">
              <c16:uniqueId val="{00000003-DB85-4319-B1C6-B852FE99B806}"/>
            </c:ext>
          </c:extLst>
        </c:ser>
        <c:dLbls>
          <c:dLblPos val="ctr"/>
          <c:showLegendKey val="0"/>
          <c:showVal val="1"/>
          <c:showCatName val="0"/>
          <c:showSerName val="0"/>
          <c:showPercent val="0"/>
          <c:showBubbleSize val="0"/>
        </c:dLbls>
        <c:marker val="1"/>
        <c:smooth val="0"/>
        <c:axId val="583052584"/>
        <c:axId val="583047336"/>
      </c:lineChart>
      <c:catAx>
        <c:axId val="5830525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83047336"/>
        <c:crosses val="autoZero"/>
        <c:auto val="1"/>
        <c:lblAlgn val="ctr"/>
        <c:lblOffset val="100"/>
        <c:noMultiLvlLbl val="0"/>
      </c:catAx>
      <c:valAx>
        <c:axId val="5830473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83052584"/>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plotArea>
      <c:layout/>
      <c:barChart>
        <c:barDir val="col"/>
        <c:grouping val="clustered"/>
        <c:varyColors val="0"/>
        <c:ser>
          <c:idx val="0"/>
          <c:order val="0"/>
          <c:tx>
            <c:strRef>
              <c:f>Sheet1!$B$1</c:f>
              <c:strCache>
                <c:ptCount val="1"/>
                <c:pt idx="0">
                  <c:v>Population being catered to by each DMC</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National norm</c:v>
                </c:pt>
                <c:pt idx="1">
                  <c:v>Hilly Areas</c:v>
                </c:pt>
                <c:pt idx="2">
                  <c:v>Himachal Pradesh</c:v>
                </c:pt>
              </c:strCache>
            </c:strRef>
          </c:cat>
          <c:val>
            <c:numRef>
              <c:f>Sheet1!$B$2:$B$4</c:f>
              <c:numCache>
                <c:formatCode>General</c:formatCode>
                <c:ptCount val="3"/>
                <c:pt idx="0">
                  <c:v>100000</c:v>
                </c:pt>
                <c:pt idx="1">
                  <c:v>50000</c:v>
                </c:pt>
                <c:pt idx="2">
                  <c:v>32710</c:v>
                </c:pt>
              </c:numCache>
            </c:numRef>
          </c:val>
          <c:extLst>
            <c:ext xmlns:c16="http://schemas.microsoft.com/office/drawing/2014/chart" uri="{C3380CC4-5D6E-409C-BE32-E72D297353CC}">
              <c16:uniqueId val="{00000000-811D-4B96-A18E-559ECC529FBB}"/>
            </c:ext>
          </c:extLst>
        </c:ser>
        <c:dLbls>
          <c:showLegendKey val="0"/>
          <c:showVal val="1"/>
          <c:showCatName val="0"/>
          <c:showSerName val="0"/>
          <c:showPercent val="0"/>
          <c:showBubbleSize val="0"/>
        </c:dLbls>
        <c:gapWidth val="75"/>
        <c:axId val="157537408"/>
        <c:axId val="169371520"/>
      </c:barChart>
      <c:catAx>
        <c:axId val="157537408"/>
        <c:scaling>
          <c:orientation val="minMax"/>
        </c:scaling>
        <c:delete val="0"/>
        <c:axPos val="b"/>
        <c:numFmt formatCode="General" sourceLinked="0"/>
        <c:majorTickMark val="none"/>
        <c:minorTickMark val="none"/>
        <c:tickLblPos val="nextTo"/>
        <c:crossAx val="169371520"/>
        <c:crosses val="autoZero"/>
        <c:auto val="1"/>
        <c:lblAlgn val="ctr"/>
        <c:lblOffset val="100"/>
        <c:noMultiLvlLbl val="0"/>
      </c:catAx>
      <c:valAx>
        <c:axId val="169371520"/>
        <c:scaling>
          <c:orientation val="minMax"/>
        </c:scaling>
        <c:delete val="0"/>
        <c:axPos val="l"/>
        <c:numFmt formatCode="General" sourceLinked="1"/>
        <c:majorTickMark val="none"/>
        <c:minorTickMark val="none"/>
        <c:tickLblPos val="nextTo"/>
        <c:crossAx val="157537408"/>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Nikshay Poshan</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Himachal Pradesh</c:v>
                </c:pt>
                <c:pt idx="1">
                  <c:v>India</c:v>
                </c:pt>
              </c:strCache>
            </c:strRef>
          </c:cat>
          <c:val>
            <c:numRef>
              <c:f>Sheet1!$B$2:$B$3</c:f>
              <c:numCache>
                <c:formatCode>0%</c:formatCode>
                <c:ptCount val="2"/>
                <c:pt idx="0">
                  <c:v>0.61</c:v>
                </c:pt>
                <c:pt idx="1">
                  <c:v>0.42</c:v>
                </c:pt>
              </c:numCache>
            </c:numRef>
          </c:val>
          <c:extLst>
            <c:ext xmlns:c16="http://schemas.microsoft.com/office/drawing/2014/chart" uri="{C3380CC4-5D6E-409C-BE32-E72D297353CC}">
              <c16:uniqueId val="{00000000-DA8E-4183-A2BD-3C2111C79186}"/>
            </c:ext>
          </c:extLst>
        </c:ser>
        <c:ser>
          <c:idx val="1"/>
          <c:order val="1"/>
          <c:tx>
            <c:strRef>
              <c:f>Sheet1!$C$1</c:f>
              <c:strCache>
                <c:ptCount val="1"/>
                <c:pt idx="0">
                  <c:v>PHIs using Nikshay Aushadhi</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Himachal Pradesh</c:v>
                </c:pt>
                <c:pt idx="1">
                  <c:v>India</c:v>
                </c:pt>
              </c:strCache>
            </c:strRef>
          </c:cat>
          <c:val>
            <c:numRef>
              <c:f>Sheet1!$C$2:$C$3</c:f>
              <c:numCache>
                <c:formatCode>0%</c:formatCode>
                <c:ptCount val="2"/>
                <c:pt idx="0">
                  <c:v>0.42</c:v>
                </c:pt>
                <c:pt idx="1">
                  <c:v>0.16</c:v>
                </c:pt>
              </c:numCache>
            </c:numRef>
          </c:val>
          <c:extLst>
            <c:ext xmlns:c16="http://schemas.microsoft.com/office/drawing/2014/chart" uri="{C3380CC4-5D6E-409C-BE32-E72D297353CC}">
              <c16:uniqueId val="{00000001-DA8E-4183-A2BD-3C2111C79186}"/>
            </c:ext>
          </c:extLst>
        </c:ser>
        <c:dLbls>
          <c:showLegendKey val="0"/>
          <c:showVal val="1"/>
          <c:showCatName val="0"/>
          <c:showSerName val="0"/>
          <c:showPercent val="0"/>
          <c:showBubbleSize val="0"/>
        </c:dLbls>
        <c:gapWidth val="75"/>
        <c:axId val="53258496"/>
        <c:axId val="88151552"/>
      </c:barChart>
      <c:catAx>
        <c:axId val="53258496"/>
        <c:scaling>
          <c:orientation val="minMax"/>
        </c:scaling>
        <c:delete val="0"/>
        <c:axPos val="b"/>
        <c:numFmt formatCode="General" sourceLinked="0"/>
        <c:majorTickMark val="none"/>
        <c:minorTickMark val="none"/>
        <c:tickLblPos val="nextTo"/>
        <c:crossAx val="88151552"/>
        <c:crosses val="autoZero"/>
        <c:auto val="1"/>
        <c:lblAlgn val="ctr"/>
        <c:lblOffset val="100"/>
        <c:noMultiLvlLbl val="0"/>
      </c:catAx>
      <c:valAx>
        <c:axId val="88151552"/>
        <c:scaling>
          <c:orientation val="minMax"/>
        </c:scaling>
        <c:delete val="0"/>
        <c:axPos val="l"/>
        <c:numFmt formatCode="0%" sourceLinked="1"/>
        <c:majorTickMark val="none"/>
        <c:minorTickMark val="none"/>
        <c:tickLblPos val="nextTo"/>
        <c:crossAx val="53258496"/>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EDB7F7-B8BB-490D-B6A5-61345C2E599A}"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n-US"/>
        </a:p>
      </dgm:t>
    </dgm:pt>
    <dgm:pt modelId="{7FE5B250-09B4-4EFC-A0B0-3843BFAE8BC4}">
      <dgm:prSet phldrT="[Text]"/>
      <dgm:spPr/>
      <dgm:t>
        <a:bodyPr/>
        <a:lstStyle/>
        <a:p>
          <a:r>
            <a:rPr lang="en-US" b="1" dirty="0" smtClean="0">
              <a:solidFill>
                <a:schemeClr val="tx1"/>
              </a:solidFill>
            </a:rPr>
            <a:t>END TB</a:t>
          </a:r>
          <a:endParaRPr lang="en-US" b="1" dirty="0">
            <a:solidFill>
              <a:schemeClr val="tx1"/>
            </a:solidFill>
          </a:endParaRPr>
        </a:p>
      </dgm:t>
    </dgm:pt>
    <dgm:pt modelId="{FC51F8C5-19C6-479C-85CD-F198662A6A87}" type="parTrans" cxnId="{20A48504-75B0-4FAD-BD07-66298253763E}">
      <dgm:prSet/>
      <dgm:spPr/>
      <dgm:t>
        <a:bodyPr/>
        <a:lstStyle/>
        <a:p>
          <a:endParaRPr lang="en-US"/>
        </a:p>
      </dgm:t>
    </dgm:pt>
    <dgm:pt modelId="{6F2CA80A-6431-45C9-AFD6-39AD1FA660EF}" type="sibTrans" cxnId="{20A48504-75B0-4FAD-BD07-66298253763E}">
      <dgm:prSet/>
      <dgm:spPr/>
      <dgm:t>
        <a:bodyPr/>
        <a:lstStyle/>
        <a:p>
          <a:endParaRPr lang="en-US"/>
        </a:p>
      </dgm:t>
    </dgm:pt>
    <dgm:pt modelId="{511484FC-E723-4D90-80B5-8B9E34BDB39E}">
      <dgm:prSet phldrT="[Text]"/>
      <dgm:spPr/>
      <dgm:t>
        <a:bodyPr/>
        <a:lstStyle/>
        <a:p>
          <a:r>
            <a:rPr lang="en-US" b="1" dirty="0" smtClean="0">
              <a:solidFill>
                <a:schemeClr val="tx1"/>
              </a:solidFill>
            </a:rPr>
            <a:t>DETECT</a:t>
          </a:r>
          <a:endParaRPr lang="en-US" b="1" dirty="0">
            <a:solidFill>
              <a:schemeClr val="tx1"/>
            </a:solidFill>
          </a:endParaRPr>
        </a:p>
      </dgm:t>
    </dgm:pt>
    <dgm:pt modelId="{B821DFE2-1F84-4169-A666-526A1FF282E4}" type="parTrans" cxnId="{0A3E0882-B5B8-4450-B5A2-096010014725}">
      <dgm:prSet/>
      <dgm:spPr/>
      <dgm:t>
        <a:bodyPr/>
        <a:lstStyle/>
        <a:p>
          <a:endParaRPr lang="en-US"/>
        </a:p>
      </dgm:t>
    </dgm:pt>
    <dgm:pt modelId="{7215CE11-2BD5-484A-9133-789E54AEF6F9}" type="sibTrans" cxnId="{0A3E0882-B5B8-4450-B5A2-096010014725}">
      <dgm:prSet/>
      <dgm:spPr/>
      <dgm:t>
        <a:bodyPr/>
        <a:lstStyle/>
        <a:p>
          <a:endParaRPr lang="en-US"/>
        </a:p>
      </dgm:t>
    </dgm:pt>
    <dgm:pt modelId="{4A3FAA5C-5D4F-4572-867F-B85169E98C5D}">
      <dgm:prSet phldrT="[Text]"/>
      <dgm:spPr/>
      <dgm:t>
        <a:bodyPr/>
        <a:lstStyle/>
        <a:p>
          <a:r>
            <a:rPr lang="en-US" b="1" dirty="0" smtClean="0">
              <a:solidFill>
                <a:schemeClr val="tx1"/>
              </a:solidFill>
            </a:rPr>
            <a:t>TREAT</a:t>
          </a:r>
          <a:endParaRPr lang="en-US" b="1" dirty="0">
            <a:solidFill>
              <a:schemeClr val="tx1"/>
            </a:solidFill>
          </a:endParaRPr>
        </a:p>
      </dgm:t>
    </dgm:pt>
    <dgm:pt modelId="{7A2E2B78-42F3-49A7-95CA-DF9E4CCAD1CB}" type="parTrans" cxnId="{599C11AF-F93A-470C-8FFF-058BEB4AEDDD}">
      <dgm:prSet/>
      <dgm:spPr/>
      <dgm:t>
        <a:bodyPr/>
        <a:lstStyle/>
        <a:p>
          <a:endParaRPr lang="en-US"/>
        </a:p>
      </dgm:t>
    </dgm:pt>
    <dgm:pt modelId="{4242648B-10BA-4746-94D9-5E0A7DF481D5}" type="sibTrans" cxnId="{599C11AF-F93A-470C-8FFF-058BEB4AEDDD}">
      <dgm:prSet/>
      <dgm:spPr/>
      <dgm:t>
        <a:bodyPr/>
        <a:lstStyle/>
        <a:p>
          <a:endParaRPr lang="en-US"/>
        </a:p>
      </dgm:t>
    </dgm:pt>
    <dgm:pt modelId="{667AF4CF-4520-4881-BD61-9401B4F2FAA8}">
      <dgm:prSet phldrT="[Text]"/>
      <dgm:spPr/>
      <dgm:t>
        <a:bodyPr/>
        <a:lstStyle/>
        <a:p>
          <a:r>
            <a:rPr lang="en-US" b="1" dirty="0" smtClean="0">
              <a:solidFill>
                <a:schemeClr val="tx1"/>
              </a:solidFill>
            </a:rPr>
            <a:t>PREVENT</a:t>
          </a:r>
          <a:endParaRPr lang="en-US" b="1" dirty="0">
            <a:solidFill>
              <a:schemeClr val="tx1"/>
            </a:solidFill>
          </a:endParaRPr>
        </a:p>
      </dgm:t>
    </dgm:pt>
    <dgm:pt modelId="{7BE29462-E006-4526-A2FA-2C515481E034}" type="parTrans" cxnId="{FED13E1C-0D77-44DB-8B00-23AFE542278A}">
      <dgm:prSet/>
      <dgm:spPr/>
      <dgm:t>
        <a:bodyPr/>
        <a:lstStyle/>
        <a:p>
          <a:endParaRPr lang="en-US"/>
        </a:p>
      </dgm:t>
    </dgm:pt>
    <dgm:pt modelId="{8504F1FD-F0E6-4E07-A86B-860AA0D533CA}" type="sibTrans" cxnId="{FED13E1C-0D77-44DB-8B00-23AFE542278A}">
      <dgm:prSet/>
      <dgm:spPr/>
      <dgm:t>
        <a:bodyPr/>
        <a:lstStyle/>
        <a:p>
          <a:endParaRPr lang="en-US"/>
        </a:p>
      </dgm:t>
    </dgm:pt>
    <dgm:pt modelId="{D4C38465-06C3-4724-9DCA-E543942A42E2}">
      <dgm:prSet phldrT="[Text]"/>
      <dgm:spPr/>
      <dgm:t>
        <a:bodyPr/>
        <a:lstStyle/>
        <a:p>
          <a:r>
            <a:rPr lang="en-US" b="1" dirty="0" smtClean="0">
              <a:solidFill>
                <a:schemeClr val="tx1"/>
              </a:solidFill>
            </a:rPr>
            <a:t>BUILD</a:t>
          </a:r>
          <a:endParaRPr lang="en-US" b="1" dirty="0">
            <a:solidFill>
              <a:schemeClr val="tx1"/>
            </a:solidFill>
          </a:endParaRPr>
        </a:p>
      </dgm:t>
    </dgm:pt>
    <dgm:pt modelId="{ACD960D0-B6F3-4666-8E12-42777F9EC112}" type="parTrans" cxnId="{CEDA429F-F420-42A7-999B-39B16AB7A726}">
      <dgm:prSet/>
      <dgm:spPr/>
      <dgm:t>
        <a:bodyPr/>
        <a:lstStyle/>
        <a:p>
          <a:endParaRPr lang="en-US"/>
        </a:p>
      </dgm:t>
    </dgm:pt>
    <dgm:pt modelId="{787E0850-76D0-40B9-A8C7-AE0537C6737E}" type="sibTrans" cxnId="{CEDA429F-F420-42A7-999B-39B16AB7A726}">
      <dgm:prSet/>
      <dgm:spPr/>
      <dgm:t>
        <a:bodyPr/>
        <a:lstStyle/>
        <a:p>
          <a:endParaRPr lang="en-US"/>
        </a:p>
      </dgm:t>
    </dgm:pt>
    <dgm:pt modelId="{2F150D8B-114B-43DA-92A7-029544F5F496}" type="pres">
      <dgm:prSet presAssocID="{DAEDB7F7-B8BB-490D-B6A5-61345C2E599A}" presName="Name0" presStyleCnt="0">
        <dgm:presLayoutVars>
          <dgm:chMax val="1"/>
          <dgm:dir/>
          <dgm:animLvl val="ctr"/>
          <dgm:resizeHandles val="exact"/>
        </dgm:presLayoutVars>
      </dgm:prSet>
      <dgm:spPr/>
      <dgm:t>
        <a:bodyPr/>
        <a:lstStyle/>
        <a:p>
          <a:endParaRPr lang="en-US"/>
        </a:p>
      </dgm:t>
    </dgm:pt>
    <dgm:pt modelId="{F668F5CA-353A-4F81-92A1-CB9DD7868F37}" type="pres">
      <dgm:prSet presAssocID="{7FE5B250-09B4-4EFC-A0B0-3843BFAE8BC4}" presName="centerShape" presStyleLbl="node0" presStyleIdx="0" presStyleCnt="1" custLinFactNeighborX="-216" custLinFactNeighborY="-216"/>
      <dgm:spPr/>
      <dgm:t>
        <a:bodyPr/>
        <a:lstStyle/>
        <a:p>
          <a:endParaRPr lang="en-US"/>
        </a:p>
      </dgm:t>
    </dgm:pt>
    <dgm:pt modelId="{556266BC-723E-493D-8031-FFCBB4225AFD}" type="pres">
      <dgm:prSet presAssocID="{511484FC-E723-4D90-80B5-8B9E34BDB39E}" presName="node" presStyleLbl="node1" presStyleIdx="0" presStyleCnt="4">
        <dgm:presLayoutVars>
          <dgm:bulletEnabled val="1"/>
        </dgm:presLayoutVars>
      </dgm:prSet>
      <dgm:spPr/>
      <dgm:t>
        <a:bodyPr/>
        <a:lstStyle/>
        <a:p>
          <a:endParaRPr lang="en-US"/>
        </a:p>
      </dgm:t>
    </dgm:pt>
    <dgm:pt modelId="{2DFF57DC-B899-48C0-A14B-0E85F63CE336}" type="pres">
      <dgm:prSet presAssocID="{511484FC-E723-4D90-80B5-8B9E34BDB39E}" presName="dummy" presStyleCnt="0"/>
      <dgm:spPr/>
    </dgm:pt>
    <dgm:pt modelId="{C2100B69-9B1F-4AED-B1CE-E21B7CC58D1D}" type="pres">
      <dgm:prSet presAssocID="{7215CE11-2BD5-484A-9133-789E54AEF6F9}" presName="sibTrans" presStyleLbl="sibTrans2D1" presStyleIdx="0" presStyleCnt="4"/>
      <dgm:spPr/>
      <dgm:t>
        <a:bodyPr/>
        <a:lstStyle/>
        <a:p>
          <a:endParaRPr lang="en-US"/>
        </a:p>
      </dgm:t>
    </dgm:pt>
    <dgm:pt modelId="{07B33B37-2911-4F16-90FD-752EA913321F}" type="pres">
      <dgm:prSet presAssocID="{4A3FAA5C-5D4F-4572-867F-B85169E98C5D}" presName="node" presStyleLbl="node1" presStyleIdx="1" presStyleCnt="4">
        <dgm:presLayoutVars>
          <dgm:bulletEnabled val="1"/>
        </dgm:presLayoutVars>
      </dgm:prSet>
      <dgm:spPr/>
      <dgm:t>
        <a:bodyPr/>
        <a:lstStyle/>
        <a:p>
          <a:endParaRPr lang="en-US"/>
        </a:p>
      </dgm:t>
    </dgm:pt>
    <dgm:pt modelId="{082B5F0F-D89A-49F6-BB7D-13E72F2D0995}" type="pres">
      <dgm:prSet presAssocID="{4A3FAA5C-5D4F-4572-867F-B85169E98C5D}" presName="dummy" presStyleCnt="0"/>
      <dgm:spPr/>
    </dgm:pt>
    <dgm:pt modelId="{23AACE33-2B53-44B6-BA8A-AAD53A2D0713}" type="pres">
      <dgm:prSet presAssocID="{4242648B-10BA-4746-94D9-5E0A7DF481D5}" presName="sibTrans" presStyleLbl="sibTrans2D1" presStyleIdx="1" presStyleCnt="4"/>
      <dgm:spPr/>
      <dgm:t>
        <a:bodyPr/>
        <a:lstStyle/>
        <a:p>
          <a:endParaRPr lang="en-US"/>
        </a:p>
      </dgm:t>
    </dgm:pt>
    <dgm:pt modelId="{7A486DDB-F8CD-43B0-AAE4-6094DCBB9B42}" type="pres">
      <dgm:prSet presAssocID="{667AF4CF-4520-4881-BD61-9401B4F2FAA8}" presName="node" presStyleLbl="node1" presStyleIdx="2" presStyleCnt="4">
        <dgm:presLayoutVars>
          <dgm:bulletEnabled val="1"/>
        </dgm:presLayoutVars>
      </dgm:prSet>
      <dgm:spPr/>
      <dgm:t>
        <a:bodyPr/>
        <a:lstStyle/>
        <a:p>
          <a:endParaRPr lang="en-US"/>
        </a:p>
      </dgm:t>
    </dgm:pt>
    <dgm:pt modelId="{1ECB505E-016D-4AF1-8D28-DE44C3DE6EC8}" type="pres">
      <dgm:prSet presAssocID="{667AF4CF-4520-4881-BD61-9401B4F2FAA8}" presName="dummy" presStyleCnt="0"/>
      <dgm:spPr/>
    </dgm:pt>
    <dgm:pt modelId="{D14502CE-FE2B-488B-880C-DD1087B44655}" type="pres">
      <dgm:prSet presAssocID="{8504F1FD-F0E6-4E07-A86B-860AA0D533CA}" presName="sibTrans" presStyleLbl="sibTrans2D1" presStyleIdx="2" presStyleCnt="4"/>
      <dgm:spPr/>
      <dgm:t>
        <a:bodyPr/>
        <a:lstStyle/>
        <a:p>
          <a:endParaRPr lang="en-US"/>
        </a:p>
      </dgm:t>
    </dgm:pt>
    <dgm:pt modelId="{B45A7FA7-56C4-4CE4-B614-C42E6C909B7A}" type="pres">
      <dgm:prSet presAssocID="{D4C38465-06C3-4724-9DCA-E543942A42E2}" presName="node" presStyleLbl="node1" presStyleIdx="3" presStyleCnt="4">
        <dgm:presLayoutVars>
          <dgm:bulletEnabled val="1"/>
        </dgm:presLayoutVars>
      </dgm:prSet>
      <dgm:spPr/>
      <dgm:t>
        <a:bodyPr/>
        <a:lstStyle/>
        <a:p>
          <a:endParaRPr lang="en-US"/>
        </a:p>
      </dgm:t>
    </dgm:pt>
    <dgm:pt modelId="{CBAB1F1A-86E1-47E2-BEBA-2B41553F1FD4}" type="pres">
      <dgm:prSet presAssocID="{D4C38465-06C3-4724-9DCA-E543942A42E2}" presName="dummy" presStyleCnt="0"/>
      <dgm:spPr/>
    </dgm:pt>
    <dgm:pt modelId="{FA7AEC41-702C-4144-B5EC-EDBACA772C1A}" type="pres">
      <dgm:prSet presAssocID="{787E0850-76D0-40B9-A8C7-AE0537C6737E}" presName="sibTrans" presStyleLbl="sibTrans2D1" presStyleIdx="3" presStyleCnt="4"/>
      <dgm:spPr/>
      <dgm:t>
        <a:bodyPr/>
        <a:lstStyle/>
        <a:p>
          <a:endParaRPr lang="en-US"/>
        </a:p>
      </dgm:t>
    </dgm:pt>
  </dgm:ptLst>
  <dgm:cxnLst>
    <dgm:cxn modelId="{14BDB1C3-3C50-4F3E-96E9-167476BCE30A}" type="presOf" srcId="{511484FC-E723-4D90-80B5-8B9E34BDB39E}" destId="{556266BC-723E-493D-8031-FFCBB4225AFD}" srcOrd="0" destOrd="0" presId="urn:microsoft.com/office/officeart/2005/8/layout/radial6"/>
    <dgm:cxn modelId="{20A48504-75B0-4FAD-BD07-66298253763E}" srcId="{DAEDB7F7-B8BB-490D-B6A5-61345C2E599A}" destId="{7FE5B250-09B4-4EFC-A0B0-3843BFAE8BC4}" srcOrd="0" destOrd="0" parTransId="{FC51F8C5-19C6-479C-85CD-F198662A6A87}" sibTransId="{6F2CA80A-6431-45C9-AFD6-39AD1FA660EF}"/>
    <dgm:cxn modelId="{599C11AF-F93A-470C-8FFF-058BEB4AEDDD}" srcId="{7FE5B250-09B4-4EFC-A0B0-3843BFAE8BC4}" destId="{4A3FAA5C-5D4F-4572-867F-B85169E98C5D}" srcOrd="1" destOrd="0" parTransId="{7A2E2B78-42F3-49A7-95CA-DF9E4CCAD1CB}" sibTransId="{4242648B-10BA-4746-94D9-5E0A7DF481D5}"/>
    <dgm:cxn modelId="{3A172575-54C1-4244-8746-8012EAACF916}" type="presOf" srcId="{4A3FAA5C-5D4F-4572-867F-B85169E98C5D}" destId="{07B33B37-2911-4F16-90FD-752EA913321F}" srcOrd="0" destOrd="0" presId="urn:microsoft.com/office/officeart/2005/8/layout/radial6"/>
    <dgm:cxn modelId="{7C6E1486-52F1-40E0-96C0-5E35F3D4239A}" type="presOf" srcId="{667AF4CF-4520-4881-BD61-9401B4F2FAA8}" destId="{7A486DDB-F8CD-43B0-AAE4-6094DCBB9B42}" srcOrd="0" destOrd="0" presId="urn:microsoft.com/office/officeart/2005/8/layout/radial6"/>
    <dgm:cxn modelId="{0A3E0882-B5B8-4450-B5A2-096010014725}" srcId="{7FE5B250-09B4-4EFC-A0B0-3843BFAE8BC4}" destId="{511484FC-E723-4D90-80B5-8B9E34BDB39E}" srcOrd="0" destOrd="0" parTransId="{B821DFE2-1F84-4169-A666-526A1FF282E4}" sibTransId="{7215CE11-2BD5-484A-9133-789E54AEF6F9}"/>
    <dgm:cxn modelId="{B648ED76-0251-4B90-82F7-1C167CD06D0E}" type="presOf" srcId="{787E0850-76D0-40B9-A8C7-AE0537C6737E}" destId="{FA7AEC41-702C-4144-B5EC-EDBACA772C1A}" srcOrd="0" destOrd="0" presId="urn:microsoft.com/office/officeart/2005/8/layout/radial6"/>
    <dgm:cxn modelId="{CEDA429F-F420-42A7-999B-39B16AB7A726}" srcId="{7FE5B250-09B4-4EFC-A0B0-3843BFAE8BC4}" destId="{D4C38465-06C3-4724-9DCA-E543942A42E2}" srcOrd="3" destOrd="0" parTransId="{ACD960D0-B6F3-4666-8E12-42777F9EC112}" sibTransId="{787E0850-76D0-40B9-A8C7-AE0537C6737E}"/>
    <dgm:cxn modelId="{E25FF813-80C0-4502-9D46-13FE0B4F6CE4}" type="presOf" srcId="{8504F1FD-F0E6-4E07-A86B-860AA0D533CA}" destId="{D14502CE-FE2B-488B-880C-DD1087B44655}" srcOrd="0" destOrd="0" presId="urn:microsoft.com/office/officeart/2005/8/layout/radial6"/>
    <dgm:cxn modelId="{2E1FEF98-453E-4867-9441-F2A4B4451E58}" type="presOf" srcId="{7FE5B250-09B4-4EFC-A0B0-3843BFAE8BC4}" destId="{F668F5CA-353A-4F81-92A1-CB9DD7868F37}" srcOrd="0" destOrd="0" presId="urn:microsoft.com/office/officeart/2005/8/layout/radial6"/>
    <dgm:cxn modelId="{5C7467A7-43C7-4B5E-9507-89656869EDBA}" type="presOf" srcId="{4242648B-10BA-4746-94D9-5E0A7DF481D5}" destId="{23AACE33-2B53-44B6-BA8A-AAD53A2D0713}" srcOrd="0" destOrd="0" presId="urn:microsoft.com/office/officeart/2005/8/layout/radial6"/>
    <dgm:cxn modelId="{971F86B7-0FA1-40E6-99BE-8FFB488FCF0F}" type="presOf" srcId="{D4C38465-06C3-4724-9DCA-E543942A42E2}" destId="{B45A7FA7-56C4-4CE4-B614-C42E6C909B7A}" srcOrd="0" destOrd="0" presId="urn:microsoft.com/office/officeart/2005/8/layout/radial6"/>
    <dgm:cxn modelId="{02E792EC-9115-46AE-AEB0-C6A285476BED}" type="presOf" srcId="{DAEDB7F7-B8BB-490D-B6A5-61345C2E599A}" destId="{2F150D8B-114B-43DA-92A7-029544F5F496}" srcOrd="0" destOrd="0" presId="urn:microsoft.com/office/officeart/2005/8/layout/radial6"/>
    <dgm:cxn modelId="{34E825CB-A467-4668-9C63-5FBEC8237798}" type="presOf" srcId="{7215CE11-2BD5-484A-9133-789E54AEF6F9}" destId="{C2100B69-9B1F-4AED-B1CE-E21B7CC58D1D}" srcOrd="0" destOrd="0" presId="urn:microsoft.com/office/officeart/2005/8/layout/radial6"/>
    <dgm:cxn modelId="{FED13E1C-0D77-44DB-8B00-23AFE542278A}" srcId="{7FE5B250-09B4-4EFC-A0B0-3843BFAE8BC4}" destId="{667AF4CF-4520-4881-BD61-9401B4F2FAA8}" srcOrd="2" destOrd="0" parTransId="{7BE29462-E006-4526-A2FA-2C515481E034}" sibTransId="{8504F1FD-F0E6-4E07-A86B-860AA0D533CA}"/>
    <dgm:cxn modelId="{C64B41FE-8FBC-49BC-9F9C-79214030CF9D}" type="presParOf" srcId="{2F150D8B-114B-43DA-92A7-029544F5F496}" destId="{F668F5CA-353A-4F81-92A1-CB9DD7868F37}" srcOrd="0" destOrd="0" presId="urn:microsoft.com/office/officeart/2005/8/layout/radial6"/>
    <dgm:cxn modelId="{A6B19F90-EC9A-4BF2-8AF7-241C9A1FF37F}" type="presParOf" srcId="{2F150D8B-114B-43DA-92A7-029544F5F496}" destId="{556266BC-723E-493D-8031-FFCBB4225AFD}" srcOrd="1" destOrd="0" presId="urn:microsoft.com/office/officeart/2005/8/layout/radial6"/>
    <dgm:cxn modelId="{211BBE00-7338-457A-A35C-9729CA4E7888}" type="presParOf" srcId="{2F150D8B-114B-43DA-92A7-029544F5F496}" destId="{2DFF57DC-B899-48C0-A14B-0E85F63CE336}" srcOrd="2" destOrd="0" presId="urn:microsoft.com/office/officeart/2005/8/layout/radial6"/>
    <dgm:cxn modelId="{CA68FF96-B646-4EA2-B118-F965D490DA63}" type="presParOf" srcId="{2F150D8B-114B-43DA-92A7-029544F5F496}" destId="{C2100B69-9B1F-4AED-B1CE-E21B7CC58D1D}" srcOrd="3" destOrd="0" presId="urn:microsoft.com/office/officeart/2005/8/layout/radial6"/>
    <dgm:cxn modelId="{650648E7-FB82-44C0-A15A-EF5226FC98AC}" type="presParOf" srcId="{2F150D8B-114B-43DA-92A7-029544F5F496}" destId="{07B33B37-2911-4F16-90FD-752EA913321F}" srcOrd="4" destOrd="0" presId="urn:microsoft.com/office/officeart/2005/8/layout/radial6"/>
    <dgm:cxn modelId="{EF2B7694-B12A-4C85-A5CA-E7227619F5C9}" type="presParOf" srcId="{2F150D8B-114B-43DA-92A7-029544F5F496}" destId="{082B5F0F-D89A-49F6-BB7D-13E72F2D0995}" srcOrd="5" destOrd="0" presId="urn:microsoft.com/office/officeart/2005/8/layout/radial6"/>
    <dgm:cxn modelId="{DAC73A83-2786-43FA-80B8-D8B7BA71FFC7}" type="presParOf" srcId="{2F150D8B-114B-43DA-92A7-029544F5F496}" destId="{23AACE33-2B53-44B6-BA8A-AAD53A2D0713}" srcOrd="6" destOrd="0" presId="urn:microsoft.com/office/officeart/2005/8/layout/radial6"/>
    <dgm:cxn modelId="{643C2960-6D4D-4734-898D-BBCFB4AA4BB4}" type="presParOf" srcId="{2F150D8B-114B-43DA-92A7-029544F5F496}" destId="{7A486DDB-F8CD-43B0-AAE4-6094DCBB9B42}" srcOrd="7" destOrd="0" presId="urn:microsoft.com/office/officeart/2005/8/layout/radial6"/>
    <dgm:cxn modelId="{56912D4C-38A3-4E04-951C-DD773AA2E28F}" type="presParOf" srcId="{2F150D8B-114B-43DA-92A7-029544F5F496}" destId="{1ECB505E-016D-4AF1-8D28-DE44C3DE6EC8}" srcOrd="8" destOrd="0" presId="urn:microsoft.com/office/officeart/2005/8/layout/radial6"/>
    <dgm:cxn modelId="{CDFEEE1E-7C7E-4DA8-BB60-6AFB98D929F6}" type="presParOf" srcId="{2F150D8B-114B-43DA-92A7-029544F5F496}" destId="{D14502CE-FE2B-488B-880C-DD1087B44655}" srcOrd="9" destOrd="0" presId="urn:microsoft.com/office/officeart/2005/8/layout/radial6"/>
    <dgm:cxn modelId="{96ADAF02-B9D4-485F-BC22-C394AFF35B7B}" type="presParOf" srcId="{2F150D8B-114B-43DA-92A7-029544F5F496}" destId="{B45A7FA7-56C4-4CE4-B614-C42E6C909B7A}" srcOrd="10" destOrd="0" presId="urn:microsoft.com/office/officeart/2005/8/layout/radial6"/>
    <dgm:cxn modelId="{29C2A5FF-7436-41BD-8AB3-D12F4B94384A}" type="presParOf" srcId="{2F150D8B-114B-43DA-92A7-029544F5F496}" destId="{CBAB1F1A-86E1-47E2-BEBA-2B41553F1FD4}" srcOrd="11" destOrd="0" presId="urn:microsoft.com/office/officeart/2005/8/layout/radial6"/>
    <dgm:cxn modelId="{B9DCCE44-36B1-4810-BDBC-6F421C16F30E}" type="presParOf" srcId="{2F150D8B-114B-43DA-92A7-029544F5F496}" destId="{FA7AEC41-702C-4144-B5EC-EDBACA772C1A}"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47BB4C-726E-4F3F-8BC8-F025A7E445A5}"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US"/>
        </a:p>
      </dgm:t>
    </dgm:pt>
    <dgm:pt modelId="{E3E1AB02-47AF-4C03-ABCF-00B874D3AED9}">
      <dgm:prSet phldrT="[Text]"/>
      <dgm:spPr/>
      <dgm:t>
        <a:bodyPr/>
        <a:lstStyle/>
        <a:p>
          <a:r>
            <a:rPr lang="en-US" dirty="0" smtClean="0"/>
            <a:t>BUILD</a:t>
          </a:r>
          <a:endParaRPr lang="en-US" dirty="0"/>
        </a:p>
      </dgm:t>
    </dgm:pt>
    <dgm:pt modelId="{15FA5E7E-A5EC-4E6E-9EE8-0935A7BF8BEE}" type="parTrans" cxnId="{1FEE2B30-1451-450D-ABAD-444442D029D0}">
      <dgm:prSet/>
      <dgm:spPr/>
      <dgm:t>
        <a:bodyPr/>
        <a:lstStyle/>
        <a:p>
          <a:endParaRPr lang="en-US"/>
        </a:p>
      </dgm:t>
    </dgm:pt>
    <dgm:pt modelId="{0A6A7AC8-4C63-4873-B3DC-A49767D762BC}" type="sibTrans" cxnId="{1FEE2B30-1451-450D-ABAD-444442D029D0}">
      <dgm:prSet/>
      <dgm:spPr/>
      <dgm:t>
        <a:bodyPr/>
        <a:lstStyle/>
        <a:p>
          <a:endParaRPr lang="en-US"/>
        </a:p>
      </dgm:t>
    </dgm:pt>
    <dgm:pt modelId="{BE0F46EA-CCCA-4F0B-9474-30F0142D456B}">
      <dgm:prSet phldrT="[Text]"/>
      <dgm:spPr/>
      <dgm:t>
        <a:bodyPr/>
        <a:lstStyle/>
        <a:p>
          <a:r>
            <a:rPr lang="en-US" dirty="0" smtClean="0"/>
            <a:t>Private practitioners</a:t>
          </a:r>
          <a:endParaRPr lang="en-US" dirty="0"/>
        </a:p>
      </dgm:t>
    </dgm:pt>
    <dgm:pt modelId="{1D95A02D-5404-4A98-ADA3-0C64FD9F5F6E}" type="parTrans" cxnId="{254AC84F-D1D2-43CF-8F76-CE455E49AA08}">
      <dgm:prSet/>
      <dgm:spPr/>
      <dgm:t>
        <a:bodyPr/>
        <a:lstStyle/>
        <a:p>
          <a:endParaRPr lang="en-US"/>
        </a:p>
      </dgm:t>
    </dgm:pt>
    <dgm:pt modelId="{76706A41-0FFD-4044-8A9D-9ED718BAB76B}" type="sibTrans" cxnId="{254AC84F-D1D2-43CF-8F76-CE455E49AA08}">
      <dgm:prSet/>
      <dgm:spPr/>
      <dgm:t>
        <a:bodyPr/>
        <a:lstStyle/>
        <a:p>
          <a:endParaRPr lang="en-US"/>
        </a:p>
      </dgm:t>
    </dgm:pt>
    <dgm:pt modelId="{6A99FF8E-A9DE-4B40-8FA6-849F67E014C5}">
      <dgm:prSet phldrT="[Text]"/>
      <dgm:spPr/>
      <dgm:t>
        <a:bodyPr/>
        <a:lstStyle/>
        <a:p>
          <a:r>
            <a:rPr lang="en-US" dirty="0" smtClean="0"/>
            <a:t>Chemists</a:t>
          </a:r>
          <a:endParaRPr lang="en-US" dirty="0"/>
        </a:p>
      </dgm:t>
    </dgm:pt>
    <dgm:pt modelId="{2E1C99D2-A38E-4300-A684-1A4D0617C712}" type="parTrans" cxnId="{1D28AFE8-3C8E-4202-A1FC-19EA61A981F8}">
      <dgm:prSet/>
      <dgm:spPr/>
      <dgm:t>
        <a:bodyPr/>
        <a:lstStyle/>
        <a:p>
          <a:endParaRPr lang="en-US"/>
        </a:p>
      </dgm:t>
    </dgm:pt>
    <dgm:pt modelId="{4C61FA62-60A4-4E83-B994-8CDCE34F93E4}" type="sibTrans" cxnId="{1D28AFE8-3C8E-4202-A1FC-19EA61A981F8}">
      <dgm:prSet/>
      <dgm:spPr/>
      <dgm:t>
        <a:bodyPr/>
        <a:lstStyle/>
        <a:p>
          <a:endParaRPr lang="en-US"/>
        </a:p>
      </dgm:t>
    </dgm:pt>
    <dgm:pt modelId="{E3571258-D651-4024-AB1C-5B253CC08F76}">
      <dgm:prSet phldrT="[Text]"/>
      <dgm:spPr/>
      <dgm:t>
        <a:bodyPr/>
        <a:lstStyle/>
        <a:p>
          <a:r>
            <a:rPr lang="en-US" dirty="0" smtClean="0"/>
            <a:t>Alternate Systems of medicine</a:t>
          </a:r>
          <a:endParaRPr lang="en-US" dirty="0"/>
        </a:p>
      </dgm:t>
    </dgm:pt>
    <dgm:pt modelId="{812D4EF4-9A2D-46E7-BD6E-B8247B47FF9A}" type="parTrans" cxnId="{A8B5C662-A7F3-4067-A308-4C5C3A27D6F5}">
      <dgm:prSet/>
      <dgm:spPr/>
      <dgm:t>
        <a:bodyPr/>
        <a:lstStyle/>
        <a:p>
          <a:endParaRPr lang="en-US"/>
        </a:p>
      </dgm:t>
    </dgm:pt>
    <dgm:pt modelId="{FBDA5B4B-BDE2-4AD5-8CF9-F1D30929D1DC}" type="sibTrans" cxnId="{A8B5C662-A7F3-4067-A308-4C5C3A27D6F5}">
      <dgm:prSet/>
      <dgm:spPr/>
      <dgm:t>
        <a:bodyPr/>
        <a:lstStyle/>
        <a:p>
          <a:endParaRPr lang="en-US"/>
        </a:p>
      </dgm:t>
    </dgm:pt>
    <dgm:pt modelId="{A2622ECF-7E3E-4A2E-BCA6-3B287AFCFF04}">
      <dgm:prSet phldrT="[Text]"/>
      <dgm:spPr/>
      <dgm:t>
        <a:bodyPr/>
        <a:lstStyle/>
        <a:p>
          <a:r>
            <a:rPr lang="en-US" dirty="0" smtClean="0"/>
            <a:t>IEC</a:t>
          </a:r>
          <a:endParaRPr lang="en-US" dirty="0"/>
        </a:p>
      </dgm:t>
    </dgm:pt>
    <dgm:pt modelId="{FDAF4237-9225-47AA-BA32-90970F81DE10}" type="parTrans" cxnId="{4BAB01B4-AB1F-4261-8EE8-BF2B6D57603C}">
      <dgm:prSet/>
      <dgm:spPr/>
      <dgm:t>
        <a:bodyPr/>
        <a:lstStyle/>
        <a:p>
          <a:endParaRPr lang="en-US"/>
        </a:p>
      </dgm:t>
    </dgm:pt>
    <dgm:pt modelId="{4A8D9429-DE1C-4FA4-BEF7-BEC2E741D3C5}" type="sibTrans" cxnId="{4BAB01B4-AB1F-4261-8EE8-BF2B6D57603C}">
      <dgm:prSet/>
      <dgm:spPr/>
      <dgm:t>
        <a:bodyPr/>
        <a:lstStyle/>
        <a:p>
          <a:endParaRPr lang="en-US"/>
        </a:p>
      </dgm:t>
    </dgm:pt>
    <dgm:pt modelId="{F0F56FB9-B962-4895-A9AA-C7950C10A3F4}">
      <dgm:prSet phldrT="[Text]"/>
      <dgm:spPr/>
      <dgm:t>
        <a:bodyPr/>
        <a:lstStyle/>
        <a:p>
          <a:r>
            <a:rPr lang="en-US" dirty="0" smtClean="0"/>
            <a:t>Legislators</a:t>
          </a:r>
          <a:endParaRPr lang="en-US" dirty="0"/>
        </a:p>
      </dgm:t>
    </dgm:pt>
    <dgm:pt modelId="{A4F1B6F1-4972-4457-87D2-27D26A6CAFD2}" type="parTrans" cxnId="{2D2EA67A-8D67-414B-8D13-7ADF3A8D1DD2}">
      <dgm:prSet/>
      <dgm:spPr/>
      <dgm:t>
        <a:bodyPr/>
        <a:lstStyle/>
        <a:p>
          <a:endParaRPr lang="en-US"/>
        </a:p>
      </dgm:t>
    </dgm:pt>
    <dgm:pt modelId="{2E2ADFB8-A8E5-4051-8E5D-84439F60BAE4}" type="sibTrans" cxnId="{2D2EA67A-8D67-414B-8D13-7ADF3A8D1DD2}">
      <dgm:prSet/>
      <dgm:spPr/>
      <dgm:t>
        <a:bodyPr/>
        <a:lstStyle/>
        <a:p>
          <a:endParaRPr lang="en-US"/>
        </a:p>
      </dgm:t>
    </dgm:pt>
    <dgm:pt modelId="{B984B928-7584-47BA-818B-2240C5598BD2}">
      <dgm:prSet phldrT="[Text]"/>
      <dgm:spPr/>
      <dgm:t>
        <a:bodyPr/>
        <a:lstStyle/>
        <a:p>
          <a:r>
            <a:rPr lang="en-US" dirty="0" smtClean="0"/>
            <a:t>PRIs</a:t>
          </a:r>
          <a:endParaRPr lang="en-US" dirty="0"/>
        </a:p>
      </dgm:t>
    </dgm:pt>
    <dgm:pt modelId="{F5E7498F-E7A6-4806-97FE-557217C19E13}" type="parTrans" cxnId="{38146AD9-5FC9-40AC-BFEF-6F59FEC43F31}">
      <dgm:prSet/>
      <dgm:spPr/>
      <dgm:t>
        <a:bodyPr/>
        <a:lstStyle/>
        <a:p>
          <a:endParaRPr lang="en-US"/>
        </a:p>
      </dgm:t>
    </dgm:pt>
    <dgm:pt modelId="{C7743153-1932-4C0A-ACF2-57A8F088DFB0}" type="sibTrans" cxnId="{38146AD9-5FC9-40AC-BFEF-6F59FEC43F31}">
      <dgm:prSet/>
      <dgm:spPr/>
      <dgm:t>
        <a:bodyPr/>
        <a:lstStyle/>
        <a:p>
          <a:endParaRPr lang="en-US"/>
        </a:p>
      </dgm:t>
    </dgm:pt>
    <dgm:pt modelId="{8B6708CE-05D3-4F61-A640-1DBB64C4E078}" type="pres">
      <dgm:prSet presAssocID="{7F47BB4C-726E-4F3F-8BC8-F025A7E445A5}" presName="Name0" presStyleCnt="0">
        <dgm:presLayoutVars>
          <dgm:chMax val="1"/>
          <dgm:chPref val="1"/>
          <dgm:dir/>
          <dgm:animOne val="branch"/>
          <dgm:animLvl val="lvl"/>
        </dgm:presLayoutVars>
      </dgm:prSet>
      <dgm:spPr/>
      <dgm:t>
        <a:bodyPr/>
        <a:lstStyle/>
        <a:p>
          <a:endParaRPr lang="en-US"/>
        </a:p>
      </dgm:t>
    </dgm:pt>
    <dgm:pt modelId="{6C9841D1-58B6-40EE-9C37-E825CAA33084}" type="pres">
      <dgm:prSet presAssocID="{E3E1AB02-47AF-4C03-ABCF-00B874D3AED9}" presName="Parent" presStyleLbl="node0" presStyleIdx="0" presStyleCnt="1">
        <dgm:presLayoutVars>
          <dgm:chMax val="6"/>
          <dgm:chPref val="6"/>
        </dgm:presLayoutVars>
      </dgm:prSet>
      <dgm:spPr/>
      <dgm:t>
        <a:bodyPr/>
        <a:lstStyle/>
        <a:p>
          <a:endParaRPr lang="en-US"/>
        </a:p>
      </dgm:t>
    </dgm:pt>
    <dgm:pt modelId="{F0F7A14F-767B-412C-961B-B985AD574BED}" type="pres">
      <dgm:prSet presAssocID="{BE0F46EA-CCCA-4F0B-9474-30F0142D456B}" presName="Accent1" presStyleCnt="0"/>
      <dgm:spPr/>
    </dgm:pt>
    <dgm:pt modelId="{F1206F0D-2239-456F-9144-93CC7A165C33}" type="pres">
      <dgm:prSet presAssocID="{BE0F46EA-CCCA-4F0B-9474-30F0142D456B}" presName="Accent" presStyleLbl="bgShp" presStyleIdx="0" presStyleCnt="6"/>
      <dgm:spPr/>
    </dgm:pt>
    <dgm:pt modelId="{7A6703F4-4D02-48D1-AD88-D60A14EFD9B4}" type="pres">
      <dgm:prSet presAssocID="{BE0F46EA-CCCA-4F0B-9474-30F0142D456B}" presName="Child1" presStyleLbl="node1" presStyleIdx="0" presStyleCnt="6">
        <dgm:presLayoutVars>
          <dgm:chMax val="0"/>
          <dgm:chPref val="0"/>
          <dgm:bulletEnabled val="1"/>
        </dgm:presLayoutVars>
      </dgm:prSet>
      <dgm:spPr/>
      <dgm:t>
        <a:bodyPr/>
        <a:lstStyle/>
        <a:p>
          <a:endParaRPr lang="en-US"/>
        </a:p>
      </dgm:t>
    </dgm:pt>
    <dgm:pt modelId="{ABAD4DBB-A088-4FA9-BCBA-1C4E22507B70}" type="pres">
      <dgm:prSet presAssocID="{6A99FF8E-A9DE-4B40-8FA6-849F67E014C5}" presName="Accent2" presStyleCnt="0"/>
      <dgm:spPr/>
    </dgm:pt>
    <dgm:pt modelId="{A81FEC20-6BC2-415F-B647-3ACCBFEB35FA}" type="pres">
      <dgm:prSet presAssocID="{6A99FF8E-A9DE-4B40-8FA6-849F67E014C5}" presName="Accent" presStyleLbl="bgShp" presStyleIdx="1" presStyleCnt="6"/>
      <dgm:spPr/>
    </dgm:pt>
    <dgm:pt modelId="{0F62BF8E-853B-45EA-AC1E-511E7E1BF8CF}" type="pres">
      <dgm:prSet presAssocID="{6A99FF8E-A9DE-4B40-8FA6-849F67E014C5}" presName="Child2" presStyleLbl="node1" presStyleIdx="1" presStyleCnt="6">
        <dgm:presLayoutVars>
          <dgm:chMax val="0"/>
          <dgm:chPref val="0"/>
          <dgm:bulletEnabled val="1"/>
        </dgm:presLayoutVars>
      </dgm:prSet>
      <dgm:spPr/>
      <dgm:t>
        <a:bodyPr/>
        <a:lstStyle/>
        <a:p>
          <a:endParaRPr lang="en-US"/>
        </a:p>
      </dgm:t>
    </dgm:pt>
    <dgm:pt modelId="{F4056561-5008-4761-8D5E-454EBBC9B88F}" type="pres">
      <dgm:prSet presAssocID="{E3571258-D651-4024-AB1C-5B253CC08F76}" presName="Accent3" presStyleCnt="0"/>
      <dgm:spPr/>
    </dgm:pt>
    <dgm:pt modelId="{41130FF9-6018-4D14-B91F-0E535438EF41}" type="pres">
      <dgm:prSet presAssocID="{E3571258-D651-4024-AB1C-5B253CC08F76}" presName="Accent" presStyleLbl="bgShp" presStyleIdx="2" presStyleCnt="6"/>
      <dgm:spPr/>
    </dgm:pt>
    <dgm:pt modelId="{5CD8106C-D96F-44AC-86CC-B2B53136BC12}" type="pres">
      <dgm:prSet presAssocID="{E3571258-D651-4024-AB1C-5B253CC08F76}" presName="Child3" presStyleLbl="node1" presStyleIdx="2" presStyleCnt="6">
        <dgm:presLayoutVars>
          <dgm:chMax val="0"/>
          <dgm:chPref val="0"/>
          <dgm:bulletEnabled val="1"/>
        </dgm:presLayoutVars>
      </dgm:prSet>
      <dgm:spPr/>
      <dgm:t>
        <a:bodyPr/>
        <a:lstStyle/>
        <a:p>
          <a:endParaRPr lang="en-US"/>
        </a:p>
      </dgm:t>
    </dgm:pt>
    <dgm:pt modelId="{2DEEEE4C-4E4B-4352-819E-A2A28FE31153}" type="pres">
      <dgm:prSet presAssocID="{A2622ECF-7E3E-4A2E-BCA6-3B287AFCFF04}" presName="Accent4" presStyleCnt="0"/>
      <dgm:spPr/>
    </dgm:pt>
    <dgm:pt modelId="{D07B5606-3A81-460A-A716-86888322C6BA}" type="pres">
      <dgm:prSet presAssocID="{A2622ECF-7E3E-4A2E-BCA6-3B287AFCFF04}" presName="Accent" presStyleLbl="bgShp" presStyleIdx="3" presStyleCnt="6"/>
      <dgm:spPr/>
    </dgm:pt>
    <dgm:pt modelId="{31494E6E-15B5-473B-A89C-6E0DFA20978E}" type="pres">
      <dgm:prSet presAssocID="{A2622ECF-7E3E-4A2E-BCA6-3B287AFCFF04}" presName="Child4" presStyleLbl="node1" presStyleIdx="3" presStyleCnt="6">
        <dgm:presLayoutVars>
          <dgm:chMax val="0"/>
          <dgm:chPref val="0"/>
          <dgm:bulletEnabled val="1"/>
        </dgm:presLayoutVars>
      </dgm:prSet>
      <dgm:spPr/>
      <dgm:t>
        <a:bodyPr/>
        <a:lstStyle/>
        <a:p>
          <a:endParaRPr lang="en-US"/>
        </a:p>
      </dgm:t>
    </dgm:pt>
    <dgm:pt modelId="{617B3993-F802-47F8-A740-6FCAB0C913EE}" type="pres">
      <dgm:prSet presAssocID="{F0F56FB9-B962-4895-A9AA-C7950C10A3F4}" presName="Accent5" presStyleCnt="0"/>
      <dgm:spPr/>
    </dgm:pt>
    <dgm:pt modelId="{5DAB13FB-22D1-44D0-B412-3218516FF4B2}" type="pres">
      <dgm:prSet presAssocID="{F0F56FB9-B962-4895-A9AA-C7950C10A3F4}" presName="Accent" presStyleLbl="bgShp" presStyleIdx="4" presStyleCnt="6"/>
      <dgm:spPr/>
    </dgm:pt>
    <dgm:pt modelId="{08D442F3-17EC-47CA-B360-9918A1270783}" type="pres">
      <dgm:prSet presAssocID="{F0F56FB9-B962-4895-A9AA-C7950C10A3F4}" presName="Child5" presStyleLbl="node1" presStyleIdx="4" presStyleCnt="6">
        <dgm:presLayoutVars>
          <dgm:chMax val="0"/>
          <dgm:chPref val="0"/>
          <dgm:bulletEnabled val="1"/>
        </dgm:presLayoutVars>
      </dgm:prSet>
      <dgm:spPr/>
      <dgm:t>
        <a:bodyPr/>
        <a:lstStyle/>
        <a:p>
          <a:endParaRPr lang="en-US"/>
        </a:p>
      </dgm:t>
    </dgm:pt>
    <dgm:pt modelId="{BB871A63-330D-4E72-8CF4-54719F45E9B6}" type="pres">
      <dgm:prSet presAssocID="{B984B928-7584-47BA-818B-2240C5598BD2}" presName="Accent6" presStyleCnt="0"/>
      <dgm:spPr/>
    </dgm:pt>
    <dgm:pt modelId="{DD8EA99E-D8A3-42FE-A116-DB48C232869B}" type="pres">
      <dgm:prSet presAssocID="{B984B928-7584-47BA-818B-2240C5598BD2}" presName="Accent" presStyleLbl="bgShp" presStyleIdx="5" presStyleCnt="6"/>
      <dgm:spPr/>
    </dgm:pt>
    <dgm:pt modelId="{369021EC-0854-46D3-9F77-58C491636B2A}" type="pres">
      <dgm:prSet presAssocID="{B984B928-7584-47BA-818B-2240C5598BD2}" presName="Child6" presStyleLbl="node1" presStyleIdx="5" presStyleCnt="6">
        <dgm:presLayoutVars>
          <dgm:chMax val="0"/>
          <dgm:chPref val="0"/>
          <dgm:bulletEnabled val="1"/>
        </dgm:presLayoutVars>
      </dgm:prSet>
      <dgm:spPr/>
      <dgm:t>
        <a:bodyPr/>
        <a:lstStyle/>
        <a:p>
          <a:endParaRPr lang="en-US"/>
        </a:p>
      </dgm:t>
    </dgm:pt>
  </dgm:ptLst>
  <dgm:cxnLst>
    <dgm:cxn modelId="{A2D4C098-C6C6-42DE-941A-5084FB7459F0}" type="presOf" srcId="{E3571258-D651-4024-AB1C-5B253CC08F76}" destId="{5CD8106C-D96F-44AC-86CC-B2B53136BC12}" srcOrd="0" destOrd="0" presId="urn:microsoft.com/office/officeart/2011/layout/HexagonRadial"/>
    <dgm:cxn modelId="{A8B5C662-A7F3-4067-A308-4C5C3A27D6F5}" srcId="{E3E1AB02-47AF-4C03-ABCF-00B874D3AED9}" destId="{E3571258-D651-4024-AB1C-5B253CC08F76}" srcOrd="2" destOrd="0" parTransId="{812D4EF4-9A2D-46E7-BD6E-B8247B47FF9A}" sibTransId="{FBDA5B4B-BDE2-4AD5-8CF9-F1D30929D1DC}"/>
    <dgm:cxn modelId="{A36AECA8-AAFE-4EDD-BDCB-E1B779C808DD}" type="presOf" srcId="{B984B928-7584-47BA-818B-2240C5598BD2}" destId="{369021EC-0854-46D3-9F77-58C491636B2A}" srcOrd="0" destOrd="0" presId="urn:microsoft.com/office/officeart/2011/layout/HexagonRadial"/>
    <dgm:cxn modelId="{D7128BB8-E270-43D7-86C9-4650BD79F502}" type="presOf" srcId="{BE0F46EA-CCCA-4F0B-9474-30F0142D456B}" destId="{7A6703F4-4D02-48D1-AD88-D60A14EFD9B4}" srcOrd="0" destOrd="0" presId="urn:microsoft.com/office/officeart/2011/layout/HexagonRadial"/>
    <dgm:cxn modelId="{4C6D0ABE-A4E0-494C-80A4-1E1C2C052FA6}" type="presOf" srcId="{6A99FF8E-A9DE-4B40-8FA6-849F67E014C5}" destId="{0F62BF8E-853B-45EA-AC1E-511E7E1BF8CF}" srcOrd="0" destOrd="0" presId="urn:microsoft.com/office/officeart/2011/layout/HexagonRadial"/>
    <dgm:cxn modelId="{104F1A2F-2354-45D2-96D4-521AE56B4E27}" type="presOf" srcId="{E3E1AB02-47AF-4C03-ABCF-00B874D3AED9}" destId="{6C9841D1-58B6-40EE-9C37-E825CAA33084}" srcOrd="0" destOrd="0" presId="urn:microsoft.com/office/officeart/2011/layout/HexagonRadial"/>
    <dgm:cxn modelId="{CEFA5DB5-5C3F-46C6-9E48-526ACFE8BAEF}" type="presOf" srcId="{7F47BB4C-726E-4F3F-8BC8-F025A7E445A5}" destId="{8B6708CE-05D3-4F61-A640-1DBB64C4E078}" srcOrd="0" destOrd="0" presId="urn:microsoft.com/office/officeart/2011/layout/HexagonRadial"/>
    <dgm:cxn modelId="{38146AD9-5FC9-40AC-BFEF-6F59FEC43F31}" srcId="{E3E1AB02-47AF-4C03-ABCF-00B874D3AED9}" destId="{B984B928-7584-47BA-818B-2240C5598BD2}" srcOrd="5" destOrd="0" parTransId="{F5E7498F-E7A6-4806-97FE-557217C19E13}" sibTransId="{C7743153-1932-4C0A-ACF2-57A8F088DFB0}"/>
    <dgm:cxn modelId="{907A330F-4FF7-403B-85BD-4BEF40C01BF9}" type="presOf" srcId="{A2622ECF-7E3E-4A2E-BCA6-3B287AFCFF04}" destId="{31494E6E-15B5-473B-A89C-6E0DFA20978E}" srcOrd="0" destOrd="0" presId="urn:microsoft.com/office/officeart/2011/layout/HexagonRadial"/>
    <dgm:cxn modelId="{2D2EA67A-8D67-414B-8D13-7ADF3A8D1DD2}" srcId="{E3E1AB02-47AF-4C03-ABCF-00B874D3AED9}" destId="{F0F56FB9-B962-4895-A9AA-C7950C10A3F4}" srcOrd="4" destOrd="0" parTransId="{A4F1B6F1-4972-4457-87D2-27D26A6CAFD2}" sibTransId="{2E2ADFB8-A8E5-4051-8E5D-84439F60BAE4}"/>
    <dgm:cxn modelId="{254AC84F-D1D2-43CF-8F76-CE455E49AA08}" srcId="{E3E1AB02-47AF-4C03-ABCF-00B874D3AED9}" destId="{BE0F46EA-CCCA-4F0B-9474-30F0142D456B}" srcOrd="0" destOrd="0" parTransId="{1D95A02D-5404-4A98-ADA3-0C64FD9F5F6E}" sibTransId="{76706A41-0FFD-4044-8A9D-9ED718BAB76B}"/>
    <dgm:cxn modelId="{594C12FE-B2B9-44BB-8D01-5A55245BF342}" type="presOf" srcId="{F0F56FB9-B962-4895-A9AA-C7950C10A3F4}" destId="{08D442F3-17EC-47CA-B360-9918A1270783}" srcOrd="0" destOrd="0" presId="urn:microsoft.com/office/officeart/2011/layout/HexagonRadial"/>
    <dgm:cxn modelId="{1D28AFE8-3C8E-4202-A1FC-19EA61A981F8}" srcId="{E3E1AB02-47AF-4C03-ABCF-00B874D3AED9}" destId="{6A99FF8E-A9DE-4B40-8FA6-849F67E014C5}" srcOrd="1" destOrd="0" parTransId="{2E1C99D2-A38E-4300-A684-1A4D0617C712}" sibTransId="{4C61FA62-60A4-4E83-B994-8CDCE34F93E4}"/>
    <dgm:cxn modelId="{1FEE2B30-1451-450D-ABAD-444442D029D0}" srcId="{7F47BB4C-726E-4F3F-8BC8-F025A7E445A5}" destId="{E3E1AB02-47AF-4C03-ABCF-00B874D3AED9}" srcOrd="0" destOrd="0" parTransId="{15FA5E7E-A5EC-4E6E-9EE8-0935A7BF8BEE}" sibTransId="{0A6A7AC8-4C63-4873-B3DC-A49767D762BC}"/>
    <dgm:cxn modelId="{4BAB01B4-AB1F-4261-8EE8-BF2B6D57603C}" srcId="{E3E1AB02-47AF-4C03-ABCF-00B874D3AED9}" destId="{A2622ECF-7E3E-4A2E-BCA6-3B287AFCFF04}" srcOrd="3" destOrd="0" parTransId="{FDAF4237-9225-47AA-BA32-90970F81DE10}" sibTransId="{4A8D9429-DE1C-4FA4-BEF7-BEC2E741D3C5}"/>
    <dgm:cxn modelId="{FB74A989-4E83-4784-B52A-4CAAD4A59C3A}" type="presParOf" srcId="{8B6708CE-05D3-4F61-A640-1DBB64C4E078}" destId="{6C9841D1-58B6-40EE-9C37-E825CAA33084}" srcOrd="0" destOrd="0" presId="urn:microsoft.com/office/officeart/2011/layout/HexagonRadial"/>
    <dgm:cxn modelId="{B84DE0C2-EB3E-46E4-9916-D0C29D9805BF}" type="presParOf" srcId="{8B6708CE-05D3-4F61-A640-1DBB64C4E078}" destId="{F0F7A14F-767B-412C-961B-B985AD574BED}" srcOrd="1" destOrd="0" presId="urn:microsoft.com/office/officeart/2011/layout/HexagonRadial"/>
    <dgm:cxn modelId="{2D1BB6E8-9EBC-4CDB-92E9-1FEDBA33CDB8}" type="presParOf" srcId="{F0F7A14F-767B-412C-961B-B985AD574BED}" destId="{F1206F0D-2239-456F-9144-93CC7A165C33}" srcOrd="0" destOrd="0" presId="urn:microsoft.com/office/officeart/2011/layout/HexagonRadial"/>
    <dgm:cxn modelId="{2332E671-78C4-4957-8790-A69F2F96EB66}" type="presParOf" srcId="{8B6708CE-05D3-4F61-A640-1DBB64C4E078}" destId="{7A6703F4-4D02-48D1-AD88-D60A14EFD9B4}" srcOrd="2" destOrd="0" presId="urn:microsoft.com/office/officeart/2011/layout/HexagonRadial"/>
    <dgm:cxn modelId="{48BDC448-3F48-4BBE-80DB-AB9C40BB0575}" type="presParOf" srcId="{8B6708CE-05D3-4F61-A640-1DBB64C4E078}" destId="{ABAD4DBB-A088-4FA9-BCBA-1C4E22507B70}" srcOrd="3" destOrd="0" presId="urn:microsoft.com/office/officeart/2011/layout/HexagonRadial"/>
    <dgm:cxn modelId="{274B4BE0-7516-4436-9017-8AE9640AA44A}" type="presParOf" srcId="{ABAD4DBB-A088-4FA9-BCBA-1C4E22507B70}" destId="{A81FEC20-6BC2-415F-B647-3ACCBFEB35FA}" srcOrd="0" destOrd="0" presId="urn:microsoft.com/office/officeart/2011/layout/HexagonRadial"/>
    <dgm:cxn modelId="{51ADF257-EE1C-4BD2-BE96-DC11D8C29E53}" type="presParOf" srcId="{8B6708CE-05D3-4F61-A640-1DBB64C4E078}" destId="{0F62BF8E-853B-45EA-AC1E-511E7E1BF8CF}" srcOrd="4" destOrd="0" presId="urn:microsoft.com/office/officeart/2011/layout/HexagonRadial"/>
    <dgm:cxn modelId="{41CFE9BC-688C-4BD0-9FCA-677FB7A95C7E}" type="presParOf" srcId="{8B6708CE-05D3-4F61-A640-1DBB64C4E078}" destId="{F4056561-5008-4761-8D5E-454EBBC9B88F}" srcOrd="5" destOrd="0" presId="urn:microsoft.com/office/officeart/2011/layout/HexagonRadial"/>
    <dgm:cxn modelId="{7F0C437F-E1BE-44F6-BDBD-44ABF6377BB4}" type="presParOf" srcId="{F4056561-5008-4761-8D5E-454EBBC9B88F}" destId="{41130FF9-6018-4D14-B91F-0E535438EF41}" srcOrd="0" destOrd="0" presId="urn:microsoft.com/office/officeart/2011/layout/HexagonRadial"/>
    <dgm:cxn modelId="{2AAB20A3-5BC4-4375-A141-3C1E4A47BF82}" type="presParOf" srcId="{8B6708CE-05D3-4F61-A640-1DBB64C4E078}" destId="{5CD8106C-D96F-44AC-86CC-B2B53136BC12}" srcOrd="6" destOrd="0" presId="urn:microsoft.com/office/officeart/2011/layout/HexagonRadial"/>
    <dgm:cxn modelId="{E3945B33-DD89-4609-902B-BC1879301036}" type="presParOf" srcId="{8B6708CE-05D3-4F61-A640-1DBB64C4E078}" destId="{2DEEEE4C-4E4B-4352-819E-A2A28FE31153}" srcOrd="7" destOrd="0" presId="urn:microsoft.com/office/officeart/2011/layout/HexagonRadial"/>
    <dgm:cxn modelId="{C2639575-8954-4B56-B8C9-7C650555AADA}" type="presParOf" srcId="{2DEEEE4C-4E4B-4352-819E-A2A28FE31153}" destId="{D07B5606-3A81-460A-A716-86888322C6BA}" srcOrd="0" destOrd="0" presId="urn:microsoft.com/office/officeart/2011/layout/HexagonRadial"/>
    <dgm:cxn modelId="{80D74CFD-5502-4556-8A1F-FCF2D2EEBFE7}" type="presParOf" srcId="{8B6708CE-05D3-4F61-A640-1DBB64C4E078}" destId="{31494E6E-15B5-473B-A89C-6E0DFA20978E}" srcOrd="8" destOrd="0" presId="urn:microsoft.com/office/officeart/2011/layout/HexagonRadial"/>
    <dgm:cxn modelId="{17173D71-CBB6-4039-898E-5CBAC6D3483C}" type="presParOf" srcId="{8B6708CE-05D3-4F61-A640-1DBB64C4E078}" destId="{617B3993-F802-47F8-A740-6FCAB0C913EE}" srcOrd="9" destOrd="0" presId="urn:microsoft.com/office/officeart/2011/layout/HexagonRadial"/>
    <dgm:cxn modelId="{9FDD7D15-4AD2-4E42-954D-B723285A7D89}" type="presParOf" srcId="{617B3993-F802-47F8-A740-6FCAB0C913EE}" destId="{5DAB13FB-22D1-44D0-B412-3218516FF4B2}" srcOrd="0" destOrd="0" presId="urn:microsoft.com/office/officeart/2011/layout/HexagonRadial"/>
    <dgm:cxn modelId="{70D583F1-1E1C-423E-9371-6EB6059827AC}" type="presParOf" srcId="{8B6708CE-05D3-4F61-A640-1DBB64C4E078}" destId="{08D442F3-17EC-47CA-B360-9918A1270783}" srcOrd="10" destOrd="0" presId="urn:microsoft.com/office/officeart/2011/layout/HexagonRadial"/>
    <dgm:cxn modelId="{415F6C59-E661-4759-8003-F841FDE7A0A0}" type="presParOf" srcId="{8B6708CE-05D3-4F61-A640-1DBB64C4E078}" destId="{BB871A63-330D-4E72-8CF4-54719F45E9B6}" srcOrd="11" destOrd="0" presId="urn:microsoft.com/office/officeart/2011/layout/HexagonRadial"/>
    <dgm:cxn modelId="{BAB46154-A37C-4390-9A6D-25B8E9E893AC}" type="presParOf" srcId="{BB871A63-330D-4E72-8CF4-54719F45E9B6}" destId="{DD8EA99E-D8A3-42FE-A116-DB48C232869B}" srcOrd="0" destOrd="0" presId="urn:microsoft.com/office/officeart/2011/layout/HexagonRadial"/>
    <dgm:cxn modelId="{A0851AE6-62F3-48C8-8FB5-4D2530B73A06}" type="presParOf" srcId="{8B6708CE-05D3-4F61-A640-1DBB64C4E078}" destId="{369021EC-0854-46D3-9F77-58C491636B2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28A54A-B055-4897-AF4C-AD9FBB1F55EB}" type="doc">
      <dgm:prSet loTypeId="urn:microsoft.com/office/officeart/2005/8/layout/arrow3" loCatId="relationship" qsTypeId="urn:microsoft.com/office/officeart/2005/8/quickstyle/simple1" qsCatId="simple" csTypeId="urn:microsoft.com/office/officeart/2005/8/colors/colorful4" csCatId="colorful" phldr="1"/>
      <dgm:spPr/>
      <dgm:t>
        <a:bodyPr/>
        <a:lstStyle/>
        <a:p>
          <a:endParaRPr lang="en-US"/>
        </a:p>
      </dgm:t>
    </dgm:pt>
    <dgm:pt modelId="{F5115CBB-F397-4909-8FC2-3F0BCB09A966}">
      <dgm:prSet phldrT="[Text]"/>
      <dgm:spPr/>
      <dgm:t>
        <a:bodyPr/>
        <a:lstStyle/>
        <a:p>
          <a:r>
            <a:rPr lang="en-US" dirty="0" smtClean="0"/>
            <a:t>Stop detecting cases</a:t>
          </a:r>
          <a:endParaRPr lang="en-US" dirty="0"/>
        </a:p>
      </dgm:t>
    </dgm:pt>
    <dgm:pt modelId="{BCB80840-675E-4F8D-B309-7DE1C42A204A}" type="parTrans" cxnId="{7462D11B-0CB0-4E5B-A3DD-6F04F401B9C9}">
      <dgm:prSet/>
      <dgm:spPr/>
      <dgm:t>
        <a:bodyPr/>
        <a:lstStyle/>
        <a:p>
          <a:endParaRPr lang="en-US"/>
        </a:p>
      </dgm:t>
    </dgm:pt>
    <dgm:pt modelId="{3FFC125E-D7FE-46F0-82B5-C51D2D779165}" type="sibTrans" cxnId="{7462D11B-0CB0-4E5B-A3DD-6F04F401B9C9}">
      <dgm:prSet/>
      <dgm:spPr/>
      <dgm:t>
        <a:bodyPr/>
        <a:lstStyle/>
        <a:p>
          <a:endParaRPr lang="en-US"/>
        </a:p>
      </dgm:t>
    </dgm:pt>
    <dgm:pt modelId="{A6439E53-CB25-4F2D-A8F5-9EF2AA2A5BC9}">
      <dgm:prSet phldrT="[Text]"/>
      <dgm:spPr/>
      <dgm:t>
        <a:bodyPr/>
        <a:lstStyle/>
        <a:p>
          <a:r>
            <a:rPr lang="en-US" dirty="0" smtClean="0"/>
            <a:t>Detect all cases, treat them and prevent disease spread in contacts</a:t>
          </a:r>
          <a:endParaRPr lang="en-US" dirty="0"/>
        </a:p>
      </dgm:t>
    </dgm:pt>
    <dgm:pt modelId="{FB0F541E-C0D9-4F30-8470-7535A8A38F7B}" type="parTrans" cxnId="{8638F278-BBAE-49F4-901A-5EE5091E8E09}">
      <dgm:prSet/>
      <dgm:spPr/>
      <dgm:t>
        <a:bodyPr/>
        <a:lstStyle/>
        <a:p>
          <a:endParaRPr lang="en-US"/>
        </a:p>
      </dgm:t>
    </dgm:pt>
    <dgm:pt modelId="{E21DEA96-9669-4C60-A0A2-C7BF05DEAA25}" type="sibTrans" cxnId="{8638F278-BBAE-49F4-901A-5EE5091E8E09}">
      <dgm:prSet/>
      <dgm:spPr/>
      <dgm:t>
        <a:bodyPr/>
        <a:lstStyle/>
        <a:p>
          <a:endParaRPr lang="en-US"/>
        </a:p>
      </dgm:t>
    </dgm:pt>
    <dgm:pt modelId="{F61F9248-0038-4924-95AA-8DA1171D94C0}" type="pres">
      <dgm:prSet presAssocID="{3228A54A-B055-4897-AF4C-AD9FBB1F55EB}" presName="compositeShape" presStyleCnt="0">
        <dgm:presLayoutVars>
          <dgm:chMax val="2"/>
          <dgm:dir/>
          <dgm:resizeHandles val="exact"/>
        </dgm:presLayoutVars>
      </dgm:prSet>
      <dgm:spPr/>
      <dgm:t>
        <a:bodyPr/>
        <a:lstStyle/>
        <a:p>
          <a:endParaRPr lang="en-US"/>
        </a:p>
      </dgm:t>
    </dgm:pt>
    <dgm:pt modelId="{60182B5A-80CA-454D-9566-74D12128AEC5}" type="pres">
      <dgm:prSet presAssocID="{3228A54A-B055-4897-AF4C-AD9FBB1F55EB}" presName="divider" presStyleLbl="fgShp" presStyleIdx="0" presStyleCnt="1"/>
      <dgm:spPr/>
    </dgm:pt>
    <dgm:pt modelId="{61B5C7A5-D976-4F4F-A849-9ABB0D8D2681}" type="pres">
      <dgm:prSet presAssocID="{F5115CBB-F397-4909-8FC2-3F0BCB09A966}" presName="downArrow" presStyleLbl="node1" presStyleIdx="0" presStyleCnt="2"/>
      <dgm:spPr/>
    </dgm:pt>
    <dgm:pt modelId="{CF5A0C21-A530-4CC4-A1D2-9B67E0681BA9}" type="pres">
      <dgm:prSet presAssocID="{F5115CBB-F397-4909-8FC2-3F0BCB09A966}" presName="downArrowText" presStyleLbl="revTx" presStyleIdx="0" presStyleCnt="2">
        <dgm:presLayoutVars>
          <dgm:bulletEnabled val="1"/>
        </dgm:presLayoutVars>
      </dgm:prSet>
      <dgm:spPr/>
      <dgm:t>
        <a:bodyPr/>
        <a:lstStyle/>
        <a:p>
          <a:endParaRPr lang="en-US"/>
        </a:p>
      </dgm:t>
    </dgm:pt>
    <dgm:pt modelId="{748C211F-B243-4E62-86C2-161D04447FC6}" type="pres">
      <dgm:prSet presAssocID="{A6439E53-CB25-4F2D-A8F5-9EF2AA2A5BC9}" presName="upArrow" presStyleLbl="node1" presStyleIdx="1" presStyleCnt="2"/>
      <dgm:spPr/>
    </dgm:pt>
    <dgm:pt modelId="{77F57498-928E-4751-8F60-D810536F71B0}" type="pres">
      <dgm:prSet presAssocID="{A6439E53-CB25-4F2D-A8F5-9EF2AA2A5BC9}" presName="upArrowText" presStyleLbl="revTx" presStyleIdx="1" presStyleCnt="2">
        <dgm:presLayoutVars>
          <dgm:bulletEnabled val="1"/>
        </dgm:presLayoutVars>
      </dgm:prSet>
      <dgm:spPr/>
      <dgm:t>
        <a:bodyPr/>
        <a:lstStyle/>
        <a:p>
          <a:endParaRPr lang="en-US"/>
        </a:p>
      </dgm:t>
    </dgm:pt>
  </dgm:ptLst>
  <dgm:cxnLst>
    <dgm:cxn modelId="{8638F278-BBAE-49F4-901A-5EE5091E8E09}" srcId="{3228A54A-B055-4897-AF4C-AD9FBB1F55EB}" destId="{A6439E53-CB25-4F2D-A8F5-9EF2AA2A5BC9}" srcOrd="1" destOrd="0" parTransId="{FB0F541E-C0D9-4F30-8470-7535A8A38F7B}" sibTransId="{E21DEA96-9669-4C60-A0A2-C7BF05DEAA25}"/>
    <dgm:cxn modelId="{F41C39F8-03DE-476B-8F52-D223F5898AF4}" type="presOf" srcId="{F5115CBB-F397-4909-8FC2-3F0BCB09A966}" destId="{CF5A0C21-A530-4CC4-A1D2-9B67E0681BA9}" srcOrd="0" destOrd="0" presId="urn:microsoft.com/office/officeart/2005/8/layout/arrow3"/>
    <dgm:cxn modelId="{7462D11B-0CB0-4E5B-A3DD-6F04F401B9C9}" srcId="{3228A54A-B055-4897-AF4C-AD9FBB1F55EB}" destId="{F5115CBB-F397-4909-8FC2-3F0BCB09A966}" srcOrd="0" destOrd="0" parTransId="{BCB80840-675E-4F8D-B309-7DE1C42A204A}" sibTransId="{3FFC125E-D7FE-46F0-82B5-C51D2D779165}"/>
    <dgm:cxn modelId="{C3CFA230-01A3-4F46-8D1D-AE2DF181CE73}" type="presOf" srcId="{A6439E53-CB25-4F2D-A8F5-9EF2AA2A5BC9}" destId="{77F57498-928E-4751-8F60-D810536F71B0}" srcOrd="0" destOrd="0" presId="urn:microsoft.com/office/officeart/2005/8/layout/arrow3"/>
    <dgm:cxn modelId="{AAFC64F5-475B-4F84-9CD3-7FB032928E59}" type="presOf" srcId="{3228A54A-B055-4897-AF4C-AD9FBB1F55EB}" destId="{F61F9248-0038-4924-95AA-8DA1171D94C0}" srcOrd="0" destOrd="0" presId="urn:microsoft.com/office/officeart/2005/8/layout/arrow3"/>
    <dgm:cxn modelId="{DAFF40CE-A53D-4D85-ADF3-EF9F053784A0}" type="presParOf" srcId="{F61F9248-0038-4924-95AA-8DA1171D94C0}" destId="{60182B5A-80CA-454D-9566-74D12128AEC5}" srcOrd="0" destOrd="0" presId="urn:microsoft.com/office/officeart/2005/8/layout/arrow3"/>
    <dgm:cxn modelId="{82D02C61-E327-47F9-B58A-6350BF6A9D93}" type="presParOf" srcId="{F61F9248-0038-4924-95AA-8DA1171D94C0}" destId="{61B5C7A5-D976-4F4F-A849-9ABB0D8D2681}" srcOrd="1" destOrd="0" presId="urn:microsoft.com/office/officeart/2005/8/layout/arrow3"/>
    <dgm:cxn modelId="{3BE1AD5B-C938-43C2-A3D1-5EB77E7FA1FE}" type="presParOf" srcId="{F61F9248-0038-4924-95AA-8DA1171D94C0}" destId="{CF5A0C21-A530-4CC4-A1D2-9B67E0681BA9}" srcOrd="2" destOrd="0" presId="urn:microsoft.com/office/officeart/2005/8/layout/arrow3"/>
    <dgm:cxn modelId="{734C60FF-8755-41B3-896E-66281B1C203E}" type="presParOf" srcId="{F61F9248-0038-4924-95AA-8DA1171D94C0}" destId="{748C211F-B243-4E62-86C2-161D04447FC6}" srcOrd="3" destOrd="0" presId="urn:microsoft.com/office/officeart/2005/8/layout/arrow3"/>
    <dgm:cxn modelId="{4F88B7E2-CDB9-4141-BD0C-763AE2676A31}" type="presParOf" srcId="{F61F9248-0038-4924-95AA-8DA1171D94C0}" destId="{77F57498-928E-4751-8F60-D810536F71B0}"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D631D1-6812-4CA7-98AF-92254524E67D}" type="doc">
      <dgm:prSet loTypeId="urn:microsoft.com/office/officeart/2005/8/layout/gear1" loCatId="cycle" qsTypeId="urn:microsoft.com/office/officeart/2005/8/quickstyle/simple1" qsCatId="simple" csTypeId="urn:microsoft.com/office/officeart/2005/8/colors/colorful4" csCatId="colorful" phldr="1"/>
      <dgm:spPr/>
    </dgm:pt>
    <dgm:pt modelId="{3566B60C-F891-4810-89A8-6B2799872E89}">
      <dgm:prSet phldrT="[Text]"/>
      <dgm:spPr/>
      <dgm:t>
        <a:bodyPr/>
        <a:lstStyle/>
        <a:p>
          <a:r>
            <a:rPr lang="en-US" dirty="0" smtClean="0"/>
            <a:t>Detect all the DRTB cases</a:t>
          </a:r>
          <a:endParaRPr lang="en-US" dirty="0"/>
        </a:p>
      </dgm:t>
    </dgm:pt>
    <dgm:pt modelId="{8D0359E8-7EC6-4248-B1C1-A8977DEC0FC7}" type="parTrans" cxnId="{6C93DA81-6E7F-4432-B489-8FA2DCA25067}">
      <dgm:prSet/>
      <dgm:spPr/>
      <dgm:t>
        <a:bodyPr/>
        <a:lstStyle/>
        <a:p>
          <a:endParaRPr lang="en-US"/>
        </a:p>
      </dgm:t>
    </dgm:pt>
    <dgm:pt modelId="{D6C2AC88-8E32-4456-983A-FD20F6967156}" type="sibTrans" cxnId="{6C93DA81-6E7F-4432-B489-8FA2DCA25067}">
      <dgm:prSet/>
      <dgm:spPr/>
      <dgm:t>
        <a:bodyPr/>
        <a:lstStyle/>
        <a:p>
          <a:endParaRPr lang="en-US"/>
        </a:p>
      </dgm:t>
    </dgm:pt>
    <dgm:pt modelId="{209E9F3A-C8D4-42CA-A059-65F1BFA995AE}">
      <dgm:prSet phldrT="[Text]"/>
      <dgm:spPr/>
      <dgm:t>
        <a:bodyPr/>
        <a:lstStyle/>
        <a:p>
          <a:r>
            <a:rPr lang="en-US" dirty="0" smtClean="0"/>
            <a:t>TB patients in private sector</a:t>
          </a:r>
          <a:endParaRPr lang="en-US" dirty="0"/>
        </a:p>
      </dgm:t>
    </dgm:pt>
    <dgm:pt modelId="{CF91BEEF-4199-4C42-8AC4-15311E069B36}" type="parTrans" cxnId="{8B729F93-BC10-4471-B1E0-FB8DB8CC2F52}">
      <dgm:prSet/>
      <dgm:spPr/>
      <dgm:t>
        <a:bodyPr/>
        <a:lstStyle/>
        <a:p>
          <a:endParaRPr lang="en-US"/>
        </a:p>
      </dgm:t>
    </dgm:pt>
    <dgm:pt modelId="{914BC6D9-02FD-4FE2-A727-DF3E982EF43B}" type="sibTrans" cxnId="{8B729F93-BC10-4471-B1E0-FB8DB8CC2F52}">
      <dgm:prSet/>
      <dgm:spPr/>
      <dgm:t>
        <a:bodyPr/>
        <a:lstStyle/>
        <a:p>
          <a:endParaRPr lang="en-US"/>
        </a:p>
      </dgm:t>
    </dgm:pt>
    <dgm:pt modelId="{E6629EEC-2983-404D-B1C5-D9C70A9800C6}">
      <dgm:prSet phldrT="[Text]"/>
      <dgm:spPr/>
      <dgm:t>
        <a:bodyPr/>
        <a:lstStyle/>
        <a:p>
          <a:r>
            <a:rPr lang="en-US" dirty="0" smtClean="0"/>
            <a:t>TB case in high risk populations</a:t>
          </a:r>
          <a:endParaRPr lang="en-US" dirty="0"/>
        </a:p>
      </dgm:t>
    </dgm:pt>
    <dgm:pt modelId="{25967A36-0762-42C7-9BB7-5E0E2AC3891F}" type="parTrans" cxnId="{7E05B830-B479-411B-8B67-334B38653CB5}">
      <dgm:prSet/>
      <dgm:spPr/>
      <dgm:t>
        <a:bodyPr/>
        <a:lstStyle/>
        <a:p>
          <a:endParaRPr lang="en-US"/>
        </a:p>
      </dgm:t>
    </dgm:pt>
    <dgm:pt modelId="{DB617393-3EEC-4C1D-8671-42545B2B0630}" type="sibTrans" cxnId="{7E05B830-B479-411B-8B67-334B38653CB5}">
      <dgm:prSet/>
      <dgm:spPr/>
      <dgm:t>
        <a:bodyPr/>
        <a:lstStyle/>
        <a:p>
          <a:endParaRPr lang="en-US"/>
        </a:p>
      </dgm:t>
    </dgm:pt>
    <dgm:pt modelId="{949C3F4A-5B2A-4309-ABA3-CB1F608372F8}">
      <dgm:prSet phldrT="[Text]"/>
      <dgm:spPr/>
      <dgm:t>
        <a:bodyPr/>
        <a:lstStyle/>
        <a:p>
          <a:endParaRPr lang="en-US" dirty="0"/>
        </a:p>
      </dgm:t>
    </dgm:pt>
    <dgm:pt modelId="{0211D39C-A0EA-44B2-8724-8ACFF5424B57}" type="parTrans" cxnId="{9D01B9BC-E7B9-4C6E-9B79-A0C8C3E4A791}">
      <dgm:prSet/>
      <dgm:spPr/>
      <dgm:t>
        <a:bodyPr/>
        <a:lstStyle/>
        <a:p>
          <a:endParaRPr lang="en-US"/>
        </a:p>
      </dgm:t>
    </dgm:pt>
    <dgm:pt modelId="{E6ED6978-B6FC-41DB-890D-26C376A2ADC9}" type="sibTrans" cxnId="{9D01B9BC-E7B9-4C6E-9B79-A0C8C3E4A791}">
      <dgm:prSet/>
      <dgm:spPr/>
      <dgm:t>
        <a:bodyPr/>
        <a:lstStyle/>
        <a:p>
          <a:endParaRPr lang="en-US"/>
        </a:p>
      </dgm:t>
    </dgm:pt>
    <dgm:pt modelId="{10FBD79F-BD20-44C9-85D6-4F6810CEFB4D}" type="pres">
      <dgm:prSet presAssocID="{D4D631D1-6812-4CA7-98AF-92254524E67D}" presName="composite" presStyleCnt="0">
        <dgm:presLayoutVars>
          <dgm:chMax val="3"/>
          <dgm:animLvl val="lvl"/>
          <dgm:resizeHandles val="exact"/>
        </dgm:presLayoutVars>
      </dgm:prSet>
      <dgm:spPr/>
    </dgm:pt>
    <dgm:pt modelId="{80D2F7E1-0020-4CF5-92BD-22A3C2894E42}" type="pres">
      <dgm:prSet presAssocID="{3566B60C-F891-4810-89A8-6B2799872E89}" presName="gear1" presStyleLbl="node1" presStyleIdx="0" presStyleCnt="3">
        <dgm:presLayoutVars>
          <dgm:chMax val="1"/>
          <dgm:bulletEnabled val="1"/>
        </dgm:presLayoutVars>
      </dgm:prSet>
      <dgm:spPr/>
      <dgm:t>
        <a:bodyPr/>
        <a:lstStyle/>
        <a:p>
          <a:endParaRPr lang="en-US"/>
        </a:p>
      </dgm:t>
    </dgm:pt>
    <dgm:pt modelId="{AD708FFA-A673-4723-B9E5-85323A60E7A5}" type="pres">
      <dgm:prSet presAssocID="{3566B60C-F891-4810-89A8-6B2799872E89}" presName="gear1srcNode" presStyleLbl="node1" presStyleIdx="0" presStyleCnt="3"/>
      <dgm:spPr/>
      <dgm:t>
        <a:bodyPr/>
        <a:lstStyle/>
        <a:p>
          <a:endParaRPr lang="en-US"/>
        </a:p>
      </dgm:t>
    </dgm:pt>
    <dgm:pt modelId="{D6664A9D-03F9-4CB5-A731-3AE20F4AB220}" type="pres">
      <dgm:prSet presAssocID="{3566B60C-F891-4810-89A8-6B2799872E89}" presName="gear1dstNode" presStyleLbl="node1" presStyleIdx="0" presStyleCnt="3"/>
      <dgm:spPr/>
      <dgm:t>
        <a:bodyPr/>
        <a:lstStyle/>
        <a:p>
          <a:endParaRPr lang="en-US"/>
        </a:p>
      </dgm:t>
    </dgm:pt>
    <dgm:pt modelId="{2029CB07-C432-4CBA-B5D4-8B4D884316E6}" type="pres">
      <dgm:prSet presAssocID="{209E9F3A-C8D4-42CA-A059-65F1BFA995AE}" presName="gear2" presStyleLbl="node1" presStyleIdx="1" presStyleCnt="3">
        <dgm:presLayoutVars>
          <dgm:chMax val="1"/>
          <dgm:bulletEnabled val="1"/>
        </dgm:presLayoutVars>
      </dgm:prSet>
      <dgm:spPr/>
      <dgm:t>
        <a:bodyPr/>
        <a:lstStyle/>
        <a:p>
          <a:endParaRPr lang="en-US"/>
        </a:p>
      </dgm:t>
    </dgm:pt>
    <dgm:pt modelId="{ACB456E4-CBD4-471D-996C-B3CA0A96EDE0}" type="pres">
      <dgm:prSet presAssocID="{209E9F3A-C8D4-42CA-A059-65F1BFA995AE}" presName="gear2srcNode" presStyleLbl="node1" presStyleIdx="1" presStyleCnt="3"/>
      <dgm:spPr/>
      <dgm:t>
        <a:bodyPr/>
        <a:lstStyle/>
        <a:p>
          <a:endParaRPr lang="en-US"/>
        </a:p>
      </dgm:t>
    </dgm:pt>
    <dgm:pt modelId="{4F0B609A-B213-4E48-B8B9-BE733782A0A8}" type="pres">
      <dgm:prSet presAssocID="{209E9F3A-C8D4-42CA-A059-65F1BFA995AE}" presName="gear2dstNode" presStyleLbl="node1" presStyleIdx="1" presStyleCnt="3"/>
      <dgm:spPr/>
      <dgm:t>
        <a:bodyPr/>
        <a:lstStyle/>
        <a:p>
          <a:endParaRPr lang="en-US"/>
        </a:p>
      </dgm:t>
    </dgm:pt>
    <dgm:pt modelId="{B1768793-E772-4AFC-A57A-92A46F74930F}" type="pres">
      <dgm:prSet presAssocID="{E6629EEC-2983-404D-B1C5-D9C70A9800C6}" presName="gear3" presStyleLbl="node1" presStyleIdx="2" presStyleCnt="3"/>
      <dgm:spPr/>
      <dgm:t>
        <a:bodyPr/>
        <a:lstStyle/>
        <a:p>
          <a:endParaRPr lang="en-US"/>
        </a:p>
      </dgm:t>
    </dgm:pt>
    <dgm:pt modelId="{94715496-F6C3-44ED-8C4D-013E8A2A53E5}" type="pres">
      <dgm:prSet presAssocID="{E6629EEC-2983-404D-B1C5-D9C70A9800C6}" presName="gear3tx" presStyleLbl="node1" presStyleIdx="2" presStyleCnt="3">
        <dgm:presLayoutVars>
          <dgm:chMax val="1"/>
          <dgm:bulletEnabled val="1"/>
        </dgm:presLayoutVars>
      </dgm:prSet>
      <dgm:spPr/>
      <dgm:t>
        <a:bodyPr/>
        <a:lstStyle/>
        <a:p>
          <a:endParaRPr lang="en-US"/>
        </a:p>
      </dgm:t>
    </dgm:pt>
    <dgm:pt modelId="{BB2FD94A-662F-419E-8DBE-F0E656D4E03F}" type="pres">
      <dgm:prSet presAssocID="{E6629EEC-2983-404D-B1C5-D9C70A9800C6}" presName="gear3srcNode" presStyleLbl="node1" presStyleIdx="2" presStyleCnt="3"/>
      <dgm:spPr/>
      <dgm:t>
        <a:bodyPr/>
        <a:lstStyle/>
        <a:p>
          <a:endParaRPr lang="en-US"/>
        </a:p>
      </dgm:t>
    </dgm:pt>
    <dgm:pt modelId="{5987C5B5-B2B1-4991-B079-5DD6EB7B432B}" type="pres">
      <dgm:prSet presAssocID="{E6629EEC-2983-404D-B1C5-D9C70A9800C6}" presName="gear3dstNode" presStyleLbl="node1" presStyleIdx="2" presStyleCnt="3"/>
      <dgm:spPr/>
      <dgm:t>
        <a:bodyPr/>
        <a:lstStyle/>
        <a:p>
          <a:endParaRPr lang="en-US"/>
        </a:p>
      </dgm:t>
    </dgm:pt>
    <dgm:pt modelId="{8332E26F-C7A2-46D7-A199-A5103DD48ED1}" type="pres">
      <dgm:prSet presAssocID="{D6C2AC88-8E32-4456-983A-FD20F6967156}" presName="connector1" presStyleLbl="sibTrans2D1" presStyleIdx="0" presStyleCnt="3"/>
      <dgm:spPr/>
      <dgm:t>
        <a:bodyPr/>
        <a:lstStyle/>
        <a:p>
          <a:endParaRPr lang="en-US"/>
        </a:p>
      </dgm:t>
    </dgm:pt>
    <dgm:pt modelId="{A0FE581F-6B3D-46FF-BBBB-AE1FE5DB6172}" type="pres">
      <dgm:prSet presAssocID="{914BC6D9-02FD-4FE2-A727-DF3E982EF43B}" presName="connector2" presStyleLbl="sibTrans2D1" presStyleIdx="1" presStyleCnt="3"/>
      <dgm:spPr/>
      <dgm:t>
        <a:bodyPr/>
        <a:lstStyle/>
        <a:p>
          <a:endParaRPr lang="en-US"/>
        </a:p>
      </dgm:t>
    </dgm:pt>
    <dgm:pt modelId="{46DEF9C5-278A-45BC-BD14-28D23EA269B6}" type="pres">
      <dgm:prSet presAssocID="{DB617393-3EEC-4C1D-8671-42545B2B0630}" presName="connector3" presStyleLbl="sibTrans2D1" presStyleIdx="2" presStyleCnt="3"/>
      <dgm:spPr/>
      <dgm:t>
        <a:bodyPr/>
        <a:lstStyle/>
        <a:p>
          <a:endParaRPr lang="en-US"/>
        </a:p>
      </dgm:t>
    </dgm:pt>
  </dgm:ptLst>
  <dgm:cxnLst>
    <dgm:cxn modelId="{01971D6B-2756-406F-96F8-74550B93AF18}" type="presOf" srcId="{E6629EEC-2983-404D-B1C5-D9C70A9800C6}" destId="{94715496-F6C3-44ED-8C4D-013E8A2A53E5}" srcOrd="1" destOrd="0" presId="urn:microsoft.com/office/officeart/2005/8/layout/gear1"/>
    <dgm:cxn modelId="{DEF55948-ABE3-4CDB-9224-494A84FBCDF5}" type="presOf" srcId="{209E9F3A-C8D4-42CA-A059-65F1BFA995AE}" destId="{ACB456E4-CBD4-471D-996C-B3CA0A96EDE0}" srcOrd="1" destOrd="0" presId="urn:microsoft.com/office/officeart/2005/8/layout/gear1"/>
    <dgm:cxn modelId="{89311907-5A70-4AE8-B961-03FFBAADEEA0}" type="presOf" srcId="{3566B60C-F891-4810-89A8-6B2799872E89}" destId="{D6664A9D-03F9-4CB5-A731-3AE20F4AB220}" srcOrd="2" destOrd="0" presId="urn:microsoft.com/office/officeart/2005/8/layout/gear1"/>
    <dgm:cxn modelId="{54F5D24D-4584-4224-9FEE-3C98C8E07229}" type="presOf" srcId="{3566B60C-F891-4810-89A8-6B2799872E89}" destId="{AD708FFA-A673-4723-B9E5-85323A60E7A5}" srcOrd="1" destOrd="0" presId="urn:microsoft.com/office/officeart/2005/8/layout/gear1"/>
    <dgm:cxn modelId="{9423A667-D557-4C6B-B1EC-1302CA08B0BA}" type="presOf" srcId="{D6C2AC88-8E32-4456-983A-FD20F6967156}" destId="{8332E26F-C7A2-46D7-A199-A5103DD48ED1}" srcOrd="0" destOrd="0" presId="urn:microsoft.com/office/officeart/2005/8/layout/gear1"/>
    <dgm:cxn modelId="{52107296-39CA-43CF-989A-92F8B2685932}" type="presOf" srcId="{E6629EEC-2983-404D-B1C5-D9C70A9800C6}" destId="{B1768793-E772-4AFC-A57A-92A46F74930F}" srcOrd="0" destOrd="0" presId="urn:microsoft.com/office/officeart/2005/8/layout/gear1"/>
    <dgm:cxn modelId="{6C93DA81-6E7F-4432-B489-8FA2DCA25067}" srcId="{D4D631D1-6812-4CA7-98AF-92254524E67D}" destId="{3566B60C-F891-4810-89A8-6B2799872E89}" srcOrd="0" destOrd="0" parTransId="{8D0359E8-7EC6-4248-B1C1-A8977DEC0FC7}" sibTransId="{D6C2AC88-8E32-4456-983A-FD20F6967156}"/>
    <dgm:cxn modelId="{104E94B2-E9D2-469D-9A52-C435B1EB78F5}" type="presOf" srcId="{E6629EEC-2983-404D-B1C5-D9C70A9800C6}" destId="{BB2FD94A-662F-419E-8DBE-F0E656D4E03F}" srcOrd="2" destOrd="0" presId="urn:microsoft.com/office/officeart/2005/8/layout/gear1"/>
    <dgm:cxn modelId="{7E05B830-B479-411B-8B67-334B38653CB5}" srcId="{D4D631D1-6812-4CA7-98AF-92254524E67D}" destId="{E6629EEC-2983-404D-B1C5-D9C70A9800C6}" srcOrd="2" destOrd="0" parTransId="{25967A36-0762-42C7-9BB7-5E0E2AC3891F}" sibTransId="{DB617393-3EEC-4C1D-8671-42545B2B0630}"/>
    <dgm:cxn modelId="{A7777B3A-495E-411B-80A5-009C78B2271D}" type="presOf" srcId="{914BC6D9-02FD-4FE2-A727-DF3E982EF43B}" destId="{A0FE581F-6B3D-46FF-BBBB-AE1FE5DB6172}" srcOrd="0" destOrd="0" presId="urn:microsoft.com/office/officeart/2005/8/layout/gear1"/>
    <dgm:cxn modelId="{1594C3A6-A023-47B3-96C2-5650F995D914}" type="presOf" srcId="{209E9F3A-C8D4-42CA-A059-65F1BFA995AE}" destId="{4F0B609A-B213-4E48-B8B9-BE733782A0A8}" srcOrd="2" destOrd="0" presId="urn:microsoft.com/office/officeart/2005/8/layout/gear1"/>
    <dgm:cxn modelId="{9D01B9BC-E7B9-4C6E-9B79-A0C8C3E4A791}" srcId="{D4D631D1-6812-4CA7-98AF-92254524E67D}" destId="{949C3F4A-5B2A-4309-ABA3-CB1F608372F8}" srcOrd="3" destOrd="0" parTransId="{0211D39C-A0EA-44B2-8724-8ACFF5424B57}" sibTransId="{E6ED6978-B6FC-41DB-890D-26C376A2ADC9}"/>
    <dgm:cxn modelId="{600BE404-3CDE-4E12-9030-50DAB844239F}" type="presOf" srcId="{209E9F3A-C8D4-42CA-A059-65F1BFA995AE}" destId="{2029CB07-C432-4CBA-B5D4-8B4D884316E6}" srcOrd="0" destOrd="0" presId="urn:microsoft.com/office/officeart/2005/8/layout/gear1"/>
    <dgm:cxn modelId="{F3CF79B9-9970-4408-B456-63F072377F2D}" type="presOf" srcId="{D4D631D1-6812-4CA7-98AF-92254524E67D}" destId="{10FBD79F-BD20-44C9-85D6-4F6810CEFB4D}" srcOrd="0" destOrd="0" presId="urn:microsoft.com/office/officeart/2005/8/layout/gear1"/>
    <dgm:cxn modelId="{8156F383-60B5-43FC-945A-235DE00D463D}" type="presOf" srcId="{E6629EEC-2983-404D-B1C5-D9C70A9800C6}" destId="{5987C5B5-B2B1-4991-B079-5DD6EB7B432B}" srcOrd="3" destOrd="0" presId="urn:microsoft.com/office/officeart/2005/8/layout/gear1"/>
    <dgm:cxn modelId="{8B729F93-BC10-4471-B1E0-FB8DB8CC2F52}" srcId="{D4D631D1-6812-4CA7-98AF-92254524E67D}" destId="{209E9F3A-C8D4-42CA-A059-65F1BFA995AE}" srcOrd="1" destOrd="0" parTransId="{CF91BEEF-4199-4C42-8AC4-15311E069B36}" sibTransId="{914BC6D9-02FD-4FE2-A727-DF3E982EF43B}"/>
    <dgm:cxn modelId="{31A23186-FC51-4674-BCB2-A6799C4FC898}" type="presOf" srcId="{3566B60C-F891-4810-89A8-6B2799872E89}" destId="{80D2F7E1-0020-4CF5-92BD-22A3C2894E42}" srcOrd="0" destOrd="0" presId="urn:microsoft.com/office/officeart/2005/8/layout/gear1"/>
    <dgm:cxn modelId="{03CAD4C2-8E24-47F0-A3DD-045ED9E1222E}" type="presOf" srcId="{DB617393-3EEC-4C1D-8671-42545B2B0630}" destId="{46DEF9C5-278A-45BC-BD14-28D23EA269B6}" srcOrd="0" destOrd="0" presId="urn:microsoft.com/office/officeart/2005/8/layout/gear1"/>
    <dgm:cxn modelId="{2341A2E7-AEBC-4A90-94FE-D87A7A8D2654}" type="presParOf" srcId="{10FBD79F-BD20-44C9-85D6-4F6810CEFB4D}" destId="{80D2F7E1-0020-4CF5-92BD-22A3C2894E42}" srcOrd="0" destOrd="0" presId="urn:microsoft.com/office/officeart/2005/8/layout/gear1"/>
    <dgm:cxn modelId="{C0A26E7D-F9E7-468D-8D31-3A78E953DBD2}" type="presParOf" srcId="{10FBD79F-BD20-44C9-85D6-4F6810CEFB4D}" destId="{AD708FFA-A673-4723-B9E5-85323A60E7A5}" srcOrd="1" destOrd="0" presId="urn:microsoft.com/office/officeart/2005/8/layout/gear1"/>
    <dgm:cxn modelId="{7A847B73-F6E8-4EE2-9410-93816B4DB440}" type="presParOf" srcId="{10FBD79F-BD20-44C9-85D6-4F6810CEFB4D}" destId="{D6664A9D-03F9-4CB5-A731-3AE20F4AB220}" srcOrd="2" destOrd="0" presId="urn:microsoft.com/office/officeart/2005/8/layout/gear1"/>
    <dgm:cxn modelId="{CC0B7DCA-9F1C-49B0-8DB6-72424A4A513B}" type="presParOf" srcId="{10FBD79F-BD20-44C9-85D6-4F6810CEFB4D}" destId="{2029CB07-C432-4CBA-B5D4-8B4D884316E6}" srcOrd="3" destOrd="0" presId="urn:microsoft.com/office/officeart/2005/8/layout/gear1"/>
    <dgm:cxn modelId="{6066DEBC-D6B4-4F83-9376-746B2F8534A3}" type="presParOf" srcId="{10FBD79F-BD20-44C9-85D6-4F6810CEFB4D}" destId="{ACB456E4-CBD4-471D-996C-B3CA0A96EDE0}" srcOrd="4" destOrd="0" presId="urn:microsoft.com/office/officeart/2005/8/layout/gear1"/>
    <dgm:cxn modelId="{2323FB9D-BCE6-46B6-B71E-677175CE522B}" type="presParOf" srcId="{10FBD79F-BD20-44C9-85D6-4F6810CEFB4D}" destId="{4F0B609A-B213-4E48-B8B9-BE733782A0A8}" srcOrd="5" destOrd="0" presId="urn:microsoft.com/office/officeart/2005/8/layout/gear1"/>
    <dgm:cxn modelId="{2244F74D-6FAC-41BB-95B9-2BAB3979FEB7}" type="presParOf" srcId="{10FBD79F-BD20-44C9-85D6-4F6810CEFB4D}" destId="{B1768793-E772-4AFC-A57A-92A46F74930F}" srcOrd="6" destOrd="0" presId="urn:microsoft.com/office/officeart/2005/8/layout/gear1"/>
    <dgm:cxn modelId="{4D7BD6D4-E6DE-4673-BA14-66378662EC07}" type="presParOf" srcId="{10FBD79F-BD20-44C9-85D6-4F6810CEFB4D}" destId="{94715496-F6C3-44ED-8C4D-013E8A2A53E5}" srcOrd="7" destOrd="0" presId="urn:microsoft.com/office/officeart/2005/8/layout/gear1"/>
    <dgm:cxn modelId="{4D7E836C-EA3F-42B4-ACF0-14C4D4000E01}" type="presParOf" srcId="{10FBD79F-BD20-44C9-85D6-4F6810CEFB4D}" destId="{BB2FD94A-662F-419E-8DBE-F0E656D4E03F}" srcOrd="8" destOrd="0" presId="urn:microsoft.com/office/officeart/2005/8/layout/gear1"/>
    <dgm:cxn modelId="{21B982B1-3555-458A-8A2A-98EC6D562413}" type="presParOf" srcId="{10FBD79F-BD20-44C9-85D6-4F6810CEFB4D}" destId="{5987C5B5-B2B1-4991-B079-5DD6EB7B432B}" srcOrd="9" destOrd="0" presId="urn:microsoft.com/office/officeart/2005/8/layout/gear1"/>
    <dgm:cxn modelId="{DE1DCA58-352F-4576-B453-75C93DA44BE5}" type="presParOf" srcId="{10FBD79F-BD20-44C9-85D6-4F6810CEFB4D}" destId="{8332E26F-C7A2-46D7-A199-A5103DD48ED1}" srcOrd="10" destOrd="0" presId="urn:microsoft.com/office/officeart/2005/8/layout/gear1"/>
    <dgm:cxn modelId="{C0C5B8CF-5A23-4B4B-BC08-266133F15C3F}" type="presParOf" srcId="{10FBD79F-BD20-44C9-85D6-4F6810CEFB4D}" destId="{A0FE581F-6B3D-46FF-BBBB-AE1FE5DB6172}" srcOrd="11" destOrd="0" presId="urn:microsoft.com/office/officeart/2005/8/layout/gear1"/>
    <dgm:cxn modelId="{0E8A7CD9-B105-442F-8283-6468089F94CA}" type="presParOf" srcId="{10FBD79F-BD20-44C9-85D6-4F6810CEFB4D}" destId="{46DEF9C5-278A-45BC-BD14-28D23EA269B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42F848-2B81-4264-A183-026F78E0B06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2C3C284-C163-4A60-A9D0-DBF71F2EE722}">
      <dgm:prSet phldrT="[Text]"/>
      <dgm:spPr/>
      <dgm:t>
        <a:bodyPr/>
        <a:lstStyle/>
        <a:p>
          <a:r>
            <a:rPr lang="en-US" b="1" dirty="0" smtClean="0">
              <a:solidFill>
                <a:schemeClr val="bg1"/>
              </a:solidFill>
            </a:rPr>
            <a:t>Involvement of </a:t>
          </a:r>
          <a:r>
            <a:rPr lang="en-US" b="1" dirty="0" err="1" smtClean="0">
              <a:solidFill>
                <a:schemeClr val="bg1"/>
              </a:solidFill>
            </a:rPr>
            <a:t>Ayurveda</a:t>
          </a:r>
          <a:r>
            <a:rPr lang="en-US" b="1" dirty="0" smtClean="0">
              <a:solidFill>
                <a:schemeClr val="bg1"/>
              </a:solidFill>
            </a:rPr>
            <a:t> Systems</a:t>
          </a:r>
          <a:endParaRPr lang="en-US" b="1" dirty="0">
            <a:solidFill>
              <a:schemeClr val="bg1"/>
            </a:solidFill>
          </a:endParaRPr>
        </a:p>
      </dgm:t>
    </dgm:pt>
    <dgm:pt modelId="{86A5FA72-ACD7-48E6-ABBD-50071EA2EC57}" type="parTrans" cxnId="{B6255B69-A9AF-41F8-A00C-2232795567A0}">
      <dgm:prSet/>
      <dgm:spPr/>
      <dgm:t>
        <a:bodyPr/>
        <a:lstStyle/>
        <a:p>
          <a:endParaRPr lang="en-US"/>
        </a:p>
      </dgm:t>
    </dgm:pt>
    <dgm:pt modelId="{BD4B33E4-CE0B-47C6-B9C8-6BE672A515EB}" type="sibTrans" cxnId="{B6255B69-A9AF-41F8-A00C-2232795567A0}">
      <dgm:prSet/>
      <dgm:spPr/>
      <dgm:t>
        <a:bodyPr/>
        <a:lstStyle/>
        <a:p>
          <a:endParaRPr lang="en-US"/>
        </a:p>
      </dgm:t>
    </dgm:pt>
    <dgm:pt modelId="{EC307EEE-1554-45DC-B395-7AE28BDC9572}">
      <dgm:prSet phldrT="[Text]"/>
      <dgm:spPr/>
      <dgm:t>
        <a:bodyPr/>
        <a:lstStyle/>
        <a:p>
          <a:r>
            <a:rPr lang="en-US" b="1" dirty="0" smtClean="0">
              <a:solidFill>
                <a:schemeClr val="bg1"/>
              </a:solidFill>
            </a:rPr>
            <a:t>Effective regulation of chemists</a:t>
          </a:r>
          <a:endParaRPr lang="en-US" b="1" dirty="0">
            <a:solidFill>
              <a:schemeClr val="bg1"/>
            </a:solidFill>
          </a:endParaRPr>
        </a:p>
      </dgm:t>
    </dgm:pt>
    <dgm:pt modelId="{625D44C3-B6E7-4B5D-9BF0-D715922CC3F4}" type="parTrans" cxnId="{1FBCF710-760E-417D-AED2-1F44EC1CD205}">
      <dgm:prSet/>
      <dgm:spPr/>
      <dgm:t>
        <a:bodyPr/>
        <a:lstStyle/>
        <a:p>
          <a:endParaRPr lang="en-US"/>
        </a:p>
      </dgm:t>
    </dgm:pt>
    <dgm:pt modelId="{9B1E053C-4340-477E-9EAF-9B623109D527}" type="sibTrans" cxnId="{1FBCF710-760E-417D-AED2-1F44EC1CD205}">
      <dgm:prSet/>
      <dgm:spPr/>
      <dgm:t>
        <a:bodyPr/>
        <a:lstStyle/>
        <a:p>
          <a:endParaRPr lang="en-US"/>
        </a:p>
      </dgm:t>
    </dgm:pt>
    <dgm:pt modelId="{D9035DD9-50D9-4B11-8809-AB4E291BDA79}" type="pres">
      <dgm:prSet presAssocID="{D242F848-2B81-4264-A183-026F78E0B064}" presName="diagram" presStyleCnt="0">
        <dgm:presLayoutVars>
          <dgm:dir/>
          <dgm:resizeHandles val="exact"/>
        </dgm:presLayoutVars>
      </dgm:prSet>
      <dgm:spPr/>
      <dgm:t>
        <a:bodyPr/>
        <a:lstStyle/>
        <a:p>
          <a:endParaRPr lang="en-US"/>
        </a:p>
      </dgm:t>
    </dgm:pt>
    <dgm:pt modelId="{FCB18F04-5B21-498A-80B0-470207976B0A}" type="pres">
      <dgm:prSet presAssocID="{12C3C284-C163-4A60-A9D0-DBF71F2EE722}" presName="node" presStyleLbl="node1" presStyleIdx="0" presStyleCnt="2">
        <dgm:presLayoutVars>
          <dgm:bulletEnabled val="1"/>
        </dgm:presLayoutVars>
      </dgm:prSet>
      <dgm:spPr/>
      <dgm:t>
        <a:bodyPr/>
        <a:lstStyle/>
        <a:p>
          <a:endParaRPr lang="en-US"/>
        </a:p>
      </dgm:t>
    </dgm:pt>
    <dgm:pt modelId="{C90E631F-7511-40D8-94A9-AD18DBED260C}" type="pres">
      <dgm:prSet presAssocID="{BD4B33E4-CE0B-47C6-B9C8-6BE672A515EB}" presName="sibTrans" presStyleCnt="0"/>
      <dgm:spPr/>
    </dgm:pt>
    <dgm:pt modelId="{30D4D8B3-74DF-48EC-9F58-7B11DF619A93}" type="pres">
      <dgm:prSet presAssocID="{EC307EEE-1554-45DC-B395-7AE28BDC9572}" presName="node" presStyleLbl="node1" presStyleIdx="1" presStyleCnt="2">
        <dgm:presLayoutVars>
          <dgm:bulletEnabled val="1"/>
        </dgm:presLayoutVars>
      </dgm:prSet>
      <dgm:spPr/>
      <dgm:t>
        <a:bodyPr/>
        <a:lstStyle/>
        <a:p>
          <a:endParaRPr lang="en-US"/>
        </a:p>
      </dgm:t>
    </dgm:pt>
  </dgm:ptLst>
  <dgm:cxnLst>
    <dgm:cxn modelId="{A1F8BDF7-9FC3-4624-8DF0-DD7A779241A9}" type="presOf" srcId="{EC307EEE-1554-45DC-B395-7AE28BDC9572}" destId="{30D4D8B3-74DF-48EC-9F58-7B11DF619A93}" srcOrd="0" destOrd="0" presId="urn:microsoft.com/office/officeart/2005/8/layout/default"/>
    <dgm:cxn modelId="{B5731009-ABB2-4B1C-8E6C-90480F559141}" type="presOf" srcId="{D242F848-2B81-4264-A183-026F78E0B064}" destId="{D9035DD9-50D9-4B11-8809-AB4E291BDA79}" srcOrd="0" destOrd="0" presId="urn:microsoft.com/office/officeart/2005/8/layout/default"/>
    <dgm:cxn modelId="{B6255B69-A9AF-41F8-A00C-2232795567A0}" srcId="{D242F848-2B81-4264-A183-026F78E0B064}" destId="{12C3C284-C163-4A60-A9D0-DBF71F2EE722}" srcOrd="0" destOrd="0" parTransId="{86A5FA72-ACD7-48E6-ABBD-50071EA2EC57}" sibTransId="{BD4B33E4-CE0B-47C6-B9C8-6BE672A515EB}"/>
    <dgm:cxn modelId="{1FBCF710-760E-417D-AED2-1F44EC1CD205}" srcId="{D242F848-2B81-4264-A183-026F78E0B064}" destId="{EC307EEE-1554-45DC-B395-7AE28BDC9572}" srcOrd="1" destOrd="0" parTransId="{625D44C3-B6E7-4B5D-9BF0-D715922CC3F4}" sibTransId="{9B1E053C-4340-477E-9EAF-9B623109D527}"/>
    <dgm:cxn modelId="{ACD596FF-D56B-4D7A-B18C-220DCB187B31}" type="presOf" srcId="{12C3C284-C163-4A60-A9D0-DBF71F2EE722}" destId="{FCB18F04-5B21-498A-80B0-470207976B0A}" srcOrd="0" destOrd="0" presId="urn:microsoft.com/office/officeart/2005/8/layout/default"/>
    <dgm:cxn modelId="{CC05DFE3-4D2D-4CF8-998E-3BE5279379CE}" type="presParOf" srcId="{D9035DD9-50D9-4B11-8809-AB4E291BDA79}" destId="{FCB18F04-5B21-498A-80B0-470207976B0A}" srcOrd="0" destOrd="0" presId="urn:microsoft.com/office/officeart/2005/8/layout/default"/>
    <dgm:cxn modelId="{FD1E8208-C89D-4754-B92B-9C1905494500}" type="presParOf" srcId="{D9035DD9-50D9-4B11-8809-AB4E291BDA79}" destId="{C90E631F-7511-40D8-94A9-AD18DBED260C}" srcOrd="1" destOrd="0" presId="urn:microsoft.com/office/officeart/2005/8/layout/default"/>
    <dgm:cxn modelId="{6E9D0F17-5DF1-4C69-B43C-C6DE0537CC0F}" type="presParOf" srcId="{D9035DD9-50D9-4B11-8809-AB4E291BDA79}" destId="{30D4D8B3-74DF-48EC-9F58-7B11DF619A93}"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D631D1-6812-4CA7-98AF-92254524E67D}" type="doc">
      <dgm:prSet loTypeId="urn:microsoft.com/office/officeart/2005/8/layout/gear1" loCatId="cycle" qsTypeId="urn:microsoft.com/office/officeart/2005/8/quickstyle/simple1" qsCatId="simple" csTypeId="urn:microsoft.com/office/officeart/2005/8/colors/colorful4" csCatId="colorful" phldr="1"/>
      <dgm:spPr/>
    </dgm:pt>
    <dgm:pt modelId="{3566B60C-F891-4810-89A8-6B2799872E89}">
      <dgm:prSet phldrT="[Text]"/>
      <dgm:spPr/>
      <dgm:t>
        <a:bodyPr/>
        <a:lstStyle/>
        <a:p>
          <a:r>
            <a:rPr lang="en-US" dirty="0" smtClean="0"/>
            <a:t>Drugs</a:t>
          </a:r>
          <a:endParaRPr lang="en-US" dirty="0"/>
        </a:p>
      </dgm:t>
    </dgm:pt>
    <dgm:pt modelId="{8D0359E8-7EC6-4248-B1C1-A8977DEC0FC7}" type="parTrans" cxnId="{6C93DA81-6E7F-4432-B489-8FA2DCA25067}">
      <dgm:prSet/>
      <dgm:spPr/>
      <dgm:t>
        <a:bodyPr/>
        <a:lstStyle/>
        <a:p>
          <a:endParaRPr lang="en-US"/>
        </a:p>
      </dgm:t>
    </dgm:pt>
    <dgm:pt modelId="{D6C2AC88-8E32-4456-983A-FD20F6967156}" type="sibTrans" cxnId="{6C93DA81-6E7F-4432-B489-8FA2DCA25067}">
      <dgm:prSet/>
      <dgm:spPr/>
      <dgm:t>
        <a:bodyPr/>
        <a:lstStyle/>
        <a:p>
          <a:endParaRPr lang="en-US"/>
        </a:p>
      </dgm:t>
    </dgm:pt>
    <dgm:pt modelId="{209E9F3A-C8D4-42CA-A059-65F1BFA995AE}">
      <dgm:prSet phldrT="[Text]"/>
      <dgm:spPr/>
      <dgm:t>
        <a:bodyPr/>
        <a:lstStyle/>
        <a:p>
          <a:r>
            <a:rPr lang="en-US" dirty="0" smtClean="0"/>
            <a:t>Nutritional Support</a:t>
          </a:r>
          <a:endParaRPr lang="en-US" dirty="0"/>
        </a:p>
      </dgm:t>
    </dgm:pt>
    <dgm:pt modelId="{CF91BEEF-4199-4C42-8AC4-15311E069B36}" type="parTrans" cxnId="{8B729F93-BC10-4471-B1E0-FB8DB8CC2F52}">
      <dgm:prSet/>
      <dgm:spPr/>
      <dgm:t>
        <a:bodyPr/>
        <a:lstStyle/>
        <a:p>
          <a:endParaRPr lang="en-US"/>
        </a:p>
      </dgm:t>
    </dgm:pt>
    <dgm:pt modelId="{914BC6D9-02FD-4FE2-A727-DF3E982EF43B}" type="sibTrans" cxnId="{8B729F93-BC10-4471-B1E0-FB8DB8CC2F52}">
      <dgm:prSet/>
      <dgm:spPr/>
      <dgm:t>
        <a:bodyPr/>
        <a:lstStyle/>
        <a:p>
          <a:endParaRPr lang="en-US"/>
        </a:p>
      </dgm:t>
    </dgm:pt>
    <dgm:pt modelId="{4E048D97-3C4F-411C-8939-81E9BC93001F}">
      <dgm:prSet phldrT="[Text]"/>
      <dgm:spPr/>
      <dgm:t>
        <a:bodyPr/>
        <a:lstStyle/>
        <a:p>
          <a:r>
            <a:rPr lang="en-US" dirty="0" smtClean="0"/>
            <a:t>Co-morbidities</a:t>
          </a:r>
          <a:endParaRPr lang="en-US" dirty="0"/>
        </a:p>
      </dgm:t>
    </dgm:pt>
    <dgm:pt modelId="{DF93711A-CE4E-4B30-A02B-92C15C2F74E4}" type="parTrans" cxnId="{4579A998-200E-487E-AF87-1132BC1697E3}">
      <dgm:prSet/>
      <dgm:spPr/>
      <dgm:t>
        <a:bodyPr/>
        <a:lstStyle/>
        <a:p>
          <a:endParaRPr lang="en-US"/>
        </a:p>
      </dgm:t>
    </dgm:pt>
    <dgm:pt modelId="{CE50B817-92F5-418D-A125-D934F73EFEE1}" type="sibTrans" cxnId="{4579A998-200E-487E-AF87-1132BC1697E3}">
      <dgm:prSet/>
      <dgm:spPr/>
      <dgm:t>
        <a:bodyPr/>
        <a:lstStyle/>
        <a:p>
          <a:endParaRPr lang="en-US"/>
        </a:p>
      </dgm:t>
    </dgm:pt>
    <dgm:pt modelId="{10FBD79F-BD20-44C9-85D6-4F6810CEFB4D}" type="pres">
      <dgm:prSet presAssocID="{D4D631D1-6812-4CA7-98AF-92254524E67D}" presName="composite" presStyleCnt="0">
        <dgm:presLayoutVars>
          <dgm:chMax val="3"/>
          <dgm:animLvl val="lvl"/>
          <dgm:resizeHandles val="exact"/>
        </dgm:presLayoutVars>
      </dgm:prSet>
      <dgm:spPr/>
    </dgm:pt>
    <dgm:pt modelId="{80D2F7E1-0020-4CF5-92BD-22A3C2894E42}" type="pres">
      <dgm:prSet presAssocID="{3566B60C-F891-4810-89A8-6B2799872E89}" presName="gear1" presStyleLbl="node1" presStyleIdx="0" presStyleCnt="3">
        <dgm:presLayoutVars>
          <dgm:chMax val="1"/>
          <dgm:bulletEnabled val="1"/>
        </dgm:presLayoutVars>
      </dgm:prSet>
      <dgm:spPr/>
      <dgm:t>
        <a:bodyPr/>
        <a:lstStyle/>
        <a:p>
          <a:endParaRPr lang="en-US"/>
        </a:p>
      </dgm:t>
    </dgm:pt>
    <dgm:pt modelId="{AD708FFA-A673-4723-B9E5-85323A60E7A5}" type="pres">
      <dgm:prSet presAssocID="{3566B60C-F891-4810-89A8-6B2799872E89}" presName="gear1srcNode" presStyleLbl="node1" presStyleIdx="0" presStyleCnt="3"/>
      <dgm:spPr/>
      <dgm:t>
        <a:bodyPr/>
        <a:lstStyle/>
        <a:p>
          <a:endParaRPr lang="en-US"/>
        </a:p>
      </dgm:t>
    </dgm:pt>
    <dgm:pt modelId="{D6664A9D-03F9-4CB5-A731-3AE20F4AB220}" type="pres">
      <dgm:prSet presAssocID="{3566B60C-F891-4810-89A8-6B2799872E89}" presName="gear1dstNode" presStyleLbl="node1" presStyleIdx="0" presStyleCnt="3"/>
      <dgm:spPr/>
      <dgm:t>
        <a:bodyPr/>
        <a:lstStyle/>
        <a:p>
          <a:endParaRPr lang="en-US"/>
        </a:p>
      </dgm:t>
    </dgm:pt>
    <dgm:pt modelId="{2029CB07-C432-4CBA-B5D4-8B4D884316E6}" type="pres">
      <dgm:prSet presAssocID="{209E9F3A-C8D4-42CA-A059-65F1BFA995AE}" presName="gear2" presStyleLbl="node1" presStyleIdx="1" presStyleCnt="3">
        <dgm:presLayoutVars>
          <dgm:chMax val="1"/>
          <dgm:bulletEnabled val="1"/>
        </dgm:presLayoutVars>
      </dgm:prSet>
      <dgm:spPr/>
      <dgm:t>
        <a:bodyPr/>
        <a:lstStyle/>
        <a:p>
          <a:endParaRPr lang="en-US"/>
        </a:p>
      </dgm:t>
    </dgm:pt>
    <dgm:pt modelId="{ACB456E4-CBD4-471D-996C-B3CA0A96EDE0}" type="pres">
      <dgm:prSet presAssocID="{209E9F3A-C8D4-42CA-A059-65F1BFA995AE}" presName="gear2srcNode" presStyleLbl="node1" presStyleIdx="1" presStyleCnt="3"/>
      <dgm:spPr/>
      <dgm:t>
        <a:bodyPr/>
        <a:lstStyle/>
        <a:p>
          <a:endParaRPr lang="en-US"/>
        </a:p>
      </dgm:t>
    </dgm:pt>
    <dgm:pt modelId="{4F0B609A-B213-4E48-B8B9-BE733782A0A8}" type="pres">
      <dgm:prSet presAssocID="{209E9F3A-C8D4-42CA-A059-65F1BFA995AE}" presName="gear2dstNode" presStyleLbl="node1" presStyleIdx="1" presStyleCnt="3"/>
      <dgm:spPr/>
      <dgm:t>
        <a:bodyPr/>
        <a:lstStyle/>
        <a:p>
          <a:endParaRPr lang="en-US"/>
        </a:p>
      </dgm:t>
    </dgm:pt>
    <dgm:pt modelId="{A618973B-B285-4A87-B3DC-6DD89983B740}" type="pres">
      <dgm:prSet presAssocID="{4E048D97-3C4F-411C-8939-81E9BC93001F}" presName="gear3" presStyleLbl="node1" presStyleIdx="2" presStyleCnt="3"/>
      <dgm:spPr/>
      <dgm:t>
        <a:bodyPr/>
        <a:lstStyle/>
        <a:p>
          <a:endParaRPr lang="en-US"/>
        </a:p>
      </dgm:t>
    </dgm:pt>
    <dgm:pt modelId="{06E086A6-70B0-4F38-A53A-624C5A5A5B0C}" type="pres">
      <dgm:prSet presAssocID="{4E048D97-3C4F-411C-8939-81E9BC93001F}" presName="gear3tx" presStyleLbl="node1" presStyleIdx="2" presStyleCnt="3">
        <dgm:presLayoutVars>
          <dgm:chMax val="1"/>
          <dgm:bulletEnabled val="1"/>
        </dgm:presLayoutVars>
      </dgm:prSet>
      <dgm:spPr/>
      <dgm:t>
        <a:bodyPr/>
        <a:lstStyle/>
        <a:p>
          <a:endParaRPr lang="en-US"/>
        </a:p>
      </dgm:t>
    </dgm:pt>
    <dgm:pt modelId="{804D7EFC-B55F-4E95-B941-7F5514C14454}" type="pres">
      <dgm:prSet presAssocID="{4E048D97-3C4F-411C-8939-81E9BC93001F}" presName="gear3srcNode" presStyleLbl="node1" presStyleIdx="2" presStyleCnt="3"/>
      <dgm:spPr/>
      <dgm:t>
        <a:bodyPr/>
        <a:lstStyle/>
        <a:p>
          <a:endParaRPr lang="en-US"/>
        </a:p>
      </dgm:t>
    </dgm:pt>
    <dgm:pt modelId="{182E7FDB-67CE-4672-A3F4-899BD4F028F4}" type="pres">
      <dgm:prSet presAssocID="{4E048D97-3C4F-411C-8939-81E9BC93001F}" presName="gear3dstNode" presStyleLbl="node1" presStyleIdx="2" presStyleCnt="3"/>
      <dgm:spPr/>
      <dgm:t>
        <a:bodyPr/>
        <a:lstStyle/>
        <a:p>
          <a:endParaRPr lang="en-US"/>
        </a:p>
      </dgm:t>
    </dgm:pt>
    <dgm:pt modelId="{8332E26F-C7A2-46D7-A199-A5103DD48ED1}" type="pres">
      <dgm:prSet presAssocID="{D6C2AC88-8E32-4456-983A-FD20F6967156}" presName="connector1" presStyleLbl="sibTrans2D1" presStyleIdx="0" presStyleCnt="3"/>
      <dgm:spPr/>
      <dgm:t>
        <a:bodyPr/>
        <a:lstStyle/>
        <a:p>
          <a:endParaRPr lang="en-US"/>
        </a:p>
      </dgm:t>
    </dgm:pt>
    <dgm:pt modelId="{A0FE581F-6B3D-46FF-BBBB-AE1FE5DB6172}" type="pres">
      <dgm:prSet presAssocID="{914BC6D9-02FD-4FE2-A727-DF3E982EF43B}" presName="connector2" presStyleLbl="sibTrans2D1" presStyleIdx="1" presStyleCnt="3"/>
      <dgm:spPr/>
      <dgm:t>
        <a:bodyPr/>
        <a:lstStyle/>
        <a:p>
          <a:endParaRPr lang="en-US"/>
        </a:p>
      </dgm:t>
    </dgm:pt>
    <dgm:pt modelId="{E3B9064A-567D-444C-82A1-E6151B8D66B2}" type="pres">
      <dgm:prSet presAssocID="{CE50B817-92F5-418D-A125-D934F73EFEE1}" presName="connector3" presStyleLbl="sibTrans2D1" presStyleIdx="2" presStyleCnt="3"/>
      <dgm:spPr/>
      <dgm:t>
        <a:bodyPr/>
        <a:lstStyle/>
        <a:p>
          <a:endParaRPr lang="en-US"/>
        </a:p>
      </dgm:t>
    </dgm:pt>
  </dgm:ptLst>
  <dgm:cxnLst>
    <dgm:cxn modelId="{4579A998-200E-487E-AF87-1132BC1697E3}" srcId="{D4D631D1-6812-4CA7-98AF-92254524E67D}" destId="{4E048D97-3C4F-411C-8939-81E9BC93001F}" srcOrd="2" destOrd="0" parTransId="{DF93711A-CE4E-4B30-A02B-92C15C2F74E4}" sibTransId="{CE50B817-92F5-418D-A125-D934F73EFEE1}"/>
    <dgm:cxn modelId="{F5AA43D6-CAC2-4E23-B25E-338E6756D74B}" type="presOf" srcId="{D6C2AC88-8E32-4456-983A-FD20F6967156}" destId="{8332E26F-C7A2-46D7-A199-A5103DD48ED1}" srcOrd="0" destOrd="0" presId="urn:microsoft.com/office/officeart/2005/8/layout/gear1"/>
    <dgm:cxn modelId="{0849DD88-9498-420C-B116-EAF9B876E618}" type="presOf" srcId="{4E048D97-3C4F-411C-8939-81E9BC93001F}" destId="{804D7EFC-B55F-4E95-B941-7F5514C14454}" srcOrd="2" destOrd="0" presId="urn:microsoft.com/office/officeart/2005/8/layout/gear1"/>
    <dgm:cxn modelId="{FCD3C9A4-0199-4337-B641-0A55C65891F0}" type="presOf" srcId="{209E9F3A-C8D4-42CA-A059-65F1BFA995AE}" destId="{2029CB07-C432-4CBA-B5D4-8B4D884316E6}" srcOrd="0" destOrd="0" presId="urn:microsoft.com/office/officeart/2005/8/layout/gear1"/>
    <dgm:cxn modelId="{D93E119E-E1D1-4BB2-B3A4-82CB622D2654}" type="presOf" srcId="{3566B60C-F891-4810-89A8-6B2799872E89}" destId="{AD708FFA-A673-4723-B9E5-85323A60E7A5}" srcOrd="1" destOrd="0" presId="urn:microsoft.com/office/officeart/2005/8/layout/gear1"/>
    <dgm:cxn modelId="{5739FCD6-CE38-4981-9498-58E31650448C}" type="presOf" srcId="{209E9F3A-C8D4-42CA-A059-65F1BFA995AE}" destId="{4F0B609A-B213-4E48-B8B9-BE733782A0A8}" srcOrd="2" destOrd="0" presId="urn:microsoft.com/office/officeart/2005/8/layout/gear1"/>
    <dgm:cxn modelId="{6C93DA81-6E7F-4432-B489-8FA2DCA25067}" srcId="{D4D631D1-6812-4CA7-98AF-92254524E67D}" destId="{3566B60C-F891-4810-89A8-6B2799872E89}" srcOrd="0" destOrd="0" parTransId="{8D0359E8-7EC6-4248-B1C1-A8977DEC0FC7}" sibTransId="{D6C2AC88-8E32-4456-983A-FD20F6967156}"/>
    <dgm:cxn modelId="{231153B6-A10B-4081-9450-B10CE6F192E5}" type="presOf" srcId="{3566B60C-F891-4810-89A8-6B2799872E89}" destId="{D6664A9D-03F9-4CB5-A731-3AE20F4AB220}" srcOrd="2" destOrd="0" presId="urn:microsoft.com/office/officeart/2005/8/layout/gear1"/>
    <dgm:cxn modelId="{B3CAA0BD-0862-4607-AB0A-C06D40DF7FCC}" type="presOf" srcId="{CE50B817-92F5-418D-A125-D934F73EFEE1}" destId="{E3B9064A-567D-444C-82A1-E6151B8D66B2}" srcOrd="0" destOrd="0" presId="urn:microsoft.com/office/officeart/2005/8/layout/gear1"/>
    <dgm:cxn modelId="{274E3FC0-7EE4-42CC-B57B-CD43BA8DE5E9}" type="presOf" srcId="{914BC6D9-02FD-4FE2-A727-DF3E982EF43B}" destId="{A0FE581F-6B3D-46FF-BBBB-AE1FE5DB6172}" srcOrd="0" destOrd="0" presId="urn:microsoft.com/office/officeart/2005/8/layout/gear1"/>
    <dgm:cxn modelId="{CB38D42A-C647-4EB0-98B0-92FF83E6FED6}" type="presOf" srcId="{D4D631D1-6812-4CA7-98AF-92254524E67D}" destId="{10FBD79F-BD20-44C9-85D6-4F6810CEFB4D}" srcOrd="0" destOrd="0" presId="urn:microsoft.com/office/officeart/2005/8/layout/gear1"/>
    <dgm:cxn modelId="{B48904ED-3193-43B0-BA1A-E51AA852639E}" type="presOf" srcId="{4E048D97-3C4F-411C-8939-81E9BC93001F}" destId="{A618973B-B285-4A87-B3DC-6DD89983B740}" srcOrd="0" destOrd="0" presId="urn:microsoft.com/office/officeart/2005/8/layout/gear1"/>
    <dgm:cxn modelId="{8B729F93-BC10-4471-B1E0-FB8DB8CC2F52}" srcId="{D4D631D1-6812-4CA7-98AF-92254524E67D}" destId="{209E9F3A-C8D4-42CA-A059-65F1BFA995AE}" srcOrd="1" destOrd="0" parTransId="{CF91BEEF-4199-4C42-8AC4-15311E069B36}" sibTransId="{914BC6D9-02FD-4FE2-A727-DF3E982EF43B}"/>
    <dgm:cxn modelId="{E8DA23B9-49BC-44E7-834C-DB2114BAF2F7}" type="presOf" srcId="{4E048D97-3C4F-411C-8939-81E9BC93001F}" destId="{182E7FDB-67CE-4672-A3F4-899BD4F028F4}" srcOrd="3" destOrd="0" presId="urn:microsoft.com/office/officeart/2005/8/layout/gear1"/>
    <dgm:cxn modelId="{D711112D-76C6-4A77-9A24-F71399032A1F}" type="presOf" srcId="{3566B60C-F891-4810-89A8-6B2799872E89}" destId="{80D2F7E1-0020-4CF5-92BD-22A3C2894E42}" srcOrd="0" destOrd="0" presId="urn:microsoft.com/office/officeart/2005/8/layout/gear1"/>
    <dgm:cxn modelId="{485DB9E1-46E5-4390-AC31-D0D31BAE3C73}" type="presOf" srcId="{4E048D97-3C4F-411C-8939-81E9BC93001F}" destId="{06E086A6-70B0-4F38-A53A-624C5A5A5B0C}" srcOrd="1" destOrd="0" presId="urn:microsoft.com/office/officeart/2005/8/layout/gear1"/>
    <dgm:cxn modelId="{CFA0BAE2-8937-4247-BD98-9818FF3433FF}" type="presOf" srcId="{209E9F3A-C8D4-42CA-A059-65F1BFA995AE}" destId="{ACB456E4-CBD4-471D-996C-B3CA0A96EDE0}" srcOrd="1" destOrd="0" presId="urn:microsoft.com/office/officeart/2005/8/layout/gear1"/>
    <dgm:cxn modelId="{FFD82683-81F2-4AD2-A425-0E2752BC6A52}" type="presParOf" srcId="{10FBD79F-BD20-44C9-85D6-4F6810CEFB4D}" destId="{80D2F7E1-0020-4CF5-92BD-22A3C2894E42}" srcOrd="0" destOrd="0" presId="urn:microsoft.com/office/officeart/2005/8/layout/gear1"/>
    <dgm:cxn modelId="{89BDEF7F-5F58-4D75-9645-2EABB359DCB0}" type="presParOf" srcId="{10FBD79F-BD20-44C9-85D6-4F6810CEFB4D}" destId="{AD708FFA-A673-4723-B9E5-85323A60E7A5}" srcOrd="1" destOrd="0" presId="urn:microsoft.com/office/officeart/2005/8/layout/gear1"/>
    <dgm:cxn modelId="{22F6CDDD-2E5A-4FEA-B84B-34641C4DAB16}" type="presParOf" srcId="{10FBD79F-BD20-44C9-85D6-4F6810CEFB4D}" destId="{D6664A9D-03F9-4CB5-A731-3AE20F4AB220}" srcOrd="2" destOrd="0" presId="urn:microsoft.com/office/officeart/2005/8/layout/gear1"/>
    <dgm:cxn modelId="{D3821E0F-EAC9-4304-A257-1C725AB82A33}" type="presParOf" srcId="{10FBD79F-BD20-44C9-85D6-4F6810CEFB4D}" destId="{2029CB07-C432-4CBA-B5D4-8B4D884316E6}" srcOrd="3" destOrd="0" presId="urn:microsoft.com/office/officeart/2005/8/layout/gear1"/>
    <dgm:cxn modelId="{56445B4F-42DC-41C9-83EB-32FDAEE975F0}" type="presParOf" srcId="{10FBD79F-BD20-44C9-85D6-4F6810CEFB4D}" destId="{ACB456E4-CBD4-471D-996C-B3CA0A96EDE0}" srcOrd="4" destOrd="0" presId="urn:microsoft.com/office/officeart/2005/8/layout/gear1"/>
    <dgm:cxn modelId="{0BD4175D-BAD9-4550-8097-4F04E077825D}" type="presParOf" srcId="{10FBD79F-BD20-44C9-85D6-4F6810CEFB4D}" destId="{4F0B609A-B213-4E48-B8B9-BE733782A0A8}" srcOrd="5" destOrd="0" presId="urn:microsoft.com/office/officeart/2005/8/layout/gear1"/>
    <dgm:cxn modelId="{F69BF65B-C6B4-4670-A02E-D3E7436CF7CC}" type="presParOf" srcId="{10FBD79F-BD20-44C9-85D6-4F6810CEFB4D}" destId="{A618973B-B285-4A87-B3DC-6DD89983B740}" srcOrd="6" destOrd="0" presId="urn:microsoft.com/office/officeart/2005/8/layout/gear1"/>
    <dgm:cxn modelId="{85DE2C51-0D8A-4C1C-BD63-6CF885EAFF5A}" type="presParOf" srcId="{10FBD79F-BD20-44C9-85D6-4F6810CEFB4D}" destId="{06E086A6-70B0-4F38-A53A-624C5A5A5B0C}" srcOrd="7" destOrd="0" presId="urn:microsoft.com/office/officeart/2005/8/layout/gear1"/>
    <dgm:cxn modelId="{4E25FDA4-8CDD-4340-97E5-F766E07DB9FC}" type="presParOf" srcId="{10FBD79F-BD20-44C9-85D6-4F6810CEFB4D}" destId="{804D7EFC-B55F-4E95-B941-7F5514C14454}" srcOrd="8" destOrd="0" presId="urn:microsoft.com/office/officeart/2005/8/layout/gear1"/>
    <dgm:cxn modelId="{89117344-6BAA-472A-BC19-CDB8D960F0DC}" type="presParOf" srcId="{10FBD79F-BD20-44C9-85D6-4F6810CEFB4D}" destId="{182E7FDB-67CE-4672-A3F4-899BD4F028F4}" srcOrd="9" destOrd="0" presId="urn:microsoft.com/office/officeart/2005/8/layout/gear1"/>
    <dgm:cxn modelId="{29E6D666-353E-489E-8CC5-9D88F71F2C48}" type="presParOf" srcId="{10FBD79F-BD20-44C9-85D6-4F6810CEFB4D}" destId="{8332E26F-C7A2-46D7-A199-A5103DD48ED1}" srcOrd="10" destOrd="0" presId="urn:microsoft.com/office/officeart/2005/8/layout/gear1"/>
    <dgm:cxn modelId="{98C2AB3F-A3F0-4249-B367-52CDEED6ECDF}" type="presParOf" srcId="{10FBD79F-BD20-44C9-85D6-4F6810CEFB4D}" destId="{A0FE581F-6B3D-46FF-BBBB-AE1FE5DB6172}" srcOrd="11" destOrd="0" presId="urn:microsoft.com/office/officeart/2005/8/layout/gear1"/>
    <dgm:cxn modelId="{CE91DD16-5DD2-446B-93DB-584454795EB4}" type="presParOf" srcId="{10FBD79F-BD20-44C9-85D6-4F6810CEFB4D}" destId="{E3B9064A-567D-444C-82A1-E6151B8D66B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42F848-2B81-4264-A183-026F78E0B06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2C3C284-C163-4A60-A9D0-DBF71F2EE722}">
      <dgm:prSet phldrT="[Text]"/>
      <dgm:spPr/>
      <dgm:t>
        <a:bodyPr/>
        <a:lstStyle/>
        <a:p>
          <a:r>
            <a:rPr lang="en-US" b="1" dirty="0" smtClean="0">
              <a:solidFill>
                <a:schemeClr val="tx1"/>
              </a:solidFill>
            </a:rPr>
            <a:t>TB</a:t>
          </a:r>
          <a:r>
            <a:rPr lang="en-US" b="1" baseline="0" dirty="0" smtClean="0">
              <a:solidFill>
                <a:schemeClr val="tx1"/>
              </a:solidFill>
            </a:rPr>
            <a:t> </a:t>
          </a:r>
          <a:r>
            <a:rPr lang="en-US" b="1" baseline="0" dirty="0" err="1" smtClean="0">
              <a:solidFill>
                <a:schemeClr val="tx1"/>
              </a:solidFill>
            </a:rPr>
            <a:t>Mukt</a:t>
          </a:r>
          <a:r>
            <a:rPr lang="en-US" b="1" baseline="0" dirty="0" smtClean="0">
              <a:solidFill>
                <a:schemeClr val="tx1"/>
              </a:solidFill>
            </a:rPr>
            <a:t> HIMACHAL APP</a:t>
          </a:r>
          <a:endParaRPr lang="en-US" b="1" dirty="0">
            <a:solidFill>
              <a:schemeClr val="tx1"/>
            </a:solidFill>
          </a:endParaRPr>
        </a:p>
      </dgm:t>
    </dgm:pt>
    <dgm:pt modelId="{86A5FA72-ACD7-48E6-ABBD-50071EA2EC57}" type="parTrans" cxnId="{B6255B69-A9AF-41F8-A00C-2232795567A0}">
      <dgm:prSet/>
      <dgm:spPr/>
      <dgm:t>
        <a:bodyPr/>
        <a:lstStyle/>
        <a:p>
          <a:endParaRPr lang="en-US"/>
        </a:p>
      </dgm:t>
    </dgm:pt>
    <dgm:pt modelId="{BD4B33E4-CE0B-47C6-B9C8-6BE672A515EB}" type="sibTrans" cxnId="{B6255B69-A9AF-41F8-A00C-2232795567A0}">
      <dgm:prSet/>
      <dgm:spPr/>
      <dgm:t>
        <a:bodyPr/>
        <a:lstStyle/>
        <a:p>
          <a:endParaRPr lang="en-US"/>
        </a:p>
      </dgm:t>
    </dgm:pt>
    <dgm:pt modelId="{D9035DD9-50D9-4B11-8809-AB4E291BDA79}" type="pres">
      <dgm:prSet presAssocID="{D242F848-2B81-4264-A183-026F78E0B064}" presName="diagram" presStyleCnt="0">
        <dgm:presLayoutVars>
          <dgm:dir/>
          <dgm:resizeHandles val="exact"/>
        </dgm:presLayoutVars>
      </dgm:prSet>
      <dgm:spPr/>
      <dgm:t>
        <a:bodyPr/>
        <a:lstStyle/>
        <a:p>
          <a:endParaRPr lang="en-US"/>
        </a:p>
      </dgm:t>
    </dgm:pt>
    <dgm:pt modelId="{FCB18F04-5B21-498A-80B0-470207976B0A}" type="pres">
      <dgm:prSet presAssocID="{12C3C284-C163-4A60-A9D0-DBF71F2EE722}" presName="node" presStyleLbl="node1" presStyleIdx="0" presStyleCnt="1">
        <dgm:presLayoutVars>
          <dgm:bulletEnabled val="1"/>
        </dgm:presLayoutVars>
      </dgm:prSet>
      <dgm:spPr/>
      <dgm:t>
        <a:bodyPr/>
        <a:lstStyle/>
        <a:p>
          <a:endParaRPr lang="en-US"/>
        </a:p>
      </dgm:t>
    </dgm:pt>
  </dgm:ptLst>
  <dgm:cxnLst>
    <dgm:cxn modelId="{B6255B69-A9AF-41F8-A00C-2232795567A0}" srcId="{D242F848-2B81-4264-A183-026F78E0B064}" destId="{12C3C284-C163-4A60-A9D0-DBF71F2EE722}" srcOrd="0" destOrd="0" parTransId="{86A5FA72-ACD7-48E6-ABBD-50071EA2EC57}" sibTransId="{BD4B33E4-CE0B-47C6-B9C8-6BE672A515EB}"/>
    <dgm:cxn modelId="{AB36B4F4-205E-4A28-B8BD-7C048B67B19E}" type="presOf" srcId="{12C3C284-C163-4A60-A9D0-DBF71F2EE722}" destId="{FCB18F04-5B21-498A-80B0-470207976B0A}" srcOrd="0" destOrd="0" presId="urn:microsoft.com/office/officeart/2005/8/layout/default"/>
    <dgm:cxn modelId="{3C5BBB0A-6BB2-4B18-83C5-6A8A19CE7598}" type="presOf" srcId="{D242F848-2B81-4264-A183-026F78E0B064}" destId="{D9035DD9-50D9-4B11-8809-AB4E291BDA79}" srcOrd="0" destOrd="0" presId="urn:microsoft.com/office/officeart/2005/8/layout/default"/>
    <dgm:cxn modelId="{E4F195DC-9422-4094-B70C-FDC6FFF7A395}" type="presParOf" srcId="{D9035DD9-50D9-4B11-8809-AB4E291BDA79}" destId="{FCB18F04-5B21-498A-80B0-470207976B0A}"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D631D1-6812-4CA7-98AF-92254524E67D}" type="doc">
      <dgm:prSet loTypeId="urn:microsoft.com/office/officeart/2005/8/layout/gear1" loCatId="cycle" qsTypeId="urn:microsoft.com/office/officeart/2005/8/quickstyle/simple1" qsCatId="simple" csTypeId="urn:microsoft.com/office/officeart/2005/8/colors/colorful4" csCatId="colorful" phldr="1"/>
      <dgm:spPr/>
    </dgm:pt>
    <dgm:pt modelId="{3566B60C-F891-4810-89A8-6B2799872E89}">
      <dgm:prSet phldrT="[Text]"/>
      <dgm:spPr/>
      <dgm:t>
        <a:bodyPr/>
        <a:lstStyle/>
        <a:p>
          <a:r>
            <a:rPr lang="en-US" dirty="0" smtClean="0"/>
            <a:t>Air Borne Infection Control Measures</a:t>
          </a:r>
          <a:endParaRPr lang="en-US" dirty="0"/>
        </a:p>
      </dgm:t>
    </dgm:pt>
    <dgm:pt modelId="{8D0359E8-7EC6-4248-B1C1-A8977DEC0FC7}" type="parTrans" cxnId="{6C93DA81-6E7F-4432-B489-8FA2DCA25067}">
      <dgm:prSet/>
      <dgm:spPr/>
      <dgm:t>
        <a:bodyPr/>
        <a:lstStyle/>
        <a:p>
          <a:endParaRPr lang="en-US"/>
        </a:p>
      </dgm:t>
    </dgm:pt>
    <dgm:pt modelId="{D6C2AC88-8E32-4456-983A-FD20F6967156}" type="sibTrans" cxnId="{6C93DA81-6E7F-4432-B489-8FA2DCA25067}">
      <dgm:prSet/>
      <dgm:spPr/>
      <dgm:t>
        <a:bodyPr/>
        <a:lstStyle/>
        <a:p>
          <a:endParaRPr lang="en-US"/>
        </a:p>
      </dgm:t>
    </dgm:pt>
    <dgm:pt modelId="{209E9F3A-C8D4-42CA-A059-65F1BFA995AE}">
      <dgm:prSet phldrT="[Text]"/>
      <dgm:spPr/>
      <dgm:t>
        <a:bodyPr/>
        <a:lstStyle/>
        <a:p>
          <a:r>
            <a:rPr lang="en-US" dirty="0" err="1" smtClean="0"/>
            <a:t>Isoniazid</a:t>
          </a:r>
          <a:r>
            <a:rPr lang="en-US" dirty="0" smtClean="0"/>
            <a:t> Preventive Therapy</a:t>
          </a:r>
          <a:endParaRPr lang="en-US" dirty="0"/>
        </a:p>
      </dgm:t>
    </dgm:pt>
    <dgm:pt modelId="{CF91BEEF-4199-4C42-8AC4-15311E069B36}" type="parTrans" cxnId="{8B729F93-BC10-4471-B1E0-FB8DB8CC2F52}">
      <dgm:prSet/>
      <dgm:spPr/>
      <dgm:t>
        <a:bodyPr/>
        <a:lstStyle/>
        <a:p>
          <a:endParaRPr lang="en-US"/>
        </a:p>
      </dgm:t>
    </dgm:pt>
    <dgm:pt modelId="{914BC6D9-02FD-4FE2-A727-DF3E982EF43B}" type="sibTrans" cxnId="{8B729F93-BC10-4471-B1E0-FB8DB8CC2F52}">
      <dgm:prSet/>
      <dgm:spPr/>
      <dgm:t>
        <a:bodyPr/>
        <a:lstStyle/>
        <a:p>
          <a:endParaRPr lang="en-US"/>
        </a:p>
      </dgm:t>
    </dgm:pt>
    <dgm:pt modelId="{4E048D97-3C4F-411C-8939-81E9BC93001F}">
      <dgm:prSet phldrT="[Text]"/>
      <dgm:spPr/>
      <dgm:t>
        <a:bodyPr/>
        <a:lstStyle/>
        <a:p>
          <a:r>
            <a:rPr lang="en-US" dirty="0" smtClean="0"/>
            <a:t>Contact tracing</a:t>
          </a:r>
          <a:endParaRPr lang="en-US" dirty="0"/>
        </a:p>
      </dgm:t>
    </dgm:pt>
    <dgm:pt modelId="{DF93711A-CE4E-4B30-A02B-92C15C2F74E4}" type="parTrans" cxnId="{4579A998-200E-487E-AF87-1132BC1697E3}">
      <dgm:prSet/>
      <dgm:spPr/>
      <dgm:t>
        <a:bodyPr/>
        <a:lstStyle/>
        <a:p>
          <a:endParaRPr lang="en-US"/>
        </a:p>
      </dgm:t>
    </dgm:pt>
    <dgm:pt modelId="{CE50B817-92F5-418D-A125-D934F73EFEE1}" type="sibTrans" cxnId="{4579A998-200E-487E-AF87-1132BC1697E3}">
      <dgm:prSet/>
      <dgm:spPr/>
      <dgm:t>
        <a:bodyPr/>
        <a:lstStyle/>
        <a:p>
          <a:endParaRPr lang="en-US"/>
        </a:p>
      </dgm:t>
    </dgm:pt>
    <dgm:pt modelId="{10FBD79F-BD20-44C9-85D6-4F6810CEFB4D}" type="pres">
      <dgm:prSet presAssocID="{D4D631D1-6812-4CA7-98AF-92254524E67D}" presName="composite" presStyleCnt="0">
        <dgm:presLayoutVars>
          <dgm:chMax val="3"/>
          <dgm:animLvl val="lvl"/>
          <dgm:resizeHandles val="exact"/>
        </dgm:presLayoutVars>
      </dgm:prSet>
      <dgm:spPr/>
    </dgm:pt>
    <dgm:pt modelId="{80D2F7E1-0020-4CF5-92BD-22A3C2894E42}" type="pres">
      <dgm:prSet presAssocID="{3566B60C-F891-4810-89A8-6B2799872E89}" presName="gear1" presStyleLbl="node1" presStyleIdx="0" presStyleCnt="3">
        <dgm:presLayoutVars>
          <dgm:chMax val="1"/>
          <dgm:bulletEnabled val="1"/>
        </dgm:presLayoutVars>
      </dgm:prSet>
      <dgm:spPr/>
      <dgm:t>
        <a:bodyPr/>
        <a:lstStyle/>
        <a:p>
          <a:endParaRPr lang="en-US"/>
        </a:p>
      </dgm:t>
    </dgm:pt>
    <dgm:pt modelId="{AD708FFA-A673-4723-B9E5-85323A60E7A5}" type="pres">
      <dgm:prSet presAssocID="{3566B60C-F891-4810-89A8-6B2799872E89}" presName="gear1srcNode" presStyleLbl="node1" presStyleIdx="0" presStyleCnt="3"/>
      <dgm:spPr/>
      <dgm:t>
        <a:bodyPr/>
        <a:lstStyle/>
        <a:p>
          <a:endParaRPr lang="en-US"/>
        </a:p>
      </dgm:t>
    </dgm:pt>
    <dgm:pt modelId="{D6664A9D-03F9-4CB5-A731-3AE20F4AB220}" type="pres">
      <dgm:prSet presAssocID="{3566B60C-F891-4810-89A8-6B2799872E89}" presName="gear1dstNode" presStyleLbl="node1" presStyleIdx="0" presStyleCnt="3"/>
      <dgm:spPr/>
      <dgm:t>
        <a:bodyPr/>
        <a:lstStyle/>
        <a:p>
          <a:endParaRPr lang="en-US"/>
        </a:p>
      </dgm:t>
    </dgm:pt>
    <dgm:pt modelId="{2029CB07-C432-4CBA-B5D4-8B4D884316E6}" type="pres">
      <dgm:prSet presAssocID="{209E9F3A-C8D4-42CA-A059-65F1BFA995AE}" presName="gear2" presStyleLbl="node1" presStyleIdx="1" presStyleCnt="3">
        <dgm:presLayoutVars>
          <dgm:chMax val="1"/>
          <dgm:bulletEnabled val="1"/>
        </dgm:presLayoutVars>
      </dgm:prSet>
      <dgm:spPr/>
      <dgm:t>
        <a:bodyPr/>
        <a:lstStyle/>
        <a:p>
          <a:endParaRPr lang="en-US"/>
        </a:p>
      </dgm:t>
    </dgm:pt>
    <dgm:pt modelId="{ACB456E4-CBD4-471D-996C-B3CA0A96EDE0}" type="pres">
      <dgm:prSet presAssocID="{209E9F3A-C8D4-42CA-A059-65F1BFA995AE}" presName="gear2srcNode" presStyleLbl="node1" presStyleIdx="1" presStyleCnt="3"/>
      <dgm:spPr/>
      <dgm:t>
        <a:bodyPr/>
        <a:lstStyle/>
        <a:p>
          <a:endParaRPr lang="en-US"/>
        </a:p>
      </dgm:t>
    </dgm:pt>
    <dgm:pt modelId="{4F0B609A-B213-4E48-B8B9-BE733782A0A8}" type="pres">
      <dgm:prSet presAssocID="{209E9F3A-C8D4-42CA-A059-65F1BFA995AE}" presName="gear2dstNode" presStyleLbl="node1" presStyleIdx="1" presStyleCnt="3"/>
      <dgm:spPr/>
      <dgm:t>
        <a:bodyPr/>
        <a:lstStyle/>
        <a:p>
          <a:endParaRPr lang="en-US"/>
        </a:p>
      </dgm:t>
    </dgm:pt>
    <dgm:pt modelId="{A618973B-B285-4A87-B3DC-6DD89983B740}" type="pres">
      <dgm:prSet presAssocID="{4E048D97-3C4F-411C-8939-81E9BC93001F}" presName="gear3" presStyleLbl="node1" presStyleIdx="2" presStyleCnt="3"/>
      <dgm:spPr/>
      <dgm:t>
        <a:bodyPr/>
        <a:lstStyle/>
        <a:p>
          <a:endParaRPr lang="en-US"/>
        </a:p>
      </dgm:t>
    </dgm:pt>
    <dgm:pt modelId="{06E086A6-70B0-4F38-A53A-624C5A5A5B0C}" type="pres">
      <dgm:prSet presAssocID="{4E048D97-3C4F-411C-8939-81E9BC93001F}" presName="gear3tx" presStyleLbl="node1" presStyleIdx="2" presStyleCnt="3">
        <dgm:presLayoutVars>
          <dgm:chMax val="1"/>
          <dgm:bulletEnabled val="1"/>
        </dgm:presLayoutVars>
      </dgm:prSet>
      <dgm:spPr/>
      <dgm:t>
        <a:bodyPr/>
        <a:lstStyle/>
        <a:p>
          <a:endParaRPr lang="en-US"/>
        </a:p>
      </dgm:t>
    </dgm:pt>
    <dgm:pt modelId="{804D7EFC-B55F-4E95-B941-7F5514C14454}" type="pres">
      <dgm:prSet presAssocID="{4E048D97-3C4F-411C-8939-81E9BC93001F}" presName="gear3srcNode" presStyleLbl="node1" presStyleIdx="2" presStyleCnt="3"/>
      <dgm:spPr/>
      <dgm:t>
        <a:bodyPr/>
        <a:lstStyle/>
        <a:p>
          <a:endParaRPr lang="en-US"/>
        </a:p>
      </dgm:t>
    </dgm:pt>
    <dgm:pt modelId="{182E7FDB-67CE-4672-A3F4-899BD4F028F4}" type="pres">
      <dgm:prSet presAssocID="{4E048D97-3C4F-411C-8939-81E9BC93001F}" presName="gear3dstNode" presStyleLbl="node1" presStyleIdx="2" presStyleCnt="3"/>
      <dgm:spPr/>
      <dgm:t>
        <a:bodyPr/>
        <a:lstStyle/>
        <a:p>
          <a:endParaRPr lang="en-US"/>
        </a:p>
      </dgm:t>
    </dgm:pt>
    <dgm:pt modelId="{8332E26F-C7A2-46D7-A199-A5103DD48ED1}" type="pres">
      <dgm:prSet presAssocID="{D6C2AC88-8E32-4456-983A-FD20F6967156}" presName="connector1" presStyleLbl="sibTrans2D1" presStyleIdx="0" presStyleCnt="3"/>
      <dgm:spPr/>
      <dgm:t>
        <a:bodyPr/>
        <a:lstStyle/>
        <a:p>
          <a:endParaRPr lang="en-US"/>
        </a:p>
      </dgm:t>
    </dgm:pt>
    <dgm:pt modelId="{A0FE581F-6B3D-46FF-BBBB-AE1FE5DB6172}" type="pres">
      <dgm:prSet presAssocID="{914BC6D9-02FD-4FE2-A727-DF3E982EF43B}" presName="connector2" presStyleLbl="sibTrans2D1" presStyleIdx="1" presStyleCnt="3"/>
      <dgm:spPr/>
      <dgm:t>
        <a:bodyPr/>
        <a:lstStyle/>
        <a:p>
          <a:endParaRPr lang="en-US"/>
        </a:p>
      </dgm:t>
    </dgm:pt>
    <dgm:pt modelId="{E3B9064A-567D-444C-82A1-E6151B8D66B2}" type="pres">
      <dgm:prSet presAssocID="{CE50B817-92F5-418D-A125-D934F73EFEE1}" presName="connector3" presStyleLbl="sibTrans2D1" presStyleIdx="2" presStyleCnt="3"/>
      <dgm:spPr/>
      <dgm:t>
        <a:bodyPr/>
        <a:lstStyle/>
        <a:p>
          <a:endParaRPr lang="en-US"/>
        </a:p>
      </dgm:t>
    </dgm:pt>
  </dgm:ptLst>
  <dgm:cxnLst>
    <dgm:cxn modelId="{6F057DDA-0A91-42B3-8B6E-0EB34AAF7FE6}" type="presOf" srcId="{209E9F3A-C8D4-42CA-A059-65F1BFA995AE}" destId="{4F0B609A-B213-4E48-B8B9-BE733782A0A8}" srcOrd="2" destOrd="0" presId="urn:microsoft.com/office/officeart/2005/8/layout/gear1"/>
    <dgm:cxn modelId="{4579A998-200E-487E-AF87-1132BC1697E3}" srcId="{D4D631D1-6812-4CA7-98AF-92254524E67D}" destId="{4E048D97-3C4F-411C-8939-81E9BC93001F}" srcOrd="2" destOrd="0" parTransId="{DF93711A-CE4E-4B30-A02B-92C15C2F74E4}" sibTransId="{CE50B817-92F5-418D-A125-D934F73EFEE1}"/>
    <dgm:cxn modelId="{9EA9DC56-C284-4B11-A2BC-084DA26A63B5}" type="presOf" srcId="{4E048D97-3C4F-411C-8939-81E9BC93001F}" destId="{804D7EFC-B55F-4E95-B941-7F5514C14454}" srcOrd="2" destOrd="0" presId="urn:microsoft.com/office/officeart/2005/8/layout/gear1"/>
    <dgm:cxn modelId="{A0D9D571-CFAA-48EA-A6B6-24A333C969FD}" type="presOf" srcId="{D4D631D1-6812-4CA7-98AF-92254524E67D}" destId="{10FBD79F-BD20-44C9-85D6-4F6810CEFB4D}" srcOrd="0" destOrd="0" presId="urn:microsoft.com/office/officeart/2005/8/layout/gear1"/>
    <dgm:cxn modelId="{4DC4FFDD-7D1E-4D6D-9821-2817B81D5C8E}" type="presOf" srcId="{D6C2AC88-8E32-4456-983A-FD20F6967156}" destId="{8332E26F-C7A2-46D7-A199-A5103DD48ED1}" srcOrd="0" destOrd="0" presId="urn:microsoft.com/office/officeart/2005/8/layout/gear1"/>
    <dgm:cxn modelId="{69FC1FA1-58E6-43BF-90A4-BF92A0409A82}" type="presOf" srcId="{3566B60C-F891-4810-89A8-6B2799872E89}" destId="{AD708FFA-A673-4723-B9E5-85323A60E7A5}" srcOrd="1" destOrd="0" presId="urn:microsoft.com/office/officeart/2005/8/layout/gear1"/>
    <dgm:cxn modelId="{1238ACE6-F962-4C6F-89C1-7443EA2D0081}" type="presOf" srcId="{209E9F3A-C8D4-42CA-A059-65F1BFA995AE}" destId="{2029CB07-C432-4CBA-B5D4-8B4D884316E6}" srcOrd="0" destOrd="0" presId="urn:microsoft.com/office/officeart/2005/8/layout/gear1"/>
    <dgm:cxn modelId="{0837D4C2-A560-45BA-A525-F1C4CDBE53B2}" type="presOf" srcId="{914BC6D9-02FD-4FE2-A727-DF3E982EF43B}" destId="{A0FE581F-6B3D-46FF-BBBB-AE1FE5DB6172}" srcOrd="0" destOrd="0" presId="urn:microsoft.com/office/officeart/2005/8/layout/gear1"/>
    <dgm:cxn modelId="{7FD87940-9345-4C73-ACA5-E34A4C0BCA62}" type="presOf" srcId="{209E9F3A-C8D4-42CA-A059-65F1BFA995AE}" destId="{ACB456E4-CBD4-471D-996C-B3CA0A96EDE0}" srcOrd="1" destOrd="0" presId="urn:microsoft.com/office/officeart/2005/8/layout/gear1"/>
    <dgm:cxn modelId="{6C93DA81-6E7F-4432-B489-8FA2DCA25067}" srcId="{D4D631D1-6812-4CA7-98AF-92254524E67D}" destId="{3566B60C-F891-4810-89A8-6B2799872E89}" srcOrd="0" destOrd="0" parTransId="{8D0359E8-7EC6-4248-B1C1-A8977DEC0FC7}" sibTransId="{D6C2AC88-8E32-4456-983A-FD20F6967156}"/>
    <dgm:cxn modelId="{8D595AF2-96FD-4A3C-A3FE-30357FD2815B}" type="presOf" srcId="{CE50B817-92F5-418D-A125-D934F73EFEE1}" destId="{E3B9064A-567D-444C-82A1-E6151B8D66B2}" srcOrd="0" destOrd="0" presId="urn:microsoft.com/office/officeart/2005/8/layout/gear1"/>
    <dgm:cxn modelId="{D36ED33B-5209-42AB-B72E-1DC24B30BB2C}" type="presOf" srcId="{3566B60C-F891-4810-89A8-6B2799872E89}" destId="{80D2F7E1-0020-4CF5-92BD-22A3C2894E42}" srcOrd="0" destOrd="0" presId="urn:microsoft.com/office/officeart/2005/8/layout/gear1"/>
    <dgm:cxn modelId="{723E9F67-88AD-4818-A12F-18FF9EA0C0C1}" type="presOf" srcId="{4E048D97-3C4F-411C-8939-81E9BC93001F}" destId="{A618973B-B285-4A87-B3DC-6DD89983B740}" srcOrd="0" destOrd="0" presId="urn:microsoft.com/office/officeart/2005/8/layout/gear1"/>
    <dgm:cxn modelId="{DFF8BDFE-35CB-4E78-AC17-233C68722984}" type="presOf" srcId="{4E048D97-3C4F-411C-8939-81E9BC93001F}" destId="{06E086A6-70B0-4F38-A53A-624C5A5A5B0C}" srcOrd="1" destOrd="0" presId="urn:microsoft.com/office/officeart/2005/8/layout/gear1"/>
    <dgm:cxn modelId="{8B729F93-BC10-4471-B1E0-FB8DB8CC2F52}" srcId="{D4D631D1-6812-4CA7-98AF-92254524E67D}" destId="{209E9F3A-C8D4-42CA-A059-65F1BFA995AE}" srcOrd="1" destOrd="0" parTransId="{CF91BEEF-4199-4C42-8AC4-15311E069B36}" sibTransId="{914BC6D9-02FD-4FE2-A727-DF3E982EF43B}"/>
    <dgm:cxn modelId="{918383CC-F204-46A1-9F2A-F00119E0E627}" type="presOf" srcId="{4E048D97-3C4F-411C-8939-81E9BC93001F}" destId="{182E7FDB-67CE-4672-A3F4-899BD4F028F4}" srcOrd="3" destOrd="0" presId="urn:microsoft.com/office/officeart/2005/8/layout/gear1"/>
    <dgm:cxn modelId="{F3BF3174-0B19-4DE3-9BBC-2A34329E8BA4}" type="presOf" srcId="{3566B60C-F891-4810-89A8-6B2799872E89}" destId="{D6664A9D-03F9-4CB5-A731-3AE20F4AB220}" srcOrd="2" destOrd="0" presId="urn:microsoft.com/office/officeart/2005/8/layout/gear1"/>
    <dgm:cxn modelId="{2169B937-4958-44E7-8DC9-E95D3EAB60FD}" type="presParOf" srcId="{10FBD79F-BD20-44C9-85D6-4F6810CEFB4D}" destId="{80D2F7E1-0020-4CF5-92BD-22A3C2894E42}" srcOrd="0" destOrd="0" presId="urn:microsoft.com/office/officeart/2005/8/layout/gear1"/>
    <dgm:cxn modelId="{C4996121-1442-4045-A3D7-7003BAB3688C}" type="presParOf" srcId="{10FBD79F-BD20-44C9-85D6-4F6810CEFB4D}" destId="{AD708FFA-A673-4723-B9E5-85323A60E7A5}" srcOrd="1" destOrd="0" presId="urn:microsoft.com/office/officeart/2005/8/layout/gear1"/>
    <dgm:cxn modelId="{B6636448-FE92-4ABA-A92B-BFA1E9B44AF6}" type="presParOf" srcId="{10FBD79F-BD20-44C9-85D6-4F6810CEFB4D}" destId="{D6664A9D-03F9-4CB5-A731-3AE20F4AB220}" srcOrd="2" destOrd="0" presId="urn:microsoft.com/office/officeart/2005/8/layout/gear1"/>
    <dgm:cxn modelId="{EBFC7516-7E46-4A76-96FF-066FA678B8C2}" type="presParOf" srcId="{10FBD79F-BD20-44C9-85D6-4F6810CEFB4D}" destId="{2029CB07-C432-4CBA-B5D4-8B4D884316E6}" srcOrd="3" destOrd="0" presId="urn:microsoft.com/office/officeart/2005/8/layout/gear1"/>
    <dgm:cxn modelId="{C07538C6-A5ED-498E-BB89-C5E5E22209F7}" type="presParOf" srcId="{10FBD79F-BD20-44C9-85D6-4F6810CEFB4D}" destId="{ACB456E4-CBD4-471D-996C-B3CA0A96EDE0}" srcOrd="4" destOrd="0" presId="urn:microsoft.com/office/officeart/2005/8/layout/gear1"/>
    <dgm:cxn modelId="{1EBE0E31-29BA-4E36-BB3A-3CBA52E28F5B}" type="presParOf" srcId="{10FBD79F-BD20-44C9-85D6-4F6810CEFB4D}" destId="{4F0B609A-B213-4E48-B8B9-BE733782A0A8}" srcOrd="5" destOrd="0" presId="urn:microsoft.com/office/officeart/2005/8/layout/gear1"/>
    <dgm:cxn modelId="{E16BBB0A-6DD4-41A3-ACF7-5DF80342412B}" type="presParOf" srcId="{10FBD79F-BD20-44C9-85D6-4F6810CEFB4D}" destId="{A618973B-B285-4A87-B3DC-6DD89983B740}" srcOrd="6" destOrd="0" presId="urn:microsoft.com/office/officeart/2005/8/layout/gear1"/>
    <dgm:cxn modelId="{D5E6FDC3-1021-4751-88F2-C630D53F4E9C}" type="presParOf" srcId="{10FBD79F-BD20-44C9-85D6-4F6810CEFB4D}" destId="{06E086A6-70B0-4F38-A53A-624C5A5A5B0C}" srcOrd="7" destOrd="0" presId="urn:microsoft.com/office/officeart/2005/8/layout/gear1"/>
    <dgm:cxn modelId="{E7FD9DB3-C895-4B19-845B-5DDD72F07D9B}" type="presParOf" srcId="{10FBD79F-BD20-44C9-85D6-4F6810CEFB4D}" destId="{804D7EFC-B55F-4E95-B941-7F5514C14454}" srcOrd="8" destOrd="0" presId="urn:microsoft.com/office/officeart/2005/8/layout/gear1"/>
    <dgm:cxn modelId="{BB1A7316-9F00-49FD-B3A5-939ED4E1AC16}" type="presParOf" srcId="{10FBD79F-BD20-44C9-85D6-4F6810CEFB4D}" destId="{182E7FDB-67CE-4672-A3F4-899BD4F028F4}" srcOrd="9" destOrd="0" presId="urn:microsoft.com/office/officeart/2005/8/layout/gear1"/>
    <dgm:cxn modelId="{48AFEDC3-3B01-450B-A43B-3BB5FCF076FB}" type="presParOf" srcId="{10FBD79F-BD20-44C9-85D6-4F6810CEFB4D}" destId="{8332E26F-C7A2-46D7-A199-A5103DD48ED1}" srcOrd="10" destOrd="0" presId="urn:microsoft.com/office/officeart/2005/8/layout/gear1"/>
    <dgm:cxn modelId="{A6A50103-509E-47A8-81E8-1221779DADB6}" type="presParOf" srcId="{10FBD79F-BD20-44C9-85D6-4F6810CEFB4D}" destId="{A0FE581F-6B3D-46FF-BBBB-AE1FE5DB6172}" srcOrd="11" destOrd="0" presId="urn:microsoft.com/office/officeart/2005/8/layout/gear1"/>
    <dgm:cxn modelId="{A5B82646-130B-4027-AC34-CEFAE495608E}" type="presParOf" srcId="{10FBD79F-BD20-44C9-85D6-4F6810CEFB4D}" destId="{E3B9064A-567D-444C-82A1-E6151B8D66B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42F848-2B81-4264-A183-026F78E0B06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2C3C284-C163-4A60-A9D0-DBF71F2EE722}">
      <dgm:prSet phldrT="[Text]"/>
      <dgm:spPr/>
      <dgm:t>
        <a:bodyPr/>
        <a:lstStyle/>
        <a:p>
          <a:r>
            <a:rPr lang="en-US" b="1" dirty="0" smtClean="0">
              <a:solidFill>
                <a:schemeClr val="tx1"/>
              </a:solidFill>
            </a:rPr>
            <a:t>Cough Corners</a:t>
          </a:r>
          <a:endParaRPr lang="en-US" b="1" dirty="0">
            <a:solidFill>
              <a:schemeClr val="tx1"/>
            </a:solidFill>
          </a:endParaRPr>
        </a:p>
      </dgm:t>
    </dgm:pt>
    <dgm:pt modelId="{86A5FA72-ACD7-48E6-ABBD-50071EA2EC57}" type="parTrans" cxnId="{B6255B69-A9AF-41F8-A00C-2232795567A0}">
      <dgm:prSet/>
      <dgm:spPr/>
      <dgm:t>
        <a:bodyPr/>
        <a:lstStyle/>
        <a:p>
          <a:endParaRPr lang="en-US"/>
        </a:p>
      </dgm:t>
    </dgm:pt>
    <dgm:pt modelId="{BD4B33E4-CE0B-47C6-B9C8-6BE672A515EB}" type="sibTrans" cxnId="{B6255B69-A9AF-41F8-A00C-2232795567A0}">
      <dgm:prSet/>
      <dgm:spPr/>
      <dgm:t>
        <a:bodyPr/>
        <a:lstStyle/>
        <a:p>
          <a:endParaRPr lang="en-US"/>
        </a:p>
      </dgm:t>
    </dgm:pt>
    <dgm:pt modelId="{D9035DD9-50D9-4B11-8809-AB4E291BDA79}" type="pres">
      <dgm:prSet presAssocID="{D242F848-2B81-4264-A183-026F78E0B064}" presName="diagram" presStyleCnt="0">
        <dgm:presLayoutVars>
          <dgm:dir/>
          <dgm:resizeHandles val="exact"/>
        </dgm:presLayoutVars>
      </dgm:prSet>
      <dgm:spPr/>
      <dgm:t>
        <a:bodyPr/>
        <a:lstStyle/>
        <a:p>
          <a:endParaRPr lang="en-US"/>
        </a:p>
      </dgm:t>
    </dgm:pt>
    <dgm:pt modelId="{FCB18F04-5B21-498A-80B0-470207976B0A}" type="pres">
      <dgm:prSet presAssocID="{12C3C284-C163-4A60-A9D0-DBF71F2EE722}" presName="node" presStyleLbl="node1" presStyleIdx="0" presStyleCnt="1">
        <dgm:presLayoutVars>
          <dgm:bulletEnabled val="1"/>
        </dgm:presLayoutVars>
      </dgm:prSet>
      <dgm:spPr/>
      <dgm:t>
        <a:bodyPr/>
        <a:lstStyle/>
        <a:p>
          <a:endParaRPr lang="en-US"/>
        </a:p>
      </dgm:t>
    </dgm:pt>
  </dgm:ptLst>
  <dgm:cxnLst>
    <dgm:cxn modelId="{4F91C3A0-0F73-4412-B5E6-248366EC1814}" type="presOf" srcId="{12C3C284-C163-4A60-A9D0-DBF71F2EE722}" destId="{FCB18F04-5B21-498A-80B0-470207976B0A}" srcOrd="0" destOrd="0" presId="urn:microsoft.com/office/officeart/2005/8/layout/default"/>
    <dgm:cxn modelId="{C3070C82-95EE-4816-9818-6078D688CBCD}" type="presOf" srcId="{D242F848-2B81-4264-A183-026F78E0B064}" destId="{D9035DD9-50D9-4B11-8809-AB4E291BDA79}" srcOrd="0" destOrd="0" presId="urn:microsoft.com/office/officeart/2005/8/layout/default"/>
    <dgm:cxn modelId="{B6255B69-A9AF-41F8-A00C-2232795567A0}" srcId="{D242F848-2B81-4264-A183-026F78E0B064}" destId="{12C3C284-C163-4A60-A9D0-DBF71F2EE722}" srcOrd="0" destOrd="0" parTransId="{86A5FA72-ACD7-48E6-ABBD-50071EA2EC57}" sibTransId="{BD4B33E4-CE0B-47C6-B9C8-6BE672A515EB}"/>
    <dgm:cxn modelId="{5AF54FB0-9CCC-4F0A-B14C-68C909D534A8}" type="presParOf" srcId="{D9035DD9-50D9-4B11-8809-AB4E291BDA79}" destId="{FCB18F04-5B21-498A-80B0-470207976B0A}"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D631D1-6812-4CA7-98AF-92254524E67D}" type="doc">
      <dgm:prSet loTypeId="urn:microsoft.com/office/officeart/2005/8/layout/gear1" loCatId="cycle" qsTypeId="urn:microsoft.com/office/officeart/2005/8/quickstyle/simple1" qsCatId="simple" csTypeId="urn:microsoft.com/office/officeart/2005/8/colors/colorful4" csCatId="colorful" phldr="1"/>
      <dgm:spPr/>
    </dgm:pt>
    <dgm:pt modelId="{3566B60C-F891-4810-89A8-6B2799872E89}">
      <dgm:prSet phldrT="[Text]"/>
      <dgm:spPr/>
      <dgm:t>
        <a:bodyPr/>
        <a:lstStyle/>
        <a:p>
          <a:r>
            <a:rPr lang="en-US" dirty="0" smtClean="0"/>
            <a:t>Policies</a:t>
          </a:r>
          <a:endParaRPr lang="en-US" dirty="0"/>
        </a:p>
      </dgm:t>
    </dgm:pt>
    <dgm:pt modelId="{8D0359E8-7EC6-4248-B1C1-A8977DEC0FC7}" type="parTrans" cxnId="{6C93DA81-6E7F-4432-B489-8FA2DCA25067}">
      <dgm:prSet/>
      <dgm:spPr/>
      <dgm:t>
        <a:bodyPr/>
        <a:lstStyle/>
        <a:p>
          <a:endParaRPr lang="en-US"/>
        </a:p>
      </dgm:t>
    </dgm:pt>
    <dgm:pt modelId="{D6C2AC88-8E32-4456-983A-FD20F6967156}" type="sibTrans" cxnId="{6C93DA81-6E7F-4432-B489-8FA2DCA25067}">
      <dgm:prSet/>
      <dgm:spPr/>
      <dgm:t>
        <a:bodyPr/>
        <a:lstStyle/>
        <a:p>
          <a:endParaRPr lang="en-US"/>
        </a:p>
      </dgm:t>
    </dgm:pt>
    <dgm:pt modelId="{209E9F3A-C8D4-42CA-A059-65F1BFA995AE}">
      <dgm:prSet phldrT="[Text]"/>
      <dgm:spPr/>
      <dgm:t>
        <a:bodyPr/>
        <a:lstStyle/>
        <a:p>
          <a:r>
            <a:rPr lang="en-US" dirty="0" err="1" smtClean="0"/>
            <a:t>Intersectoral</a:t>
          </a:r>
          <a:r>
            <a:rPr lang="en-US" dirty="0" smtClean="0"/>
            <a:t> convergence</a:t>
          </a:r>
          <a:endParaRPr lang="en-US" dirty="0"/>
        </a:p>
      </dgm:t>
    </dgm:pt>
    <dgm:pt modelId="{CF91BEEF-4199-4C42-8AC4-15311E069B36}" type="parTrans" cxnId="{8B729F93-BC10-4471-B1E0-FB8DB8CC2F52}">
      <dgm:prSet/>
      <dgm:spPr/>
      <dgm:t>
        <a:bodyPr/>
        <a:lstStyle/>
        <a:p>
          <a:endParaRPr lang="en-US"/>
        </a:p>
      </dgm:t>
    </dgm:pt>
    <dgm:pt modelId="{914BC6D9-02FD-4FE2-A727-DF3E982EF43B}" type="sibTrans" cxnId="{8B729F93-BC10-4471-B1E0-FB8DB8CC2F52}">
      <dgm:prSet/>
      <dgm:spPr/>
      <dgm:t>
        <a:bodyPr/>
        <a:lstStyle/>
        <a:p>
          <a:endParaRPr lang="en-US"/>
        </a:p>
      </dgm:t>
    </dgm:pt>
    <dgm:pt modelId="{4E048D97-3C4F-411C-8939-81E9BC93001F}">
      <dgm:prSet phldrT="[Text]"/>
      <dgm:spPr/>
      <dgm:t>
        <a:bodyPr/>
        <a:lstStyle/>
        <a:p>
          <a:r>
            <a:rPr lang="en-US" dirty="0" smtClean="0"/>
            <a:t>Capacity building</a:t>
          </a:r>
          <a:endParaRPr lang="en-US" dirty="0"/>
        </a:p>
      </dgm:t>
    </dgm:pt>
    <dgm:pt modelId="{DF93711A-CE4E-4B30-A02B-92C15C2F74E4}" type="parTrans" cxnId="{4579A998-200E-487E-AF87-1132BC1697E3}">
      <dgm:prSet/>
      <dgm:spPr/>
      <dgm:t>
        <a:bodyPr/>
        <a:lstStyle/>
        <a:p>
          <a:endParaRPr lang="en-US"/>
        </a:p>
      </dgm:t>
    </dgm:pt>
    <dgm:pt modelId="{CE50B817-92F5-418D-A125-D934F73EFEE1}" type="sibTrans" cxnId="{4579A998-200E-487E-AF87-1132BC1697E3}">
      <dgm:prSet/>
      <dgm:spPr/>
      <dgm:t>
        <a:bodyPr/>
        <a:lstStyle/>
        <a:p>
          <a:endParaRPr lang="en-US"/>
        </a:p>
      </dgm:t>
    </dgm:pt>
    <dgm:pt modelId="{10FBD79F-BD20-44C9-85D6-4F6810CEFB4D}" type="pres">
      <dgm:prSet presAssocID="{D4D631D1-6812-4CA7-98AF-92254524E67D}" presName="composite" presStyleCnt="0">
        <dgm:presLayoutVars>
          <dgm:chMax val="3"/>
          <dgm:animLvl val="lvl"/>
          <dgm:resizeHandles val="exact"/>
        </dgm:presLayoutVars>
      </dgm:prSet>
      <dgm:spPr/>
    </dgm:pt>
    <dgm:pt modelId="{80D2F7E1-0020-4CF5-92BD-22A3C2894E42}" type="pres">
      <dgm:prSet presAssocID="{3566B60C-F891-4810-89A8-6B2799872E89}" presName="gear1" presStyleLbl="node1" presStyleIdx="0" presStyleCnt="3">
        <dgm:presLayoutVars>
          <dgm:chMax val="1"/>
          <dgm:bulletEnabled val="1"/>
        </dgm:presLayoutVars>
      </dgm:prSet>
      <dgm:spPr/>
      <dgm:t>
        <a:bodyPr/>
        <a:lstStyle/>
        <a:p>
          <a:endParaRPr lang="en-US"/>
        </a:p>
      </dgm:t>
    </dgm:pt>
    <dgm:pt modelId="{AD708FFA-A673-4723-B9E5-85323A60E7A5}" type="pres">
      <dgm:prSet presAssocID="{3566B60C-F891-4810-89A8-6B2799872E89}" presName="gear1srcNode" presStyleLbl="node1" presStyleIdx="0" presStyleCnt="3"/>
      <dgm:spPr/>
      <dgm:t>
        <a:bodyPr/>
        <a:lstStyle/>
        <a:p>
          <a:endParaRPr lang="en-US"/>
        </a:p>
      </dgm:t>
    </dgm:pt>
    <dgm:pt modelId="{D6664A9D-03F9-4CB5-A731-3AE20F4AB220}" type="pres">
      <dgm:prSet presAssocID="{3566B60C-F891-4810-89A8-6B2799872E89}" presName="gear1dstNode" presStyleLbl="node1" presStyleIdx="0" presStyleCnt="3"/>
      <dgm:spPr/>
      <dgm:t>
        <a:bodyPr/>
        <a:lstStyle/>
        <a:p>
          <a:endParaRPr lang="en-US"/>
        </a:p>
      </dgm:t>
    </dgm:pt>
    <dgm:pt modelId="{2029CB07-C432-4CBA-B5D4-8B4D884316E6}" type="pres">
      <dgm:prSet presAssocID="{209E9F3A-C8D4-42CA-A059-65F1BFA995AE}" presName="gear2" presStyleLbl="node1" presStyleIdx="1" presStyleCnt="3">
        <dgm:presLayoutVars>
          <dgm:chMax val="1"/>
          <dgm:bulletEnabled val="1"/>
        </dgm:presLayoutVars>
      </dgm:prSet>
      <dgm:spPr/>
      <dgm:t>
        <a:bodyPr/>
        <a:lstStyle/>
        <a:p>
          <a:endParaRPr lang="en-US"/>
        </a:p>
      </dgm:t>
    </dgm:pt>
    <dgm:pt modelId="{ACB456E4-CBD4-471D-996C-B3CA0A96EDE0}" type="pres">
      <dgm:prSet presAssocID="{209E9F3A-C8D4-42CA-A059-65F1BFA995AE}" presName="gear2srcNode" presStyleLbl="node1" presStyleIdx="1" presStyleCnt="3"/>
      <dgm:spPr/>
      <dgm:t>
        <a:bodyPr/>
        <a:lstStyle/>
        <a:p>
          <a:endParaRPr lang="en-US"/>
        </a:p>
      </dgm:t>
    </dgm:pt>
    <dgm:pt modelId="{4F0B609A-B213-4E48-B8B9-BE733782A0A8}" type="pres">
      <dgm:prSet presAssocID="{209E9F3A-C8D4-42CA-A059-65F1BFA995AE}" presName="gear2dstNode" presStyleLbl="node1" presStyleIdx="1" presStyleCnt="3"/>
      <dgm:spPr/>
      <dgm:t>
        <a:bodyPr/>
        <a:lstStyle/>
        <a:p>
          <a:endParaRPr lang="en-US"/>
        </a:p>
      </dgm:t>
    </dgm:pt>
    <dgm:pt modelId="{A618973B-B285-4A87-B3DC-6DD89983B740}" type="pres">
      <dgm:prSet presAssocID="{4E048D97-3C4F-411C-8939-81E9BC93001F}" presName="gear3" presStyleLbl="node1" presStyleIdx="2" presStyleCnt="3"/>
      <dgm:spPr/>
      <dgm:t>
        <a:bodyPr/>
        <a:lstStyle/>
        <a:p>
          <a:endParaRPr lang="en-US"/>
        </a:p>
      </dgm:t>
    </dgm:pt>
    <dgm:pt modelId="{06E086A6-70B0-4F38-A53A-624C5A5A5B0C}" type="pres">
      <dgm:prSet presAssocID="{4E048D97-3C4F-411C-8939-81E9BC93001F}" presName="gear3tx" presStyleLbl="node1" presStyleIdx="2" presStyleCnt="3">
        <dgm:presLayoutVars>
          <dgm:chMax val="1"/>
          <dgm:bulletEnabled val="1"/>
        </dgm:presLayoutVars>
      </dgm:prSet>
      <dgm:spPr/>
      <dgm:t>
        <a:bodyPr/>
        <a:lstStyle/>
        <a:p>
          <a:endParaRPr lang="en-US"/>
        </a:p>
      </dgm:t>
    </dgm:pt>
    <dgm:pt modelId="{804D7EFC-B55F-4E95-B941-7F5514C14454}" type="pres">
      <dgm:prSet presAssocID="{4E048D97-3C4F-411C-8939-81E9BC93001F}" presName="gear3srcNode" presStyleLbl="node1" presStyleIdx="2" presStyleCnt="3"/>
      <dgm:spPr/>
      <dgm:t>
        <a:bodyPr/>
        <a:lstStyle/>
        <a:p>
          <a:endParaRPr lang="en-US"/>
        </a:p>
      </dgm:t>
    </dgm:pt>
    <dgm:pt modelId="{182E7FDB-67CE-4672-A3F4-899BD4F028F4}" type="pres">
      <dgm:prSet presAssocID="{4E048D97-3C4F-411C-8939-81E9BC93001F}" presName="gear3dstNode" presStyleLbl="node1" presStyleIdx="2" presStyleCnt="3"/>
      <dgm:spPr/>
      <dgm:t>
        <a:bodyPr/>
        <a:lstStyle/>
        <a:p>
          <a:endParaRPr lang="en-US"/>
        </a:p>
      </dgm:t>
    </dgm:pt>
    <dgm:pt modelId="{8332E26F-C7A2-46D7-A199-A5103DD48ED1}" type="pres">
      <dgm:prSet presAssocID="{D6C2AC88-8E32-4456-983A-FD20F6967156}" presName="connector1" presStyleLbl="sibTrans2D1" presStyleIdx="0" presStyleCnt="3"/>
      <dgm:spPr/>
      <dgm:t>
        <a:bodyPr/>
        <a:lstStyle/>
        <a:p>
          <a:endParaRPr lang="en-US"/>
        </a:p>
      </dgm:t>
    </dgm:pt>
    <dgm:pt modelId="{A0FE581F-6B3D-46FF-BBBB-AE1FE5DB6172}" type="pres">
      <dgm:prSet presAssocID="{914BC6D9-02FD-4FE2-A727-DF3E982EF43B}" presName="connector2" presStyleLbl="sibTrans2D1" presStyleIdx="1" presStyleCnt="3"/>
      <dgm:spPr/>
      <dgm:t>
        <a:bodyPr/>
        <a:lstStyle/>
        <a:p>
          <a:endParaRPr lang="en-US"/>
        </a:p>
      </dgm:t>
    </dgm:pt>
    <dgm:pt modelId="{E3B9064A-567D-444C-82A1-E6151B8D66B2}" type="pres">
      <dgm:prSet presAssocID="{CE50B817-92F5-418D-A125-D934F73EFEE1}" presName="connector3" presStyleLbl="sibTrans2D1" presStyleIdx="2" presStyleCnt="3"/>
      <dgm:spPr/>
      <dgm:t>
        <a:bodyPr/>
        <a:lstStyle/>
        <a:p>
          <a:endParaRPr lang="en-US"/>
        </a:p>
      </dgm:t>
    </dgm:pt>
  </dgm:ptLst>
  <dgm:cxnLst>
    <dgm:cxn modelId="{6F057DDA-0A91-42B3-8B6E-0EB34AAF7FE6}" type="presOf" srcId="{209E9F3A-C8D4-42CA-A059-65F1BFA995AE}" destId="{4F0B609A-B213-4E48-B8B9-BE733782A0A8}" srcOrd="2" destOrd="0" presId="urn:microsoft.com/office/officeart/2005/8/layout/gear1"/>
    <dgm:cxn modelId="{4579A998-200E-487E-AF87-1132BC1697E3}" srcId="{D4D631D1-6812-4CA7-98AF-92254524E67D}" destId="{4E048D97-3C4F-411C-8939-81E9BC93001F}" srcOrd="2" destOrd="0" parTransId="{DF93711A-CE4E-4B30-A02B-92C15C2F74E4}" sibTransId="{CE50B817-92F5-418D-A125-D934F73EFEE1}"/>
    <dgm:cxn modelId="{9EA9DC56-C284-4B11-A2BC-084DA26A63B5}" type="presOf" srcId="{4E048D97-3C4F-411C-8939-81E9BC93001F}" destId="{804D7EFC-B55F-4E95-B941-7F5514C14454}" srcOrd="2" destOrd="0" presId="urn:microsoft.com/office/officeart/2005/8/layout/gear1"/>
    <dgm:cxn modelId="{A0D9D571-CFAA-48EA-A6B6-24A333C969FD}" type="presOf" srcId="{D4D631D1-6812-4CA7-98AF-92254524E67D}" destId="{10FBD79F-BD20-44C9-85D6-4F6810CEFB4D}" srcOrd="0" destOrd="0" presId="urn:microsoft.com/office/officeart/2005/8/layout/gear1"/>
    <dgm:cxn modelId="{4DC4FFDD-7D1E-4D6D-9821-2817B81D5C8E}" type="presOf" srcId="{D6C2AC88-8E32-4456-983A-FD20F6967156}" destId="{8332E26F-C7A2-46D7-A199-A5103DD48ED1}" srcOrd="0" destOrd="0" presId="urn:microsoft.com/office/officeart/2005/8/layout/gear1"/>
    <dgm:cxn modelId="{69FC1FA1-58E6-43BF-90A4-BF92A0409A82}" type="presOf" srcId="{3566B60C-F891-4810-89A8-6B2799872E89}" destId="{AD708FFA-A673-4723-B9E5-85323A60E7A5}" srcOrd="1" destOrd="0" presId="urn:microsoft.com/office/officeart/2005/8/layout/gear1"/>
    <dgm:cxn modelId="{1238ACE6-F962-4C6F-89C1-7443EA2D0081}" type="presOf" srcId="{209E9F3A-C8D4-42CA-A059-65F1BFA995AE}" destId="{2029CB07-C432-4CBA-B5D4-8B4D884316E6}" srcOrd="0" destOrd="0" presId="urn:microsoft.com/office/officeart/2005/8/layout/gear1"/>
    <dgm:cxn modelId="{0837D4C2-A560-45BA-A525-F1C4CDBE53B2}" type="presOf" srcId="{914BC6D9-02FD-4FE2-A727-DF3E982EF43B}" destId="{A0FE581F-6B3D-46FF-BBBB-AE1FE5DB6172}" srcOrd="0" destOrd="0" presId="urn:microsoft.com/office/officeart/2005/8/layout/gear1"/>
    <dgm:cxn modelId="{7FD87940-9345-4C73-ACA5-E34A4C0BCA62}" type="presOf" srcId="{209E9F3A-C8D4-42CA-A059-65F1BFA995AE}" destId="{ACB456E4-CBD4-471D-996C-B3CA0A96EDE0}" srcOrd="1" destOrd="0" presId="urn:microsoft.com/office/officeart/2005/8/layout/gear1"/>
    <dgm:cxn modelId="{6C93DA81-6E7F-4432-B489-8FA2DCA25067}" srcId="{D4D631D1-6812-4CA7-98AF-92254524E67D}" destId="{3566B60C-F891-4810-89A8-6B2799872E89}" srcOrd="0" destOrd="0" parTransId="{8D0359E8-7EC6-4248-B1C1-A8977DEC0FC7}" sibTransId="{D6C2AC88-8E32-4456-983A-FD20F6967156}"/>
    <dgm:cxn modelId="{8D595AF2-96FD-4A3C-A3FE-30357FD2815B}" type="presOf" srcId="{CE50B817-92F5-418D-A125-D934F73EFEE1}" destId="{E3B9064A-567D-444C-82A1-E6151B8D66B2}" srcOrd="0" destOrd="0" presId="urn:microsoft.com/office/officeart/2005/8/layout/gear1"/>
    <dgm:cxn modelId="{D36ED33B-5209-42AB-B72E-1DC24B30BB2C}" type="presOf" srcId="{3566B60C-F891-4810-89A8-6B2799872E89}" destId="{80D2F7E1-0020-4CF5-92BD-22A3C2894E42}" srcOrd="0" destOrd="0" presId="urn:microsoft.com/office/officeart/2005/8/layout/gear1"/>
    <dgm:cxn modelId="{723E9F67-88AD-4818-A12F-18FF9EA0C0C1}" type="presOf" srcId="{4E048D97-3C4F-411C-8939-81E9BC93001F}" destId="{A618973B-B285-4A87-B3DC-6DD89983B740}" srcOrd="0" destOrd="0" presId="urn:microsoft.com/office/officeart/2005/8/layout/gear1"/>
    <dgm:cxn modelId="{DFF8BDFE-35CB-4E78-AC17-233C68722984}" type="presOf" srcId="{4E048D97-3C4F-411C-8939-81E9BC93001F}" destId="{06E086A6-70B0-4F38-A53A-624C5A5A5B0C}" srcOrd="1" destOrd="0" presId="urn:microsoft.com/office/officeart/2005/8/layout/gear1"/>
    <dgm:cxn modelId="{8B729F93-BC10-4471-B1E0-FB8DB8CC2F52}" srcId="{D4D631D1-6812-4CA7-98AF-92254524E67D}" destId="{209E9F3A-C8D4-42CA-A059-65F1BFA995AE}" srcOrd="1" destOrd="0" parTransId="{CF91BEEF-4199-4C42-8AC4-15311E069B36}" sibTransId="{914BC6D9-02FD-4FE2-A727-DF3E982EF43B}"/>
    <dgm:cxn modelId="{918383CC-F204-46A1-9F2A-F00119E0E627}" type="presOf" srcId="{4E048D97-3C4F-411C-8939-81E9BC93001F}" destId="{182E7FDB-67CE-4672-A3F4-899BD4F028F4}" srcOrd="3" destOrd="0" presId="urn:microsoft.com/office/officeart/2005/8/layout/gear1"/>
    <dgm:cxn modelId="{F3BF3174-0B19-4DE3-9BBC-2A34329E8BA4}" type="presOf" srcId="{3566B60C-F891-4810-89A8-6B2799872E89}" destId="{D6664A9D-03F9-4CB5-A731-3AE20F4AB220}" srcOrd="2" destOrd="0" presId="urn:microsoft.com/office/officeart/2005/8/layout/gear1"/>
    <dgm:cxn modelId="{2169B937-4958-44E7-8DC9-E95D3EAB60FD}" type="presParOf" srcId="{10FBD79F-BD20-44C9-85D6-4F6810CEFB4D}" destId="{80D2F7E1-0020-4CF5-92BD-22A3C2894E42}" srcOrd="0" destOrd="0" presId="urn:microsoft.com/office/officeart/2005/8/layout/gear1"/>
    <dgm:cxn modelId="{C4996121-1442-4045-A3D7-7003BAB3688C}" type="presParOf" srcId="{10FBD79F-BD20-44C9-85D6-4F6810CEFB4D}" destId="{AD708FFA-A673-4723-B9E5-85323A60E7A5}" srcOrd="1" destOrd="0" presId="urn:microsoft.com/office/officeart/2005/8/layout/gear1"/>
    <dgm:cxn modelId="{B6636448-FE92-4ABA-A92B-BFA1E9B44AF6}" type="presParOf" srcId="{10FBD79F-BD20-44C9-85D6-4F6810CEFB4D}" destId="{D6664A9D-03F9-4CB5-A731-3AE20F4AB220}" srcOrd="2" destOrd="0" presId="urn:microsoft.com/office/officeart/2005/8/layout/gear1"/>
    <dgm:cxn modelId="{EBFC7516-7E46-4A76-96FF-066FA678B8C2}" type="presParOf" srcId="{10FBD79F-BD20-44C9-85D6-4F6810CEFB4D}" destId="{2029CB07-C432-4CBA-B5D4-8B4D884316E6}" srcOrd="3" destOrd="0" presId="urn:microsoft.com/office/officeart/2005/8/layout/gear1"/>
    <dgm:cxn modelId="{C07538C6-A5ED-498E-BB89-C5E5E22209F7}" type="presParOf" srcId="{10FBD79F-BD20-44C9-85D6-4F6810CEFB4D}" destId="{ACB456E4-CBD4-471D-996C-B3CA0A96EDE0}" srcOrd="4" destOrd="0" presId="urn:microsoft.com/office/officeart/2005/8/layout/gear1"/>
    <dgm:cxn modelId="{1EBE0E31-29BA-4E36-BB3A-3CBA52E28F5B}" type="presParOf" srcId="{10FBD79F-BD20-44C9-85D6-4F6810CEFB4D}" destId="{4F0B609A-B213-4E48-B8B9-BE733782A0A8}" srcOrd="5" destOrd="0" presId="urn:microsoft.com/office/officeart/2005/8/layout/gear1"/>
    <dgm:cxn modelId="{E16BBB0A-6DD4-41A3-ACF7-5DF80342412B}" type="presParOf" srcId="{10FBD79F-BD20-44C9-85D6-4F6810CEFB4D}" destId="{A618973B-B285-4A87-B3DC-6DD89983B740}" srcOrd="6" destOrd="0" presId="urn:microsoft.com/office/officeart/2005/8/layout/gear1"/>
    <dgm:cxn modelId="{D5E6FDC3-1021-4751-88F2-C630D53F4E9C}" type="presParOf" srcId="{10FBD79F-BD20-44C9-85D6-4F6810CEFB4D}" destId="{06E086A6-70B0-4F38-A53A-624C5A5A5B0C}" srcOrd="7" destOrd="0" presId="urn:microsoft.com/office/officeart/2005/8/layout/gear1"/>
    <dgm:cxn modelId="{E7FD9DB3-C895-4B19-845B-5DDD72F07D9B}" type="presParOf" srcId="{10FBD79F-BD20-44C9-85D6-4F6810CEFB4D}" destId="{804D7EFC-B55F-4E95-B941-7F5514C14454}" srcOrd="8" destOrd="0" presId="urn:microsoft.com/office/officeart/2005/8/layout/gear1"/>
    <dgm:cxn modelId="{BB1A7316-9F00-49FD-B3A5-939ED4E1AC16}" type="presParOf" srcId="{10FBD79F-BD20-44C9-85D6-4F6810CEFB4D}" destId="{182E7FDB-67CE-4672-A3F4-899BD4F028F4}" srcOrd="9" destOrd="0" presId="urn:microsoft.com/office/officeart/2005/8/layout/gear1"/>
    <dgm:cxn modelId="{48AFEDC3-3B01-450B-A43B-3BB5FCF076FB}" type="presParOf" srcId="{10FBD79F-BD20-44C9-85D6-4F6810CEFB4D}" destId="{8332E26F-C7A2-46D7-A199-A5103DD48ED1}" srcOrd="10" destOrd="0" presId="urn:microsoft.com/office/officeart/2005/8/layout/gear1"/>
    <dgm:cxn modelId="{A6A50103-509E-47A8-81E8-1221779DADB6}" type="presParOf" srcId="{10FBD79F-BD20-44C9-85D6-4F6810CEFB4D}" destId="{A0FE581F-6B3D-46FF-BBBB-AE1FE5DB6172}" srcOrd="11" destOrd="0" presId="urn:microsoft.com/office/officeart/2005/8/layout/gear1"/>
    <dgm:cxn modelId="{A5B82646-130B-4027-AC34-CEFAE495608E}" type="presParOf" srcId="{10FBD79F-BD20-44C9-85D6-4F6810CEFB4D}" destId="{E3B9064A-567D-444C-82A1-E6151B8D66B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AEC41-702C-4144-B5EC-EDBACA772C1A}">
      <dsp:nvSpPr>
        <dsp:cNvPr id="0" name=""/>
        <dsp:cNvSpPr/>
      </dsp:nvSpPr>
      <dsp:spPr>
        <a:xfrm>
          <a:off x="950376" y="755446"/>
          <a:ext cx="5049395" cy="5049395"/>
        </a:xfrm>
        <a:prstGeom prst="blockArc">
          <a:avLst>
            <a:gd name="adj1" fmla="val 10800000"/>
            <a:gd name="adj2" fmla="val 16200000"/>
            <a:gd name="adj3" fmla="val 4634"/>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4502CE-FE2B-488B-880C-DD1087B44655}">
      <dsp:nvSpPr>
        <dsp:cNvPr id="0" name=""/>
        <dsp:cNvSpPr/>
      </dsp:nvSpPr>
      <dsp:spPr>
        <a:xfrm>
          <a:off x="950376" y="755446"/>
          <a:ext cx="5049395" cy="5049395"/>
        </a:xfrm>
        <a:prstGeom prst="blockArc">
          <a:avLst>
            <a:gd name="adj1" fmla="val 5400000"/>
            <a:gd name="adj2" fmla="val 10800000"/>
            <a:gd name="adj3" fmla="val 4634"/>
          </a:avLst>
        </a:prstGeom>
        <a:solidFill>
          <a:schemeClr val="accent4">
            <a:hueOff val="6930461"/>
            <a:satOff val="-31979"/>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AACE33-2B53-44B6-BA8A-AAD53A2D0713}">
      <dsp:nvSpPr>
        <dsp:cNvPr id="0" name=""/>
        <dsp:cNvSpPr/>
      </dsp:nvSpPr>
      <dsp:spPr>
        <a:xfrm>
          <a:off x="950376" y="755446"/>
          <a:ext cx="5049395" cy="5049395"/>
        </a:xfrm>
        <a:prstGeom prst="blockArc">
          <a:avLst>
            <a:gd name="adj1" fmla="val 0"/>
            <a:gd name="adj2" fmla="val 5400000"/>
            <a:gd name="adj3" fmla="val 4634"/>
          </a:avLst>
        </a:prstGeom>
        <a:solidFill>
          <a:schemeClr val="accent4">
            <a:hueOff val="3465231"/>
            <a:satOff val="-15989"/>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100B69-9B1F-4AED-B1CE-E21B7CC58D1D}">
      <dsp:nvSpPr>
        <dsp:cNvPr id="0" name=""/>
        <dsp:cNvSpPr/>
      </dsp:nvSpPr>
      <dsp:spPr>
        <a:xfrm>
          <a:off x="950376" y="755446"/>
          <a:ext cx="5049395" cy="5049395"/>
        </a:xfrm>
        <a:prstGeom prst="blockArc">
          <a:avLst>
            <a:gd name="adj1" fmla="val 16200000"/>
            <a:gd name="adj2" fmla="val 0"/>
            <a:gd name="adj3" fmla="val 463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68F5CA-353A-4F81-92A1-CB9DD7868F37}">
      <dsp:nvSpPr>
        <dsp:cNvPr id="0" name=""/>
        <dsp:cNvSpPr/>
      </dsp:nvSpPr>
      <dsp:spPr>
        <a:xfrm>
          <a:off x="2303799" y="2108869"/>
          <a:ext cx="2321241" cy="232124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lvl="0" algn="ctr" defTabSz="2355850">
            <a:lnSpc>
              <a:spcPct val="90000"/>
            </a:lnSpc>
            <a:spcBef>
              <a:spcPct val="0"/>
            </a:spcBef>
            <a:spcAft>
              <a:spcPct val="35000"/>
            </a:spcAft>
          </a:pPr>
          <a:r>
            <a:rPr lang="en-US" sz="5300" b="1" kern="1200" dirty="0" smtClean="0">
              <a:solidFill>
                <a:schemeClr val="tx1"/>
              </a:solidFill>
            </a:rPr>
            <a:t>END TB</a:t>
          </a:r>
          <a:endParaRPr lang="en-US" sz="5300" b="1" kern="1200" dirty="0">
            <a:solidFill>
              <a:schemeClr val="tx1"/>
            </a:solidFill>
          </a:endParaRPr>
        </a:p>
      </dsp:txBody>
      <dsp:txXfrm>
        <a:off x="2643737" y="2448807"/>
        <a:ext cx="1641365" cy="1641365"/>
      </dsp:txXfrm>
    </dsp:sp>
    <dsp:sp modelId="{556266BC-723E-493D-8031-FFCBB4225AFD}">
      <dsp:nvSpPr>
        <dsp:cNvPr id="0" name=""/>
        <dsp:cNvSpPr/>
      </dsp:nvSpPr>
      <dsp:spPr>
        <a:xfrm>
          <a:off x="2662640" y="1507"/>
          <a:ext cx="1624868" cy="16248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solidFill>
            </a:rPr>
            <a:t>DETECT</a:t>
          </a:r>
          <a:endParaRPr lang="en-US" sz="2200" b="1" kern="1200" dirty="0">
            <a:solidFill>
              <a:schemeClr val="tx1"/>
            </a:solidFill>
          </a:endParaRPr>
        </a:p>
      </dsp:txBody>
      <dsp:txXfrm>
        <a:off x="2900596" y="239463"/>
        <a:ext cx="1148956" cy="1148956"/>
      </dsp:txXfrm>
    </dsp:sp>
    <dsp:sp modelId="{07B33B37-2911-4F16-90FD-752EA913321F}">
      <dsp:nvSpPr>
        <dsp:cNvPr id="0" name=""/>
        <dsp:cNvSpPr/>
      </dsp:nvSpPr>
      <dsp:spPr>
        <a:xfrm>
          <a:off x="5128842" y="2467709"/>
          <a:ext cx="1624868" cy="1624868"/>
        </a:xfrm>
        <a:prstGeom prst="ellipse">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solidFill>
            </a:rPr>
            <a:t>TREAT</a:t>
          </a:r>
          <a:endParaRPr lang="en-US" sz="2200" b="1" kern="1200" dirty="0">
            <a:solidFill>
              <a:schemeClr val="tx1"/>
            </a:solidFill>
          </a:endParaRPr>
        </a:p>
      </dsp:txBody>
      <dsp:txXfrm>
        <a:off x="5366798" y="2705665"/>
        <a:ext cx="1148956" cy="1148956"/>
      </dsp:txXfrm>
    </dsp:sp>
    <dsp:sp modelId="{7A486DDB-F8CD-43B0-AAE4-6094DCBB9B42}">
      <dsp:nvSpPr>
        <dsp:cNvPr id="0" name=""/>
        <dsp:cNvSpPr/>
      </dsp:nvSpPr>
      <dsp:spPr>
        <a:xfrm>
          <a:off x="2662640" y="4933912"/>
          <a:ext cx="1624868" cy="1624868"/>
        </a:xfrm>
        <a:prstGeom prst="ellipse">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solidFill>
            </a:rPr>
            <a:t>PREVENT</a:t>
          </a:r>
          <a:endParaRPr lang="en-US" sz="2200" b="1" kern="1200" dirty="0">
            <a:solidFill>
              <a:schemeClr val="tx1"/>
            </a:solidFill>
          </a:endParaRPr>
        </a:p>
      </dsp:txBody>
      <dsp:txXfrm>
        <a:off x="2900596" y="5171868"/>
        <a:ext cx="1148956" cy="1148956"/>
      </dsp:txXfrm>
    </dsp:sp>
    <dsp:sp modelId="{B45A7FA7-56C4-4CE4-B614-C42E6C909B7A}">
      <dsp:nvSpPr>
        <dsp:cNvPr id="0" name=""/>
        <dsp:cNvSpPr/>
      </dsp:nvSpPr>
      <dsp:spPr>
        <a:xfrm>
          <a:off x="196437" y="2467709"/>
          <a:ext cx="1624868" cy="1624868"/>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solidFill>
            </a:rPr>
            <a:t>BUILD</a:t>
          </a:r>
          <a:endParaRPr lang="en-US" sz="2200" b="1" kern="1200" dirty="0">
            <a:solidFill>
              <a:schemeClr val="tx1"/>
            </a:solidFill>
          </a:endParaRPr>
        </a:p>
      </dsp:txBody>
      <dsp:txXfrm>
        <a:off x="434393" y="2705665"/>
        <a:ext cx="1148956" cy="11489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841D1-58B6-40EE-9C37-E825CAA33084}">
      <dsp:nvSpPr>
        <dsp:cNvPr id="0" name=""/>
        <dsp:cNvSpPr/>
      </dsp:nvSpPr>
      <dsp:spPr>
        <a:xfrm>
          <a:off x="4065983" y="1874898"/>
          <a:ext cx="2383078" cy="2061458"/>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BUILD</a:t>
          </a:r>
          <a:endParaRPr lang="en-US" sz="1900" kern="1200" dirty="0"/>
        </a:p>
      </dsp:txBody>
      <dsp:txXfrm>
        <a:off x="4460892" y="2216510"/>
        <a:ext cx="1593260" cy="1378234"/>
      </dsp:txXfrm>
    </dsp:sp>
    <dsp:sp modelId="{A81FEC20-6BC2-415F-B647-3ACCBFEB35FA}">
      <dsp:nvSpPr>
        <dsp:cNvPr id="0" name=""/>
        <dsp:cNvSpPr/>
      </dsp:nvSpPr>
      <dsp:spPr>
        <a:xfrm>
          <a:off x="5558248" y="888630"/>
          <a:ext cx="899128" cy="77471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6703F4-4D02-48D1-AD88-D60A14EFD9B4}">
      <dsp:nvSpPr>
        <dsp:cNvPr id="0" name=""/>
        <dsp:cNvSpPr/>
      </dsp:nvSpPr>
      <dsp:spPr>
        <a:xfrm>
          <a:off x="4285499" y="0"/>
          <a:ext cx="1952915" cy="1689501"/>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Private practitioners</a:t>
          </a:r>
          <a:endParaRPr lang="en-US" sz="1900" kern="1200" dirty="0"/>
        </a:p>
      </dsp:txBody>
      <dsp:txXfrm>
        <a:off x="4609139" y="279986"/>
        <a:ext cx="1305635" cy="1129529"/>
      </dsp:txXfrm>
    </dsp:sp>
    <dsp:sp modelId="{41130FF9-6018-4D14-B91F-0E535438EF41}">
      <dsp:nvSpPr>
        <dsp:cNvPr id="0" name=""/>
        <dsp:cNvSpPr/>
      </dsp:nvSpPr>
      <dsp:spPr>
        <a:xfrm>
          <a:off x="6607601" y="2336940"/>
          <a:ext cx="899128" cy="77471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2BF8E-853B-45EA-AC1E-511E7E1BF8CF}">
      <dsp:nvSpPr>
        <dsp:cNvPr id="0" name=""/>
        <dsp:cNvSpPr/>
      </dsp:nvSpPr>
      <dsp:spPr>
        <a:xfrm>
          <a:off x="6076550" y="1039156"/>
          <a:ext cx="1952915" cy="1689501"/>
        </a:xfrm>
        <a:prstGeom prst="hexagon">
          <a:avLst>
            <a:gd name="adj" fmla="val 28570"/>
            <a:gd name="vf" fmla="val 115470"/>
          </a:avLst>
        </a:prstGeom>
        <a:solidFill>
          <a:schemeClr val="accent4">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Chemists</a:t>
          </a:r>
          <a:endParaRPr lang="en-US" sz="1900" kern="1200" dirty="0"/>
        </a:p>
      </dsp:txBody>
      <dsp:txXfrm>
        <a:off x="6400190" y="1319142"/>
        <a:ext cx="1305635" cy="1129529"/>
      </dsp:txXfrm>
    </dsp:sp>
    <dsp:sp modelId="{D07B5606-3A81-460A-A716-86888322C6BA}">
      <dsp:nvSpPr>
        <dsp:cNvPr id="0" name=""/>
        <dsp:cNvSpPr/>
      </dsp:nvSpPr>
      <dsp:spPr>
        <a:xfrm>
          <a:off x="5878653" y="3971810"/>
          <a:ext cx="899128" cy="77471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D8106C-D96F-44AC-86CC-B2B53136BC12}">
      <dsp:nvSpPr>
        <dsp:cNvPr id="0" name=""/>
        <dsp:cNvSpPr/>
      </dsp:nvSpPr>
      <dsp:spPr>
        <a:xfrm>
          <a:off x="6076550" y="3082017"/>
          <a:ext cx="1952915" cy="1689501"/>
        </a:xfrm>
        <a:prstGeom prst="hexagon">
          <a:avLst>
            <a:gd name="adj" fmla="val 28570"/>
            <a:gd name="vf" fmla="val 115470"/>
          </a:avLst>
        </a:prstGeom>
        <a:solidFill>
          <a:schemeClr val="accent4">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Alternate Systems of medicine</a:t>
          </a:r>
          <a:endParaRPr lang="en-US" sz="1900" kern="1200" dirty="0"/>
        </a:p>
      </dsp:txBody>
      <dsp:txXfrm>
        <a:off x="6400190" y="3362003"/>
        <a:ext cx="1305635" cy="1129529"/>
      </dsp:txXfrm>
    </dsp:sp>
    <dsp:sp modelId="{5DAB13FB-22D1-44D0-B412-3218516FF4B2}">
      <dsp:nvSpPr>
        <dsp:cNvPr id="0" name=""/>
        <dsp:cNvSpPr/>
      </dsp:nvSpPr>
      <dsp:spPr>
        <a:xfrm>
          <a:off x="4070418" y="4141515"/>
          <a:ext cx="899128" cy="77471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494E6E-15B5-473B-A89C-6E0DFA20978E}">
      <dsp:nvSpPr>
        <dsp:cNvPr id="0" name=""/>
        <dsp:cNvSpPr/>
      </dsp:nvSpPr>
      <dsp:spPr>
        <a:xfrm>
          <a:off x="4285499" y="4122336"/>
          <a:ext cx="1952915" cy="1689501"/>
        </a:xfrm>
        <a:prstGeom prst="hexagon">
          <a:avLst>
            <a:gd name="adj" fmla="val 28570"/>
            <a:gd name="vf" fmla="val 115470"/>
          </a:avLst>
        </a:prstGeom>
        <a:solidFill>
          <a:schemeClr val="accent4">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IEC</a:t>
          </a:r>
          <a:endParaRPr lang="en-US" sz="1900" kern="1200" dirty="0"/>
        </a:p>
      </dsp:txBody>
      <dsp:txXfrm>
        <a:off x="4609139" y="4402322"/>
        <a:ext cx="1305635" cy="1129529"/>
      </dsp:txXfrm>
    </dsp:sp>
    <dsp:sp modelId="{DD8EA99E-D8A3-42FE-A116-DB48C232869B}">
      <dsp:nvSpPr>
        <dsp:cNvPr id="0" name=""/>
        <dsp:cNvSpPr/>
      </dsp:nvSpPr>
      <dsp:spPr>
        <a:xfrm>
          <a:off x="3003881" y="2693786"/>
          <a:ext cx="899128" cy="77471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D442F3-17EC-47CA-B360-9918A1270783}">
      <dsp:nvSpPr>
        <dsp:cNvPr id="0" name=""/>
        <dsp:cNvSpPr/>
      </dsp:nvSpPr>
      <dsp:spPr>
        <a:xfrm>
          <a:off x="2486134" y="3083180"/>
          <a:ext cx="1952915" cy="1689501"/>
        </a:xfrm>
        <a:prstGeom prst="hexagon">
          <a:avLst>
            <a:gd name="adj" fmla="val 28570"/>
            <a:gd name="vf" fmla="val 115470"/>
          </a:avLst>
        </a:prstGeom>
        <a:solidFill>
          <a:schemeClr val="accent4">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Legislators</a:t>
          </a:r>
          <a:endParaRPr lang="en-US" sz="1900" kern="1200" dirty="0"/>
        </a:p>
      </dsp:txBody>
      <dsp:txXfrm>
        <a:off x="2809774" y="3363166"/>
        <a:ext cx="1305635" cy="1129529"/>
      </dsp:txXfrm>
    </dsp:sp>
    <dsp:sp modelId="{369021EC-0854-46D3-9F77-58C491636B2A}">
      <dsp:nvSpPr>
        <dsp:cNvPr id="0" name=""/>
        <dsp:cNvSpPr/>
      </dsp:nvSpPr>
      <dsp:spPr>
        <a:xfrm>
          <a:off x="2486134" y="1036831"/>
          <a:ext cx="1952915" cy="1689501"/>
        </a:xfrm>
        <a:prstGeom prst="hexagon">
          <a:avLst>
            <a:gd name="adj" fmla="val 28570"/>
            <a:gd name="vf" fmla="val 1154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PRIs</a:t>
          </a:r>
          <a:endParaRPr lang="en-US" sz="1900" kern="1200" dirty="0"/>
        </a:p>
      </dsp:txBody>
      <dsp:txXfrm>
        <a:off x="2809774" y="1316817"/>
        <a:ext cx="1305635" cy="1129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82B5A-80CA-454D-9566-74D12128AEC5}">
      <dsp:nvSpPr>
        <dsp:cNvPr id="0" name=""/>
        <dsp:cNvSpPr/>
      </dsp:nvSpPr>
      <dsp:spPr>
        <a:xfrm rot="21300000">
          <a:off x="265199" y="1738873"/>
          <a:ext cx="9985200" cy="873591"/>
        </a:xfrm>
        <a:prstGeom prst="mathMinus">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B5C7A5-D976-4F4F-A849-9ABB0D8D2681}">
      <dsp:nvSpPr>
        <dsp:cNvPr id="0" name=""/>
        <dsp:cNvSpPr/>
      </dsp:nvSpPr>
      <dsp:spPr>
        <a:xfrm>
          <a:off x="1261872" y="217566"/>
          <a:ext cx="3154680" cy="1740535"/>
        </a:xfrm>
        <a:prstGeom prst="downArrow">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5A0C21-A530-4CC4-A1D2-9B67E0681BA9}">
      <dsp:nvSpPr>
        <dsp:cNvPr id="0" name=""/>
        <dsp:cNvSpPr/>
      </dsp:nvSpPr>
      <dsp:spPr>
        <a:xfrm>
          <a:off x="5573268" y="0"/>
          <a:ext cx="3364992"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Stop detecting cases</a:t>
          </a:r>
          <a:endParaRPr lang="en-US" sz="2600" kern="1200" dirty="0"/>
        </a:p>
      </dsp:txBody>
      <dsp:txXfrm>
        <a:off x="5573268" y="0"/>
        <a:ext cx="3364992" cy="1827561"/>
      </dsp:txXfrm>
    </dsp:sp>
    <dsp:sp modelId="{748C211F-B243-4E62-86C2-161D04447FC6}">
      <dsp:nvSpPr>
        <dsp:cNvPr id="0" name=""/>
        <dsp:cNvSpPr/>
      </dsp:nvSpPr>
      <dsp:spPr>
        <a:xfrm>
          <a:off x="6099048" y="2393235"/>
          <a:ext cx="3154680" cy="1740535"/>
        </a:xfrm>
        <a:prstGeom prst="upArrow">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F57498-928E-4751-8F60-D810536F71B0}">
      <dsp:nvSpPr>
        <dsp:cNvPr id="0" name=""/>
        <dsp:cNvSpPr/>
      </dsp:nvSpPr>
      <dsp:spPr>
        <a:xfrm>
          <a:off x="1577340" y="2523776"/>
          <a:ext cx="3364992"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Detect all cases, treat them and prevent disease spread in contacts</a:t>
          </a:r>
          <a:endParaRPr lang="en-US" sz="2600" kern="1200" dirty="0"/>
        </a:p>
      </dsp:txBody>
      <dsp:txXfrm>
        <a:off x="1577340" y="2523776"/>
        <a:ext cx="3364992" cy="1827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2F7E1-0020-4CF5-92BD-22A3C2894E42}">
      <dsp:nvSpPr>
        <dsp:cNvPr id="0" name=""/>
        <dsp:cNvSpPr/>
      </dsp:nvSpPr>
      <dsp:spPr>
        <a:xfrm>
          <a:off x="3848454" y="2875574"/>
          <a:ext cx="3514590" cy="3514590"/>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Detect all the DRTB cases</a:t>
          </a:r>
          <a:endParaRPr lang="en-US" sz="2100" kern="1200" dirty="0"/>
        </a:p>
      </dsp:txBody>
      <dsp:txXfrm>
        <a:off x="4555043" y="3698850"/>
        <a:ext cx="2101412" cy="1806572"/>
      </dsp:txXfrm>
    </dsp:sp>
    <dsp:sp modelId="{2029CB07-C432-4CBA-B5D4-8B4D884316E6}">
      <dsp:nvSpPr>
        <dsp:cNvPr id="0" name=""/>
        <dsp:cNvSpPr/>
      </dsp:nvSpPr>
      <dsp:spPr>
        <a:xfrm>
          <a:off x="1803601" y="2044852"/>
          <a:ext cx="2556066" cy="2556066"/>
        </a:xfrm>
        <a:prstGeom prst="gear6">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TB patients in private sector</a:t>
          </a:r>
          <a:endParaRPr lang="en-US" sz="2100" kern="1200" dirty="0"/>
        </a:p>
      </dsp:txBody>
      <dsp:txXfrm>
        <a:off x="2447098" y="2692239"/>
        <a:ext cx="1269072" cy="1261292"/>
      </dsp:txXfrm>
    </dsp:sp>
    <dsp:sp modelId="{B1768793-E772-4AFC-A57A-92A46F74930F}">
      <dsp:nvSpPr>
        <dsp:cNvPr id="0" name=""/>
        <dsp:cNvSpPr/>
      </dsp:nvSpPr>
      <dsp:spPr>
        <a:xfrm rot="20700000">
          <a:off x="3235259" y="281428"/>
          <a:ext cx="2504422" cy="2504422"/>
        </a:xfrm>
        <a:prstGeom prst="gear6">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TB case in high risk populations</a:t>
          </a:r>
          <a:endParaRPr lang="en-US" sz="2100" kern="1200" dirty="0"/>
        </a:p>
      </dsp:txBody>
      <dsp:txXfrm rot="-20700000">
        <a:off x="3784553" y="830721"/>
        <a:ext cx="1405836" cy="1405836"/>
      </dsp:txXfrm>
    </dsp:sp>
    <dsp:sp modelId="{8332E26F-C7A2-46D7-A199-A5103DD48ED1}">
      <dsp:nvSpPr>
        <dsp:cNvPr id="0" name=""/>
        <dsp:cNvSpPr/>
      </dsp:nvSpPr>
      <dsp:spPr>
        <a:xfrm>
          <a:off x="3602994" y="2331011"/>
          <a:ext cx="4498676" cy="4498676"/>
        </a:xfrm>
        <a:prstGeom prst="circularArrow">
          <a:avLst>
            <a:gd name="adj1" fmla="val 4687"/>
            <a:gd name="adj2" fmla="val 299029"/>
            <a:gd name="adj3" fmla="val 2551856"/>
            <a:gd name="adj4" fmla="val 15786429"/>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FE581F-6B3D-46FF-BBBB-AE1FE5DB6172}">
      <dsp:nvSpPr>
        <dsp:cNvPr id="0" name=""/>
        <dsp:cNvSpPr/>
      </dsp:nvSpPr>
      <dsp:spPr>
        <a:xfrm>
          <a:off x="1350927" y="1469868"/>
          <a:ext cx="3268569" cy="3268569"/>
        </a:xfrm>
        <a:prstGeom prst="leftCircularArrow">
          <a:avLst>
            <a:gd name="adj1" fmla="val 6452"/>
            <a:gd name="adj2" fmla="val 429999"/>
            <a:gd name="adj3" fmla="val 10489124"/>
            <a:gd name="adj4" fmla="val 14837806"/>
            <a:gd name="adj5" fmla="val 7527"/>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DEF9C5-278A-45BC-BD14-28D23EA269B6}">
      <dsp:nvSpPr>
        <dsp:cNvPr id="0" name=""/>
        <dsp:cNvSpPr/>
      </dsp:nvSpPr>
      <dsp:spPr>
        <a:xfrm>
          <a:off x="2655960" y="-276558"/>
          <a:ext cx="3524175" cy="3524175"/>
        </a:xfrm>
        <a:prstGeom prst="circularArrow">
          <a:avLst>
            <a:gd name="adj1" fmla="val 5984"/>
            <a:gd name="adj2" fmla="val 394124"/>
            <a:gd name="adj3" fmla="val 13313824"/>
            <a:gd name="adj4" fmla="val 10508221"/>
            <a:gd name="adj5" fmla="val 698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18F04-5B21-498A-80B0-470207976B0A}">
      <dsp:nvSpPr>
        <dsp:cNvPr id="0" name=""/>
        <dsp:cNvSpPr/>
      </dsp:nvSpPr>
      <dsp:spPr>
        <a:xfrm>
          <a:off x="0" y="1298196"/>
          <a:ext cx="2111153" cy="1266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bg1"/>
              </a:solidFill>
            </a:rPr>
            <a:t>Involvement of </a:t>
          </a:r>
          <a:r>
            <a:rPr lang="en-US" sz="2500" b="1" kern="1200" dirty="0" err="1" smtClean="0">
              <a:solidFill>
                <a:schemeClr val="bg1"/>
              </a:solidFill>
            </a:rPr>
            <a:t>Ayurveda</a:t>
          </a:r>
          <a:r>
            <a:rPr lang="en-US" sz="2500" b="1" kern="1200" dirty="0" smtClean="0">
              <a:solidFill>
                <a:schemeClr val="bg1"/>
              </a:solidFill>
            </a:rPr>
            <a:t> Systems</a:t>
          </a:r>
          <a:endParaRPr lang="en-US" sz="2500" b="1" kern="1200" dirty="0">
            <a:solidFill>
              <a:schemeClr val="bg1"/>
            </a:solidFill>
          </a:endParaRPr>
        </a:p>
      </dsp:txBody>
      <dsp:txXfrm>
        <a:off x="0" y="1298196"/>
        <a:ext cx="2111153" cy="1266691"/>
      </dsp:txXfrm>
    </dsp:sp>
    <dsp:sp modelId="{30D4D8B3-74DF-48EC-9F58-7B11DF619A93}">
      <dsp:nvSpPr>
        <dsp:cNvPr id="0" name=""/>
        <dsp:cNvSpPr/>
      </dsp:nvSpPr>
      <dsp:spPr>
        <a:xfrm>
          <a:off x="0" y="2776003"/>
          <a:ext cx="2111153" cy="1266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bg1"/>
              </a:solidFill>
            </a:rPr>
            <a:t>Effective regulation of chemists</a:t>
          </a:r>
          <a:endParaRPr lang="en-US" sz="2500" b="1" kern="1200" dirty="0">
            <a:solidFill>
              <a:schemeClr val="bg1"/>
            </a:solidFill>
          </a:endParaRPr>
        </a:p>
      </dsp:txBody>
      <dsp:txXfrm>
        <a:off x="0" y="2776003"/>
        <a:ext cx="2111153" cy="12666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2F7E1-0020-4CF5-92BD-22A3C2894E42}">
      <dsp:nvSpPr>
        <dsp:cNvPr id="0" name=""/>
        <dsp:cNvSpPr/>
      </dsp:nvSpPr>
      <dsp:spPr>
        <a:xfrm>
          <a:off x="3848454" y="2875574"/>
          <a:ext cx="3514590" cy="3514590"/>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Drugs</a:t>
          </a:r>
          <a:endParaRPr lang="en-US" sz="2100" kern="1200" dirty="0"/>
        </a:p>
      </dsp:txBody>
      <dsp:txXfrm>
        <a:off x="4555043" y="3698850"/>
        <a:ext cx="2101412" cy="1806572"/>
      </dsp:txXfrm>
    </dsp:sp>
    <dsp:sp modelId="{2029CB07-C432-4CBA-B5D4-8B4D884316E6}">
      <dsp:nvSpPr>
        <dsp:cNvPr id="0" name=""/>
        <dsp:cNvSpPr/>
      </dsp:nvSpPr>
      <dsp:spPr>
        <a:xfrm>
          <a:off x="1803601" y="2044852"/>
          <a:ext cx="2556066" cy="2556066"/>
        </a:xfrm>
        <a:prstGeom prst="gear6">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Nutritional Support</a:t>
          </a:r>
          <a:endParaRPr lang="en-US" sz="2100" kern="1200" dirty="0"/>
        </a:p>
      </dsp:txBody>
      <dsp:txXfrm>
        <a:off x="2447098" y="2692239"/>
        <a:ext cx="1269072" cy="1261292"/>
      </dsp:txXfrm>
    </dsp:sp>
    <dsp:sp modelId="{A618973B-B285-4A87-B3DC-6DD89983B740}">
      <dsp:nvSpPr>
        <dsp:cNvPr id="0" name=""/>
        <dsp:cNvSpPr/>
      </dsp:nvSpPr>
      <dsp:spPr>
        <a:xfrm rot="20700000">
          <a:off x="3235259" y="281428"/>
          <a:ext cx="2504422" cy="2504422"/>
        </a:xfrm>
        <a:prstGeom prst="gear6">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Co-morbidities</a:t>
          </a:r>
          <a:endParaRPr lang="en-US" sz="2100" kern="1200" dirty="0"/>
        </a:p>
      </dsp:txBody>
      <dsp:txXfrm rot="-20700000">
        <a:off x="3784553" y="830721"/>
        <a:ext cx="1405836" cy="1405836"/>
      </dsp:txXfrm>
    </dsp:sp>
    <dsp:sp modelId="{8332E26F-C7A2-46D7-A199-A5103DD48ED1}">
      <dsp:nvSpPr>
        <dsp:cNvPr id="0" name=""/>
        <dsp:cNvSpPr/>
      </dsp:nvSpPr>
      <dsp:spPr>
        <a:xfrm>
          <a:off x="3602994" y="2331011"/>
          <a:ext cx="4498676" cy="4498676"/>
        </a:xfrm>
        <a:prstGeom prst="circularArrow">
          <a:avLst>
            <a:gd name="adj1" fmla="val 4687"/>
            <a:gd name="adj2" fmla="val 299029"/>
            <a:gd name="adj3" fmla="val 2551856"/>
            <a:gd name="adj4" fmla="val 15786429"/>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FE581F-6B3D-46FF-BBBB-AE1FE5DB6172}">
      <dsp:nvSpPr>
        <dsp:cNvPr id="0" name=""/>
        <dsp:cNvSpPr/>
      </dsp:nvSpPr>
      <dsp:spPr>
        <a:xfrm>
          <a:off x="1350927" y="1469868"/>
          <a:ext cx="3268569" cy="3268569"/>
        </a:xfrm>
        <a:prstGeom prst="leftCircularArrow">
          <a:avLst>
            <a:gd name="adj1" fmla="val 6452"/>
            <a:gd name="adj2" fmla="val 429999"/>
            <a:gd name="adj3" fmla="val 10489124"/>
            <a:gd name="adj4" fmla="val 14837806"/>
            <a:gd name="adj5" fmla="val 7527"/>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B9064A-567D-444C-82A1-E6151B8D66B2}">
      <dsp:nvSpPr>
        <dsp:cNvPr id="0" name=""/>
        <dsp:cNvSpPr/>
      </dsp:nvSpPr>
      <dsp:spPr>
        <a:xfrm>
          <a:off x="2655960" y="-276558"/>
          <a:ext cx="3524175" cy="3524175"/>
        </a:xfrm>
        <a:prstGeom prst="circularArrow">
          <a:avLst>
            <a:gd name="adj1" fmla="val 5984"/>
            <a:gd name="adj2" fmla="val 394124"/>
            <a:gd name="adj3" fmla="val 13313824"/>
            <a:gd name="adj4" fmla="val 10508221"/>
            <a:gd name="adj5" fmla="val 698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18F04-5B21-498A-80B0-470207976B0A}">
      <dsp:nvSpPr>
        <dsp:cNvPr id="0" name=""/>
        <dsp:cNvSpPr/>
      </dsp:nvSpPr>
      <dsp:spPr>
        <a:xfrm>
          <a:off x="0" y="2037099"/>
          <a:ext cx="2111153" cy="1266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rPr>
            <a:t>TB</a:t>
          </a:r>
          <a:r>
            <a:rPr lang="en-US" sz="2500" b="1" kern="1200" baseline="0" dirty="0" smtClean="0">
              <a:solidFill>
                <a:schemeClr val="tx1"/>
              </a:solidFill>
            </a:rPr>
            <a:t> </a:t>
          </a:r>
          <a:r>
            <a:rPr lang="en-US" sz="2500" b="1" kern="1200" baseline="0" dirty="0" err="1" smtClean="0">
              <a:solidFill>
                <a:schemeClr val="tx1"/>
              </a:solidFill>
            </a:rPr>
            <a:t>Mukt</a:t>
          </a:r>
          <a:r>
            <a:rPr lang="en-US" sz="2500" b="1" kern="1200" baseline="0" dirty="0" smtClean="0">
              <a:solidFill>
                <a:schemeClr val="tx1"/>
              </a:solidFill>
            </a:rPr>
            <a:t> HIMACHAL APP</a:t>
          </a:r>
          <a:endParaRPr lang="en-US" sz="2500" b="1" kern="1200" dirty="0">
            <a:solidFill>
              <a:schemeClr val="tx1"/>
            </a:solidFill>
          </a:endParaRPr>
        </a:p>
      </dsp:txBody>
      <dsp:txXfrm>
        <a:off x="0" y="2037099"/>
        <a:ext cx="2111153" cy="12666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2F7E1-0020-4CF5-92BD-22A3C2894E42}">
      <dsp:nvSpPr>
        <dsp:cNvPr id="0" name=""/>
        <dsp:cNvSpPr/>
      </dsp:nvSpPr>
      <dsp:spPr>
        <a:xfrm>
          <a:off x="3848454" y="2875574"/>
          <a:ext cx="3514590" cy="3514590"/>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Air Borne Infection Control Measures</a:t>
          </a:r>
          <a:endParaRPr lang="en-US" sz="2200" kern="1200" dirty="0"/>
        </a:p>
      </dsp:txBody>
      <dsp:txXfrm>
        <a:off x="4555043" y="3698850"/>
        <a:ext cx="2101412" cy="1806572"/>
      </dsp:txXfrm>
    </dsp:sp>
    <dsp:sp modelId="{2029CB07-C432-4CBA-B5D4-8B4D884316E6}">
      <dsp:nvSpPr>
        <dsp:cNvPr id="0" name=""/>
        <dsp:cNvSpPr/>
      </dsp:nvSpPr>
      <dsp:spPr>
        <a:xfrm>
          <a:off x="1803601" y="2044852"/>
          <a:ext cx="2556066" cy="2556066"/>
        </a:xfrm>
        <a:prstGeom prst="gear6">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err="1" smtClean="0"/>
            <a:t>Isoniazid</a:t>
          </a:r>
          <a:r>
            <a:rPr lang="en-US" sz="2200" kern="1200" dirty="0" smtClean="0"/>
            <a:t> Preventive Therapy</a:t>
          </a:r>
          <a:endParaRPr lang="en-US" sz="2200" kern="1200" dirty="0"/>
        </a:p>
      </dsp:txBody>
      <dsp:txXfrm>
        <a:off x="2447098" y="2692239"/>
        <a:ext cx="1269072" cy="1261292"/>
      </dsp:txXfrm>
    </dsp:sp>
    <dsp:sp modelId="{A618973B-B285-4A87-B3DC-6DD89983B740}">
      <dsp:nvSpPr>
        <dsp:cNvPr id="0" name=""/>
        <dsp:cNvSpPr/>
      </dsp:nvSpPr>
      <dsp:spPr>
        <a:xfrm rot="20700000">
          <a:off x="3235259" y="281428"/>
          <a:ext cx="2504422" cy="2504422"/>
        </a:xfrm>
        <a:prstGeom prst="gear6">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Contact tracing</a:t>
          </a:r>
          <a:endParaRPr lang="en-US" sz="2200" kern="1200" dirty="0"/>
        </a:p>
      </dsp:txBody>
      <dsp:txXfrm rot="-20700000">
        <a:off x="3784553" y="830721"/>
        <a:ext cx="1405836" cy="1405836"/>
      </dsp:txXfrm>
    </dsp:sp>
    <dsp:sp modelId="{8332E26F-C7A2-46D7-A199-A5103DD48ED1}">
      <dsp:nvSpPr>
        <dsp:cNvPr id="0" name=""/>
        <dsp:cNvSpPr/>
      </dsp:nvSpPr>
      <dsp:spPr>
        <a:xfrm>
          <a:off x="3602994" y="2331011"/>
          <a:ext cx="4498676" cy="4498676"/>
        </a:xfrm>
        <a:prstGeom prst="circularArrow">
          <a:avLst>
            <a:gd name="adj1" fmla="val 4687"/>
            <a:gd name="adj2" fmla="val 299029"/>
            <a:gd name="adj3" fmla="val 2551856"/>
            <a:gd name="adj4" fmla="val 15786429"/>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FE581F-6B3D-46FF-BBBB-AE1FE5DB6172}">
      <dsp:nvSpPr>
        <dsp:cNvPr id="0" name=""/>
        <dsp:cNvSpPr/>
      </dsp:nvSpPr>
      <dsp:spPr>
        <a:xfrm>
          <a:off x="1350927" y="1469868"/>
          <a:ext cx="3268569" cy="3268569"/>
        </a:xfrm>
        <a:prstGeom prst="leftCircularArrow">
          <a:avLst>
            <a:gd name="adj1" fmla="val 6452"/>
            <a:gd name="adj2" fmla="val 429999"/>
            <a:gd name="adj3" fmla="val 10489124"/>
            <a:gd name="adj4" fmla="val 14837806"/>
            <a:gd name="adj5" fmla="val 7527"/>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B9064A-567D-444C-82A1-E6151B8D66B2}">
      <dsp:nvSpPr>
        <dsp:cNvPr id="0" name=""/>
        <dsp:cNvSpPr/>
      </dsp:nvSpPr>
      <dsp:spPr>
        <a:xfrm>
          <a:off x="2655960" y="-276558"/>
          <a:ext cx="3524175" cy="3524175"/>
        </a:xfrm>
        <a:prstGeom prst="circularArrow">
          <a:avLst>
            <a:gd name="adj1" fmla="val 5984"/>
            <a:gd name="adj2" fmla="val 394124"/>
            <a:gd name="adj3" fmla="val 13313824"/>
            <a:gd name="adj4" fmla="val 10508221"/>
            <a:gd name="adj5" fmla="val 698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18F04-5B21-498A-80B0-470207976B0A}">
      <dsp:nvSpPr>
        <dsp:cNvPr id="0" name=""/>
        <dsp:cNvSpPr/>
      </dsp:nvSpPr>
      <dsp:spPr>
        <a:xfrm>
          <a:off x="0" y="2037099"/>
          <a:ext cx="2111153" cy="1266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smtClean="0">
              <a:solidFill>
                <a:schemeClr val="tx1"/>
              </a:solidFill>
            </a:rPr>
            <a:t>Cough Corners</a:t>
          </a:r>
          <a:endParaRPr lang="en-US" sz="3500" b="1" kern="1200" dirty="0">
            <a:solidFill>
              <a:schemeClr val="tx1"/>
            </a:solidFill>
          </a:endParaRPr>
        </a:p>
      </dsp:txBody>
      <dsp:txXfrm>
        <a:off x="0" y="2037099"/>
        <a:ext cx="2111153" cy="12666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2F7E1-0020-4CF5-92BD-22A3C2894E42}">
      <dsp:nvSpPr>
        <dsp:cNvPr id="0" name=""/>
        <dsp:cNvSpPr/>
      </dsp:nvSpPr>
      <dsp:spPr>
        <a:xfrm>
          <a:off x="3848454" y="2875574"/>
          <a:ext cx="3514590" cy="3514590"/>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Policies</a:t>
          </a:r>
          <a:endParaRPr lang="en-US" sz="1800" kern="1200" dirty="0"/>
        </a:p>
      </dsp:txBody>
      <dsp:txXfrm>
        <a:off x="4555043" y="3698850"/>
        <a:ext cx="2101412" cy="1806572"/>
      </dsp:txXfrm>
    </dsp:sp>
    <dsp:sp modelId="{2029CB07-C432-4CBA-B5D4-8B4D884316E6}">
      <dsp:nvSpPr>
        <dsp:cNvPr id="0" name=""/>
        <dsp:cNvSpPr/>
      </dsp:nvSpPr>
      <dsp:spPr>
        <a:xfrm>
          <a:off x="1803601" y="2044852"/>
          <a:ext cx="2556066" cy="2556066"/>
        </a:xfrm>
        <a:prstGeom prst="gear6">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err="1" smtClean="0"/>
            <a:t>Intersectoral</a:t>
          </a:r>
          <a:r>
            <a:rPr lang="en-US" sz="1800" kern="1200" dirty="0" smtClean="0"/>
            <a:t> convergence</a:t>
          </a:r>
          <a:endParaRPr lang="en-US" sz="1800" kern="1200" dirty="0"/>
        </a:p>
      </dsp:txBody>
      <dsp:txXfrm>
        <a:off x="2447098" y="2692239"/>
        <a:ext cx="1269072" cy="1261292"/>
      </dsp:txXfrm>
    </dsp:sp>
    <dsp:sp modelId="{A618973B-B285-4A87-B3DC-6DD89983B740}">
      <dsp:nvSpPr>
        <dsp:cNvPr id="0" name=""/>
        <dsp:cNvSpPr/>
      </dsp:nvSpPr>
      <dsp:spPr>
        <a:xfrm rot="20700000">
          <a:off x="3235259" y="281428"/>
          <a:ext cx="2504422" cy="2504422"/>
        </a:xfrm>
        <a:prstGeom prst="gear6">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Capacity building</a:t>
          </a:r>
          <a:endParaRPr lang="en-US" sz="1800" kern="1200" dirty="0"/>
        </a:p>
      </dsp:txBody>
      <dsp:txXfrm rot="-20700000">
        <a:off x="3784553" y="830721"/>
        <a:ext cx="1405836" cy="1405836"/>
      </dsp:txXfrm>
    </dsp:sp>
    <dsp:sp modelId="{8332E26F-C7A2-46D7-A199-A5103DD48ED1}">
      <dsp:nvSpPr>
        <dsp:cNvPr id="0" name=""/>
        <dsp:cNvSpPr/>
      </dsp:nvSpPr>
      <dsp:spPr>
        <a:xfrm>
          <a:off x="3602994" y="2331011"/>
          <a:ext cx="4498676" cy="4498676"/>
        </a:xfrm>
        <a:prstGeom prst="circularArrow">
          <a:avLst>
            <a:gd name="adj1" fmla="val 4687"/>
            <a:gd name="adj2" fmla="val 299029"/>
            <a:gd name="adj3" fmla="val 2551856"/>
            <a:gd name="adj4" fmla="val 15786429"/>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FE581F-6B3D-46FF-BBBB-AE1FE5DB6172}">
      <dsp:nvSpPr>
        <dsp:cNvPr id="0" name=""/>
        <dsp:cNvSpPr/>
      </dsp:nvSpPr>
      <dsp:spPr>
        <a:xfrm>
          <a:off x="1350927" y="1469868"/>
          <a:ext cx="3268569" cy="3268569"/>
        </a:xfrm>
        <a:prstGeom prst="leftCircularArrow">
          <a:avLst>
            <a:gd name="adj1" fmla="val 6452"/>
            <a:gd name="adj2" fmla="val 429999"/>
            <a:gd name="adj3" fmla="val 10489124"/>
            <a:gd name="adj4" fmla="val 14837806"/>
            <a:gd name="adj5" fmla="val 7527"/>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B9064A-567D-444C-82A1-E6151B8D66B2}">
      <dsp:nvSpPr>
        <dsp:cNvPr id="0" name=""/>
        <dsp:cNvSpPr/>
      </dsp:nvSpPr>
      <dsp:spPr>
        <a:xfrm>
          <a:off x="2655960" y="-276558"/>
          <a:ext cx="3524175" cy="3524175"/>
        </a:xfrm>
        <a:prstGeom prst="circularArrow">
          <a:avLst>
            <a:gd name="adj1" fmla="val 5984"/>
            <a:gd name="adj2" fmla="val 394124"/>
            <a:gd name="adj3" fmla="val 13313824"/>
            <a:gd name="adj4" fmla="val 10508221"/>
            <a:gd name="adj5" fmla="val 698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58D7C2-FFE1-429F-9788-A0D52F60F950}" type="datetimeFigureOut">
              <a:rPr lang="en-US" smtClean="0"/>
              <a:pPr/>
              <a:t>11/17/2019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F5F5C-6D97-4A28-A6F5-E1439AC36F9C}" type="slidenum">
              <a:rPr lang="en-US" smtClean="0"/>
              <a:pPr/>
              <a:t>‹#›</a:t>
            </a:fld>
            <a:endParaRPr lang="en-US"/>
          </a:p>
        </p:txBody>
      </p:sp>
    </p:spTree>
    <p:extLst>
      <p:ext uri="{BB962C8B-B14F-4D97-AF65-F5344CB8AC3E}">
        <p14:creationId xmlns:p14="http://schemas.microsoft.com/office/powerpoint/2010/main" val="145159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baseline="0" dirty="0">
                <a:solidFill>
                  <a:srgbClr val="000000"/>
                </a:solidFill>
                <a:latin typeface="Calibri" panose="020F0502020204030204" pitchFamily="34" charset="0"/>
              </a:rPr>
              <a:t>NSP 2017-2025 builds on the success and learnings of the last NSP and encapsulates the bold and innovative steps required to eliminate TB in India by 2030. It is crafted in line with other health sector strategies and global efforts, such as the draft National Health Policy 2015, World Health Organization’s (WHO) End TB Strategy, and the Sustainable Development Goals (SDGs) of the United Nations (UN </a:t>
            </a:r>
            <a:endParaRPr lang="en-IN" dirty="0"/>
          </a:p>
        </p:txBody>
      </p:sp>
      <p:sp>
        <p:nvSpPr>
          <p:cNvPr id="4" name="Slide Number Placeholder 3"/>
          <p:cNvSpPr>
            <a:spLocks noGrp="1"/>
          </p:cNvSpPr>
          <p:nvPr>
            <p:ph type="sldNum" sz="quarter" idx="10"/>
          </p:nvPr>
        </p:nvSpPr>
        <p:spPr/>
        <p:txBody>
          <a:bodyPr/>
          <a:lstStyle/>
          <a:p>
            <a:fld id="{AAC20695-8AD8-45B3-84EC-C323F68014A2}" type="slidenum">
              <a:rPr lang="en-IN" smtClean="0"/>
              <a:pPr/>
              <a:t>5</a:t>
            </a:fld>
            <a:endParaRPr lang="en-IN"/>
          </a:p>
        </p:txBody>
      </p:sp>
    </p:spTree>
    <p:extLst>
      <p:ext uri="{BB962C8B-B14F-4D97-AF65-F5344CB8AC3E}">
        <p14:creationId xmlns:p14="http://schemas.microsoft.com/office/powerpoint/2010/main" val="3187534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1921252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2618672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1116185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334B3E4C-56D5-4481-B78B-784C65AA7C17}" type="datetimeFigureOut">
              <a:rPr lang="en-US" smtClean="0"/>
              <a:pPr/>
              <a:t>11/17/2019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0C1A00CD-5764-454F-ADD3-BC2D4922CA6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C1A00CD-5764-454F-ADD3-BC2D4922CA61}"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0C1A00CD-5764-454F-ADD3-BC2D4922CA61}"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34B3E4C-56D5-4481-B78B-784C65AA7C17}" type="datetimeFigureOut">
              <a:rPr lang="en-US" smtClean="0"/>
              <a:pPr/>
              <a:t>11/17/2019</a:t>
            </a:fld>
            <a:endParaRPr lang="en-US"/>
          </a:p>
        </p:txBody>
      </p:sp>
      <p:sp>
        <p:nvSpPr>
          <p:cNvPr id="10" name="Slide Number Placeholder 9"/>
          <p:cNvSpPr>
            <a:spLocks noGrp="1"/>
          </p:cNvSpPr>
          <p:nvPr>
            <p:ph type="sldNum" sz="quarter" idx="16"/>
          </p:nvPr>
        </p:nvSpPr>
        <p:spPr/>
        <p:txBody>
          <a:bodyPr rtlCol="0"/>
          <a:lstStyle/>
          <a:p>
            <a:fld id="{0C1A00CD-5764-454F-ADD3-BC2D4922CA61}"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34B3E4C-56D5-4481-B78B-784C65AA7C17}" type="datetimeFigureOut">
              <a:rPr lang="en-US" smtClean="0"/>
              <a:pPr/>
              <a:t>11/17/2019</a:t>
            </a:fld>
            <a:endParaRPr lang="en-US"/>
          </a:p>
        </p:txBody>
      </p:sp>
      <p:sp>
        <p:nvSpPr>
          <p:cNvPr id="12" name="Slide Number Placeholder 11"/>
          <p:cNvSpPr>
            <a:spLocks noGrp="1"/>
          </p:cNvSpPr>
          <p:nvPr>
            <p:ph type="sldNum" sz="quarter" idx="16"/>
          </p:nvPr>
        </p:nvSpPr>
        <p:spPr/>
        <p:txBody>
          <a:bodyPr rtlCol="0"/>
          <a:lstStyle/>
          <a:p>
            <a:fld id="{0C1A00CD-5764-454F-ADD3-BC2D4922CA61}"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C1A00CD-5764-454F-ADD3-BC2D4922CA61}"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0C1A00CD-5764-454F-ADD3-BC2D4922CA6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C1A00CD-5764-454F-ADD3-BC2D4922CA61}"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2407267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8331200" y="6248401"/>
            <a:ext cx="3556000" cy="365125"/>
          </a:xfrm>
        </p:spPr>
        <p:txBody>
          <a:bodyPr rtlCol="0"/>
          <a:lstStyle/>
          <a:p>
            <a:fld id="{334B3E4C-56D5-4481-B78B-784C65AA7C17}" type="datetimeFigureOut">
              <a:rPr lang="en-US" smtClean="0"/>
              <a:pPr/>
              <a:t>11/17/2019</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0C1A00CD-5764-454F-ADD3-BC2D4922CA61}"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00CD-5764-454F-ADD3-BC2D4922CA61}"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334B3E4C-56D5-4481-B78B-784C65AA7C17}" type="datetimeFigureOut">
              <a:rPr lang="en-US" smtClean="0"/>
              <a:pPr/>
              <a:t>11/17/2019</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8075084" y="103716"/>
            <a:ext cx="533400" cy="325968"/>
          </a:xfrm>
        </p:spPr>
        <p:txBody>
          <a:bodyPr/>
          <a:lstStyle/>
          <a:p>
            <a:fld id="{0C1A00CD-5764-454F-ADD3-BC2D4922CA6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393202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840017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20804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245900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163195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754302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4B3E4C-56D5-4481-B78B-784C65AA7C17}" type="datetimeFigureOut">
              <a:rPr lang="en-US" smtClean="0"/>
              <a:pPr/>
              <a:t>11/17/2019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A00CD-5764-454F-ADD3-BC2D4922CA61}" type="slidenum">
              <a:rPr lang="en-US" smtClean="0"/>
              <a:pPr/>
              <a:t>‹#›</a:t>
            </a:fld>
            <a:endParaRPr lang="en-US"/>
          </a:p>
        </p:txBody>
      </p:sp>
    </p:spTree>
    <p:extLst>
      <p:ext uri="{BB962C8B-B14F-4D97-AF65-F5344CB8AC3E}">
        <p14:creationId xmlns:p14="http://schemas.microsoft.com/office/powerpoint/2010/main" val="134235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B3E4C-56D5-4481-B78B-784C65AA7C17}" type="datetimeFigureOut">
              <a:rPr lang="en-US" smtClean="0"/>
              <a:pPr/>
              <a:t>11/17/2019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A00CD-5764-454F-ADD3-BC2D4922CA61}" type="slidenum">
              <a:rPr lang="en-US" smtClean="0"/>
              <a:pPr/>
              <a:t>‹#›</a:t>
            </a:fld>
            <a:endParaRPr lang="en-US"/>
          </a:p>
        </p:txBody>
      </p:sp>
    </p:spTree>
    <p:extLst>
      <p:ext uri="{BB962C8B-B14F-4D97-AF65-F5344CB8AC3E}">
        <p14:creationId xmlns:p14="http://schemas.microsoft.com/office/powerpoint/2010/main" val="431403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334B3E4C-56D5-4481-B78B-784C65AA7C17}" type="datetimeFigureOut">
              <a:rPr lang="en-US" smtClean="0"/>
              <a:pPr/>
              <a:t>11/17/2019</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C1A00CD-5764-454F-ADD3-BC2D4922CA6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8094846" y="5045827"/>
            <a:ext cx="3959192" cy="1655762"/>
          </a:xfrm>
        </p:spPr>
        <p:txBody>
          <a:bodyPr>
            <a:noAutofit/>
          </a:bodyPr>
          <a:lstStyle/>
          <a:p>
            <a:pPr>
              <a:lnSpc>
                <a:spcPct val="100000"/>
              </a:lnSpc>
              <a:spcBef>
                <a:spcPts val="0"/>
              </a:spcBef>
            </a:pPr>
            <a:r>
              <a:rPr lang="en-US" b="1" dirty="0" smtClean="0"/>
              <a:t>Dr. </a:t>
            </a:r>
            <a:r>
              <a:rPr lang="en-US" b="1" dirty="0" err="1" smtClean="0"/>
              <a:t>Nipun</a:t>
            </a:r>
            <a:r>
              <a:rPr lang="en-US" b="1" dirty="0" smtClean="0"/>
              <a:t> </a:t>
            </a:r>
            <a:r>
              <a:rPr lang="en-US" b="1" dirty="0" err="1" smtClean="0"/>
              <a:t>Jindal</a:t>
            </a:r>
            <a:r>
              <a:rPr lang="en-US" b="1" dirty="0" smtClean="0"/>
              <a:t> IAS</a:t>
            </a:r>
          </a:p>
          <a:p>
            <a:pPr>
              <a:lnSpc>
                <a:spcPct val="100000"/>
              </a:lnSpc>
              <a:spcBef>
                <a:spcPts val="0"/>
              </a:spcBef>
            </a:pPr>
            <a:r>
              <a:rPr lang="en-US" dirty="0" smtClean="0"/>
              <a:t>Special Secretary Health cum</a:t>
            </a:r>
          </a:p>
          <a:p>
            <a:pPr>
              <a:lnSpc>
                <a:spcPct val="100000"/>
              </a:lnSpc>
              <a:spcBef>
                <a:spcPts val="0"/>
              </a:spcBef>
            </a:pPr>
            <a:r>
              <a:rPr lang="en-US" dirty="0" smtClean="0"/>
              <a:t>Mission Director NHM</a:t>
            </a:r>
          </a:p>
          <a:p>
            <a:pPr>
              <a:lnSpc>
                <a:spcPct val="100000"/>
              </a:lnSpc>
              <a:spcBef>
                <a:spcPts val="0"/>
              </a:spcBef>
            </a:pPr>
            <a:r>
              <a:rPr lang="en-US" dirty="0" smtClean="0"/>
              <a:t>Himachal Pradesh </a:t>
            </a:r>
          </a:p>
          <a:p>
            <a:pPr>
              <a:spcBef>
                <a:spcPts val="0"/>
              </a:spcBef>
            </a:pPr>
            <a:endParaRPr lang="en-US" dirty="0"/>
          </a:p>
        </p:txBody>
      </p:sp>
      <p:sp>
        <p:nvSpPr>
          <p:cNvPr id="4" name="Title 1"/>
          <p:cNvSpPr txBox="1">
            <a:spLocks/>
          </p:cNvSpPr>
          <p:nvPr/>
        </p:nvSpPr>
        <p:spPr>
          <a:xfrm>
            <a:off x="0" y="0"/>
            <a:ext cx="6708808" cy="6858000"/>
          </a:xfrm>
          <a:prstGeom prst="rect">
            <a:avLst/>
          </a:prstGeom>
          <a:solidFill>
            <a:schemeClr val="accent4">
              <a:lumMod val="60000"/>
              <a:lumOff val="40000"/>
            </a:schemeClr>
          </a:solidFill>
          <a:ln>
            <a:solidFill>
              <a:schemeClr val="accent4">
                <a:lumMod val="40000"/>
                <a:lumOff val="60000"/>
              </a:schemeClr>
            </a:solidFill>
          </a:ln>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smtClean="0">
                <a:ln>
                  <a:noFill/>
                </a:ln>
                <a:effectLst/>
                <a:uLnTx/>
                <a:uFillTx/>
                <a:latin typeface="+mj-lt"/>
                <a:ea typeface="+mj-ea"/>
                <a:cs typeface="+mj-cs"/>
              </a:rPr>
              <a:t>MUKHYA MANTRI KSHAY ROG NIVARAN YOJNA (MMKRNY)</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smtClean="0">
              <a:ln>
                <a:noFill/>
              </a:ln>
              <a:effectLst/>
              <a:uLnTx/>
              <a:uFillTx/>
              <a:latin typeface="+mj-l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smtClean="0">
                <a:ln>
                  <a:noFill/>
                </a:ln>
                <a:effectLst/>
                <a:uLnTx/>
                <a:uFillTx/>
                <a:latin typeface="+mj-lt"/>
                <a:ea typeface="+mj-ea"/>
                <a:cs typeface="+mj-cs"/>
              </a:rPr>
              <a:t>State’s initiative for complementing</a:t>
            </a:r>
            <a:r>
              <a:rPr kumimoji="0" lang="en-US" sz="5400" b="1" i="0" u="none" strike="noStrike" kern="1200" cap="none" spc="0" normalizeH="0" noProof="0" dirty="0" smtClean="0">
                <a:ln>
                  <a:noFill/>
                </a:ln>
                <a:effectLst/>
                <a:uLnTx/>
                <a:uFillTx/>
                <a:latin typeface="+mj-lt"/>
                <a:ea typeface="+mj-ea"/>
                <a:cs typeface="+mj-cs"/>
              </a:rPr>
              <a:t> RNTCP to end </a:t>
            </a:r>
            <a:r>
              <a:rPr kumimoji="0" lang="en-US" sz="5400" b="1" i="0" u="none" strike="noStrike" kern="1200" cap="none" spc="0" normalizeH="0" baseline="0" noProof="0" dirty="0" smtClean="0">
                <a:ln>
                  <a:noFill/>
                </a:ln>
                <a:effectLst/>
                <a:uLnTx/>
                <a:uFillTx/>
                <a:latin typeface="+mj-lt"/>
                <a:ea typeface="+mj-ea"/>
                <a:cs typeface="+mj-cs"/>
              </a:rPr>
              <a:t>TB in Himachal Pradesh</a:t>
            </a:r>
            <a:endParaRPr kumimoji="0" lang="en-US" sz="5400" b="0" i="0" u="none" strike="noStrike" kern="1200" cap="none" spc="0" normalizeH="0" baseline="0" noProof="0" dirty="0">
              <a:ln>
                <a:noFill/>
              </a:ln>
              <a:effectLst/>
              <a:uLnTx/>
              <a:uFillTx/>
              <a:latin typeface="+mj-lt"/>
              <a:ea typeface="+mj-ea"/>
              <a:cs typeface="+mj-cs"/>
            </a:endParaRP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7062" t="4854" r="5069" b="8737"/>
          <a:stretch/>
        </p:blipFill>
        <p:spPr>
          <a:xfrm>
            <a:off x="6882070" y="0"/>
            <a:ext cx="4710183" cy="474525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18707" y="244550"/>
          <a:ext cx="8335926" cy="6390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b="1" dirty="0" smtClean="0"/>
              <a:t>DETECT</a:t>
            </a:r>
            <a:r>
              <a:rPr lang="en-US" dirty="0" smtClean="0"/>
              <a:t> </a:t>
            </a:r>
            <a:endParaRPr lang="en-US" dirty="0"/>
          </a:p>
        </p:txBody>
      </p:sp>
      <p:graphicFrame>
        <p:nvGraphicFramePr>
          <p:cNvPr id="5" name="Diagram 4"/>
          <p:cNvGraphicFramePr/>
          <p:nvPr>
            <p:extLst>
              <p:ext uri="{D42A27DB-BD31-4B8C-83A1-F6EECF244321}">
                <p14:modId xmlns:p14="http://schemas.microsoft.com/office/powerpoint/2010/main" val="1237245579"/>
              </p:ext>
            </p:extLst>
          </p:nvPr>
        </p:nvGraphicFramePr>
        <p:xfrm>
          <a:off x="9569302" y="1073888"/>
          <a:ext cx="2111153" cy="53408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42" y="182880"/>
            <a:ext cx="11872916" cy="717234"/>
          </a:xfrm>
        </p:spPr>
        <p:txBody>
          <a:bodyPr>
            <a:noAutofit/>
          </a:bodyPr>
          <a:lstStyle/>
          <a:p>
            <a:r>
              <a:rPr lang="en-US" sz="3600" b="1" i="1" dirty="0" smtClean="0">
                <a:latin typeface="+mn-lt"/>
              </a:rPr>
              <a:t>TB Case detection in High Risk Population</a:t>
            </a:r>
            <a:endParaRPr lang="en-US" sz="3600" b="1" i="1" dirty="0">
              <a:latin typeface="+mn-lt"/>
            </a:endParaRPr>
          </a:p>
        </p:txBody>
      </p:sp>
      <p:pic>
        <p:nvPicPr>
          <p:cNvPr id="6" name="Picture 5"/>
          <p:cNvPicPr>
            <a:picLocks noChangeAspect="1"/>
          </p:cNvPicPr>
          <p:nvPr/>
        </p:nvPicPr>
        <p:blipFill rotWithShape="1">
          <a:blip r:embed="rId2"/>
          <a:srcRect r="51477" b="51223"/>
          <a:stretch/>
        </p:blipFill>
        <p:spPr>
          <a:xfrm>
            <a:off x="326573" y="1865209"/>
            <a:ext cx="6192572" cy="3472335"/>
          </a:xfrm>
          <a:prstGeom prst="rect">
            <a:avLst/>
          </a:prstGeom>
          <a:ln>
            <a:solidFill>
              <a:schemeClr val="accent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424" y="1840391"/>
            <a:ext cx="5136125" cy="3497153"/>
          </a:xfrm>
          <a:prstGeom prst="rect">
            <a:avLst/>
          </a:prstGeom>
        </p:spPr>
      </p:pic>
      <p:sp>
        <p:nvSpPr>
          <p:cNvPr id="8" name="TextBox 7"/>
          <p:cNvSpPr txBox="1"/>
          <p:nvPr/>
        </p:nvSpPr>
        <p:spPr>
          <a:xfrm>
            <a:off x="914400" y="5571461"/>
            <a:ext cx="10292316" cy="1077218"/>
          </a:xfrm>
          <a:prstGeom prst="rect">
            <a:avLst/>
          </a:prstGeom>
          <a:noFill/>
        </p:spPr>
        <p:txBody>
          <a:bodyPr wrap="square" rtlCol="0">
            <a:spAutoFit/>
          </a:bodyPr>
          <a:lstStyle/>
          <a:p>
            <a:r>
              <a:rPr lang="en-US" sz="3200" b="1" dirty="0" smtClean="0"/>
              <a:t>Special Active Case Finding fortnightly campaigns by the ASHA workers and ANMs </a:t>
            </a:r>
            <a:endParaRPr lang="en-US" sz="3200" b="1" dirty="0"/>
          </a:p>
        </p:txBody>
      </p:sp>
    </p:spTree>
    <p:extLst>
      <p:ext uri="{BB962C8B-B14F-4D97-AF65-F5344CB8AC3E}">
        <p14:creationId xmlns:p14="http://schemas.microsoft.com/office/powerpoint/2010/main" val="2250129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42" y="182880"/>
            <a:ext cx="11872916" cy="717234"/>
          </a:xfrm>
        </p:spPr>
        <p:txBody>
          <a:bodyPr>
            <a:noAutofit/>
          </a:bodyPr>
          <a:lstStyle/>
          <a:p>
            <a:r>
              <a:rPr lang="en-US" sz="3600" b="1" i="1" dirty="0" smtClean="0">
                <a:latin typeface="+mn-lt"/>
              </a:rPr>
              <a:t>TB Case detection in High Risk Population</a:t>
            </a:r>
            <a:endParaRPr lang="en-US" sz="3600" b="1" i="1" dirty="0">
              <a:latin typeface="+mn-lt"/>
            </a:endParaRPr>
          </a:p>
        </p:txBody>
      </p:sp>
      <p:sp>
        <p:nvSpPr>
          <p:cNvPr id="5" name="TextBox 4"/>
          <p:cNvSpPr txBox="1"/>
          <p:nvPr/>
        </p:nvSpPr>
        <p:spPr>
          <a:xfrm>
            <a:off x="255182" y="1892594"/>
            <a:ext cx="11756011"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Over 18 lakh population (1/4</a:t>
            </a:r>
            <a:r>
              <a:rPr lang="en-US" sz="2400" baseline="30000" dirty="0" smtClean="0"/>
              <a:t>th</a:t>
            </a:r>
            <a:r>
              <a:rPr lang="en-US" sz="2400" dirty="0" smtClean="0"/>
              <a:t> of total population) screened by the field team in round 1 (1-15 January 2019)</a:t>
            </a:r>
          </a:p>
          <a:p>
            <a:pPr marL="285750" indent="-285750">
              <a:buFont typeface="Arial" panose="020B0604020202020204" pitchFamily="34" charset="0"/>
              <a:buChar char="•"/>
            </a:pPr>
            <a:r>
              <a:rPr lang="en-US" sz="2400" dirty="0" smtClean="0"/>
              <a:t>100% high risk population were screened</a:t>
            </a:r>
          </a:p>
          <a:p>
            <a:pPr marL="285750" indent="-285750">
              <a:buFont typeface="Arial" panose="020B0604020202020204" pitchFamily="34" charset="0"/>
              <a:buChar char="•"/>
            </a:pPr>
            <a:r>
              <a:rPr lang="en-US" sz="2400" dirty="0" smtClean="0"/>
              <a:t>Special cough corners established during the ACF campaigns in all medical colleges, district hospitals and civil hospitals </a:t>
            </a:r>
            <a:endParaRPr lang="en-US" sz="2400" dirty="0"/>
          </a:p>
          <a:p>
            <a:pPr marL="285750" indent="-285750">
              <a:buFont typeface="Arial" panose="020B0604020202020204" pitchFamily="34" charset="0"/>
              <a:buChar char="•"/>
            </a:pPr>
            <a:r>
              <a:rPr lang="en-US" sz="2400" dirty="0" smtClean="0"/>
              <a:t>17775 patients undergone smear microscopy</a:t>
            </a:r>
          </a:p>
          <a:p>
            <a:pPr marL="285750" indent="-285750">
              <a:buFont typeface="Arial" panose="020B0604020202020204" pitchFamily="34" charset="0"/>
              <a:buChar char="•"/>
            </a:pPr>
            <a:r>
              <a:rPr lang="en-US" sz="2400" dirty="0" smtClean="0"/>
              <a:t>3908 patients were offered CXR free of cost </a:t>
            </a:r>
          </a:p>
          <a:p>
            <a:pPr marL="285750" indent="-285750">
              <a:buFont typeface="Arial" panose="020B0604020202020204" pitchFamily="34" charset="0"/>
              <a:buChar char="•"/>
            </a:pPr>
            <a:r>
              <a:rPr lang="en-US" sz="2400" dirty="0" smtClean="0"/>
              <a:t>6327 patients were offered CBNAAT</a:t>
            </a:r>
            <a:endParaRPr lang="en-US" sz="2400" dirty="0"/>
          </a:p>
          <a:p>
            <a:pPr marL="285750" indent="-285750">
              <a:buFont typeface="Arial" panose="020B0604020202020204" pitchFamily="34" charset="0"/>
              <a:buChar char="•"/>
            </a:pPr>
            <a:r>
              <a:rPr lang="en-US" sz="2400" dirty="0" smtClean="0"/>
              <a:t>Total 494 new cases were diagnosed</a:t>
            </a:r>
          </a:p>
          <a:p>
            <a:pPr marL="285750" indent="-285750">
              <a:buFont typeface="Arial" panose="020B0604020202020204" pitchFamily="34" charset="0"/>
              <a:buChar char="•"/>
            </a:pPr>
            <a:r>
              <a:rPr lang="en-US" sz="2400" dirty="0" smtClean="0"/>
              <a:t>Round II </a:t>
            </a:r>
            <a:r>
              <a:rPr lang="en-US" sz="2400" dirty="0"/>
              <a:t>of TB Mukt Himachal Abhiyan </a:t>
            </a:r>
            <a:r>
              <a:rPr lang="en-US" sz="2400" dirty="0" smtClean="0"/>
              <a:t>Pakhwada is being conducted from 16 to 30 November 2019 under MMKRNY.  </a:t>
            </a:r>
            <a:endParaRPr lang="en-US" sz="2400" dirty="0"/>
          </a:p>
        </p:txBody>
      </p:sp>
    </p:spTree>
    <p:extLst>
      <p:ext uri="{BB962C8B-B14F-4D97-AF65-F5344CB8AC3E}">
        <p14:creationId xmlns:p14="http://schemas.microsoft.com/office/powerpoint/2010/main" val="2250129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49" y="170121"/>
            <a:ext cx="7708605" cy="849086"/>
          </a:xfrm>
        </p:spPr>
        <p:txBody>
          <a:bodyPr>
            <a:noAutofit/>
          </a:bodyPr>
          <a:lstStyle/>
          <a:p>
            <a:r>
              <a:rPr lang="en-US" sz="3200" b="1" i="1" dirty="0" smtClean="0">
                <a:latin typeface="+mn-lt"/>
              </a:rPr>
              <a:t>Sunday ACF through ASHA Network </a:t>
            </a:r>
            <a:endParaRPr lang="en-US" sz="3200" b="1" i="1" dirty="0">
              <a:latin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1130" y="168905"/>
            <a:ext cx="3736449" cy="6498597"/>
          </a:xfrm>
          <a:prstGeom prst="rect">
            <a:avLst/>
          </a:prstGeom>
        </p:spPr>
      </p:pic>
      <p:sp>
        <p:nvSpPr>
          <p:cNvPr id="3" name="TextBox 2"/>
          <p:cNvSpPr txBox="1"/>
          <p:nvPr/>
        </p:nvSpPr>
        <p:spPr>
          <a:xfrm>
            <a:off x="478161" y="1285019"/>
            <a:ext cx="7464360"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In six high load districts, ASHA carries out ACF on every Sunday in her village </a:t>
            </a:r>
          </a:p>
          <a:p>
            <a:pPr marL="285750" indent="-285750">
              <a:buFont typeface="Arial" panose="020B0604020202020204" pitchFamily="34" charset="0"/>
              <a:buChar char="•"/>
            </a:pPr>
            <a:r>
              <a:rPr lang="en-US" sz="3200" dirty="0" smtClean="0"/>
              <a:t>So far, more than 2 lakh population has been screened under Sunday ACF. </a:t>
            </a:r>
          </a:p>
          <a:p>
            <a:pPr marL="285750" indent="-285750">
              <a:buFont typeface="Arial" panose="020B0604020202020204" pitchFamily="34" charset="0"/>
              <a:buChar char="•"/>
            </a:pPr>
            <a:r>
              <a:rPr lang="en-US" sz="3200" dirty="0" smtClean="0"/>
              <a:t>Samples of 1631 presumptive TB patients has been transported by ASHA to the nearest DMC.</a:t>
            </a:r>
          </a:p>
          <a:p>
            <a:pPr marL="285750" indent="-285750">
              <a:buFont typeface="Arial" panose="020B0604020202020204" pitchFamily="34" charset="0"/>
              <a:buChar char="•"/>
            </a:pPr>
            <a:r>
              <a:rPr lang="en-US" sz="3200" dirty="0" smtClean="0"/>
              <a:t>Total 64 patients has been diagnosed since April 2019. </a:t>
            </a:r>
          </a:p>
        </p:txBody>
      </p:sp>
    </p:spTree>
    <p:extLst>
      <p:ext uri="{BB962C8B-B14F-4D97-AF65-F5344CB8AC3E}">
        <p14:creationId xmlns:p14="http://schemas.microsoft.com/office/powerpoint/2010/main" val="11223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Cases in private sector</a:t>
            </a:r>
            <a:endParaRPr lang="en-US" dirty="0"/>
          </a:p>
        </p:txBody>
      </p:sp>
      <p:sp>
        <p:nvSpPr>
          <p:cNvPr id="3" name="Content Placeholder 2"/>
          <p:cNvSpPr>
            <a:spLocks noGrp="1"/>
          </p:cNvSpPr>
          <p:nvPr>
            <p:ph sz="quarter" idx="1"/>
          </p:nvPr>
        </p:nvSpPr>
        <p:spPr>
          <a:xfrm>
            <a:off x="8601739" y="1834116"/>
            <a:ext cx="2998382" cy="4495800"/>
          </a:xfrm>
        </p:spPr>
        <p:txBody>
          <a:bodyPr>
            <a:normAutofit fontScale="85000" lnSpcReduction="20000"/>
          </a:bodyPr>
          <a:lstStyle/>
          <a:p>
            <a:r>
              <a:rPr lang="en-US" dirty="0" smtClean="0"/>
              <a:t>12 CME programs under MMKRNY were conducted across the State in association with District Administration.</a:t>
            </a:r>
          </a:p>
          <a:p>
            <a:r>
              <a:rPr lang="en-US" dirty="0" smtClean="0"/>
              <a:t>Invitations to PPs were made by Deputy Commissioner and CME venue was conference hall in o/o respective DC. </a:t>
            </a:r>
          </a:p>
          <a:p>
            <a:endParaRPr lang="en-US" dirty="0"/>
          </a:p>
        </p:txBody>
      </p:sp>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007" y="1850066"/>
            <a:ext cx="7580695" cy="455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Cases in private sector</a:t>
            </a:r>
            <a:endParaRPr lang="en-US" dirty="0"/>
          </a:p>
        </p:txBody>
      </p:sp>
      <p:sp>
        <p:nvSpPr>
          <p:cNvPr id="3" name="Content Placeholder 2"/>
          <p:cNvSpPr>
            <a:spLocks noGrp="1"/>
          </p:cNvSpPr>
          <p:nvPr>
            <p:ph sz="quarter" idx="1"/>
          </p:nvPr>
        </p:nvSpPr>
        <p:spPr>
          <a:xfrm>
            <a:off x="816864" y="1600200"/>
            <a:ext cx="10602503" cy="4186646"/>
          </a:xfrm>
        </p:spPr>
        <p:txBody>
          <a:bodyPr/>
          <a:lstStyle/>
          <a:p>
            <a:pPr>
              <a:lnSpc>
                <a:spcPct val="150000"/>
              </a:lnSpc>
            </a:pPr>
            <a:r>
              <a:rPr lang="en-US" dirty="0" smtClean="0"/>
              <a:t>396 leading Private Practitioners attended CMEs</a:t>
            </a:r>
          </a:p>
          <a:p>
            <a:pPr>
              <a:lnSpc>
                <a:spcPct val="150000"/>
              </a:lnSpc>
            </a:pPr>
            <a:r>
              <a:rPr lang="en-US" dirty="0" smtClean="0"/>
              <a:t>State registered 61% increase in </a:t>
            </a:r>
            <a:r>
              <a:rPr lang="en-US" dirty="0" smtClean="0"/>
              <a:t>private TB </a:t>
            </a:r>
            <a:r>
              <a:rPr lang="en-US" dirty="0" smtClean="0"/>
              <a:t>case notification in 2018. </a:t>
            </a:r>
          </a:p>
          <a:p>
            <a:pPr>
              <a:lnSpc>
                <a:spcPct val="150000"/>
              </a:lnSpc>
            </a:pPr>
            <a:r>
              <a:rPr lang="en-US" dirty="0" smtClean="0"/>
              <a:t>Referral from PPs to DMC/CBNAAT sites increased multifold after the CME.  </a:t>
            </a:r>
          </a:p>
          <a:p>
            <a:pPr>
              <a:lnSpc>
                <a:spcPct val="150000"/>
              </a:lnSpc>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Expansion of Diagnostic Services</a:t>
            </a:r>
            <a:endParaRPr lang="en-US" dirty="0"/>
          </a:p>
        </p:txBody>
      </p:sp>
      <p:sp>
        <p:nvSpPr>
          <p:cNvPr id="3" name="Content Placeholder 2"/>
          <p:cNvSpPr>
            <a:spLocks noGrp="1"/>
          </p:cNvSpPr>
          <p:nvPr>
            <p:ph sz="quarter" idx="1"/>
          </p:nvPr>
        </p:nvSpPr>
        <p:spPr>
          <a:xfrm>
            <a:off x="361507" y="1600199"/>
            <a:ext cx="5241851" cy="4928191"/>
          </a:xfrm>
        </p:spPr>
        <p:txBody>
          <a:bodyPr>
            <a:normAutofit fontScale="77500" lnSpcReduction="20000"/>
          </a:bodyPr>
          <a:lstStyle/>
          <a:p>
            <a:pPr marL="914400" lvl="1" indent="-457200" algn="just">
              <a:lnSpc>
                <a:spcPct val="150000"/>
              </a:lnSpc>
            </a:pPr>
            <a:r>
              <a:rPr lang="en-US" sz="3000" dirty="0" smtClean="0"/>
              <a:t>10 days comprehensive course at TBS, </a:t>
            </a:r>
            <a:r>
              <a:rPr lang="en-US" sz="3000" dirty="0" err="1" smtClean="0"/>
              <a:t>Dharampur</a:t>
            </a:r>
            <a:r>
              <a:rPr lang="en-US" sz="3000" dirty="0" smtClean="0"/>
              <a:t> – State nodal Centre for Tuberculosis for Lab technicians</a:t>
            </a:r>
          </a:p>
          <a:p>
            <a:pPr marL="914400" lvl="1" indent="-457200" algn="just">
              <a:lnSpc>
                <a:spcPct val="150000"/>
              </a:lnSpc>
            </a:pPr>
            <a:r>
              <a:rPr lang="en-US" sz="3000" dirty="0" smtClean="0"/>
              <a:t>All PHIs in State, where LT is placed from any source, it is being upgraded to provide DMC services with support from MMKRNY</a:t>
            </a:r>
            <a:endParaRPr lang="en-US" sz="2800" dirty="0" smtClean="0"/>
          </a:p>
          <a:p>
            <a:pPr marL="914400" lvl="1" indent="-457200" algn="just">
              <a:lnSpc>
                <a:spcPct val="150000"/>
              </a:lnSpc>
            </a:pPr>
            <a:r>
              <a:rPr lang="en-US" sz="2800" dirty="0" smtClean="0"/>
              <a:t>Till now, 214 DMCs functional against population of 70 </a:t>
            </a:r>
            <a:r>
              <a:rPr lang="en-US" sz="2800" dirty="0" err="1" smtClean="0"/>
              <a:t>lakhs</a:t>
            </a:r>
            <a:endParaRPr lang="en-US" sz="2800" dirty="0" smtClean="0"/>
          </a:p>
          <a:p>
            <a:pPr algn="just"/>
            <a:endParaRPr lang="en-US" dirty="0"/>
          </a:p>
        </p:txBody>
      </p:sp>
      <p:pic>
        <p:nvPicPr>
          <p:cNvPr id="4" name="Picture 2" descr="http://shop.itbindia.org/products/b2054b0d-33d4-4bc8-aa15-a669fb4f3289/749e417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02" t="11794" r="19884" b="5647"/>
          <a:stretch/>
        </p:blipFill>
        <p:spPr bwMode="auto">
          <a:xfrm>
            <a:off x="10690553" y="148856"/>
            <a:ext cx="1278163" cy="16505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p:cNvGraphicFramePr/>
          <p:nvPr/>
        </p:nvGraphicFramePr>
        <p:xfrm>
          <a:off x="5741581" y="1729760"/>
          <a:ext cx="6007396" cy="468167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04567" y="616688"/>
            <a:ext cx="4284921" cy="2626243"/>
          </a:xfrm>
        </p:spPr>
        <p:txBody>
          <a:bodyPr>
            <a:normAutofit/>
          </a:bodyPr>
          <a:lstStyle/>
          <a:p>
            <a:pPr>
              <a:buNone/>
            </a:pPr>
            <a:r>
              <a:rPr lang="en-US" b="1" u="sng" dirty="0" smtClean="0"/>
              <a:t>Universal Drug Susceptibility Testing</a:t>
            </a:r>
          </a:p>
          <a:p>
            <a:pPr>
              <a:buNone/>
            </a:pPr>
            <a:r>
              <a:rPr lang="en-US" dirty="0" smtClean="0"/>
              <a:t>17 CBNAAT Machines provided under RNTCP + one mobile CBNAAT Machine</a:t>
            </a:r>
            <a:endParaRPr lang="en-US" dirty="0"/>
          </a:p>
        </p:txBody>
      </p:sp>
      <p:pic>
        <p:nvPicPr>
          <p:cNvPr id="45058" name="Picture 2" descr="C:\Users\acer\Desktop\himachal-pradesh.png"/>
          <p:cNvPicPr>
            <a:picLocks noChangeAspect="1" noChangeArrowheads="1"/>
          </p:cNvPicPr>
          <p:nvPr/>
        </p:nvPicPr>
        <p:blipFill>
          <a:blip r:embed="rId2"/>
          <a:srcRect t="14853" r="1029" b="16338"/>
          <a:stretch>
            <a:fillRect/>
          </a:stretch>
        </p:blipFill>
        <p:spPr bwMode="auto">
          <a:xfrm>
            <a:off x="0" y="-33592"/>
            <a:ext cx="6805585" cy="6553046"/>
          </a:xfrm>
          <a:prstGeom prst="rect">
            <a:avLst/>
          </a:prstGeom>
          <a:noFill/>
        </p:spPr>
      </p:pic>
      <p:sp>
        <p:nvSpPr>
          <p:cNvPr id="6" name="Rectangle 5"/>
          <p:cNvSpPr/>
          <p:nvPr/>
        </p:nvSpPr>
        <p:spPr>
          <a:xfrm>
            <a:off x="3232299" y="5943600"/>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8" name="Rectangle 7"/>
          <p:cNvSpPr/>
          <p:nvPr/>
        </p:nvSpPr>
        <p:spPr>
          <a:xfrm>
            <a:off x="2374605" y="4235302"/>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9" name="Rectangle 8"/>
          <p:cNvSpPr/>
          <p:nvPr/>
        </p:nvSpPr>
        <p:spPr>
          <a:xfrm>
            <a:off x="1229833" y="3887972"/>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0" name="Rectangle 9"/>
          <p:cNvSpPr/>
          <p:nvPr/>
        </p:nvSpPr>
        <p:spPr>
          <a:xfrm>
            <a:off x="1935126" y="3540643"/>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1" name="Rectangle 10"/>
          <p:cNvSpPr/>
          <p:nvPr/>
        </p:nvSpPr>
        <p:spPr>
          <a:xfrm>
            <a:off x="1353879" y="1672856"/>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2" name="Rectangle 11"/>
          <p:cNvSpPr/>
          <p:nvPr/>
        </p:nvSpPr>
        <p:spPr>
          <a:xfrm>
            <a:off x="2686493" y="3483935"/>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3" name="Rectangle 12"/>
          <p:cNvSpPr/>
          <p:nvPr/>
        </p:nvSpPr>
        <p:spPr>
          <a:xfrm>
            <a:off x="2860159" y="5284381"/>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4" name="Rectangle 13"/>
          <p:cNvSpPr/>
          <p:nvPr/>
        </p:nvSpPr>
        <p:spPr>
          <a:xfrm>
            <a:off x="1832344" y="2959396"/>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5" name="Rectangle 14"/>
          <p:cNvSpPr/>
          <p:nvPr/>
        </p:nvSpPr>
        <p:spPr>
          <a:xfrm>
            <a:off x="3005471" y="2952307"/>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7" name="Rectangle 16"/>
          <p:cNvSpPr/>
          <p:nvPr/>
        </p:nvSpPr>
        <p:spPr>
          <a:xfrm>
            <a:off x="1463749" y="3313815"/>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8" name="Rectangle 17"/>
          <p:cNvSpPr/>
          <p:nvPr/>
        </p:nvSpPr>
        <p:spPr>
          <a:xfrm>
            <a:off x="808075" y="2243470"/>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9" name="Rectangle 18"/>
          <p:cNvSpPr/>
          <p:nvPr/>
        </p:nvSpPr>
        <p:spPr>
          <a:xfrm>
            <a:off x="3958856" y="4065181"/>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0" name="Rectangle 19"/>
          <p:cNvSpPr/>
          <p:nvPr/>
        </p:nvSpPr>
        <p:spPr>
          <a:xfrm>
            <a:off x="2006009" y="2612066"/>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1" name="Rectangle 20"/>
          <p:cNvSpPr/>
          <p:nvPr/>
        </p:nvSpPr>
        <p:spPr>
          <a:xfrm>
            <a:off x="5061098" y="3891516"/>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3" name="Rectangle 22"/>
          <p:cNvSpPr/>
          <p:nvPr/>
        </p:nvSpPr>
        <p:spPr>
          <a:xfrm>
            <a:off x="3763926" y="4848447"/>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4" name="Rectangle 23"/>
          <p:cNvSpPr/>
          <p:nvPr/>
        </p:nvSpPr>
        <p:spPr>
          <a:xfrm>
            <a:off x="2884967" y="1683489"/>
            <a:ext cx="308344" cy="3296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5" name="5-Point Star 24"/>
          <p:cNvSpPr/>
          <p:nvPr/>
        </p:nvSpPr>
        <p:spPr>
          <a:xfrm>
            <a:off x="3625703" y="6028661"/>
            <a:ext cx="595423" cy="531627"/>
          </a:xfrm>
          <a:prstGeom prst="star5">
            <a:avLst/>
          </a:prstGeom>
          <a:solidFill>
            <a:srgbClr val="4B73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6" name="5-Point Star 25"/>
          <p:cNvSpPr/>
          <p:nvPr/>
        </p:nvSpPr>
        <p:spPr>
          <a:xfrm>
            <a:off x="2544726" y="3820633"/>
            <a:ext cx="595423" cy="531627"/>
          </a:xfrm>
          <a:prstGeom prst="star5">
            <a:avLst/>
          </a:prstGeom>
          <a:solidFill>
            <a:srgbClr val="4B73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7" name="5-Point Star 26"/>
          <p:cNvSpPr/>
          <p:nvPr/>
        </p:nvSpPr>
        <p:spPr>
          <a:xfrm>
            <a:off x="1325526" y="2218661"/>
            <a:ext cx="595423" cy="531627"/>
          </a:xfrm>
          <a:prstGeom prst="star5">
            <a:avLst/>
          </a:prstGeom>
          <a:solidFill>
            <a:srgbClr val="4B73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8" name="5-Point Star 27"/>
          <p:cNvSpPr/>
          <p:nvPr/>
        </p:nvSpPr>
        <p:spPr>
          <a:xfrm>
            <a:off x="3795823" y="4646428"/>
            <a:ext cx="595423" cy="531627"/>
          </a:xfrm>
          <a:prstGeom prst="star5">
            <a:avLst/>
          </a:prstGeom>
          <a:solidFill>
            <a:srgbClr val="4B73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9" name="5-Point Star 28"/>
          <p:cNvSpPr/>
          <p:nvPr/>
        </p:nvSpPr>
        <p:spPr>
          <a:xfrm>
            <a:off x="3491023" y="4830726"/>
            <a:ext cx="595423" cy="531627"/>
          </a:xfrm>
          <a:prstGeom prst="star5">
            <a:avLst/>
          </a:prstGeom>
          <a:solidFill>
            <a:srgbClr val="4B73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30" name="5-Point Star 29"/>
          <p:cNvSpPr/>
          <p:nvPr/>
        </p:nvSpPr>
        <p:spPr>
          <a:xfrm>
            <a:off x="2144232" y="4781107"/>
            <a:ext cx="595423" cy="531627"/>
          </a:xfrm>
          <a:prstGeom prst="star5">
            <a:avLst/>
          </a:prstGeom>
          <a:solidFill>
            <a:srgbClr val="4B73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31" name="Content Placeholder 2"/>
          <p:cNvSpPr txBox="1">
            <a:spLocks/>
          </p:cNvSpPr>
          <p:nvPr/>
        </p:nvSpPr>
        <p:spPr>
          <a:xfrm>
            <a:off x="7368363" y="4029740"/>
            <a:ext cx="4029740" cy="1991833"/>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Gap analysis of high load facilities</a:t>
            </a:r>
            <a:r>
              <a:rPr kumimoji="0" lang="en-US" sz="2800" b="0" i="0" u="none" strike="noStrike" kern="1200" cap="none" spc="0" normalizeH="0" noProof="0" dirty="0" smtClean="0">
                <a:ln>
                  <a:noFill/>
                </a:ln>
                <a:solidFill>
                  <a:schemeClr val="tx1"/>
                </a:solidFill>
                <a:effectLst/>
                <a:uLnTx/>
                <a:uFillTx/>
                <a:latin typeface="+mn-lt"/>
                <a:ea typeface="+mn-ea"/>
                <a:cs typeface="+mn-cs"/>
              </a:rPr>
              <a:t> and areas done -  6 more CBNAAT machines provided under MMKRNY</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804"/>
            <a:ext cx="10547498" cy="990600"/>
          </a:xfrm>
        </p:spPr>
        <p:txBody>
          <a:bodyPr>
            <a:normAutofit/>
          </a:bodyPr>
          <a:lstStyle/>
          <a:p>
            <a:r>
              <a:rPr lang="en-US" altLang="en-US" b="1" i="1" dirty="0" smtClean="0">
                <a:ea typeface="Cambria Math" panose="02040503050406030204" pitchFamily="18" charset="0"/>
                <a:cs typeface="Cambria Math" panose="02040503050406030204" pitchFamily="18" charset="0"/>
              </a:rPr>
              <a:t>Orientation for Chemists on Schedule H1 </a:t>
            </a:r>
            <a:endParaRPr lang="en-US" dirty="0"/>
          </a:p>
        </p:txBody>
      </p:sp>
      <p:pic>
        <p:nvPicPr>
          <p:cNvPr id="4" name="Picture 2" descr="C:\Users\MADAM\AppData\Local\Microsoft\Windows\Temporary Internet Files\Content.Outlook\JMBW6CFF\IMG-20170122-WA0034.jpg"/>
          <p:cNvPicPr>
            <a:picLocks noChangeAspect="1" noChangeArrowheads="1"/>
          </p:cNvPicPr>
          <p:nvPr/>
        </p:nvPicPr>
        <p:blipFill>
          <a:blip r:embed="rId2" cstate="print">
            <a:extLst>
              <a:ext uri="{28A0092B-C50C-407E-A947-70E740481C1C}">
                <a14:useLocalDpi xmlns:a14="http://schemas.microsoft.com/office/drawing/2010/main" val="0"/>
              </a:ext>
            </a:extLst>
          </a:blip>
          <a:srcRect l="11163" t="4957" r="9767" b="39656"/>
          <a:stretch>
            <a:fillRect/>
          </a:stretch>
        </p:blipFill>
        <p:spPr bwMode="auto">
          <a:xfrm>
            <a:off x="9213004" y="0"/>
            <a:ext cx="2787963" cy="124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p:cNvSpPr>
            <a:spLocks noGrp="1"/>
          </p:cNvSpPr>
          <p:nvPr>
            <p:ph sz="quarter" idx="1"/>
          </p:nvPr>
        </p:nvSpPr>
        <p:spPr>
          <a:xfrm>
            <a:off x="287079" y="1600199"/>
            <a:ext cx="6900530" cy="4906927"/>
          </a:xfrm>
        </p:spPr>
        <p:txBody>
          <a:bodyPr>
            <a:normAutofit/>
          </a:bodyPr>
          <a:lstStyle/>
          <a:p>
            <a:r>
              <a:rPr lang="en-US" sz="3600" dirty="0" smtClean="0"/>
              <a:t>15 CME programs under MMKRNY were conducted across the State in association with Chemist Association</a:t>
            </a:r>
          </a:p>
          <a:p>
            <a:r>
              <a:rPr lang="en-US" sz="3600" dirty="0" smtClean="0"/>
              <a:t>Total 930 chemists attended the session</a:t>
            </a:r>
          </a:p>
        </p:txBody>
      </p:sp>
      <p:pic>
        <p:nvPicPr>
          <p:cNvPr id="6" name="Picture 5" descr="C:\Users\MADAM\AppData\Local\Microsoft\Windows\Temporary Internet Files\Content.Outlook\JMBW6CFF\IMG-20170122-WA0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5079" y="2574184"/>
            <a:ext cx="5046921" cy="335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5"/>
          <p:cNvPicPr>
            <a:picLocks noChangeAspect="1"/>
          </p:cNvPicPr>
          <p:nvPr/>
        </p:nvPicPr>
        <p:blipFill rotWithShape="1">
          <a:blip r:embed="rId4" cstate="print"/>
          <a:srcRect t="13131" b="7037"/>
          <a:stretch/>
        </p:blipFill>
        <p:spPr>
          <a:xfrm>
            <a:off x="2868941" y="4579292"/>
            <a:ext cx="3468589" cy="203628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804"/>
            <a:ext cx="10547498" cy="990600"/>
          </a:xfrm>
        </p:spPr>
        <p:txBody>
          <a:bodyPr>
            <a:normAutofit/>
          </a:bodyPr>
          <a:lstStyle/>
          <a:p>
            <a:r>
              <a:rPr lang="en-US" altLang="en-US" b="1" i="1" dirty="0" smtClean="0">
                <a:ea typeface="Cambria Math" panose="02040503050406030204" pitchFamily="18" charset="0"/>
                <a:cs typeface="Cambria Math" panose="02040503050406030204" pitchFamily="18" charset="0"/>
              </a:rPr>
              <a:t>Orientation for Chemists on Schedule H1 </a:t>
            </a:r>
            <a:endParaRPr lang="en-US" dirty="0"/>
          </a:p>
        </p:txBody>
      </p:sp>
      <p:pic>
        <p:nvPicPr>
          <p:cNvPr id="4" name="Picture 2" descr="C:\Users\MADAM\AppData\Local\Microsoft\Windows\Temporary Internet Files\Content.Outlook\JMBW6CFF\IMG-20170122-WA0034.jpg"/>
          <p:cNvPicPr>
            <a:picLocks noChangeAspect="1" noChangeArrowheads="1"/>
          </p:cNvPicPr>
          <p:nvPr/>
        </p:nvPicPr>
        <p:blipFill>
          <a:blip r:embed="rId2" cstate="print">
            <a:extLst>
              <a:ext uri="{28A0092B-C50C-407E-A947-70E740481C1C}">
                <a14:useLocalDpi xmlns:a14="http://schemas.microsoft.com/office/drawing/2010/main" val="0"/>
              </a:ext>
            </a:extLst>
          </a:blip>
          <a:srcRect l="11163" t="4957" r="9767" b="39656"/>
          <a:stretch>
            <a:fillRect/>
          </a:stretch>
        </p:blipFill>
        <p:spPr bwMode="auto">
          <a:xfrm>
            <a:off x="9213004" y="0"/>
            <a:ext cx="2787963" cy="124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p:cNvSpPr>
            <a:spLocks noGrp="1"/>
          </p:cNvSpPr>
          <p:nvPr>
            <p:ph sz="quarter" idx="1"/>
          </p:nvPr>
        </p:nvSpPr>
        <p:spPr>
          <a:xfrm>
            <a:off x="636111" y="1780953"/>
            <a:ext cx="5754058" cy="4673009"/>
          </a:xfrm>
        </p:spPr>
        <p:txBody>
          <a:bodyPr>
            <a:normAutofit/>
          </a:bodyPr>
          <a:lstStyle/>
          <a:p>
            <a:r>
              <a:rPr lang="en-US" dirty="0" smtClean="0"/>
              <a:t>State has an established system of recording and reporting mechanism from Chemists and Wholesalers. </a:t>
            </a:r>
          </a:p>
          <a:p>
            <a:r>
              <a:rPr lang="en-US" dirty="0" smtClean="0"/>
              <a:t>DTC staff analyzes reports from Schedule H1  reports from Chemist and notification reports from PPs. </a:t>
            </a:r>
          </a:p>
          <a:p>
            <a:pPr>
              <a:buNone/>
            </a:pPr>
            <a:r>
              <a:rPr lang="en-US" b="1" dirty="0" smtClean="0"/>
              <a:t>	Over 750 new cases has been notified so far from schedule H1 reports </a:t>
            </a:r>
            <a:endParaRPr lang="en-US" b="1" dirty="0"/>
          </a:p>
        </p:txBody>
      </p:sp>
      <p:pic>
        <p:nvPicPr>
          <p:cNvPr id="46082" name="Picture 2" descr="C:\Users\acer\Downloads\IMG-20191117-WA0006.jpg"/>
          <p:cNvPicPr>
            <a:picLocks noChangeAspect="1" noChangeArrowheads="1"/>
          </p:cNvPicPr>
          <p:nvPr/>
        </p:nvPicPr>
        <p:blipFill>
          <a:blip r:embed="rId3"/>
          <a:srcRect b="28493"/>
          <a:stretch>
            <a:fillRect/>
          </a:stretch>
        </p:blipFill>
        <p:spPr bwMode="auto">
          <a:xfrm>
            <a:off x="6929418" y="1765005"/>
            <a:ext cx="5010411" cy="49038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1523884" y="903368"/>
            <a:ext cx="8706676" cy="777875"/>
          </a:xfrm>
          <a:solidFill>
            <a:srgbClr val="7030A0"/>
          </a:solidFill>
          <a:ln>
            <a:noFill/>
          </a:ln>
          <a:extLst/>
        </p:spPr>
        <p:txBody>
          <a:bodyPr vert="horz" wrap="square" lIns="91308" tIns="45660" rIns="91308" bIns="45660" numCol="1" rtlCol="0" anchor="ctr" anchorCtr="0" compatLnSpc="1">
            <a:prstTxWarp prst="textNoShape">
              <a:avLst/>
            </a:prstTxWarp>
            <a:normAutofit/>
          </a:bodyPr>
          <a:lstStyle/>
          <a:p>
            <a:pPr algn="ctr"/>
            <a:r>
              <a:rPr lang="en-IN" altLang="en-US" sz="4000" b="1" dirty="0" smtClean="0">
                <a:solidFill>
                  <a:schemeClr val="bg1"/>
                </a:solidFill>
              </a:rPr>
              <a:t> </a:t>
            </a:r>
            <a:r>
              <a:rPr lang="en-IN" altLang="en-US" sz="3600" b="1" dirty="0">
                <a:solidFill>
                  <a:schemeClr val="bg1"/>
                </a:solidFill>
              </a:rPr>
              <a:t>TB Burden -</a:t>
            </a:r>
            <a:r>
              <a:rPr lang="en-IN" altLang="en-US" sz="3600" b="1" dirty="0" smtClean="0">
                <a:solidFill>
                  <a:schemeClr val="bg1"/>
                </a:solidFill>
              </a:rPr>
              <a:t>2019 ( Global &amp; India)</a:t>
            </a:r>
            <a:endParaRPr lang="en-IN" altLang="en-US" sz="3600" b="1" dirty="0">
              <a:solidFill>
                <a:schemeClr val="bg1"/>
              </a:solidFill>
            </a:endParaRPr>
          </a:p>
        </p:txBody>
      </p:sp>
      <p:sp>
        <p:nvSpPr>
          <p:cNvPr id="4" name="TextBox 3"/>
          <p:cNvSpPr txBox="1"/>
          <p:nvPr/>
        </p:nvSpPr>
        <p:spPr>
          <a:xfrm>
            <a:off x="9078687" y="6364939"/>
            <a:ext cx="3113314" cy="369332"/>
          </a:xfrm>
          <a:prstGeom prst="rect">
            <a:avLst/>
          </a:prstGeom>
          <a:noFill/>
        </p:spPr>
        <p:txBody>
          <a:bodyPr wrap="square" rtlCol="0">
            <a:spAutoFit/>
          </a:bodyPr>
          <a:lstStyle/>
          <a:p>
            <a:r>
              <a:rPr lang="en-US" i="1" dirty="0" smtClean="0">
                <a:solidFill>
                  <a:srgbClr val="FF0000"/>
                </a:solidFill>
              </a:rPr>
              <a:t>Source: Global TB Report 2019</a:t>
            </a:r>
            <a:endParaRPr lang="en-US" i="1" dirty="0">
              <a:solidFill>
                <a:srgbClr val="FF0000"/>
              </a:solidFill>
            </a:endParaRPr>
          </a:p>
        </p:txBody>
      </p:sp>
      <p:pic>
        <p:nvPicPr>
          <p:cNvPr id="8" name="Content Placeholder 3">
            <a:extLst>
              <a:ext uri="{FF2B5EF4-FFF2-40B4-BE49-F238E27FC236}">
                <a16:creationId xmlns:a16="http://schemas.microsoft.com/office/drawing/2014/main" id="{3C39AD07-9BDF-461A-8C9D-369245046FAF}"/>
              </a:ext>
            </a:extLst>
          </p:cNvPr>
          <p:cNvPicPr>
            <a:picLocks noChangeAspect="1"/>
          </p:cNvPicPr>
          <p:nvPr/>
        </p:nvPicPr>
        <p:blipFill>
          <a:blip r:embed="rId2"/>
          <a:stretch>
            <a:fillRect/>
          </a:stretch>
        </p:blipFill>
        <p:spPr>
          <a:xfrm>
            <a:off x="1522304" y="1663134"/>
            <a:ext cx="2492187" cy="3315553"/>
          </a:xfrm>
          <a:prstGeom prst="rect">
            <a:avLst/>
          </a:prstGeom>
        </p:spPr>
      </p:pic>
      <p:graphicFrame>
        <p:nvGraphicFramePr>
          <p:cNvPr id="9" name="Content Placeholder 7">
            <a:extLst>
              <a:ext uri="{FF2B5EF4-FFF2-40B4-BE49-F238E27FC236}">
                <a16:creationId xmlns:a16="http://schemas.microsoft.com/office/drawing/2014/main" id="{BBFE5DD5-51BC-49DB-AB6C-67D8C3D9BDF3}"/>
              </a:ext>
            </a:extLst>
          </p:cNvPr>
          <p:cNvGraphicFramePr>
            <a:graphicFrameLocks noGrp="1"/>
          </p:cNvGraphicFramePr>
          <p:nvPr>
            <p:ph idx="1"/>
            <p:extLst>
              <p:ext uri="{D42A27DB-BD31-4B8C-83A1-F6EECF244321}">
                <p14:modId xmlns:p14="http://schemas.microsoft.com/office/powerpoint/2010/main" val="1639994721"/>
              </p:ext>
            </p:extLst>
          </p:nvPr>
        </p:nvGraphicFramePr>
        <p:xfrm>
          <a:off x="3992762" y="1663138"/>
          <a:ext cx="6246391" cy="3315553"/>
        </p:xfrm>
        <a:graphic>
          <a:graphicData uri="http://schemas.openxmlformats.org/drawingml/2006/table">
            <a:tbl>
              <a:tblPr firstRow="1">
                <a:tableStyleId>{91EBBBCC-DAD2-459C-BE2E-F6DE35CF9A28}</a:tableStyleId>
              </a:tblPr>
              <a:tblGrid>
                <a:gridCol w="2407299">
                  <a:extLst>
                    <a:ext uri="{9D8B030D-6E8A-4147-A177-3AD203B41FA5}">
                      <a16:colId xmlns:a16="http://schemas.microsoft.com/office/drawing/2014/main" val="2374755382"/>
                    </a:ext>
                  </a:extLst>
                </a:gridCol>
                <a:gridCol w="1211516">
                  <a:extLst>
                    <a:ext uri="{9D8B030D-6E8A-4147-A177-3AD203B41FA5}">
                      <a16:colId xmlns:a16="http://schemas.microsoft.com/office/drawing/2014/main" val="3133230234"/>
                    </a:ext>
                  </a:extLst>
                </a:gridCol>
                <a:gridCol w="1510463">
                  <a:extLst>
                    <a:ext uri="{9D8B030D-6E8A-4147-A177-3AD203B41FA5}">
                      <a16:colId xmlns:a16="http://schemas.microsoft.com/office/drawing/2014/main" val="908375735"/>
                    </a:ext>
                  </a:extLst>
                </a:gridCol>
                <a:gridCol w="1117113">
                  <a:extLst>
                    <a:ext uri="{9D8B030D-6E8A-4147-A177-3AD203B41FA5}">
                      <a16:colId xmlns:a16="http://schemas.microsoft.com/office/drawing/2014/main" val="3818134179"/>
                    </a:ext>
                  </a:extLst>
                </a:gridCol>
              </a:tblGrid>
              <a:tr h="1247653">
                <a:tc>
                  <a:txBody>
                    <a:bodyPr/>
                    <a:lstStyle/>
                    <a:p>
                      <a:pPr marL="0" marR="0" algn="ctr">
                        <a:lnSpc>
                          <a:spcPct val="115000"/>
                        </a:lnSpc>
                        <a:spcBef>
                          <a:spcPts val="0"/>
                        </a:spcBef>
                        <a:spcAft>
                          <a:spcPts val="0"/>
                        </a:spcAft>
                      </a:pPr>
                      <a:r>
                        <a:rPr lang="en-IN" sz="2000" dirty="0">
                          <a:solidFill>
                            <a:schemeClr val="bg1"/>
                          </a:solidFill>
                          <a:effectLst/>
                        </a:rPr>
                        <a:t>Estimates of TB Burden </a:t>
                      </a:r>
                      <a:r>
                        <a:rPr lang="en-IN" sz="2000" dirty="0" smtClean="0">
                          <a:solidFill>
                            <a:schemeClr val="bg1"/>
                          </a:solidFill>
                          <a:effectLst/>
                        </a:rPr>
                        <a:t> (2018)</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solidFill>
                      <a:srgbClr val="32287C"/>
                    </a:solidFill>
                  </a:tcPr>
                </a:tc>
                <a:tc>
                  <a:txBody>
                    <a:bodyPr/>
                    <a:lstStyle/>
                    <a:p>
                      <a:pPr marL="0" marR="0" algn="ctr">
                        <a:lnSpc>
                          <a:spcPct val="115000"/>
                        </a:lnSpc>
                        <a:spcBef>
                          <a:spcPts val="0"/>
                        </a:spcBef>
                        <a:spcAft>
                          <a:spcPts val="0"/>
                        </a:spcAft>
                      </a:pPr>
                      <a:r>
                        <a:rPr lang="en-US" sz="2000" dirty="0">
                          <a:solidFill>
                            <a:schemeClr val="bg1"/>
                          </a:solidFill>
                          <a:effectLst/>
                        </a:rPr>
                        <a:t>Global </a:t>
                      </a:r>
                      <a:r>
                        <a:rPr lang="en-US" sz="2000" dirty="0" smtClean="0">
                          <a:solidFill>
                            <a:schemeClr val="bg1"/>
                          </a:solidFill>
                          <a:effectLst/>
                        </a:rPr>
                        <a:t>(lakh)</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solidFill>
                      <a:srgbClr val="32287C"/>
                    </a:solidFill>
                  </a:tcPr>
                </a:tc>
                <a:tc>
                  <a:txBody>
                    <a:bodyPr/>
                    <a:lstStyle/>
                    <a:p>
                      <a:pPr marL="0" marR="0" algn="ctr">
                        <a:lnSpc>
                          <a:spcPct val="115000"/>
                        </a:lnSpc>
                        <a:spcBef>
                          <a:spcPts val="0"/>
                        </a:spcBef>
                        <a:spcAft>
                          <a:spcPts val="0"/>
                        </a:spcAft>
                      </a:pPr>
                      <a:r>
                        <a:rPr lang="en-US" sz="2000" dirty="0" smtClean="0">
                          <a:solidFill>
                            <a:schemeClr val="bg1"/>
                          </a:solidFill>
                          <a:effectLst/>
                        </a:rPr>
                        <a:t>India</a:t>
                      </a:r>
                    </a:p>
                    <a:p>
                      <a:pPr marL="0" marR="0" algn="ctr">
                        <a:lnSpc>
                          <a:spcPct val="115000"/>
                        </a:lnSpc>
                        <a:spcBef>
                          <a:spcPts val="0"/>
                        </a:spcBef>
                        <a:spcAft>
                          <a:spcPts val="0"/>
                        </a:spcAft>
                      </a:pPr>
                      <a:r>
                        <a:rPr lang="en-US" sz="2000" dirty="0" smtClean="0">
                          <a:solidFill>
                            <a:schemeClr val="bg1"/>
                          </a:solidFill>
                          <a:effectLst/>
                        </a:rPr>
                        <a:t>(lakh)</a:t>
                      </a:r>
                      <a:endParaRPr lang="en-US" sz="2000" dirty="0">
                        <a:solidFill>
                          <a:schemeClr val="bg1"/>
                        </a:solidFill>
                        <a:effectLst/>
                      </a:endParaRPr>
                    </a:p>
                  </a:txBody>
                  <a:tcPr marL="68580" marR="68580" marT="0" marB="0">
                    <a:solidFill>
                      <a:srgbClr val="32287C"/>
                    </a:solidFill>
                  </a:tcPr>
                </a:tc>
                <a:tc>
                  <a:txBody>
                    <a:bodyPr/>
                    <a:lstStyle/>
                    <a:p>
                      <a:pPr marL="0" marR="0" algn="ctr">
                        <a:lnSpc>
                          <a:spcPct val="115000"/>
                        </a:lnSpc>
                        <a:spcBef>
                          <a:spcPts val="0"/>
                        </a:spcBef>
                        <a:spcAft>
                          <a:spcPts val="0"/>
                        </a:spcAft>
                      </a:pPr>
                      <a:r>
                        <a:rPr lang="en-IN" sz="2000" dirty="0">
                          <a:solidFill>
                            <a:schemeClr val="bg1"/>
                          </a:solidFill>
                          <a:effectLst/>
                        </a:rPr>
                        <a:t>% of Global</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solidFill>
                      <a:srgbClr val="32287C"/>
                    </a:solidFill>
                  </a:tcPr>
                </a:tc>
                <a:extLst>
                  <a:ext uri="{0D108BD9-81ED-4DB2-BD59-A6C34878D82A}">
                    <a16:rowId xmlns:a16="http://schemas.microsoft.com/office/drawing/2014/main" val="279415103"/>
                  </a:ext>
                </a:extLst>
              </a:tr>
              <a:tr h="689300">
                <a:tc>
                  <a:txBody>
                    <a:bodyPr/>
                    <a:lstStyle/>
                    <a:p>
                      <a:pPr marL="0" marR="0" algn="ctr">
                        <a:lnSpc>
                          <a:spcPct val="115000"/>
                        </a:lnSpc>
                        <a:spcBef>
                          <a:spcPts val="0"/>
                        </a:spcBef>
                        <a:spcAft>
                          <a:spcPts val="0"/>
                        </a:spcAft>
                      </a:pPr>
                      <a:r>
                        <a:rPr lang="en-US" sz="2000" dirty="0">
                          <a:solidFill>
                            <a:schemeClr val="bg1"/>
                          </a:solidFill>
                          <a:effectLst/>
                        </a:rPr>
                        <a:t>Incidence TB cases</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rgbClr val="7F0B6E"/>
                    </a:solidFill>
                  </a:tcPr>
                </a:tc>
                <a:tc>
                  <a:txBody>
                    <a:bodyPr/>
                    <a:lstStyle/>
                    <a:p>
                      <a:pPr marL="0" marR="0" algn="ctr">
                        <a:lnSpc>
                          <a:spcPct val="115000"/>
                        </a:lnSpc>
                        <a:spcBef>
                          <a:spcPts val="0"/>
                        </a:spcBef>
                        <a:spcAft>
                          <a:spcPts val="0"/>
                        </a:spcAft>
                      </a:pPr>
                      <a:r>
                        <a:rPr lang="en-US" sz="2000" dirty="0" smtClean="0">
                          <a:solidFill>
                            <a:schemeClr val="bg1"/>
                          </a:solidFill>
                          <a:effectLst/>
                        </a:rPr>
                        <a:t>100</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rgbClr val="7F0B6E"/>
                    </a:solidFill>
                  </a:tcPr>
                </a:tc>
                <a:tc>
                  <a:txBody>
                    <a:bodyPr/>
                    <a:lstStyle/>
                    <a:p>
                      <a:pPr marL="0" marR="0" algn="ctr">
                        <a:lnSpc>
                          <a:spcPct val="115000"/>
                        </a:lnSpc>
                        <a:spcBef>
                          <a:spcPts val="0"/>
                        </a:spcBef>
                        <a:spcAft>
                          <a:spcPts val="0"/>
                        </a:spcAft>
                      </a:pPr>
                      <a:r>
                        <a:rPr lang="en-US" sz="2000" dirty="0" smtClean="0">
                          <a:solidFill>
                            <a:schemeClr val="bg1"/>
                          </a:solidFill>
                          <a:effectLst/>
                        </a:rPr>
                        <a:t>26.9</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rgbClr val="7F0B6E"/>
                    </a:solidFill>
                  </a:tcPr>
                </a:tc>
                <a:tc>
                  <a:txBody>
                    <a:bodyPr/>
                    <a:lstStyle/>
                    <a:p>
                      <a:pPr marL="0" marR="0" algn="ctr">
                        <a:lnSpc>
                          <a:spcPct val="115000"/>
                        </a:lnSpc>
                        <a:spcBef>
                          <a:spcPts val="0"/>
                        </a:spcBef>
                        <a:spcAft>
                          <a:spcPts val="0"/>
                        </a:spcAft>
                      </a:pPr>
                      <a:r>
                        <a:rPr lang="en-US" sz="2000" dirty="0">
                          <a:solidFill>
                            <a:schemeClr val="bg1"/>
                          </a:solidFill>
                          <a:effectLst/>
                        </a:rPr>
                        <a:t>27%</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rgbClr val="7F0B6E"/>
                    </a:solidFill>
                  </a:tcPr>
                </a:tc>
                <a:extLst>
                  <a:ext uri="{0D108BD9-81ED-4DB2-BD59-A6C34878D82A}">
                    <a16:rowId xmlns:a16="http://schemas.microsoft.com/office/drawing/2014/main" val="3895374677"/>
                  </a:ext>
                </a:extLst>
              </a:tr>
              <a:tr h="689300">
                <a:tc>
                  <a:txBody>
                    <a:bodyPr/>
                    <a:lstStyle/>
                    <a:p>
                      <a:pPr marL="0" marR="0" algn="ctr">
                        <a:lnSpc>
                          <a:spcPct val="115000"/>
                        </a:lnSpc>
                        <a:spcBef>
                          <a:spcPts val="0"/>
                        </a:spcBef>
                        <a:spcAft>
                          <a:spcPts val="0"/>
                        </a:spcAft>
                      </a:pPr>
                      <a:r>
                        <a:rPr lang="en-US" sz="2000" dirty="0">
                          <a:solidFill>
                            <a:schemeClr val="bg1"/>
                          </a:solidFill>
                          <a:effectLst/>
                        </a:rPr>
                        <a:t>Mortality of TB</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rgbClr val="7F0B6E"/>
                    </a:solidFill>
                  </a:tcPr>
                </a:tc>
                <a:tc>
                  <a:txBody>
                    <a:bodyPr/>
                    <a:lstStyle/>
                    <a:p>
                      <a:pPr marL="0" marR="0" algn="ctr">
                        <a:lnSpc>
                          <a:spcPct val="115000"/>
                        </a:lnSpc>
                        <a:spcBef>
                          <a:spcPts val="0"/>
                        </a:spcBef>
                        <a:spcAft>
                          <a:spcPts val="0"/>
                        </a:spcAft>
                      </a:pPr>
                      <a:r>
                        <a:rPr lang="en-IN" sz="2000" dirty="0" smtClean="0">
                          <a:solidFill>
                            <a:schemeClr val="bg1"/>
                          </a:solidFill>
                          <a:effectLst/>
                        </a:rPr>
                        <a:t>12</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rgbClr val="7F0B6E"/>
                    </a:solidFill>
                  </a:tcPr>
                </a:tc>
                <a:tc>
                  <a:txBody>
                    <a:bodyPr/>
                    <a:lstStyle/>
                    <a:p>
                      <a:pPr marL="0" marR="0" algn="ctr">
                        <a:lnSpc>
                          <a:spcPct val="115000"/>
                        </a:lnSpc>
                        <a:spcBef>
                          <a:spcPts val="0"/>
                        </a:spcBef>
                        <a:spcAft>
                          <a:spcPts val="0"/>
                        </a:spcAft>
                      </a:pPr>
                      <a:r>
                        <a:rPr lang="en-GB" sz="2000" dirty="0" smtClean="0">
                          <a:solidFill>
                            <a:schemeClr val="bg1"/>
                          </a:solidFill>
                          <a:effectLst/>
                        </a:rPr>
                        <a:t>4.40</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rgbClr val="7F0B6E"/>
                    </a:solidFill>
                  </a:tcPr>
                </a:tc>
                <a:tc>
                  <a:txBody>
                    <a:bodyPr/>
                    <a:lstStyle/>
                    <a:p>
                      <a:pPr marL="0" marR="0" algn="ctr">
                        <a:lnSpc>
                          <a:spcPct val="115000"/>
                        </a:lnSpc>
                        <a:spcBef>
                          <a:spcPts val="0"/>
                        </a:spcBef>
                        <a:spcAft>
                          <a:spcPts val="0"/>
                        </a:spcAft>
                      </a:pPr>
                      <a:r>
                        <a:rPr lang="en-US" sz="2000" dirty="0">
                          <a:solidFill>
                            <a:schemeClr val="bg1"/>
                          </a:solidFill>
                          <a:effectLst/>
                        </a:rPr>
                        <a:t>31%</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rgbClr val="7F0B6E"/>
                    </a:solidFill>
                  </a:tcPr>
                </a:tc>
                <a:extLst>
                  <a:ext uri="{0D108BD9-81ED-4DB2-BD59-A6C34878D82A}">
                    <a16:rowId xmlns:a16="http://schemas.microsoft.com/office/drawing/2014/main" val="3657984588"/>
                  </a:ext>
                </a:extLst>
              </a:tr>
              <a:tr h="689300">
                <a:tc>
                  <a:txBody>
                    <a:bodyPr/>
                    <a:lstStyle/>
                    <a:p>
                      <a:pPr marL="0" marR="0" algn="ctr">
                        <a:lnSpc>
                          <a:spcPct val="115000"/>
                        </a:lnSpc>
                        <a:spcBef>
                          <a:spcPts val="0"/>
                        </a:spcBef>
                        <a:spcAft>
                          <a:spcPts val="0"/>
                        </a:spcAft>
                      </a:pPr>
                      <a:r>
                        <a:rPr lang="en-US" sz="2000" dirty="0">
                          <a:solidFill>
                            <a:schemeClr val="bg1"/>
                          </a:solidFill>
                          <a:effectLst/>
                        </a:rPr>
                        <a:t>MDR-TB</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chemeClr val="accent2"/>
                    </a:solidFill>
                  </a:tcPr>
                </a:tc>
                <a:tc>
                  <a:txBody>
                    <a:bodyPr/>
                    <a:lstStyle/>
                    <a:p>
                      <a:pPr marL="0" marR="0" algn="ctr">
                        <a:lnSpc>
                          <a:spcPct val="115000"/>
                        </a:lnSpc>
                        <a:spcBef>
                          <a:spcPts val="0"/>
                        </a:spcBef>
                        <a:spcAft>
                          <a:spcPts val="0"/>
                        </a:spcAft>
                      </a:pPr>
                      <a:r>
                        <a:rPr lang="en-GB" sz="2000" dirty="0" smtClean="0">
                          <a:solidFill>
                            <a:schemeClr val="bg1"/>
                          </a:solidFill>
                          <a:effectLst/>
                        </a:rPr>
                        <a:t>5</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chemeClr val="accent2"/>
                    </a:solidFill>
                  </a:tcPr>
                </a:tc>
                <a:tc>
                  <a:txBody>
                    <a:bodyPr/>
                    <a:lstStyle/>
                    <a:p>
                      <a:pPr marL="0" marR="0" algn="ctr">
                        <a:lnSpc>
                          <a:spcPct val="115000"/>
                        </a:lnSpc>
                        <a:spcBef>
                          <a:spcPts val="0"/>
                        </a:spcBef>
                        <a:spcAft>
                          <a:spcPts val="0"/>
                        </a:spcAft>
                      </a:pPr>
                      <a:r>
                        <a:rPr lang="en-US" sz="2000" dirty="0" smtClean="0">
                          <a:solidFill>
                            <a:schemeClr val="bg1"/>
                          </a:solidFill>
                          <a:effectLst/>
                        </a:rPr>
                        <a:t>1.30</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chemeClr val="accent2"/>
                    </a:solidFill>
                  </a:tcPr>
                </a:tc>
                <a:tc>
                  <a:txBody>
                    <a:bodyPr/>
                    <a:lstStyle/>
                    <a:p>
                      <a:pPr marL="0" marR="0" algn="ctr">
                        <a:lnSpc>
                          <a:spcPct val="115000"/>
                        </a:lnSpc>
                        <a:spcBef>
                          <a:spcPts val="0"/>
                        </a:spcBef>
                        <a:spcAft>
                          <a:spcPts val="0"/>
                        </a:spcAft>
                      </a:pPr>
                      <a:r>
                        <a:rPr lang="en-US" sz="2000" dirty="0">
                          <a:solidFill>
                            <a:schemeClr val="bg1"/>
                          </a:solidFill>
                          <a:effectLst/>
                        </a:rPr>
                        <a:t>24%</a:t>
                      </a:r>
                      <a:endParaRPr lang="en-US" sz="2000" dirty="0">
                        <a:solidFill>
                          <a:schemeClr val="bg1"/>
                        </a:solidFill>
                        <a:effectLst/>
                        <a:latin typeface="Calibri" panose="020F0502020204030204" pitchFamily="34" charset="0"/>
                        <a:ea typeface="Calibri" panose="020F0502020204030204" pitchFamily="34" charset="0"/>
                        <a:cs typeface="Mangal"/>
                      </a:endParaRPr>
                    </a:p>
                  </a:txBody>
                  <a:tcPr marL="68580" marR="68580" marT="0" marB="0" anchor="ctr">
                    <a:solidFill>
                      <a:schemeClr val="accent2"/>
                    </a:solidFill>
                  </a:tcPr>
                </a:tc>
                <a:extLst>
                  <a:ext uri="{0D108BD9-81ED-4DB2-BD59-A6C34878D82A}">
                    <a16:rowId xmlns:a16="http://schemas.microsoft.com/office/drawing/2014/main" val="2869474368"/>
                  </a:ext>
                </a:extLst>
              </a:tr>
            </a:tbl>
          </a:graphicData>
        </a:graphic>
      </p:graphicFrame>
      <p:sp>
        <p:nvSpPr>
          <p:cNvPr id="10" name="TextBox 9"/>
          <p:cNvSpPr txBox="1"/>
          <p:nvPr/>
        </p:nvSpPr>
        <p:spPr>
          <a:xfrm>
            <a:off x="1376127" y="5160475"/>
            <a:ext cx="9145902" cy="646331"/>
          </a:xfrm>
          <a:prstGeom prst="rect">
            <a:avLst/>
          </a:prstGeom>
          <a:noFill/>
        </p:spPr>
        <p:txBody>
          <a:bodyPr wrap="none" rtlCol="0">
            <a:spAutoFit/>
          </a:bodyPr>
          <a:lstStyle/>
          <a:p>
            <a:r>
              <a:rPr lang="en-US" b="1" dirty="0" smtClean="0"/>
              <a:t>Tuberculosis is number one infectious killer disease at global and also at national level in India</a:t>
            </a:r>
          </a:p>
          <a:p>
            <a:endParaRPr lang="en-US" dirty="0"/>
          </a:p>
        </p:txBody>
      </p:sp>
    </p:spTree>
    <p:extLst>
      <p:ext uri="{BB962C8B-B14F-4D97-AF65-F5344CB8AC3E}">
        <p14:creationId xmlns:p14="http://schemas.microsoft.com/office/powerpoint/2010/main" val="3176061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 of </a:t>
            </a:r>
            <a:r>
              <a:rPr lang="en-US" dirty="0" err="1" smtClean="0"/>
              <a:t>Ayurveda</a:t>
            </a:r>
            <a:r>
              <a:rPr lang="en-US" dirty="0" smtClean="0"/>
              <a:t> Department</a:t>
            </a:r>
            <a:endParaRPr lang="en-US" dirty="0"/>
          </a:p>
        </p:txBody>
      </p:sp>
      <p:sp>
        <p:nvSpPr>
          <p:cNvPr id="3" name="Content Placeholder 2"/>
          <p:cNvSpPr>
            <a:spLocks noGrp="1"/>
          </p:cNvSpPr>
          <p:nvPr>
            <p:ph sz="quarter" idx="1"/>
          </p:nvPr>
        </p:nvSpPr>
        <p:spPr/>
        <p:txBody>
          <a:bodyPr/>
          <a:lstStyle/>
          <a:p>
            <a:endParaRPr lang="en-US" dirty="0"/>
          </a:p>
        </p:txBody>
      </p:sp>
      <p:pic>
        <p:nvPicPr>
          <p:cNvPr id="4" name="Content Placeholder 3"/>
          <p:cNvPicPr>
            <a:picLocks noChangeAspect="1"/>
          </p:cNvPicPr>
          <p:nvPr/>
        </p:nvPicPr>
        <p:blipFill rotWithShape="1">
          <a:blip r:embed="rId2"/>
          <a:srcRect l="30477" t="34523" r="19731" b="6036"/>
          <a:stretch/>
        </p:blipFill>
        <p:spPr>
          <a:xfrm>
            <a:off x="393404" y="1856445"/>
            <a:ext cx="6220047" cy="4465265"/>
          </a:xfrm>
          <a:prstGeom prst="rect">
            <a:avLst/>
          </a:prstGeom>
          <a:ln>
            <a:solidFill>
              <a:schemeClr val="accent1"/>
            </a:solidFill>
          </a:ln>
        </p:spPr>
      </p:pic>
      <p:pic>
        <p:nvPicPr>
          <p:cNvPr id="5" name="Picture 4"/>
          <p:cNvPicPr>
            <a:picLocks noChangeAspect="1"/>
          </p:cNvPicPr>
          <p:nvPr/>
        </p:nvPicPr>
        <p:blipFill rotWithShape="1">
          <a:blip r:embed="rId3"/>
          <a:srcRect l="23804" t="36697" r="13011" b="7232"/>
          <a:stretch/>
        </p:blipFill>
        <p:spPr>
          <a:xfrm>
            <a:off x="6570921" y="2478753"/>
            <a:ext cx="5621079" cy="2886891"/>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 of </a:t>
            </a:r>
            <a:r>
              <a:rPr lang="en-US" dirty="0" err="1" smtClean="0"/>
              <a:t>Ayurveda</a:t>
            </a:r>
            <a:r>
              <a:rPr lang="en-US" dirty="0" smtClean="0"/>
              <a:t> Department</a:t>
            </a:r>
            <a:endParaRPr lang="en-US" dirty="0"/>
          </a:p>
        </p:txBody>
      </p:sp>
      <p:sp>
        <p:nvSpPr>
          <p:cNvPr id="4" name="Content Placeholder 3"/>
          <p:cNvSpPr txBox="1">
            <a:spLocks noGrp="1"/>
          </p:cNvSpPr>
          <p:nvPr>
            <p:ph sz="quarter" idx="1"/>
          </p:nvPr>
        </p:nvSpPr>
        <p:spPr>
          <a:xfrm>
            <a:off x="478466" y="1600198"/>
            <a:ext cx="6241312" cy="4917559"/>
          </a:xfrm>
          <a:prstGeom prst="rect">
            <a:avLst/>
          </a:prstGeom>
          <a:noFill/>
        </p:spPr>
        <p:txBody>
          <a:bodyPr wrap="square" rtlCol="0">
            <a:spAutoFit/>
          </a:bodyPr>
          <a:lstStyle/>
          <a:p>
            <a:pPr marL="285750" indent="-285750" algn="just">
              <a:buFont typeface="Arial" panose="020B0604020202020204" pitchFamily="34" charset="0"/>
              <a:buChar char="•"/>
            </a:pPr>
            <a:r>
              <a:rPr lang="en-US" sz="2600" dirty="0" smtClean="0"/>
              <a:t>2 TOT batches conducted at State level for </a:t>
            </a:r>
            <a:r>
              <a:rPr lang="en-US" sz="2600" dirty="0" err="1" smtClean="0"/>
              <a:t>Ayurveda</a:t>
            </a:r>
            <a:r>
              <a:rPr lang="en-US" sz="2600" dirty="0" smtClean="0"/>
              <a:t> Doctors and pharmacists.</a:t>
            </a:r>
          </a:p>
          <a:p>
            <a:pPr marL="285750" indent="-285750" algn="just">
              <a:buFont typeface="Arial" panose="020B0604020202020204" pitchFamily="34" charset="0"/>
              <a:buChar char="•"/>
            </a:pPr>
            <a:r>
              <a:rPr lang="en-US" sz="2600" dirty="0" smtClean="0"/>
              <a:t>Cascade of modular training conducted at District and block level. </a:t>
            </a:r>
          </a:p>
          <a:p>
            <a:pPr marL="285750" indent="-285750" algn="just">
              <a:buFont typeface="Arial" panose="020B0604020202020204" pitchFamily="34" charset="0"/>
              <a:buChar char="•"/>
            </a:pPr>
            <a:r>
              <a:rPr lang="en-US" sz="2600" dirty="0" smtClean="0"/>
              <a:t>Reporting format at AHC level, SDAMO level, DAO level and Directorate </a:t>
            </a:r>
            <a:r>
              <a:rPr lang="en-US" sz="2600" dirty="0" err="1" smtClean="0"/>
              <a:t>Ayurveda</a:t>
            </a:r>
            <a:r>
              <a:rPr lang="en-US" sz="2600" dirty="0" smtClean="0"/>
              <a:t> level. </a:t>
            </a:r>
          </a:p>
          <a:p>
            <a:pPr marL="285750" indent="-285750" algn="just">
              <a:buFont typeface="Arial" panose="020B0604020202020204" pitchFamily="34" charset="0"/>
              <a:buChar char="•"/>
            </a:pPr>
            <a:r>
              <a:rPr lang="en-US" sz="2600" dirty="0" err="1" smtClean="0"/>
              <a:t>Distt</a:t>
            </a:r>
            <a:r>
              <a:rPr lang="en-US" sz="2600" dirty="0" smtClean="0"/>
              <a:t> </a:t>
            </a:r>
            <a:r>
              <a:rPr lang="en-US" sz="2600" dirty="0" err="1" smtClean="0"/>
              <a:t>Ayurvedic</a:t>
            </a:r>
            <a:r>
              <a:rPr lang="en-US" sz="2600" dirty="0" smtClean="0"/>
              <a:t> officer/Representative attends the RNTCP Monthly review meeting at the o/o CMO.</a:t>
            </a:r>
          </a:p>
          <a:p>
            <a:pPr marL="285750" indent="-285750" algn="just">
              <a:buFont typeface="Arial" panose="020B0604020202020204" pitchFamily="34" charset="0"/>
              <a:buChar char="•"/>
            </a:pPr>
            <a:endParaRPr lang="en-US" sz="2600" dirty="0" smtClean="0"/>
          </a:p>
        </p:txBody>
      </p:sp>
      <p:pic>
        <p:nvPicPr>
          <p:cNvPr id="5" name="Picture 4"/>
          <p:cNvPicPr>
            <a:picLocks noChangeAspect="1"/>
          </p:cNvPicPr>
          <p:nvPr/>
        </p:nvPicPr>
        <p:blipFill>
          <a:blip r:embed="rId2" cstate="print"/>
          <a:stretch>
            <a:fillRect/>
          </a:stretch>
        </p:blipFill>
        <p:spPr>
          <a:xfrm>
            <a:off x="7442790" y="1584252"/>
            <a:ext cx="4174747" cy="2504502"/>
          </a:xfrm>
          <a:prstGeom prst="rect">
            <a:avLst/>
          </a:prstGeom>
          <a:ln w="12700">
            <a:solidFill>
              <a:schemeClr val="tx1"/>
            </a:solidFill>
          </a:ln>
        </p:spPr>
      </p:pic>
      <p:pic>
        <p:nvPicPr>
          <p:cNvPr id="48130" name="Picture 2" descr="C:\Users\acer\Downloads\IMG-20191018-WA0072.jpg"/>
          <p:cNvPicPr>
            <a:picLocks noChangeAspect="1" noChangeArrowheads="1"/>
          </p:cNvPicPr>
          <p:nvPr/>
        </p:nvPicPr>
        <p:blipFill>
          <a:blip r:embed="rId3"/>
          <a:srcRect/>
          <a:stretch>
            <a:fillRect/>
          </a:stretch>
        </p:blipFill>
        <p:spPr bwMode="auto">
          <a:xfrm>
            <a:off x="7315201" y="4237075"/>
            <a:ext cx="4375887" cy="246143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 of </a:t>
            </a:r>
            <a:r>
              <a:rPr lang="en-US" dirty="0" err="1" smtClean="0"/>
              <a:t>Ayurveda</a:t>
            </a:r>
            <a:r>
              <a:rPr lang="en-US" dirty="0" smtClean="0"/>
              <a:t> Department</a:t>
            </a:r>
            <a:endParaRPr lang="en-US" dirty="0"/>
          </a:p>
        </p:txBody>
      </p:sp>
      <p:sp>
        <p:nvSpPr>
          <p:cNvPr id="4" name="Content Placeholder 3"/>
          <p:cNvSpPr txBox="1">
            <a:spLocks noGrp="1"/>
          </p:cNvSpPr>
          <p:nvPr>
            <p:ph sz="quarter" idx="1"/>
          </p:nvPr>
        </p:nvSpPr>
        <p:spPr>
          <a:xfrm>
            <a:off x="519153" y="1555384"/>
            <a:ext cx="4106010" cy="3629199"/>
          </a:xfrm>
          <a:prstGeom prst="rect">
            <a:avLst/>
          </a:prstGeom>
          <a:noFill/>
        </p:spPr>
        <p:txBody>
          <a:bodyPr wrap="square" rtlCol="0">
            <a:spAutoFit/>
          </a:bodyPr>
          <a:lstStyle/>
          <a:p>
            <a:pPr marL="285750" indent="-285750" algn="just">
              <a:buFont typeface="Arial" panose="020B0604020202020204" pitchFamily="34" charset="0"/>
              <a:buChar char="•"/>
            </a:pPr>
            <a:r>
              <a:rPr lang="en-US" sz="3200" dirty="0" smtClean="0"/>
              <a:t>Total 629 AMOs and 1027 Ayurvedic pharmacists has been trained so far. </a:t>
            </a:r>
          </a:p>
          <a:p>
            <a:pPr marL="285750" indent="-285750" algn="just">
              <a:buFont typeface="Arial" panose="020B0604020202020204" pitchFamily="34" charset="0"/>
              <a:buChar char="•"/>
            </a:pPr>
            <a:r>
              <a:rPr lang="en-US" sz="3200" dirty="0" smtClean="0"/>
              <a:t>Major focus on case finding and patient management. </a:t>
            </a:r>
          </a:p>
        </p:txBody>
      </p:sp>
      <p:pic>
        <p:nvPicPr>
          <p:cNvPr id="47106" name="Picture 2" descr="C:\Users\acer\Downloads\IMG-20191117-WA0013.jpg"/>
          <p:cNvPicPr>
            <a:picLocks noChangeAspect="1" noChangeArrowheads="1"/>
          </p:cNvPicPr>
          <p:nvPr/>
        </p:nvPicPr>
        <p:blipFill>
          <a:blip r:embed="rId2"/>
          <a:srcRect/>
          <a:stretch>
            <a:fillRect/>
          </a:stretch>
        </p:blipFill>
        <p:spPr bwMode="auto">
          <a:xfrm>
            <a:off x="5082363" y="1653362"/>
            <a:ext cx="6619358" cy="3519322"/>
          </a:xfrm>
          <a:prstGeom prst="rect">
            <a:avLst/>
          </a:prstGeom>
          <a:noFill/>
        </p:spPr>
      </p:pic>
      <p:sp>
        <p:nvSpPr>
          <p:cNvPr id="5" name="TextBox 4"/>
          <p:cNvSpPr txBox="1"/>
          <p:nvPr/>
        </p:nvSpPr>
        <p:spPr>
          <a:xfrm>
            <a:off x="712383" y="5196007"/>
            <a:ext cx="11057860" cy="1661993"/>
          </a:xfrm>
          <a:prstGeom prst="rect">
            <a:avLst/>
          </a:prstGeom>
          <a:noFill/>
        </p:spPr>
        <p:txBody>
          <a:bodyPr wrap="square" rtlCol="0">
            <a:spAutoFit/>
          </a:bodyPr>
          <a:lstStyle/>
          <a:p>
            <a:pPr algn="ctr"/>
            <a:r>
              <a:rPr lang="en-US" sz="2800" b="1" dirty="0" smtClean="0"/>
              <a:t>Since April 2019, over 800 presumptive TB patients have been </a:t>
            </a:r>
          </a:p>
          <a:p>
            <a:pPr algn="ctr"/>
            <a:r>
              <a:rPr lang="en-US" sz="2800" b="1" dirty="0" smtClean="0"/>
              <a:t>referred from </a:t>
            </a:r>
            <a:r>
              <a:rPr lang="en-US" sz="2800" b="1" dirty="0" err="1" smtClean="0"/>
              <a:t>Ayurveda</a:t>
            </a:r>
            <a:r>
              <a:rPr lang="en-US" sz="2800" b="1" dirty="0" smtClean="0"/>
              <a:t> Health Institutions to the DMCs, </a:t>
            </a:r>
          </a:p>
          <a:p>
            <a:pPr algn="ctr"/>
            <a:r>
              <a:rPr lang="en-US" sz="2800" b="1" dirty="0" smtClean="0"/>
              <a:t>out of which 69 cases has been detected.</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a:t>
            </a:r>
            <a:r>
              <a:rPr lang="en-US" dirty="0" smtClean="0"/>
              <a:t> </a:t>
            </a:r>
            <a:endParaRPr lang="en-US" dirty="0"/>
          </a:p>
        </p:txBody>
      </p:sp>
      <p:graphicFrame>
        <p:nvGraphicFramePr>
          <p:cNvPr id="4" name="Content Placeholder 3"/>
          <p:cNvGraphicFramePr>
            <a:graphicFrameLocks noGrp="1"/>
          </p:cNvGraphicFramePr>
          <p:nvPr>
            <p:ph idx="1"/>
          </p:nvPr>
        </p:nvGraphicFramePr>
        <p:xfrm>
          <a:off x="818707" y="244550"/>
          <a:ext cx="8335926" cy="6390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9569302" y="1073888"/>
          <a:ext cx="2111153" cy="53408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228600"/>
            <a:ext cx="11936819" cy="990600"/>
          </a:xfrm>
        </p:spPr>
        <p:txBody>
          <a:bodyPr>
            <a:normAutofit fontScale="90000"/>
          </a:bodyPr>
          <a:lstStyle/>
          <a:p>
            <a:r>
              <a:rPr lang="en-US" dirty="0" smtClean="0"/>
              <a:t>Performance under </a:t>
            </a:r>
            <a:r>
              <a:rPr lang="en-US" dirty="0" err="1" smtClean="0"/>
              <a:t>Nikshay</a:t>
            </a:r>
            <a:r>
              <a:rPr lang="en-US" dirty="0" smtClean="0"/>
              <a:t> </a:t>
            </a:r>
            <a:r>
              <a:rPr lang="en-US" dirty="0" err="1" smtClean="0"/>
              <a:t>Aushadhi</a:t>
            </a:r>
            <a:r>
              <a:rPr lang="en-US" dirty="0" smtClean="0"/>
              <a:t> and </a:t>
            </a:r>
            <a:r>
              <a:rPr lang="en-US" dirty="0" err="1" smtClean="0"/>
              <a:t>Nikshay</a:t>
            </a:r>
            <a:r>
              <a:rPr lang="en-US" dirty="0" smtClean="0"/>
              <a:t> </a:t>
            </a:r>
            <a:r>
              <a:rPr lang="en-US" dirty="0" err="1" smtClean="0"/>
              <a:t>Poshan</a:t>
            </a:r>
            <a:endParaRPr lang="en-US" dirty="0"/>
          </a:p>
        </p:txBody>
      </p:sp>
      <p:graphicFrame>
        <p:nvGraphicFramePr>
          <p:cNvPr id="4" name="Content Placeholder 3"/>
          <p:cNvGraphicFramePr>
            <a:graphicFrameLocks noGrp="1"/>
          </p:cNvGraphicFramePr>
          <p:nvPr>
            <p:ph sz="quarter" idx="1"/>
          </p:nvPr>
        </p:nvGraphicFramePr>
        <p:xfrm>
          <a:off x="1775637" y="1695893"/>
          <a:ext cx="8686800" cy="469427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84" y="526653"/>
            <a:ext cx="3925923" cy="830408"/>
          </a:xfrm>
        </p:spPr>
        <p:txBody>
          <a:bodyPr>
            <a:noAutofit/>
          </a:bodyPr>
          <a:lstStyle/>
          <a:p>
            <a:pPr algn="ctr"/>
            <a:r>
              <a:rPr lang="en-IN" sz="3200" b="1" i="1" dirty="0" smtClean="0">
                <a:latin typeface="+mn-lt"/>
              </a:rPr>
              <a:t>Supplement nutrition</a:t>
            </a:r>
            <a:br>
              <a:rPr lang="en-IN" sz="3200" b="1" i="1" dirty="0" smtClean="0">
                <a:latin typeface="+mn-lt"/>
              </a:rPr>
            </a:br>
            <a:r>
              <a:rPr lang="en-IN" sz="3200" b="1" i="1" dirty="0" smtClean="0">
                <a:latin typeface="+mn-lt"/>
              </a:rPr>
              <a:t>“Him Nutrimix” </a:t>
            </a:r>
            <a:endParaRPr lang="en-IN" sz="3200" b="1" i="1" dirty="0">
              <a:latin typeface="+mn-lt"/>
            </a:endParaRPr>
          </a:p>
        </p:txBody>
      </p:sp>
      <p:sp>
        <p:nvSpPr>
          <p:cNvPr id="3" name="TextBox 2"/>
          <p:cNvSpPr txBox="1"/>
          <p:nvPr/>
        </p:nvSpPr>
        <p:spPr>
          <a:xfrm>
            <a:off x="7176120" y="4571836"/>
            <a:ext cx="936104" cy="369332"/>
          </a:xfrm>
          <a:prstGeom prst="rect">
            <a:avLst/>
          </a:prstGeom>
          <a:solidFill>
            <a:schemeClr val="bg1"/>
          </a:solidFill>
        </p:spPr>
        <p:txBody>
          <a:bodyPr wrap="square" rtlCol="0">
            <a:spAutoFit/>
          </a:bodyPr>
          <a:lstStyle/>
          <a:p>
            <a:endParaRPr lang="en-IN" dirty="0"/>
          </a:p>
        </p:txBody>
      </p:sp>
      <p:sp>
        <p:nvSpPr>
          <p:cNvPr id="5" name="TextBox 4"/>
          <p:cNvSpPr txBox="1"/>
          <p:nvPr/>
        </p:nvSpPr>
        <p:spPr>
          <a:xfrm>
            <a:off x="7176120" y="6453336"/>
            <a:ext cx="936104" cy="369332"/>
          </a:xfrm>
          <a:prstGeom prst="rect">
            <a:avLst/>
          </a:prstGeom>
          <a:solidFill>
            <a:schemeClr val="bg1"/>
          </a:solidFill>
        </p:spPr>
        <p:txBody>
          <a:bodyPr wrap="square" rtlCol="0">
            <a:spAutoFit/>
          </a:bodyPr>
          <a:lstStyle/>
          <a:p>
            <a:endParaRPr lang="en-IN" dirty="0"/>
          </a:p>
        </p:txBody>
      </p:sp>
      <p:sp>
        <p:nvSpPr>
          <p:cNvPr id="6" name="TextBox 5"/>
          <p:cNvSpPr txBox="1"/>
          <p:nvPr/>
        </p:nvSpPr>
        <p:spPr>
          <a:xfrm>
            <a:off x="9912424" y="2420888"/>
            <a:ext cx="755576" cy="369332"/>
          </a:xfrm>
          <a:prstGeom prst="rect">
            <a:avLst/>
          </a:prstGeom>
          <a:solidFill>
            <a:schemeClr val="bg1"/>
          </a:solidFill>
        </p:spPr>
        <p:txBody>
          <a:bodyPr wrap="square" rtlCol="0">
            <a:spAutoFit/>
          </a:bodyPr>
          <a:lstStyle/>
          <a:p>
            <a:endParaRPr lang="en-IN" dirty="0"/>
          </a:p>
        </p:txBody>
      </p:sp>
      <p:sp>
        <p:nvSpPr>
          <p:cNvPr id="7" name="TextBox 6"/>
          <p:cNvSpPr txBox="1"/>
          <p:nvPr/>
        </p:nvSpPr>
        <p:spPr>
          <a:xfrm>
            <a:off x="8472264" y="2050976"/>
            <a:ext cx="288032" cy="153888"/>
          </a:xfrm>
          <a:prstGeom prst="rect">
            <a:avLst/>
          </a:prstGeom>
          <a:solidFill>
            <a:schemeClr val="bg1"/>
          </a:solidFill>
        </p:spPr>
        <p:txBody>
          <a:bodyPr wrap="square" rtlCol="0">
            <a:spAutoFit/>
          </a:bodyPr>
          <a:lstStyle/>
          <a:p>
            <a:endParaRPr lang="en-IN" sz="400" dirty="0"/>
          </a:p>
        </p:txBody>
      </p:sp>
      <p:pic>
        <p:nvPicPr>
          <p:cNvPr id="8" name="Picture 3" descr="C:\Users\MADAM\AppData\Local\Microsoft\Windows\Temporary Internet Files\Content.Outlook\JMBW6CFF\2015-06-13 08.08.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974" b="43513"/>
          <a:stretch/>
        </p:blipFill>
        <p:spPr bwMode="auto">
          <a:xfrm>
            <a:off x="7658695" y="3456102"/>
            <a:ext cx="4275954" cy="31935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651" y="187019"/>
            <a:ext cx="4300998" cy="3133688"/>
          </a:xfrm>
          <a:prstGeom prst="rect">
            <a:avLst/>
          </a:prstGeom>
        </p:spPr>
      </p:pic>
      <p:pic>
        <p:nvPicPr>
          <p:cNvPr id="9" name="Picture 2" descr="C:\Users\MADAM\AppData\Local\Microsoft\Windows\Temporary Internet Files\Content.Outlook\JMBW6CFF\IMG_758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69" t="11989" r="33342" b="12495"/>
          <a:stretch/>
        </p:blipFill>
        <p:spPr bwMode="auto">
          <a:xfrm rot="5400000">
            <a:off x="4144742" y="-31798"/>
            <a:ext cx="3133690" cy="35713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DAM\AppData\Local\Microsoft\Windows\Temporary Internet Files\Content.Outlook\JMBW6CFF\IMG_7578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032368" y="3267042"/>
            <a:ext cx="3358437" cy="35713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184" y="1610172"/>
            <a:ext cx="3726294" cy="538609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All DRTB Patients are provided “Him Nutrimix”- a supplement nutrition support under MMKRNY </a:t>
            </a:r>
          </a:p>
          <a:p>
            <a:pPr marL="285750" indent="-285750">
              <a:buFont typeface="Arial" panose="020B0604020202020204" pitchFamily="34" charset="0"/>
              <a:buChar char="•"/>
            </a:pPr>
            <a:r>
              <a:rPr lang="en-US" sz="2400" dirty="0" smtClean="0"/>
              <a:t>This is over and above of Nikshay Poshan Yojna of Government of India. </a:t>
            </a:r>
          </a:p>
          <a:p>
            <a:pPr marL="285750" indent="-285750">
              <a:buFont typeface="Arial" panose="020B0604020202020204" pitchFamily="34" charset="0"/>
              <a:buChar char="•"/>
            </a:pPr>
            <a:r>
              <a:rPr lang="en-US" sz="2400" dirty="0" smtClean="0"/>
              <a:t>There are near 500 beneficiaries every year. </a:t>
            </a:r>
          </a:p>
          <a:p>
            <a:pPr marL="285750" indent="-285750">
              <a:buFont typeface="Arial" panose="020B0604020202020204" pitchFamily="34" charset="0"/>
              <a:buChar char="•"/>
            </a:pPr>
            <a:r>
              <a:rPr lang="en-US" sz="2400" dirty="0" smtClean="0"/>
              <a:t>100 gm of Nutrimix provides 419 calories and 15.04 gram protein</a:t>
            </a:r>
          </a:p>
          <a:p>
            <a:endParaRPr lang="en-US" sz="2000" dirty="0" smtClean="0"/>
          </a:p>
          <a:p>
            <a:pPr marL="285750" indent="-28575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1818254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191" y="2115880"/>
            <a:ext cx="3349256" cy="3686459"/>
          </a:xfrm>
        </p:spPr>
        <p:txBody>
          <a:bodyPr>
            <a:normAutofit fontScale="90000"/>
          </a:bodyPr>
          <a:lstStyle/>
          <a:p>
            <a:r>
              <a:rPr lang="en-US" sz="2800" dirty="0" smtClean="0">
                <a:solidFill>
                  <a:schemeClr val="tx1">
                    <a:lumMod val="95000"/>
                    <a:lumOff val="5000"/>
                  </a:schemeClr>
                </a:solidFill>
              </a:rPr>
              <a:t>-</a:t>
            </a:r>
            <a:r>
              <a:rPr lang="en-US" sz="3600" dirty="0" smtClean="0">
                <a:solidFill>
                  <a:schemeClr val="tx1"/>
                </a:solidFill>
              </a:rPr>
              <a:t>Launched by Hon’ble Health Minister on </a:t>
            </a:r>
            <a:r>
              <a:rPr lang="en-US" sz="3600" dirty="0">
                <a:solidFill>
                  <a:schemeClr val="tx1"/>
                </a:solidFill>
              </a:rPr>
              <a:t>9</a:t>
            </a:r>
            <a:r>
              <a:rPr lang="en-US" sz="3600" baseline="30000" dirty="0">
                <a:solidFill>
                  <a:schemeClr val="tx1"/>
                </a:solidFill>
              </a:rPr>
              <a:t>th</a:t>
            </a:r>
            <a:r>
              <a:rPr lang="en-US" sz="3600" dirty="0">
                <a:solidFill>
                  <a:schemeClr val="tx1"/>
                </a:solidFill>
              </a:rPr>
              <a:t> </a:t>
            </a:r>
            <a:r>
              <a:rPr lang="en-US" sz="3600" dirty="0" smtClean="0">
                <a:solidFill>
                  <a:schemeClr val="tx1"/>
                </a:solidFill>
              </a:rPr>
              <a:t>March 2019 </a:t>
            </a:r>
            <a:br>
              <a:rPr lang="en-US" sz="3600" dirty="0" smtClean="0">
                <a:solidFill>
                  <a:schemeClr val="tx1"/>
                </a:solidFill>
              </a:rPr>
            </a:br>
            <a:r>
              <a:rPr lang="en-US" sz="3600" dirty="0" smtClean="0">
                <a:solidFill>
                  <a:schemeClr val="tx1"/>
                </a:solidFill>
              </a:rPr>
              <a:t/>
            </a:r>
            <a:br>
              <a:rPr lang="en-US" sz="3600" dirty="0" smtClean="0">
                <a:solidFill>
                  <a:schemeClr val="tx1"/>
                </a:solidFill>
              </a:rPr>
            </a:br>
            <a:r>
              <a:rPr lang="en-US" sz="3600" dirty="0" smtClean="0">
                <a:solidFill>
                  <a:schemeClr val="tx1"/>
                </a:solidFill>
              </a:rPr>
              <a:t>-Over 4010 downloads has been be made so </a:t>
            </a:r>
            <a:r>
              <a:rPr lang="en-US" sz="3600" dirty="0">
                <a:solidFill>
                  <a:schemeClr val="tx1"/>
                </a:solidFill>
              </a:rPr>
              <a:t>far</a:t>
            </a:r>
            <a:r>
              <a:rPr lang="en-US" sz="3600" dirty="0" smtClean="0">
                <a:solidFill>
                  <a:schemeClr val="tx1"/>
                </a:solidFill>
              </a:rPr>
              <a:t>.</a:t>
            </a:r>
            <a:endParaRPr lang="en-US" sz="3600" dirty="0">
              <a:solidFill>
                <a:schemeClr val="tx1"/>
              </a:solidFill>
            </a:endParaRPr>
          </a:p>
        </p:txBody>
      </p:sp>
      <p:pic>
        <p:nvPicPr>
          <p:cNvPr id="5" name="Content Placeholder 4"/>
          <p:cNvPicPr>
            <a:picLocks noGrp="1" noChangeAspect="1"/>
          </p:cNvPicPr>
          <p:nvPr>
            <p:ph sz="quarter" idx="1"/>
          </p:nvPr>
        </p:nvPicPr>
        <p:blipFill>
          <a:blip r:embed="rId2" cstate="print"/>
          <a:stretch>
            <a:fillRect/>
          </a:stretch>
        </p:blipFill>
        <p:spPr>
          <a:xfrm>
            <a:off x="0" y="1653008"/>
            <a:ext cx="3359888" cy="5098312"/>
          </a:xfrm>
          <a:prstGeom prst="rect">
            <a:avLst/>
          </a:prstGeom>
        </p:spPr>
      </p:pic>
      <p:pic>
        <p:nvPicPr>
          <p:cNvPr id="4" name="Picture 3"/>
          <p:cNvPicPr>
            <a:picLocks noChangeAspect="1"/>
          </p:cNvPicPr>
          <p:nvPr/>
        </p:nvPicPr>
        <p:blipFill>
          <a:blip r:embed="rId3" cstate="print"/>
          <a:stretch>
            <a:fillRect/>
          </a:stretch>
        </p:blipFill>
        <p:spPr>
          <a:xfrm>
            <a:off x="7470241" y="2549964"/>
            <a:ext cx="4288966" cy="2840744"/>
          </a:xfrm>
          <a:prstGeom prst="rect">
            <a:avLst/>
          </a:prstGeom>
        </p:spPr>
      </p:pic>
      <p:sp>
        <p:nvSpPr>
          <p:cNvPr id="7" name="TextBox 6"/>
          <p:cNvSpPr txBox="1"/>
          <p:nvPr/>
        </p:nvSpPr>
        <p:spPr>
          <a:xfrm>
            <a:off x="563526" y="372140"/>
            <a:ext cx="7187609" cy="1107996"/>
          </a:xfrm>
          <a:prstGeom prst="rect">
            <a:avLst/>
          </a:prstGeom>
          <a:noFill/>
        </p:spPr>
        <p:txBody>
          <a:bodyPr wrap="square" rtlCol="0">
            <a:spAutoFit/>
          </a:bodyPr>
          <a:lstStyle/>
          <a:p>
            <a:r>
              <a:rPr lang="en-US" sz="4800" b="1" i="1" dirty="0" smtClean="0"/>
              <a:t>TB </a:t>
            </a:r>
            <a:r>
              <a:rPr lang="en-US" sz="4800" b="1" i="1" dirty="0" err="1" smtClean="0"/>
              <a:t>Mukt</a:t>
            </a:r>
            <a:r>
              <a:rPr lang="en-US" sz="4800" b="1" i="1" dirty="0" smtClean="0"/>
              <a:t> Himachal APP</a:t>
            </a:r>
            <a:r>
              <a:rPr lang="en-US" sz="1400" u="sng" dirty="0" smtClean="0">
                <a:solidFill>
                  <a:srgbClr val="C00000"/>
                </a:solidFill>
              </a:rPr>
              <a:t/>
            </a:r>
            <a:br>
              <a:rPr lang="en-US" sz="1400" u="sng" dirty="0" smtClean="0">
                <a:solidFill>
                  <a:srgbClr val="C00000"/>
                </a:solidFill>
              </a:rPr>
            </a:br>
            <a:endParaRPr lang="en-US" dirty="0"/>
          </a:p>
        </p:txBody>
      </p:sp>
    </p:spTree>
    <p:extLst>
      <p:ext uri="{BB962C8B-B14F-4D97-AF65-F5344CB8AC3E}">
        <p14:creationId xmlns:p14="http://schemas.microsoft.com/office/powerpoint/2010/main" val="1588970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3526" y="372140"/>
            <a:ext cx="7187609" cy="1107996"/>
          </a:xfrm>
          <a:prstGeom prst="rect">
            <a:avLst/>
          </a:prstGeom>
          <a:noFill/>
        </p:spPr>
        <p:txBody>
          <a:bodyPr wrap="square" rtlCol="0">
            <a:spAutoFit/>
          </a:bodyPr>
          <a:lstStyle/>
          <a:p>
            <a:r>
              <a:rPr lang="en-US" sz="4800" b="1" i="1" dirty="0" smtClean="0"/>
              <a:t>TB </a:t>
            </a:r>
            <a:r>
              <a:rPr lang="en-US" sz="4800" b="1" i="1" dirty="0" err="1" smtClean="0"/>
              <a:t>Mukt</a:t>
            </a:r>
            <a:r>
              <a:rPr lang="en-US" sz="4800" b="1" i="1" dirty="0" smtClean="0"/>
              <a:t> Himachal APP</a:t>
            </a:r>
            <a:r>
              <a:rPr lang="en-US" sz="1400" u="sng" dirty="0" smtClean="0">
                <a:solidFill>
                  <a:srgbClr val="C00000"/>
                </a:solidFill>
              </a:rPr>
              <a:t/>
            </a:r>
            <a:br>
              <a:rPr lang="en-US" sz="1400" u="sng" dirty="0" smtClean="0">
                <a:solidFill>
                  <a:srgbClr val="C00000"/>
                </a:solidFill>
              </a:rPr>
            </a:br>
            <a:endParaRPr lang="en-US" dirty="0"/>
          </a:p>
        </p:txBody>
      </p:sp>
      <p:sp>
        <p:nvSpPr>
          <p:cNvPr id="6" name="Content Placeholder 5"/>
          <p:cNvSpPr>
            <a:spLocks noGrp="1"/>
          </p:cNvSpPr>
          <p:nvPr>
            <p:ph sz="quarter" idx="1"/>
          </p:nvPr>
        </p:nvSpPr>
        <p:spPr>
          <a:xfrm>
            <a:off x="816864" y="1600200"/>
            <a:ext cx="7168187" cy="4495800"/>
          </a:xfrm>
        </p:spPr>
        <p:txBody>
          <a:bodyPr>
            <a:normAutofit/>
          </a:bodyPr>
          <a:lstStyle/>
          <a:p>
            <a:r>
              <a:rPr lang="en-US" sz="3600" dirty="0" smtClean="0"/>
              <a:t>Basic information/general awareness about TB disease, symptoms, prevention etc. </a:t>
            </a:r>
          </a:p>
          <a:p>
            <a:r>
              <a:rPr lang="en-GB" sz="3600" dirty="0" smtClean="0"/>
              <a:t>App has been very useful for the users to know about diagnostic and treatment services available in the State.</a:t>
            </a:r>
            <a:endParaRPr lang="en-US" sz="3600" dirty="0"/>
          </a:p>
        </p:txBody>
      </p:sp>
      <p:sp>
        <p:nvSpPr>
          <p:cNvPr id="8" name="Title 7"/>
          <p:cNvSpPr>
            <a:spLocks noGrp="1"/>
          </p:cNvSpPr>
          <p:nvPr>
            <p:ph type="title"/>
          </p:nvPr>
        </p:nvSpPr>
        <p:spPr/>
        <p:txBody>
          <a:bodyPr/>
          <a:lstStyle/>
          <a:p>
            <a:endParaRPr lang="en-US" dirty="0"/>
          </a:p>
        </p:txBody>
      </p:sp>
      <p:pic>
        <p:nvPicPr>
          <p:cNvPr id="49154" name="Picture 2" descr="C:\Users\acer\Downloads\Screenshot_2019-11-17-10-32-39-264_com.app.tbmukt.jpg"/>
          <p:cNvPicPr>
            <a:picLocks noChangeAspect="1" noChangeArrowheads="1"/>
          </p:cNvPicPr>
          <p:nvPr/>
        </p:nvPicPr>
        <p:blipFill>
          <a:blip r:embed="rId2" cstate="print"/>
          <a:srcRect/>
          <a:stretch>
            <a:fillRect/>
          </a:stretch>
        </p:blipFill>
        <p:spPr bwMode="auto">
          <a:xfrm>
            <a:off x="8608010" y="350875"/>
            <a:ext cx="2985827" cy="6209414"/>
          </a:xfrm>
          <a:prstGeom prst="rect">
            <a:avLst/>
          </a:prstGeom>
          <a:noFill/>
        </p:spPr>
      </p:pic>
    </p:spTree>
    <p:extLst>
      <p:ext uri="{BB962C8B-B14F-4D97-AF65-F5344CB8AC3E}">
        <p14:creationId xmlns:p14="http://schemas.microsoft.com/office/powerpoint/2010/main" val="1588970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3526" y="372140"/>
            <a:ext cx="7187609" cy="1107996"/>
          </a:xfrm>
          <a:prstGeom prst="rect">
            <a:avLst/>
          </a:prstGeom>
          <a:noFill/>
        </p:spPr>
        <p:txBody>
          <a:bodyPr wrap="square" rtlCol="0">
            <a:spAutoFit/>
          </a:bodyPr>
          <a:lstStyle/>
          <a:p>
            <a:r>
              <a:rPr lang="en-US" sz="4800" b="1" i="1" dirty="0" smtClean="0"/>
              <a:t>TB </a:t>
            </a:r>
            <a:r>
              <a:rPr lang="en-US" sz="4800" b="1" i="1" dirty="0" err="1" smtClean="0"/>
              <a:t>Mukt</a:t>
            </a:r>
            <a:r>
              <a:rPr lang="en-US" sz="4800" b="1" i="1" dirty="0" smtClean="0"/>
              <a:t> Himachal APP</a:t>
            </a:r>
            <a:r>
              <a:rPr lang="en-US" sz="1400" u="sng" dirty="0" smtClean="0">
                <a:solidFill>
                  <a:srgbClr val="C00000"/>
                </a:solidFill>
              </a:rPr>
              <a:t/>
            </a:r>
            <a:br>
              <a:rPr lang="en-US" sz="1400" u="sng" dirty="0" smtClean="0">
                <a:solidFill>
                  <a:srgbClr val="C00000"/>
                </a:solidFill>
              </a:rPr>
            </a:br>
            <a:endParaRPr lang="en-US" dirty="0"/>
          </a:p>
        </p:txBody>
      </p:sp>
      <p:sp>
        <p:nvSpPr>
          <p:cNvPr id="6" name="Content Placeholder 5"/>
          <p:cNvSpPr>
            <a:spLocks noGrp="1"/>
          </p:cNvSpPr>
          <p:nvPr>
            <p:ph sz="quarter" idx="1"/>
          </p:nvPr>
        </p:nvSpPr>
        <p:spPr>
          <a:xfrm>
            <a:off x="816864" y="1600200"/>
            <a:ext cx="7019331" cy="4495800"/>
          </a:xfrm>
        </p:spPr>
        <p:txBody>
          <a:bodyPr/>
          <a:lstStyle/>
          <a:p>
            <a:r>
              <a:rPr lang="en-GB" sz="3600" dirty="0" smtClean="0"/>
              <a:t>Users can access nearest DMC and CBNAAT along with details of Laboratory Technician.</a:t>
            </a:r>
          </a:p>
          <a:p>
            <a:r>
              <a:rPr lang="en-GB" sz="3600" dirty="0" smtClean="0"/>
              <a:t>YouTube video links on IEC activities also uploaded</a:t>
            </a:r>
            <a:r>
              <a:rPr lang="en-GB" sz="3200" dirty="0" smtClean="0"/>
              <a:t/>
            </a:r>
            <a:br>
              <a:rPr lang="en-GB" sz="3200" dirty="0" smtClean="0"/>
            </a:br>
            <a:endParaRPr lang="en-US" dirty="0"/>
          </a:p>
        </p:txBody>
      </p:sp>
      <p:sp>
        <p:nvSpPr>
          <p:cNvPr id="8" name="Title 7"/>
          <p:cNvSpPr>
            <a:spLocks noGrp="1"/>
          </p:cNvSpPr>
          <p:nvPr>
            <p:ph type="title"/>
          </p:nvPr>
        </p:nvSpPr>
        <p:spPr/>
        <p:txBody>
          <a:bodyPr/>
          <a:lstStyle/>
          <a:p>
            <a:endParaRPr lang="en-US"/>
          </a:p>
        </p:txBody>
      </p:sp>
      <p:pic>
        <p:nvPicPr>
          <p:cNvPr id="50178" name="Picture 2" descr="C:\Users\acer\Downloads\Screenshot_2019-11-17-10-32-33-721_com.app.tbmukt.jpg"/>
          <p:cNvPicPr>
            <a:picLocks noChangeAspect="1" noChangeArrowheads="1"/>
          </p:cNvPicPr>
          <p:nvPr/>
        </p:nvPicPr>
        <p:blipFill>
          <a:blip r:embed="rId2" cstate="print"/>
          <a:srcRect/>
          <a:stretch>
            <a:fillRect/>
          </a:stretch>
        </p:blipFill>
        <p:spPr bwMode="auto">
          <a:xfrm>
            <a:off x="8626832" y="531628"/>
            <a:ext cx="2924474" cy="6081823"/>
          </a:xfrm>
          <a:prstGeom prst="rect">
            <a:avLst/>
          </a:prstGeom>
          <a:noFill/>
        </p:spPr>
      </p:pic>
    </p:spTree>
    <p:extLst>
      <p:ext uri="{BB962C8B-B14F-4D97-AF65-F5344CB8AC3E}">
        <p14:creationId xmlns:p14="http://schemas.microsoft.com/office/powerpoint/2010/main" val="15889706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a:t>
            </a:r>
            <a:endParaRPr lang="en-US" dirty="0"/>
          </a:p>
        </p:txBody>
      </p:sp>
      <p:graphicFrame>
        <p:nvGraphicFramePr>
          <p:cNvPr id="4" name="Content Placeholder 3"/>
          <p:cNvGraphicFramePr>
            <a:graphicFrameLocks noGrp="1"/>
          </p:cNvGraphicFramePr>
          <p:nvPr>
            <p:ph idx="1"/>
          </p:nvPr>
        </p:nvGraphicFramePr>
        <p:xfrm>
          <a:off x="637954" y="138226"/>
          <a:ext cx="8335926" cy="6390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9569302" y="1073888"/>
          <a:ext cx="2111153" cy="53408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 descr="Image result for tb free india 2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23" y="416273"/>
            <a:ext cx="3707904"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lstStyle/>
          <a:p>
            <a:endParaRPr lang="en-US" dirty="0"/>
          </a:p>
        </p:txBody>
      </p:sp>
      <p:sp>
        <p:nvSpPr>
          <p:cNvPr id="11" name="Rectangle 10"/>
          <p:cNvSpPr/>
          <p:nvPr/>
        </p:nvSpPr>
        <p:spPr>
          <a:xfrm>
            <a:off x="135801" y="2924269"/>
            <a:ext cx="6391747" cy="3811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31736" t="39172" r="32738" b="29329"/>
          <a:stretch/>
        </p:blipFill>
        <p:spPr>
          <a:xfrm>
            <a:off x="247099" y="2996509"/>
            <a:ext cx="6174267" cy="3639679"/>
          </a:xfrm>
          <a:prstGeom prst="rect">
            <a:avLst/>
          </a:prstGeom>
        </p:spPr>
      </p:pic>
      <p:pic>
        <p:nvPicPr>
          <p:cNvPr id="1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231" y="3413415"/>
            <a:ext cx="3917910" cy="323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5"/>
          <a:srcRect l="50264" t="19553" r="21152" b="7768"/>
          <a:stretch/>
        </p:blipFill>
        <p:spPr>
          <a:xfrm>
            <a:off x="7090933" y="271603"/>
            <a:ext cx="2198968" cy="3277354"/>
          </a:xfrm>
          <a:prstGeom prst="rect">
            <a:avLst/>
          </a:prstGeom>
          <a:ln w="28575">
            <a:solidFill>
              <a:schemeClr val="tx1"/>
            </a:solidFill>
          </a:ln>
        </p:spPr>
      </p:pic>
      <p:pic>
        <p:nvPicPr>
          <p:cNvPr id="14" name="Picture 3" descr="C:\Users\MADAM\AppData\Local\Microsoft\Windows\Temporary Internet Files\Content.Outlook\JMBW6CFF\IMG-20170312-WA00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5020" y="253497"/>
            <a:ext cx="2591233" cy="3319364"/>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9352231" y="778598"/>
            <a:ext cx="2670771" cy="1195057"/>
          </a:xfrm>
          <a:prstGeom prst="ellipse">
            <a:avLst/>
          </a:prstGeom>
          <a:noFill/>
          <a:ln w="107950"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5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Air Borne Infection control measures</a:t>
            </a:r>
            <a:endParaRPr lang="en-US" dirty="0"/>
          </a:p>
        </p:txBody>
      </p:sp>
      <p:sp>
        <p:nvSpPr>
          <p:cNvPr id="3" name="Content Placeholder 2"/>
          <p:cNvSpPr>
            <a:spLocks noGrp="1"/>
          </p:cNvSpPr>
          <p:nvPr>
            <p:ph sz="quarter" idx="1"/>
          </p:nvPr>
        </p:nvSpPr>
        <p:spPr>
          <a:xfrm>
            <a:off x="393405" y="1600200"/>
            <a:ext cx="6390167" cy="4800600"/>
          </a:xfrm>
        </p:spPr>
        <p:txBody>
          <a:bodyPr>
            <a:normAutofit lnSpcReduction="10000"/>
          </a:bodyPr>
          <a:lstStyle/>
          <a:p>
            <a:pPr algn="just"/>
            <a:r>
              <a:rPr lang="en-US" dirty="0" smtClean="0"/>
              <a:t>State level workshop conducted on 28/09/2019 at </a:t>
            </a:r>
            <a:r>
              <a:rPr lang="en-US" dirty="0" err="1" smtClean="0"/>
              <a:t>Shimla</a:t>
            </a:r>
            <a:r>
              <a:rPr lang="en-US" dirty="0" smtClean="0"/>
              <a:t> for Sr. Medical </a:t>
            </a:r>
            <a:r>
              <a:rPr lang="en-US" dirty="0" err="1" smtClean="0"/>
              <a:t>Supdt</a:t>
            </a:r>
            <a:r>
              <a:rPr lang="en-US" dirty="0" smtClean="0"/>
              <a:t> of Medical colleges Hospitals &amp;  district hospitals and Quality consultants with faculty support from WHO-CTD, NITRD New Delhi and The Union. </a:t>
            </a:r>
          </a:p>
          <a:p>
            <a:pPr algn="just"/>
            <a:r>
              <a:rPr lang="en-US" dirty="0" smtClean="0"/>
              <a:t>District level trainings of Hospital staff will be followed soon.</a:t>
            </a:r>
          </a:p>
          <a:p>
            <a:pPr algn="just"/>
            <a:r>
              <a:rPr lang="en-US" dirty="0" smtClean="0"/>
              <a:t>Assessment of all major hospitals up to the level of Civil Hospitals will be done for air borne infection control measures. </a:t>
            </a:r>
          </a:p>
          <a:p>
            <a:pPr algn="just"/>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366" y="3990428"/>
            <a:ext cx="4911634" cy="2867572"/>
          </a:xfrm>
          <a:prstGeom prst="rect">
            <a:avLst/>
          </a:prstGeom>
        </p:spPr>
      </p:pic>
      <p:pic>
        <p:nvPicPr>
          <p:cNvPr id="4" name="Picture 3"/>
          <p:cNvPicPr>
            <a:picLocks noChangeAspect="1"/>
          </p:cNvPicPr>
          <p:nvPr/>
        </p:nvPicPr>
        <p:blipFill>
          <a:blip r:embed="rId3"/>
          <a:stretch>
            <a:fillRect/>
          </a:stretch>
        </p:blipFill>
        <p:spPr>
          <a:xfrm>
            <a:off x="7299100" y="1586940"/>
            <a:ext cx="4892900" cy="28465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406" y="1600200"/>
            <a:ext cx="4646428" cy="4800600"/>
          </a:xfrm>
        </p:spPr>
        <p:txBody>
          <a:bodyPr>
            <a:normAutofit/>
          </a:bodyPr>
          <a:lstStyle/>
          <a:p>
            <a:pPr algn="just">
              <a:buNone/>
            </a:pPr>
            <a:r>
              <a:rPr lang="en-US" sz="4400" dirty="0" smtClean="0"/>
              <a:t>Establishment of </a:t>
            </a:r>
            <a:r>
              <a:rPr lang="en-US" sz="4400" b="1" dirty="0" smtClean="0"/>
              <a:t>COUGH CORNERS </a:t>
            </a:r>
            <a:r>
              <a:rPr lang="en-US" sz="4400" dirty="0" smtClean="0"/>
              <a:t>in every major hospital to prevent spread in </a:t>
            </a:r>
            <a:r>
              <a:rPr lang="en-US" sz="4400" dirty="0" smtClean="0"/>
              <a:t>Health care </a:t>
            </a:r>
            <a:r>
              <a:rPr lang="en-US" sz="4400" dirty="0" smtClean="0"/>
              <a:t>facilities. </a:t>
            </a:r>
          </a:p>
          <a:p>
            <a:pPr algn="just"/>
            <a:endParaRPr lang="en-US" dirty="0"/>
          </a:p>
        </p:txBody>
      </p:sp>
      <p:pic>
        <p:nvPicPr>
          <p:cNvPr id="51202" name="Picture 2" descr="C:\Users\acer\Downloads\IMG-20191117-WA0007.jpg"/>
          <p:cNvPicPr>
            <a:picLocks noChangeAspect="1" noChangeArrowheads="1"/>
          </p:cNvPicPr>
          <p:nvPr/>
        </p:nvPicPr>
        <p:blipFill>
          <a:blip r:embed="rId2"/>
          <a:srcRect/>
          <a:stretch>
            <a:fillRect/>
          </a:stretch>
        </p:blipFill>
        <p:spPr bwMode="auto">
          <a:xfrm>
            <a:off x="5197549" y="0"/>
            <a:ext cx="6858000"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BUILD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65444280"/>
              </p:ext>
            </p:extLst>
          </p:nvPr>
        </p:nvGraphicFramePr>
        <p:xfrm>
          <a:off x="1382537" y="255792"/>
          <a:ext cx="8335926" cy="6390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3724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69228547"/>
              </p:ext>
            </p:extLst>
          </p:nvPr>
        </p:nvGraphicFramePr>
        <p:xfrm>
          <a:off x="838200" y="365125"/>
          <a:ext cx="10515600" cy="5811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7469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Sensitisation for MLAs</a:t>
            </a:r>
            <a:endParaRPr lang="en-IN" dirty="0"/>
          </a:p>
        </p:txBody>
      </p:sp>
      <p:sp>
        <p:nvSpPr>
          <p:cNvPr id="3" name="Content Placeholder 2"/>
          <p:cNvSpPr>
            <a:spLocks noGrp="1"/>
          </p:cNvSpPr>
          <p:nvPr>
            <p:ph sz="quarter" idx="1"/>
          </p:nvPr>
        </p:nvSpPr>
        <p:spPr>
          <a:xfrm>
            <a:off x="287383" y="1600200"/>
            <a:ext cx="11400681" cy="4495800"/>
          </a:xfrm>
        </p:spPr>
        <p:txBody>
          <a:bodyPr>
            <a:normAutofit/>
          </a:bodyPr>
          <a:lstStyle/>
          <a:p>
            <a:pPr marL="0" indent="0">
              <a:buNone/>
            </a:pPr>
            <a:r>
              <a:rPr lang="en-US" sz="2800" dirty="0"/>
              <a:t>State level </a:t>
            </a:r>
            <a:r>
              <a:rPr lang="en-US" sz="2800" dirty="0" err="1"/>
              <a:t>intersectoral</a:t>
            </a:r>
            <a:r>
              <a:rPr lang="en-US" sz="2800" dirty="0"/>
              <a:t> coordination meeting cum </a:t>
            </a:r>
            <a:r>
              <a:rPr lang="en-US" sz="2800" dirty="0" smtClean="0"/>
              <a:t>Sensitization </a:t>
            </a:r>
            <a:r>
              <a:rPr lang="en-US" sz="2800" dirty="0"/>
              <a:t>program for Hon'ble </a:t>
            </a:r>
            <a:r>
              <a:rPr lang="en-US" sz="2800" dirty="0" smtClean="0"/>
              <a:t>MLAs held on 2</a:t>
            </a:r>
            <a:r>
              <a:rPr lang="en-US" sz="2800" baseline="30000" dirty="0" smtClean="0"/>
              <a:t>nd</a:t>
            </a:r>
            <a:r>
              <a:rPr lang="en-US" sz="2800" dirty="0" smtClean="0"/>
              <a:t> April 2018</a:t>
            </a:r>
            <a:endParaRPr lang="en-IN"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49" y="3067889"/>
            <a:ext cx="5305425" cy="35369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3470" y="3067889"/>
            <a:ext cx="5305426" cy="3536950"/>
          </a:xfrm>
          <a:prstGeom prst="rect">
            <a:avLst/>
          </a:prstGeom>
        </p:spPr>
      </p:pic>
    </p:spTree>
    <p:extLst>
      <p:ext uri="{BB962C8B-B14F-4D97-AF65-F5344CB8AC3E}">
        <p14:creationId xmlns:p14="http://schemas.microsoft.com/office/powerpoint/2010/main" val="2065105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Sensitisation for PRIs</a:t>
            </a:r>
            <a:endParaRPr lang="en-IN" dirty="0"/>
          </a:p>
        </p:txBody>
      </p:sp>
      <p:sp>
        <p:nvSpPr>
          <p:cNvPr id="3" name="Content Placeholder 2"/>
          <p:cNvSpPr>
            <a:spLocks noGrp="1"/>
          </p:cNvSpPr>
          <p:nvPr>
            <p:ph sz="quarter" idx="1"/>
          </p:nvPr>
        </p:nvSpPr>
        <p:spPr>
          <a:xfrm>
            <a:off x="287383" y="1600199"/>
            <a:ext cx="7628708" cy="4957355"/>
          </a:xfrm>
        </p:spPr>
        <p:txBody>
          <a:bodyPr>
            <a:normAutofit fontScale="92500"/>
          </a:bodyPr>
          <a:lstStyle/>
          <a:p>
            <a:pPr algn="just"/>
            <a:r>
              <a:rPr lang="en-US" sz="2800" dirty="0"/>
              <a:t>State level </a:t>
            </a:r>
            <a:r>
              <a:rPr lang="en-US" sz="2800" dirty="0" err="1"/>
              <a:t>intersectoral</a:t>
            </a:r>
            <a:r>
              <a:rPr lang="en-US" sz="2800" dirty="0"/>
              <a:t> coordination meeting cum </a:t>
            </a:r>
            <a:r>
              <a:rPr lang="en-US" sz="2800" dirty="0" smtClean="0"/>
              <a:t>Sensitization for TOT </a:t>
            </a:r>
            <a:r>
              <a:rPr lang="en-US" sz="2800" dirty="0"/>
              <a:t>workshops (2 No.) conducted in Sep 2018</a:t>
            </a:r>
          </a:p>
          <a:p>
            <a:pPr algn="just"/>
            <a:r>
              <a:rPr lang="en-US" sz="2800" dirty="0"/>
              <a:t>Total 5527 PRI representatives has been sensitized about TB </a:t>
            </a:r>
            <a:r>
              <a:rPr lang="en-US" sz="2800" dirty="0" err="1"/>
              <a:t>Mukt</a:t>
            </a:r>
            <a:r>
              <a:rPr lang="en-US" sz="2800" dirty="0"/>
              <a:t> Himachal </a:t>
            </a:r>
            <a:r>
              <a:rPr lang="en-US" sz="2800" dirty="0" err="1"/>
              <a:t>Abhiyan</a:t>
            </a:r>
            <a:r>
              <a:rPr lang="en-US" sz="2800" dirty="0"/>
              <a:t> from 3301 gram panchayats in 72 Health blocks across the State.</a:t>
            </a:r>
          </a:p>
          <a:p>
            <a:pPr algn="just"/>
            <a:r>
              <a:rPr lang="en-US" sz="2800" dirty="0"/>
              <a:t>Hon’ble PRI Minister also attended one of program in a Gram </a:t>
            </a:r>
            <a:r>
              <a:rPr lang="en-US" sz="2800" dirty="0" err="1"/>
              <a:t>panchyat</a:t>
            </a:r>
            <a:r>
              <a:rPr lang="en-US" sz="2800" dirty="0"/>
              <a:t>.</a:t>
            </a:r>
          </a:p>
          <a:p>
            <a:pPr algn="just"/>
            <a:r>
              <a:rPr lang="en-US" sz="2800" dirty="0"/>
              <a:t>PRIs supporting the Department in IEC activities, case finding, improving treatment adherence and reducing Lost to Follow Up. </a:t>
            </a:r>
          </a:p>
        </p:txBody>
      </p:sp>
      <p:pic>
        <p:nvPicPr>
          <p:cNvPr id="6" name="Picture 5"/>
          <p:cNvPicPr>
            <a:picLocks noChangeAspect="1"/>
          </p:cNvPicPr>
          <p:nvPr/>
        </p:nvPicPr>
        <p:blipFill>
          <a:blip r:embed="rId2" cstate="print"/>
          <a:stretch>
            <a:fillRect/>
          </a:stretch>
        </p:blipFill>
        <p:spPr>
          <a:xfrm>
            <a:off x="8290553" y="4717517"/>
            <a:ext cx="3798450" cy="2035979"/>
          </a:xfrm>
          <a:prstGeom prst="rect">
            <a:avLst/>
          </a:prstGeom>
        </p:spPr>
      </p:pic>
      <p:pic>
        <p:nvPicPr>
          <p:cNvPr id="7" name="Picture 6"/>
          <p:cNvPicPr>
            <a:picLocks noChangeAspect="1"/>
          </p:cNvPicPr>
          <p:nvPr/>
        </p:nvPicPr>
        <p:blipFill>
          <a:blip r:embed="rId3" cstate="print"/>
          <a:stretch>
            <a:fillRect/>
          </a:stretch>
        </p:blipFill>
        <p:spPr>
          <a:xfrm>
            <a:off x="8290554" y="2478340"/>
            <a:ext cx="3798450" cy="211978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7551"/>
          <a:stretch/>
        </p:blipFill>
        <p:spPr>
          <a:xfrm>
            <a:off x="8290553" y="158743"/>
            <a:ext cx="3798450" cy="2200207"/>
          </a:xfrm>
          <a:prstGeom prst="rect">
            <a:avLst/>
          </a:prstGeom>
        </p:spPr>
      </p:pic>
    </p:spTree>
    <p:extLst>
      <p:ext uri="{BB962C8B-B14F-4D97-AF65-F5344CB8AC3E}">
        <p14:creationId xmlns:p14="http://schemas.microsoft.com/office/powerpoint/2010/main" val="1647757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TB </a:t>
            </a:r>
            <a:r>
              <a:rPr lang="en-US" b="1" i="1" dirty="0" err="1"/>
              <a:t>mukt</a:t>
            </a:r>
            <a:r>
              <a:rPr lang="en-US" b="1" i="1" dirty="0"/>
              <a:t> Himachal-now </a:t>
            </a:r>
            <a:r>
              <a:rPr lang="en-US" b="1" i="1" dirty="0" smtClean="0"/>
              <a:t>an</a:t>
            </a:r>
            <a:br>
              <a:rPr lang="en-US" b="1" i="1" dirty="0" smtClean="0"/>
            </a:br>
            <a:r>
              <a:rPr lang="en-US" b="1" i="1" dirty="0" smtClean="0"/>
              <a:t> </a:t>
            </a:r>
            <a:r>
              <a:rPr lang="en-US" b="1" i="1" dirty="0"/>
              <a:t>agenda in </a:t>
            </a:r>
            <a:r>
              <a:rPr lang="en-US" b="1" i="1" dirty="0" smtClean="0"/>
              <a:t>Gram Sabha meeting</a:t>
            </a:r>
            <a:endParaRPr lang="en-IN" dirty="0"/>
          </a:p>
        </p:txBody>
      </p:sp>
      <p:sp>
        <p:nvSpPr>
          <p:cNvPr id="3" name="Content Placeholder 2"/>
          <p:cNvSpPr>
            <a:spLocks noGrp="1"/>
          </p:cNvSpPr>
          <p:nvPr>
            <p:ph sz="quarter" idx="1"/>
          </p:nvPr>
        </p:nvSpPr>
        <p:spPr>
          <a:xfrm>
            <a:off x="287383" y="1600199"/>
            <a:ext cx="7628708" cy="4957355"/>
          </a:xfrm>
        </p:spPr>
        <p:txBody>
          <a:bodyPr>
            <a:normAutofit/>
          </a:bodyPr>
          <a:lstStyle/>
          <a:p>
            <a:pPr>
              <a:buFont typeface="Wingdings" panose="05000000000000000000" pitchFamily="2" charset="2"/>
              <a:buChar char="q"/>
            </a:pPr>
            <a:r>
              <a:rPr lang="en-US" sz="2800" dirty="0"/>
              <a:t>TB </a:t>
            </a:r>
            <a:r>
              <a:rPr lang="en-US" sz="2800" dirty="0" err="1"/>
              <a:t>mukt</a:t>
            </a:r>
            <a:r>
              <a:rPr lang="en-US" sz="2800" dirty="0"/>
              <a:t> Himachal-a special awareness session was conducted in all gram panchayats of Himachal Pradesh across the State on 2</a:t>
            </a:r>
            <a:r>
              <a:rPr lang="en-US" sz="2800" baseline="30000" dirty="0"/>
              <a:t>nd</a:t>
            </a:r>
            <a:r>
              <a:rPr lang="en-US" sz="2800" dirty="0"/>
              <a:t> October 2019. </a:t>
            </a:r>
            <a:endParaRPr lang="en-US" sz="2800" dirty="0" smtClean="0"/>
          </a:p>
          <a:p>
            <a:pPr>
              <a:buFont typeface="Wingdings" panose="05000000000000000000" pitchFamily="2" charset="2"/>
              <a:buChar char="q"/>
            </a:pPr>
            <a:r>
              <a:rPr lang="en-US" sz="2800" dirty="0" smtClean="0"/>
              <a:t>This </a:t>
            </a:r>
            <a:r>
              <a:rPr lang="en-US" sz="2800" dirty="0"/>
              <a:t>session generated a mass movement across the State on same time to go for TB free by 2021. </a:t>
            </a:r>
            <a:endParaRPr lang="en-US" sz="2800" dirty="0" smtClean="0"/>
          </a:p>
          <a:p>
            <a:pPr>
              <a:buFont typeface="Wingdings" panose="05000000000000000000" pitchFamily="2" charset="2"/>
              <a:buChar char="q"/>
            </a:pPr>
            <a:r>
              <a:rPr lang="en-US" sz="2800" dirty="0" smtClean="0"/>
              <a:t>One </a:t>
            </a:r>
            <a:r>
              <a:rPr lang="en-US" sz="2800" dirty="0"/>
              <a:t>of Hon'ble MP and </a:t>
            </a:r>
            <a:r>
              <a:rPr lang="en-US" sz="2800" dirty="0" err="1"/>
              <a:t>hon’ble</a:t>
            </a:r>
            <a:r>
              <a:rPr lang="en-US" sz="2800" dirty="0"/>
              <a:t> MLA also attended in two gram </a:t>
            </a:r>
            <a:r>
              <a:rPr lang="en-US" sz="2800" dirty="0" smtClean="0"/>
              <a:t>panchayats.</a:t>
            </a:r>
          </a:p>
          <a:p>
            <a:pPr>
              <a:buFont typeface="Wingdings" panose="05000000000000000000" pitchFamily="2" charset="2"/>
              <a:buChar char="q"/>
            </a:pPr>
            <a:r>
              <a:rPr lang="en-US" sz="2800" dirty="0" smtClean="0"/>
              <a:t>Wide </a:t>
            </a:r>
            <a:r>
              <a:rPr lang="en-US" sz="2800" dirty="0"/>
              <a:t>media coverage in print and electronic media  </a:t>
            </a:r>
          </a:p>
        </p:txBody>
      </p:sp>
      <p:pic>
        <p:nvPicPr>
          <p:cNvPr id="9"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669" y="0"/>
            <a:ext cx="3640525" cy="6858000"/>
          </a:xfrm>
          <a:prstGeom prst="rect">
            <a:avLst/>
          </a:prstGeom>
        </p:spPr>
      </p:pic>
    </p:spTree>
    <p:extLst>
      <p:ext uri="{BB962C8B-B14F-4D97-AF65-F5344CB8AC3E}">
        <p14:creationId xmlns:p14="http://schemas.microsoft.com/office/powerpoint/2010/main" val="5178067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IEC</a:t>
            </a:r>
            <a:endParaRPr lang="en-IN"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62" y="1600200"/>
            <a:ext cx="4169501" cy="4655895"/>
          </a:xfrm>
          <a:prstGeom prst="rect">
            <a:avLst/>
          </a:prstGeom>
        </p:spPr>
      </p:pic>
      <p:sp>
        <p:nvSpPr>
          <p:cNvPr id="8" name="TextBox 7"/>
          <p:cNvSpPr txBox="1"/>
          <p:nvPr/>
        </p:nvSpPr>
        <p:spPr>
          <a:xfrm>
            <a:off x="816864" y="6256095"/>
            <a:ext cx="3101993" cy="523220"/>
          </a:xfrm>
          <a:prstGeom prst="rect">
            <a:avLst/>
          </a:prstGeom>
          <a:noFill/>
        </p:spPr>
        <p:txBody>
          <a:bodyPr wrap="square" rtlCol="0">
            <a:spAutoFit/>
          </a:bodyPr>
          <a:lstStyle/>
          <a:p>
            <a:pPr algn="ctr"/>
            <a:r>
              <a:rPr lang="en-IN" sz="2800" dirty="0" err="1" smtClean="0"/>
              <a:t>Nukkad</a:t>
            </a:r>
            <a:r>
              <a:rPr lang="en-IN" sz="2800" dirty="0" smtClean="0"/>
              <a:t> </a:t>
            </a:r>
            <a:r>
              <a:rPr lang="en-IN" sz="2800" dirty="0" err="1" smtClean="0"/>
              <a:t>Nataks</a:t>
            </a:r>
            <a:endParaRPr lang="en-IN" sz="2800" dirty="0"/>
          </a:p>
        </p:txBody>
      </p:sp>
      <p:pic>
        <p:nvPicPr>
          <p:cNvPr id="9" name="Picture 8"/>
          <p:cNvPicPr>
            <a:picLocks noChangeAspect="1"/>
          </p:cNvPicPr>
          <p:nvPr/>
        </p:nvPicPr>
        <p:blipFill>
          <a:blip r:embed="rId3"/>
          <a:stretch>
            <a:fillRect/>
          </a:stretch>
        </p:blipFill>
        <p:spPr>
          <a:xfrm>
            <a:off x="9666514" y="1600200"/>
            <a:ext cx="2387577" cy="127464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1333" t="21333" r="24952"/>
          <a:stretch/>
        </p:blipFill>
        <p:spPr>
          <a:xfrm>
            <a:off x="4902923" y="1600200"/>
            <a:ext cx="4763591" cy="375746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8333" t="19045" b="17714"/>
          <a:stretch/>
        </p:blipFill>
        <p:spPr>
          <a:xfrm>
            <a:off x="9666514" y="2874842"/>
            <a:ext cx="2387577" cy="1508077"/>
          </a:xfrm>
          <a:prstGeom prst="rect">
            <a:avLst/>
          </a:prstGeom>
        </p:spPr>
      </p:pic>
      <p:sp>
        <p:nvSpPr>
          <p:cNvPr id="12" name="TextBox 11"/>
          <p:cNvSpPr txBox="1"/>
          <p:nvPr/>
        </p:nvSpPr>
        <p:spPr>
          <a:xfrm>
            <a:off x="6743063" y="5350403"/>
            <a:ext cx="3101993" cy="523220"/>
          </a:xfrm>
          <a:prstGeom prst="rect">
            <a:avLst/>
          </a:prstGeom>
          <a:noFill/>
        </p:spPr>
        <p:txBody>
          <a:bodyPr wrap="square" rtlCol="0">
            <a:spAutoFit/>
          </a:bodyPr>
          <a:lstStyle/>
          <a:p>
            <a:pPr algn="ctr"/>
            <a:r>
              <a:rPr lang="en-IN" sz="2800" dirty="0" smtClean="0"/>
              <a:t>Jan </a:t>
            </a:r>
            <a:r>
              <a:rPr lang="en-IN" sz="2800" dirty="0" err="1" smtClean="0"/>
              <a:t>Manch</a:t>
            </a:r>
            <a:endParaRPr lang="en-IN" sz="2800" dirty="0"/>
          </a:p>
        </p:txBody>
      </p:sp>
    </p:spTree>
    <p:extLst>
      <p:ext uri="{BB962C8B-B14F-4D97-AF65-F5344CB8AC3E}">
        <p14:creationId xmlns:p14="http://schemas.microsoft.com/office/powerpoint/2010/main" val="115889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Co-Morbidities</a:t>
            </a:r>
            <a:endParaRPr lang="en-IN" dirty="0"/>
          </a:p>
        </p:txBody>
      </p:sp>
      <p:sp>
        <p:nvSpPr>
          <p:cNvPr id="3" name="Content Placeholder 2"/>
          <p:cNvSpPr>
            <a:spLocks noGrp="1"/>
          </p:cNvSpPr>
          <p:nvPr>
            <p:ph sz="quarter" idx="1"/>
          </p:nvPr>
        </p:nvSpPr>
        <p:spPr>
          <a:xfrm>
            <a:off x="816864" y="1600200"/>
            <a:ext cx="6824907" cy="4495800"/>
          </a:xfrm>
        </p:spPr>
        <p:txBody>
          <a:bodyPr/>
          <a:lstStyle/>
          <a:p>
            <a:r>
              <a:rPr lang="en-US" dirty="0"/>
              <a:t>Trainings of RNTCP staff (5 batches) conducted on TB-Tobacco collaboration in August 2019 at State level under MMKRNY </a:t>
            </a:r>
          </a:p>
          <a:p>
            <a:r>
              <a:rPr lang="en-US" dirty="0"/>
              <a:t>State level TOT and </a:t>
            </a:r>
            <a:r>
              <a:rPr lang="en-US" dirty="0" err="1"/>
              <a:t>Distt</a:t>
            </a:r>
            <a:r>
              <a:rPr lang="en-US" dirty="0"/>
              <a:t> level TOT on TB-Tobacco collaboration conducted</a:t>
            </a:r>
          </a:p>
          <a:p>
            <a:r>
              <a:rPr lang="en-US" dirty="0"/>
              <a:t>Cascade of trainings conducted at block </a:t>
            </a:r>
            <a:r>
              <a:rPr lang="en-US" dirty="0" smtClean="0"/>
              <a:t>level</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8974" y="0"/>
            <a:ext cx="4076042" cy="2163038"/>
          </a:xfrm>
          <a:prstGeom prst="rect">
            <a:avLst/>
          </a:prstGeom>
          <a:ln>
            <a:solidFill>
              <a:srgbClr val="C000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973" y="2287428"/>
            <a:ext cx="4093027" cy="23368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8973" y="4624252"/>
            <a:ext cx="3971108" cy="2233748"/>
          </a:xfrm>
          <a:prstGeom prst="rect">
            <a:avLst/>
          </a:prstGeom>
        </p:spPr>
      </p:pic>
    </p:spTree>
    <p:extLst>
      <p:ext uri="{BB962C8B-B14F-4D97-AF65-F5344CB8AC3E}">
        <p14:creationId xmlns:p14="http://schemas.microsoft.com/office/powerpoint/2010/main" val="2922478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IMPACT</a:t>
            </a:r>
            <a:endParaRPr lang="en-IN" dirty="0"/>
          </a:p>
        </p:txBody>
      </p:sp>
      <p:sp>
        <p:nvSpPr>
          <p:cNvPr id="3" name="Content Placeholder 2"/>
          <p:cNvSpPr>
            <a:spLocks noGrp="1"/>
          </p:cNvSpPr>
          <p:nvPr>
            <p:ph sz="quarter" idx="1"/>
          </p:nvPr>
        </p:nvSpPr>
        <p:spPr>
          <a:xfrm>
            <a:off x="816864" y="1600200"/>
            <a:ext cx="10871200" cy="4774474"/>
          </a:xfrm>
        </p:spPr>
        <p:txBody>
          <a:bodyPr>
            <a:normAutofit fontScale="77500" lnSpcReduction="20000"/>
          </a:bodyPr>
          <a:lstStyle/>
          <a:p>
            <a:pPr algn="just">
              <a:lnSpc>
                <a:spcPct val="120000"/>
              </a:lnSpc>
            </a:pPr>
            <a:r>
              <a:rPr lang="en-US" dirty="0"/>
              <a:t>With MMKRNY, program achieved highest level of political and administrative commitment. </a:t>
            </a:r>
          </a:p>
          <a:p>
            <a:pPr algn="just">
              <a:lnSpc>
                <a:spcPct val="120000"/>
              </a:lnSpc>
            </a:pPr>
            <a:r>
              <a:rPr lang="en-US" dirty="0"/>
              <a:t>Annualized TB case notification of 226/lac/annum was reported in 2018; highest in India. </a:t>
            </a:r>
          </a:p>
          <a:p>
            <a:pPr algn="just">
              <a:lnSpc>
                <a:spcPct val="120000"/>
              </a:lnSpc>
            </a:pPr>
            <a:r>
              <a:rPr lang="en-US" dirty="0"/>
              <a:t>Himachal Pradesh has tests 1825 presumptive cases/lakh/annum- Highest in India, whereas country average is 904/lakh/annum </a:t>
            </a:r>
          </a:p>
          <a:p>
            <a:pPr algn="just">
              <a:lnSpc>
                <a:spcPct val="120000"/>
              </a:lnSpc>
            </a:pPr>
            <a:r>
              <a:rPr lang="en-US" dirty="0"/>
              <a:t>Expanded CBNAAT facilities resulted </a:t>
            </a:r>
            <a:r>
              <a:rPr lang="en-US" dirty="0" smtClean="0"/>
              <a:t>73% </a:t>
            </a:r>
            <a:r>
              <a:rPr lang="en-US" dirty="0"/>
              <a:t>Universal DST; one of the highest in India. </a:t>
            </a:r>
          </a:p>
          <a:p>
            <a:pPr algn="just">
              <a:lnSpc>
                <a:spcPct val="120000"/>
              </a:lnSpc>
            </a:pPr>
            <a:r>
              <a:rPr lang="en-US" dirty="0"/>
              <a:t>Demand generation about TB services increased exponentially; State has paid 66% of due amount to TB patients under </a:t>
            </a:r>
            <a:r>
              <a:rPr lang="en-US" dirty="0" err="1"/>
              <a:t>Nikshay</a:t>
            </a:r>
            <a:r>
              <a:rPr lang="en-US" dirty="0"/>
              <a:t> </a:t>
            </a:r>
            <a:r>
              <a:rPr lang="en-US" dirty="0" err="1"/>
              <a:t>Poshan</a:t>
            </a:r>
            <a:r>
              <a:rPr lang="en-US" dirty="0"/>
              <a:t> </a:t>
            </a:r>
            <a:r>
              <a:rPr lang="en-US" dirty="0" err="1"/>
              <a:t>Yojna</a:t>
            </a:r>
            <a:r>
              <a:rPr lang="en-US" dirty="0"/>
              <a:t>; second highest among States in India after Andhra Pradesh (68%).</a:t>
            </a:r>
          </a:p>
          <a:p>
            <a:pPr algn="just">
              <a:lnSpc>
                <a:spcPct val="120000"/>
              </a:lnSpc>
            </a:pPr>
            <a:r>
              <a:rPr lang="en-US" dirty="0" smtClean="0"/>
              <a:t>In </a:t>
            </a:r>
            <a:r>
              <a:rPr lang="en-US" dirty="0"/>
              <a:t>2019, total 1371 patients sputum has been referred by PPs for CBNAAT testing, out of which 420 were MTBC </a:t>
            </a:r>
            <a:r>
              <a:rPr lang="en-US" dirty="0" smtClean="0"/>
              <a:t>detected.</a:t>
            </a:r>
          </a:p>
          <a:p>
            <a:pPr algn="just">
              <a:lnSpc>
                <a:spcPct val="120000"/>
              </a:lnSpc>
            </a:pPr>
            <a:r>
              <a:rPr lang="en-US" dirty="0" smtClean="0"/>
              <a:t>PLHIV – TB testing is 93% as against 74% national figures.</a:t>
            </a:r>
          </a:p>
          <a:p>
            <a:pPr algn="just">
              <a:lnSpc>
                <a:spcPct val="120000"/>
              </a:lnSpc>
            </a:pPr>
            <a:endParaRPr lang="en-IN" dirty="0"/>
          </a:p>
        </p:txBody>
      </p:sp>
    </p:spTree>
    <p:extLst>
      <p:ext uri="{BB962C8B-B14F-4D97-AF65-F5344CB8AC3E}">
        <p14:creationId xmlns:p14="http://schemas.microsoft.com/office/powerpoint/2010/main" val="1708320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does ending TB exactly mean?</a:t>
            </a:r>
            <a:endParaRPr lang="en-US" b="1" dirty="0"/>
          </a:p>
        </p:txBody>
      </p:sp>
      <p:graphicFrame>
        <p:nvGraphicFramePr>
          <p:cNvPr id="7" name="Chart 6"/>
          <p:cNvGraphicFramePr/>
          <p:nvPr>
            <p:extLst>
              <p:ext uri="{D42A27DB-BD31-4B8C-83A1-F6EECF244321}">
                <p14:modId xmlns:p14="http://schemas.microsoft.com/office/powerpoint/2010/main" val="4003378004"/>
              </p:ext>
            </p:extLst>
          </p:nvPr>
        </p:nvGraphicFramePr>
        <p:xfrm>
          <a:off x="561703" y="1724296"/>
          <a:ext cx="11126361" cy="479406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IMPACT</a:t>
            </a:r>
            <a:endParaRPr lang="en-IN" dirty="0"/>
          </a:p>
        </p:txBody>
      </p:sp>
      <p:sp>
        <p:nvSpPr>
          <p:cNvPr id="3" name="Content Placeholder 2"/>
          <p:cNvSpPr>
            <a:spLocks noGrp="1"/>
          </p:cNvSpPr>
          <p:nvPr>
            <p:ph sz="quarter" idx="1"/>
          </p:nvPr>
        </p:nvSpPr>
        <p:spPr/>
        <p:txBody>
          <a:bodyPr>
            <a:normAutofit/>
          </a:bodyPr>
          <a:lstStyle/>
          <a:p>
            <a:pPr algn="just"/>
            <a:r>
              <a:rPr lang="en-US" dirty="0" err="1"/>
              <a:t>Mukhya</a:t>
            </a:r>
            <a:r>
              <a:rPr lang="en-US" dirty="0"/>
              <a:t> </a:t>
            </a:r>
            <a:r>
              <a:rPr lang="en-US" dirty="0" err="1"/>
              <a:t>Mantri</a:t>
            </a:r>
            <a:r>
              <a:rPr lang="en-US" dirty="0"/>
              <a:t> </a:t>
            </a:r>
            <a:r>
              <a:rPr lang="en-US" dirty="0" err="1"/>
              <a:t>Kshay</a:t>
            </a:r>
            <a:r>
              <a:rPr lang="en-US" dirty="0"/>
              <a:t> Rog </a:t>
            </a:r>
            <a:r>
              <a:rPr lang="en-US" dirty="0" err="1"/>
              <a:t>Nivaran</a:t>
            </a:r>
            <a:r>
              <a:rPr lang="en-US" dirty="0"/>
              <a:t> </a:t>
            </a:r>
            <a:r>
              <a:rPr lang="en-US" dirty="0" err="1"/>
              <a:t>Yojna</a:t>
            </a:r>
            <a:r>
              <a:rPr lang="en-US" dirty="0"/>
              <a:t> (MMKRNY) is proving instrumental in expediting the State’s mission to achieve the End TB targets ahead of national timeline. </a:t>
            </a:r>
          </a:p>
          <a:p>
            <a:pPr algn="just"/>
            <a:r>
              <a:rPr lang="en-US" dirty="0"/>
              <a:t>Budgetary provisions supported capacity building activities, IEC activities and expansion of infrastructure for TB diagnosis.</a:t>
            </a:r>
          </a:p>
          <a:p>
            <a:pPr algn="just"/>
            <a:r>
              <a:rPr lang="en-US" dirty="0"/>
              <a:t>T</a:t>
            </a:r>
            <a:r>
              <a:rPr lang="en-US" dirty="0" smtClean="0"/>
              <a:t>his </a:t>
            </a:r>
            <a:r>
              <a:rPr lang="en-US" dirty="0"/>
              <a:t>scheme has generated mass awareness among different stakeholders and public to go TB free considering high mortality and morbidity due to TB disease.</a:t>
            </a:r>
          </a:p>
          <a:p>
            <a:pPr algn="just"/>
            <a:r>
              <a:rPr lang="en-US" dirty="0" err="1"/>
              <a:t>Intersectoral</a:t>
            </a:r>
            <a:r>
              <a:rPr lang="en-US" dirty="0"/>
              <a:t> coordination </a:t>
            </a:r>
            <a:r>
              <a:rPr lang="en-US" dirty="0" smtClean="0"/>
              <a:t>achieved.</a:t>
            </a:r>
            <a:endParaRPr lang="en-US" dirty="0"/>
          </a:p>
        </p:txBody>
      </p:sp>
    </p:spTree>
    <p:extLst>
      <p:ext uri="{BB962C8B-B14F-4D97-AF65-F5344CB8AC3E}">
        <p14:creationId xmlns:p14="http://schemas.microsoft.com/office/powerpoint/2010/main" val="899214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37" y="169181"/>
            <a:ext cx="5460274" cy="1137105"/>
          </a:xfrm>
          <a:solidFill>
            <a:schemeClr val="accent6">
              <a:lumMod val="75000"/>
            </a:schemeClr>
          </a:solidFill>
        </p:spPr>
        <p:txBody>
          <a:bodyPr>
            <a:normAutofit/>
          </a:bodyPr>
          <a:lstStyle/>
          <a:p>
            <a:pPr algn="ctr"/>
            <a:r>
              <a:rPr lang="en-US" b="1" dirty="0" smtClean="0">
                <a:solidFill>
                  <a:schemeClr val="bg1"/>
                </a:solidFill>
              </a:rPr>
              <a:t>Reward &amp; </a:t>
            </a:r>
            <a:r>
              <a:rPr lang="en-US" b="1" dirty="0" smtClean="0">
                <a:solidFill>
                  <a:schemeClr val="bg1"/>
                </a:solidFill>
              </a:rPr>
              <a:t>Recognition  </a:t>
            </a:r>
            <a:endParaRPr lang="en-US" b="1"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0177" y="278542"/>
            <a:ext cx="5791383" cy="2847703"/>
          </a:xfrm>
          <a:prstGeom prst="rect">
            <a:avLst/>
          </a:prstGeom>
        </p:spPr>
      </p:pic>
      <p:sp>
        <p:nvSpPr>
          <p:cNvPr id="6" name="TextBox 5"/>
          <p:cNvSpPr txBox="1"/>
          <p:nvPr/>
        </p:nvSpPr>
        <p:spPr>
          <a:xfrm>
            <a:off x="574766" y="1750423"/>
            <a:ext cx="5212080" cy="4524315"/>
          </a:xfrm>
          <a:prstGeom prst="rect">
            <a:avLst/>
          </a:prstGeom>
          <a:noFill/>
        </p:spPr>
        <p:txBody>
          <a:bodyPr wrap="square" rtlCol="0">
            <a:spAutoFit/>
          </a:bodyPr>
          <a:lstStyle/>
          <a:p>
            <a:r>
              <a:rPr lang="en-US" sz="3600" dirty="0" smtClean="0"/>
              <a:t>Hon’ble Union Health Minister Government of India awarded Department of Health Himachal Pradesh with </a:t>
            </a:r>
            <a:r>
              <a:rPr lang="en-US" sz="3600" dirty="0" smtClean="0">
                <a:solidFill>
                  <a:srgbClr val="C00000"/>
                </a:solidFill>
              </a:rPr>
              <a:t>“Best performing State award” </a:t>
            </a:r>
            <a:r>
              <a:rPr lang="en-US" sz="3600" dirty="0" smtClean="0"/>
              <a:t>on 25/09/2019 at New Delhi  </a:t>
            </a:r>
            <a:endParaRPr lang="en-US" sz="3600"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40177" y="3320083"/>
            <a:ext cx="5791383" cy="3253403"/>
          </a:xfrm>
        </p:spPr>
      </p:pic>
    </p:spTree>
    <p:extLst>
      <p:ext uri="{BB962C8B-B14F-4D97-AF65-F5344CB8AC3E}">
        <p14:creationId xmlns:p14="http://schemas.microsoft.com/office/powerpoint/2010/main" val="2992592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07838"/>
            <a:ext cx="12061371" cy="750162"/>
          </a:xfrm>
        </p:spPr>
        <p:txBody>
          <a:bodyPr>
            <a:normAutofit fontScale="90000"/>
          </a:bodyPr>
          <a:lstStyle/>
          <a:p>
            <a:pPr algn="ctr"/>
            <a:r>
              <a:rPr lang="en-US" sz="6000" b="1" dirty="0" smtClean="0"/>
              <a:t>THANKS</a:t>
            </a:r>
            <a:endParaRPr lang="en-US" sz="6000" b="1"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97" t="24990" r="50566" b="24276"/>
          <a:stretch/>
        </p:blipFill>
        <p:spPr>
          <a:xfrm>
            <a:off x="1654628" y="1149532"/>
            <a:ext cx="8752113" cy="4428309"/>
          </a:xfrm>
        </p:spPr>
      </p:pic>
    </p:spTree>
    <p:extLst>
      <p:ext uri="{BB962C8B-B14F-4D97-AF65-F5344CB8AC3E}">
        <p14:creationId xmlns:p14="http://schemas.microsoft.com/office/powerpoint/2010/main" val="731621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4873" t="20982" r="36413" b="15802"/>
          <a:stretch/>
        </p:blipFill>
        <p:spPr>
          <a:xfrm>
            <a:off x="285358" y="346623"/>
            <a:ext cx="4727838" cy="6234930"/>
          </a:xfrm>
          <a:prstGeom prst="rect">
            <a:avLst/>
          </a:prstGeom>
          <a:ln w="28575">
            <a:solidFill>
              <a:schemeClr val="tx1"/>
            </a:solidFill>
          </a:ln>
        </p:spPr>
      </p:pic>
      <p:graphicFrame>
        <p:nvGraphicFramePr>
          <p:cNvPr id="9" name="Diagram 8"/>
          <p:cNvGraphicFramePr/>
          <p:nvPr/>
        </p:nvGraphicFramePr>
        <p:xfrm>
          <a:off x="5241850" y="127591"/>
          <a:ext cx="6950149" cy="6560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85718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DAM\AppData\Local\Microsoft\Windows\Temporary Internet Files\Content.Outlook\JMBW6CFF\IMG-20170529-WA00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06" y="180869"/>
            <a:ext cx="5150333" cy="3862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4005" y="3919864"/>
            <a:ext cx="11631403" cy="2677656"/>
          </a:xfrm>
          <a:prstGeom prst="rect">
            <a:avLst/>
          </a:prstGeom>
          <a:solidFill>
            <a:schemeClr val="accent1">
              <a:lumMod val="20000"/>
              <a:lumOff val="80000"/>
            </a:schemeClr>
          </a:solidFill>
        </p:spPr>
        <p:txBody>
          <a:bodyPr wrap="square" rtlCol="0">
            <a:spAutoFit/>
          </a:bodyPr>
          <a:lstStyle/>
          <a:p>
            <a:pPr marL="457200" indent="-457200">
              <a:lnSpc>
                <a:spcPct val="150000"/>
              </a:lnSpc>
            </a:pPr>
            <a:r>
              <a:rPr lang="en-US" sz="2800" dirty="0" smtClean="0"/>
              <a:t>	</a:t>
            </a:r>
            <a:r>
              <a:rPr lang="en-US" sz="2800" dirty="0" smtClean="0"/>
              <a:t>To achieve this herculean task, a brainstorming session was held </a:t>
            </a:r>
            <a:r>
              <a:rPr lang="en-US" sz="2800" dirty="0"/>
              <a:t>on 29</a:t>
            </a:r>
            <a:r>
              <a:rPr lang="en-US" sz="2800" baseline="30000" dirty="0"/>
              <a:t>th</a:t>
            </a:r>
            <a:r>
              <a:rPr lang="en-US" sz="2800" dirty="0"/>
              <a:t> May </a:t>
            </a:r>
            <a:r>
              <a:rPr lang="en-US" sz="2800" dirty="0" smtClean="0"/>
              <a:t>2017 involving </a:t>
            </a:r>
            <a:r>
              <a:rPr lang="en-US" sz="2800" dirty="0" smtClean="0"/>
              <a:t>all </a:t>
            </a:r>
            <a:r>
              <a:rPr lang="en-US" sz="2800" dirty="0" smtClean="0"/>
              <a:t>stakeholders (including IMA representatives) and representatives from WHO-CTD, The Union and NITRD New Delhi (who provided technical support) </a:t>
            </a:r>
            <a:r>
              <a:rPr lang="en-US" sz="2800" dirty="0" smtClean="0"/>
              <a:t>and MMKRNY was born.</a:t>
            </a:r>
            <a:endParaRPr lang="en-US" sz="2800" dirty="0" smtClean="0"/>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7062" t="4854" r="5069" b="8737"/>
          <a:stretch/>
        </p:blipFill>
        <p:spPr>
          <a:xfrm>
            <a:off x="6048038" y="680484"/>
            <a:ext cx="2656483" cy="2670772"/>
          </a:xfrm>
          <a:prstGeom prst="rect">
            <a:avLst/>
          </a:prstGeom>
        </p:spPr>
      </p:pic>
      <p:pic>
        <p:nvPicPr>
          <p:cNvPr id="10" name="Picture 9"/>
          <p:cNvPicPr>
            <a:picLocks noChangeAspect="1"/>
          </p:cNvPicPr>
          <p:nvPr/>
        </p:nvPicPr>
        <p:blipFill rotWithShape="1">
          <a:blip r:embed="rId4"/>
          <a:srcRect l="34838" t="22857" r="36750" b="17500"/>
          <a:stretch/>
        </p:blipFill>
        <p:spPr>
          <a:xfrm>
            <a:off x="9000309" y="205878"/>
            <a:ext cx="2835519" cy="3722350"/>
          </a:xfrm>
          <a:prstGeom prst="rect">
            <a:avLst/>
          </a:prstGeom>
          <a:ln w="28575">
            <a:solidFill>
              <a:schemeClr val="tx1"/>
            </a:solidFill>
          </a:ln>
        </p:spPr>
      </p:pic>
    </p:spTree>
    <p:extLst>
      <p:ext uri="{BB962C8B-B14F-4D97-AF65-F5344CB8AC3E}">
        <p14:creationId xmlns:p14="http://schemas.microsoft.com/office/powerpoint/2010/main" val="30149862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935" y="5256102"/>
            <a:ext cx="5413744" cy="1325563"/>
          </a:xfrm>
        </p:spPr>
        <p:txBody>
          <a:bodyPr/>
          <a:lstStyle/>
          <a:p>
            <a:r>
              <a:rPr lang="en-US" b="1" dirty="0" smtClean="0"/>
              <a:t>Decreasing incidence?</a:t>
            </a:r>
            <a:endParaRPr lang="en-US" b="1" dirty="0"/>
          </a:p>
        </p:txBody>
      </p:sp>
      <p:graphicFrame>
        <p:nvGraphicFramePr>
          <p:cNvPr id="4" name="Content Placeholder 3"/>
          <p:cNvGraphicFramePr>
            <a:graphicFrameLocks noGrp="1"/>
          </p:cNvGraphicFramePr>
          <p:nvPr>
            <p:ph idx="1"/>
          </p:nvPr>
        </p:nvGraphicFramePr>
        <p:xfrm>
          <a:off x="891364" y="3902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y 4"/>
          <p:cNvSpPr/>
          <p:nvPr/>
        </p:nvSpPr>
        <p:spPr>
          <a:xfrm>
            <a:off x="9239694" y="552895"/>
            <a:ext cx="1414130" cy="158425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mages.png"/>
          <p:cNvPicPr>
            <a:picLocks noChangeAspect="1"/>
          </p:cNvPicPr>
          <p:nvPr/>
        </p:nvPicPr>
        <p:blipFill>
          <a:blip r:embed="rId7"/>
          <a:stretch>
            <a:fillRect/>
          </a:stretch>
        </p:blipFill>
        <p:spPr>
          <a:xfrm>
            <a:off x="5708503" y="2771628"/>
            <a:ext cx="1413835" cy="1087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308344"/>
            <a:ext cx="6570617" cy="3455582"/>
          </a:xfrm>
          <a:noFill/>
        </p:spPr>
        <p:txBody>
          <a:bodyPr>
            <a:noAutofit/>
          </a:bodyPr>
          <a:lstStyle/>
          <a:p>
            <a:r>
              <a:rPr lang="en-US" sz="2800" dirty="0" smtClean="0">
                <a:solidFill>
                  <a:srgbClr val="C00000"/>
                </a:solidFill>
              </a:rPr>
              <a:t/>
            </a:r>
            <a:br>
              <a:rPr lang="en-US" sz="2800" dirty="0" smtClean="0">
                <a:solidFill>
                  <a:srgbClr val="C00000"/>
                </a:solidFill>
              </a:rPr>
            </a:br>
            <a:r>
              <a:rPr lang="en-US" sz="2800" b="1" dirty="0" smtClean="0"/>
              <a:t>24 </a:t>
            </a:r>
            <a:r>
              <a:rPr lang="en-US" sz="2800" b="1" dirty="0"/>
              <a:t>January </a:t>
            </a:r>
            <a:r>
              <a:rPr lang="en-US" sz="2800" b="1" dirty="0" smtClean="0"/>
              <a:t>2018: Scheme notified by Government of Himachal Pradesh</a:t>
            </a:r>
            <a:br>
              <a:rPr lang="en-US" sz="2800" b="1" dirty="0" smtClean="0"/>
            </a:br>
            <a:r>
              <a:rPr lang="en-US" sz="2800" b="1" dirty="0" smtClean="0"/>
              <a:t/>
            </a:r>
            <a:br>
              <a:rPr lang="en-US" sz="2800" b="1" dirty="0" smtClean="0"/>
            </a:br>
            <a:r>
              <a:rPr lang="en-US" sz="2800" b="1" u="sng" dirty="0" smtClean="0"/>
              <a:t>OBJECTIVES:</a:t>
            </a:r>
            <a:r>
              <a:rPr lang="en-US" sz="2800" b="1" dirty="0" smtClean="0"/>
              <a:t/>
            </a:r>
            <a:br>
              <a:rPr lang="en-US" sz="2800" b="1" dirty="0" smtClean="0"/>
            </a:br>
            <a:r>
              <a:rPr lang="en-US" sz="2800" dirty="0" smtClean="0"/>
              <a:t>1. Detect all the cases and ensure early action.</a:t>
            </a:r>
            <a:br>
              <a:rPr lang="en-US" sz="2800" dirty="0" smtClean="0"/>
            </a:br>
            <a:r>
              <a:rPr lang="en-US" sz="2800" dirty="0" smtClean="0"/>
              <a:t>2. IEC activities, Active Case Finding, Follow up</a:t>
            </a:r>
            <a:r>
              <a:rPr lang="en-US" sz="2800" dirty="0" smtClean="0">
                <a:solidFill>
                  <a:srgbClr val="002060"/>
                </a:solidFill>
              </a:rPr>
              <a:t/>
            </a:r>
            <a:br>
              <a:rPr lang="en-US" sz="2800" dirty="0" smtClean="0">
                <a:solidFill>
                  <a:srgbClr val="002060"/>
                </a:solidFill>
              </a:rPr>
            </a:br>
            <a:endParaRPr lang="en-US" sz="2800" dirty="0">
              <a:solidFill>
                <a:srgbClr val="002060"/>
              </a:solidFill>
            </a:endParaRPr>
          </a:p>
        </p:txBody>
      </p:sp>
      <p:graphicFrame>
        <p:nvGraphicFramePr>
          <p:cNvPr id="4" name="Object 3"/>
          <p:cNvGraphicFramePr>
            <a:graphicFrameLocks noChangeAspect="1"/>
          </p:cNvGraphicFramePr>
          <p:nvPr>
            <p:extLst/>
          </p:nvPr>
        </p:nvGraphicFramePr>
        <p:xfrm>
          <a:off x="6950075" y="0"/>
          <a:ext cx="5241925" cy="6896100"/>
        </p:xfrm>
        <a:graphic>
          <a:graphicData uri="http://schemas.openxmlformats.org/presentationml/2006/ole">
            <mc:AlternateContent xmlns:mc="http://schemas.openxmlformats.org/markup-compatibility/2006">
              <mc:Choice xmlns:v="urn:schemas-microsoft-com:vml" Requires="v">
                <p:oleObj spid="_x0000_s2094" name="Acrobat Document" r:id="rId3" imgW="4452840" imgH="6142320" progId="AcroExch.Document.11">
                  <p:embed/>
                </p:oleObj>
              </mc:Choice>
              <mc:Fallback>
                <p:oleObj name="Acrobat Document" r:id="rId3" imgW="4452840" imgH="6142320" progId="AcroExch.Document.11">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075" y="0"/>
                        <a:ext cx="5241925" cy="689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287079" y="3732028"/>
            <a:ext cx="6485861" cy="28707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solidFill>
                  <a:srgbClr val="002060"/>
                </a:solidFill>
              </a:rPr>
              <a:t>MMKRNY is a scheme under PLAN head </a:t>
            </a:r>
            <a:br>
              <a:rPr lang="en-US" sz="2400" dirty="0" smtClean="0">
                <a:solidFill>
                  <a:srgbClr val="002060"/>
                </a:solidFill>
              </a:rPr>
            </a:br>
            <a:r>
              <a:rPr lang="en-US" sz="2400" dirty="0" smtClean="0">
                <a:solidFill>
                  <a:srgbClr val="002060"/>
                </a:solidFill>
              </a:rPr>
              <a:t/>
            </a:r>
            <a:br>
              <a:rPr lang="en-US" sz="2400" dirty="0" smtClean="0">
                <a:solidFill>
                  <a:srgbClr val="002060"/>
                </a:solidFill>
              </a:rPr>
            </a:br>
            <a:r>
              <a:rPr lang="en-US" sz="2400" dirty="0" smtClean="0">
                <a:solidFill>
                  <a:srgbClr val="002060"/>
                </a:solidFill>
              </a:rPr>
              <a:t>Budgetary provision of Rs 2 </a:t>
            </a:r>
            <a:r>
              <a:rPr lang="en-US" sz="2400" dirty="0" err="1" smtClean="0">
                <a:solidFill>
                  <a:srgbClr val="002060"/>
                </a:solidFill>
              </a:rPr>
              <a:t>Crore</a:t>
            </a:r>
            <a:r>
              <a:rPr lang="en-US" sz="2400" dirty="0" smtClean="0">
                <a:solidFill>
                  <a:srgbClr val="002060"/>
                </a:solidFill>
              </a:rPr>
              <a:t> per annum. </a:t>
            </a:r>
            <a:br>
              <a:rPr lang="en-US" sz="2400" dirty="0" smtClean="0">
                <a:solidFill>
                  <a:srgbClr val="002060"/>
                </a:solidFill>
              </a:rPr>
            </a:br>
            <a:r>
              <a:rPr lang="en-US" sz="2400" dirty="0" smtClean="0">
                <a:solidFill>
                  <a:srgbClr val="002060"/>
                </a:solidFill>
              </a:rPr>
              <a:t/>
            </a:r>
            <a:br>
              <a:rPr lang="en-US" sz="2400" dirty="0" smtClean="0">
                <a:solidFill>
                  <a:srgbClr val="002060"/>
                </a:solidFill>
              </a:rPr>
            </a:br>
            <a:r>
              <a:rPr lang="en-US" sz="2400" dirty="0" smtClean="0">
                <a:solidFill>
                  <a:srgbClr val="002060"/>
                </a:solidFill>
              </a:rPr>
              <a:t>Budget can be supplemented as per the need </a:t>
            </a:r>
            <a:endParaRPr lang="en-US" sz="2400" dirty="0"/>
          </a:p>
        </p:txBody>
      </p:sp>
    </p:spTree>
    <p:extLst>
      <p:ext uri="{BB962C8B-B14F-4D97-AF65-F5344CB8AC3E}">
        <p14:creationId xmlns:p14="http://schemas.microsoft.com/office/powerpoint/2010/main" val="1181381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3115864" y="201983"/>
            <a:ext cx="8893464" cy="6209450"/>
          </a:xfrm>
          <a:prstGeom prst="rect">
            <a:avLst/>
          </a:prstGeom>
        </p:spPr>
      </p:pic>
      <p:sp>
        <p:nvSpPr>
          <p:cNvPr id="8" name="Rectangle 7"/>
          <p:cNvSpPr/>
          <p:nvPr/>
        </p:nvSpPr>
        <p:spPr>
          <a:xfrm>
            <a:off x="690545" y="1096229"/>
            <a:ext cx="1967596" cy="4893647"/>
          </a:xfrm>
          <a:prstGeom prst="rect">
            <a:avLst/>
          </a:prstGeom>
        </p:spPr>
        <p:txBody>
          <a:bodyPr wrap="square">
            <a:spAutoFit/>
          </a:bodyPr>
          <a:lstStyle/>
          <a:p>
            <a:pPr algn="ctr"/>
            <a:r>
              <a:rPr lang="en-US" altLang="en-US" sz="2400" b="1" dirty="0">
                <a:solidFill>
                  <a:srgbClr val="C00000"/>
                </a:solidFill>
                <a:latin typeface="Cambria Math" panose="02040503050406030204" pitchFamily="18" charset="0"/>
                <a:ea typeface="Cambria Math" panose="02040503050406030204" pitchFamily="18" charset="0"/>
              </a:rPr>
              <a:t>24 March </a:t>
            </a:r>
            <a:r>
              <a:rPr lang="en-US" altLang="en-US" sz="2400" b="1" dirty="0" smtClean="0">
                <a:solidFill>
                  <a:srgbClr val="C00000"/>
                </a:solidFill>
                <a:latin typeface="Cambria Math" panose="02040503050406030204" pitchFamily="18" charset="0"/>
                <a:ea typeface="Cambria Math" panose="02040503050406030204" pitchFamily="18" charset="0"/>
              </a:rPr>
              <a:t>2018</a:t>
            </a:r>
            <a:endParaRPr lang="en-US" altLang="en-US" sz="2400" b="1" dirty="0">
              <a:solidFill>
                <a:srgbClr val="C00000"/>
              </a:solidFill>
              <a:latin typeface="Cambria Math" panose="02040503050406030204" pitchFamily="18" charset="0"/>
              <a:ea typeface="Cambria Math" panose="02040503050406030204" pitchFamily="18" charset="0"/>
            </a:endParaRPr>
          </a:p>
          <a:p>
            <a:pPr algn="ctr"/>
            <a:r>
              <a:rPr lang="en-US" altLang="en-US" sz="2400" dirty="0">
                <a:latin typeface="Cambria Math" panose="02040503050406030204" pitchFamily="18" charset="0"/>
                <a:ea typeface="Cambria Math" panose="02040503050406030204" pitchFamily="18" charset="0"/>
              </a:rPr>
              <a:t>Hon’ble CM Sh. Jai Ram </a:t>
            </a:r>
            <a:r>
              <a:rPr lang="en-US" altLang="en-US" sz="2400" dirty="0" err="1" smtClean="0">
                <a:latin typeface="Cambria Math" panose="02040503050406030204" pitchFamily="18" charset="0"/>
                <a:ea typeface="Cambria Math" panose="02040503050406030204" pitchFamily="18" charset="0"/>
              </a:rPr>
              <a:t>Thakur</a:t>
            </a:r>
            <a:r>
              <a:rPr lang="en-US" altLang="en-US" sz="2400" dirty="0" smtClean="0">
                <a:latin typeface="Cambria Math" panose="02040503050406030204" pitchFamily="18" charset="0"/>
                <a:ea typeface="Cambria Math" panose="02040503050406030204" pitchFamily="18" charset="0"/>
              </a:rPr>
              <a:t> </a:t>
            </a:r>
            <a:r>
              <a:rPr lang="en-US" altLang="en-US" sz="2400" dirty="0">
                <a:latin typeface="Cambria Math" panose="02040503050406030204" pitchFamily="18" charset="0"/>
                <a:ea typeface="Cambria Math" panose="02040503050406030204" pitchFamily="18" charset="0"/>
              </a:rPr>
              <a:t>formally </a:t>
            </a:r>
            <a:r>
              <a:rPr lang="en-US" altLang="en-US" sz="2400" dirty="0" smtClean="0">
                <a:latin typeface="Cambria Math" panose="02040503050406030204" pitchFamily="18" charset="0"/>
                <a:ea typeface="Cambria Math" panose="02040503050406030204" pitchFamily="18" charset="0"/>
              </a:rPr>
              <a:t>launched </a:t>
            </a:r>
          </a:p>
          <a:p>
            <a:pPr lvl="0" algn="ctr"/>
            <a:r>
              <a:rPr lang="en-US" sz="2400" b="1" dirty="0" smtClean="0"/>
              <a:t>MUKHYA MANTRI KSHAY ROG NIVARAN YOJNA (MMKRNY)</a:t>
            </a:r>
          </a:p>
        </p:txBody>
      </p:sp>
    </p:spTree>
    <p:extLst>
      <p:ext uri="{BB962C8B-B14F-4D97-AF65-F5344CB8AC3E}">
        <p14:creationId xmlns:p14="http://schemas.microsoft.com/office/powerpoint/2010/main" val="82400186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TotalTime>
  <Words>1521</Words>
  <Application>Microsoft Office PowerPoint</Application>
  <PresentationFormat>Widescreen</PresentationFormat>
  <Paragraphs>197</Paragraphs>
  <Slides>42</Slides>
  <Notes>1</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3" baseType="lpstr">
      <vt:lpstr>Arial</vt:lpstr>
      <vt:lpstr>Calibri</vt:lpstr>
      <vt:lpstr>Calibri Light</vt:lpstr>
      <vt:lpstr>Cambria Math</vt:lpstr>
      <vt:lpstr>Mangal</vt:lpstr>
      <vt:lpstr>Tw Cen MT</vt:lpstr>
      <vt:lpstr>Wingdings</vt:lpstr>
      <vt:lpstr>Wingdings 2</vt:lpstr>
      <vt:lpstr>Office Theme</vt:lpstr>
      <vt:lpstr>Median</vt:lpstr>
      <vt:lpstr>Acrobat Document</vt:lpstr>
      <vt:lpstr>PowerPoint Presentation</vt:lpstr>
      <vt:lpstr> TB Burden -2019 ( Global &amp; India)</vt:lpstr>
      <vt:lpstr>PowerPoint Presentation</vt:lpstr>
      <vt:lpstr>What does ending TB exactly mean?</vt:lpstr>
      <vt:lpstr>PowerPoint Presentation</vt:lpstr>
      <vt:lpstr>PowerPoint Presentation</vt:lpstr>
      <vt:lpstr>Decreasing incidence?</vt:lpstr>
      <vt:lpstr> 24 January 2018: Scheme notified by Government of Himachal Pradesh  OBJECTIVES: 1. Detect all the cases and ensure early action. 2. IEC activities, Active Case Finding, Follow up </vt:lpstr>
      <vt:lpstr>PowerPoint Presentation</vt:lpstr>
      <vt:lpstr>DETECT </vt:lpstr>
      <vt:lpstr>TB Case detection in High Risk Population</vt:lpstr>
      <vt:lpstr>TB Case detection in High Risk Population</vt:lpstr>
      <vt:lpstr>Sunday ACF through ASHA Network </vt:lpstr>
      <vt:lpstr>Cases in private sector</vt:lpstr>
      <vt:lpstr>Cases in private sector</vt:lpstr>
      <vt:lpstr>Expansion of Diagnostic Services</vt:lpstr>
      <vt:lpstr>PowerPoint Presentation</vt:lpstr>
      <vt:lpstr>Orientation for Chemists on Schedule H1 </vt:lpstr>
      <vt:lpstr>Orientation for Chemists on Schedule H1 </vt:lpstr>
      <vt:lpstr>Engagement of Ayurveda Department</vt:lpstr>
      <vt:lpstr>Engagement of Ayurveda Department</vt:lpstr>
      <vt:lpstr>Engagement of Ayurveda Department</vt:lpstr>
      <vt:lpstr>TREAT </vt:lpstr>
      <vt:lpstr>Performance under Nikshay Aushadhi and Nikshay Poshan</vt:lpstr>
      <vt:lpstr>Supplement nutrition “Him Nutrimix” </vt:lpstr>
      <vt:lpstr>-Launched by Hon’ble Health Minister on 9th March 2019   -Over 4010 downloads has been be made so far.</vt:lpstr>
      <vt:lpstr>PowerPoint Presentation</vt:lpstr>
      <vt:lpstr>PowerPoint Presentation</vt:lpstr>
      <vt:lpstr>PREVENT</vt:lpstr>
      <vt:lpstr>Air Borne Infection control measures</vt:lpstr>
      <vt:lpstr>PowerPoint Presentation</vt:lpstr>
      <vt:lpstr>BUILD</vt:lpstr>
      <vt:lpstr>PowerPoint Presentation</vt:lpstr>
      <vt:lpstr>Sensitisation for MLAs</vt:lpstr>
      <vt:lpstr>Sensitisation for PRIs</vt:lpstr>
      <vt:lpstr>TB mukt Himachal-now an  agenda in Gram Sabha meeting</vt:lpstr>
      <vt:lpstr>IEC</vt:lpstr>
      <vt:lpstr>Co-Morbidities</vt:lpstr>
      <vt:lpstr>IMPACT</vt:lpstr>
      <vt:lpstr>IMPACT</vt:lpstr>
      <vt:lpstr>Reward &amp; Recognition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Harsh Pal</cp:lastModifiedBy>
  <cp:revision>109</cp:revision>
  <dcterms:created xsi:type="dcterms:W3CDTF">2018-03-24T03:38:20Z</dcterms:created>
  <dcterms:modified xsi:type="dcterms:W3CDTF">2019-11-17T07:34:32Z</dcterms:modified>
</cp:coreProperties>
</file>