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4" r:id="rId3"/>
    <p:sldId id="260" r:id="rId4"/>
    <p:sldId id="263" r:id="rId5"/>
    <p:sldId id="264" r:id="rId6"/>
    <p:sldId id="265" r:id="rId7"/>
    <p:sldId id="266" r:id="rId8"/>
    <p:sldId id="268" r:id="rId9"/>
    <p:sldId id="267" r:id="rId10"/>
    <p:sldId id="269" r:id="rId11"/>
    <p:sldId id="270" r:id="rId12"/>
    <p:sldId id="273"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guide id="3" orient="horz" pos="2160" userDrawn="1">
          <p15:clr>
            <a:srgbClr val="A4A3A4"/>
          </p15:clr>
        </p15:guide>
        <p15:guide id="4" orient="horz" pos="1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242223"/>
    <a:srgbClr val="222122"/>
    <a:srgbClr val="1D1C1D"/>
    <a:srgbClr val="797979"/>
    <a:srgbClr val="D1CDC5"/>
    <a:srgbClr val="ED7D31"/>
    <a:srgbClr val="FEFEFE"/>
    <a:srgbClr val="F0ECE3"/>
    <a:srgbClr val="EEE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68" autoAdjust="0"/>
    <p:restoredTop sz="91885" autoAdjust="0"/>
  </p:normalViewPr>
  <p:slideViewPr>
    <p:cSldViewPr snapToGrid="0">
      <p:cViewPr varScale="1">
        <p:scale>
          <a:sx n="60" d="100"/>
          <a:sy n="60" d="100"/>
        </p:scale>
        <p:origin x="1300" y="44"/>
      </p:cViewPr>
      <p:guideLst>
        <p:guide orient="horz" pos="288"/>
        <p:guide pos="3840"/>
        <p:guide orient="horz" pos="2160"/>
        <p:guide orient="horz" pos="139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15A4B-3243-4EBD-BCE4-70355E9768ED}" type="datetimeFigureOut">
              <a:rPr lang="en-IN" smtClean="0"/>
              <a:t>26-10-2018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EDDC-BA91-467A-AFF6-0E5C514A3023}" type="slidenum">
              <a:rPr lang="en-IN" smtClean="0"/>
              <a:t>‹#›</a:t>
            </a:fld>
            <a:endParaRPr lang="en-IN"/>
          </a:p>
        </p:txBody>
      </p:sp>
    </p:spTree>
    <p:extLst>
      <p:ext uri="{BB962C8B-B14F-4D97-AF65-F5344CB8AC3E}">
        <p14:creationId xmlns:p14="http://schemas.microsoft.com/office/powerpoint/2010/main" val="181411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862EDDC-BA91-467A-AFF6-0E5C514A3023}" type="slidenum">
              <a:rPr lang="en-IN" smtClean="0"/>
              <a:t>2</a:t>
            </a:fld>
            <a:endParaRPr lang="en-IN"/>
          </a:p>
        </p:txBody>
      </p:sp>
    </p:spTree>
    <p:extLst>
      <p:ext uri="{BB962C8B-B14F-4D97-AF65-F5344CB8AC3E}">
        <p14:creationId xmlns:p14="http://schemas.microsoft.com/office/powerpoint/2010/main" val="240141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862EDDC-BA91-467A-AFF6-0E5C514A3023}" type="slidenum">
              <a:rPr lang="en-IN" smtClean="0"/>
              <a:t>3</a:t>
            </a:fld>
            <a:endParaRPr lang="en-IN"/>
          </a:p>
        </p:txBody>
      </p:sp>
    </p:spTree>
    <p:extLst>
      <p:ext uri="{BB962C8B-B14F-4D97-AF65-F5344CB8AC3E}">
        <p14:creationId xmlns:p14="http://schemas.microsoft.com/office/powerpoint/2010/main" val="155759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862EDDC-BA91-467A-AFF6-0E5C514A3023}" type="slidenum">
              <a:rPr lang="en-IN" smtClean="0"/>
              <a:t>8</a:t>
            </a:fld>
            <a:endParaRPr lang="en-IN"/>
          </a:p>
        </p:txBody>
      </p:sp>
    </p:spTree>
    <p:extLst>
      <p:ext uri="{BB962C8B-B14F-4D97-AF65-F5344CB8AC3E}">
        <p14:creationId xmlns:p14="http://schemas.microsoft.com/office/powerpoint/2010/main" val="257595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862EDDC-BA91-467A-AFF6-0E5C514A3023}" type="slidenum">
              <a:rPr lang="en-IN" smtClean="0"/>
              <a:t>14</a:t>
            </a:fld>
            <a:endParaRPr lang="en-IN"/>
          </a:p>
        </p:txBody>
      </p:sp>
    </p:spTree>
    <p:extLst>
      <p:ext uri="{BB962C8B-B14F-4D97-AF65-F5344CB8AC3E}">
        <p14:creationId xmlns:p14="http://schemas.microsoft.com/office/powerpoint/2010/main" val="294149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B18EA38-DCBC-412A-9A1F-8B8B9A10C5EB}" type="datetimeFigureOut">
              <a:rPr lang="en-IN" smtClean="0"/>
              <a:t>26-10-2018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08C2E-EF24-45E2-A51C-3DBB6B018B3E}" type="slidenum">
              <a:rPr lang="en-IN" smtClean="0"/>
              <a:t>‹#›</a:t>
            </a:fld>
            <a:endParaRPr lang="en-IN"/>
          </a:p>
        </p:txBody>
      </p:sp>
    </p:spTree>
    <p:extLst>
      <p:ext uri="{BB962C8B-B14F-4D97-AF65-F5344CB8AC3E}">
        <p14:creationId xmlns:p14="http://schemas.microsoft.com/office/powerpoint/2010/main" val="40920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B18EA38-DCBC-412A-9A1F-8B8B9A10C5EB}" type="datetimeFigureOut">
              <a:rPr lang="en-IN" smtClean="0"/>
              <a:t>26-10-2018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08C2E-EF24-45E2-A51C-3DBB6B018B3E}" type="slidenum">
              <a:rPr lang="en-IN" smtClean="0"/>
              <a:t>‹#›</a:t>
            </a:fld>
            <a:endParaRPr lang="en-IN"/>
          </a:p>
        </p:txBody>
      </p:sp>
    </p:spTree>
    <p:extLst>
      <p:ext uri="{BB962C8B-B14F-4D97-AF65-F5344CB8AC3E}">
        <p14:creationId xmlns:p14="http://schemas.microsoft.com/office/powerpoint/2010/main" val="413806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B18EA38-DCBC-412A-9A1F-8B8B9A10C5EB}" type="datetimeFigureOut">
              <a:rPr lang="en-IN" smtClean="0"/>
              <a:t>26-10-2018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08C2E-EF24-45E2-A51C-3DBB6B018B3E}" type="slidenum">
              <a:rPr lang="en-IN" smtClean="0"/>
              <a:t>‹#›</a:t>
            </a:fld>
            <a:endParaRPr lang="en-IN"/>
          </a:p>
        </p:txBody>
      </p:sp>
    </p:spTree>
    <p:extLst>
      <p:ext uri="{BB962C8B-B14F-4D97-AF65-F5344CB8AC3E}">
        <p14:creationId xmlns:p14="http://schemas.microsoft.com/office/powerpoint/2010/main" val="67360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B18EA38-DCBC-412A-9A1F-8B8B9A10C5EB}" type="datetimeFigureOut">
              <a:rPr lang="en-IN" smtClean="0"/>
              <a:t>26-10-2018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08C2E-EF24-45E2-A51C-3DBB6B018B3E}" type="slidenum">
              <a:rPr lang="en-IN" smtClean="0"/>
              <a:t>‹#›</a:t>
            </a:fld>
            <a:endParaRPr lang="en-IN"/>
          </a:p>
        </p:txBody>
      </p:sp>
    </p:spTree>
    <p:extLst>
      <p:ext uri="{BB962C8B-B14F-4D97-AF65-F5344CB8AC3E}">
        <p14:creationId xmlns:p14="http://schemas.microsoft.com/office/powerpoint/2010/main" val="290047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18EA38-DCBC-412A-9A1F-8B8B9A10C5EB}" type="datetimeFigureOut">
              <a:rPr lang="en-IN" smtClean="0"/>
              <a:t>26-10-2018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7A08C2E-EF24-45E2-A51C-3DBB6B018B3E}" type="slidenum">
              <a:rPr lang="en-IN" smtClean="0"/>
              <a:t>‹#›</a:t>
            </a:fld>
            <a:endParaRPr lang="en-IN"/>
          </a:p>
        </p:txBody>
      </p:sp>
    </p:spTree>
    <p:extLst>
      <p:ext uri="{BB962C8B-B14F-4D97-AF65-F5344CB8AC3E}">
        <p14:creationId xmlns:p14="http://schemas.microsoft.com/office/powerpoint/2010/main" val="172944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B18EA38-DCBC-412A-9A1F-8B8B9A10C5EB}" type="datetimeFigureOut">
              <a:rPr lang="en-IN" smtClean="0"/>
              <a:t>26-10-2018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A08C2E-EF24-45E2-A51C-3DBB6B018B3E}" type="slidenum">
              <a:rPr lang="en-IN" smtClean="0"/>
              <a:t>‹#›</a:t>
            </a:fld>
            <a:endParaRPr lang="en-IN"/>
          </a:p>
        </p:txBody>
      </p:sp>
    </p:spTree>
    <p:extLst>
      <p:ext uri="{BB962C8B-B14F-4D97-AF65-F5344CB8AC3E}">
        <p14:creationId xmlns:p14="http://schemas.microsoft.com/office/powerpoint/2010/main" val="200450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B18EA38-DCBC-412A-9A1F-8B8B9A10C5EB}" type="datetimeFigureOut">
              <a:rPr lang="en-IN" smtClean="0"/>
              <a:t>26-10-2018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7A08C2E-EF24-45E2-A51C-3DBB6B018B3E}" type="slidenum">
              <a:rPr lang="en-IN" smtClean="0"/>
              <a:t>‹#›</a:t>
            </a:fld>
            <a:endParaRPr lang="en-IN"/>
          </a:p>
        </p:txBody>
      </p:sp>
    </p:spTree>
    <p:extLst>
      <p:ext uri="{BB962C8B-B14F-4D97-AF65-F5344CB8AC3E}">
        <p14:creationId xmlns:p14="http://schemas.microsoft.com/office/powerpoint/2010/main" val="4080479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B18EA38-DCBC-412A-9A1F-8B8B9A10C5EB}" type="datetimeFigureOut">
              <a:rPr lang="en-IN" smtClean="0"/>
              <a:t>26-10-2018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7A08C2E-EF24-45E2-A51C-3DBB6B018B3E}" type="slidenum">
              <a:rPr lang="en-IN" smtClean="0"/>
              <a:t>‹#›</a:t>
            </a:fld>
            <a:endParaRPr lang="en-IN"/>
          </a:p>
        </p:txBody>
      </p:sp>
    </p:spTree>
    <p:extLst>
      <p:ext uri="{BB962C8B-B14F-4D97-AF65-F5344CB8AC3E}">
        <p14:creationId xmlns:p14="http://schemas.microsoft.com/office/powerpoint/2010/main" val="320967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8EA38-DCBC-412A-9A1F-8B8B9A10C5EB}" type="datetimeFigureOut">
              <a:rPr lang="en-IN" smtClean="0"/>
              <a:t>26-10-2018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7A08C2E-EF24-45E2-A51C-3DBB6B018B3E}" type="slidenum">
              <a:rPr lang="en-IN" smtClean="0"/>
              <a:t>‹#›</a:t>
            </a:fld>
            <a:endParaRPr lang="en-IN"/>
          </a:p>
        </p:txBody>
      </p:sp>
    </p:spTree>
    <p:extLst>
      <p:ext uri="{BB962C8B-B14F-4D97-AF65-F5344CB8AC3E}">
        <p14:creationId xmlns:p14="http://schemas.microsoft.com/office/powerpoint/2010/main" val="426646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18EA38-DCBC-412A-9A1F-8B8B9A10C5EB}" type="datetimeFigureOut">
              <a:rPr lang="en-IN" smtClean="0"/>
              <a:t>26-10-2018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A08C2E-EF24-45E2-A51C-3DBB6B018B3E}" type="slidenum">
              <a:rPr lang="en-IN" smtClean="0"/>
              <a:t>‹#›</a:t>
            </a:fld>
            <a:endParaRPr lang="en-IN"/>
          </a:p>
        </p:txBody>
      </p:sp>
    </p:spTree>
    <p:extLst>
      <p:ext uri="{BB962C8B-B14F-4D97-AF65-F5344CB8AC3E}">
        <p14:creationId xmlns:p14="http://schemas.microsoft.com/office/powerpoint/2010/main" val="54291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18EA38-DCBC-412A-9A1F-8B8B9A10C5EB}" type="datetimeFigureOut">
              <a:rPr lang="en-IN" smtClean="0"/>
              <a:t>26-10-2018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7A08C2E-EF24-45E2-A51C-3DBB6B018B3E}" type="slidenum">
              <a:rPr lang="en-IN" smtClean="0"/>
              <a:t>‹#›</a:t>
            </a:fld>
            <a:endParaRPr lang="en-IN"/>
          </a:p>
        </p:txBody>
      </p:sp>
    </p:spTree>
    <p:extLst>
      <p:ext uri="{BB962C8B-B14F-4D97-AF65-F5344CB8AC3E}">
        <p14:creationId xmlns:p14="http://schemas.microsoft.com/office/powerpoint/2010/main" val="275605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8EA38-DCBC-412A-9A1F-8B8B9A10C5EB}" type="datetimeFigureOut">
              <a:rPr lang="en-IN" smtClean="0"/>
              <a:t>26-10-2018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08C2E-EF24-45E2-A51C-3DBB6B018B3E}" type="slidenum">
              <a:rPr lang="en-IN" smtClean="0"/>
              <a:t>‹#›</a:t>
            </a:fld>
            <a:endParaRPr lang="en-IN"/>
          </a:p>
        </p:txBody>
      </p:sp>
    </p:spTree>
    <p:extLst>
      <p:ext uri="{BB962C8B-B14F-4D97-AF65-F5344CB8AC3E}">
        <p14:creationId xmlns:p14="http://schemas.microsoft.com/office/powerpoint/2010/main" val="288748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jpg"/><Relationship Id="rId7" Type="http://schemas.openxmlformats.org/officeDocument/2006/relationships/image" Target="../media/image55.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gif"/></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jpg"/><Relationship Id="rId7"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58.gif"/><Relationship Id="rId5" Type="http://schemas.openxmlformats.org/officeDocument/2006/relationships/image" Target="../media/image57.png"/><Relationship Id="rId4" Type="http://schemas.openxmlformats.org/officeDocument/2006/relationships/image" Target="../media/image56.gif"/><Relationship Id="rId9"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5.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gif"/></Relationships>
</file>

<file path=ppt/slides/_rels/slide1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56.gif"/><Relationship Id="rId18" Type="http://schemas.openxmlformats.org/officeDocument/2006/relationships/image" Target="../media/image8.png"/><Relationship Id="rId3" Type="http://schemas.openxmlformats.org/officeDocument/2006/relationships/image" Target="../media/image14.gif"/><Relationship Id="rId7" Type="http://schemas.openxmlformats.org/officeDocument/2006/relationships/image" Target="../media/image66.png"/><Relationship Id="rId12" Type="http://schemas.openxmlformats.org/officeDocument/2006/relationships/image" Target="../media/image52.gif"/><Relationship Id="rId17" Type="http://schemas.openxmlformats.org/officeDocument/2006/relationships/image" Target="../media/image7.gif"/><Relationship Id="rId2" Type="http://schemas.openxmlformats.org/officeDocument/2006/relationships/image" Target="../media/image2.jpg"/><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48.png"/><Relationship Id="rId5" Type="http://schemas.openxmlformats.org/officeDocument/2006/relationships/image" Target="../media/image16.gif"/><Relationship Id="rId15" Type="http://schemas.openxmlformats.org/officeDocument/2006/relationships/image" Target="../media/image62.gif"/><Relationship Id="rId10" Type="http://schemas.openxmlformats.org/officeDocument/2006/relationships/image" Target="../media/image41.gif"/><Relationship Id="rId19" Type="http://schemas.microsoft.com/office/2007/relationships/hdphoto" Target="../media/hdphoto1.wdp"/><Relationship Id="rId4" Type="http://schemas.openxmlformats.org/officeDocument/2006/relationships/image" Target="../media/image15.gif"/><Relationship Id="rId9" Type="http://schemas.openxmlformats.org/officeDocument/2006/relationships/image" Target="../media/image28.gif"/><Relationship Id="rId1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9.gif"/><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2.jpg"/><Relationship Id="rId7" Type="http://schemas.openxmlformats.org/officeDocument/2006/relationships/image" Target="../media/image15.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4.gif"/><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2.jpg"/><Relationship Id="rId7" Type="http://schemas.openxmlformats.org/officeDocument/2006/relationships/image" Target="../media/image22.gif"/><Relationship Id="rId12" Type="http://schemas.openxmlformats.org/officeDocument/2006/relationships/image" Target="../media/image27.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1.gif"/><Relationship Id="rId11" Type="http://schemas.openxmlformats.org/officeDocument/2006/relationships/image" Target="../media/image26.gif"/><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gif"/></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18" Type="http://schemas.openxmlformats.org/officeDocument/2006/relationships/image" Target="../media/image40.png"/><Relationship Id="rId3" Type="http://schemas.openxmlformats.org/officeDocument/2006/relationships/image" Target="../media/image2.jpg"/><Relationship Id="rId7" Type="http://schemas.openxmlformats.org/officeDocument/2006/relationships/image" Target="../media/image29.jp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slideLayout" Target="../slideLayouts/slideLayout1.xml"/><Relationship Id="rId16" Type="http://schemas.openxmlformats.org/officeDocument/2006/relationships/image" Target="../media/image38.jpeg"/><Relationship Id="rId1" Type="http://schemas.openxmlformats.org/officeDocument/2006/relationships/tags" Target="../tags/tag4.xml"/><Relationship Id="rId6" Type="http://schemas.openxmlformats.org/officeDocument/2006/relationships/image" Target="../media/image25.png"/><Relationship Id="rId11" Type="http://schemas.openxmlformats.org/officeDocument/2006/relationships/image" Target="../media/image33.jpeg"/><Relationship Id="rId5" Type="http://schemas.openxmlformats.org/officeDocument/2006/relationships/image" Target="../media/image22.gif"/><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8.gif"/><Relationship Id="rId9" Type="http://schemas.openxmlformats.org/officeDocument/2006/relationships/image" Target="../media/image31.jpeg"/><Relationship Id="rId14"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3.xml"/><Relationship Id="rId7" Type="http://schemas.microsoft.com/office/2007/relationships/hdphoto" Target="../media/hdphoto4.wdp"/><Relationship Id="rId12"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gif"/><Relationship Id="rId10" Type="http://schemas.openxmlformats.org/officeDocument/2006/relationships/image" Target="../media/image45.gif"/><Relationship Id="rId4" Type="http://schemas.openxmlformats.org/officeDocument/2006/relationships/image" Target="../media/image2.jp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jpg"/><Relationship Id="rId7" Type="http://schemas.openxmlformats.org/officeDocument/2006/relationships/image" Target="../media/image49.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48.png"/><Relationship Id="rId5" Type="http://schemas.openxmlformats.org/officeDocument/2006/relationships/image" Target="../media/image25.png"/><Relationship Id="rId10" Type="http://schemas.openxmlformats.org/officeDocument/2006/relationships/image" Target="../media/image51.jpeg"/><Relationship Id="rId4" Type="http://schemas.openxmlformats.org/officeDocument/2006/relationships/image" Target="../media/image21.gif"/><Relationship Id="rId9"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0194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1" cy="6858000"/>
            <a:chOff x="-1" y="0"/>
            <a:chExt cx="12192001" cy="6858000"/>
          </a:xfrm>
        </p:grpSpPr>
        <p:grpSp>
          <p:nvGrpSpPr>
            <p:cNvPr id="13" name="Group 12"/>
            <p:cNvGrpSpPr/>
            <p:nvPr/>
          </p:nvGrpSpPr>
          <p:grpSpPr>
            <a:xfrm>
              <a:off x="-1" y="0"/>
              <a:ext cx="12192001" cy="6858000"/>
              <a:chOff x="-1" y="0"/>
              <a:chExt cx="12192001" cy="6858000"/>
            </a:xfrm>
          </p:grpSpPr>
          <p:grpSp>
            <p:nvGrpSpPr>
              <p:cNvPr id="11" name="Group 10"/>
              <p:cNvGrpSpPr/>
              <p:nvPr/>
            </p:nvGrpSpPr>
            <p:grpSpPr>
              <a:xfrm>
                <a:off x="-1" y="0"/>
                <a:ext cx="12192001" cy="6858000"/>
                <a:chOff x="-1" y="0"/>
                <a:chExt cx="12192001"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p:cNvSpPr/>
                <p:nvPr/>
              </p:nvSpPr>
              <p:spPr>
                <a:xfrm flipH="1">
                  <a:off x="3955260" y="0"/>
                  <a:ext cx="2150362"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ectangle 11"/>
              <p:cNvSpPr/>
              <p:nvPr/>
            </p:nvSpPr>
            <p:spPr>
              <a:xfrm>
                <a:off x="6105625" y="0"/>
                <a:ext cx="900545"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 name="Straight Connector 3"/>
            <p:cNvCxnSpPr/>
            <p:nvPr/>
          </p:nvCxnSpPr>
          <p:spPr>
            <a:xfrm>
              <a:off x="6095999" y="0"/>
              <a:ext cx="0" cy="685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804052" y="2460438"/>
            <a:ext cx="4748851" cy="1384995"/>
          </a:xfrm>
          <a:prstGeom prst="rect">
            <a:avLst/>
          </a:prstGeom>
          <a:noFill/>
        </p:spPr>
        <p:txBody>
          <a:bodyPr wrap="square" rtlCol="0">
            <a:spAutoFit/>
          </a:bodyPr>
          <a:lstStyle/>
          <a:p>
            <a:pPr algn="just">
              <a:lnSpc>
                <a:spcPct val="150000"/>
              </a:lnSpc>
            </a:pPr>
            <a:r>
              <a:rPr lang="en-US" sz="1400" dirty="0" smtClean="0">
                <a:solidFill>
                  <a:schemeClr val="bg2">
                    <a:lumMod val="25000"/>
                  </a:schemeClr>
                </a:solidFill>
              </a:rPr>
              <a:t>In order to make fresh and follow-up training by well-known experts possible, one </a:t>
            </a:r>
            <a:r>
              <a:rPr lang="en-US" sz="1400" dirty="0">
                <a:solidFill>
                  <a:schemeClr val="bg2">
                    <a:lumMod val="25000"/>
                  </a:schemeClr>
                </a:solidFill>
              </a:rPr>
              <a:t>of India’s best training courses </a:t>
            </a:r>
            <a:r>
              <a:rPr lang="en-US" sz="1400" dirty="0" smtClean="0">
                <a:solidFill>
                  <a:schemeClr val="bg2">
                    <a:lumMod val="25000"/>
                  </a:schemeClr>
                </a:solidFill>
              </a:rPr>
              <a:t>has been packaged into </a:t>
            </a:r>
            <a:r>
              <a:rPr lang="en-US" sz="1400" dirty="0">
                <a:solidFill>
                  <a:schemeClr val="bg2">
                    <a:lumMod val="25000"/>
                  </a:schemeClr>
                </a:solidFill>
              </a:rPr>
              <a:t>an online curriculum. </a:t>
            </a:r>
            <a:endParaRPr lang="en-US" sz="1400" dirty="0" smtClean="0">
              <a:solidFill>
                <a:schemeClr val="bg2">
                  <a:lumMod val="25000"/>
                </a:schemeClr>
              </a:solidFill>
            </a:endParaRPr>
          </a:p>
          <a:p>
            <a:pPr algn="just">
              <a:lnSpc>
                <a:spcPct val="150000"/>
              </a:lnSpc>
            </a:pPr>
            <a:r>
              <a:rPr lang="en-US" sz="1400" dirty="0" smtClean="0">
                <a:solidFill>
                  <a:schemeClr val="bg2">
                    <a:lumMod val="25000"/>
                  </a:schemeClr>
                </a:solidFill>
              </a:rPr>
              <a:t>Other departments have also opted for this online service.</a:t>
            </a:r>
          </a:p>
        </p:txBody>
      </p:sp>
      <p:sp>
        <p:nvSpPr>
          <p:cNvPr id="31" name="Rectangle 30"/>
          <p:cNvSpPr/>
          <p:nvPr/>
        </p:nvSpPr>
        <p:spPr>
          <a:xfrm>
            <a:off x="910170" y="4703528"/>
            <a:ext cx="4117700" cy="769441"/>
          </a:xfrm>
          <a:prstGeom prst="rect">
            <a:avLst/>
          </a:prstGeom>
        </p:spPr>
        <p:txBody>
          <a:bodyPr wrap="square">
            <a:spAutoFit/>
          </a:bodyPr>
          <a:lstStyle/>
          <a:p>
            <a:pPr lvl="0" algn="ctr"/>
            <a:r>
              <a:rPr lang="en-US" sz="1100" i="1" dirty="0">
                <a:solidFill>
                  <a:srgbClr val="E7E6E6">
                    <a:lumMod val="25000"/>
                  </a:srgbClr>
                </a:solidFill>
              </a:rPr>
              <a:t>Over </a:t>
            </a:r>
            <a:r>
              <a:rPr lang="en-US" sz="1100" i="1" dirty="0" smtClean="0">
                <a:solidFill>
                  <a:srgbClr val="E7E6E6">
                    <a:lumMod val="25000"/>
                  </a:srgbClr>
                </a:solidFill>
              </a:rPr>
              <a:t>201 </a:t>
            </a:r>
            <a:r>
              <a:rPr lang="en-US" sz="1100" i="1" dirty="0">
                <a:solidFill>
                  <a:srgbClr val="E7E6E6">
                    <a:lumMod val="25000"/>
                  </a:srgbClr>
                </a:solidFill>
              </a:rPr>
              <a:t>people have </a:t>
            </a:r>
            <a:r>
              <a:rPr lang="en-US" sz="1100" i="1" dirty="0" smtClean="0">
                <a:solidFill>
                  <a:srgbClr val="E7E6E6">
                    <a:lumMod val="25000"/>
                  </a:srgbClr>
                </a:solidFill>
              </a:rPr>
              <a:t>enrolled for the online training course </a:t>
            </a:r>
            <a:br>
              <a:rPr lang="en-US" sz="1100" i="1" dirty="0" smtClean="0">
                <a:solidFill>
                  <a:srgbClr val="E7E6E6">
                    <a:lumMod val="25000"/>
                  </a:srgbClr>
                </a:solidFill>
              </a:rPr>
            </a:br>
            <a:r>
              <a:rPr lang="en-US" sz="1100" i="1" dirty="0" smtClean="0">
                <a:solidFill>
                  <a:srgbClr val="E7E6E6">
                    <a:lumMod val="25000"/>
                  </a:srgbClr>
                </a:solidFill>
              </a:rPr>
              <a:t>and </a:t>
            </a:r>
            <a:r>
              <a:rPr lang="en-US" sz="1100" i="1" dirty="0">
                <a:solidFill>
                  <a:srgbClr val="E7E6E6">
                    <a:lumMod val="25000"/>
                  </a:srgbClr>
                </a:solidFill>
              </a:rPr>
              <a:t>most of them are just a few modules away from </a:t>
            </a:r>
            <a:r>
              <a:rPr lang="en-US" sz="1100" i="1" dirty="0" smtClean="0">
                <a:solidFill>
                  <a:srgbClr val="E7E6E6">
                    <a:lumMod val="25000"/>
                  </a:srgbClr>
                </a:solidFill>
              </a:rPr>
              <a:t/>
            </a:r>
            <a:br>
              <a:rPr lang="en-US" sz="1100" i="1" dirty="0" smtClean="0">
                <a:solidFill>
                  <a:srgbClr val="E7E6E6">
                    <a:lumMod val="25000"/>
                  </a:srgbClr>
                </a:solidFill>
              </a:rPr>
            </a:br>
            <a:r>
              <a:rPr lang="en-US" sz="1100" i="1" dirty="0" smtClean="0">
                <a:solidFill>
                  <a:srgbClr val="E7E6E6">
                    <a:lumMod val="25000"/>
                  </a:srgbClr>
                </a:solidFill>
              </a:rPr>
              <a:t>becoming </a:t>
            </a:r>
            <a:r>
              <a:rPr lang="en-US" sz="1100" i="1" dirty="0">
                <a:solidFill>
                  <a:srgbClr val="E7E6E6">
                    <a:lumMod val="25000"/>
                  </a:srgbClr>
                </a:solidFill>
              </a:rPr>
              <a:t>certified health counsellors.</a:t>
            </a:r>
          </a:p>
          <a:p>
            <a:pPr lvl="0" algn="ctr"/>
            <a:r>
              <a:rPr lang="en-US" sz="1100" i="1" dirty="0" smtClean="0">
                <a:solidFill>
                  <a:srgbClr val="E7E6E6">
                    <a:lumMod val="25000"/>
                  </a:srgbClr>
                </a:solidFill>
              </a:rPr>
              <a:t> </a:t>
            </a:r>
            <a:endParaRPr lang="en-US" sz="1100" i="1" dirty="0">
              <a:solidFill>
                <a:srgbClr val="E7E6E6">
                  <a:lumMod val="25000"/>
                </a:srgbClr>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2532" y="1239955"/>
            <a:ext cx="1152217" cy="1151614"/>
          </a:xfrm>
          <a:prstGeom prst="rect">
            <a:avLst/>
          </a:prstGeom>
        </p:spPr>
      </p:pic>
      <p:sp>
        <p:nvSpPr>
          <p:cNvPr id="3" name="Isosceles Triangle 2"/>
          <p:cNvSpPr/>
          <p:nvPr/>
        </p:nvSpPr>
        <p:spPr>
          <a:xfrm rot="5400000">
            <a:off x="9029285" y="1735213"/>
            <a:ext cx="298383" cy="26950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2" name="TextBox 21"/>
          <p:cNvSpPr txBox="1"/>
          <p:nvPr/>
        </p:nvSpPr>
        <p:spPr>
          <a:xfrm>
            <a:off x="6095999" y="601910"/>
            <a:ext cx="6086375" cy="646331"/>
          </a:xfrm>
          <a:prstGeom prst="rect">
            <a:avLst/>
          </a:prstGeom>
          <a:noFill/>
        </p:spPr>
        <p:txBody>
          <a:bodyPr wrap="square" rtlCol="0">
            <a:spAutoFit/>
          </a:bodyPr>
          <a:lstStyle/>
          <a:p>
            <a:pPr algn="ctr"/>
            <a:r>
              <a:rPr lang="en-US" sz="3600" dirty="0" smtClean="0">
                <a:solidFill>
                  <a:schemeClr val="bg2">
                    <a:lumMod val="25000"/>
                  </a:schemeClr>
                </a:solidFill>
                <a:latin typeface="Goudy Old Style" panose="02020502050305020303" pitchFamily="18" charset="0"/>
              </a:rPr>
              <a:t>Counsellor E-training</a:t>
            </a:r>
            <a:endParaRPr lang="en-US" sz="3600" dirty="0">
              <a:solidFill>
                <a:schemeClr val="bg2">
                  <a:lumMod val="25000"/>
                </a:schemeClr>
              </a:solidFill>
              <a:latin typeface="Goudy Old Style" panose="02020502050305020303" pitchFamily="18" charset="0"/>
            </a:endParaRPr>
          </a:p>
        </p:txBody>
      </p:sp>
      <p:sp>
        <p:nvSpPr>
          <p:cNvPr id="23" name="TextBox 22"/>
          <p:cNvSpPr txBox="1"/>
          <p:nvPr/>
        </p:nvSpPr>
        <p:spPr>
          <a:xfrm>
            <a:off x="8083926" y="85630"/>
            <a:ext cx="2110519" cy="276999"/>
          </a:xfrm>
          <a:prstGeom prst="rect">
            <a:avLst/>
          </a:prstGeom>
          <a:solidFill>
            <a:srgbClr val="ED7D31"/>
          </a:solidFill>
        </p:spPr>
        <p:txBody>
          <a:bodyPr wrap="square" lIns="0" tIns="0" rIns="0" bIns="0" rtlCol="0">
            <a:spAutoFit/>
          </a:bodyPr>
          <a:lstStyle/>
          <a:p>
            <a:pPr algn="ctr"/>
            <a:r>
              <a:rPr lang="en-US" b="1" dirty="0" smtClean="0">
                <a:solidFill>
                  <a:schemeClr val="bg1"/>
                </a:solidFill>
              </a:rPr>
              <a:t>INNOVATION FOUR</a:t>
            </a:r>
            <a:endParaRPr lang="en-IN" b="1" dirty="0">
              <a:solidFill>
                <a:schemeClr val="bg1"/>
              </a:solidFill>
            </a:endParaRPr>
          </a:p>
        </p:txBody>
      </p:sp>
      <p:pic>
        <p:nvPicPr>
          <p:cNvPr id="24" name="Picture 23"/>
          <p:cNvPicPr>
            <a:picLocks noChangeAspect="1"/>
          </p:cNvPicPr>
          <p:nvPr/>
        </p:nvPicPr>
        <p:blipFill rotWithShape="1">
          <a:blip r:embed="rId5" cstate="print">
            <a:grayscl/>
            <a:extLst>
              <a:ext uri="{28A0092B-C50C-407E-A947-70E740481C1C}">
                <a14:useLocalDpi xmlns:a14="http://schemas.microsoft.com/office/drawing/2010/main" val="0"/>
              </a:ext>
            </a:extLst>
          </a:blip>
          <a:srcRect l="15234" t="23071" r="16605" b="37927"/>
          <a:stretch/>
        </p:blipFill>
        <p:spPr>
          <a:xfrm>
            <a:off x="929421" y="1378955"/>
            <a:ext cx="4006396" cy="3245597"/>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6"/>
          <a:stretch>
            <a:fillRect/>
          </a:stretch>
        </p:blipFill>
        <p:spPr>
          <a:xfrm>
            <a:off x="7656956" y="1248242"/>
            <a:ext cx="1137465" cy="1143328"/>
          </a:xfrm>
          <a:prstGeom prst="rect">
            <a:avLst/>
          </a:prstGeom>
        </p:spPr>
      </p:pic>
      <p:pic>
        <p:nvPicPr>
          <p:cNvPr id="17" name="Picture 16"/>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29256" t="30096" r="3038" b="7147"/>
          <a:stretch/>
        </p:blipFill>
        <p:spPr>
          <a:xfrm>
            <a:off x="6893799" y="3930141"/>
            <a:ext cx="4659104" cy="2428051"/>
          </a:xfrm>
          <a:prstGeom prst="rect">
            <a:avLst/>
          </a:prstGeom>
        </p:spPr>
      </p:pic>
    </p:spTree>
    <p:custDataLst>
      <p:tags r:id="rId1"/>
    </p:custDataLst>
    <p:extLst>
      <p:ext uri="{BB962C8B-B14F-4D97-AF65-F5344CB8AC3E}">
        <p14:creationId xmlns:p14="http://schemas.microsoft.com/office/powerpoint/2010/main" val="1148371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1" cy="6858000"/>
            <a:chOff x="-1" y="0"/>
            <a:chExt cx="12192001" cy="6858000"/>
          </a:xfrm>
        </p:grpSpPr>
        <p:grpSp>
          <p:nvGrpSpPr>
            <p:cNvPr id="13" name="Group 12"/>
            <p:cNvGrpSpPr/>
            <p:nvPr/>
          </p:nvGrpSpPr>
          <p:grpSpPr>
            <a:xfrm>
              <a:off x="-1" y="0"/>
              <a:ext cx="12192001" cy="6858000"/>
              <a:chOff x="-1" y="0"/>
              <a:chExt cx="12192001" cy="6858000"/>
            </a:xfrm>
          </p:grpSpPr>
          <p:grpSp>
            <p:nvGrpSpPr>
              <p:cNvPr id="11" name="Group 10"/>
              <p:cNvGrpSpPr/>
              <p:nvPr/>
            </p:nvGrpSpPr>
            <p:grpSpPr>
              <a:xfrm>
                <a:off x="-1" y="0"/>
                <a:ext cx="12192001" cy="6858000"/>
                <a:chOff x="-1" y="0"/>
                <a:chExt cx="12192001"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p:cNvSpPr/>
                <p:nvPr/>
              </p:nvSpPr>
              <p:spPr>
                <a:xfrm flipH="1">
                  <a:off x="3698240" y="0"/>
                  <a:ext cx="2407382"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ectangle 11"/>
              <p:cNvSpPr/>
              <p:nvPr/>
            </p:nvSpPr>
            <p:spPr>
              <a:xfrm>
                <a:off x="6105625" y="0"/>
                <a:ext cx="900545"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 name="Straight Connector 3"/>
            <p:cNvCxnSpPr/>
            <p:nvPr/>
          </p:nvCxnSpPr>
          <p:spPr>
            <a:xfrm>
              <a:off x="6095999" y="0"/>
              <a:ext cx="0" cy="685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804052" y="2460438"/>
            <a:ext cx="4748851" cy="1423467"/>
          </a:xfrm>
          <a:prstGeom prst="rect">
            <a:avLst/>
          </a:prstGeom>
          <a:noFill/>
        </p:spPr>
        <p:txBody>
          <a:bodyPr wrap="square" rtlCol="0">
            <a:spAutoFit/>
          </a:bodyPr>
          <a:lstStyle/>
          <a:p>
            <a:pPr algn="just">
              <a:spcAft>
                <a:spcPts val="300"/>
              </a:spcAft>
            </a:pPr>
            <a:r>
              <a:rPr lang="en-US" sz="1400" dirty="0" smtClean="0">
                <a:solidFill>
                  <a:schemeClr val="bg2">
                    <a:lumMod val="25000"/>
                  </a:schemeClr>
                </a:solidFill>
              </a:rPr>
              <a:t>UNFPA has developed an online reporting system exclusively for RKSK that will help access, analyze and share data on implementation in the field. </a:t>
            </a:r>
          </a:p>
          <a:p>
            <a:pPr algn="just">
              <a:spcAft>
                <a:spcPts val="300"/>
              </a:spcAft>
            </a:pPr>
            <a:r>
              <a:rPr lang="en-US" sz="1400" dirty="0" smtClean="0">
                <a:solidFill>
                  <a:schemeClr val="bg2">
                    <a:lumMod val="25000"/>
                  </a:schemeClr>
                </a:solidFill>
              </a:rPr>
              <a:t>With the RKSK programme in MP already spanning 4111 villages, and set to expand to many more in the next phase, such paperless monitoring will make a huge difference.</a:t>
            </a:r>
          </a:p>
        </p:txBody>
      </p:sp>
      <p:sp>
        <p:nvSpPr>
          <p:cNvPr id="31" name="Rectangle 30"/>
          <p:cNvSpPr/>
          <p:nvPr/>
        </p:nvSpPr>
        <p:spPr>
          <a:xfrm>
            <a:off x="1376174" y="4987333"/>
            <a:ext cx="3252814" cy="430887"/>
          </a:xfrm>
          <a:prstGeom prst="rect">
            <a:avLst/>
          </a:prstGeom>
        </p:spPr>
        <p:txBody>
          <a:bodyPr wrap="none">
            <a:spAutoFit/>
          </a:bodyPr>
          <a:lstStyle/>
          <a:p>
            <a:pPr lvl="0" algn="ctr"/>
            <a:r>
              <a:rPr lang="en-US" sz="1100" i="1" dirty="0">
                <a:solidFill>
                  <a:srgbClr val="E7E6E6">
                    <a:lumMod val="25000"/>
                  </a:srgbClr>
                </a:solidFill>
              </a:rPr>
              <a:t>NGOs and ASHAs in the field </a:t>
            </a:r>
            <a:r>
              <a:rPr lang="en-US" sz="1100" i="1" dirty="0" smtClean="0">
                <a:solidFill>
                  <a:srgbClr val="E7E6E6">
                    <a:lumMod val="25000"/>
                  </a:srgbClr>
                </a:solidFill>
              </a:rPr>
              <a:t/>
            </a:r>
            <a:br>
              <a:rPr lang="en-US" sz="1100" i="1" dirty="0" smtClean="0">
                <a:solidFill>
                  <a:srgbClr val="E7E6E6">
                    <a:lumMod val="25000"/>
                  </a:srgbClr>
                </a:solidFill>
              </a:rPr>
            </a:br>
            <a:r>
              <a:rPr lang="en-US" sz="1100" i="1" dirty="0" smtClean="0">
                <a:solidFill>
                  <a:srgbClr val="E7E6E6">
                    <a:lumMod val="25000"/>
                  </a:srgbClr>
                </a:solidFill>
              </a:rPr>
              <a:t>will </a:t>
            </a:r>
            <a:r>
              <a:rPr lang="en-US" sz="1100" i="1" dirty="0">
                <a:solidFill>
                  <a:srgbClr val="E7E6E6">
                    <a:lumMod val="25000"/>
                  </a:srgbClr>
                </a:solidFill>
              </a:rPr>
              <a:t>send </a:t>
            </a:r>
            <a:r>
              <a:rPr lang="en-US" sz="1100" i="1" dirty="0" smtClean="0">
                <a:solidFill>
                  <a:srgbClr val="E7E6E6">
                    <a:lumMod val="25000"/>
                  </a:srgbClr>
                </a:solidFill>
              </a:rPr>
              <a:t>real-time updates </a:t>
            </a:r>
            <a:r>
              <a:rPr lang="en-US" sz="1100" i="1" dirty="0">
                <a:solidFill>
                  <a:srgbClr val="E7E6E6">
                    <a:lumMod val="25000"/>
                  </a:srgbClr>
                </a:solidFill>
              </a:rPr>
              <a:t>using their mobile phones.</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2532" y="1239955"/>
            <a:ext cx="1152217" cy="1151614"/>
          </a:xfrm>
          <a:prstGeom prst="rect">
            <a:avLst/>
          </a:prstGeom>
        </p:spPr>
      </p:pic>
      <p:sp>
        <p:nvSpPr>
          <p:cNvPr id="3" name="Isosceles Triangle 2"/>
          <p:cNvSpPr/>
          <p:nvPr/>
        </p:nvSpPr>
        <p:spPr>
          <a:xfrm rot="5400000">
            <a:off x="9029285" y="1735213"/>
            <a:ext cx="298383" cy="26950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2" name="TextBox 21"/>
          <p:cNvSpPr txBox="1"/>
          <p:nvPr/>
        </p:nvSpPr>
        <p:spPr>
          <a:xfrm>
            <a:off x="6095999" y="601910"/>
            <a:ext cx="6086375" cy="646331"/>
          </a:xfrm>
          <a:prstGeom prst="rect">
            <a:avLst/>
          </a:prstGeom>
          <a:noFill/>
        </p:spPr>
        <p:txBody>
          <a:bodyPr wrap="square" rtlCol="0">
            <a:spAutoFit/>
          </a:bodyPr>
          <a:lstStyle/>
          <a:p>
            <a:pPr algn="ctr"/>
            <a:r>
              <a:rPr lang="en-US" sz="3600" dirty="0" smtClean="0">
                <a:solidFill>
                  <a:schemeClr val="bg2">
                    <a:lumMod val="25000"/>
                  </a:schemeClr>
                </a:solidFill>
                <a:latin typeface="Goudy Old Style" panose="02020502050305020303" pitchFamily="18" charset="0"/>
              </a:rPr>
              <a:t>MIS application</a:t>
            </a:r>
            <a:endParaRPr lang="en-US" sz="3600" dirty="0">
              <a:solidFill>
                <a:schemeClr val="bg2">
                  <a:lumMod val="25000"/>
                </a:schemeClr>
              </a:solidFill>
              <a:latin typeface="Goudy Old Style" panose="02020502050305020303" pitchFamily="18" charset="0"/>
            </a:endParaRPr>
          </a:p>
        </p:txBody>
      </p:sp>
      <p:sp>
        <p:nvSpPr>
          <p:cNvPr id="23" name="TextBox 22"/>
          <p:cNvSpPr txBox="1"/>
          <p:nvPr/>
        </p:nvSpPr>
        <p:spPr>
          <a:xfrm>
            <a:off x="8083926" y="85630"/>
            <a:ext cx="2110519" cy="276999"/>
          </a:xfrm>
          <a:prstGeom prst="rect">
            <a:avLst/>
          </a:prstGeom>
          <a:solidFill>
            <a:srgbClr val="ED7D31"/>
          </a:solidFill>
        </p:spPr>
        <p:txBody>
          <a:bodyPr wrap="square" lIns="0" tIns="0" rIns="0" bIns="0" rtlCol="0">
            <a:spAutoFit/>
          </a:bodyPr>
          <a:lstStyle/>
          <a:p>
            <a:pPr algn="ctr"/>
            <a:r>
              <a:rPr lang="en-US" b="1" dirty="0" smtClean="0">
                <a:solidFill>
                  <a:schemeClr val="bg1"/>
                </a:solidFill>
              </a:rPr>
              <a:t>INNOVATION FIVE</a:t>
            </a:r>
            <a:endParaRPr lang="en-IN" b="1" dirty="0">
              <a:solidFill>
                <a:schemeClr val="bg1"/>
              </a:solidFill>
            </a:endParaRPr>
          </a:p>
        </p:txBody>
      </p:sp>
      <p:pic>
        <p:nvPicPr>
          <p:cNvPr id="21" name="Picture 20"/>
          <p:cNvPicPr>
            <a:picLocks noChangeAspect="1"/>
          </p:cNvPicPr>
          <p:nvPr/>
        </p:nvPicPr>
        <p:blipFill>
          <a:blip r:embed="rId5"/>
          <a:stretch>
            <a:fillRect/>
          </a:stretch>
        </p:blipFill>
        <p:spPr>
          <a:xfrm>
            <a:off x="7677628" y="1248241"/>
            <a:ext cx="1137465" cy="114332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6868" y="3954725"/>
            <a:ext cx="4907918" cy="2903275"/>
          </a:xfrm>
          <a:prstGeom prst="rect">
            <a:avLst/>
          </a:prstGeom>
        </p:spPr>
      </p:pic>
      <p:grpSp>
        <p:nvGrpSpPr>
          <p:cNvPr id="17" name="Group 16"/>
          <p:cNvGrpSpPr/>
          <p:nvPr/>
        </p:nvGrpSpPr>
        <p:grpSpPr>
          <a:xfrm>
            <a:off x="1758283" y="703694"/>
            <a:ext cx="2488596" cy="4283888"/>
            <a:chOff x="1785023" y="862880"/>
            <a:chExt cx="2488596" cy="4283888"/>
          </a:xfrm>
        </p:grpSpPr>
        <p:pic>
          <p:nvPicPr>
            <p:cNvPr id="15" name="Picture 14"/>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2071733" y="1520604"/>
              <a:ext cx="1893875" cy="319577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5023" y="862880"/>
              <a:ext cx="2488596" cy="4283888"/>
            </a:xfrm>
            <a:prstGeom prst="rect">
              <a:avLst/>
            </a:prstGeom>
          </p:spPr>
        </p:pic>
      </p:grpSp>
      <p:pic>
        <p:nvPicPr>
          <p:cNvPr id="19" name="Picture 18"/>
          <p:cNvPicPr>
            <a:picLocks noChangeAspect="1"/>
          </p:cNvPicPr>
          <p:nvPr/>
        </p:nvPicPr>
        <p:blipFill>
          <a:blip r:embed="rId9"/>
          <a:stretch>
            <a:fillRect/>
          </a:stretch>
        </p:blipFill>
        <p:spPr>
          <a:xfrm>
            <a:off x="3943004" y="2673892"/>
            <a:ext cx="3298222" cy="1731414"/>
          </a:xfrm>
          <a:prstGeom prst="rect">
            <a:avLst/>
          </a:prstGeom>
        </p:spPr>
      </p:pic>
    </p:spTree>
    <p:custDataLst>
      <p:tags r:id="rId1"/>
    </p:custDataLst>
    <p:extLst>
      <p:ext uri="{BB962C8B-B14F-4D97-AF65-F5344CB8AC3E}">
        <p14:creationId xmlns:p14="http://schemas.microsoft.com/office/powerpoint/2010/main" val="70410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1" cy="6858000"/>
            <a:chOff x="-1" y="0"/>
            <a:chExt cx="12192001" cy="6858000"/>
          </a:xfrm>
        </p:grpSpPr>
        <p:grpSp>
          <p:nvGrpSpPr>
            <p:cNvPr id="13" name="Group 12"/>
            <p:cNvGrpSpPr/>
            <p:nvPr/>
          </p:nvGrpSpPr>
          <p:grpSpPr>
            <a:xfrm>
              <a:off x="-1" y="0"/>
              <a:ext cx="12192001" cy="6858000"/>
              <a:chOff x="-1" y="0"/>
              <a:chExt cx="12192001" cy="6858000"/>
            </a:xfrm>
          </p:grpSpPr>
          <p:grpSp>
            <p:nvGrpSpPr>
              <p:cNvPr id="11" name="Group 10"/>
              <p:cNvGrpSpPr/>
              <p:nvPr/>
            </p:nvGrpSpPr>
            <p:grpSpPr>
              <a:xfrm>
                <a:off x="-1" y="0"/>
                <a:ext cx="12192001" cy="6858000"/>
                <a:chOff x="-1" y="0"/>
                <a:chExt cx="12192001"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p:cNvSpPr/>
                <p:nvPr/>
              </p:nvSpPr>
              <p:spPr>
                <a:xfrm flipH="1">
                  <a:off x="3698240" y="0"/>
                  <a:ext cx="2407382"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ectangle 11"/>
              <p:cNvSpPr/>
              <p:nvPr/>
            </p:nvSpPr>
            <p:spPr>
              <a:xfrm>
                <a:off x="6105625" y="0"/>
                <a:ext cx="900545"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 name="Straight Connector 3"/>
            <p:cNvCxnSpPr/>
            <p:nvPr/>
          </p:nvCxnSpPr>
          <p:spPr>
            <a:xfrm>
              <a:off x="6095999" y="0"/>
              <a:ext cx="0" cy="685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804052" y="2460438"/>
            <a:ext cx="4748851" cy="1815882"/>
          </a:xfrm>
          <a:prstGeom prst="rect">
            <a:avLst/>
          </a:prstGeom>
          <a:noFill/>
        </p:spPr>
        <p:txBody>
          <a:bodyPr wrap="square" rtlCol="0">
            <a:spAutoFit/>
          </a:bodyPr>
          <a:lstStyle/>
          <a:p>
            <a:pPr algn="just"/>
            <a:r>
              <a:rPr lang="en-US" sz="1400" dirty="0" smtClean="0">
                <a:solidFill>
                  <a:schemeClr val="bg2">
                    <a:lumMod val="25000"/>
                  </a:schemeClr>
                </a:solidFill>
              </a:rPr>
              <a:t>Buy-in of parents and local influencers on adolescents discussing topics like reproductive health, substance misuse, GBV, etc. is essential. The Adolescent Health Days (AHDs) are now being organized better, thanks to the mentoring chain and involvement of ASHA Facilitators.</a:t>
            </a:r>
          </a:p>
          <a:p>
            <a:pPr algn="just"/>
            <a:r>
              <a:rPr lang="en-US" sz="1400" dirty="0" smtClean="0">
                <a:solidFill>
                  <a:schemeClr val="bg2">
                    <a:lumMod val="25000"/>
                  </a:schemeClr>
                </a:solidFill>
              </a:rPr>
              <a:t> As the next big innovation, funds are being sought to launch a missed call campaign that would serve the purpose of AHDs even better, at a fraction of the cost. </a:t>
            </a:r>
          </a:p>
        </p:txBody>
      </p:sp>
      <p:sp>
        <p:nvSpPr>
          <p:cNvPr id="31" name="Rectangle 30"/>
          <p:cNvSpPr/>
          <p:nvPr/>
        </p:nvSpPr>
        <p:spPr>
          <a:xfrm>
            <a:off x="1442172" y="5977430"/>
            <a:ext cx="2910218" cy="430887"/>
          </a:xfrm>
          <a:prstGeom prst="rect">
            <a:avLst/>
          </a:prstGeom>
        </p:spPr>
        <p:txBody>
          <a:bodyPr wrap="square">
            <a:spAutoFit/>
          </a:bodyPr>
          <a:lstStyle/>
          <a:p>
            <a:pPr lvl="0" algn="ctr"/>
            <a:r>
              <a:rPr lang="en-US" sz="1100" i="1" dirty="0" smtClean="0">
                <a:solidFill>
                  <a:srgbClr val="E7E6E6">
                    <a:lumMod val="25000"/>
                  </a:srgbClr>
                </a:solidFill>
              </a:rPr>
              <a:t>Posters offering free talk-time top-up</a:t>
            </a:r>
          </a:p>
          <a:p>
            <a:pPr lvl="0" algn="ctr"/>
            <a:r>
              <a:rPr lang="en-US" sz="1100" i="1" dirty="0" smtClean="0">
                <a:solidFill>
                  <a:srgbClr val="E7E6E6">
                    <a:lumMod val="25000"/>
                  </a:srgbClr>
                </a:solidFill>
              </a:rPr>
              <a:t>to people who answer AH questions correctly </a:t>
            </a:r>
            <a:endParaRPr lang="en-US" sz="1100" i="1" dirty="0">
              <a:solidFill>
                <a:srgbClr val="E7E6E6">
                  <a:lumMod val="25000"/>
                </a:srgbClr>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2532" y="1239955"/>
            <a:ext cx="1152216" cy="1151614"/>
          </a:xfrm>
          <a:prstGeom prst="rect">
            <a:avLst/>
          </a:prstGeom>
        </p:spPr>
      </p:pic>
      <p:sp>
        <p:nvSpPr>
          <p:cNvPr id="3" name="Isosceles Triangle 2"/>
          <p:cNvSpPr/>
          <p:nvPr/>
        </p:nvSpPr>
        <p:spPr>
          <a:xfrm rot="5400000">
            <a:off x="9029285" y="1735213"/>
            <a:ext cx="298383" cy="26950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2" name="TextBox 21"/>
          <p:cNvSpPr txBox="1"/>
          <p:nvPr/>
        </p:nvSpPr>
        <p:spPr>
          <a:xfrm>
            <a:off x="6095999" y="601910"/>
            <a:ext cx="6086375" cy="646331"/>
          </a:xfrm>
          <a:prstGeom prst="rect">
            <a:avLst/>
          </a:prstGeom>
          <a:noFill/>
        </p:spPr>
        <p:txBody>
          <a:bodyPr wrap="square" rtlCol="0">
            <a:spAutoFit/>
          </a:bodyPr>
          <a:lstStyle/>
          <a:p>
            <a:pPr algn="ctr"/>
            <a:r>
              <a:rPr lang="en-US" sz="3600" dirty="0" smtClean="0">
                <a:solidFill>
                  <a:schemeClr val="bg2">
                    <a:lumMod val="25000"/>
                  </a:schemeClr>
                </a:solidFill>
                <a:latin typeface="Goudy Old Style" panose="02020502050305020303" pitchFamily="18" charset="0"/>
              </a:rPr>
              <a:t>Community support</a:t>
            </a:r>
            <a:endParaRPr lang="en-US" sz="3600" dirty="0">
              <a:solidFill>
                <a:schemeClr val="bg2">
                  <a:lumMod val="25000"/>
                </a:schemeClr>
              </a:solidFill>
              <a:latin typeface="Goudy Old Style" panose="02020502050305020303" pitchFamily="18" charset="0"/>
            </a:endParaRPr>
          </a:p>
        </p:txBody>
      </p:sp>
      <p:sp>
        <p:nvSpPr>
          <p:cNvPr id="23" name="TextBox 22"/>
          <p:cNvSpPr txBox="1"/>
          <p:nvPr/>
        </p:nvSpPr>
        <p:spPr>
          <a:xfrm>
            <a:off x="8083926" y="85630"/>
            <a:ext cx="2110519" cy="276999"/>
          </a:xfrm>
          <a:prstGeom prst="rect">
            <a:avLst/>
          </a:prstGeom>
          <a:solidFill>
            <a:srgbClr val="ED7D31"/>
          </a:solidFill>
        </p:spPr>
        <p:txBody>
          <a:bodyPr wrap="square" lIns="0" tIns="0" rIns="0" bIns="0" rtlCol="0">
            <a:spAutoFit/>
          </a:bodyPr>
          <a:lstStyle/>
          <a:p>
            <a:pPr algn="ctr"/>
            <a:r>
              <a:rPr lang="en-US" b="1" dirty="0" smtClean="0">
                <a:solidFill>
                  <a:schemeClr val="bg1"/>
                </a:solidFill>
              </a:rPr>
              <a:t>INNOVATION SIX</a:t>
            </a:r>
            <a:endParaRPr lang="en-IN" b="1" dirty="0">
              <a:solidFill>
                <a:schemeClr val="bg1"/>
              </a:solidFill>
            </a:endParaRPr>
          </a:p>
        </p:txBody>
      </p:sp>
      <p:pic>
        <p:nvPicPr>
          <p:cNvPr id="19" name="Picture 18"/>
          <p:cNvPicPr>
            <a:picLocks noChangeAspect="1"/>
          </p:cNvPicPr>
          <p:nvPr/>
        </p:nvPicPr>
        <p:blipFill>
          <a:blip r:embed="rId5"/>
          <a:stretch>
            <a:fillRect/>
          </a:stretch>
        </p:blipFill>
        <p:spPr>
          <a:xfrm>
            <a:off x="7658045" y="1239955"/>
            <a:ext cx="1176630" cy="1176630"/>
          </a:xfrm>
          <a:prstGeom prst="rect">
            <a:avLst/>
          </a:prstGeom>
        </p:spPr>
      </p:pic>
      <p:pic>
        <p:nvPicPr>
          <p:cNvPr id="20" name="Picture 2"/>
          <p:cNvPicPr>
            <a:picLocks noChangeAspect="1" noChangeArrowheads="1"/>
          </p:cNvPicPr>
          <p:nvPr/>
        </p:nvPicPr>
        <p:blipFill>
          <a:blip r:embed="rId6" cstate="print">
            <a:grayscl/>
            <a:extLst>
              <a:ext uri="{28A0092B-C50C-407E-A947-70E740481C1C}">
                <a14:useLocalDpi xmlns:a14="http://schemas.microsoft.com/office/drawing/2010/main" val="0"/>
              </a:ext>
            </a:extLst>
          </a:blip>
          <a:stretch>
            <a:fillRect/>
          </a:stretch>
        </p:blipFill>
        <p:spPr bwMode="auto">
          <a:xfrm>
            <a:off x="1003370" y="601910"/>
            <a:ext cx="3787823" cy="5356725"/>
          </a:xfrm>
          <a:prstGeom prst="rect">
            <a:avLst/>
          </a:prstGeom>
          <a:noFill/>
        </p:spPr>
      </p:pic>
      <p:sp>
        <p:nvSpPr>
          <p:cNvPr id="24" name="Oval 23"/>
          <p:cNvSpPr/>
          <p:nvPr/>
        </p:nvSpPr>
        <p:spPr>
          <a:xfrm>
            <a:off x="1027961" y="527889"/>
            <a:ext cx="274320" cy="27404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5" name="Oval 24"/>
          <p:cNvSpPr/>
          <p:nvPr/>
        </p:nvSpPr>
        <p:spPr>
          <a:xfrm>
            <a:off x="866210" y="5758612"/>
            <a:ext cx="274320" cy="27404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7" name="Oval 26"/>
          <p:cNvSpPr/>
          <p:nvPr/>
        </p:nvSpPr>
        <p:spPr>
          <a:xfrm>
            <a:off x="4454405" y="519684"/>
            <a:ext cx="274320" cy="27404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Oval 27"/>
          <p:cNvSpPr/>
          <p:nvPr/>
        </p:nvSpPr>
        <p:spPr>
          <a:xfrm>
            <a:off x="4591565" y="5821613"/>
            <a:ext cx="274320" cy="27404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7"/>
          <a:stretch>
            <a:fillRect/>
          </a:stretch>
        </p:blipFill>
        <p:spPr>
          <a:xfrm>
            <a:off x="6819939" y="4092085"/>
            <a:ext cx="5096952" cy="2412485"/>
          </a:xfrm>
          <a:prstGeom prst="rect">
            <a:avLst/>
          </a:prstGeom>
        </p:spPr>
      </p:pic>
    </p:spTree>
    <p:custDataLst>
      <p:tags r:id="rId1"/>
    </p:custDataLst>
    <p:extLst>
      <p:ext uri="{BB962C8B-B14F-4D97-AF65-F5344CB8AC3E}">
        <p14:creationId xmlns:p14="http://schemas.microsoft.com/office/powerpoint/2010/main" val="1146631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1" cy="6858000"/>
            <a:chOff x="-1" y="0"/>
            <a:chExt cx="12192001" cy="6858000"/>
          </a:xfrm>
        </p:grpSpPr>
        <p:grpSp>
          <p:nvGrpSpPr>
            <p:cNvPr id="13" name="Group 12"/>
            <p:cNvGrpSpPr/>
            <p:nvPr/>
          </p:nvGrpSpPr>
          <p:grpSpPr>
            <a:xfrm>
              <a:off x="-1" y="0"/>
              <a:ext cx="12192001" cy="6858000"/>
              <a:chOff x="-1" y="0"/>
              <a:chExt cx="12192001" cy="6858000"/>
            </a:xfrm>
          </p:grpSpPr>
          <p:grpSp>
            <p:nvGrpSpPr>
              <p:cNvPr id="11" name="Group 10"/>
              <p:cNvGrpSpPr/>
              <p:nvPr/>
            </p:nvGrpSpPr>
            <p:grpSpPr>
              <a:xfrm>
                <a:off x="-1" y="0"/>
                <a:ext cx="12192001" cy="6858000"/>
                <a:chOff x="-1" y="0"/>
                <a:chExt cx="12192001" cy="68580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p:cNvSpPr/>
                <p:nvPr/>
              </p:nvSpPr>
              <p:spPr>
                <a:xfrm flipH="1">
                  <a:off x="3698240" y="0"/>
                  <a:ext cx="2407382"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ectangle 11"/>
              <p:cNvSpPr/>
              <p:nvPr/>
            </p:nvSpPr>
            <p:spPr>
              <a:xfrm>
                <a:off x="6105625" y="0"/>
                <a:ext cx="900545"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 name="Straight Connector 3"/>
            <p:cNvCxnSpPr/>
            <p:nvPr/>
          </p:nvCxnSpPr>
          <p:spPr>
            <a:xfrm>
              <a:off x="6095999" y="0"/>
              <a:ext cx="0" cy="685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7028945" y="5641894"/>
            <a:ext cx="4186967" cy="646331"/>
          </a:xfrm>
          <a:prstGeom prst="rect">
            <a:avLst/>
          </a:prstGeom>
          <a:noFill/>
        </p:spPr>
        <p:txBody>
          <a:bodyPr wrap="square" rtlCol="0">
            <a:spAutoFit/>
          </a:bodyPr>
          <a:lstStyle/>
          <a:p>
            <a:pPr algn="ctr"/>
            <a:r>
              <a:rPr lang="en-US" dirty="0" smtClean="0"/>
              <a:t>India’s innovations hub </a:t>
            </a:r>
            <a:br>
              <a:rPr lang="en-US" dirty="0" smtClean="0"/>
            </a:br>
            <a:r>
              <a:rPr lang="en-US" dirty="0" smtClean="0"/>
              <a:t>for adolescent health programming</a:t>
            </a:r>
            <a:endParaRPr lang="en-IN" dirty="0"/>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734" y="727943"/>
            <a:ext cx="1244258" cy="1243608"/>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61285" y="727943"/>
            <a:ext cx="1244258" cy="1243608"/>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8483" y="723900"/>
            <a:ext cx="1243161" cy="1242510"/>
          </a:xfrm>
          <a:prstGeom prst="rect">
            <a:avLst/>
          </a:prstGeom>
        </p:spPr>
      </p:pic>
      <p:pic>
        <p:nvPicPr>
          <p:cNvPr id="42" name="Picture 41"/>
          <p:cNvPicPr>
            <a:picLocks noChangeAspect="1"/>
          </p:cNvPicPr>
          <p:nvPr/>
        </p:nvPicPr>
        <p:blipFill>
          <a:blip r:embed="rId6"/>
          <a:stretch>
            <a:fillRect/>
          </a:stretch>
        </p:blipFill>
        <p:spPr>
          <a:xfrm>
            <a:off x="594832" y="727943"/>
            <a:ext cx="1243609" cy="1243609"/>
          </a:xfrm>
          <a:prstGeom prst="rect">
            <a:avLst/>
          </a:prstGeom>
        </p:spPr>
      </p:pic>
      <p:pic>
        <p:nvPicPr>
          <p:cNvPr id="43" name="Picture 42"/>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351226" y="2222005"/>
            <a:ext cx="1220765" cy="1220128"/>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14502" y="723900"/>
            <a:ext cx="1243160" cy="1242510"/>
          </a:xfrm>
          <a:prstGeom prst="rect">
            <a:avLst/>
          </a:prstGeom>
        </p:spPr>
      </p:pic>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99091" y="723900"/>
            <a:ext cx="1243159" cy="1242510"/>
          </a:xfrm>
          <a:prstGeom prst="rect">
            <a:avLst/>
          </a:prstGeom>
        </p:spPr>
      </p:pic>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931" y="2209223"/>
            <a:ext cx="1242510" cy="1242510"/>
          </a:xfrm>
          <a:prstGeom prst="rect">
            <a:avLst/>
          </a:prstGeom>
        </p:spPr>
      </p:pic>
      <p:pic>
        <p:nvPicPr>
          <p:cNvPr id="47" name="Picture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84778" y="2222005"/>
            <a:ext cx="1220765" cy="1220126"/>
          </a:xfrm>
          <a:prstGeom prst="rect">
            <a:avLst/>
          </a:prstGeom>
        </p:spPr>
      </p:pic>
      <p:pic>
        <p:nvPicPr>
          <p:cNvPr id="48" name="Pictur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72655" y="2220644"/>
            <a:ext cx="1208989" cy="1208356"/>
          </a:xfrm>
          <a:prstGeom prst="rect">
            <a:avLst/>
          </a:prstGeom>
        </p:spPr>
      </p:pic>
      <p:pic>
        <p:nvPicPr>
          <p:cNvPr id="49" name="Picture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8414502" y="2211521"/>
            <a:ext cx="1240862" cy="1240212"/>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9091" y="2220643"/>
            <a:ext cx="1243159" cy="1242509"/>
          </a:xfrm>
          <a:prstGeom prst="rect">
            <a:avLst/>
          </a:prstGeom>
        </p:spPr>
      </p:pic>
      <p:grpSp>
        <p:nvGrpSpPr>
          <p:cNvPr id="10" name="Group 9"/>
          <p:cNvGrpSpPr/>
          <p:nvPr/>
        </p:nvGrpSpPr>
        <p:grpSpPr>
          <a:xfrm>
            <a:off x="7501668" y="4842197"/>
            <a:ext cx="3081130" cy="765545"/>
            <a:chOff x="7501668" y="4842197"/>
            <a:chExt cx="3081130" cy="765545"/>
          </a:xfrm>
        </p:grpSpPr>
        <p:grpSp>
          <p:nvGrpSpPr>
            <p:cNvPr id="7" name="Group 6"/>
            <p:cNvGrpSpPr/>
            <p:nvPr/>
          </p:nvGrpSpPr>
          <p:grpSpPr>
            <a:xfrm>
              <a:off x="7501668" y="4842197"/>
              <a:ext cx="3081130" cy="765545"/>
              <a:chOff x="2351226" y="4561367"/>
              <a:chExt cx="2561016" cy="765545"/>
            </a:xfrm>
          </p:grpSpPr>
          <p:sp>
            <p:nvSpPr>
              <p:cNvPr id="3" name="Rounded Rectangle 2"/>
              <p:cNvSpPr/>
              <p:nvPr/>
            </p:nvSpPr>
            <p:spPr>
              <a:xfrm>
                <a:off x="2351226" y="4561367"/>
                <a:ext cx="2561016" cy="76554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5" name="Oval 4"/>
              <p:cNvSpPr/>
              <p:nvPr/>
            </p:nvSpPr>
            <p:spPr>
              <a:xfrm>
                <a:off x="2412707" y="4619983"/>
                <a:ext cx="101776" cy="102614"/>
              </a:xfrm>
              <a:prstGeom prst="ellipse">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sp3d extrusionH="57150">
                  <a:bevelT w="38100" h="38100"/>
                </a:sp3d>
              </a:bodyPr>
              <a:lstStyle/>
              <a:p>
                <a:pPr algn="ctr"/>
                <a:endParaRPr lang="en-IN"/>
              </a:p>
            </p:txBody>
          </p:sp>
          <p:sp>
            <p:nvSpPr>
              <p:cNvPr id="25" name="Oval 24"/>
              <p:cNvSpPr/>
              <p:nvPr/>
            </p:nvSpPr>
            <p:spPr>
              <a:xfrm>
                <a:off x="4744456" y="4619983"/>
                <a:ext cx="101776" cy="102614"/>
              </a:xfrm>
              <a:prstGeom prst="ellipse">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sp3d extrusionH="57150">
                  <a:bevelT w="38100" h="38100"/>
                </a:sp3d>
              </a:bodyPr>
              <a:lstStyle/>
              <a:p>
                <a:pPr algn="ctr"/>
                <a:endParaRPr lang="en-IN"/>
              </a:p>
            </p:txBody>
          </p:sp>
          <p:sp>
            <p:nvSpPr>
              <p:cNvPr id="26" name="Oval 25"/>
              <p:cNvSpPr/>
              <p:nvPr/>
            </p:nvSpPr>
            <p:spPr>
              <a:xfrm>
                <a:off x="4744456" y="5166472"/>
                <a:ext cx="101776" cy="102614"/>
              </a:xfrm>
              <a:prstGeom prst="ellipse">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sp3d extrusionH="57150">
                  <a:bevelT w="38100" h="38100"/>
                </a:sp3d>
              </a:bodyPr>
              <a:lstStyle/>
              <a:p>
                <a:pPr algn="ctr"/>
                <a:endParaRPr lang="en-IN"/>
              </a:p>
            </p:txBody>
          </p:sp>
          <p:sp>
            <p:nvSpPr>
              <p:cNvPr id="27" name="Oval 26"/>
              <p:cNvSpPr/>
              <p:nvPr/>
            </p:nvSpPr>
            <p:spPr>
              <a:xfrm>
                <a:off x="2412707" y="5166472"/>
                <a:ext cx="101776" cy="102614"/>
              </a:xfrm>
              <a:prstGeom prst="ellipse">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sp3d extrusionH="57150">
                  <a:bevelT w="38100" h="38100"/>
                </a:sp3d>
              </a:bodyPr>
              <a:lstStyle/>
              <a:p>
                <a:pPr algn="ctr"/>
                <a:endParaRPr lang="en-IN"/>
              </a:p>
            </p:txBody>
          </p:sp>
        </p:grpSp>
        <p:pic>
          <p:nvPicPr>
            <p:cNvPr id="29" name="Picture 6"/>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539577" y="5080961"/>
              <a:ext cx="767731" cy="35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655342" y="5022090"/>
              <a:ext cx="640136" cy="476519"/>
            </a:xfrm>
            <a:prstGeom prst="rect">
              <a:avLst/>
            </a:prstGeom>
          </p:spPr>
        </p:pic>
        <p:pic>
          <p:nvPicPr>
            <p:cNvPr id="31" name="Picture 30"/>
            <p:cNvPicPr>
              <a:picLocks noChangeAspect="1"/>
            </p:cNvPicPr>
            <p:nvPr/>
          </p:nvPicPr>
          <p:blipFill>
            <a:blip r:embed="rId18" cstate="print">
              <a:extLst>
                <a:ext uri="{BEBA8EAE-BF5A-486C-A8C5-ECC9F3942E4B}">
                  <a14:imgProps xmlns:a14="http://schemas.microsoft.com/office/drawing/2010/main">
                    <a14:imgLayer r:embed="rId19">
                      <a14:imgEffect>
                        <a14:backgroundRemoval t="0" b="99730" l="0" r="100000"/>
                      </a14:imgEffect>
                    </a14:imgLayer>
                  </a14:imgProps>
                </a:ext>
                <a:ext uri="{28A0092B-C50C-407E-A947-70E740481C1C}">
                  <a14:useLocalDpi xmlns:a14="http://schemas.microsoft.com/office/drawing/2010/main" val="0"/>
                </a:ext>
              </a:extLst>
            </a:blip>
            <a:stretch>
              <a:fillRect/>
            </a:stretch>
          </p:blipFill>
          <p:spPr>
            <a:xfrm>
              <a:off x="7764748" y="4967625"/>
              <a:ext cx="530984" cy="530984"/>
            </a:xfrm>
            <a:prstGeom prst="rect">
              <a:avLst/>
            </a:prstGeom>
          </p:spPr>
        </p:pic>
      </p:grpSp>
    </p:spTree>
    <p:extLst>
      <p:ext uri="{BB962C8B-B14F-4D97-AF65-F5344CB8AC3E}">
        <p14:creationId xmlns:p14="http://schemas.microsoft.com/office/powerpoint/2010/main" val="1394587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42"/>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9"/>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41"/>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40"/>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43"/>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49"/>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44"/>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45"/>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46"/>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47"/>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48"/>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0" y="6545"/>
            <a:ext cx="6063176" cy="6844906"/>
          </a:xfrm>
          <a:prstGeom prst="rect">
            <a:avLst/>
          </a:prstGeom>
          <a:effectLst>
            <a:outerShdw blurRad="50800" dist="38100" algn="l" rotWithShape="0">
              <a:prstClr val="black">
                <a:alpha val="40000"/>
              </a:prstClr>
            </a:outerShdw>
          </a:effectLst>
        </p:spPr>
      </p:pic>
      <p:sp>
        <p:nvSpPr>
          <p:cNvPr id="9" name="Rectangle 8"/>
          <p:cNvSpPr/>
          <p:nvPr/>
        </p:nvSpPr>
        <p:spPr>
          <a:xfrm>
            <a:off x="2176670" y="5496339"/>
            <a:ext cx="1202634" cy="1003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rotWithShape="1">
          <a:blip r:embed="rId4"/>
          <a:srcRect t="615" b="775"/>
          <a:stretch/>
        </p:blipFill>
        <p:spPr>
          <a:xfrm>
            <a:off x="-13250" y="0"/>
            <a:ext cx="12205250" cy="6857999"/>
          </a:xfrm>
          <a:prstGeom prst="rect">
            <a:avLst/>
          </a:prstGeom>
        </p:spPr>
      </p:pic>
      <p:sp>
        <p:nvSpPr>
          <p:cNvPr id="6" name="Rectangle 5"/>
          <p:cNvSpPr/>
          <p:nvPr/>
        </p:nvSpPr>
        <p:spPr>
          <a:xfrm flipH="1">
            <a:off x="5805375" y="0"/>
            <a:ext cx="244550" cy="6858000"/>
          </a:xfrm>
          <a:prstGeom prst="rect">
            <a:avLst/>
          </a:prstGeom>
          <a:gradFill flip="none" rotWithShape="1">
            <a:gsLst>
              <a:gs pos="1000">
                <a:srgbClr val="1D1C1D"/>
              </a:gs>
              <a:gs pos="31000">
                <a:srgbClr val="2422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 y="-99392"/>
            <a:ext cx="6074774"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3340" y="5724938"/>
            <a:ext cx="889177" cy="918127"/>
          </a:xfrm>
          <a:prstGeom prst="rect">
            <a:avLst/>
          </a:prstGeom>
        </p:spPr>
      </p:pic>
    </p:spTree>
    <p:extLst>
      <p:ext uri="{BB962C8B-B14F-4D97-AF65-F5344CB8AC3E}">
        <p14:creationId xmlns:p14="http://schemas.microsoft.com/office/powerpoint/2010/main" val="3671474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6522163"/>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TextBox 4"/>
          <p:cNvSpPr txBox="1"/>
          <p:nvPr/>
        </p:nvSpPr>
        <p:spPr>
          <a:xfrm>
            <a:off x="6105625" y="1587639"/>
            <a:ext cx="6086375" cy="984885"/>
          </a:xfrm>
          <a:prstGeom prst="rect">
            <a:avLst/>
          </a:prstGeom>
          <a:noFill/>
        </p:spPr>
        <p:txBody>
          <a:bodyPr wrap="square" rtlCol="0">
            <a:spAutoFit/>
          </a:bodyPr>
          <a:lstStyle/>
          <a:p>
            <a:pPr algn="ctr"/>
            <a:r>
              <a:rPr lang="en-US" sz="4000" dirty="0" smtClean="0">
                <a:solidFill>
                  <a:schemeClr val="bg2">
                    <a:lumMod val="10000"/>
                  </a:schemeClr>
                </a:solidFill>
                <a:latin typeface="Goudy Old Style" panose="02020502050305020303" pitchFamily="18" charset="0"/>
              </a:rPr>
              <a:t>Making of a Hub</a:t>
            </a:r>
          </a:p>
          <a:p>
            <a:pPr algn="ctr"/>
            <a:r>
              <a:rPr lang="en-US" b="1" dirty="0" smtClean="0">
                <a:solidFill>
                  <a:schemeClr val="bg2">
                    <a:lumMod val="10000"/>
                  </a:schemeClr>
                </a:solidFill>
              </a:rPr>
              <a:t>The Madhya Pradesh story</a:t>
            </a:r>
            <a:endParaRPr lang="en-IN" b="1" dirty="0">
              <a:solidFill>
                <a:schemeClr val="bg2">
                  <a:lumMod val="10000"/>
                </a:schemeClr>
              </a:solidFill>
            </a:endParaRPr>
          </a:p>
        </p:txBody>
      </p:sp>
      <p:sp>
        <p:nvSpPr>
          <p:cNvPr id="21" name="Rectangle 20"/>
          <p:cNvSpPr/>
          <p:nvPr/>
        </p:nvSpPr>
        <p:spPr>
          <a:xfrm>
            <a:off x="1" y="0"/>
            <a:ext cx="6086374" cy="6858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flipH="1">
            <a:off x="1082040" y="0"/>
            <a:ext cx="5023584"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6105625" y="0"/>
            <a:ext cx="900545"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 name="Straight Connector 3"/>
          <p:cNvCxnSpPr/>
          <p:nvPr/>
        </p:nvCxnSpPr>
        <p:spPr>
          <a:xfrm>
            <a:off x="6095999" y="0"/>
            <a:ext cx="0" cy="685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5"/>
          <a:stretch>
            <a:fillRect/>
          </a:stretch>
        </p:blipFill>
        <p:spPr>
          <a:xfrm>
            <a:off x="-24464" y="-55166"/>
            <a:ext cx="2115495" cy="696833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0655" y="-390014"/>
            <a:ext cx="3915749" cy="6858000"/>
          </a:xfrm>
          <a:prstGeom prst="rect">
            <a:avLst/>
          </a:prstGeom>
          <a:effectLst>
            <a:outerShdw blurRad="50800" dist="50800" dir="2700000" algn="tl" rotWithShape="0">
              <a:prstClr val="black">
                <a:alpha val="32000"/>
              </a:prstClr>
            </a:outerShdw>
          </a:effectLst>
        </p:spPr>
      </p:pic>
      <p:grpSp>
        <p:nvGrpSpPr>
          <p:cNvPr id="11" name="Group 10"/>
          <p:cNvGrpSpPr/>
          <p:nvPr/>
        </p:nvGrpSpPr>
        <p:grpSpPr>
          <a:xfrm>
            <a:off x="7139341" y="6156251"/>
            <a:ext cx="4176765" cy="544902"/>
            <a:chOff x="7139341" y="6156251"/>
            <a:chExt cx="4176765" cy="544902"/>
          </a:xfrm>
        </p:grpSpPr>
        <p:pic>
          <p:nvPicPr>
            <p:cNvPr id="10" name="Picture 6"/>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437817" y="6214326"/>
              <a:ext cx="878289" cy="41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23842" y="6156251"/>
              <a:ext cx="723250" cy="538389"/>
            </a:xfrm>
            <a:prstGeom prst="rect">
              <a:avLst/>
            </a:prstGeom>
          </p:spPr>
        </p:pic>
        <p:pic>
          <p:nvPicPr>
            <p:cNvPr id="6" name="Picture 5"/>
            <p:cNvPicPr>
              <a:picLocks noChangeAspect="1"/>
            </p:cNvPicPr>
            <p:nvPr/>
          </p:nvPicPr>
          <p:blipFill>
            <a:blip r:embed="rId9" cstate="print">
              <a:extLst>
                <a:ext uri="{BEBA8EAE-BF5A-486C-A8C5-ECC9F3942E4B}">
                  <a14:imgProps xmlns:a14="http://schemas.microsoft.com/office/drawing/2010/main">
                    <a14:imgLayer r:embed="rId10">
                      <a14:imgEffect>
                        <a14:backgroundRemoval t="0" b="99730" l="0" r="100000"/>
                      </a14:imgEffect>
                    </a14:imgLayer>
                  </a14:imgProps>
                </a:ext>
                <a:ext uri="{28A0092B-C50C-407E-A947-70E740481C1C}">
                  <a14:useLocalDpi xmlns:a14="http://schemas.microsoft.com/office/drawing/2010/main" val="0"/>
                </a:ext>
              </a:extLst>
            </a:blip>
            <a:stretch>
              <a:fillRect/>
            </a:stretch>
          </p:blipFill>
          <p:spPr>
            <a:xfrm>
              <a:off x="7139341" y="6156251"/>
              <a:ext cx="544902" cy="544902"/>
            </a:xfrm>
            <a:prstGeom prst="rect">
              <a:avLst/>
            </a:prstGeom>
          </p:spPr>
        </p:pic>
      </p:grpSp>
    </p:spTree>
    <p:extLst>
      <p:ext uri="{BB962C8B-B14F-4D97-AF65-F5344CB8AC3E}">
        <p14:creationId xmlns:p14="http://schemas.microsoft.com/office/powerpoint/2010/main" val="364599905"/>
      </p:ext>
    </p:extLst>
  </p:cSld>
  <p:clrMapOvr>
    <a:masterClrMapping/>
  </p:clrMapOvr>
  <mc:AlternateContent xmlns:mc="http://schemas.openxmlformats.org/markup-compatibility/2006" xmlns:p14="http://schemas.microsoft.com/office/powerpoint/2010/main">
    <mc:Choice Requires="p14">
      <p:transition spd="slow" p14:dur="1250">
        <p:fade thruBlk="1"/>
      </p:transition>
    </mc:Choice>
    <mc:Fallback xmlns="">
      <p:transition spd="slow">
        <p:fade thruBlk="1"/>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1" cy="6858000"/>
            <a:chOff x="-1" y="0"/>
            <a:chExt cx="12192001" cy="6858000"/>
          </a:xfrm>
        </p:grpSpPr>
        <p:grpSp>
          <p:nvGrpSpPr>
            <p:cNvPr id="13" name="Group 12"/>
            <p:cNvGrpSpPr/>
            <p:nvPr/>
          </p:nvGrpSpPr>
          <p:grpSpPr>
            <a:xfrm>
              <a:off x="-1" y="0"/>
              <a:ext cx="12192001" cy="6858000"/>
              <a:chOff x="-1" y="0"/>
              <a:chExt cx="12192001" cy="6858000"/>
            </a:xfrm>
          </p:grpSpPr>
          <p:grpSp>
            <p:nvGrpSpPr>
              <p:cNvPr id="11" name="Group 10"/>
              <p:cNvGrpSpPr/>
              <p:nvPr/>
            </p:nvGrpSpPr>
            <p:grpSpPr>
              <a:xfrm>
                <a:off x="-1" y="0"/>
                <a:ext cx="12192001" cy="6858000"/>
                <a:chOff x="-1" y="0"/>
                <a:chExt cx="12192001"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p:cNvSpPr/>
                <p:nvPr/>
              </p:nvSpPr>
              <p:spPr>
                <a:xfrm flipH="1">
                  <a:off x="2835952" y="0"/>
                  <a:ext cx="3269673"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ectangle 11"/>
              <p:cNvSpPr/>
              <p:nvPr/>
            </p:nvSpPr>
            <p:spPr>
              <a:xfrm>
                <a:off x="6105625" y="0"/>
                <a:ext cx="900545"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 name="Straight Connector 3"/>
            <p:cNvCxnSpPr/>
            <p:nvPr/>
          </p:nvCxnSpPr>
          <p:spPr>
            <a:xfrm>
              <a:off x="6095999" y="0"/>
              <a:ext cx="0" cy="685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6095999" y="500310"/>
            <a:ext cx="6086375" cy="646331"/>
          </a:xfrm>
          <a:prstGeom prst="rect">
            <a:avLst/>
          </a:prstGeom>
          <a:noFill/>
        </p:spPr>
        <p:txBody>
          <a:bodyPr wrap="square" rtlCol="0">
            <a:spAutoFit/>
          </a:bodyPr>
          <a:lstStyle/>
          <a:p>
            <a:pPr algn="ctr"/>
            <a:r>
              <a:rPr lang="en-US" sz="3600" dirty="0" smtClean="0">
                <a:solidFill>
                  <a:schemeClr val="bg2">
                    <a:lumMod val="25000"/>
                  </a:schemeClr>
                </a:solidFill>
                <a:latin typeface="Goudy Old Style" panose="02020502050305020303" pitchFamily="18" charset="0"/>
              </a:rPr>
              <a:t>RKSK launch</a:t>
            </a:r>
          </a:p>
        </p:txBody>
      </p:sp>
      <p:sp>
        <p:nvSpPr>
          <p:cNvPr id="14" name="TextBox 13"/>
          <p:cNvSpPr txBox="1"/>
          <p:nvPr/>
        </p:nvSpPr>
        <p:spPr>
          <a:xfrm>
            <a:off x="6593305" y="1188190"/>
            <a:ext cx="5120639" cy="1061829"/>
          </a:xfrm>
          <a:prstGeom prst="rect">
            <a:avLst/>
          </a:prstGeom>
          <a:noFill/>
        </p:spPr>
        <p:txBody>
          <a:bodyPr wrap="square" rtlCol="0">
            <a:spAutoFit/>
          </a:bodyPr>
          <a:lstStyle/>
          <a:p>
            <a:pPr algn="just">
              <a:lnSpc>
                <a:spcPct val="150000"/>
              </a:lnSpc>
              <a:spcAft>
                <a:spcPts val="600"/>
              </a:spcAft>
            </a:pPr>
            <a:r>
              <a:rPr lang="en-US" sz="1400" dirty="0" smtClean="0">
                <a:solidFill>
                  <a:schemeClr val="bg2">
                    <a:lumMod val="25000"/>
                  </a:schemeClr>
                </a:solidFill>
              </a:rPr>
              <a:t>World’s first ever national adolescent health programme launched in India. The year was 2014. Madhya Pradesh launched the programme in the state immediately after.</a:t>
            </a:r>
          </a:p>
        </p:txBody>
      </p:sp>
      <p:sp>
        <p:nvSpPr>
          <p:cNvPr id="18" name="TextBox 17"/>
          <p:cNvSpPr txBox="1"/>
          <p:nvPr/>
        </p:nvSpPr>
        <p:spPr>
          <a:xfrm>
            <a:off x="7044354" y="4606337"/>
            <a:ext cx="1180164" cy="646331"/>
          </a:xfrm>
          <a:prstGeom prst="rect">
            <a:avLst/>
          </a:prstGeom>
          <a:noFill/>
        </p:spPr>
        <p:txBody>
          <a:bodyPr wrap="square" rtlCol="0">
            <a:spAutoFit/>
          </a:bodyPr>
          <a:lstStyle/>
          <a:p>
            <a:pPr algn="ctr"/>
            <a:r>
              <a:rPr lang="en-US" sz="1200" i="1" dirty="0" smtClean="0">
                <a:solidFill>
                  <a:schemeClr val="bg2">
                    <a:lumMod val="10000"/>
                  </a:schemeClr>
                </a:solidFill>
              </a:rPr>
              <a:t>Adolescent peer-educators in every village</a:t>
            </a:r>
            <a:endParaRPr lang="en-IN" sz="1200" i="1" dirty="0">
              <a:solidFill>
                <a:schemeClr val="bg2">
                  <a:lumMod val="10000"/>
                </a:schemeClr>
              </a:solidFill>
            </a:endParaRPr>
          </a:p>
        </p:txBody>
      </p:sp>
      <p:sp>
        <p:nvSpPr>
          <p:cNvPr id="19" name="TextBox 18"/>
          <p:cNvSpPr txBox="1"/>
          <p:nvPr/>
        </p:nvSpPr>
        <p:spPr>
          <a:xfrm>
            <a:off x="8563542" y="4606336"/>
            <a:ext cx="1180164" cy="646331"/>
          </a:xfrm>
          <a:prstGeom prst="rect">
            <a:avLst/>
          </a:prstGeom>
          <a:noFill/>
        </p:spPr>
        <p:txBody>
          <a:bodyPr wrap="square" rtlCol="0">
            <a:spAutoFit/>
          </a:bodyPr>
          <a:lstStyle/>
          <a:p>
            <a:pPr algn="ctr"/>
            <a:r>
              <a:rPr lang="en-US" sz="1200" i="1" dirty="0" smtClean="0">
                <a:solidFill>
                  <a:schemeClr val="bg2">
                    <a:lumMod val="10000"/>
                  </a:schemeClr>
                </a:solidFill>
              </a:rPr>
              <a:t>Counsellors operating from block level</a:t>
            </a:r>
            <a:endParaRPr lang="en-IN" sz="1200" i="1" dirty="0">
              <a:solidFill>
                <a:schemeClr val="bg2">
                  <a:lumMod val="10000"/>
                </a:schemeClr>
              </a:solidFill>
            </a:endParaRPr>
          </a:p>
        </p:txBody>
      </p:sp>
      <p:sp>
        <p:nvSpPr>
          <p:cNvPr id="20" name="TextBox 19"/>
          <p:cNvSpPr txBox="1"/>
          <p:nvPr/>
        </p:nvSpPr>
        <p:spPr>
          <a:xfrm>
            <a:off x="10022596" y="4606335"/>
            <a:ext cx="1300432" cy="646331"/>
          </a:xfrm>
          <a:prstGeom prst="rect">
            <a:avLst/>
          </a:prstGeom>
          <a:noFill/>
        </p:spPr>
        <p:txBody>
          <a:bodyPr wrap="square" rtlCol="0">
            <a:spAutoFit/>
          </a:bodyPr>
          <a:lstStyle/>
          <a:p>
            <a:pPr algn="ctr"/>
            <a:r>
              <a:rPr lang="en-US" sz="1200" i="1" dirty="0" smtClean="0">
                <a:solidFill>
                  <a:schemeClr val="bg2">
                    <a:lumMod val="10000"/>
                  </a:schemeClr>
                </a:solidFill>
              </a:rPr>
              <a:t>Larger eco system engaged through dialogue  </a:t>
            </a:r>
            <a:endParaRPr lang="en-IN" sz="1200" i="1" dirty="0">
              <a:solidFill>
                <a:schemeClr val="bg2">
                  <a:lumMod val="10000"/>
                </a:schemeClr>
              </a:solidFill>
            </a:endParaRPr>
          </a:p>
        </p:txBody>
      </p:sp>
      <p:sp>
        <p:nvSpPr>
          <p:cNvPr id="23" name="TextBox 22"/>
          <p:cNvSpPr txBox="1"/>
          <p:nvPr/>
        </p:nvSpPr>
        <p:spPr>
          <a:xfrm>
            <a:off x="386661" y="5911213"/>
            <a:ext cx="5120639" cy="430887"/>
          </a:xfrm>
          <a:prstGeom prst="rect">
            <a:avLst/>
          </a:prstGeom>
          <a:noFill/>
        </p:spPr>
        <p:txBody>
          <a:bodyPr wrap="square" rtlCol="0">
            <a:spAutoFit/>
          </a:bodyPr>
          <a:lstStyle/>
          <a:p>
            <a:pPr algn="ctr"/>
            <a:r>
              <a:rPr lang="en-US" sz="1100" i="1" dirty="0" smtClean="0">
                <a:solidFill>
                  <a:schemeClr val="bg2">
                    <a:lumMod val="25000"/>
                  </a:schemeClr>
                </a:solidFill>
              </a:rPr>
              <a:t>Comprehensive adolescent health beyond RH and LSE</a:t>
            </a:r>
          </a:p>
          <a:p>
            <a:pPr algn="ctr">
              <a:spcAft>
                <a:spcPts val="600"/>
              </a:spcAft>
            </a:pPr>
            <a:r>
              <a:rPr lang="en-US" sz="1100" i="1" dirty="0" smtClean="0">
                <a:solidFill>
                  <a:schemeClr val="bg2">
                    <a:lumMod val="25000"/>
                  </a:schemeClr>
                </a:solidFill>
              </a:rPr>
              <a:t>Preventive approach very new to public health practitioners </a:t>
            </a:r>
          </a:p>
        </p:txBody>
      </p:sp>
      <p:sp>
        <p:nvSpPr>
          <p:cNvPr id="7" name="Rectangle 6"/>
          <p:cNvSpPr/>
          <p:nvPr/>
        </p:nvSpPr>
        <p:spPr>
          <a:xfrm>
            <a:off x="8431135" y="3240731"/>
            <a:ext cx="1591461" cy="307777"/>
          </a:xfrm>
          <a:prstGeom prst="rect">
            <a:avLst/>
          </a:prstGeom>
        </p:spPr>
        <p:txBody>
          <a:bodyPr wrap="none">
            <a:spAutoFit/>
          </a:bodyPr>
          <a:lstStyle/>
          <a:p>
            <a:r>
              <a:rPr lang="en-US" sz="1400" b="1" dirty="0" smtClean="0">
                <a:solidFill>
                  <a:schemeClr val="bg2">
                    <a:lumMod val="25000"/>
                  </a:schemeClr>
                </a:solidFill>
              </a:rPr>
              <a:t>KEY COMPONENTS</a:t>
            </a:r>
            <a:endParaRPr lang="en-IN" b="1" dirty="0">
              <a:solidFill>
                <a:schemeClr val="bg2">
                  <a:lumMod val="25000"/>
                </a:schemeClr>
              </a:soli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26172" y="3605918"/>
            <a:ext cx="1015996" cy="1015464"/>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45360" y="3608107"/>
            <a:ext cx="1015996" cy="1015465"/>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64814" y="3590871"/>
            <a:ext cx="1015996" cy="1015464"/>
          </a:xfrm>
          <a:prstGeom prst="rect">
            <a:avLst/>
          </a:prstGeom>
        </p:spPr>
      </p:pic>
      <p:pic>
        <p:nvPicPr>
          <p:cNvPr id="10" name="Picture 9"/>
          <p:cNvPicPr>
            <a:picLocks noChangeAspect="1"/>
          </p:cNvPicPr>
          <p:nvPr/>
        </p:nvPicPr>
        <p:blipFill>
          <a:blip r:embed="rId7"/>
          <a:stretch>
            <a:fillRect/>
          </a:stretch>
        </p:blipFill>
        <p:spPr>
          <a:xfrm>
            <a:off x="1360874" y="896616"/>
            <a:ext cx="3156086" cy="5064767"/>
          </a:xfrm>
          <a:prstGeom prst="rect">
            <a:avLst/>
          </a:prstGeom>
        </p:spPr>
      </p:pic>
      <p:sp>
        <p:nvSpPr>
          <p:cNvPr id="22" name="TextBox 21"/>
          <p:cNvSpPr txBox="1"/>
          <p:nvPr/>
        </p:nvSpPr>
        <p:spPr>
          <a:xfrm>
            <a:off x="6578866" y="5882970"/>
            <a:ext cx="5135078" cy="307777"/>
          </a:xfrm>
          <a:prstGeom prst="rect">
            <a:avLst/>
          </a:prstGeom>
          <a:noFill/>
        </p:spPr>
        <p:txBody>
          <a:bodyPr wrap="square" rtlCol="0">
            <a:spAutoFit/>
          </a:bodyPr>
          <a:lstStyle/>
          <a:p>
            <a:pPr algn="ctr"/>
            <a:r>
              <a:rPr lang="en-US" sz="1400" dirty="0" smtClean="0">
                <a:solidFill>
                  <a:schemeClr val="bg2">
                    <a:lumMod val="25000"/>
                  </a:schemeClr>
                </a:solidFill>
              </a:rPr>
              <a:t>Operations </a:t>
            </a:r>
            <a:r>
              <a:rPr lang="en-US" sz="1400" dirty="0">
                <a:solidFill>
                  <a:schemeClr val="bg2">
                    <a:lumMod val="25000"/>
                  </a:schemeClr>
                </a:solidFill>
              </a:rPr>
              <a:t>Guideline developed by </a:t>
            </a:r>
            <a:r>
              <a:rPr lang="en-US" sz="1400" dirty="0" smtClean="0">
                <a:solidFill>
                  <a:schemeClr val="bg2">
                    <a:lumMod val="25000"/>
                  </a:schemeClr>
                </a:solidFill>
              </a:rPr>
              <a:t>GOI needed customization</a:t>
            </a:r>
          </a:p>
        </p:txBody>
      </p:sp>
    </p:spTree>
    <p:custDataLst>
      <p:tags r:id="rId1"/>
    </p:custDataLst>
    <p:extLst>
      <p:ext uri="{BB962C8B-B14F-4D97-AF65-F5344CB8AC3E}">
        <p14:creationId xmlns:p14="http://schemas.microsoft.com/office/powerpoint/2010/main" val="3694218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2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1000" fill="hold"/>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1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1" cy="6858000"/>
            <a:chOff x="-1" y="0"/>
            <a:chExt cx="12192001" cy="6858000"/>
          </a:xfrm>
        </p:grpSpPr>
        <p:grpSp>
          <p:nvGrpSpPr>
            <p:cNvPr id="13" name="Group 12"/>
            <p:cNvGrpSpPr/>
            <p:nvPr/>
          </p:nvGrpSpPr>
          <p:grpSpPr>
            <a:xfrm>
              <a:off x="-1" y="0"/>
              <a:ext cx="12192001" cy="6858000"/>
              <a:chOff x="-1" y="0"/>
              <a:chExt cx="12192001" cy="6858000"/>
            </a:xfrm>
          </p:grpSpPr>
          <p:grpSp>
            <p:nvGrpSpPr>
              <p:cNvPr id="11" name="Group 10"/>
              <p:cNvGrpSpPr/>
              <p:nvPr/>
            </p:nvGrpSpPr>
            <p:grpSpPr>
              <a:xfrm>
                <a:off x="-1" y="0"/>
                <a:ext cx="12192001" cy="6858000"/>
                <a:chOff x="-1" y="0"/>
                <a:chExt cx="12192001"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p:cNvSpPr/>
                <p:nvPr/>
              </p:nvSpPr>
              <p:spPr>
                <a:xfrm flipH="1">
                  <a:off x="3955260" y="0"/>
                  <a:ext cx="2150362"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ectangle 11"/>
              <p:cNvSpPr/>
              <p:nvPr/>
            </p:nvSpPr>
            <p:spPr>
              <a:xfrm>
                <a:off x="6105625" y="0"/>
                <a:ext cx="900545"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 name="Straight Connector 3"/>
            <p:cNvCxnSpPr/>
            <p:nvPr/>
          </p:nvCxnSpPr>
          <p:spPr>
            <a:xfrm>
              <a:off x="6095999" y="0"/>
              <a:ext cx="0" cy="685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6095999" y="500310"/>
            <a:ext cx="6086375" cy="646331"/>
          </a:xfrm>
          <a:prstGeom prst="rect">
            <a:avLst/>
          </a:prstGeom>
          <a:noFill/>
        </p:spPr>
        <p:txBody>
          <a:bodyPr wrap="square" rtlCol="0">
            <a:spAutoFit/>
          </a:bodyPr>
          <a:lstStyle/>
          <a:p>
            <a:pPr algn="ctr"/>
            <a:r>
              <a:rPr lang="en-US" sz="3600" dirty="0" smtClean="0">
                <a:solidFill>
                  <a:schemeClr val="bg2">
                    <a:lumMod val="25000"/>
                  </a:schemeClr>
                </a:solidFill>
                <a:latin typeface="Goudy Old Style" panose="02020502050305020303" pitchFamily="18" charset="0"/>
              </a:rPr>
              <a:t>MP Model</a:t>
            </a:r>
          </a:p>
        </p:txBody>
      </p:sp>
      <p:sp>
        <p:nvSpPr>
          <p:cNvPr id="14" name="TextBox 13"/>
          <p:cNvSpPr txBox="1"/>
          <p:nvPr/>
        </p:nvSpPr>
        <p:spPr>
          <a:xfrm>
            <a:off x="6593305" y="1109534"/>
            <a:ext cx="5120639" cy="1384995"/>
          </a:xfrm>
          <a:prstGeom prst="rect">
            <a:avLst/>
          </a:prstGeom>
          <a:noFill/>
        </p:spPr>
        <p:txBody>
          <a:bodyPr wrap="square" rtlCol="0">
            <a:spAutoFit/>
          </a:bodyPr>
          <a:lstStyle/>
          <a:p>
            <a:pPr algn="just">
              <a:lnSpc>
                <a:spcPct val="150000"/>
              </a:lnSpc>
            </a:pPr>
            <a:r>
              <a:rPr lang="en-US" sz="1400" dirty="0" smtClean="0">
                <a:solidFill>
                  <a:schemeClr val="bg2">
                    <a:lumMod val="25000"/>
                  </a:schemeClr>
                </a:solidFill>
              </a:rPr>
              <a:t>With technical support from UNFPA in the state, the programme implementation was studied in </a:t>
            </a:r>
            <a:r>
              <a:rPr lang="en-US" sz="1400" dirty="0" err="1" smtClean="0">
                <a:solidFill>
                  <a:schemeClr val="bg2">
                    <a:lumMod val="25000"/>
                  </a:schemeClr>
                </a:solidFill>
              </a:rPr>
              <a:t>Barwani</a:t>
            </a:r>
            <a:r>
              <a:rPr lang="en-US" sz="1400" dirty="0" smtClean="0">
                <a:solidFill>
                  <a:schemeClr val="bg2">
                    <a:lumMod val="25000"/>
                  </a:schemeClr>
                </a:solidFill>
              </a:rPr>
              <a:t> District, in 2015. Several solutions were recommend. These solutions were tested in the field and came to be known as the “MP Model”.</a:t>
            </a:r>
          </a:p>
        </p:txBody>
      </p:sp>
      <p:sp>
        <p:nvSpPr>
          <p:cNvPr id="18" name="TextBox 17"/>
          <p:cNvSpPr txBox="1"/>
          <p:nvPr/>
        </p:nvSpPr>
        <p:spPr>
          <a:xfrm>
            <a:off x="6351614" y="3836470"/>
            <a:ext cx="1405263" cy="646331"/>
          </a:xfrm>
          <a:prstGeom prst="rect">
            <a:avLst/>
          </a:prstGeom>
          <a:noFill/>
        </p:spPr>
        <p:txBody>
          <a:bodyPr wrap="square" rtlCol="0">
            <a:spAutoFit/>
          </a:bodyPr>
          <a:lstStyle/>
          <a:p>
            <a:pPr algn="ctr"/>
            <a:r>
              <a:rPr lang="en-US" sz="1200" i="1" dirty="0" smtClean="0">
                <a:solidFill>
                  <a:schemeClr val="bg2">
                    <a:lumMod val="10000"/>
                  </a:schemeClr>
                </a:solidFill>
              </a:rPr>
              <a:t>Repositioned </a:t>
            </a:r>
            <a:br>
              <a:rPr lang="en-US" sz="1200" i="1" dirty="0" smtClean="0">
                <a:solidFill>
                  <a:schemeClr val="bg2">
                    <a:lumMod val="10000"/>
                  </a:schemeClr>
                </a:solidFill>
              </a:rPr>
            </a:br>
            <a:r>
              <a:rPr lang="en-US" sz="1200" i="1" dirty="0" smtClean="0">
                <a:solidFill>
                  <a:schemeClr val="bg2">
                    <a:lumMod val="10000"/>
                  </a:schemeClr>
                </a:solidFill>
              </a:rPr>
              <a:t>Peer Educations </a:t>
            </a:r>
            <a:br>
              <a:rPr lang="en-US" sz="1200" i="1" dirty="0" smtClean="0">
                <a:solidFill>
                  <a:schemeClr val="bg2">
                    <a:lumMod val="10000"/>
                  </a:schemeClr>
                </a:solidFill>
              </a:rPr>
            </a:br>
            <a:r>
              <a:rPr lang="en-US" sz="1200" i="1" dirty="0" smtClean="0">
                <a:solidFill>
                  <a:schemeClr val="bg2">
                    <a:lumMod val="10000"/>
                  </a:schemeClr>
                </a:solidFill>
              </a:rPr>
              <a:t>as Saathiyas </a:t>
            </a:r>
            <a:endParaRPr lang="en-IN" sz="1200" i="1" dirty="0">
              <a:solidFill>
                <a:schemeClr val="bg2">
                  <a:lumMod val="10000"/>
                </a:schemeClr>
              </a:solidFill>
            </a:endParaRPr>
          </a:p>
        </p:txBody>
      </p:sp>
      <p:sp>
        <p:nvSpPr>
          <p:cNvPr id="19" name="TextBox 18"/>
          <p:cNvSpPr txBox="1"/>
          <p:nvPr/>
        </p:nvSpPr>
        <p:spPr>
          <a:xfrm>
            <a:off x="7430216" y="3836470"/>
            <a:ext cx="1352167" cy="646331"/>
          </a:xfrm>
          <a:prstGeom prst="rect">
            <a:avLst/>
          </a:prstGeom>
          <a:noFill/>
        </p:spPr>
        <p:txBody>
          <a:bodyPr wrap="square" rtlCol="0">
            <a:spAutoFit/>
          </a:bodyPr>
          <a:lstStyle/>
          <a:p>
            <a:pPr algn="ctr"/>
            <a:r>
              <a:rPr lang="en-US" sz="1200" i="1" dirty="0" smtClean="0">
                <a:solidFill>
                  <a:schemeClr val="bg2">
                    <a:lumMod val="10000"/>
                  </a:schemeClr>
                </a:solidFill>
              </a:rPr>
              <a:t>Promoted </a:t>
            </a:r>
            <a:r>
              <a:rPr lang="en-US" sz="1200" i="1" dirty="0" err="1" smtClean="0">
                <a:solidFill>
                  <a:schemeClr val="bg2">
                    <a:lumMod val="10000"/>
                  </a:schemeClr>
                </a:solidFill>
              </a:rPr>
              <a:t>Saathiyas</a:t>
            </a:r>
            <a:r>
              <a:rPr lang="en-US" sz="1200" i="1" dirty="0" smtClean="0">
                <a:solidFill>
                  <a:schemeClr val="bg2">
                    <a:lumMod val="10000"/>
                  </a:schemeClr>
                </a:solidFill>
              </a:rPr>
              <a:t> via </a:t>
            </a:r>
            <a:br>
              <a:rPr lang="en-US" sz="1200" i="1" dirty="0" smtClean="0">
                <a:solidFill>
                  <a:schemeClr val="bg2">
                    <a:lumMod val="10000"/>
                  </a:schemeClr>
                </a:solidFill>
              </a:rPr>
            </a:br>
            <a:r>
              <a:rPr lang="en-US" sz="1200" i="1" dirty="0" smtClean="0">
                <a:solidFill>
                  <a:schemeClr val="bg2">
                    <a:lumMod val="10000"/>
                  </a:schemeClr>
                </a:solidFill>
              </a:rPr>
              <a:t>PFI TV serial</a:t>
            </a:r>
            <a:endParaRPr lang="en-IN" sz="1200" i="1" dirty="0">
              <a:solidFill>
                <a:schemeClr val="bg2">
                  <a:lumMod val="10000"/>
                </a:schemeClr>
              </a:solidFill>
            </a:endParaRPr>
          </a:p>
        </p:txBody>
      </p:sp>
      <p:sp>
        <p:nvSpPr>
          <p:cNvPr id="20" name="TextBox 19"/>
          <p:cNvSpPr txBox="1"/>
          <p:nvPr/>
        </p:nvSpPr>
        <p:spPr>
          <a:xfrm>
            <a:off x="9408309" y="3836229"/>
            <a:ext cx="1590552" cy="646331"/>
          </a:xfrm>
          <a:prstGeom prst="rect">
            <a:avLst/>
          </a:prstGeom>
          <a:noFill/>
        </p:spPr>
        <p:txBody>
          <a:bodyPr wrap="square" rtlCol="0">
            <a:spAutoFit/>
          </a:bodyPr>
          <a:lstStyle/>
          <a:p>
            <a:pPr algn="ctr"/>
            <a:r>
              <a:rPr lang="en-US" sz="1200" i="1" dirty="0" smtClean="0">
                <a:solidFill>
                  <a:schemeClr val="bg2">
                    <a:lumMod val="10000"/>
                  </a:schemeClr>
                </a:solidFill>
              </a:rPr>
              <a:t>Developed app </a:t>
            </a:r>
            <a:br>
              <a:rPr lang="en-US" sz="1200" i="1" dirty="0" smtClean="0">
                <a:solidFill>
                  <a:schemeClr val="bg2">
                    <a:lumMod val="10000"/>
                  </a:schemeClr>
                </a:solidFill>
              </a:rPr>
            </a:br>
            <a:r>
              <a:rPr lang="en-US" sz="1200" i="1" dirty="0" smtClean="0">
                <a:solidFill>
                  <a:schemeClr val="bg2">
                    <a:lumMod val="10000"/>
                  </a:schemeClr>
                </a:solidFill>
              </a:rPr>
              <a:t>with FAQs on adolescent health</a:t>
            </a:r>
            <a:endParaRPr lang="en-IN" sz="1200" i="1" dirty="0">
              <a:solidFill>
                <a:schemeClr val="bg2">
                  <a:lumMod val="10000"/>
                </a:schemeClr>
              </a:solidFill>
            </a:endParaRPr>
          </a:p>
        </p:txBody>
      </p:sp>
      <p:sp>
        <p:nvSpPr>
          <p:cNvPr id="7" name="Rectangle 6"/>
          <p:cNvSpPr/>
          <p:nvPr/>
        </p:nvSpPr>
        <p:spPr>
          <a:xfrm>
            <a:off x="7911585" y="2550309"/>
            <a:ext cx="2484078" cy="307777"/>
          </a:xfrm>
          <a:prstGeom prst="rect">
            <a:avLst/>
          </a:prstGeom>
        </p:spPr>
        <p:txBody>
          <a:bodyPr wrap="none">
            <a:spAutoFit/>
          </a:bodyPr>
          <a:lstStyle/>
          <a:p>
            <a:r>
              <a:rPr lang="en-US" sz="1400" b="1" dirty="0" smtClean="0">
                <a:solidFill>
                  <a:schemeClr val="bg2">
                    <a:lumMod val="25000"/>
                  </a:schemeClr>
                </a:solidFill>
              </a:rPr>
              <a:t>SOLUTIONS INCUBATED IN MP </a:t>
            </a:r>
            <a:endParaRPr lang="en-IN" b="1" dirty="0">
              <a:solidFill>
                <a:schemeClr val="bg2">
                  <a:lumMod val="25000"/>
                </a:schemeClr>
              </a:solidFill>
            </a:endParaRPr>
          </a:p>
        </p:txBody>
      </p:sp>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569" t="606" r="773"/>
          <a:stretch/>
        </p:blipFill>
        <p:spPr>
          <a:xfrm>
            <a:off x="934065" y="1317523"/>
            <a:ext cx="4139380" cy="4179678"/>
          </a:xfrm>
          <a:prstGeom prst="rect">
            <a:avLst/>
          </a:prstGeom>
          <a:effectLst>
            <a:outerShdw blurRad="139700" dist="177800" dir="2880000" sx="98000" sy="98000" algn="t" rotWithShape="0">
              <a:prstClr val="black">
                <a:alpha val="40000"/>
              </a:prstClr>
            </a:outerShdw>
          </a:effectLst>
        </p:spPr>
      </p:pic>
      <p:sp>
        <p:nvSpPr>
          <p:cNvPr id="26" name="TextBox 25"/>
          <p:cNvSpPr txBox="1"/>
          <p:nvPr/>
        </p:nvSpPr>
        <p:spPr>
          <a:xfrm>
            <a:off x="8450992" y="3836470"/>
            <a:ext cx="1405263" cy="646331"/>
          </a:xfrm>
          <a:prstGeom prst="rect">
            <a:avLst/>
          </a:prstGeom>
          <a:noFill/>
        </p:spPr>
        <p:txBody>
          <a:bodyPr wrap="square" rtlCol="0">
            <a:spAutoFit/>
          </a:bodyPr>
          <a:lstStyle/>
          <a:p>
            <a:pPr algn="ctr"/>
            <a:r>
              <a:rPr lang="en-US" sz="1200" i="1" dirty="0" err="1" smtClean="0">
                <a:solidFill>
                  <a:schemeClr val="bg2">
                    <a:lumMod val="10000"/>
                  </a:schemeClr>
                </a:solidFill>
              </a:rPr>
              <a:t>Customised</a:t>
            </a:r>
            <a:r>
              <a:rPr lang="en-US" sz="1200" i="1" dirty="0" smtClean="0">
                <a:solidFill>
                  <a:schemeClr val="bg2">
                    <a:lumMod val="10000"/>
                  </a:schemeClr>
                </a:solidFill>
              </a:rPr>
              <a:t> </a:t>
            </a:r>
            <a:br>
              <a:rPr lang="en-US" sz="1200" i="1" dirty="0" smtClean="0">
                <a:solidFill>
                  <a:schemeClr val="bg2">
                    <a:lumMod val="10000"/>
                  </a:schemeClr>
                </a:solidFill>
              </a:rPr>
            </a:br>
            <a:r>
              <a:rPr lang="en-US" sz="1200" i="1" dirty="0" smtClean="0">
                <a:solidFill>
                  <a:schemeClr val="bg2">
                    <a:lumMod val="10000"/>
                  </a:schemeClr>
                </a:solidFill>
              </a:rPr>
              <a:t>existing helpline </a:t>
            </a:r>
            <a:br>
              <a:rPr lang="en-US" sz="1200" i="1" dirty="0" smtClean="0">
                <a:solidFill>
                  <a:schemeClr val="bg2">
                    <a:lumMod val="10000"/>
                  </a:schemeClr>
                </a:solidFill>
              </a:rPr>
            </a:br>
            <a:r>
              <a:rPr lang="en-US" sz="1200" i="1" dirty="0" smtClean="0">
                <a:solidFill>
                  <a:schemeClr val="bg2">
                    <a:lumMod val="10000"/>
                  </a:schemeClr>
                </a:solidFill>
              </a:rPr>
              <a:t>for RKSK</a:t>
            </a:r>
            <a:endParaRPr lang="en-IN" sz="1200" i="1" dirty="0">
              <a:solidFill>
                <a:schemeClr val="bg2">
                  <a:lumMod val="10000"/>
                </a:schemeClr>
              </a:solidFill>
            </a:endParaRPr>
          </a:p>
        </p:txBody>
      </p:sp>
      <p:sp>
        <p:nvSpPr>
          <p:cNvPr id="23" name="TextBox 22"/>
          <p:cNvSpPr txBox="1"/>
          <p:nvPr/>
        </p:nvSpPr>
        <p:spPr>
          <a:xfrm>
            <a:off x="443435" y="5531270"/>
            <a:ext cx="5120639" cy="430887"/>
          </a:xfrm>
          <a:prstGeom prst="rect">
            <a:avLst/>
          </a:prstGeom>
          <a:noFill/>
        </p:spPr>
        <p:txBody>
          <a:bodyPr wrap="square" rtlCol="0">
            <a:spAutoFit/>
          </a:bodyPr>
          <a:lstStyle/>
          <a:p>
            <a:pPr algn="ctr"/>
            <a:r>
              <a:rPr lang="en-US" sz="1100" i="1" dirty="0" smtClean="0">
                <a:solidFill>
                  <a:schemeClr val="bg2">
                    <a:lumMod val="25000"/>
                  </a:schemeClr>
                </a:solidFill>
              </a:rPr>
              <a:t>Mission report that paved the way for innovations like:</a:t>
            </a:r>
            <a:br>
              <a:rPr lang="en-US" sz="1100" i="1" dirty="0" smtClean="0">
                <a:solidFill>
                  <a:schemeClr val="bg2">
                    <a:lumMod val="25000"/>
                  </a:schemeClr>
                </a:solidFill>
              </a:rPr>
            </a:br>
            <a:r>
              <a:rPr lang="en-US" sz="1100" i="1" dirty="0" smtClean="0">
                <a:solidFill>
                  <a:schemeClr val="bg2">
                    <a:lumMod val="25000"/>
                  </a:schemeClr>
                </a:solidFill>
              </a:rPr>
              <a:t>Saathiya branding, AH app, helpline and Saathiya TV serial</a:t>
            </a:r>
          </a:p>
        </p:txBody>
      </p:sp>
      <p:sp>
        <p:nvSpPr>
          <p:cNvPr id="35" name="TextBox 34"/>
          <p:cNvSpPr txBox="1"/>
          <p:nvPr/>
        </p:nvSpPr>
        <p:spPr>
          <a:xfrm>
            <a:off x="10455424" y="3836229"/>
            <a:ext cx="1590552" cy="646331"/>
          </a:xfrm>
          <a:prstGeom prst="rect">
            <a:avLst/>
          </a:prstGeom>
          <a:noFill/>
        </p:spPr>
        <p:txBody>
          <a:bodyPr wrap="square" rtlCol="0">
            <a:spAutoFit/>
          </a:bodyPr>
          <a:lstStyle/>
          <a:p>
            <a:pPr algn="ctr"/>
            <a:r>
              <a:rPr lang="en-US" sz="1200" i="1" dirty="0" smtClean="0">
                <a:solidFill>
                  <a:schemeClr val="bg2">
                    <a:lumMod val="10000"/>
                  </a:schemeClr>
                </a:solidFill>
              </a:rPr>
              <a:t>Inducted </a:t>
            </a:r>
            <a:br>
              <a:rPr lang="en-US" sz="1200" i="1" dirty="0" smtClean="0">
                <a:solidFill>
                  <a:schemeClr val="bg2">
                    <a:lumMod val="10000"/>
                  </a:schemeClr>
                </a:solidFill>
              </a:rPr>
            </a:br>
            <a:r>
              <a:rPr lang="en-US" sz="1200" i="1" dirty="0" smtClean="0">
                <a:solidFill>
                  <a:schemeClr val="bg2">
                    <a:lumMod val="10000"/>
                  </a:schemeClr>
                </a:solidFill>
              </a:rPr>
              <a:t>field NGOS to</a:t>
            </a:r>
            <a:br>
              <a:rPr lang="en-US" sz="1200" i="1" dirty="0" smtClean="0">
                <a:solidFill>
                  <a:schemeClr val="bg2">
                    <a:lumMod val="10000"/>
                  </a:schemeClr>
                </a:solidFill>
              </a:rPr>
            </a:br>
            <a:r>
              <a:rPr lang="en-US" sz="1200" i="1" dirty="0" smtClean="0">
                <a:solidFill>
                  <a:schemeClr val="bg2">
                    <a:lumMod val="10000"/>
                  </a:schemeClr>
                </a:solidFill>
              </a:rPr>
              <a:t>handhold</a:t>
            </a:r>
            <a:endParaRPr lang="en-IN" sz="1200" i="1" dirty="0">
              <a:solidFill>
                <a:schemeClr val="bg2">
                  <a:lumMod val="10000"/>
                </a:schemeClr>
              </a:solidFill>
            </a:endParaRPr>
          </a:p>
        </p:txBody>
      </p:sp>
      <p:sp>
        <p:nvSpPr>
          <p:cNvPr id="36" name="TextBox 35"/>
          <p:cNvSpPr txBox="1"/>
          <p:nvPr/>
        </p:nvSpPr>
        <p:spPr>
          <a:xfrm>
            <a:off x="6371049" y="5560523"/>
            <a:ext cx="1405263" cy="646331"/>
          </a:xfrm>
          <a:prstGeom prst="rect">
            <a:avLst/>
          </a:prstGeom>
          <a:noFill/>
        </p:spPr>
        <p:txBody>
          <a:bodyPr wrap="square" rtlCol="0">
            <a:spAutoFit/>
          </a:bodyPr>
          <a:lstStyle/>
          <a:p>
            <a:pPr algn="ctr"/>
            <a:r>
              <a:rPr lang="en-US" sz="1200" i="1" dirty="0" smtClean="0">
                <a:solidFill>
                  <a:schemeClr val="bg2">
                    <a:lumMod val="10000"/>
                  </a:schemeClr>
                </a:solidFill>
              </a:rPr>
              <a:t>Launched </a:t>
            </a:r>
            <a:br>
              <a:rPr lang="en-US" sz="1200" i="1" dirty="0" smtClean="0">
                <a:solidFill>
                  <a:schemeClr val="bg2">
                    <a:lumMod val="10000"/>
                  </a:schemeClr>
                </a:solidFill>
              </a:rPr>
            </a:br>
            <a:r>
              <a:rPr lang="en-US" sz="1200" i="1" dirty="0" smtClean="0">
                <a:solidFill>
                  <a:schemeClr val="bg2">
                    <a:lumMod val="10000"/>
                  </a:schemeClr>
                </a:solidFill>
              </a:rPr>
              <a:t>nationally </a:t>
            </a:r>
            <a:r>
              <a:rPr lang="en-US" sz="1200" i="1" dirty="0">
                <a:solidFill>
                  <a:schemeClr val="bg2">
                    <a:lumMod val="10000"/>
                  </a:schemeClr>
                </a:solidFill>
              </a:rPr>
              <a:t>by </a:t>
            </a:r>
            <a:r>
              <a:rPr lang="en-US" sz="1200" i="1" dirty="0" smtClean="0">
                <a:solidFill>
                  <a:schemeClr val="bg2">
                    <a:lumMod val="10000"/>
                  </a:schemeClr>
                </a:solidFill>
              </a:rPr>
              <a:t/>
            </a:r>
            <a:br>
              <a:rPr lang="en-US" sz="1200" i="1" dirty="0" smtClean="0">
                <a:solidFill>
                  <a:schemeClr val="bg2">
                    <a:lumMod val="10000"/>
                  </a:schemeClr>
                </a:solidFill>
              </a:rPr>
            </a:br>
            <a:r>
              <a:rPr lang="en-US" sz="1200" i="1" dirty="0" smtClean="0">
                <a:solidFill>
                  <a:schemeClr val="bg2">
                    <a:lumMod val="10000"/>
                  </a:schemeClr>
                </a:solidFill>
              </a:rPr>
              <a:t>GOI </a:t>
            </a:r>
            <a:r>
              <a:rPr lang="en-US" sz="1200" i="1" dirty="0">
                <a:solidFill>
                  <a:schemeClr val="bg2">
                    <a:lumMod val="10000"/>
                  </a:schemeClr>
                </a:solidFill>
              </a:rPr>
              <a:t>in 2017</a:t>
            </a:r>
            <a:endParaRPr lang="en-IN" sz="1200" i="1" dirty="0">
              <a:solidFill>
                <a:schemeClr val="bg2">
                  <a:lumMod val="10000"/>
                </a:schemeClr>
              </a:solidFill>
            </a:endParaRPr>
          </a:p>
        </p:txBody>
      </p:sp>
      <p:sp>
        <p:nvSpPr>
          <p:cNvPr id="37" name="TextBox 36"/>
          <p:cNvSpPr txBox="1"/>
          <p:nvPr/>
        </p:nvSpPr>
        <p:spPr>
          <a:xfrm>
            <a:off x="7449651" y="5560523"/>
            <a:ext cx="1352167" cy="646331"/>
          </a:xfrm>
          <a:prstGeom prst="rect">
            <a:avLst/>
          </a:prstGeom>
          <a:noFill/>
        </p:spPr>
        <p:txBody>
          <a:bodyPr wrap="square" rtlCol="0">
            <a:spAutoFit/>
          </a:bodyPr>
          <a:lstStyle/>
          <a:p>
            <a:pPr algn="ctr"/>
            <a:r>
              <a:rPr lang="en-US" sz="1200" i="1" dirty="0">
                <a:solidFill>
                  <a:schemeClr val="bg2">
                    <a:lumMod val="10000"/>
                  </a:schemeClr>
                </a:solidFill>
              </a:rPr>
              <a:t>52 TV episodes obtained free </a:t>
            </a:r>
            <a:br>
              <a:rPr lang="en-US" sz="1200" i="1" dirty="0">
                <a:solidFill>
                  <a:schemeClr val="bg2">
                    <a:lumMod val="10000"/>
                  </a:schemeClr>
                </a:solidFill>
              </a:rPr>
            </a:br>
            <a:r>
              <a:rPr lang="en-US" sz="1200" i="1" dirty="0">
                <a:solidFill>
                  <a:schemeClr val="bg2">
                    <a:lumMod val="10000"/>
                  </a:schemeClr>
                </a:solidFill>
              </a:rPr>
              <a:t>from PFI</a:t>
            </a:r>
            <a:endParaRPr lang="en-IN" sz="1200" i="1" dirty="0">
              <a:solidFill>
                <a:schemeClr val="bg2">
                  <a:lumMod val="10000"/>
                </a:schemeClr>
              </a:solidFill>
            </a:endParaRPr>
          </a:p>
        </p:txBody>
      </p:sp>
      <p:sp>
        <p:nvSpPr>
          <p:cNvPr id="38" name="TextBox 37"/>
          <p:cNvSpPr txBox="1"/>
          <p:nvPr/>
        </p:nvSpPr>
        <p:spPr>
          <a:xfrm>
            <a:off x="9427744" y="5560282"/>
            <a:ext cx="1590552" cy="646331"/>
          </a:xfrm>
          <a:prstGeom prst="rect">
            <a:avLst/>
          </a:prstGeom>
          <a:noFill/>
        </p:spPr>
        <p:txBody>
          <a:bodyPr wrap="square" rtlCol="0">
            <a:spAutoFit/>
          </a:bodyPr>
          <a:lstStyle/>
          <a:p>
            <a:pPr algn="ctr"/>
            <a:r>
              <a:rPr lang="en-US" sz="1200" i="1" dirty="0">
                <a:solidFill>
                  <a:schemeClr val="bg2">
                    <a:lumMod val="10000"/>
                  </a:schemeClr>
                </a:solidFill>
              </a:rPr>
              <a:t>Replicated</a:t>
            </a:r>
            <a:br>
              <a:rPr lang="en-US" sz="1200" i="1" dirty="0">
                <a:solidFill>
                  <a:schemeClr val="bg2">
                    <a:lumMod val="10000"/>
                  </a:schemeClr>
                </a:solidFill>
              </a:rPr>
            </a:br>
            <a:r>
              <a:rPr lang="en-US" sz="1200" i="1" dirty="0">
                <a:solidFill>
                  <a:schemeClr val="bg2">
                    <a:lumMod val="10000"/>
                  </a:schemeClr>
                </a:solidFill>
              </a:rPr>
              <a:t> by HQ MIS in </a:t>
            </a:r>
            <a:br>
              <a:rPr lang="en-US" sz="1200" i="1" dirty="0">
                <a:solidFill>
                  <a:schemeClr val="bg2">
                    <a:lumMod val="10000"/>
                  </a:schemeClr>
                </a:solidFill>
              </a:rPr>
            </a:br>
            <a:r>
              <a:rPr lang="en-US" sz="1200" i="1" dirty="0">
                <a:solidFill>
                  <a:schemeClr val="bg2">
                    <a:lumMod val="10000"/>
                  </a:schemeClr>
                </a:solidFill>
              </a:rPr>
              <a:t>8 countries</a:t>
            </a:r>
            <a:endParaRPr lang="en-IN" sz="1200" i="1" dirty="0">
              <a:solidFill>
                <a:schemeClr val="bg2">
                  <a:lumMod val="10000"/>
                </a:schemeClr>
              </a:solidFill>
            </a:endParaRPr>
          </a:p>
        </p:txBody>
      </p:sp>
      <p:sp>
        <p:nvSpPr>
          <p:cNvPr id="39" name="TextBox 38"/>
          <p:cNvSpPr txBox="1"/>
          <p:nvPr/>
        </p:nvSpPr>
        <p:spPr>
          <a:xfrm>
            <a:off x="8470427" y="5560523"/>
            <a:ext cx="1405263" cy="646331"/>
          </a:xfrm>
          <a:prstGeom prst="rect">
            <a:avLst/>
          </a:prstGeom>
          <a:noFill/>
        </p:spPr>
        <p:txBody>
          <a:bodyPr wrap="square" rtlCol="0">
            <a:spAutoFit/>
          </a:bodyPr>
          <a:lstStyle/>
          <a:p>
            <a:pPr algn="ctr"/>
            <a:r>
              <a:rPr lang="en-US" sz="1200" i="1" dirty="0">
                <a:solidFill>
                  <a:schemeClr val="bg2">
                    <a:lumMod val="10000"/>
                  </a:schemeClr>
                </a:solidFill>
              </a:rPr>
              <a:t>Learning</a:t>
            </a:r>
            <a:br>
              <a:rPr lang="en-US" sz="1200" i="1" dirty="0">
                <a:solidFill>
                  <a:schemeClr val="bg2">
                    <a:lumMod val="10000"/>
                  </a:schemeClr>
                </a:solidFill>
              </a:rPr>
            </a:br>
            <a:r>
              <a:rPr lang="en-US" sz="1200" i="1" dirty="0">
                <a:solidFill>
                  <a:schemeClr val="bg2">
                    <a:lumMod val="10000"/>
                  </a:schemeClr>
                </a:solidFill>
              </a:rPr>
              <a:t>helping design  </a:t>
            </a:r>
            <a:br>
              <a:rPr lang="en-US" sz="1200" i="1" dirty="0">
                <a:solidFill>
                  <a:schemeClr val="bg2">
                    <a:lumMod val="10000"/>
                  </a:schemeClr>
                </a:solidFill>
              </a:rPr>
            </a:br>
            <a:r>
              <a:rPr lang="en-US" sz="1200" i="1" dirty="0">
                <a:solidFill>
                  <a:schemeClr val="bg2">
                    <a:lumMod val="10000"/>
                  </a:schemeClr>
                </a:solidFill>
              </a:rPr>
              <a:t>all-new 104</a:t>
            </a:r>
            <a:endParaRPr lang="en-IN" sz="1200" i="1" dirty="0">
              <a:solidFill>
                <a:schemeClr val="bg2">
                  <a:lumMod val="10000"/>
                </a:schemeClr>
              </a:solidFill>
            </a:endParaRPr>
          </a:p>
        </p:txBody>
      </p:sp>
      <p:sp>
        <p:nvSpPr>
          <p:cNvPr id="40" name="TextBox 39"/>
          <p:cNvSpPr txBox="1"/>
          <p:nvPr/>
        </p:nvSpPr>
        <p:spPr>
          <a:xfrm>
            <a:off x="812032" y="8246910"/>
            <a:ext cx="1526182" cy="646331"/>
          </a:xfrm>
          <a:prstGeom prst="rect">
            <a:avLst/>
          </a:prstGeom>
          <a:noFill/>
        </p:spPr>
        <p:txBody>
          <a:bodyPr wrap="square" rtlCol="0">
            <a:spAutoFit/>
          </a:bodyPr>
          <a:lstStyle/>
          <a:p>
            <a:pPr algn="ctr"/>
            <a:r>
              <a:rPr lang="en-US" sz="1200" i="1" dirty="0" smtClean="0">
                <a:solidFill>
                  <a:schemeClr val="bg2">
                    <a:lumMod val="10000"/>
                  </a:schemeClr>
                </a:solidFill>
              </a:rPr>
              <a:t>Name was </a:t>
            </a:r>
            <a:br>
              <a:rPr lang="en-US" sz="1200" i="1" dirty="0" smtClean="0">
                <a:solidFill>
                  <a:schemeClr val="bg2">
                    <a:lumMod val="10000"/>
                  </a:schemeClr>
                </a:solidFill>
              </a:rPr>
            </a:br>
            <a:r>
              <a:rPr lang="en-US" sz="1200" i="1" dirty="0" smtClean="0">
                <a:solidFill>
                  <a:schemeClr val="bg2">
                    <a:lumMod val="10000"/>
                  </a:schemeClr>
                </a:solidFill>
              </a:rPr>
              <a:t>launched nationally by GOI in 2017</a:t>
            </a:r>
            <a:endParaRPr lang="en-IN" sz="1200" i="1" dirty="0">
              <a:solidFill>
                <a:schemeClr val="bg2">
                  <a:lumMod val="10000"/>
                </a:schemeClr>
              </a:solidFill>
            </a:endParaRPr>
          </a:p>
        </p:txBody>
      </p:sp>
      <p:sp>
        <p:nvSpPr>
          <p:cNvPr id="41" name="TextBox 40"/>
          <p:cNvSpPr txBox="1"/>
          <p:nvPr/>
        </p:nvSpPr>
        <p:spPr>
          <a:xfrm>
            <a:off x="2254127" y="8246910"/>
            <a:ext cx="1352167" cy="646331"/>
          </a:xfrm>
          <a:prstGeom prst="rect">
            <a:avLst/>
          </a:prstGeom>
          <a:noFill/>
        </p:spPr>
        <p:txBody>
          <a:bodyPr wrap="square" rtlCol="0">
            <a:spAutoFit/>
          </a:bodyPr>
          <a:lstStyle/>
          <a:p>
            <a:pPr algn="ctr"/>
            <a:r>
              <a:rPr lang="en-US" sz="1200" i="1" dirty="0" smtClean="0">
                <a:solidFill>
                  <a:schemeClr val="bg2">
                    <a:lumMod val="10000"/>
                  </a:schemeClr>
                </a:solidFill>
              </a:rPr>
              <a:t>52 TV episodes were obtained free from PFI</a:t>
            </a:r>
            <a:endParaRPr lang="en-IN" sz="1200" i="1" dirty="0">
              <a:solidFill>
                <a:schemeClr val="bg2">
                  <a:lumMod val="10000"/>
                </a:schemeClr>
              </a:solidFill>
            </a:endParaRPr>
          </a:p>
        </p:txBody>
      </p:sp>
      <p:sp>
        <p:nvSpPr>
          <p:cNvPr id="42" name="TextBox 41"/>
          <p:cNvSpPr txBox="1"/>
          <p:nvPr/>
        </p:nvSpPr>
        <p:spPr>
          <a:xfrm>
            <a:off x="4644527" y="8246910"/>
            <a:ext cx="1590552" cy="646331"/>
          </a:xfrm>
          <a:prstGeom prst="rect">
            <a:avLst/>
          </a:prstGeom>
          <a:noFill/>
        </p:spPr>
        <p:txBody>
          <a:bodyPr wrap="square" rtlCol="0">
            <a:spAutoFit/>
          </a:bodyPr>
          <a:lstStyle/>
          <a:p>
            <a:pPr algn="ctr"/>
            <a:r>
              <a:rPr lang="en-US" sz="1200" i="1" dirty="0" smtClean="0">
                <a:solidFill>
                  <a:schemeClr val="bg2">
                    <a:lumMod val="10000"/>
                  </a:schemeClr>
                </a:solidFill>
              </a:rPr>
              <a:t>This has been replicated by HQ </a:t>
            </a:r>
            <a:br>
              <a:rPr lang="en-US" sz="1200" i="1" dirty="0" smtClean="0">
                <a:solidFill>
                  <a:schemeClr val="bg2">
                    <a:lumMod val="10000"/>
                  </a:schemeClr>
                </a:solidFill>
              </a:rPr>
            </a:br>
            <a:r>
              <a:rPr lang="en-US" sz="1200" i="1" dirty="0" smtClean="0">
                <a:solidFill>
                  <a:schemeClr val="bg2">
                    <a:lumMod val="10000"/>
                  </a:schemeClr>
                </a:solidFill>
              </a:rPr>
              <a:t>in 8 countries</a:t>
            </a:r>
            <a:endParaRPr lang="en-IN" sz="1200" i="1" dirty="0">
              <a:solidFill>
                <a:schemeClr val="bg2">
                  <a:lumMod val="10000"/>
                </a:schemeClr>
              </a:solidFill>
            </a:endParaRPr>
          </a:p>
        </p:txBody>
      </p:sp>
      <p:sp>
        <p:nvSpPr>
          <p:cNvPr id="43" name="TextBox 42"/>
          <p:cNvSpPr txBox="1"/>
          <p:nvPr/>
        </p:nvSpPr>
        <p:spPr>
          <a:xfrm>
            <a:off x="3481274" y="8246910"/>
            <a:ext cx="1405263" cy="646331"/>
          </a:xfrm>
          <a:prstGeom prst="rect">
            <a:avLst/>
          </a:prstGeom>
          <a:noFill/>
        </p:spPr>
        <p:txBody>
          <a:bodyPr wrap="square" rtlCol="0">
            <a:spAutoFit/>
          </a:bodyPr>
          <a:lstStyle/>
          <a:p>
            <a:pPr algn="ctr"/>
            <a:r>
              <a:rPr lang="en-US" sz="1200" i="1" dirty="0" smtClean="0">
                <a:solidFill>
                  <a:schemeClr val="bg2">
                    <a:lumMod val="10000"/>
                  </a:schemeClr>
                </a:solidFill>
              </a:rPr>
              <a:t>The experience is helping design the all-new 104</a:t>
            </a:r>
            <a:endParaRPr lang="en-IN" sz="1200" i="1" dirty="0">
              <a:solidFill>
                <a:schemeClr val="bg2">
                  <a:lumMod val="10000"/>
                </a:schemeClr>
              </a:solidFill>
            </a:endParaRPr>
          </a:p>
        </p:txBody>
      </p:sp>
      <p:sp>
        <p:nvSpPr>
          <p:cNvPr id="44" name="TextBox 43"/>
          <p:cNvSpPr txBox="1"/>
          <p:nvPr/>
        </p:nvSpPr>
        <p:spPr>
          <a:xfrm>
            <a:off x="10474859" y="5560282"/>
            <a:ext cx="1590552" cy="646331"/>
          </a:xfrm>
          <a:prstGeom prst="rect">
            <a:avLst/>
          </a:prstGeom>
          <a:noFill/>
        </p:spPr>
        <p:txBody>
          <a:bodyPr wrap="square" rtlCol="0">
            <a:spAutoFit/>
          </a:bodyPr>
          <a:lstStyle/>
          <a:p>
            <a:pPr algn="ctr"/>
            <a:r>
              <a:rPr lang="en-US" sz="1200" i="1" dirty="0" smtClean="0">
                <a:solidFill>
                  <a:schemeClr val="bg2">
                    <a:lumMod val="10000"/>
                  </a:schemeClr>
                </a:solidFill>
              </a:rPr>
              <a:t>Expanded </a:t>
            </a:r>
            <a:br>
              <a:rPr lang="en-US" sz="1200" i="1" dirty="0" smtClean="0">
                <a:solidFill>
                  <a:schemeClr val="bg2">
                    <a:lumMod val="10000"/>
                  </a:schemeClr>
                </a:solidFill>
              </a:rPr>
            </a:br>
            <a:r>
              <a:rPr lang="en-US" sz="1200" i="1" dirty="0" smtClean="0">
                <a:solidFill>
                  <a:schemeClr val="bg2">
                    <a:lumMod val="10000"/>
                  </a:schemeClr>
                </a:solidFill>
              </a:rPr>
              <a:t>TOR for next </a:t>
            </a:r>
            <a:br>
              <a:rPr lang="en-US" sz="1200" i="1" dirty="0" smtClean="0">
                <a:solidFill>
                  <a:schemeClr val="bg2">
                    <a:lumMod val="10000"/>
                  </a:schemeClr>
                </a:solidFill>
              </a:rPr>
            </a:br>
            <a:r>
              <a:rPr lang="en-US" sz="1200" i="1" dirty="0" smtClean="0">
                <a:solidFill>
                  <a:schemeClr val="bg2">
                    <a:lumMod val="10000"/>
                  </a:schemeClr>
                </a:solidFill>
              </a:rPr>
              <a:t>3 years</a:t>
            </a:r>
            <a:endParaRPr lang="en-IN" sz="1200" i="1" dirty="0">
              <a:solidFill>
                <a:schemeClr val="bg2">
                  <a:lumMod val="10000"/>
                </a:schemeClr>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41" y="2910466"/>
            <a:ext cx="926972" cy="926488"/>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740341" y="2910466"/>
            <a:ext cx="926488" cy="926004"/>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2741" y="2910466"/>
            <a:ext cx="926972" cy="926486"/>
          </a:xfrm>
          <a:prstGeom prst="rect">
            <a:avLst/>
          </a:prstGeom>
        </p:spPr>
      </p:pic>
      <p:pic>
        <p:nvPicPr>
          <p:cNvPr id="33" name="Picture 32"/>
          <p:cNvPicPr>
            <a:picLocks noChangeAspect="1"/>
          </p:cNvPicPr>
          <p:nvPr/>
        </p:nvPicPr>
        <p:blipFill>
          <a:blip r:embed="rId9"/>
          <a:stretch>
            <a:fillRect/>
          </a:stretch>
        </p:blipFill>
        <p:spPr>
          <a:xfrm>
            <a:off x="6595602" y="2910466"/>
            <a:ext cx="928911" cy="928911"/>
          </a:xfrm>
          <a:prstGeom prst="rect">
            <a:avLst/>
          </a:prstGeom>
        </p:spPr>
      </p:pic>
      <p:pic>
        <p:nvPicPr>
          <p:cNvPr id="32" name="Picture 31"/>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787457" y="2910466"/>
            <a:ext cx="926487" cy="926004"/>
          </a:xfrm>
          <a:prstGeom prst="rect">
            <a:avLst/>
          </a:prstGeom>
        </p:spPr>
      </p:pic>
    </p:spTree>
    <p:custDataLst>
      <p:tags r:id="rId1"/>
    </p:custDataLst>
    <p:extLst>
      <p:ext uri="{BB962C8B-B14F-4D97-AF65-F5344CB8AC3E}">
        <p14:creationId xmlns:p14="http://schemas.microsoft.com/office/powerpoint/2010/main" val="1321992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3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1000" fill="hold"/>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1000" fill="hold"/>
                                        <p:tgtEl>
                                          <p:spTgt spid="2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1000" fill="hold"/>
                                        <p:tgtEl>
                                          <p:spTgt spid="1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1000" fill="hold"/>
                                        <p:tgtEl>
                                          <p:spTgt spid="3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 0 L 0 0.25 E" pathEditMode="relative" ptsTypes="">
                                      <p:cBhvr>
                                        <p:cTn id="26" dur="2000" fill="hold"/>
                                        <p:tgtEl>
                                          <p:spTgt spid="33"/>
                                        </p:tgtEl>
                                        <p:attrNameLst>
                                          <p:attrName>ppt_x</p:attrName>
                                          <p:attrName>ppt_y</p:attrName>
                                        </p:attrNameLst>
                                      </p:cBhvr>
                                    </p:animMotion>
                                  </p:childTnLst>
                                </p:cTn>
                              </p:par>
                              <p:par>
                                <p:cTn id="27" presetID="42" presetClass="path" presetSubtype="0" accel="50000" decel="50000" fill="hold" nodeType="withEffect">
                                  <p:stCondLst>
                                    <p:cond delay="0"/>
                                  </p:stCondLst>
                                  <p:childTnLst>
                                    <p:animMotion origin="layout" path="M 0 0 L 0 0.25 E" pathEditMode="relative" ptsTypes="">
                                      <p:cBhvr>
                                        <p:cTn id="28" dur="2000" fill="hold"/>
                                        <p:tgtEl>
                                          <p:spTgt spid="3"/>
                                        </p:tgtEl>
                                        <p:attrNameLst>
                                          <p:attrName>ppt_x</p:attrName>
                                          <p:attrName>ppt_y</p:attrName>
                                        </p:attrNameLst>
                                      </p:cBhvr>
                                    </p:animMotion>
                                  </p:childTnLst>
                                </p:cTn>
                              </p:par>
                              <p:par>
                                <p:cTn id="29" presetID="42" presetClass="path" presetSubtype="0" accel="50000" decel="50000" fill="hold" nodeType="withEffect">
                                  <p:stCondLst>
                                    <p:cond delay="0"/>
                                  </p:stCondLst>
                                  <p:childTnLst>
                                    <p:animMotion origin="layout" path="M 0 0 L 0 0.25 E" pathEditMode="relative" ptsTypes="">
                                      <p:cBhvr>
                                        <p:cTn id="30" dur="2000" fill="hold"/>
                                        <p:tgtEl>
                                          <p:spTgt spid="25"/>
                                        </p:tgtEl>
                                        <p:attrNameLst>
                                          <p:attrName>ppt_x</p:attrName>
                                          <p:attrName>ppt_y</p:attrName>
                                        </p:attrNameLst>
                                      </p:cBhvr>
                                    </p:animMotion>
                                  </p:childTnLst>
                                </p:cTn>
                              </p:par>
                              <p:par>
                                <p:cTn id="31" presetID="42" presetClass="path" presetSubtype="0" accel="50000" decel="50000" fill="hold" nodeType="withEffect">
                                  <p:stCondLst>
                                    <p:cond delay="0"/>
                                  </p:stCondLst>
                                  <p:childTnLst>
                                    <p:animMotion origin="layout" path="M 0 0 L 0 0.25 E" pathEditMode="relative" ptsTypes="">
                                      <p:cBhvr>
                                        <p:cTn id="32" dur="2000" fill="hold"/>
                                        <p:tgtEl>
                                          <p:spTgt spid="16"/>
                                        </p:tgtEl>
                                        <p:attrNameLst>
                                          <p:attrName>ppt_x</p:attrName>
                                          <p:attrName>ppt_y</p:attrName>
                                        </p:attrNameLst>
                                      </p:cBhvr>
                                    </p:animMotion>
                                  </p:childTnLst>
                                </p:cTn>
                              </p:par>
                              <p:par>
                                <p:cTn id="33" presetID="42" presetClass="path" presetSubtype="0" accel="50000" decel="50000" fill="hold" nodeType="withEffect">
                                  <p:stCondLst>
                                    <p:cond delay="0"/>
                                  </p:stCondLst>
                                  <p:childTnLst>
                                    <p:animMotion origin="layout" path="M 0 0 L 0 0.25 E" pathEditMode="relative" ptsTypes="">
                                      <p:cBhvr>
                                        <p:cTn id="34"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1" cy="6858000"/>
            <a:chOff x="-1" y="0"/>
            <a:chExt cx="12192001" cy="6858000"/>
          </a:xfrm>
        </p:grpSpPr>
        <p:grpSp>
          <p:nvGrpSpPr>
            <p:cNvPr id="13" name="Group 12"/>
            <p:cNvGrpSpPr/>
            <p:nvPr/>
          </p:nvGrpSpPr>
          <p:grpSpPr>
            <a:xfrm>
              <a:off x="-1" y="0"/>
              <a:ext cx="12192001" cy="6858000"/>
              <a:chOff x="-1" y="0"/>
              <a:chExt cx="12192001" cy="6858000"/>
            </a:xfrm>
          </p:grpSpPr>
          <p:grpSp>
            <p:nvGrpSpPr>
              <p:cNvPr id="11" name="Group 10"/>
              <p:cNvGrpSpPr/>
              <p:nvPr/>
            </p:nvGrpSpPr>
            <p:grpSpPr>
              <a:xfrm>
                <a:off x="-1" y="0"/>
                <a:ext cx="12192001" cy="6858000"/>
                <a:chOff x="-1" y="0"/>
                <a:chExt cx="12192001"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p:cNvSpPr/>
                <p:nvPr/>
              </p:nvSpPr>
              <p:spPr>
                <a:xfrm flipH="1">
                  <a:off x="3955260" y="0"/>
                  <a:ext cx="2150362"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ectangle 11"/>
              <p:cNvSpPr/>
              <p:nvPr/>
            </p:nvSpPr>
            <p:spPr>
              <a:xfrm>
                <a:off x="6105625" y="0"/>
                <a:ext cx="900545"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 name="Straight Connector 3"/>
            <p:cNvCxnSpPr/>
            <p:nvPr/>
          </p:nvCxnSpPr>
          <p:spPr>
            <a:xfrm>
              <a:off x="6095999" y="0"/>
              <a:ext cx="0" cy="685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6095999" y="500310"/>
            <a:ext cx="6086375" cy="646331"/>
          </a:xfrm>
          <a:prstGeom prst="rect">
            <a:avLst/>
          </a:prstGeom>
          <a:noFill/>
        </p:spPr>
        <p:txBody>
          <a:bodyPr wrap="square" rtlCol="0">
            <a:spAutoFit/>
          </a:bodyPr>
          <a:lstStyle/>
          <a:p>
            <a:pPr algn="ctr"/>
            <a:r>
              <a:rPr lang="en-US" sz="3600" dirty="0" smtClean="0">
                <a:solidFill>
                  <a:schemeClr val="bg2">
                    <a:lumMod val="25000"/>
                  </a:schemeClr>
                </a:solidFill>
                <a:latin typeface="Goudy Old Style" panose="02020502050305020303" pitchFamily="18" charset="0"/>
              </a:rPr>
              <a:t>6 big barriers remained</a:t>
            </a:r>
          </a:p>
        </p:txBody>
      </p:sp>
      <p:sp>
        <p:nvSpPr>
          <p:cNvPr id="14" name="TextBox 13"/>
          <p:cNvSpPr txBox="1"/>
          <p:nvPr/>
        </p:nvSpPr>
        <p:spPr>
          <a:xfrm>
            <a:off x="6484306" y="5129371"/>
            <a:ext cx="2099851" cy="1384995"/>
          </a:xfrm>
          <a:prstGeom prst="rect">
            <a:avLst/>
          </a:prstGeom>
          <a:noFill/>
        </p:spPr>
        <p:txBody>
          <a:bodyPr wrap="square" rtlCol="0">
            <a:spAutoFit/>
          </a:bodyPr>
          <a:lstStyle/>
          <a:p>
            <a:pPr algn="ctr"/>
            <a:r>
              <a:rPr lang="en-US" sz="1400" dirty="0" smtClean="0">
                <a:solidFill>
                  <a:schemeClr val="bg2">
                    <a:lumMod val="25000"/>
                  </a:schemeClr>
                </a:solidFill>
              </a:rPr>
              <a:t>With a counsellor requiring a day on average to cover a village, </a:t>
            </a:r>
            <a:br>
              <a:rPr lang="en-US" sz="1400" dirty="0" smtClean="0">
                <a:solidFill>
                  <a:schemeClr val="bg2">
                    <a:lumMod val="25000"/>
                  </a:schemeClr>
                </a:solidFill>
              </a:rPr>
            </a:br>
            <a:r>
              <a:rPr lang="en-US" sz="1400" dirty="0" smtClean="0">
                <a:solidFill>
                  <a:schemeClr val="bg2">
                    <a:lumMod val="25000"/>
                  </a:schemeClr>
                </a:solidFill>
              </a:rPr>
              <a:t>each village could be visited only once</a:t>
            </a:r>
            <a:br>
              <a:rPr lang="en-US" sz="1400" dirty="0" smtClean="0">
                <a:solidFill>
                  <a:schemeClr val="bg2">
                    <a:lumMod val="25000"/>
                  </a:schemeClr>
                </a:solidFill>
              </a:rPr>
            </a:br>
            <a:r>
              <a:rPr lang="en-US" sz="1400" dirty="0" smtClean="0">
                <a:solidFill>
                  <a:schemeClr val="bg2">
                    <a:lumMod val="25000"/>
                  </a:schemeClr>
                </a:solidFill>
              </a:rPr>
              <a:t> in 54 weeks</a:t>
            </a:r>
          </a:p>
        </p:txBody>
      </p:sp>
      <p:pic>
        <p:nvPicPr>
          <p:cNvPr id="27" name="Picture 26"/>
          <p:cNvPicPr>
            <a:picLocks noChangeAspect="1"/>
          </p:cNvPicPr>
          <p:nvPr/>
        </p:nvPicPr>
        <p:blipFill rotWithShape="1">
          <a:blip r:embed="rId4">
            <a:grayscl/>
          </a:blip>
          <a:srcRect l="646" t="551" r="1410" b="1141"/>
          <a:stretch/>
        </p:blipFill>
        <p:spPr>
          <a:xfrm rot="176150">
            <a:off x="1590118" y="670914"/>
            <a:ext cx="3486227" cy="4517219"/>
          </a:xfrm>
          <a:prstGeom prst="rect">
            <a:avLst/>
          </a:prstGeom>
          <a:effectLst>
            <a:outerShdw blurRad="50800" dist="38100" dir="2700000" algn="tl" rotWithShape="0">
              <a:prstClr val="black">
                <a:alpha val="40000"/>
              </a:prstClr>
            </a:outerShdw>
          </a:effectLst>
        </p:spPr>
      </p:pic>
      <p:pic>
        <p:nvPicPr>
          <p:cNvPr id="24" name="Picture 23"/>
          <p:cNvPicPr>
            <a:picLocks noChangeAspect="1"/>
          </p:cNvPicPr>
          <p:nvPr/>
        </p:nvPicPr>
        <p:blipFill rotWithShape="1">
          <a:blip r:embed="rId5">
            <a:grayscl/>
          </a:blip>
          <a:srcRect l="1509" t="1093" r="1489" b="1066"/>
          <a:stretch/>
        </p:blipFill>
        <p:spPr>
          <a:xfrm rot="21284722">
            <a:off x="930560" y="1432254"/>
            <a:ext cx="3447625" cy="4485524"/>
          </a:xfrm>
          <a:prstGeom prst="rect">
            <a:avLst/>
          </a:prstGeom>
          <a:effectLst>
            <a:outerShdw blurRad="50800" dist="38100" dir="2700000" algn="tl" rotWithShape="0">
              <a:prstClr val="black">
                <a:alpha val="40000"/>
              </a:prstClr>
            </a:outerShdw>
          </a:effectLst>
        </p:spPr>
      </p:pic>
      <p:sp>
        <p:nvSpPr>
          <p:cNvPr id="31" name="Rectangle 30"/>
          <p:cNvSpPr/>
          <p:nvPr/>
        </p:nvSpPr>
        <p:spPr>
          <a:xfrm>
            <a:off x="3256830" y="5874354"/>
            <a:ext cx="1962397" cy="430887"/>
          </a:xfrm>
          <a:prstGeom prst="rect">
            <a:avLst/>
          </a:prstGeom>
        </p:spPr>
        <p:txBody>
          <a:bodyPr wrap="none">
            <a:spAutoFit/>
          </a:bodyPr>
          <a:lstStyle/>
          <a:p>
            <a:pPr lvl="0"/>
            <a:r>
              <a:rPr lang="en-US" sz="1100" i="1" dirty="0" smtClean="0">
                <a:solidFill>
                  <a:srgbClr val="E7E6E6">
                    <a:lumMod val="25000"/>
                  </a:srgbClr>
                </a:solidFill>
              </a:rPr>
              <a:t>Thick book with text-heavy info</a:t>
            </a:r>
            <a:br>
              <a:rPr lang="en-US" sz="1100" i="1" dirty="0" smtClean="0">
                <a:solidFill>
                  <a:srgbClr val="E7E6E6">
                    <a:lumMod val="25000"/>
                  </a:srgbClr>
                </a:solidFill>
              </a:rPr>
            </a:br>
            <a:r>
              <a:rPr lang="en-US" sz="1100" i="1" dirty="0" smtClean="0">
                <a:solidFill>
                  <a:srgbClr val="E7E6E6">
                    <a:lumMod val="25000"/>
                  </a:srgbClr>
                </a:solidFill>
              </a:rPr>
              <a:t> </a:t>
            </a:r>
            <a:r>
              <a:rPr lang="en-US" sz="1100" i="1" dirty="0">
                <a:solidFill>
                  <a:srgbClr val="E7E6E6">
                    <a:lumMod val="25000"/>
                  </a:srgbClr>
                </a:solidFill>
              </a:rPr>
              <a:t>did not </a:t>
            </a:r>
            <a:r>
              <a:rPr lang="en-US" sz="1100" i="1" dirty="0" smtClean="0">
                <a:solidFill>
                  <a:srgbClr val="E7E6E6">
                    <a:lumMod val="25000"/>
                  </a:srgbClr>
                </a:solidFill>
              </a:rPr>
              <a:t>appeal to </a:t>
            </a:r>
            <a:r>
              <a:rPr lang="en-US" sz="1100" i="1" dirty="0">
                <a:solidFill>
                  <a:srgbClr val="E7E6E6">
                    <a:lumMod val="25000"/>
                  </a:srgbClr>
                </a:solidFill>
              </a:rPr>
              <a:t>adolescents</a:t>
            </a:r>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1611" y="4047156"/>
            <a:ext cx="1088136" cy="1087566"/>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9958" y="1328297"/>
            <a:ext cx="1088705" cy="1088136"/>
          </a:xfrm>
          <a:prstGeom prst="rect">
            <a:avLst/>
          </a:prstGeom>
        </p:spPr>
      </p:pic>
      <p:sp>
        <p:nvSpPr>
          <p:cNvPr id="36" name="TextBox 35"/>
          <p:cNvSpPr txBox="1"/>
          <p:nvPr/>
        </p:nvSpPr>
        <p:spPr>
          <a:xfrm>
            <a:off x="8204312" y="5129371"/>
            <a:ext cx="2142347" cy="1384995"/>
          </a:xfrm>
          <a:prstGeom prst="rect">
            <a:avLst/>
          </a:prstGeom>
          <a:noFill/>
        </p:spPr>
        <p:txBody>
          <a:bodyPr wrap="square" rtlCol="0">
            <a:spAutoFit/>
          </a:bodyPr>
          <a:lstStyle/>
          <a:p>
            <a:pPr algn="ctr"/>
            <a:r>
              <a:rPr lang="en-US" sz="1400" dirty="0" smtClean="0">
                <a:solidFill>
                  <a:schemeClr val="bg2">
                    <a:lumMod val="25000"/>
                  </a:schemeClr>
                </a:solidFill>
              </a:rPr>
              <a:t>The 6-day </a:t>
            </a:r>
            <a:br>
              <a:rPr lang="en-US" sz="1400" dirty="0" smtClean="0">
                <a:solidFill>
                  <a:schemeClr val="bg2">
                    <a:lumMod val="25000"/>
                  </a:schemeClr>
                </a:solidFill>
              </a:rPr>
            </a:br>
            <a:r>
              <a:rPr lang="en-US" sz="1400" dirty="0" smtClean="0">
                <a:solidFill>
                  <a:schemeClr val="bg2">
                    <a:lumMod val="25000"/>
                  </a:schemeClr>
                </a:solidFill>
              </a:rPr>
              <a:t>classroom training</a:t>
            </a:r>
            <a:br>
              <a:rPr lang="en-US" sz="1400" dirty="0" smtClean="0">
                <a:solidFill>
                  <a:schemeClr val="bg2">
                    <a:lumMod val="25000"/>
                  </a:schemeClr>
                </a:solidFill>
              </a:rPr>
            </a:br>
            <a:r>
              <a:rPr lang="en-US" sz="1400" dirty="0" smtClean="0">
                <a:solidFill>
                  <a:schemeClr val="bg2">
                    <a:lumMod val="25000"/>
                  </a:schemeClr>
                </a:solidFill>
              </a:rPr>
              <a:t>for counsellors was </a:t>
            </a:r>
            <a:br>
              <a:rPr lang="en-US" sz="1400" dirty="0" smtClean="0">
                <a:solidFill>
                  <a:schemeClr val="bg2">
                    <a:lumMod val="25000"/>
                  </a:schemeClr>
                </a:solidFill>
              </a:rPr>
            </a:br>
            <a:r>
              <a:rPr lang="en-US" sz="1400" dirty="0" smtClean="0">
                <a:solidFill>
                  <a:schemeClr val="bg2">
                    <a:lumMod val="25000"/>
                  </a:schemeClr>
                </a:solidFill>
              </a:rPr>
              <a:t>neither sufficient, </a:t>
            </a:r>
            <a:br>
              <a:rPr lang="en-US" sz="1400" dirty="0" smtClean="0">
                <a:solidFill>
                  <a:schemeClr val="bg2">
                    <a:lumMod val="25000"/>
                  </a:schemeClr>
                </a:solidFill>
              </a:rPr>
            </a:br>
            <a:r>
              <a:rPr lang="en-US" sz="1400" dirty="0" smtClean="0">
                <a:solidFill>
                  <a:schemeClr val="bg2">
                    <a:lumMod val="25000"/>
                  </a:schemeClr>
                </a:solidFill>
              </a:rPr>
              <a:t>nor cost-effective to ensure quality</a:t>
            </a:r>
          </a:p>
        </p:txBody>
      </p:sp>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31418" y="4018022"/>
            <a:ext cx="1088136" cy="1087568"/>
          </a:xfrm>
          <a:prstGeom prst="rect">
            <a:avLst/>
          </a:prstGeom>
        </p:spPr>
      </p:pic>
      <p:sp>
        <p:nvSpPr>
          <p:cNvPr id="38" name="TextBox 37"/>
          <p:cNvSpPr txBox="1"/>
          <p:nvPr/>
        </p:nvSpPr>
        <p:spPr>
          <a:xfrm>
            <a:off x="6587787" y="2465707"/>
            <a:ext cx="1853045" cy="1384995"/>
          </a:xfrm>
          <a:prstGeom prst="rect">
            <a:avLst/>
          </a:prstGeom>
          <a:noFill/>
        </p:spPr>
        <p:txBody>
          <a:bodyPr wrap="square" rtlCol="0">
            <a:spAutoFit/>
          </a:bodyPr>
          <a:lstStyle/>
          <a:p>
            <a:pPr algn="ctr"/>
            <a:r>
              <a:rPr lang="en-US" sz="1400" dirty="0" smtClean="0">
                <a:solidFill>
                  <a:schemeClr val="bg2">
                    <a:lumMod val="25000"/>
                  </a:schemeClr>
                </a:solidFill>
              </a:rPr>
              <a:t>The </a:t>
            </a:r>
            <a:r>
              <a:rPr lang="en-US" sz="1400" dirty="0" err="1" smtClean="0">
                <a:solidFill>
                  <a:schemeClr val="bg2">
                    <a:lumMod val="25000"/>
                  </a:schemeClr>
                </a:solidFill>
              </a:rPr>
              <a:t>Saathiya</a:t>
            </a:r>
            <a:r>
              <a:rPr lang="en-US" sz="1400" dirty="0" smtClean="0">
                <a:solidFill>
                  <a:schemeClr val="bg2">
                    <a:lumMod val="25000"/>
                  </a:schemeClr>
                </a:solidFill>
              </a:rPr>
              <a:t> resource material was too school-like to motivate adolescents </a:t>
            </a:r>
            <a:br>
              <a:rPr lang="en-US" sz="1400" dirty="0" smtClean="0">
                <a:solidFill>
                  <a:schemeClr val="bg2">
                    <a:lumMod val="25000"/>
                  </a:schemeClr>
                </a:solidFill>
              </a:rPr>
            </a:br>
            <a:r>
              <a:rPr lang="en-US" sz="1400" dirty="0" smtClean="0">
                <a:solidFill>
                  <a:schemeClr val="bg2">
                    <a:lumMod val="25000"/>
                  </a:schemeClr>
                </a:solidFill>
              </a:rPr>
              <a:t>to attend monthly peer meets</a:t>
            </a:r>
          </a:p>
        </p:txBody>
      </p:sp>
      <p:sp>
        <p:nvSpPr>
          <p:cNvPr id="39" name="TextBox 38"/>
          <p:cNvSpPr txBox="1"/>
          <p:nvPr/>
        </p:nvSpPr>
        <p:spPr>
          <a:xfrm>
            <a:off x="8246361" y="2465707"/>
            <a:ext cx="1994634" cy="1169551"/>
          </a:xfrm>
          <a:prstGeom prst="rect">
            <a:avLst/>
          </a:prstGeom>
          <a:noFill/>
        </p:spPr>
        <p:txBody>
          <a:bodyPr wrap="square" rtlCol="0">
            <a:spAutoFit/>
          </a:bodyPr>
          <a:lstStyle/>
          <a:p>
            <a:pPr algn="ctr"/>
            <a:r>
              <a:rPr lang="en-US" sz="1400" dirty="0" smtClean="0">
                <a:solidFill>
                  <a:schemeClr val="bg2">
                    <a:lumMod val="25000"/>
                  </a:schemeClr>
                </a:solidFill>
              </a:rPr>
              <a:t>With no cash incentive and an 18-year age limit as many as 15% </a:t>
            </a:r>
            <a:r>
              <a:rPr lang="en-US" sz="1400" dirty="0" err="1" smtClean="0">
                <a:solidFill>
                  <a:schemeClr val="bg2">
                    <a:lumMod val="25000"/>
                  </a:schemeClr>
                </a:solidFill>
              </a:rPr>
              <a:t>Saathiyas</a:t>
            </a:r>
            <a:r>
              <a:rPr lang="en-US" sz="1400" dirty="0" smtClean="0">
                <a:solidFill>
                  <a:schemeClr val="bg2">
                    <a:lumMod val="25000"/>
                  </a:schemeClr>
                </a:solidFill>
              </a:rPr>
              <a:t> dropped out </a:t>
            </a:r>
            <a:br>
              <a:rPr lang="en-US" sz="1400" dirty="0" smtClean="0">
                <a:solidFill>
                  <a:schemeClr val="bg2">
                    <a:lumMod val="25000"/>
                  </a:schemeClr>
                </a:solidFill>
              </a:rPr>
            </a:br>
            <a:r>
              <a:rPr lang="en-US" sz="1400" dirty="0" smtClean="0">
                <a:solidFill>
                  <a:schemeClr val="bg2">
                    <a:lumMod val="25000"/>
                  </a:schemeClr>
                </a:solidFill>
              </a:rPr>
              <a:t>every year</a:t>
            </a:r>
          </a:p>
        </p:txBody>
      </p:sp>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95704" y="1328297"/>
            <a:ext cx="1088705" cy="1088136"/>
          </a:xfrm>
          <a:prstGeom prst="rect">
            <a:avLst/>
          </a:prstGeom>
        </p:spPr>
      </p:pic>
      <p:pic>
        <p:nvPicPr>
          <p:cNvPr id="43" name="Picture 42"/>
          <p:cNvPicPr>
            <a:picLocks noChangeAspect="1"/>
          </p:cNvPicPr>
          <p:nvPr/>
        </p:nvPicPr>
        <p:blipFill>
          <a:blip r:embed="rId10"/>
          <a:stretch>
            <a:fillRect/>
          </a:stretch>
        </p:blipFill>
        <p:spPr>
          <a:xfrm>
            <a:off x="6969958" y="3968748"/>
            <a:ext cx="1179576" cy="1185720"/>
          </a:xfrm>
          <a:prstGeom prst="rect">
            <a:avLst/>
          </a:prstGeom>
        </p:spPr>
      </p:pic>
      <p:pic>
        <p:nvPicPr>
          <p:cNvPr id="44" name="Picture 43"/>
          <p:cNvPicPr>
            <a:picLocks noChangeAspect="1"/>
          </p:cNvPicPr>
          <p:nvPr/>
        </p:nvPicPr>
        <p:blipFill>
          <a:blip r:embed="rId10"/>
          <a:stretch>
            <a:fillRect/>
          </a:stretch>
        </p:blipFill>
        <p:spPr>
          <a:xfrm>
            <a:off x="8668542" y="3968748"/>
            <a:ext cx="1179576" cy="1185720"/>
          </a:xfrm>
          <a:prstGeom prst="rect">
            <a:avLst/>
          </a:prstGeom>
        </p:spPr>
      </p:pic>
      <p:pic>
        <p:nvPicPr>
          <p:cNvPr id="45" name="Picture 44"/>
          <p:cNvPicPr>
            <a:picLocks noChangeAspect="1"/>
          </p:cNvPicPr>
          <p:nvPr/>
        </p:nvPicPr>
        <p:blipFill>
          <a:blip r:embed="rId10"/>
          <a:stretch>
            <a:fillRect/>
          </a:stretch>
        </p:blipFill>
        <p:spPr>
          <a:xfrm>
            <a:off x="6904161" y="1286246"/>
            <a:ext cx="1179576" cy="1185720"/>
          </a:xfrm>
          <a:prstGeom prst="rect">
            <a:avLst/>
          </a:prstGeom>
        </p:spPr>
      </p:pic>
      <p:pic>
        <p:nvPicPr>
          <p:cNvPr id="46" name="Picture 45"/>
          <p:cNvPicPr>
            <a:picLocks noChangeAspect="1"/>
          </p:cNvPicPr>
          <p:nvPr/>
        </p:nvPicPr>
        <p:blipFill>
          <a:blip r:embed="rId10"/>
          <a:stretch>
            <a:fillRect/>
          </a:stretch>
        </p:blipFill>
        <p:spPr>
          <a:xfrm>
            <a:off x="8668542" y="1259170"/>
            <a:ext cx="1179576" cy="1181900"/>
          </a:xfrm>
          <a:prstGeom prst="rect">
            <a:avLst/>
          </a:prstGeom>
        </p:spPr>
      </p:pic>
      <p:sp>
        <p:nvSpPr>
          <p:cNvPr id="25" name="TextBox 24"/>
          <p:cNvSpPr txBox="1"/>
          <p:nvPr/>
        </p:nvSpPr>
        <p:spPr>
          <a:xfrm>
            <a:off x="9865274" y="5129371"/>
            <a:ext cx="2142347" cy="1384995"/>
          </a:xfrm>
          <a:prstGeom prst="rect">
            <a:avLst/>
          </a:prstGeom>
          <a:noFill/>
        </p:spPr>
        <p:txBody>
          <a:bodyPr wrap="square" rtlCol="0">
            <a:spAutoFit/>
          </a:bodyPr>
          <a:lstStyle/>
          <a:p>
            <a:pPr algn="ctr"/>
            <a:r>
              <a:rPr lang="en-US" sz="1400" dirty="0" smtClean="0">
                <a:solidFill>
                  <a:schemeClr val="bg2">
                    <a:lumMod val="25000"/>
                  </a:schemeClr>
                </a:solidFill>
              </a:rPr>
              <a:t>The manual </a:t>
            </a:r>
            <a:br>
              <a:rPr lang="en-US" sz="1400" dirty="0" smtClean="0">
                <a:solidFill>
                  <a:schemeClr val="bg2">
                    <a:lumMod val="25000"/>
                  </a:schemeClr>
                </a:solidFill>
              </a:rPr>
            </a:br>
            <a:r>
              <a:rPr lang="en-US" sz="1400" dirty="0" smtClean="0">
                <a:solidFill>
                  <a:schemeClr val="bg2">
                    <a:lumMod val="25000"/>
                  </a:schemeClr>
                </a:solidFill>
              </a:rPr>
              <a:t>reporting systems was</a:t>
            </a:r>
            <a:br>
              <a:rPr lang="en-US" sz="1400" dirty="0" smtClean="0">
                <a:solidFill>
                  <a:schemeClr val="bg2">
                    <a:lumMod val="25000"/>
                  </a:schemeClr>
                </a:solidFill>
              </a:rPr>
            </a:br>
            <a:r>
              <a:rPr lang="en-US" sz="1400" dirty="0" smtClean="0">
                <a:solidFill>
                  <a:schemeClr val="bg2">
                    <a:lumMod val="25000"/>
                  </a:schemeClr>
                </a:solidFill>
              </a:rPr>
              <a:t>making M&amp;E of </a:t>
            </a:r>
            <a:br>
              <a:rPr lang="en-US" sz="1400" dirty="0" smtClean="0">
                <a:solidFill>
                  <a:schemeClr val="bg2">
                    <a:lumMod val="25000"/>
                  </a:schemeClr>
                </a:solidFill>
              </a:rPr>
            </a:br>
            <a:r>
              <a:rPr lang="en-US" sz="1400" dirty="0" smtClean="0">
                <a:solidFill>
                  <a:schemeClr val="bg2">
                    <a:lumMod val="25000"/>
                  </a:schemeClr>
                </a:solidFill>
              </a:rPr>
              <a:t>RKSK activities </a:t>
            </a:r>
            <a:br>
              <a:rPr lang="en-US" sz="1400" dirty="0" smtClean="0">
                <a:solidFill>
                  <a:schemeClr val="bg2">
                    <a:lumMod val="25000"/>
                  </a:schemeClr>
                </a:solidFill>
              </a:rPr>
            </a:br>
            <a:r>
              <a:rPr lang="en-US" sz="1400" dirty="0" smtClean="0">
                <a:solidFill>
                  <a:schemeClr val="bg2">
                    <a:lumMod val="25000"/>
                  </a:schemeClr>
                </a:solidFill>
              </a:rPr>
              <a:t>delayed and </a:t>
            </a:r>
          </a:p>
          <a:p>
            <a:pPr algn="ctr"/>
            <a:r>
              <a:rPr lang="en-US" sz="1400" dirty="0" smtClean="0">
                <a:solidFill>
                  <a:schemeClr val="bg2">
                    <a:lumMod val="25000"/>
                  </a:schemeClr>
                </a:solidFill>
              </a:rPr>
              <a:t>inaccurate</a:t>
            </a:r>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93445" y="3999721"/>
            <a:ext cx="1088136" cy="1087567"/>
          </a:xfrm>
          <a:prstGeom prst="rect">
            <a:avLst/>
          </a:prstGeom>
        </p:spPr>
      </p:pic>
      <p:pic>
        <p:nvPicPr>
          <p:cNvPr id="28" name="Picture 27"/>
          <p:cNvPicPr>
            <a:picLocks noChangeAspect="1"/>
          </p:cNvPicPr>
          <p:nvPr/>
        </p:nvPicPr>
        <p:blipFill>
          <a:blip r:embed="rId10"/>
          <a:stretch>
            <a:fillRect/>
          </a:stretch>
        </p:blipFill>
        <p:spPr>
          <a:xfrm>
            <a:off x="10346659" y="3968748"/>
            <a:ext cx="1179576" cy="1185720"/>
          </a:xfrm>
          <a:prstGeom prst="rect">
            <a:avLst/>
          </a:prstGeom>
        </p:spPr>
      </p:pic>
      <p:sp>
        <p:nvSpPr>
          <p:cNvPr id="29" name="TextBox 28"/>
          <p:cNvSpPr txBox="1"/>
          <p:nvPr/>
        </p:nvSpPr>
        <p:spPr>
          <a:xfrm>
            <a:off x="9979577" y="2465707"/>
            <a:ext cx="1926874" cy="1384995"/>
          </a:xfrm>
          <a:prstGeom prst="rect">
            <a:avLst/>
          </a:prstGeom>
          <a:noFill/>
        </p:spPr>
        <p:txBody>
          <a:bodyPr wrap="square" rtlCol="0">
            <a:spAutoFit/>
          </a:bodyPr>
          <a:lstStyle/>
          <a:p>
            <a:pPr algn="ctr"/>
            <a:r>
              <a:rPr lang="en-US" sz="1400" dirty="0" smtClean="0">
                <a:solidFill>
                  <a:schemeClr val="bg2">
                    <a:lumMod val="25000"/>
                  </a:schemeClr>
                </a:solidFill>
              </a:rPr>
              <a:t>The quarterly</a:t>
            </a:r>
            <a:br>
              <a:rPr lang="en-US" sz="1400" dirty="0" smtClean="0">
                <a:solidFill>
                  <a:schemeClr val="bg2">
                    <a:lumMod val="25000"/>
                  </a:schemeClr>
                </a:solidFill>
              </a:rPr>
            </a:br>
            <a:r>
              <a:rPr lang="en-US" sz="1400" dirty="0" smtClean="0">
                <a:solidFill>
                  <a:schemeClr val="bg2">
                    <a:lumMod val="25000"/>
                  </a:schemeClr>
                </a:solidFill>
              </a:rPr>
              <a:t>AHDs were not easy</a:t>
            </a:r>
            <a:br>
              <a:rPr lang="en-US" sz="1400" dirty="0" smtClean="0">
                <a:solidFill>
                  <a:schemeClr val="bg2">
                    <a:lumMod val="25000"/>
                  </a:schemeClr>
                </a:solidFill>
              </a:rPr>
            </a:br>
            <a:r>
              <a:rPr lang="en-US" sz="1400" dirty="0" smtClean="0">
                <a:solidFill>
                  <a:schemeClr val="bg2">
                    <a:lumMod val="25000"/>
                  </a:schemeClr>
                </a:solidFill>
              </a:rPr>
              <a:t> to organize for the </a:t>
            </a:r>
            <a:r>
              <a:rPr lang="en-US" sz="1400" dirty="0" err="1" smtClean="0">
                <a:solidFill>
                  <a:schemeClr val="bg2">
                    <a:lumMod val="25000"/>
                  </a:schemeClr>
                </a:solidFill>
              </a:rPr>
              <a:t>Saathiyas</a:t>
            </a:r>
            <a:r>
              <a:rPr lang="en-US" sz="1400" dirty="0" smtClean="0">
                <a:solidFill>
                  <a:schemeClr val="bg2">
                    <a:lumMod val="25000"/>
                  </a:schemeClr>
                </a:solidFill>
              </a:rPr>
              <a:t>, in spite of Rs.2500 provided </a:t>
            </a:r>
            <a:br>
              <a:rPr lang="en-US" sz="1400" dirty="0" smtClean="0">
                <a:solidFill>
                  <a:schemeClr val="bg2">
                    <a:lumMod val="25000"/>
                  </a:schemeClr>
                </a:solidFill>
              </a:rPr>
            </a:br>
            <a:r>
              <a:rPr lang="en-US" sz="1400" dirty="0" smtClean="0">
                <a:solidFill>
                  <a:schemeClr val="bg2">
                    <a:lumMod val="25000"/>
                  </a:schemeClr>
                </a:solidFill>
              </a:rPr>
              <a:t>per event</a:t>
            </a:r>
          </a:p>
        </p:txBody>
      </p:sp>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67910" y="1328297"/>
            <a:ext cx="1088705" cy="1088136"/>
          </a:xfrm>
          <a:prstGeom prst="rect">
            <a:avLst/>
          </a:prstGeom>
        </p:spPr>
      </p:pic>
      <p:pic>
        <p:nvPicPr>
          <p:cNvPr id="32" name="Picture 31"/>
          <p:cNvPicPr>
            <a:picLocks noChangeAspect="1"/>
          </p:cNvPicPr>
          <p:nvPr/>
        </p:nvPicPr>
        <p:blipFill>
          <a:blip r:embed="rId10"/>
          <a:stretch>
            <a:fillRect/>
          </a:stretch>
        </p:blipFill>
        <p:spPr>
          <a:xfrm>
            <a:off x="10302005" y="1259170"/>
            <a:ext cx="1179576" cy="1181900"/>
          </a:xfrm>
          <a:prstGeom prst="rect">
            <a:avLst/>
          </a:prstGeom>
        </p:spPr>
      </p:pic>
    </p:spTree>
    <p:custDataLst>
      <p:tags r:id="rId1"/>
    </p:custDataLst>
    <p:extLst>
      <p:ext uri="{BB962C8B-B14F-4D97-AF65-F5344CB8AC3E}">
        <p14:creationId xmlns:p14="http://schemas.microsoft.com/office/powerpoint/2010/main" val="20246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1" cy="6858000"/>
            <a:chOff x="-1" y="0"/>
            <a:chExt cx="12192001" cy="6858000"/>
          </a:xfrm>
        </p:grpSpPr>
        <p:grpSp>
          <p:nvGrpSpPr>
            <p:cNvPr id="13" name="Group 12"/>
            <p:cNvGrpSpPr/>
            <p:nvPr/>
          </p:nvGrpSpPr>
          <p:grpSpPr>
            <a:xfrm>
              <a:off x="-1" y="0"/>
              <a:ext cx="12192001" cy="6858000"/>
              <a:chOff x="-1" y="0"/>
              <a:chExt cx="12192001" cy="6858000"/>
            </a:xfrm>
          </p:grpSpPr>
          <p:grpSp>
            <p:nvGrpSpPr>
              <p:cNvPr id="11" name="Group 10"/>
              <p:cNvGrpSpPr/>
              <p:nvPr/>
            </p:nvGrpSpPr>
            <p:grpSpPr>
              <a:xfrm>
                <a:off x="-1" y="0"/>
                <a:ext cx="12192001" cy="6858000"/>
                <a:chOff x="-1" y="0"/>
                <a:chExt cx="12192001"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p:cNvSpPr/>
                <p:nvPr/>
              </p:nvSpPr>
              <p:spPr>
                <a:xfrm flipH="1">
                  <a:off x="3955260" y="0"/>
                  <a:ext cx="2150362"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ectangle 11"/>
              <p:cNvSpPr/>
              <p:nvPr/>
            </p:nvSpPr>
            <p:spPr>
              <a:xfrm>
                <a:off x="6105625" y="0"/>
                <a:ext cx="900545"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 name="Straight Connector 3"/>
            <p:cNvCxnSpPr/>
            <p:nvPr/>
          </p:nvCxnSpPr>
          <p:spPr>
            <a:xfrm>
              <a:off x="6095999" y="0"/>
              <a:ext cx="0" cy="685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6095999" y="601910"/>
            <a:ext cx="6086375" cy="646331"/>
          </a:xfrm>
          <a:prstGeom prst="rect">
            <a:avLst/>
          </a:prstGeom>
          <a:noFill/>
        </p:spPr>
        <p:txBody>
          <a:bodyPr wrap="square" rtlCol="0">
            <a:spAutoFit/>
          </a:bodyPr>
          <a:lstStyle/>
          <a:p>
            <a:pPr algn="ctr"/>
            <a:r>
              <a:rPr lang="en-US" sz="3600" dirty="0" smtClean="0">
                <a:solidFill>
                  <a:schemeClr val="bg2">
                    <a:lumMod val="25000"/>
                  </a:schemeClr>
                </a:solidFill>
                <a:latin typeface="Goudy Old Style" panose="02020502050305020303" pitchFamily="18" charset="0"/>
              </a:rPr>
              <a:t>Comics and Animatics</a:t>
            </a:r>
          </a:p>
        </p:txBody>
      </p:sp>
      <p:sp>
        <p:nvSpPr>
          <p:cNvPr id="14" name="TextBox 13"/>
          <p:cNvSpPr txBox="1"/>
          <p:nvPr/>
        </p:nvSpPr>
        <p:spPr>
          <a:xfrm>
            <a:off x="6804052" y="2460438"/>
            <a:ext cx="4748851" cy="1246495"/>
          </a:xfrm>
          <a:prstGeom prst="rect">
            <a:avLst/>
          </a:prstGeom>
          <a:noFill/>
        </p:spPr>
        <p:txBody>
          <a:bodyPr wrap="square" rtlCol="0">
            <a:spAutoFit/>
          </a:bodyPr>
          <a:lstStyle/>
          <a:p>
            <a:pPr algn="just">
              <a:spcAft>
                <a:spcPts val="600"/>
              </a:spcAft>
            </a:pPr>
            <a:r>
              <a:rPr lang="en-US" sz="1400" dirty="0" smtClean="0">
                <a:solidFill>
                  <a:schemeClr val="bg2">
                    <a:lumMod val="25000"/>
                  </a:schemeClr>
                </a:solidFill>
              </a:rPr>
              <a:t>Resource book converted into simple a series of comics and animatics. The stories in every comic is ‘department neutral’, so Health, Education, Skills and Women &amp; Child Departments are all using the material.</a:t>
            </a:r>
          </a:p>
          <a:p>
            <a:pPr algn="just"/>
            <a:r>
              <a:rPr lang="en-US" sz="1400" dirty="0" smtClean="0">
                <a:solidFill>
                  <a:schemeClr val="bg2">
                    <a:lumMod val="25000"/>
                  </a:schemeClr>
                </a:solidFill>
              </a:rPr>
              <a:t>6 animations in pipeline for soft skills. </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3171" y="1275388"/>
            <a:ext cx="1069102" cy="1068543"/>
          </a:xfrm>
          <a:prstGeom prst="rect">
            <a:avLst/>
          </a:prstGeom>
        </p:spPr>
      </p:pic>
      <p:sp>
        <p:nvSpPr>
          <p:cNvPr id="3" name="Isosceles Triangle 2"/>
          <p:cNvSpPr/>
          <p:nvPr/>
        </p:nvSpPr>
        <p:spPr>
          <a:xfrm rot="5400000">
            <a:off x="9029285" y="1735213"/>
            <a:ext cx="298383" cy="26950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grpSp>
        <p:nvGrpSpPr>
          <p:cNvPr id="37" name="Group 36"/>
          <p:cNvGrpSpPr/>
          <p:nvPr/>
        </p:nvGrpSpPr>
        <p:grpSpPr>
          <a:xfrm>
            <a:off x="7697438" y="1279040"/>
            <a:ext cx="1059680" cy="1065200"/>
            <a:chOff x="7349390" y="3006730"/>
            <a:chExt cx="1170533" cy="1176630"/>
          </a:xfrm>
        </p:grpSpPr>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8886" y="3075914"/>
              <a:ext cx="1087740" cy="1087172"/>
            </a:xfrm>
            <a:prstGeom prst="rect">
              <a:avLst/>
            </a:prstGeom>
          </p:spPr>
        </p:pic>
        <p:pic>
          <p:nvPicPr>
            <p:cNvPr id="39" name="Picture 38"/>
            <p:cNvPicPr>
              <a:picLocks noChangeAspect="1"/>
            </p:cNvPicPr>
            <p:nvPr/>
          </p:nvPicPr>
          <p:blipFill>
            <a:blip r:embed="rId6"/>
            <a:stretch>
              <a:fillRect/>
            </a:stretch>
          </p:blipFill>
          <p:spPr>
            <a:xfrm>
              <a:off x="7349390" y="3006730"/>
              <a:ext cx="1170533" cy="1176630"/>
            </a:xfrm>
            <a:prstGeom prst="rect">
              <a:avLst/>
            </a:prstGeom>
          </p:spPr>
        </p:pic>
      </p:grpSp>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778" y="802380"/>
            <a:ext cx="4406249" cy="5253239"/>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825002" y="3762634"/>
            <a:ext cx="872436" cy="1235690"/>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783390" y="3762784"/>
            <a:ext cx="872330" cy="1235540"/>
          </a:xfrm>
          <a:prstGeom prst="rect">
            <a:avLst/>
          </a:prstGeom>
        </p:spPr>
      </p:pic>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740321" y="3760259"/>
            <a:ext cx="874114" cy="1238066"/>
          </a:xfrm>
          <a:prstGeom prst="rect">
            <a:avLst/>
          </a:prstGeom>
        </p:spPr>
      </p:pic>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698602" y="3762634"/>
            <a:ext cx="870921" cy="1233545"/>
          </a:xfrm>
          <a:prstGeom prst="rect">
            <a:avLst/>
          </a:prstGeom>
        </p:spPr>
      </p:pic>
      <p:pic>
        <p:nvPicPr>
          <p:cNvPr id="47" name="Picture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0653689" y="3762634"/>
            <a:ext cx="870921" cy="1233545"/>
          </a:xfrm>
          <a:prstGeom prst="rect">
            <a:avLst/>
          </a:prstGeom>
        </p:spPr>
      </p:pic>
      <p:pic>
        <p:nvPicPr>
          <p:cNvPr id="48" name="Pictur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825000" y="5068034"/>
            <a:ext cx="872438" cy="1235693"/>
          </a:xfrm>
          <a:prstGeom prst="rect">
            <a:avLst/>
          </a:prstGeom>
        </p:spPr>
      </p:pic>
      <p:pic>
        <p:nvPicPr>
          <p:cNvPr id="49" name="Picture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7772368" y="5053970"/>
            <a:ext cx="882368" cy="1249758"/>
          </a:xfrm>
          <a:prstGeom prst="rect">
            <a:avLst/>
          </a:prstGeom>
        </p:spPr>
      </p:pic>
      <p:pic>
        <p:nvPicPr>
          <p:cNvPr id="50" name="Picture 4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8730649" y="5068034"/>
            <a:ext cx="872438" cy="1235693"/>
          </a:xfrm>
          <a:prstGeom prst="rect">
            <a:avLst/>
          </a:prstGeom>
        </p:spPr>
      </p:pic>
      <p:pic>
        <p:nvPicPr>
          <p:cNvPr id="51" name="Picture 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9678999" y="5055474"/>
            <a:ext cx="890523" cy="1261308"/>
          </a:xfrm>
          <a:prstGeom prst="rect">
            <a:avLst/>
          </a:prstGeom>
        </p:spPr>
      </p:pic>
      <p:pic>
        <p:nvPicPr>
          <p:cNvPr id="52" name="Picture 5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0653688" y="5053970"/>
            <a:ext cx="891585" cy="1262812"/>
          </a:xfrm>
          <a:prstGeom prst="rect">
            <a:avLst/>
          </a:prstGeom>
        </p:spPr>
      </p:pic>
      <p:pic>
        <p:nvPicPr>
          <p:cNvPr id="57" name="Picture 56"/>
          <p:cNvPicPr>
            <a:picLocks noChangeAspect="1"/>
          </p:cNvPicPr>
          <p:nvPr/>
        </p:nvPicPr>
        <p:blipFill rotWithShape="1">
          <a:blip r:embed="rId18"/>
          <a:srcRect l="37795"/>
          <a:stretch/>
        </p:blipFill>
        <p:spPr>
          <a:xfrm>
            <a:off x="813778" y="2019158"/>
            <a:ext cx="2999756" cy="4523624"/>
          </a:xfrm>
          <a:prstGeom prst="rect">
            <a:avLst/>
          </a:prstGeom>
        </p:spPr>
      </p:pic>
      <p:sp>
        <p:nvSpPr>
          <p:cNvPr id="58" name="Rectangle 57"/>
          <p:cNvSpPr/>
          <p:nvPr/>
        </p:nvSpPr>
        <p:spPr>
          <a:xfrm>
            <a:off x="2809872" y="6037590"/>
            <a:ext cx="2372765" cy="261610"/>
          </a:xfrm>
          <a:prstGeom prst="rect">
            <a:avLst/>
          </a:prstGeom>
        </p:spPr>
        <p:txBody>
          <a:bodyPr wrap="none">
            <a:spAutoFit/>
          </a:bodyPr>
          <a:lstStyle/>
          <a:p>
            <a:pPr lvl="0"/>
            <a:r>
              <a:rPr lang="en-US" sz="1100" i="1" dirty="0">
                <a:solidFill>
                  <a:srgbClr val="E7E6E6">
                    <a:lumMod val="25000"/>
                  </a:srgbClr>
                </a:solidFill>
              </a:rPr>
              <a:t>24 comics on 24 topics for 24 months. </a:t>
            </a:r>
          </a:p>
        </p:txBody>
      </p:sp>
      <p:sp>
        <p:nvSpPr>
          <p:cNvPr id="60" name="TextBox 59"/>
          <p:cNvSpPr txBox="1"/>
          <p:nvPr/>
        </p:nvSpPr>
        <p:spPr>
          <a:xfrm>
            <a:off x="8083926" y="47637"/>
            <a:ext cx="2110519" cy="276999"/>
          </a:xfrm>
          <a:prstGeom prst="rect">
            <a:avLst/>
          </a:prstGeom>
          <a:solidFill>
            <a:srgbClr val="ED7D31"/>
          </a:solidFill>
        </p:spPr>
        <p:txBody>
          <a:bodyPr wrap="square" lIns="0" tIns="0" rIns="0" bIns="0" rtlCol="0">
            <a:spAutoFit/>
          </a:bodyPr>
          <a:lstStyle/>
          <a:p>
            <a:pPr algn="ctr"/>
            <a:r>
              <a:rPr lang="en-US" b="1" dirty="0" smtClean="0">
                <a:solidFill>
                  <a:schemeClr val="bg1"/>
                </a:solidFill>
              </a:rPr>
              <a:t>INNOVATION ONE</a:t>
            </a:r>
            <a:endParaRPr lang="en-IN" b="1" dirty="0">
              <a:solidFill>
                <a:schemeClr val="bg1"/>
              </a:solidFill>
            </a:endParaRPr>
          </a:p>
        </p:txBody>
      </p:sp>
    </p:spTree>
    <p:custDataLst>
      <p:tags r:id="rId1"/>
    </p:custDataLst>
    <p:extLst>
      <p:ext uri="{BB962C8B-B14F-4D97-AF65-F5344CB8AC3E}">
        <p14:creationId xmlns:p14="http://schemas.microsoft.com/office/powerpoint/2010/main" val="3881870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1" cy="6858000"/>
            <a:chOff x="-1" y="0"/>
            <a:chExt cx="12192001" cy="6858000"/>
          </a:xfrm>
        </p:grpSpPr>
        <p:grpSp>
          <p:nvGrpSpPr>
            <p:cNvPr id="13" name="Group 12"/>
            <p:cNvGrpSpPr/>
            <p:nvPr/>
          </p:nvGrpSpPr>
          <p:grpSpPr>
            <a:xfrm>
              <a:off x="-1" y="0"/>
              <a:ext cx="12192001" cy="6858000"/>
              <a:chOff x="-1" y="0"/>
              <a:chExt cx="12192001" cy="6858000"/>
            </a:xfrm>
          </p:grpSpPr>
          <p:grpSp>
            <p:nvGrpSpPr>
              <p:cNvPr id="11" name="Group 10"/>
              <p:cNvGrpSpPr/>
              <p:nvPr/>
            </p:nvGrpSpPr>
            <p:grpSpPr>
              <a:xfrm>
                <a:off x="-1" y="0"/>
                <a:ext cx="12192001" cy="6858000"/>
                <a:chOff x="-1" y="0"/>
                <a:chExt cx="12192001" cy="685800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p:cNvSpPr/>
                <p:nvPr/>
              </p:nvSpPr>
              <p:spPr>
                <a:xfrm flipH="1">
                  <a:off x="3955260" y="0"/>
                  <a:ext cx="2150362"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ectangle 11"/>
              <p:cNvSpPr/>
              <p:nvPr/>
            </p:nvSpPr>
            <p:spPr>
              <a:xfrm>
                <a:off x="6105625" y="0"/>
                <a:ext cx="900545"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 name="Straight Connector 3"/>
            <p:cNvCxnSpPr/>
            <p:nvPr/>
          </p:nvCxnSpPr>
          <p:spPr>
            <a:xfrm>
              <a:off x="6095999" y="0"/>
              <a:ext cx="0" cy="685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1377301" y="5644702"/>
            <a:ext cx="3121367" cy="430887"/>
          </a:xfrm>
          <a:prstGeom prst="rect">
            <a:avLst/>
          </a:prstGeom>
        </p:spPr>
        <p:txBody>
          <a:bodyPr wrap="none">
            <a:spAutoFit/>
          </a:bodyPr>
          <a:lstStyle/>
          <a:p>
            <a:pPr lvl="0" algn="ctr"/>
            <a:r>
              <a:rPr lang="en-US" sz="1100" i="1" dirty="0" smtClean="0">
                <a:solidFill>
                  <a:srgbClr val="E7E6E6">
                    <a:lumMod val="25000"/>
                  </a:srgbClr>
                </a:solidFill>
              </a:rPr>
              <a:t>Agreements </a:t>
            </a:r>
            <a:r>
              <a:rPr lang="en-US" sz="1100" i="1" dirty="0" smtClean="0">
                <a:solidFill>
                  <a:srgbClr val="E7E6E6">
                    <a:lumMod val="25000"/>
                  </a:srgbClr>
                </a:solidFill>
              </a:rPr>
              <a:t>in pipeline with Department of Health, </a:t>
            </a:r>
          </a:p>
          <a:p>
            <a:pPr lvl="0" algn="ctr"/>
            <a:r>
              <a:rPr lang="en-US" sz="1100" i="1" dirty="0" smtClean="0">
                <a:solidFill>
                  <a:srgbClr val="E7E6E6">
                    <a:lumMod val="25000"/>
                  </a:srgbClr>
                </a:solidFill>
              </a:rPr>
              <a:t>with Department </a:t>
            </a:r>
            <a:r>
              <a:rPr lang="en-US" sz="1100" i="1" dirty="0">
                <a:solidFill>
                  <a:srgbClr val="E7E6E6">
                    <a:lumMod val="25000"/>
                  </a:srgbClr>
                </a:solidFill>
              </a:rPr>
              <a:t>o</a:t>
            </a:r>
            <a:r>
              <a:rPr lang="en-US" sz="1100" i="1" dirty="0" smtClean="0">
                <a:solidFill>
                  <a:srgbClr val="E7E6E6">
                    <a:lumMod val="25000"/>
                  </a:srgbClr>
                </a:solidFill>
              </a:rPr>
              <a:t>f Education and Skills Mission</a:t>
            </a:r>
            <a:endParaRPr lang="en-US" sz="1100" i="1" dirty="0">
              <a:solidFill>
                <a:srgbClr val="E7E6E6">
                  <a:lumMod val="25000"/>
                </a:srgbClr>
              </a:solidFill>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3171" y="1275388"/>
            <a:ext cx="1069101" cy="1068543"/>
          </a:xfrm>
          <a:prstGeom prst="rect">
            <a:avLst/>
          </a:prstGeom>
        </p:spPr>
      </p:pic>
      <p:sp>
        <p:nvSpPr>
          <p:cNvPr id="3" name="Isosceles Triangle 2"/>
          <p:cNvSpPr/>
          <p:nvPr/>
        </p:nvSpPr>
        <p:spPr>
          <a:xfrm rot="5400000">
            <a:off x="9029285" y="1735213"/>
            <a:ext cx="298383" cy="26950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pic>
        <p:nvPicPr>
          <p:cNvPr id="16" name="Picture 15"/>
          <p:cNvPicPr>
            <a:picLocks noChangeAspect="1"/>
          </p:cNvPicPr>
          <p:nvPr/>
        </p:nvPicPr>
        <p:blipFill rotWithShape="1">
          <a:blip r:embed="rId6">
            <a:grayscl/>
            <a:extLst>
              <a:ext uri="{BEBA8EAE-BF5A-486C-A8C5-ECC9F3942E4B}">
                <a14:imgProps xmlns:a14="http://schemas.microsoft.com/office/drawing/2010/main">
                  <a14:imgLayer r:embed="rId7">
                    <a14:imgEffect>
                      <a14:backgroundRemoval t="6277" b="95213" l="6667" r="93083"/>
                    </a14:imgEffect>
                  </a14:imgLayer>
                </a14:imgProps>
              </a:ext>
              <a:ext uri="{28A0092B-C50C-407E-A947-70E740481C1C}">
                <a14:useLocalDpi xmlns:a14="http://schemas.microsoft.com/office/drawing/2010/main" val="0"/>
              </a:ext>
            </a:extLst>
          </a:blip>
          <a:srcRect r="8283"/>
          <a:stretch/>
        </p:blipFill>
        <p:spPr>
          <a:xfrm rot="5400000">
            <a:off x="511785" y="833169"/>
            <a:ext cx="5202981" cy="444373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8336" y="1394833"/>
            <a:ext cx="798998" cy="798998"/>
          </a:xfrm>
          <a:prstGeom prst="rect">
            <a:avLst/>
          </a:prstGeom>
        </p:spPr>
      </p:pic>
      <p:sp>
        <p:nvSpPr>
          <p:cNvPr id="21" name="TextBox 20"/>
          <p:cNvSpPr txBox="1"/>
          <p:nvPr/>
        </p:nvSpPr>
        <p:spPr>
          <a:xfrm>
            <a:off x="4497370" y="475162"/>
            <a:ext cx="400110" cy="2491225"/>
          </a:xfrm>
          <a:prstGeom prst="rect">
            <a:avLst/>
          </a:prstGeom>
          <a:noFill/>
        </p:spPr>
        <p:txBody>
          <a:bodyPr vert="vert270" wrap="square" rtlCol="0">
            <a:spAutoFit/>
          </a:bodyPr>
          <a:lstStyle/>
          <a:p>
            <a:pPr algn="ctr"/>
            <a:r>
              <a:rPr lang="en-US" sz="1400" dirty="0" smtClean="0">
                <a:solidFill>
                  <a:schemeClr val="tx1">
                    <a:lumMod val="65000"/>
                    <a:lumOff val="35000"/>
                  </a:schemeClr>
                </a:solidFill>
              </a:rPr>
              <a:t>AGREEMENT</a:t>
            </a:r>
            <a:endParaRPr lang="en-IN" sz="1400" dirty="0">
              <a:solidFill>
                <a:schemeClr val="tx1">
                  <a:lumMod val="65000"/>
                  <a:lumOff val="35000"/>
                </a:schemeClr>
              </a:solidFill>
            </a:endParaRPr>
          </a:p>
        </p:txBody>
      </p:sp>
      <p:pic>
        <p:nvPicPr>
          <p:cNvPr id="53" name="Picture 52"/>
          <p:cNvPicPr>
            <a:picLocks noChangeAspect="1"/>
          </p:cNvPicPr>
          <p:nvPr/>
        </p:nvPicPr>
        <p:blipFill rotWithShape="1">
          <a:blip r:embed="rId9"/>
          <a:srcRect t="1" b="68508"/>
          <a:stretch/>
        </p:blipFill>
        <p:spPr>
          <a:xfrm>
            <a:off x="6683175" y="4920203"/>
            <a:ext cx="5057576" cy="1925097"/>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05003">
            <a:off x="7395012" y="5468494"/>
            <a:ext cx="1162030" cy="1162030"/>
          </a:xfrm>
          <a:prstGeom prst="rect">
            <a:avLst/>
          </a:prstGeom>
        </p:spPr>
      </p:pic>
      <p:pic>
        <p:nvPicPr>
          <p:cNvPr id="28" name="Picture 27"/>
          <p:cNvPicPr>
            <a:picLocks noChangeAspect="1"/>
          </p:cNvPicPr>
          <p:nvPr/>
        </p:nvPicPr>
        <p:blipFill rotWithShape="1">
          <a:blip r:embed="rId11"/>
          <a:srcRect l="-888" t="29124" r="888" b="35787"/>
          <a:stretch/>
        </p:blipFill>
        <p:spPr>
          <a:xfrm rot="330730">
            <a:off x="8712020" y="5686014"/>
            <a:ext cx="2563444" cy="899496"/>
          </a:xfrm>
          <a:prstGeom prst="rect">
            <a:avLst/>
          </a:prstGeom>
        </p:spPr>
      </p:pic>
      <p:sp>
        <p:nvSpPr>
          <p:cNvPr id="54" name="TextBox 53"/>
          <p:cNvSpPr txBox="1"/>
          <p:nvPr/>
        </p:nvSpPr>
        <p:spPr>
          <a:xfrm>
            <a:off x="6095999" y="601910"/>
            <a:ext cx="6086375" cy="584775"/>
          </a:xfrm>
          <a:prstGeom prst="rect">
            <a:avLst/>
          </a:prstGeom>
          <a:noFill/>
        </p:spPr>
        <p:txBody>
          <a:bodyPr wrap="square" rtlCol="0">
            <a:spAutoFit/>
          </a:bodyPr>
          <a:lstStyle/>
          <a:p>
            <a:pPr algn="ctr"/>
            <a:r>
              <a:rPr lang="en-US" sz="3200" dirty="0" smtClean="0">
                <a:solidFill>
                  <a:schemeClr val="bg2">
                    <a:lumMod val="25000"/>
                  </a:schemeClr>
                </a:solidFill>
                <a:latin typeface="Goudy Old Style" panose="02020502050305020303" pitchFamily="18" charset="0"/>
              </a:rPr>
              <a:t>Incentives and shadow peers</a:t>
            </a:r>
            <a:endParaRPr lang="en-US" sz="3200" dirty="0">
              <a:solidFill>
                <a:schemeClr val="bg2">
                  <a:lumMod val="25000"/>
                </a:schemeClr>
              </a:solidFill>
              <a:latin typeface="Goudy Old Style" panose="02020502050305020303" pitchFamily="18" charset="0"/>
            </a:endParaRPr>
          </a:p>
        </p:txBody>
      </p:sp>
      <p:sp>
        <p:nvSpPr>
          <p:cNvPr id="55" name="TextBox 54"/>
          <p:cNvSpPr txBox="1"/>
          <p:nvPr/>
        </p:nvSpPr>
        <p:spPr>
          <a:xfrm>
            <a:off x="8083926" y="79320"/>
            <a:ext cx="2110519" cy="276999"/>
          </a:xfrm>
          <a:prstGeom prst="rect">
            <a:avLst/>
          </a:prstGeom>
          <a:solidFill>
            <a:srgbClr val="ED7D31"/>
          </a:solidFill>
        </p:spPr>
        <p:txBody>
          <a:bodyPr wrap="square" lIns="0" tIns="0" rIns="0" bIns="0" rtlCol="0">
            <a:spAutoFit/>
          </a:bodyPr>
          <a:lstStyle/>
          <a:p>
            <a:pPr algn="ctr"/>
            <a:r>
              <a:rPr lang="en-US" b="1" dirty="0" smtClean="0">
                <a:solidFill>
                  <a:schemeClr val="bg1"/>
                </a:solidFill>
              </a:rPr>
              <a:t>INNOVATION TWO</a:t>
            </a:r>
            <a:endParaRPr lang="en-IN" b="1" dirty="0">
              <a:solidFill>
                <a:schemeClr val="bg1"/>
              </a:solidFill>
            </a:endParaRPr>
          </a:p>
        </p:txBody>
      </p:sp>
      <p:sp>
        <p:nvSpPr>
          <p:cNvPr id="2" name="TextBox 1"/>
          <p:cNvSpPr txBox="1"/>
          <p:nvPr/>
        </p:nvSpPr>
        <p:spPr>
          <a:xfrm>
            <a:off x="2166343" y="2152853"/>
            <a:ext cx="1642984" cy="523220"/>
          </a:xfrm>
          <a:prstGeom prst="rect">
            <a:avLst/>
          </a:prstGeom>
          <a:noFill/>
        </p:spPr>
        <p:txBody>
          <a:bodyPr wrap="square" rtlCol="0">
            <a:spAutoFit/>
          </a:bodyPr>
          <a:lstStyle/>
          <a:p>
            <a:pPr algn="ctr"/>
            <a:r>
              <a:rPr lang="en-US" sz="1400" dirty="0" smtClean="0">
                <a:solidFill>
                  <a:schemeClr val="bg2">
                    <a:lumMod val="25000"/>
                  </a:schemeClr>
                </a:solidFill>
              </a:rPr>
              <a:t>Government of Madhya Pradesh</a:t>
            </a:r>
            <a:endParaRPr lang="en-IN" sz="1400" dirty="0">
              <a:solidFill>
                <a:schemeClr val="bg2">
                  <a:lumMod val="25000"/>
                </a:schemeClr>
              </a:solidFill>
            </a:endParaRPr>
          </a:p>
        </p:txBody>
      </p:sp>
      <p:sp>
        <p:nvSpPr>
          <p:cNvPr id="23" name="TextBox 22"/>
          <p:cNvSpPr txBox="1"/>
          <p:nvPr/>
        </p:nvSpPr>
        <p:spPr>
          <a:xfrm>
            <a:off x="6804052" y="2460438"/>
            <a:ext cx="4748851" cy="2477601"/>
          </a:xfrm>
          <a:prstGeom prst="rect">
            <a:avLst/>
          </a:prstGeom>
          <a:noFill/>
        </p:spPr>
        <p:txBody>
          <a:bodyPr wrap="square" rtlCol="0">
            <a:spAutoFit/>
          </a:bodyPr>
          <a:lstStyle/>
          <a:p>
            <a:pPr algn="just">
              <a:spcAft>
                <a:spcPts val="600"/>
              </a:spcAft>
            </a:pPr>
            <a:r>
              <a:rPr lang="en-US" sz="1400" dirty="0" smtClean="0">
                <a:solidFill>
                  <a:schemeClr val="bg2">
                    <a:lumMod val="25000"/>
                  </a:schemeClr>
                </a:solidFill>
              </a:rPr>
              <a:t>As effective incentives for </a:t>
            </a:r>
            <a:r>
              <a:rPr lang="en-US" sz="1400" dirty="0" err="1" smtClean="0">
                <a:solidFill>
                  <a:schemeClr val="bg2">
                    <a:lumMod val="25000"/>
                  </a:schemeClr>
                </a:solidFill>
              </a:rPr>
              <a:t>Saathiyas</a:t>
            </a:r>
            <a:r>
              <a:rPr lang="en-US" sz="1400" dirty="0" smtClean="0">
                <a:solidFill>
                  <a:schemeClr val="bg2">
                    <a:lumMod val="25000"/>
                  </a:schemeClr>
                </a:solidFill>
              </a:rPr>
              <a:t>, inter-departmental collaborations have been initiated. </a:t>
            </a:r>
          </a:p>
          <a:p>
            <a:pPr algn="just">
              <a:spcAft>
                <a:spcPts val="600"/>
              </a:spcAft>
            </a:pPr>
            <a:r>
              <a:rPr lang="en-US" sz="1400" dirty="0" smtClean="0">
                <a:solidFill>
                  <a:schemeClr val="bg2">
                    <a:lumMod val="25000"/>
                  </a:schemeClr>
                </a:solidFill>
              </a:rPr>
              <a:t>For school-going </a:t>
            </a:r>
            <a:r>
              <a:rPr lang="en-US" sz="1400" dirty="0" err="1" smtClean="0">
                <a:solidFill>
                  <a:schemeClr val="bg2">
                    <a:lumMod val="25000"/>
                  </a:schemeClr>
                </a:solidFill>
              </a:rPr>
              <a:t>Saathiyas</a:t>
            </a:r>
            <a:r>
              <a:rPr lang="en-US" sz="1400" dirty="0" smtClean="0">
                <a:solidFill>
                  <a:schemeClr val="bg2">
                    <a:lumMod val="25000"/>
                  </a:schemeClr>
                </a:solidFill>
              </a:rPr>
              <a:t>, talks are on with the Education Department to provide </a:t>
            </a:r>
            <a:r>
              <a:rPr lang="en-US" sz="1400" dirty="0">
                <a:solidFill>
                  <a:schemeClr val="bg2">
                    <a:lumMod val="25000"/>
                  </a:schemeClr>
                </a:solidFill>
              </a:rPr>
              <a:t>credit points </a:t>
            </a:r>
            <a:r>
              <a:rPr lang="en-US" sz="1400" dirty="0" smtClean="0">
                <a:solidFill>
                  <a:schemeClr val="bg2">
                    <a:lumMod val="25000"/>
                  </a:schemeClr>
                </a:solidFill>
              </a:rPr>
              <a:t>for time spent on promoting adolescent health. </a:t>
            </a:r>
          </a:p>
          <a:p>
            <a:pPr algn="just">
              <a:spcAft>
                <a:spcPts val="600"/>
              </a:spcAft>
            </a:pPr>
            <a:r>
              <a:rPr lang="en-US" sz="1400" dirty="0" smtClean="0">
                <a:solidFill>
                  <a:schemeClr val="bg2">
                    <a:lumMod val="25000"/>
                  </a:schemeClr>
                </a:solidFill>
              </a:rPr>
              <a:t>For out-of-school </a:t>
            </a:r>
            <a:r>
              <a:rPr lang="en-US" sz="1400" dirty="0" err="1" smtClean="0">
                <a:solidFill>
                  <a:schemeClr val="bg2">
                    <a:lumMod val="25000"/>
                  </a:schemeClr>
                </a:solidFill>
              </a:rPr>
              <a:t>Saathiyas</a:t>
            </a:r>
            <a:r>
              <a:rPr lang="en-US" sz="1400" dirty="0" smtClean="0">
                <a:solidFill>
                  <a:schemeClr val="bg2">
                    <a:lumMod val="25000"/>
                  </a:schemeClr>
                </a:solidFill>
              </a:rPr>
              <a:t>, it is proposed that the Skills Mission provides vocational training.</a:t>
            </a:r>
          </a:p>
          <a:p>
            <a:pPr algn="just"/>
            <a:r>
              <a:rPr lang="en-US" sz="1400" dirty="0" smtClean="0">
                <a:solidFill>
                  <a:schemeClr val="bg2">
                    <a:lumMod val="25000"/>
                  </a:schemeClr>
                </a:solidFill>
              </a:rPr>
              <a:t>And to ensure new </a:t>
            </a:r>
            <a:r>
              <a:rPr lang="en-US" sz="1400" dirty="0" err="1" smtClean="0">
                <a:solidFill>
                  <a:schemeClr val="bg2">
                    <a:lumMod val="25000"/>
                  </a:schemeClr>
                </a:solidFill>
              </a:rPr>
              <a:t>Saathiyas</a:t>
            </a:r>
            <a:r>
              <a:rPr lang="en-US" sz="1400" dirty="0" smtClean="0">
                <a:solidFill>
                  <a:schemeClr val="bg2">
                    <a:lumMod val="25000"/>
                  </a:schemeClr>
                </a:solidFill>
              </a:rPr>
              <a:t> are ready to take over from those who turn 18, two younger ‘shadow PEs’ are being inducted in every village to learn on the job. </a:t>
            </a:r>
          </a:p>
        </p:txBody>
      </p:sp>
      <p:pic>
        <p:nvPicPr>
          <p:cNvPr id="29" name="Picture 28"/>
          <p:cNvPicPr>
            <a:picLocks noChangeAspect="1"/>
          </p:cNvPicPr>
          <p:nvPr/>
        </p:nvPicPr>
        <p:blipFill>
          <a:blip r:embed="rId12"/>
          <a:stretch>
            <a:fillRect/>
          </a:stretch>
        </p:blipFill>
        <p:spPr>
          <a:xfrm>
            <a:off x="7599370" y="1247137"/>
            <a:ext cx="1182727" cy="1176630"/>
          </a:xfrm>
          <a:prstGeom prst="rect">
            <a:avLst/>
          </a:prstGeom>
        </p:spPr>
      </p:pic>
    </p:spTree>
    <p:custDataLst>
      <p:tags r:id="rId1"/>
    </p:custDataLst>
    <p:extLst>
      <p:ext uri="{BB962C8B-B14F-4D97-AF65-F5344CB8AC3E}">
        <p14:creationId xmlns:p14="http://schemas.microsoft.com/office/powerpoint/2010/main" val="2701093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1" cy="6858000"/>
            <a:chOff x="-1" y="0"/>
            <a:chExt cx="12192001" cy="6858000"/>
          </a:xfrm>
        </p:grpSpPr>
        <p:grpSp>
          <p:nvGrpSpPr>
            <p:cNvPr id="13" name="Group 12"/>
            <p:cNvGrpSpPr/>
            <p:nvPr/>
          </p:nvGrpSpPr>
          <p:grpSpPr>
            <a:xfrm>
              <a:off x="-1" y="0"/>
              <a:ext cx="12192001" cy="6858000"/>
              <a:chOff x="-1" y="0"/>
              <a:chExt cx="12192001" cy="6858000"/>
            </a:xfrm>
          </p:grpSpPr>
          <p:grpSp>
            <p:nvGrpSpPr>
              <p:cNvPr id="11" name="Group 10"/>
              <p:cNvGrpSpPr/>
              <p:nvPr/>
            </p:nvGrpSpPr>
            <p:grpSpPr>
              <a:xfrm>
                <a:off x="-1" y="0"/>
                <a:ext cx="12192001" cy="6858000"/>
                <a:chOff x="-1" y="0"/>
                <a:chExt cx="12192001"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p:cNvSpPr/>
                <p:nvPr/>
              </p:nvSpPr>
              <p:spPr>
                <a:xfrm flipH="1">
                  <a:off x="3955260" y="0"/>
                  <a:ext cx="2150362"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 name="Rectangle 11"/>
              <p:cNvSpPr/>
              <p:nvPr/>
            </p:nvSpPr>
            <p:spPr>
              <a:xfrm>
                <a:off x="6105625" y="0"/>
                <a:ext cx="900545" cy="6858000"/>
              </a:xfrm>
              <a:prstGeom prst="rect">
                <a:avLst/>
              </a:prstGeom>
              <a:gradFill flip="none" rotWithShape="1">
                <a:gsLst>
                  <a:gs pos="1000">
                    <a:srgbClr val="F2EEE5">
                      <a:shade val="30000"/>
                      <a:satMod val="115000"/>
                    </a:srgbClr>
                  </a:gs>
                  <a:gs pos="31000">
                    <a:srgbClr val="F2EEE5">
                      <a:shade val="67500"/>
                      <a:satMod val="115000"/>
                      <a:alpha val="39000"/>
                    </a:srgbClr>
                  </a:gs>
                  <a:gs pos="100000">
                    <a:srgbClr val="F2EEE5">
                      <a:shade val="100000"/>
                      <a:satMod val="115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4" name="Straight Connector 3"/>
            <p:cNvCxnSpPr/>
            <p:nvPr/>
          </p:nvCxnSpPr>
          <p:spPr>
            <a:xfrm>
              <a:off x="6095999" y="0"/>
              <a:ext cx="0" cy="68580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687152" y="1257300"/>
            <a:ext cx="1099174" cy="1104900"/>
            <a:chOff x="7513568" y="1296998"/>
            <a:chExt cx="1170533" cy="1176630"/>
          </a:xfrm>
        </p:grpSpPr>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4966" y="1348201"/>
              <a:ext cx="1087741" cy="1087171"/>
            </a:xfrm>
            <a:prstGeom prst="rect">
              <a:avLst/>
            </a:prstGeom>
          </p:spPr>
        </p:pic>
        <p:pic>
          <p:nvPicPr>
            <p:cNvPr id="43" name="Picture 42"/>
            <p:cNvPicPr>
              <a:picLocks noChangeAspect="1"/>
            </p:cNvPicPr>
            <p:nvPr/>
          </p:nvPicPr>
          <p:blipFill>
            <a:blip r:embed="rId5"/>
            <a:stretch>
              <a:fillRect/>
            </a:stretch>
          </p:blipFill>
          <p:spPr>
            <a:xfrm>
              <a:off x="7513568" y="1296998"/>
              <a:ext cx="1170533" cy="1176630"/>
            </a:xfrm>
            <a:prstGeom prst="rect">
              <a:avLst/>
            </a:prstGeom>
          </p:spPr>
        </p:pic>
      </p:gr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2532" y="1239654"/>
            <a:ext cx="1152217" cy="1152217"/>
          </a:xfrm>
          <a:prstGeom prst="rect">
            <a:avLst/>
          </a:prstGeom>
        </p:spPr>
      </p:pic>
      <p:sp>
        <p:nvSpPr>
          <p:cNvPr id="3" name="Isosceles Triangle 2"/>
          <p:cNvSpPr/>
          <p:nvPr/>
        </p:nvSpPr>
        <p:spPr>
          <a:xfrm rot="5400000">
            <a:off x="9029285" y="1735213"/>
            <a:ext cx="298383" cy="269507"/>
          </a:xfrm>
          <a:prstGeom prst="triangl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pic>
        <p:nvPicPr>
          <p:cNvPr id="18" name="Picture 17"/>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567638" y="500310"/>
            <a:ext cx="5096698" cy="5809992"/>
          </a:xfrm>
          <a:prstGeom prst="rect">
            <a:avLst/>
          </a:prstGeom>
        </p:spPr>
      </p:pic>
      <p:sp>
        <p:nvSpPr>
          <p:cNvPr id="2" name="Bent Arrow 1"/>
          <p:cNvSpPr/>
          <p:nvPr/>
        </p:nvSpPr>
        <p:spPr>
          <a:xfrm flipV="1">
            <a:off x="1389022" y="2543559"/>
            <a:ext cx="250257" cy="269508"/>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a:solidFill>
                <a:schemeClr val="tx1"/>
              </a:solidFill>
            </a:endParaRPr>
          </a:p>
        </p:txBody>
      </p:sp>
      <p:sp>
        <p:nvSpPr>
          <p:cNvPr id="21" name="Bent Arrow 20"/>
          <p:cNvSpPr/>
          <p:nvPr/>
        </p:nvSpPr>
        <p:spPr>
          <a:xfrm flipV="1">
            <a:off x="2547012" y="4056752"/>
            <a:ext cx="250257" cy="269508"/>
          </a:xfrm>
          <a:prstGeom prst="bentArrow">
            <a:avLst>
              <a:gd name="adj1" fmla="val 25000"/>
              <a:gd name="adj2" fmla="val 25000"/>
              <a:gd name="adj3" fmla="val 25000"/>
              <a:gd name="adj4" fmla="val 7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a:solidFill>
                <a:schemeClr val="tx1"/>
              </a:solidFill>
            </a:endParaRPr>
          </a:p>
        </p:txBody>
      </p:sp>
      <p:sp>
        <p:nvSpPr>
          <p:cNvPr id="32" name="Bent Arrow 31"/>
          <p:cNvSpPr/>
          <p:nvPr/>
        </p:nvSpPr>
        <p:spPr>
          <a:xfrm flipV="1">
            <a:off x="3811233" y="5249820"/>
            <a:ext cx="250257" cy="269508"/>
          </a:xfrm>
          <a:prstGeom prst="bentArrow">
            <a:avLst>
              <a:gd name="adj1" fmla="val 25000"/>
              <a:gd name="adj2" fmla="val 25000"/>
              <a:gd name="adj3" fmla="val 25000"/>
              <a:gd name="adj4" fmla="val 7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a:solidFill>
                <a:schemeClr val="tx1"/>
              </a:solidFill>
            </a:endParaRPr>
          </a:p>
        </p:txBody>
      </p:sp>
      <p:sp>
        <p:nvSpPr>
          <p:cNvPr id="22" name="TextBox 21"/>
          <p:cNvSpPr txBox="1"/>
          <p:nvPr/>
        </p:nvSpPr>
        <p:spPr>
          <a:xfrm>
            <a:off x="6095999" y="601910"/>
            <a:ext cx="6086375" cy="646331"/>
          </a:xfrm>
          <a:prstGeom prst="rect">
            <a:avLst/>
          </a:prstGeom>
          <a:noFill/>
        </p:spPr>
        <p:txBody>
          <a:bodyPr wrap="square" rtlCol="0">
            <a:spAutoFit/>
          </a:bodyPr>
          <a:lstStyle/>
          <a:p>
            <a:pPr algn="ctr"/>
            <a:r>
              <a:rPr lang="en-US" sz="3600" dirty="0">
                <a:solidFill>
                  <a:schemeClr val="bg2">
                    <a:lumMod val="25000"/>
                  </a:schemeClr>
                </a:solidFill>
                <a:latin typeface="Goudy Old Style" panose="02020502050305020303" pitchFamily="18" charset="0"/>
              </a:rPr>
              <a:t>Mentoring chain</a:t>
            </a:r>
          </a:p>
        </p:txBody>
      </p:sp>
      <p:sp>
        <p:nvSpPr>
          <p:cNvPr id="23" name="TextBox 22"/>
          <p:cNvSpPr txBox="1"/>
          <p:nvPr/>
        </p:nvSpPr>
        <p:spPr>
          <a:xfrm>
            <a:off x="8083926" y="85630"/>
            <a:ext cx="2110519" cy="276999"/>
          </a:xfrm>
          <a:prstGeom prst="rect">
            <a:avLst/>
          </a:prstGeom>
          <a:solidFill>
            <a:srgbClr val="ED7D31"/>
          </a:solidFill>
        </p:spPr>
        <p:txBody>
          <a:bodyPr wrap="square" lIns="0" tIns="0" rIns="0" bIns="0" rtlCol="0">
            <a:spAutoFit/>
          </a:bodyPr>
          <a:lstStyle/>
          <a:p>
            <a:pPr algn="ctr"/>
            <a:r>
              <a:rPr lang="en-US" b="1" dirty="0" smtClean="0">
                <a:solidFill>
                  <a:schemeClr val="bg1"/>
                </a:solidFill>
              </a:rPr>
              <a:t>INNOVATION THREE</a:t>
            </a:r>
            <a:endParaRPr lang="en-IN" b="1" dirty="0">
              <a:solidFill>
                <a:schemeClr val="bg1"/>
              </a:solidFill>
            </a:endParaRPr>
          </a:p>
        </p:txBody>
      </p:sp>
      <p:sp>
        <p:nvSpPr>
          <p:cNvPr id="24" name="TextBox 23"/>
          <p:cNvSpPr txBox="1"/>
          <p:nvPr/>
        </p:nvSpPr>
        <p:spPr>
          <a:xfrm>
            <a:off x="6804052" y="2460438"/>
            <a:ext cx="4748851" cy="2046714"/>
          </a:xfrm>
          <a:prstGeom prst="rect">
            <a:avLst/>
          </a:prstGeom>
          <a:noFill/>
        </p:spPr>
        <p:txBody>
          <a:bodyPr wrap="square" rtlCol="0">
            <a:spAutoFit/>
          </a:bodyPr>
          <a:lstStyle/>
          <a:p>
            <a:pPr algn="just">
              <a:spcAft>
                <a:spcPts val="600"/>
              </a:spcAft>
            </a:pPr>
            <a:r>
              <a:rPr lang="en-US" sz="1400" dirty="0" smtClean="0">
                <a:solidFill>
                  <a:schemeClr val="bg2">
                    <a:lumMod val="25000"/>
                  </a:schemeClr>
                </a:solidFill>
              </a:rPr>
              <a:t>Connecting the state to the villages is a relay of monthly meetings.</a:t>
            </a:r>
          </a:p>
          <a:p>
            <a:pPr algn="just">
              <a:spcAft>
                <a:spcPts val="600"/>
              </a:spcAft>
            </a:pPr>
            <a:r>
              <a:rPr lang="en-US" sz="1400" dirty="0" smtClean="0">
                <a:solidFill>
                  <a:schemeClr val="bg2">
                    <a:lumMod val="25000"/>
                  </a:schemeClr>
                </a:solidFill>
              </a:rPr>
              <a:t>A convergence with the ASHA Department ensures sustained engagement with ASHA Facilitators.</a:t>
            </a:r>
          </a:p>
          <a:p>
            <a:pPr algn="just">
              <a:spcAft>
                <a:spcPts val="600"/>
              </a:spcAft>
            </a:pPr>
            <a:r>
              <a:rPr lang="en-US" sz="1400" dirty="0" smtClean="0">
                <a:solidFill>
                  <a:schemeClr val="bg2">
                    <a:lumMod val="25000"/>
                  </a:schemeClr>
                </a:solidFill>
              </a:rPr>
              <a:t>One comic is distributed per month, sent down the mentoring chain in time for the peer meeting.</a:t>
            </a:r>
          </a:p>
          <a:p>
            <a:pPr algn="just"/>
            <a:r>
              <a:rPr lang="en-US" sz="1400" dirty="0" smtClean="0">
                <a:solidFill>
                  <a:schemeClr val="bg2">
                    <a:lumMod val="25000"/>
                  </a:schemeClr>
                </a:solidFill>
              </a:rPr>
              <a:t>The counsellors are now handling walk-in cases, covering schools in and around the AFHC, and visiting villages on call. </a:t>
            </a:r>
          </a:p>
        </p:txBody>
      </p:sp>
      <p:sp>
        <p:nvSpPr>
          <p:cNvPr id="31" name="Rectangle 30"/>
          <p:cNvSpPr/>
          <p:nvPr/>
        </p:nvSpPr>
        <p:spPr>
          <a:xfrm>
            <a:off x="567638" y="5734896"/>
            <a:ext cx="2930610" cy="600164"/>
          </a:xfrm>
          <a:prstGeom prst="rect">
            <a:avLst/>
          </a:prstGeom>
        </p:spPr>
        <p:txBody>
          <a:bodyPr wrap="none">
            <a:spAutoFit/>
          </a:bodyPr>
          <a:lstStyle/>
          <a:p>
            <a:pPr lvl="0"/>
            <a:r>
              <a:rPr lang="en-US" sz="1100" i="1" dirty="0" smtClean="0">
                <a:solidFill>
                  <a:srgbClr val="E7E6E6">
                    <a:lumMod val="25000"/>
                  </a:srgbClr>
                </a:solidFill>
              </a:rPr>
              <a:t>A unique convergence between </a:t>
            </a:r>
          </a:p>
          <a:p>
            <a:pPr lvl="0"/>
            <a:r>
              <a:rPr lang="en-US" sz="1100" i="1" dirty="0" smtClean="0">
                <a:solidFill>
                  <a:srgbClr val="E7E6E6">
                    <a:lumMod val="25000"/>
                  </a:srgbClr>
                </a:solidFill>
              </a:rPr>
              <a:t>the Adolescent Health and AHSA Departments </a:t>
            </a:r>
          </a:p>
          <a:p>
            <a:pPr lvl="0"/>
            <a:r>
              <a:rPr lang="en-US" sz="1100" i="1" dirty="0" smtClean="0">
                <a:solidFill>
                  <a:srgbClr val="E7E6E6">
                    <a:lumMod val="25000"/>
                  </a:srgbClr>
                </a:solidFill>
              </a:rPr>
              <a:t>is the hallmark of this mentoring chain</a:t>
            </a:r>
            <a:endParaRPr lang="en-US" sz="1100" i="1" dirty="0">
              <a:solidFill>
                <a:srgbClr val="E7E6E6">
                  <a:lumMod val="25000"/>
                </a:srgbClr>
              </a:solidFill>
            </a:endParaRPr>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15334" y="4786093"/>
            <a:ext cx="1337569" cy="1729818"/>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7484" y="4827668"/>
            <a:ext cx="1197567" cy="1729819"/>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7980317" y="5527146"/>
            <a:ext cx="2251531" cy="1015663"/>
          </a:xfrm>
          <a:prstGeom prst="rect">
            <a:avLst/>
          </a:prstGeom>
          <a:noFill/>
        </p:spPr>
        <p:txBody>
          <a:bodyPr wrap="square" rtlCol="0">
            <a:spAutoFit/>
          </a:bodyPr>
          <a:lstStyle/>
          <a:p>
            <a:pPr marL="173038" indent="-169863">
              <a:buFont typeface="Wingdings" panose="05000000000000000000" pitchFamily="2" charset="2"/>
              <a:buChar char="ç"/>
            </a:pPr>
            <a:r>
              <a:rPr lang="en-US" sz="1200" i="1" dirty="0"/>
              <a:t>Revised </a:t>
            </a:r>
            <a:r>
              <a:rPr lang="en-US" sz="1200" i="1" dirty="0" err="1"/>
              <a:t>programme</a:t>
            </a:r>
            <a:r>
              <a:rPr lang="en-US" sz="1200" i="1" dirty="0"/>
              <a:t> </a:t>
            </a:r>
            <a:r>
              <a:rPr lang="en-US" sz="1200" i="1" dirty="0" smtClean="0"/>
              <a:t>guidelines </a:t>
            </a:r>
            <a:r>
              <a:rPr lang="en-IN" sz="1200" i="1" dirty="0" smtClean="0"/>
              <a:t>for </a:t>
            </a:r>
            <a:r>
              <a:rPr lang="en-US" sz="1200" i="1" dirty="0" smtClean="0"/>
              <a:t>MP</a:t>
            </a:r>
          </a:p>
          <a:p>
            <a:pPr marL="3175"/>
            <a:endParaRPr lang="en-US" sz="1200" i="1" dirty="0"/>
          </a:p>
          <a:p>
            <a:pPr marL="3175"/>
            <a:r>
              <a:rPr lang="en-US" sz="1200" i="1" dirty="0" smtClean="0"/>
              <a:t>     Mentoring chain guidelines</a:t>
            </a:r>
            <a:r>
              <a:rPr lang="en-US" sz="1200" i="1" dirty="0">
                <a:sym typeface="Wingdings" panose="05000000000000000000" pitchFamily="2" charset="2"/>
              </a:rPr>
              <a:t> </a:t>
            </a:r>
            <a:r>
              <a:rPr lang="en-IN" sz="1200" i="1" dirty="0" smtClean="0"/>
              <a:t/>
            </a:r>
            <a:br>
              <a:rPr lang="en-IN" sz="1200" i="1" dirty="0" smtClean="0"/>
            </a:br>
            <a:r>
              <a:rPr lang="en-IN" sz="1200" i="1" dirty="0" smtClean="0"/>
              <a:t>     for MP</a:t>
            </a:r>
            <a:endParaRPr lang="en-US" sz="1200" i="1" dirty="0" smtClean="0"/>
          </a:p>
        </p:txBody>
      </p:sp>
    </p:spTree>
    <p:custDataLst>
      <p:tags r:id="rId1"/>
    </p:custDataLst>
    <p:extLst>
      <p:ext uri="{BB962C8B-B14F-4D97-AF65-F5344CB8AC3E}">
        <p14:creationId xmlns:p14="http://schemas.microsoft.com/office/powerpoint/2010/main" val="579093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8|12.6|4.8|2.2|4.3|40"/>
</p:tagLst>
</file>

<file path=ppt/tags/tag2.xml><?xml version="1.0" encoding="utf-8"?>
<p:tagLst xmlns:a="http://schemas.openxmlformats.org/drawingml/2006/main" xmlns:r="http://schemas.openxmlformats.org/officeDocument/2006/relationships" xmlns:p="http://schemas.openxmlformats.org/presentationml/2006/main">
  <p:tag name="TIMING" val="|69.4|4.1|1.6|13.1|32.9|28.8|1.5"/>
</p:tagLst>
</file>

<file path=ppt/tags/tag3.xml><?xml version="1.0" encoding="utf-8"?>
<p:tagLst xmlns:a="http://schemas.openxmlformats.org/drawingml/2006/main" xmlns:r="http://schemas.openxmlformats.org/officeDocument/2006/relationships" xmlns:p="http://schemas.openxmlformats.org/presentationml/2006/main">
  <p:tag name="TIMING" val="|15.8|1.5|0.7|0.6|0.8|0.4"/>
</p:tagLst>
</file>

<file path=ppt/tags/tag4.xml><?xml version="1.0" encoding="utf-8"?>
<p:tagLst xmlns:a="http://schemas.openxmlformats.org/drawingml/2006/main" xmlns:r="http://schemas.openxmlformats.org/officeDocument/2006/relationships" xmlns:p="http://schemas.openxmlformats.org/presentationml/2006/main">
  <p:tag name="TIMING" val="|30.3|9.6"/>
</p:tagLst>
</file>

<file path=ppt/tags/tag5.xml><?xml version="1.0" encoding="utf-8"?>
<p:tagLst xmlns:a="http://schemas.openxmlformats.org/drawingml/2006/main" xmlns:r="http://schemas.openxmlformats.org/officeDocument/2006/relationships" xmlns:p="http://schemas.openxmlformats.org/presentationml/2006/main">
  <p:tag name="TIMING" val="|28.4|5.7|6.6"/>
</p:tagLst>
</file>

<file path=ppt/tags/tag6.xml><?xml version="1.0" encoding="utf-8"?>
<p:tagLst xmlns:a="http://schemas.openxmlformats.org/drawingml/2006/main" xmlns:r="http://schemas.openxmlformats.org/officeDocument/2006/relationships" xmlns:p="http://schemas.openxmlformats.org/presentationml/2006/main">
  <p:tag name="TIMING" val="|58.4|0.8|4.1|0.7"/>
</p:tagLst>
</file>

<file path=ppt/tags/tag7.xml><?xml version="1.0" encoding="utf-8"?>
<p:tagLst xmlns:a="http://schemas.openxmlformats.org/drawingml/2006/main" xmlns:r="http://schemas.openxmlformats.org/officeDocument/2006/relationships" xmlns:p="http://schemas.openxmlformats.org/presentationml/2006/main">
  <p:tag name="TIMING" val="|22.3|4.3"/>
</p:tagLst>
</file>

<file path=ppt/tags/tag8.xml><?xml version="1.0" encoding="utf-8"?>
<p:tagLst xmlns:a="http://schemas.openxmlformats.org/drawingml/2006/main" xmlns:r="http://schemas.openxmlformats.org/officeDocument/2006/relationships" xmlns:p="http://schemas.openxmlformats.org/presentationml/2006/main">
  <p:tag name="TIMING" val="|11.5|15.9"/>
</p:tagLst>
</file>

<file path=ppt/tags/tag9.xml><?xml version="1.0" encoding="utf-8"?>
<p:tagLst xmlns:a="http://schemas.openxmlformats.org/drawingml/2006/main" xmlns:r="http://schemas.openxmlformats.org/officeDocument/2006/relationships" xmlns:p="http://schemas.openxmlformats.org/presentationml/2006/main">
  <p:tag name="TIMING" val="|35.7|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725</Words>
  <Application>Microsoft Office PowerPoint</Application>
  <PresentationFormat>Widescreen</PresentationFormat>
  <Paragraphs>87</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Goudy Old Style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Rajat Ray</dc:creator>
  <cp:lastModifiedBy>Rajat Ray</cp:lastModifiedBy>
  <cp:revision>129</cp:revision>
  <dcterms:created xsi:type="dcterms:W3CDTF">2018-05-26T02:51:30Z</dcterms:created>
  <dcterms:modified xsi:type="dcterms:W3CDTF">2018-10-26T04:48:02Z</dcterms:modified>
</cp:coreProperties>
</file>