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8" r:id="rId4"/>
    <p:sldId id="260" r:id="rId5"/>
    <p:sldId id="263" r:id="rId6"/>
    <p:sldId id="274" r:id="rId7"/>
    <p:sldId id="282" r:id="rId8"/>
    <p:sldId id="266" r:id="rId9"/>
    <p:sldId id="264" r:id="rId10"/>
    <p:sldId id="280" r:id="rId11"/>
    <p:sldId id="281" r:id="rId12"/>
    <p:sldId id="276" r:id="rId13"/>
    <p:sldId id="275" r:id="rId14"/>
    <p:sldId id="277" r:id="rId15"/>
    <p:sldId id="278" r:id="rId16"/>
    <p:sldId id="279" r:id="rId17"/>
    <p:sldId id="271" r:id="rId1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43" autoAdjust="0"/>
  </p:normalViewPr>
  <p:slideViewPr>
    <p:cSldViewPr snapToGrid="0">
      <p:cViewPr varScale="1">
        <p:scale>
          <a:sx n="86" d="100"/>
          <a:sy n="86" d="100"/>
        </p:scale>
        <p:origin x="-66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Country data :1990-2017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Sheet1!$G$2</c:f>
              <c:strCache>
                <c:ptCount val="1"/>
                <c:pt idx="0">
                  <c:v>TB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cat>
            <c:strRef>
              <c:f>Sheet1!$F$3:$F$12</c:f>
              <c:strCache>
                <c:ptCount val="10"/>
                <c:pt idx="0">
                  <c:v>Y1990</c:v>
                </c:pt>
                <c:pt idx="1">
                  <c:v>Y1993</c:v>
                </c:pt>
                <c:pt idx="2">
                  <c:v>Y1996</c:v>
                </c:pt>
                <c:pt idx="3">
                  <c:v>Y1999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  <c:pt idx="8">
                  <c:v>Y2014</c:v>
                </c:pt>
                <c:pt idx="9">
                  <c:v>Y2017</c:v>
                </c:pt>
              </c:strCache>
            </c:strRef>
          </c:cat>
          <c:val>
            <c:numRef>
              <c:f>Sheet1!$G$3:$G$12</c:f>
              <c:numCache>
                <c:formatCode>General</c:formatCode>
                <c:ptCount val="10"/>
                <c:pt idx="0">
                  <c:v>589153</c:v>
                </c:pt>
                <c:pt idx="1">
                  <c:v>589212</c:v>
                </c:pt>
                <c:pt idx="2">
                  <c:v>573224</c:v>
                </c:pt>
                <c:pt idx="3">
                  <c:v>595829</c:v>
                </c:pt>
                <c:pt idx="4">
                  <c:v>569409</c:v>
                </c:pt>
                <c:pt idx="5">
                  <c:v>520807</c:v>
                </c:pt>
                <c:pt idx="6">
                  <c:v>504952</c:v>
                </c:pt>
                <c:pt idx="7">
                  <c:v>491549</c:v>
                </c:pt>
                <c:pt idx="8">
                  <c:v>466612</c:v>
                </c:pt>
                <c:pt idx="9">
                  <c:v>449794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08-430F-9750-4593464D1736}"/>
            </c:ext>
          </c:extLst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HIV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Sheet1!$F$3:$F$12</c:f>
              <c:strCache>
                <c:ptCount val="10"/>
                <c:pt idx="0">
                  <c:v>Y1990</c:v>
                </c:pt>
                <c:pt idx="1">
                  <c:v>Y1993</c:v>
                </c:pt>
                <c:pt idx="2">
                  <c:v>Y1996</c:v>
                </c:pt>
                <c:pt idx="3">
                  <c:v>Y1999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  <c:pt idx="8">
                  <c:v>Y2014</c:v>
                </c:pt>
                <c:pt idx="9">
                  <c:v>Y2017</c:v>
                </c:pt>
              </c:strCache>
            </c:strRef>
          </c:cat>
          <c:val>
            <c:numRef>
              <c:f>Sheet1!$H$3:$H$12</c:f>
              <c:numCache>
                <c:formatCode>General</c:formatCode>
                <c:ptCount val="10"/>
                <c:pt idx="0">
                  <c:v>364</c:v>
                </c:pt>
                <c:pt idx="1">
                  <c:v>5326</c:v>
                </c:pt>
                <c:pt idx="2">
                  <c:v>26802</c:v>
                </c:pt>
                <c:pt idx="3">
                  <c:v>77289</c:v>
                </c:pt>
                <c:pt idx="4">
                  <c:v>134705</c:v>
                </c:pt>
                <c:pt idx="5">
                  <c:v>168582</c:v>
                </c:pt>
                <c:pt idx="6">
                  <c:v>158451</c:v>
                </c:pt>
                <c:pt idx="7">
                  <c:v>117823</c:v>
                </c:pt>
                <c:pt idx="8">
                  <c:v>81537</c:v>
                </c:pt>
                <c:pt idx="9">
                  <c:v>52106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08-430F-9750-4593464D1736}"/>
            </c:ext>
          </c:extLst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MALARIA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</c:trendline>
          <c:cat>
            <c:strRef>
              <c:f>Sheet1!$F$3:$F$12</c:f>
              <c:strCache>
                <c:ptCount val="10"/>
                <c:pt idx="0">
                  <c:v>Y1990</c:v>
                </c:pt>
                <c:pt idx="1">
                  <c:v>Y1993</c:v>
                </c:pt>
                <c:pt idx="2">
                  <c:v>Y1996</c:v>
                </c:pt>
                <c:pt idx="3">
                  <c:v>Y1999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  <c:pt idx="8">
                  <c:v>Y2014</c:v>
                </c:pt>
                <c:pt idx="9">
                  <c:v>Y2017</c:v>
                </c:pt>
              </c:strCache>
            </c:strRef>
          </c:cat>
          <c:val>
            <c:numRef>
              <c:f>Sheet1!$I$3:$I$12</c:f>
              <c:numCache>
                <c:formatCode>General</c:formatCode>
                <c:ptCount val="10"/>
                <c:pt idx="0">
                  <c:v>78011</c:v>
                </c:pt>
                <c:pt idx="1">
                  <c:v>79996</c:v>
                </c:pt>
                <c:pt idx="2">
                  <c:v>80213</c:v>
                </c:pt>
                <c:pt idx="3">
                  <c:v>77941</c:v>
                </c:pt>
                <c:pt idx="4">
                  <c:v>76634</c:v>
                </c:pt>
                <c:pt idx="5">
                  <c:v>73788</c:v>
                </c:pt>
                <c:pt idx="6">
                  <c:v>63460</c:v>
                </c:pt>
                <c:pt idx="7">
                  <c:v>56864</c:v>
                </c:pt>
                <c:pt idx="8">
                  <c:v>52232</c:v>
                </c:pt>
                <c:pt idx="9">
                  <c:v>49712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08-430F-9750-4593464D1736}"/>
            </c:ext>
          </c:extLst>
        </c:ser>
        <c:ser>
          <c:idx val="3"/>
          <c:order val="3"/>
          <c:tx>
            <c:strRef>
              <c:f>Sheet1!$J$2</c:f>
              <c:strCache>
                <c:ptCount val="1"/>
                <c:pt idx="0">
                  <c:v>HEPATITIS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</c:trendline>
          <c:cat>
            <c:strRef>
              <c:f>Sheet1!$F$3:$F$12</c:f>
              <c:strCache>
                <c:ptCount val="10"/>
                <c:pt idx="0">
                  <c:v>Y1990</c:v>
                </c:pt>
                <c:pt idx="1">
                  <c:v>Y1993</c:v>
                </c:pt>
                <c:pt idx="2">
                  <c:v>Y1996</c:v>
                </c:pt>
                <c:pt idx="3">
                  <c:v>Y1999</c:v>
                </c:pt>
                <c:pt idx="4">
                  <c:v>Y2002</c:v>
                </c:pt>
                <c:pt idx="5">
                  <c:v>Y2005</c:v>
                </c:pt>
                <c:pt idx="6">
                  <c:v>Y2008</c:v>
                </c:pt>
                <c:pt idx="7">
                  <c:v>Y2011</c:v>
                </c:pt>
                <c:pt idx="8">
                  <c:v>Y2014</c:v>
                </c:pt>
                <c:pt idx="9">
                  <c:v>Y2017</c:v>
                </c:pt>
              </c:strCache>
            </c:strRef>
          </c:cat>
          <c:val>
            <c:numRef>
              <c:f>Sheet1!$J$3:$J$12</c:f>
              <c:numCache>
                <c:formatCode>General</c:formatCode>
                <c:ptCount val="10"/>
                <c:pt idx="0">
                  <c:v>120233</c:v>
                </c:pt>
                <c:pt idx="1">
                  <c:v>129900</c:v>
                </c:pt>
                <c:pt idx="2">
                  <c:v>136597</c:v>
                </c:pt>
                <c:pt idx="3">
                  <c:v>148660</c:v>
                </c:pt>
                <c:pt idx="4">
                  <c:v>157094</c:v>
                </c:pt>
                <c:pt idx="5">
                  <c:v>167162</c:v>
                </c:pt>
                <c:pt idx="6">
                  <c:v>177273</c:v>
                </c:pt>
                <c:pt idx="7">
                  <c:v>189104</c:v>
                </c:pt>
                <c:pt idx="8">
                  <c:v>191048</c:v>
                </c:pt>
                <c:pt idx="9">
                  <c:v>199027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08-430F-9750-4593464D1736}"/>
            </c:ext>
          </c:extLst>
        </c:ser>
        <c:marker val="1"/>
        <c:axId val="154962944"/>
        <c:axId val="154968832"/>
      </c:lineChart>
      <c:catAx>
        <c:axId val="154962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68832"/>
        <c:crosses val="autoZero"/>
        <c:auto val="1"/>
        <c:lblAlgn val="ctr"/>
        <c:lblOffset val="100"/>
      </c:catAx>
      <c:valAx>
        <c:axId val="154968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6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egendEntry>
        <c:idx val="5"/>
        <c:delete val="1"/>
      </c:legendEntry>
      <c:legendEntry>
        <c:idx val="4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Persons screened at different Time</a:t>
            </a:r>
            <a:r>
              <a:rPr lang="en-US" sz="2000" baseline="0" dirty="0" smtClean="0"/>
              <a:t> co-ordinates</a:t>
            </a:r>
            <a:endParaRPr lang="en-US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673411134078259"/>
          <c:y val="0.15237182278826439"/>
          <c:w val="0.89326588865921741"/>
          <c:h val="0.635027877410419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Number screened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883071517010762E-2"/>
                  <c:y val="4.9374230170404529E-2"/>
                </c:manualLayout>
              </c:layout>
              <c:showVal val="1"/>
            </c:dLbl>
            <c:dLbl>
              <c:idx val="1"/>
              <c:layout>
                <c:manualLayout>
                  <c:x val="-3.4883071517010762E-2"/>
                  <c:y val="5.8518497404774765E-2"/>
                </c:manualLayout>
              </c:layout>
              <c:showVal val="1"/>
            </c:dLbl>
            <c:dLbl>
              <c:idx val="2"/>
              <c:layout>
                <c:manualLayout>
                  <c:x val="1.2077294685990338E-3"/>
                  <c:y val="3.2105067452815682E-2"/>
                </c:manualLayout>
              </c:layout>
              <c:showVal val="1"/>
            </c:dLbl>
            <c:numFmt formatCode="#,##0" sourceLinked="0"/>
            <c:showVal val="1"/>
          </c:dLbls>
          <c:cat>
            <c:strRef>
              <c:f>Sheet1!$A$2:$A$5</c:f>
              <c:strCache>
                <c:ptCount val="4"/>
                <c:pt idx="0">
                  <c:v>Fortnight 1</c:v>
                </c:pt>
                <c:pt idx="1">
                  <c:v>Fortnight 2</c:v>
                </c:pt>
                <c:pt idx="2">
                  <c:v>Fornight 3</c:v>
                </c:pt>
                <c:pt idx="3">
                  <c:v>Fortnight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313</c:v>
                </c:pt>
                <c:pt idx="1">
                  <c:v>325</c:v>
                </c:pt>
                <c:pt idx="2">
                  <c:v>509</c:v>
                </c:pt>
                <c:pt idx="3">
                  <c:v>823</c:v>
                </c:pt>
              </c:numCache>
            </c:numRef>
          </c:val>
        </c:ser>
        <c:dLbls>
          <c:showVal val="1"/>
        </c:dLbls>
        <c:marker val="1"/>
        <c:axId val="64161664"/>
        <c:axId val="65406080"/>
      </c:lineChart>
      <c:catAx>
        <c:axId val="64161664"/>
        <c:scaling>
          <c:orientation val="minMax"/>
        </c:scaling>
        <c:axPos val="b"/>
        <c:tickLblPos val="nextTo"/>
        <c:crossAx val="65406080"/>
        <c:crosses val="autoZero"/>
        <c:auto val="1"/>
        <c:lblAlgn val="ctr"/>
        <c:lblOffset val="100"/>
      </c:catAx>
      <c:valAx>
        <c:axId val="65406080"/>
        <c:scaling>
          <c:orientation val="minMax"/>
        </c:scaling>
        <c:axPos val="l"/>
        <c:majorGridlines/>
        <c:numFmt formatCode="General" sourceLinked="1"/>
        <c:tickLblPos val="nextTo"/>
        <c:crossAx val="64161664"/>
        <c:crosses val="autoZero"/>
        <c:crossBetween val="between"/>
      </c:valAx>
      <c:spPr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chemeClr val="accent2"/>
          </a:solidFill>
          <a:prstDash val="solid"/>
          <a:miter lim="800000"/>
        </a:ln>
        <a:effectLst/>
      </c:spPr>
    </c:plotArea>
    <c:legend>
      <c:legendPos val="r"/>
      <c:layout>
        <c:manualLayout>
          <c:xMode val="edge"/>
          <c:yMode val="edge"/>
          <c:x val="0.67893031961499828"/>
          <c:y val="0.89998943966685407"/>
          <c:w val="0.31137993829694316"/>
          <c:h val="8.235447767470809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0.79185</cdr:x>
      <cdr:y>0</cdr:y>
    </cdr:from>
    <cdr:to>
      <cdr:x>1</cdr:x>
      <cdr:y>0.07164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CBEB9267-796E-4A3E-B22A-FEE7DA9C30E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22125" y="0"/>
          <a:ext cx="2056166" cy="42673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0.96421</cdr:x>
      <cdr:y>0.02531</cdr:y>
    </cdr:from>
    <cdr:to>
      <cdr:x>1</cdr:x>
      <cdr:y>0.06785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24749" y="150750"/>
          <a:ext cx="353541" cy="253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0.96533</cdr:x>
      <cdr:y>0.02161</cdr:y>
    </cdr:from>
    <cdr:to>
      <cdr:x>0.99665</cdr:x>
      <cdr:y>0.07894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535766" y="128715"/>
          <a:ext cx="309474" cy="3415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321994F-51DC-4784-AC9B-FF9D165D258D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A2DE7-1C04-4535-9CC7-88EE54B9BBC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4303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0331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7153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8866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369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1995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9810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9423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5184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3765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946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8217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F9A5-896E-468B-BAE2-7F8F2C8C4BFE}" type="datetimeFigureOut">
              <a:rPr lang="en-IN" smtClean="0"/>
              <a:pPr/>
              <a:t>05-01-2021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2117-6E64-494B-954E-BB457C4A1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3585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9905"/>
            <a:ext cx="9144000" cy="4254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800" b="1" dirty="0"/>
              <a:t>Mainstreaming Female </a:t>
            </a:r>
            <a:r>
              <a:rPr lang="en-US" sz="8800" b="1" dirty="0" smtClean="0"/>
              <a:t>Sex </a:t>
            </a:r>
            <a:r>
              <a:rPr lang="en-US" sz="8800" b="1" dirty="0"/>
              <a:t>W</a:t>
            </a:r>
            <a:r>
              <a:rPr lang="en-US" sz="8800" b="1" dirty="0" smtClean="0"/>
              <a:t>orkers </a:t>
            </a:r>
            <a:r>
              <a:rPr lang="en-US" sz="8800" b="1" dirty="0"/>
              <a:t>in NVHCP </a:t>
            </a:r>
            <a:endParaRPr lang="en-IN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6058"/>
          </a:xfrm>
        </p:spPr>
        <p:txBody>
          <a:bodyPr>
            <a:normAutofit/>
          </a:bodyPr>
          <a:lstStyle/>
          <a:p>
            <a:endParaRPr lang="en-US" sz="5700" i="1" dirty="0"/>
          </a:p>
          <a:p>
            <a:endParaRPr lang="en-US" sz="4400" i="1" dirty="0"/>
          </a:p>
          <a:p>
            <a:pPr algn="r"/>
            <a:r>
              <a:rPr lang="en-US" sz="4400" b="1" i="1" dirty="0" smtClean="0"/>
              <a:t>West </a:t>
            </a:r>
            <a:r>
              <a:rPr lang="en-US" sz="4400" b="1" i="1" dirty="0"/>
              <a:t>Bengal</a:t>
            </a:r>
            <a:r>
              <a:rPr lang="en-US" sz="4400" i="1" dirty="0"/>
              <a:t>                                                                                                              </a:t>
            </a:r>
            <a:endParaRPr lang="en-IN" sz="3600" i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8911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25" y="768574"/>
            <a:ext cx="11505683" cy="60617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Meeting with Project Management: State and Local level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Training of Project Staff: Counselors, ORWs, PEs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Community level </a:t>
            </a:r>
            <a:r>
              <a:rPr lang="en-US" b="1" dirty="0" smtClean="0">
                <a:solidFill>
                  <a:srgbClr val="0070C0"/>
                </a:solidFill>
              </a:rPr>
              <a:t>Group Discussions to develop Community Ownership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Training</a:t>
            </a:r>
            <a:r>
              <a:rPr lang="en-US" dirty="0" smtClean="0"/>
              <a:t> on Sample collection and Screening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Establishment of </a:t>
            </a:r>
            <a:r>
              <a:rPr lang="en-US" b="1" dirty="0" smtClean="0">
                <a:solidFill>
                  <a:srgbClr val="C00000"/>
                </a:solidFill>
              </a:rPr>
              <a:t>Linkage Nodes </a:t>
            </a:r>
            <a:r>
              <a:rPr lang="en-US" dirty="0" smtClean="0"/>
              <a:t>for confirmatory tests of reactive screening samples at SRL, IPGMER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Supply of logistics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Commencement of </a:t>
            </a:r>
            <a:r>
              <a:rPr lang="en-US" b="1" dirty="0" smtClean="0">
                <a:solidFill>
                  <a:srgbClr val="C00000"/>
                </a:solidFill>
              </a:rPr>
              <a:t>Community level Screening of At-risk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Confirmatory tests for those </a:t>
            </a:r>
            <a:r>
              <a:rPr lang="en-US" dirty="0"/>
              <a:t>screened positive at SRL</a:t>
            </a:r>
            <a:r>
              <a:rPr lang="en-US" dirty="0" smtClean="0"/>
              <a:t>, IPGMER </a:t>
            </a:r>
          </a:p>
          <a:p>
            <a:pPr>
              <a:lnSpc>
                <a:spcPct val="120000"/>
              </a:lnSpc>
            </a:pPr>
            <a:r>
              <a:rPr lang="en-US" sz="3300" b="1" u="sng" dirty="0" smtClean="0">
                <a:solidFill>
                  <a:srgbClr val="00B050"/>
                </a:solidFill>
              </a:rPr>
              <a:t>Linkage of positive patients to Treatment Centre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Periodic on site mentoring from Program Division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Weekly reporting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0026" y="41879"/>
            <a:ext cx="11505683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The Activities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8575"/>
            <a:ext cx="5271656" cy="5933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57" y="768575"/>
            <a:ext cx="5624944" cy="5933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0026" y="41879"/>
            <a:ext cx="11505683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Meeting with Project Management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50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C7D59FB-CE35-4253-AA70-62A781B72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273" y="934827"/>
            <a:ext cx="5750436" cy="578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0026" y="41879"/>
            <a:ext cx="11505683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At a Drop-in-Centre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26" y="3075718"/>
            <a:ext cx="330299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Group Discussion </a:t>
            </a:r>
            <a:r>
              <a:rPr lang="en-US" sz="2800" b="1" dirty="0">
                <a:solidFill>
                  <a:srgbClr val="0070C0"/>
                </a:solidFill>
              </a:rPr>
              <a:t>to develop Community Ownership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3879272" y="3475131"/>
            <a:ext cx="20920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96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EA5964C-D3B3-4381-A821-F759C57F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017" y="897369"/>
            <a:ext cx="5916691" cy="5766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0026" y="41879"/>
            <a:ext cx="11505683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ORW at the Job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26" y="3117283"/>
            <a:ext cx="306746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Community level Screening of At-risk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3692236" y="3352020"/>
            <a:ext cx="20920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88935" y="3260993"/>
            <a:ext cx="881349" cy="1538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xmlns="" val="80506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9FEEC0-137A-431D-AE98-492A4CF9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25" y="768575"/>
            <a:ext cx="11505683" cy="5544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IN" dirty="0"/>
          </a:p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Target</a:t>
            </a:r>
            <a:r>
              <a:rPr lang="en-IN" dirty="0" smtClean="0"/>
              <a:t>: 3965</a:t>
            </a:r>
            <a:endParaRPr lang="en-IN" dirty="0"/>
          </a:p>
          <a:p>
            <a:endParaRPr lang="en-IN" dirty="0"/>
          </a:p>
          <a:p>
            <a:r>
              <a:rPr lang="en-I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en-IN" dirty="0" smtClean="0"/>
              <a:t>: 1970*</a:t>
            </a:r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 </a:t>
            </a:r>
            <a:r>
              <a:rPr lang="en-I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Successfully Linked </a:t>
            </a:r>
            <a:r>
              <a:rPr lang="en-I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I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Centre</a:t>
            </a:r>
            <a:r>
              <a:rPr lang="en-IN" dirty="0" smtClean="0"/>
              <a:t>: </a:t>
            </a:r>
            <a:r>
              <a:rPr lang="en-IN" b="1" dirty="0" smtClean="0"/>
              <a:t>04</a:t>
            </a:r>
            <a:endParaRPr lang="en-IN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0026" y="41879"/>
            <a:ext cx="11505683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The Interim Results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4109292" y="1357747"/>
            <a:ext cx="1277348" cy="1330369"/>
          </a:xfrm>
          <a:prstGeom prst="curvedLeftArrow">
            <a:avLst>
              <a:gd name="adj1" fmla="val 25000"/>
              <a:gd name="adj2" fmla="val 37780"/>
              <a:gd name="adj3" fmla="val 26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330028" y="2812473"/>
            <a:ext cx="484632" cy="2607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3781" y="6275121"/>
            <a:ext cx="616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*COVID pandemic was a hindrance to effective coverage</a:t>
            </a:r>
            <a:endParaRPr lang="en-US" sz="20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5354198" y="809625"/>
          <a:ext cx="6553322" cy="428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7908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25" y="768575"/>
            <a:ext cx="11505683" cy="59508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Future Success Keys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Community based outreach: Accessibility of At-Risk marginalized HRGs</a:t>
            </a:r>
          </a:p>
          <a:p>
            <a:endParaRPr lang="en-US" dirty="0" smtClean="0"/>
          </a:p>
          <a:p>
            <a:r>
              <a:rPr lang="en-US" dirty="0" smtClean="0"/>
              <a:t>Building on existing capacities </a:t>
            </a:r>
            <a:r>
              <a:rPr lang="en-US" dirty="0" smtClean="0"/>
              <a:t>to combat </a:t>
            </a:r>
            <a:r>
              <a:rPr lang="en-US" dirty="0" smtClean="0"/>
              <a:t>BBI/STI</a:t>
            </a:r>
          </a:p>
          <a:p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 smtClean="0"/>
              <a:t>cost: No </a:t>
            </a:r>
            <a:r>
              <a:rPr lang="en-US" dirty="0" smtClean="0"/>
              <a:t>HR </a:t>
            </a:r>
            <a:r>
              <a:rPr lang="en-US" dirty="0" smtClean="0"/>
              <a:t>add-on; </a:t>
            </a:r>
            <a:r>
              <a:rPr lang="en-US" dirty="0" smtClean="0"/>
              <a:t>only capacity building </a:t>
            </a:r>
            <a:r>
              <a:rPr lang="en-US" dirty="0" smtClean="0"/>
              <a:t>&amp; </a:t>
            </a:r>
            <a:r>
              <a:rPr lang="en-US" dirty="0" smtClean="0"/>
              <a:t>logistic support required</a:t>
            </a:r>
          </a:p>
          <a:p>
            <a:endParaRPr lang="en-US" dirty="0" smtClean="0"/>
          </a:p>
          <a:p>
            <a:r>
              <a:rPr lang="en-US" dirty="0" smtClean="0"/>
              <a:t>Community ownership incentives : Cure for </a:t>
            </a:r>
            <a:r>
              <a:rPr lang="en-US" dirty="0" err="1" smtClean="0"/>
              <a:t>Hep</a:t>
            </a:r>
            <a:r>
              <a:rPr lang="en-US" dirty="0" smtClean="0"/>
              <a:t>. C, Vaccine for </a:t>
            </a:r>
            <a:r>
              <a:rPr lang="en-US" dirty="0" err="1" smtClean="0"/>
              <a:t>Hep</a:t>
            </a:r>
            <a:r>
              <a:rPr lang="en-US" dirty="0" smtClean="0"/>
              <a:t>. B</a:t>
            </a:r>
          </a:p>
          <a:p>
            <a:endParaRPr lang="en-US" dirty="0"/>
          </a:p>
          <a:p>
            <a:r>
              <a:rPr lang="en-US" dirty="0" smtClean="0"/>
              <a:t>Social Marketing potential: Screening kits for </a:t>
            </a:r>
            <a:r>
              <a:rPr lang="en-US" dirty="0" err="1" smtClean="0"/>
              <a:t>Hep</a:t>
            </a:r>
            <a:r>
              <a:rPr lang="en-US" dirty="0" smtClean="0"/>
              <a:t>. B&amp;C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0026" y="41879"/>
            <a:ext cx="11505683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Scalability Potentials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26" y="768575"/>
            <a:ext cx="11505683" cy="59093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Expand Coverage to include all FSW Intervention projects</a:t>
            </a:r>
          </a:p>
          <a:p>
            <a:endParaRPr lang="en-US" dirty="0" smtClean="0"/>
          </a:p>
          <a:p>
            <a:r>
              <a:rPr lang="en-US" dirty="0" smtClean="0"/>
              <a:t>Annual Screenings for Hepatitis 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Minimum one time screening for Hepatitis B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Vaccination </a:t>
            </a:r>
            <a:r>
              <a:rPr lang="en-US" dirty="0"/>
              <a:t>for all Hepatitis B </a:t>
            </a:r>
            <a:r>
              <a:rPr lang="en-US" dirty="0" smtClean="0"/>
              <a:t>negatives</a:t>
            </a:r>
          </a:p>
          <a:p>
            <a:endParaRPr lang="en-US" dirty="0" smtClean="0"/>
          </a:p>
          <a:p>
            <a:r>
              <a:rPr lang="en-US" dirty="0" smtClean="0"/>
              <a:t>Screening of all new </a:t>
            </a:r>
            <a:r>
              <a:rPr lang="en-US" dirty="0" smtClean="0"/>
              <a:t>entrants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Replication in all other core HRG intervention groups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0026" y="41879"/>
            <a:ext cx="11505683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Scale up plans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24" y="985172"/>
            <a:ext cx="11456791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dirty="0"/>
              <a:t>             </a:t>
            </a:r>
            <a:r>
              <a:rPr lang="en-IN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IN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53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254286"/>
            <a:ext cx="11368585" cy="726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Background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0" y="980982"/>
            <a:ext cx="11368585" cy="57246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i="1" u="sng" dirty="0" smtClean="0"/>
              <a:t>Global Perspective</a:t>
            </a:r>
            <a:r>
              <a:rPr lang="en-US" b="1" i="1" dirty="0" smtClean="0"/>
              <a:t>: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/>
              <a:t>	People living with </a:t>
            </a:r>
            <a:r>
              <a:rPr lang="en-US" b="1" i="1" dirty="0" smtClean="0">
                <a:solidFill>
                  <a:srgbClr val="FF0000"/>
                </a:solidFill>
              </a:rPr>
              <a:t>Chronic </a:t>
            </a:r>
            <a:r>
              <a:rPr lang="en-US" b="1" i="1" dirty="0">
                <a:solidFill>
                  <a:srgbClr val="FF0000"/>
                </a:solidFill>
              </a:rPr>
              <a:t>Hepatitis </a:t>
            </a:r>
            <a:r>
              <a:rPr lang="en-US" b="1" i="1" dirty="0" smtClean="0">
                <a:solidFill>
                  <a:srgbClr val="FF0000"/>
                </a:solidFill>
              </a:rPr>
              <a:t>B </a:t>
            </a:r>
            <a:r>
              <a:rPr lang="en-US" b="1" i="1" dirty="0" smtClean="0"/>
              <a:t>(CHB) </a:t>
            </a:r>
            <a:r>
              <a:rPr lang="en-US" b="1" i="1" dirty="0"/>
              <a:t>: 240 Million</a:t>
            </a:r>
          </a:p>
          <a:p>
            <a:pPr marL="0" indent="0">
              <a:buNone/>
            </a:pPr>
            <a:r>
              <a:rPr lang="en-US" b="1" i="1" dirty="0"/>
              <a:t>	People living with </a:t>
            </a:r>
            <a:r>
              <a:rPr lang="en-US" b="1" i="1" dirty="0" smtClean="0">
                <a:solidFill>
                  <a:srgbClr val="0070C0"/>
                </a:solidFill>
              </a:rPr>
              <a:t>Chronic </a:t>
            </a:r>
            <a:r>
              <a:rPr lang="en-US" b="1" i="1" dirty="0">
                <a:solidFill>
                  <a:srgbClr val="0070C0"/>
                </a:solidFill>
              </a:rPr>
              <a:t>Hepatitis </a:t>
            </a:r>
            <a:r>
              <a:rPr lang="en-US" b="1" i="1" dirty="0" smtClean="0">
                <a:solidFill>
                  <a:srgbClr val="0070C0"/>
                </a:solidFill>
              </a:rPr>
              <a:t>C</a:t>
            </a:r>
            <a:r>
              <a:rPr lang="en-US" b="1" i="1" dirty="0" smtClean="0"/>
              <a:t> (CHC) </a:t>
            </a:r>
            <a:r>
              <a:rPr lang="en-US" b="1" i="1" dirty="0"/>
              <a:t>: 140 </a:t>
            </a:r>
            <a:r>
              <a:rPr lang="en-US" b="1" i="1" dirty="0" smtClean="0"/>
              <a:t>Million</a:t>
            </a:r>
          </a:p>
          <a:p>
            <a:pPr marL="0" indent="0">
              <a:buNone/>
            </a:pPr>
            <a:endParaRPr lang="en-US" b="1" i="1" dirty="0"/>
          </a:p>
          <a:p>
            <a:r>
              <a:rPr lang="en-US" b="1" i="1" u="sng" dirty="0" smtClean="0"/>
              <a:t>National Perspective</a:t>
            </a:r>
            <a:r>
              <a:rPr lang="en-US" b="1" i="1" dirty="0" smtClean="0"/>
              <a:t>: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/>
              <a:t>	People living with </a:t>
            </a:r>
            <a:r>
              <a:rPr lang="en-US" b="1" i="1" dirty="0" smtClean="0"/>
              <a:t>Chronic </a:t>
            </a:r>
            <a:r>
              <a:rPr lang="en-US" b="1" i="1" dirty="0"/>
              <a:t>Hepatitis B : </a:t>
            </a:r>
            <a:r>
              <a:rPr lang="en-US" b="1" i="1" dirty="0">
                <a:solidFill>
                  <a:srgbClr val="C00000"/>
                </a:solidFill>
              </a:rPr>
              <a:t>40 Million</a:t>
            </a:r>
          </a:p>
          <a:p>
            <a:pPr marL="0" indent="0">
              <a:buNone/>
            </a:pPr>
            <a:r>
              <a:rPr lang="en-US" b="1" i="1" dirty="0"/>
              <a:t>	People living with </a:t>
            </a:r>
            <a:r>
              <a:rPr lang="en-US" b="1" i="1" dirty="0" smtClean="0"/>
              <a:t>Chronic </a:t>
            </a:r>
            <a:r>
              <a:rPr lang="en-US" b="1" i="1" dirty="0"/>
              <a:t>Hepatitis C : </a:t>
            </a:r>
            <a:r>
              <a:rPr lang="en-US" b="1" i="1" dirty="0">
                <a:solidFill>
                  <a:srgbClr val="0070C0"/>
                </a:solidFill>
              </a:rPr>
              <a:t>6-12 </a:t>
            </a:r>
            <a:r>
              <a:rPr lang="en-US" b="1" i="1" dirty="0" smtClean="0">
                <a:solidFill>
                  <a:srgbClr val="0070C0"/>
                </a:solidFill>
              </a:rPr>
              <a:t>Million</a:t>
            </a:r>
          </a:p>
          <a:p>
            <a:pPr marL="0" indent="0"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i="1" u="sng" dirty="0" smtClean="0">
                <a:solidFill>
                  <a:schemeClr val="tx1"/>
                </a:solidFill>
              </a:rPr>
              <a:t>Estimated Burden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  <a:r>
              <a:rPr lang="en-US" b="1" i="1" dirty="0" smtClean="0">
                <a:solidFill>
                  <a:srgbClr val="FF7C8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9 times more than HIV</a:t>
            </a:r>
          </a:p>
          <a:p>
            <a:pPr marL="0" indent="0">
              <a:buNone/>
            </a:pPr>
            <a:endParaRPr lang="en-US" b="1" i="1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i="1" u="sng" dirty="0" smtClean="0">
                <a:solidFill>
                  <a:srgbClr val="C00000"/>
                </a:solidFill>
              </a:rPr>
              <a:t>Mortality </a:t>
            </a:r>
            <a:r>
              <a:rPr lang="en-US" b="1" i="1" u="sng" dirty="0">
                <a:solidFill>
                  <a:srgbClr val="C00000"/>
                </a:solidFill>
              </a:rPr>
              <a:t>: Next to TB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xmlns="" val="245923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1576827"/>
              </p:ext>
            </p:extLst>
          </p:nvPr>
        </p:nvGraphicFramePr>
        <p:xfrm>
          <a:off x="1260764" y="300942"/>
          <a:ext cx="9878291" cy="595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6331526"/>
            <a:ext cx="962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Burden of major Infectious diseases in India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35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0" y="980982"/>
            <a:ext cx="11368585" cy="53228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Hepatitis B</a:t>
            </a:r>
            <a:r>
              <a:rPr lang="en-US" dirty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Aware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rgbClr val="C00000"/>
                </a:solidFill>
              </a:rPr>
              <a:t>Only 10</a:t>
            </a:r>
            <a:r>
              <a:rPr lang="en-US" b="1" dirty="0">
                <a:solidFill>
                  <a:srgbClr val="C00000"/>
                </a:solidFill>
              </a:rPr>
              <a:t>% </a:t>
            </a:r>
            <a:r>
              <a:rPr lang="en-US" dirty="0"/>
              <a:t>of people living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>
                <a:solidFill>
                  <a:srgbClr val="C00000"/>
                </a:solidFill>
              </a:rPr>
              <a:t>On treatment </a:t>
            </a:r>
            <a:r>
              <a:rPr lang="en-US" dirty="0" smtClean="0"/>
              <a:t>- </a:t>
            </a:r>
            <a:r>
              <a:rPr lang="en-US" b="1" dirty="0" smtClean="0">
                <a:solidFill>
                  <a:srgbClr val="C00000"/>
                </a:solidFill>
              </a:rPr>
              <a:t>Only 16 </a:t>
            </a:r>
            <a:r>
              <a:rPr lang="en-US" b="1" dirty="0">
                <a:solidFill>
                  <a:srgbClr val="C00000"/>
                </a:solidFill>
              </a:rPr>
              <a:t>% </a:t>
            </a:r>
            <a:r>
              <a:rPr lang="en-US" dirty="0"/>
              <a:t>of those aware </a:t>
            </a:r>
            <a:r>
              <a:rPr lang="en-US" dirty="0" smtClean="0"/>
              <a:t>of status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Hepatitis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/>
              <a:t>: </a:t>
            </a:r>
            <a:r>
              <a:rPr lang="en-US" b="1" dirty="0">
                <a:solidFill>
                  <a:srgbClr val="C00000"/>
                </a:solidFill>
              </a:rPr>
              <a:t>Aware</a:t>
            </a:r>
            <a:r>
              <a:rPr lang="en-US" dirty="0"/>
              <a:t> – </a:t>
            </a:r>
            <a:r>
              <a:rPr lang="en-US" b="1" dirty="0">
                <a:solidFill>
                  <a:srgbClr val="C00000"/>
                </a:solidFill>
              </a:rPr>
              <a:t>Only </a:t>
            </a:r>
            <a:r>
              <a:rPr lang="en-US" b="1" dirty="0" smtClean="0">
                <a:solidFill>
                  <a:srgbClr val="C00000"/>
                </a:solidFill>
              </a:rPr>
              <a:t>19% </a:t>
            </a:r>
            <a:r>
              <a:rPr lang="en-US" dirty="0"/>
              <a:t>of people living </a:t>
            </a:r>
            <a:r>
              <a:rPr lang="en-US" dirty="0" smtClean="0"/>
              <a:t>with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     </a:t>
            </a:r>
            <a:r>
              <a:rPr lang="en-US" b="1" dirty="0" smtClean="0">
                <a:solidFill>
                  <a:srgbClr val="C00000"/>
                </a:solidFill>
              </a:rPr>
              <a:t>On </a:t>
            </a:r>
            <a:r>
              <a:rPr lang="en-US" b="1" dirty="0">
                <a:solidFill>
                  <a:srgbClr val="C00000"/>
                </a:solidFill>
              </a:rPr>
              <a:t>treatment </a:t>
            </a:r>
            <a:r>
              <a:rPr lang="en-US" dirty="0"/>
              <a:t>- </a:t>
            </a:r>
            <a:r>
              <a:rPr lang="en-US" b="1" dirty="0">
                <a:solidFill>
                  <a:srgbClr val="C00000"/>
                </a:solidFill>
              </a:rPr>
              <a:t>Only </a:t>
            </a:r>
            <a:r>
              <a:rPr lang="en-US" b="1" dirty="0" smtClean="0">
                <a:solidFill>
                  <a:srgbClr val="C00000"/>
                </a:solidFill>
              </a:rPr>
              <a:t>30 </a:t>
            </a:r>
            <a:r>
              <a:rPr lang="en-US" b="1" dirty="0">
                <a:solidFill>
                  <a:srgbClr val="C00000"/>
                </a:solidFill>
              </a:rPr>
              <a:t>% </a:t>
            </a:r>
            <a:r>
              <a:rPr lang="en-US" dirty="0"/>
              <a:t>of those aware of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3081" y="254286"/>
            <a:ext cx="11368585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The Paradox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27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2" y="980981"/>
            <a:ext cx="11368584" cy="57172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	    </a:t>
            </a:r>
            <a:r>
              <a:rPr lang="en-US" b="1" u="sng" dirty="0" smtClean="0">
                <a:solidFill>
                  <a:srgbClr val="C00000"/>
                </a:solidFill>
              </a:rPr>
              <a:t>The Most-at-risk</a:t>
            </a:r>
            <a:r>
              <a:rPr lang="en-US" dirty="0" smtClean="0"/>
              <a:t>:                  People </a:t>
            </a:r>
            <a:r>
              <a:rPr lang="en-US" dirty="0"/>
              <a:t>Who Inject Drugs (PWID)</a:t>
            </a:r>
          </a:p>
          <a:p>
            <a:pPr marL="0" indent="0">
              <a:buNone/>
            </a:pPr>
            <a:r>
              <a:rPr lang="en-US" dirty="0"/>
              <a:t>					 </a:t>
            </a:r>
            <a:r>
              <a:rPr lang="en-US" dirty="0" smtClean="0"/>
              <a:t>        MSM/TG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smtClean="0"/>
              <a:t>         FSW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smtClean="0"/>
              <a:t> </a:t>
            </a:r>
            <a:r>
              <a:rPr lang="en-IN" dirty="0" smtClean="0"/>
              <a:t>        People </a:t>
            </a:r>
            <a:r>
              <a:rPr lang="en-IN" dirty="0"/>
              <a:t>in closed settings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smtClean="0"/>
              <a:t>         Truckers/Migrants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                                                         </a:t>
            </a:r>
            <a:endParaRPr lang="en-IN" dirty="0" smtClean="0"/>
          </a:p>
          <a:p>
            <a:pPr marL="514350" indent="-514350">
              <a:buNone/>
            </a:pPr>
            <a:r>
              <a:rPr lang="en-IN" b="1" dirty="0" smtClean="0">
                <a:solidFill>
                  <a:srgbClr val="7030A0"/>
                </a:solidFill>
              </a:rPr>
              <a:t>Pooled  Prevalence for Hep C</a:t>
            </a:r>
            <a:r>
              <a:rPr lang="en-IN" dirty="0" smtClean="0"/>
              <a:t> : 44.7 ;   5.0 ; 4.4</a:t>
            </a:r>
          </a:p>
          <a:p>
            <a:pPr marL="514350" indent="-514350">
              <a:buNone/>
            </a:pPr>
            <a:endParaRPr lang="en-IN" dirty="0" smtClean="0"/>
          </a:p>
          <a:p>
            <a:pPr marL="514350" indent="-514350">
              <a:buNone/>
            </a:pPr>
            <a:endParaRPr lang="en-IN" dirty="0" smtClean="0"/>
          </a:p>
          <a:p>
            <a:pPr marL="514350" indent="-514350">
              <a:buNone/>
            </a:pP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from the Service Domain</a:t>
            </a:r>
            <a:endParaRPr lang="en-I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3081" y="254286"/>
            <a:ext cx="11368585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The ‘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Missing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’ numbers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729346" y="1953492"/>
            <a:ext cx="484632" cy="2574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732183" y="4957590"/>
            <a:ext cx="484632" cy="1134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012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3C99DB-C039-4B45-AF29-A4DF0CE1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0" y="980982"/>
            <a:ext cx="11368585" cy="51150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lphaUcPeriod"/>
            </a:pPr>
            <a:endParaRPr lang="en-IN" dirty="0" smtClean="0"/>
          </a:p>
          <a:p>
            <a:pPr marL="514350" indent="-514350">
              <a:buAutoNum type="alphaUcPeriod"/>
            </a:pPr>
            <a:endParaRPr lang="en-IN" dirty="0"/>
          </a:p>
          <a:p>
            <a:pPr marL="514350" indent="-514350">
              <a:buAutoNum type="alphaUcPeriod"/>
            </a:pPr>
            <a:r>
              <a:rPr lang="en-IN" dirty="0" smtClean="0"/>
              <a:t>Facility based Approach: The routine</a:t>
            </a:r>
          </a:p>
          <a:p>
            <a:pPr marL="514350" indent="-514350">
              <a:buAutoNum type="alphaUcPeriod"/>
            </a:pPr>
            <a:endParaRPr lang="en-IN" dirty="0"/>
          </a:p>
          <a:p>
            <a:pPr marL="514350" indent="-514350">
              <a:buAutoNum type="alphaUcPeriod"/>
            </a:pPr>
            <a:endParaRPr lang="en-IN" dirty="0" smtClean="0"/>
          </a:p>
          <a:p>
            <a:pPr marL="514350" indent="-514350">
              <a:buAutoNum type="alphaUcPeriod"/>
            </a:pPr>
            <a:r>
              <a:rPr lang="en-IN" dirty="0" smtClean="0"/>
              <a:t>Are we getting to the </a:t>
            </a:r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Most-at-Risk ?</a:t>
            </a:r>
          </a:p>
          <a:p>
            <a:pPr marL="514350" indent="-514350">
              <a:buAutoNum type="alphaUcPeriod"/>
            </a:pPr>
            <a:endParaRPr lang="en-IN" dirty="0" smtClean="0"/>
          </a:p>
          <a:p>
            <a:pPr>
              <a:buNone/>
            </a:pPr>
            <a:r>
              <a:rPr lang="en-IN" dirty="0"/>
              <a:t>	 </a:t>
            </a:r>
            <a:r>
              <a:rPr lang="en-IN" dirty="0" smtClean="0"/>
              <a:t>  </a:t>
            </a:r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Mainstreaming the Marginalised  through Community approach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/>
          </a:p>
          <a:p>
            <a:endParaRPr lang="en-IN" dirty="0"/>
          </a:p>
          <a:p>
            <a:pPr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3081" y="254286"/>
            <a:ext cx="11368585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Our Approach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02726" y="3990107"/>
            <a:ext cx="484632" cy="595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14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09" y="1517156"/>
            <a:ext cx="11346456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bring FSWs and other Core Groups into the NVHCP Fold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Target numbers of FSW to be screened (In pilot): </a:t>
            </a:r>
            <a:r>
              <a:rPr lang="en-US" b="1" dirty="0" smtClean="0">
                <a:solidFill>
                  <a:srgbClr val="C00000"/>
                </a:solidFill>
              </a:rPr>
              <a:t>3965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3081" y="254286"/>
            <a:ext cx="11368585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Our AIM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0" y="804708"/>
            <a:ext cx="11505684" cy="5904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Target Community: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Sex Workers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		</a:t>
            </a:r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Approach:</a:t>
            </a:r>
            <a:r>
              <a:rPr lang="en-US" dirty="0" smtClean="0"/>
              <a:t> </a:t>
            </a:r>
            <a:r>
              <a:rPr lang="en-US" dirty="0"/>
              <a:t>Community </a:t>
            </a:r>
            <a:r>
              <a:rPr lang="en-US" dirty="0" smtClean="0"/>
              <a:t>ownership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A Synergy</a:t>
            </a:r>
            <a:r>
              <a:rPr lang="en-US" dirty="0" smtClean="0"/>
              <a:t>        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 With existing HIV/AIDS project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The Locale       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Intervention Proje</a:t>
            </a:r>
            <a:r>
              <a:rPr lang="en-US" b="1" dirty="0"/>
              <a:t>cts </a:t>
            </a:r>
            <a:r>
              <a:rPr lang="en-US" dirty="0"/>
              <a:t>(SHIP I to V</a:t>
            </a:r>
            <a:r>
              <a:rPr lang="en-US" dirty="0" smtClean="0"/>
              <a:t>), Kolkata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The Partners   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Human Development and Social Action</a:t>
            </a:r>
            <a:r>
              <a:rPr lang="en-US" dirty="0"/>
              <a:t> (SHDSA)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and</a:t>
            </a:r>
          </a:p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Durbar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Mahila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Samanwaya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The Vision: </a:t>
            </a:r>
            <a:r>
              <a:rPr lang="en-US" b="1" dirty="0" smtClean="0"/>
              <a:t>Counsel</a:t>
            </a:r>
            <a:r>
              <a:rPr lang="en-US" dirty="0" smtClean="0"/>
              <a:t>         </a:t>
            </a:r>
            <a:r>
              <a:rPr lang="en-US" b="1" dirty="0" smtClean="0"/>
              <a:t>Screen</a:t>
            </a:r>
            <a:r>
              <a:rPr lang="en-US" dirty="0" smtClean="0"/>
              <a:t>         </a:t>
            </a:r>
            <a:r>
              <a:rPr lang="en-US" b="1" dirty="0" smtClean="0"/>
              <a:t>Confirm</a:t>
            </a:r>
            <a:r>
              <a:rPr lang="en-US" dirty="0" smtClean="0"/>
              <a:t>       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Treatment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3081" y="66997"/>
            <a:ext cx="11505683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The Construct of Pilot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81654" y="6212512"/>
            <a:ext cx="554182" cy="34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72763" y="6226362"/>
            <a:ext cx="554182" cy="34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31520" y="6226362"/>
            <a:ext cx="554182" cy="346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09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9E5FFEA-ABE0-4165-B743-3F9581FA0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220635"/>
              </p:ext>
            </p:extLst>
          </p:nvPr>
        </p:nvGraphicFramePr>
        <p:xfrm>
          <a:off x="410026" y="826501"/>
          <a:ext cx="11505683" cy="584971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059028">
                  <a:extLst>
                    <a:ext uri="{9D8B030D-6E8A-4147-A177-3AD203B41FA5}">
                      <a16:colId xmlns:a16="http://schemas.microsoft.com/office/drawing/2014/main" xmlns="" val="1011773177"/>
                    </a:ext>
                  </a:extLst>
                </a:gridCol>
                <a:gridCol w="2809920">
                  <a:extLst>
                    <a:ext uri="{9D8B030D-6E8A-4147-A177-3AD203B41FA5}">
                      <a16:colId xmlns:a16="http://schemas.microsoft.com/office/drawing/2014/main" xmlns="" val="3830094879"/>
                    </a:ext>
                  </a:extLst>
                </a:gridCol>
                <a:gridCol w="7636735">
                  <a:extLst>
                    <a:ext uri="{9D8B030D-6E8A-4147-A177-3AD203B41FA5}">
                      <a16:colId xmlns:a16="http://schemas.microsoft.com/office/drawing/2014/main" xmlns="" val="454176087"/>
                    </a:ext>
                  </a:extLst>
                </a:gridCol>
              </a:tblGrid>
              <a:tr h="974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Sl.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Zone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Area covered 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effectLst/>
                        </a:rPr>
                        <a:t>(Population 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4569973"/>
                  </a:ext>
                </a:extLst>
              </a:tr>
              <a:tr h="974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SHDSA SHIP - 1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Part of </a:t>
                      </a:r>
                      <a:r>
                        <a:rPr lang="en-US" sz="2000" dirty="0" err="1" smtClean="0">
                          <a:effectLst/>
                        </a:rPr>
                        <a:t>Sonagachi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endParaRPr lang="en-US" sz="2000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effectLst/>
                        </a:rPr>
                        <a:t>(1200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2173814"/>
                  </a:ext>
                </a:extLst>
              </a:tr>
              <a:tr h="974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SHDSA SHIP - 2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Part of </a:t>
                      </a:r>
                      <a:r>
                        <a:rPr lang="en-US" sz="2000" dirty="0" err="1" smtClean="0">
                          <a:effectLst/>
                        </a:rPr>
                        <a:t>Sonagachi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effectLst/>
                        </a:rPr>
                        <a:t>(1173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22627929"/>
                  </a:ext>
                </a:extLst>
              </a:tr>
              <a:tr h="974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SHDSA SHIP - 3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</a:rPr>
                        <a:t>Rambagan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Sethbagan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 smtClean="0">
                          <a:effectLst/>
                        </a:rPr>
                        <a:t>Jorabagan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endParaRPr lang="en-US" sz="2000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effectLst/>
                        </a:rPr>
                        <a:t>(400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22254560"/>
                  </a:ext>
                </a:extLst>
              </a:tr>
              <a:tr h="974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SHDSA SHIP - 4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effectLst/>
                        </a:rPr>
                        <a:t>Bowbazar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effectLst/>
                        </a:rPr>
                        <a:t>(550</a:t>
                      </a:r>
                      <a:r>
                        <a:rPr lang="en-US" sz="2000" dirty="0">
                          <a:effectLst/>
                        </a:rPr>
                        <a:t>) 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72291003"/>
                  </a:ext>
                </a:extLst>
              </a:tr>
              <a:tr h="974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</a:rPr>
                        <a:t>SHDSA SHIP - 5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Kalighat, </a:t>
                      </a:r>
                      <a:r>
                        <a:rPr lang="en-US" sz="2000" dirty="0" err="1">
                          <a:effectLst/>
                        </a:rPr>
                        <a:t>Chetla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Khidirpore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Lakahar</a:t>
                      </a:r>
                      <a:r>
                        <a:rPr lang="en-US" sz="2000" dirty="0">
                          <a:effectLst/>
                        </a:rPr>
                        <a:t> Math, </a:t>
                      </a:r>
                      <a:r>
                        <a:rPr lang="en-US" sz="2000" dirty="0" err="1">
                          <a:effectLst/>
                        </a:rPr>
                        <a:t>Tollygunge</a:t>
                      </a:r>
                      <a:r>
                        <a:rPr lang="en-US" sz="2000" dirty="0">
                          <a:effectLst/>
                        </a:rPr>
                        <a:t>   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642)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89010651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10026" y="80941"/>
            <a:ext cx="11505683" cy="726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The Target Areas to be Covered</a:t>
            </a:r>
            <a:endParaRPr lang="en-IN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7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426</Words>
  <Application>Microsoft Office PowerPoint</Application>
  <PresentationFormat>Custom</PresentationFormat>
  <Paragraphs>162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Mainstreaming Female Sex Workers in NVHCP </vt:lpstr>
      <vt:lpstr>Background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HEPATITIS</dc:title>
  <dc:creator>ControlRoom1</dc:creator>
  <cp:lastModifiedBy>ControlRoom1</cp:lastModifiedBy>
  <cp:revision>112</cp:revision>
  <dcterms:created xsi:type="dcterms:W3CDTF">2019-10-16T10:35:08Z</dcterms:created>
  <dcterms:modified xsi:type="dcterms:W3CDTF">2021-01-05T10:17:22Z</dcterms:modified>
</cp:coreProperties>
</file>