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305" r:id="rId6"/>
    <p:sldId id="306" r:id="rId7"/>
    <p:sldId id="301" r:id="rId8"/>
    <p:sldId id="302" r:id="rId9"/>
    <p:sldId id="303" r:id="rId10"/>
    <p:sldId id="304" r:id="rId11"/>
    <p:sldId id="263" r:id="rId12"/>
    <p:sldId id="270" r:id="rId13"/>
    <p:sldId id="264" r:id="rId14"/>
    <p:sldId id="271" r:id="rId15"/>
    <p:sldId id="275" r:id="rId16"/>
    <p:sldId id="272" r:id="rId17"/>
    <p:sldId id="273" r:id="rId18"/>
    <p:sldId id="274" r:id="rId19"/>
    <p:sldId id="276" r:id="rId20"/>
    <p:sldId id="278" r:id="rId21"/>
    <p:sldId id="286" r:id="rId22"/>
    <p:sldId id="290" r:id="rId23"/>
    <p:sldId id="291" r:id="rId24"/>
    <p:sldId id="288" r:id="rId25"/>
    <p:sldId id="295" r:id="rId26"/>
    <p:sldId id="296" r:id="rId27"/>
    <p:sldId id="297" r:id="rId28"/>
    <p:sldId id="279" r:id="rId29"/>
    <p:sldId id="280" r:id="rId30"/>
    <p:sldId id="282" r:id="rId31"/>
    <p:sldId id="285" r:id="rId32"/>
    <p:sldId id="281" r:id="rId33"/>
    <p:sldId id="298" r:id="rId34"/>
    <p:sldId id="284" r:id="rId35"/>
    <p:sldId id="29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50" d="100"/>
          <a:sy n="50" d="100"/>
        </p:scale>
        <p:origin x="-148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uresh\NRM\Q2%20FY%2017-18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uresh\NRM\Q2%20FY%2017-18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%ge Mortality - Trauma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7949555086102004E-2"/>
          <c:y val="0.12986900942937701"/>
          <c:w val="0.89011083980356098"/>
          <c:h val="0.75514144065325295"/>
        </c:manualLayout>
      </c:layout>
      <c:lineChart>
        <c:grouping val="standard"/>
        <c:varyColors val="0"/>
        <c:ser>
          <c:idx val="0"/>
          <c:order val="0"/>
          <c:tx>
            <c:strRef>
              <c:f>Death!$O$36</c:f>
              <c:strCache>
                <c:ptCount val="1"/>
                <c:pt idx="0">
                  <c:v>%ge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Death!$N$37:$N$44</c:f>
              <c:strCache>
                <c:ptCount val="8"/>
                <c:pt idx="0">
                  <c:v>January '18</c:v>
                </c:pt>
                <c:pt idx="1">
                  <c:v>February '18</c:v>
                </c:pt>
                <c:pt idx="2">
                  <c:v>March '18</c:v>
                </c:pt>
                <c:pt idx="3">
                  <c:v>April '18</c:v>
                </c:pt>
                <c:pt idx="4">
                  <c:v>May '18</c:v>
                </c:pt>
                <c:pt idx="5">
                  <c:v>June '18</c:v>
                </c:pt>
                <c:pt idx="6">
                  <c:v>July '18</c:v>
                </c:pt>
                <c:pt idx="7">
                  <c:v>August '18</c:v>
                </c:pt>
              </c:strCache>
            </c:strRef>
          </c:cat>
          <c:val>
            <c:numRef>
              <c:f>Death!$O$37:$O$44</c:f>
              <c:numCache>
                <c:formatCode>General</c:formatCode>
                <c:ptCount val="8"/>
                <c:pt idx="0">
                  <c:v>8.27</c:v>
                </c:pt>
                <c:pt idx="1">
                  <c:v>7.99</c:v>
                </c:pt>
                <c:pt idx="2">
                  <c:v>6.4</c:v>
                </c:pt>
                <c:pt idx="3">
                  <c:v>5.6199999999999957</c:v>
                </c:pt>
                <c:pt idx="4">
                  <c:v>4.78</c:v>
                </c:pt>
                <c:pt idx="5">
                  <c:v>5.4700000000000024</c:v>
                </c:pt>
                <c:pt idx="6">
                  <c:v>4.8899999999999997</c:v>
                </c:pt>
                <c:pt idx="7">
                  <c:v>3.28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125-4C91-A160-9F83F21117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340224"/>
        <c:axId val="44530432"/>
      </c:lineChart>
      <c:catAx>
        <c:axId val="44340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4530432"/>
        <c:crosses val="autoZero"/>
        <c:auto val="1"/>
        <c:lblAlgn val="ctr"/>
        <c:lblOffset val="100"/>
        <c:noMultiLvlLbl val="0"/>
      </c:catAx>
      <c:valAx>
        <c:axId val="4453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43402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%ge Mortality - Non Trauma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Death!$O$49</c:f>
              <c:strCache>
                <c:ptCount val="1"/>
                <c:pt idx="0">
                  <c:v>%ge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Death!$N$50:$N$57</c:f>
              <c:strCache>
                <c:ptCount val="8"/>
                <c:pt idx="0">
                  <c:v>January '18</c:v>
                </c:pt>
                <c:pt idx="1">
                  <c:v>February '18</c:v>
                </c:pt>
                <c:pt idx="2">
                  <c:v>March '18</c:v>
                </c:pt>
                <c:pt idx="3">
                  <c:v>April '18</c:v>
                </c:pt>
                <c:pt idx="4">
                  <c:v>May '18</c:v>
                </c:pt>
                <c:pt idx="5">
                  <c:v>June '18</c:v>
                </c:pt>
                <c:pt idx="6">
                  <c:v>July '18</c:v>
                </c:pt>
                <c:pt idx="7">
                  <c:v>August '18</c:v>
                </c:pt>
              </c:strCache>
            </c:strRef>
          </c:cat>
          <c:val>
            <c:numRef>
              <c:f>Death!$O$50:$O$57</c:f>
              <c:numCache>
                <c:formatCode>General</c:formatCode>
                <c:ptCount val="8"/>
                <c:pt idx="0">
                  <c:v>5.51</c:v>
                </c:pt>
                <c:pt idx="1">
                  <c:v>3.37</c:v>
                </c:pt>
                <c:pt idx="2">
                  <c:v>3.37</c:v>
                </c:pt>
                <c:pt idx="3">
                  <c:v>3.24</c:v>
                </c:pt>
                <c:pt idx="4">
                  <c:v>3.13</c:v>
                </c:pt>
                <c:pt idx="5">
                  <c:v>2.86</c:v>
                </c:pt>
                <c:pt idx="6">
                  <c:v>2.72</c:v>
                </c:pt>
                <c:pt idx="7">
                  <c:v>3.59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5F-4B9D-A9D6-6395BBBEBC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484864"/>
        <c:axId val="45679744"/>
      </c:lineChart>
      <c:catAx>
        <c:axId val="144484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679744"/>
        <c:crosses val="autoZero"/>
        <c:auto val="1"/>
        <c:lblAlgn val="ctr"/>
        <c:lblOffset val="100"/>
        <c:noMultiLvlLbl val="0"/>
      </c:catAx>
      <c:valAx>
        <c:axId val="4567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44848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IN" sz="1600"/>
              <a:t>RTA Availed /Month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0.3189792663476910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33-484B-913C-3F4A4B5E70C7}"/>
                </c:ext>
              </c:extLst>
            </c:dLbl>
            <c:dLbl>
              <c:idx val="1"/>
              <c:layout>
                <c:manualLayout>
                  <c:x val="-0.12121212121212201"/>
                  <c:y val="-1.5503875968992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33-484B-913C-3F4A4B5E70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Sheet1!$F$5:$F$6</c:f>
              <c:strCache>
                <c:ptCount val="2"/>
                <c:pt idx="0">
                  <c:v>Jan'17 to Sep'17</c:v>
                </c:pt>
                <c:pt idx="1">
                  <c:v>Jan'16 to Dec'16</c:v>
                </c:pt>
              </c:strCache>
            </c:strRef>
          </c:cat>
          <c:val>
            <c:numRef>
              <c:f>Sheet1!$G$5:$G$6</c:f>
              <c:numCache>
                <c:formatCode>General</c:formatCode>
                <c:ptCount val="2"/>
                <c:pt idx="0">
                  <c:v>18974</c:v>
                </c:pt>
                <c:pt idx="1">
                  <c:v>17994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33-484B-913C-3F4A4B5E7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675840"/>
        <c:axId val="88298560"/>
        <c:axId val="0"/>
      </c:bar3DChart>
      <c:catAx>
        <c:axId val="128675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8298560"/>
        <c:crosses val="autoZero"/>
        <c:auto val="1"/>
        <c:lblAlgn val="ctr"/>
        <c:lblOffset val="100"/>
        <c:noMultiLvlLbl val="0"/>
      </c:catAx>
      <c:valAx>
        <c:axId val="882985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86758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/>
              <a:t>RTA Response Time/ Month</a:t>
            </a:r>
          </a:p>
        </c:rich>
      </c:tx>
      <c:layout>
        <c:manualLayout>
          <c:xMode val="edge"/>
          <c:yMode val="edge"/>
          <c:x val="0.409679824790113"/>
          <c:y val="1.12517580872010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105908119101"/>
          <c:y val="0.151898734177217"/>
          <c:w val="0.81106325285498304"/>
          <c:h val="0.64680111188633105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0.1479028697571750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A-4820-8C1E-A9E406132EB2}"/>
                </c:ext>
              </c:extLst>
            </c:dLbl>
            <c:dLbl>
              <c:idx val="1"/>
              <c:layout>
                <c:manualLayout>
                  <c:x val="-0.19867549668874199"/>
                  <c:y val="-1.68776371308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3A-4820-8C1E-A9E406132E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Sheet1!$B$17:$B$18</c:f>
              <c:strCache>
                <c:ptCount val="2"/>
                <c:pt idx="0">
                  <c:v>Jan'17 to Sep'17</c:v>
                </c:pt>
                <c:pt idx="1">
                  <c:v>Jan'16 to Dec'16</c:v>
                </c:pt>
              </c:strCache>
            </c:strRef>
          </c:cat>
          <c:val>
            <c:numRef>
              <c:f>Sheet1!$C$17:$C$18</c:f>
              <c:numCache>
                <c:formatCode>hh:mm:ss</c:formatCode>
                <c:ptCount val="2"/>
                <c:pt idx="0">
                  <c:v>1.05787037037037E-2</c:v>
                </c:pt>
                <c:pt idx="1">
                  <c:v>1.11689814814815E-2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3A-4820-8C1E-A9E406132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676864"/>
        <c:axId val="88300864"/>
        <c:axId val="0"/>
      </c:bar3DChart>
      <c:catAx>
        <c:axId val="128676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8300864"/>
        <c:crosses val="autoZero"/>
        <c:auto val="1"/>
        <c:lblAlgn val="ctr"/>
        <c:lblOffset val="100"/>
        <c:noMultiLvlLbl val="0"/>
      </c:catAx>
      <c:valAx>
        <c:axId val="88300864"/>
        <c:scaling>
          <c:orientation val="minMax"/>
        </c:scaling>
        <c:delete val="0"/>
        <c:axPos val="b"/>
        <c:majorGridlines/>
        <c:numFmt formatCode="hh:mm:ss" sourceLinked="1"/>
        <c:majorTickMark val="out"/>
        <c:minorTickMark val="none"/>
        <c:tickLblPos val="nextTo"/>
        <c:crossAx val="12867686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9D651-20E7-46CB-BDD4-4550391BE4FB}" type="doc">
      <dgm:prSet loTypeId="urn:microsoft.com/office/officeart/2005/8/layout/pyramid1" loCatId="pyramid" qsTypeId="urn:microsoft.com/office/officeart/2005/8/quickstyle/simple3" qsCatId="simple" csTypeId="urn:microsoft.com/office/officeart/2005/8/colors/accent1_2#15" csCatId="accent1" phldr="1"/>
      <dgm:spPr/>
    </dgm:pt>
    <dgm:pt modelId="{8B67D052-1CB5-40E3-88E9-770D6E44DF6E}">
      <dgm:prSet phldrT="[Text]" custT="1"/>
      <dgm:spPr/>
      <dgm:t>
        <a:bodyPr/>
        <a:lstStyle/>
        <a:p>
          <a:r>
            <a:rPr lang="en-IN" sz="2000" dirty="0">
              <a:latin typeface="Trebuchet MS" pitchFamily="34" charset="0"/>
            </a:rPr>
            <a:t>Chairmanship under </a:t>
          </a:r>
          <a:endParaRPr lang="en-IN" sz="2000" dirty="0" smtClean="0">
            <a:latin typeface="Trebuchet MS" pitchFamily="34" charset="0"/>
          </a:endParaRPr>
        </a:p>
        <a:p>
          <a:r>
            <a:rPr lang="en-IN" sz="2000" dirty="0" smtClean="0">
              <a:latin typeface="Trebuchet MS" pitchFamily="34" charset="0"/>
            </a:rPr>
            <a:t>District </a:t>
          </a:r>
          <a:r>
            <a:rPr lang="en-IN" sz="2000" dirty="0">
              <a:latin typeface="Trebuchet MS" pitchFamily="34" charset="0"/>
            </a:rPr>
            <a:t>Collector</a:t>
          </a:r>
        </a:p>
      </dgm:t>
    </dgm:pt>
    <dgm:pt modelId="{0A8B03FA-A859-41F3-A72B-6C484256B73F}" type="parTrans" cxnId="{0076FFBE-AF48-427F-90B9-2CDD34CDE339}">
      <dgm:prSet/>
      <dgm:spPr/>
      <dgm:t>
        <a:bodyPr/>
        <a:lstStyle/>
        <a:p>
          <a:endParaRPr lang="en-IN"/>
        </a:p>
      </dgm:t>
    </dgm:pt>
    <dgm:pt modelId="{063DBE6F-6F2D-43E9-882C-948EF793D3C7}" type="sibTrans" cxnId="{0076FFBE-AF48-427F-90B9-2CDD34CDE339}">
      <dgm:prSet/>
      <dgm:spPr/>
      <dgm:t>
        <a:bodyPr/>
        <a:lstStyle/>
        <a:p>
          <a:endParaRPr lang="en-IN"/>
        </a:p>
      </dgm:t>
    </dgm:pt>
    <dgm:pt modelId="{5C98CE98-836A-463D-B865-8B8AC6B60954}">
      <dgm:prSet phldrT="[Text]" custT="1"/>
      <dgm:spPr/>
      <dgm:t>
        <a:bodyPr/>
        <a:lstStyle/>
        <a:p>
          <a:r>
            <a:rPr lang="en-IN" sz="2000" dirty="0">
              <a:latin typeface="Trebuchet MS" pitchFamily="34" charset="0"/>
            </a:rPr>
            <a:t>District Trauma Care Nodal Officer </a:t>
          </a:r>
        </a:p>
        <a:p>
          <a:r>
            <a:rPr lang="en-IN" sz="2000" dirty="0">
              <a:latin typeface="Trebuchet MS" pitchFamily="34" charset="0"/>
            </a:rPr>
            <a:t>Joint Director (DM&amp;RHS) </a:t>
          </a:r>
        </a:p>
      </dgm:t>
    </dgm:pt>
    <dgm:pt modelId="{F4B4AB29-80D5-4E20-BF58-01F4DC34C38E}" type="parTrans" cxnId="{7C5F2F41-203C-4AA2-B296-38F97EE36CF0}">
      <dgm:prSet/>
      <dgm:spPr/>
      <dgm:t>
        <a:bodyPr/>
        <a:lstStyle/>
        <a:p>
          <a:endParaRPr lang="en-IN"/>
        </a:p>
      </dgm:t>
    </dgm:pt>
    <dgm:pt modelId="{6811C10E-0C10-4895-9A49-60489A38641B}" type="sibTrans" cxnId="{7C5F2F41-203C-4AA2-B296-38F97EE36CF0}">
      <dgm:prSet/>
      <dgm:spPr/>
      <dgm:t>
        <a:bodyPr/>
        <a:lstStyle/>
        <a:p>
          <a:endParaRPr lang="en-IN"/>
        </a:p>
      </dgm:t>
    </dgm:pt>
    <dgm:pt modelId="{F97C77A1-2DEA-453C-96B3-8A9339D83E26}">
      <dgm:prSet phldrT="[Text]" custT="1"/>
      <dgm:spPr/>
      <dgm:t>
        <a:bodyPr/>
        <a:lstStyle/>
        <a:p>
          <a:r>
            <a:rPr lang="en-IN" sz="2000" dirty="0" smtClean="0">
              <a:latin typeface="Trebuchet MS" pitchFamily="34" charset="0"/>
            </a:rPr>
            <a:t>Hospital Trauma Care Nodal Officer (HTNO)  </a:t>
          </a:r>
          <a:r>
            <a:rPr lang="en-IN" sz="2000" dirty="0">
              <a:latin typeface="Trebuchet MS" pitchFamily="34" charset="0"/>
            </a:rPr>
            <a:t>of Respective Trauma Care Centres</a:t>
          </a:r>
        </a:p>
      </dgm:t>
    </dgm:pt>
    <dgm:pt modelId="{C0AA6BCE-7806-46A4-A4BB-8AA08C0C0B46}" type="parTrans" cxnId="{6467DB9C-3A44-43D8-AFDC-8E1E7B26A815}">
      <dgm:prSet/>
      <dgm:spPr/>
      <dgm:t>
        <a:bodyPr/>
        <a:lstStyle/>
        <a:p>
          <a:endParaRPr lang="en-IN"/>
        </a:p>
      </dgm:t>
    </dgm:pt>
    <dgm:pt modelId="{2D52DBEB-420C-4B7A-A5B6-00FF4726C35D}" type="sibTrans" cxnId="{6467DB9C-3A44-43D8-AFDC-8E1E7B26A815}">
      <dgm:prSet/>
      <dgm:spPr/>
      <dgm:t>
        <a:bodyPr/>
        <a:lstStyle/>
        <a:p>
          <a:endParaRPr lang="en-IN"/>
        </a:p>
      </dgm:t>
    </dgm:pt>
    <dgm:pt modelId="{658EB725-6498-4675-A906-70B09585B596}" type="pres">
      <dgm:prSet presAssocID="{3149D651-20E7-46CB-BDD4-4550391BE4FB}" presName="Name0" presStyleCnt="0">
        <dgm:presLayoutVars>
          <dgm:dir/>
          <dgm:animLvl val="lvl"/>
          <dgm:resizeHandles val="exact"/>
        </dgm:presLayoutVars>
      </dgm:prSet>
      <dgm:spPr/>
    </dgm:pt>
    <dgm:pt modelId="{F8F95243-8D90-4AA9-8565-4E5405070C86}" type="pres">
      <dgm:prSet presAssocID="{8B67D052-1CB5-40E3-88E9-770D6E44DF6E}" presName="Name8" presStyleCnt="0"/>
      <dgm:spPr/>
    </dgm:pt>
    <dgm:pt modelId="{C007934E-60E5-4E6D-9557-108A2CF810EC}" type="pres">
      <dgm:prSet presAssocID="{8B67D052-1CB5-40E3-88E9-770D6E44DF6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3946A-F850-4117-A382-41FADA4E2F2F}" type="pres">
      <dgm:prSet presAssocID="{8B67D052-1CB5-40E3-88E9-770D6E44DF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4FC5E-9DB5-4348-94E8-AEFDB03AA93A}" type="pres">
      <dgm:prSet presAssocID="{5C98CE98-836A-463D-B865-8B8AC6B60954}" presName="Name8" presStyleCnt="0"/>
      <dgm:spPr/>
    </dgm:pt>
    <dgm:pt modelId="{088D03E3-486C-45BC-B460-7BE779AA53EF}" type="pres">
      <dgm:prSet presAssocID="{5C98CE98-836A-463D-B865-8B8AC6B6095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D34CB-1C32-4CF5-96A1-141F8ACA6D1A}" type="pres">
      <dgm:prSet presAssocID="{5C98CE98-836A-463D-B865-8B8AC6B609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99776-7FEB-4FCF-9C3C-FD22EEE49F51}" type="pres">
      <dgm:prSet presAssocID="{F97C77A1-2DEA-453C-96B3-8A9339D83E26}" presName="Name8" presStyleCnt="0"/>
      <dgm:spPr/>
    </dgm:pt>
    <dgm:pt modelId="{5136EBB8-8BC6-49B4-B765-AC6919FADF63}" type="pres">
      <dgm:prSet presAssocID="{F97C77A1-2DEA-453C-96B3-8A9339D83E2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6F33E-AC8A-4679-BD7D-1E96D49699B0}" type="pres">
      <dgm:prSet presAssocID="{F97C77A1-2DEA-453C-96B3-8A9339D83E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5F2F41-203C-4AA2-B296-38F97EE36CF0}" srcId="{3149D651-20E7-46CB-BDD4-4550391BE4FB}" destId="{5C98CE98-836A-463D-B865-8B8AC6B60954}" srcOrd="1" destOrd="0" parTransId="{F4B4AB29-80D5-4E20-BF58-01F4DC34C38E}" sibTransId="{6811C10E-0C10-4895-9A49-60489A38641B}"/>
    <dgm:cxn modelId="{15CC8A3F-FD76-E648-9BA1-E4CE1E6D6109}" type="presOf" srcId="{8B67D052-1CB5-40E3-88E9-770D6E44DF6E}" destId="{05D3946A-F850-4117-A382-41FADA4E2F2F}" srcOrd="1" destOrd="0" presId="urn:microsoft.com/office/officeart/2005/8/layout/pyramid1"/>
    <dgm:cxn modelId="{2E17FE40-4A47-2749-B8D5-1EFB03814324}" type="presOf" srcId="{F97C77A1-2DEA-453C-96B3-8A9339D83E26}" destId="{5136EBB8-8BC6-49B4-B765-AC6919FADF63}" srcOrd="0" destOrd="0" presId="urn:microsoft.com/office/officeart/2005/8/layout/pyramid1"/>
    <dgm:cxn modelId="{778E75F3-3C8D-5049-9A2D-83D196C2A9CD}" type="presOf" srcId="{5C98CE98-836A-463D-B865-8B8AC6B60954}" destId="{74BD34CB-1C32-4CF5-96A1-141F8ACA6D1A}" srcOrd="1" destOrd="0" presId="urn:microsoft.com/office/officeart/2005/8/layout/pyramid1"/>
    <dgm:cxn modelId="{6467DB9C-3A44-43D8-AFDC-8E1E7B26A815}" srcId="{3149D651-20E7-46CB-BDD4-4550391BE4FB}" destId="{F97C77A1-2DEA-453C-96B3-8A9339D83E26}" srcOrd="2" destOrd="0" parTransId="{C0AA6BCE-7806-46A4-A4BB-8AA08C0C0B46}" sibTransId="{2D52DBEB-420C-4B7A-A5B6-00FF4726C35D}"/>
    <dgm:cxn modelId="{F279D1D6-4B71-7E45-B17D-E95333FF4466}" type="presOf" srcId="{5C98CE98-836A-463D-B865-8B8AC6B60954}" destId="{088D03E3-486C-45BC-B460-7BE779AA53EF}" srcOrd="0" destOrd="0" presId="urn:microsoft.com/office/officeart/2005/8/layout/pyramid1"/>
    <dgm:cxn modelId="{D0AD0ECD-4492-BF41-A225-617B6C2DB72D}" type="presOf" srcId="{3149D651-20E7-46CB-BDD4-4550391BE4FB}" destId="{658EB725-6498-4675-A906-70B09585B596}" srcOrd="0" destOrd="0" presId="urn:microsoft.com/office/officeart/2005/8/layout/pyramid1"/>
    <dgm:cxn modelId="{0076FFBE-AF48-427F-90B9-2CDD34CDE339}" srcId="{3149D651-20E7-46CB-BDD4-4550391BE4FB}" destId="{8B67D052-1CB5-40E3-88E9-770D6E44DF6E}" srcOrd="0" destOrd="0" parTransId="{0A8B03FA-A859-41F3-A72B-6C484256B73F}" sibTransId="{063DBE6F-6F2D-43E9-882C-948EF793D3C7}"/>
    <dgm:cxn modelId="{9E493A2B-8B16-A543-AA2F-EB6EC43B72E6}" type="presOf" srcId="{F97C77A1-2DEA-453C-96B3-8A9339D83E26}" destId="{64C6F33E-AC8A-4679-BD7D-1E96D49699B0}" srcOrd="1" destOrd="0" presId="urn:microsoft.com/office/officeart/2005/8/layout/pyramid1"/>
    <dgm:cxn modelId="{F2A589FE-CDA3-3C48-828C-7779804FB829}" type="presOf" srcId="{8B67D052-1CB5-40E3-88E9-770D6E44DF6E}" destId="{C007934E-60E5-4E6D-9557-108A2CF810EC}" srcOrd="0" destOrd="0" presId="urn:microsoft.com/office/officeart/2005/8/layout/pyramid1"/>
    <dgm:cxn modelId="{BEF7AEC2-CDE4-B745-A7B7-85A8F6113A4A}" type="presParOf" srcId="{658EB725-6498-4675-A906-70B09585B596}" destId="{F8F95243-8D90-4AA9-8565-4E5405070C86}" srcOrd="0" destOrd="0" presId="urn:microsoft.com/office/officeart/2005/8/layout/pyramid1"/>
    <dgm:cxn modelId="{82CD4DD9-01AE-CE4F-8BDE-865FCC1A4B32}" type="presParOf" srcId="{F8F95243-8D90-4AA9-8565-4E5405070C86}" destId="{C007934E-60E5-4E6D-9557-108A2CF810EC}" srcOrd="0" destOrd="0" presId="urn:microsoft.com/office/officeart/2005/8/layout/pyramid1"/>
    <dgm:cxn modelId="{6D59FFD9-DB41-7547-BAF2-34EEE413B6EE}" type="presParOf" srcId="{F8F95243-8D90-4AA9-8565-4E5405070C86}" destId="{05D3946A-F850-4117-A382-41FADA4E2F2F}" srcOrd="1" destOrd="0" presId="urn:microsoft.com/office/officeart/2005/8/layout/pyramid1"/>
    <dgm:cxn modelId="{1D44A2FA-790F-9046-8B1D-EC5026DF67AB}" type="presParOf" srcId="{658EB725-6498-4675-A906-70B09585B596}" destId="{5BC4FC5E-9DB5-4348-94E8-AEFDB03AA93A}" srcOrd="1" destOrd="0" presId="urn:microsoft.com/office/officeart/2005/8/layout/pyramid1"/>
    <dgm:cxn modelId="{E32B78C9-1131-7444-92ED-AFE0FA239630}" type="presParOf" srcId="{5BC4FC5E-9DB5-4348-94E8-AEFDB03AA93A}" destId="{088D03E3-486C-45BC-B460-7BE779AA53EF}" srcOrd="0" destOrd="0" presId="urn:microsoft.com/office/officeart/2005/8/layout/pyramid1"/>
    <dgm:cxn modelId="{16AB5944-D885-8B42-B93E-C9F00AD96EF2}" type="presParOf" srcId="{5BC4FC5E-9DB5-4348-94E8-AEFDB03AA93A}" destId="{74BD34CB-1C32-4CF5-96A1-141F8ACA6D1A}" srcOrd="1" destOrd="0" presId="urn:microsoft.com/office/officeart/2005/8/layout/pyramid1"/>
    <dgm:cxn modelId="{415332BD-5ADD-9143-A4B8-62FD74B1B092}" type="presParOf" srcId="{658EB725-6498-4675-A906-70B09585B596}" destId="{6F299776-7FEB-4FCF-9C3C-FD22EEE49F51}" srcOrd="2" destOrd="0" presId="urn:microsoft.com/office/officeart/2005/8/layout/pyramid1"/>
    <dgm:cxn modelId="{95C6953F-4BB9-8E47-98AC-238D60885C0B}" type="presParOf" srcId="{6F299776-7FEB-4FCF-9C3C-FD22EEE49F51}" destId="{5136EBB8-8BC6-49B4-B765-AC6919FADF63}" srcOrd="0" destOrd="0" presId="urn:microsoft.com/office/officeart/2005/8/layout/pyramid1"/>
    <dgm:cxn modelId="{81902E00-F169-2B4D-9B90-626D57909F2B}" type="presParOf" srcId="{6F299776-7FEB-4FCF-9C3C-FD22EEE49F51}" destId="{64C6F33E-AC8A-4679-BD7D-1E96D49699B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7934E-60E5-4E6D-9557-108A2CF810EC}">
      <dsp:nvSpPr>
        <dsp:cNvPr id="0" name=""/>
        <dsp:cNvSpPr/>
      </dsp:nvSpPr>
      <dsp:spPr>
        <a:xfrm>
          <a:off x="1918447" y="0"/>
          <a:ext cx="1918447" cy="1866153"/>
        </a:xfrm>
        <a:prstGeom prst="trapezoid">
          <a:avLst>
            <a:gd name="adj" fmla="val 5140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Trebuchet MS" pitchFamily="34" charset="0"/>
            </a:rPr>
            <a:t>Chairmanship under </a:t>
          </a:r>
          <a:endParaRPr lang="en-IN" sz="2000" kern="1200" dirty="0" smtClean="0">
            <a:latin typeface="Trebuchet MS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latin typeface="Trebuchet MS" pitchFamily="34" charset="0"/>
            </a:rPr>
            <a:t>District </a:t>
          </a:r>
          <a:r>
            <a:rPr lang="en-IN" sz="2000" kern="1200" dirty="0">
              <a:latin typeface="Trebuchet MS" pitchFamily="34" charset="0"/>
            </a:rPr>
            <a:t>Collector</a:t>
          </a:r>
        </a:p>
      </dsp:txBody>
      <dsp:txXfrm>
        <a:off x="1918447" y="0"/>
        <a:ext cx="1918447" cy="1866153"/>
      </dsp:txXfrm>
    </dsp:sp>
    <dsp:sp modelId="{088D03E3-486C-45BC-B460-7BE779AA53EF}">
      <dsp:nvSpPr>
        <dsp:cNvPr id="0" name=""/>
        <dsp:cNvSpPr/>
      </dsp:nvSpPr>
      <dsp:spPr>
        <a:xfrm>
          <a:off x="959223" y="1866153"/>
          <a:ext cx="3836894" cy="1866153"/>
        </a:xfrm>
        <a:prstGeom prst="trapezoid">
          <a:avLst>
            <a:gd name="adj" fmla="val 5140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Trebuchet MS" pitchFamily="34" charset="0"/>
            </a:rPr>
            <a:t>District Trauma Care Nodal Officer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Trebuchet MS" pitchFamily="34" charset="0"/>
            </a:rPr>
            <a:t>Joint Director (DM&amp;RHS) </a:t>
          </a:r>
        </a:p>
      </dsp:txBody>
      <dsp:txXfrm>
        <a:off x="1630680" y="1866153"/>
        <a:ext cx="2493981" cy="1866153"/>
      </dsp:txXfrm>
    </dsp:sp>
    <dsp:sp modelId="{5136EBB8-8BC6-49B4-B765-AC6919FADF63}">
      <dsp:nvSpPr>
        <dsp:cNvPr id="0" name=""/>
        <dsp:cNvSpPr/>
      </dsp:nvSpPr>
      <dsp:spPr>
        <a:xfrm>
          <a:off x="0" y="3732306"/>
          <a:ext cx="5755342" cy="1866153"/>
        </a:xfrm>
        <a:prstGeom prst="trapezoid">
          <a:avLst>
            <a:gd name="adj" fmla="val 5140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>
              <a:latin typeface="Trebuchet MS" pitchFamily="34" charset="0"/>
            </a:rPr>
            <a:t>Hospital Trauma Care Nodal Officer (HTNO)  </a:t>
          </a:r>
          <a:r>
            <a:rPr lang="en-IN" sz="2000" kern="1200" dirty="0">
              <a:latin typeface="Trebuchet MS" pitchFamily="34" charset="0"/>
            </a:rPr>
            <a:t>of Respective Trauma Care Centres</a:t>
          </a:r>
        </a:p>
      </dsp:txBody>
      <dsp:txXfrm>
        <a:off x="1007184" y="3732306"/>
        <a:ext cx="3740972" cy="1866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888AE13-9681-4844-BAC7-373BBFFF34F3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0AFE77-FDFE-4C2A-AD6E-8395D15BB3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889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AE13-9681-4844-BAC7-373BBFFF34F3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E77-FDFE-4C2A-AD6E-8395D15BB3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269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888AE13-9681-4844-BAC7-373BBFFF34F3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0AFE77-FDFE-4C2A-AD6E-8395D15BB3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958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AE13-9681-4844-BAC7-373BBFFF34F3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E77-FDFE-4C2A-AD6E-8395D15BB3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842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888AE13-9681-4844-BAC7-373BBFFF34F3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0AFE77-FDFE-4C2A-AD6E-8395D15BB3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739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888AE13-9681-4844-BAC7-373BBFFF34F3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0AFE77-FDFE-4C2A-AD6E-8395D15BB3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729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888AE13-9681-4844-BAC7-373BBFFF34F3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0AFE77-FDFE-4C2A-AD6E-8395D15BB3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660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AE13-9681-4844-BAC7-373BBFFF34F3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E77-FDFE-4C2A-AD6E-8395D15BB3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107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888AE13-9681-4844-BAC7-373BBFFF34F3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0AFE77-FDFE-4C2A-AD6E-8395D15BB3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72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AE13-9681-4844-BAC7-373BBFFF34F3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E77-FDFE-4C2A-AD6E-8395D15BB3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22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888AE13-9681-4844-BAC7-373BBFFF34F3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B20AFE77-FDFE-4C2A-AD6E-8395D15BB3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49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8AE13-9681-4844-BAC7-373BBFFF34F3}" type="datetimeFigureOut">
              <a:rPr lang="en-IN" smtClean="0"/>
              <a:t>01-11-2018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FE77-FDFE-4C2A-AD6E-8395D15BB3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801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eionline.com/book" TargetMode="External"/><Relationship Id="rId2" Type="http://schemas.openxmlformats.org/officeDocument/2006/relationships/hyperlink" Target="mailto:rchpcni@tn.nic.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eionline.com/poster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827B38F6-4C9D-405B-B22D-E2B1511C8F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96DBCC8-753E-4CC1-8DEC-7332991810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B31E4A71-C9DA-4294-B25F-D1D6B946AC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68047F05-8328-464B-9336-C8E783E17F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F6D3DEE0-8172-4955-BA8B-72FC42121C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56EF1DA4-C3DB-417D-9A5F-BA990166AA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E82E0363-79F7-44D8-A80F-23433F8FC1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E0442067-B75B-497A-9634-C68CA9C7C1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E0D66D0D-A2D2-44A6-A1F8-BD201436C7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DABD0E2-C15F-4652-9B9F-9CDD6008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3F858DF2-8560-42B5-A3EC-9901049737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879F3728-27CF-4CCD-A7C8-07096E2284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9566FE1B-67AC-412B-8971-A8865083C2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5171BF80-9701-4E46-BB28-E6B9C8748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9836C995-EF91-4DD3-A47E-2470E24AC5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42376FD5-BA1A-4941-80E9-99138CAF28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9810A441-735D-4A18-95B0-2009ADB03D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0">
              <a:extLst>
                <a:ext uri="{FF2B5EF4-FFF2-40B4-BE49-F238E27FC236}">
                  <a16:creationId xmlns="" xmlns:a16="http://schemas.microsoft.com/office/drawing/2014/main" id="{46854A8D-BD50-42AB-86B9-2D56573A02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1">
              <a:extLst>
                <a:ext uri="{FF2B5EF4-FFF2-40B4-BE49-F238E27FC236}">
                  <a16:creationId xmlns="" xmlns:a16="http://schemas.microsoft.com/office/drawing/2014/main" id="{6F4C12F5-1615-4FF4-9EF9-9F6F1B256C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2">
              <a:extLst>
                <a:ext uri="{FF2B5EF4-FFF2-40B4-BE49-F238E27FC236}">
                  <a16:creationId xmlns="" xmlns:a16="http://schemas.microsoft.com/office/drawing/2014/main" id="{5C815015-56C3-4CA4-9F83-DF6C20D1E1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3">
              <a:extLst>
                <a:ext uri="{FF2B5EF4-FFF2-40B4-BE49-F238E27FC236}">
                  <a16:creationId xmlns="" xmlns:a16="http://schemas.microsoft.com/office/drawing/2014/main" id="{B6CAB6EB-DABD-4EC6-B3A7-6255177785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436312A3-D679-4389-BA9C-D920C7E5B1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07084" y="1186483"/>
            <a:ext cx="6509954" cy="4477933"/>
            <a:chOff x="807084" y="1186483"/>
            <a:chExt cx="6509954" cy="4477933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3D2A6DA4-1107-4A8F-8809-1C92CF2F61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7846" y="1186483"/>
              <a:ext cx="6508430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Isosceles Triangle 39">
              <a:extLst>
                <a:ext uri="{FF2B5EF4-FFF2-40B4-BE49-F238E27FC236}">
                  <a16:creationId xmlns="" xmlns:a16="http://schemas.microsoft.com/office/drawing/2014/main" id="{BF475C46-BD50-457D-8CC9-AED1A60511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3858445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0B226A15-D9A6-4931-A733-24F2A50AD6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6509954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C3A45A-9932-4482-9825-DE6A201BF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14" y="2075504"/>
            <a:ext cx="6337231" cy="1748729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latin typeface="Trebuchet MS" pitchFamily="34" charset="0"/>
              </a:rPr>
              <a:t>A LIFE SAVING </a:t>
            </a:r>
            <a:r>
              <a:rPr lang="en-US" sz="3000" b="1" dirty="0" smtClean="0">
                <a:latin typeface="Trebuchet MS" pitchFamily="34" charset="0"/>
              </a:rPr>
              <a:t>INNOVATION:  </a:t>
            </a:r>
            <a:r>
              <a:rPr lang="en-US" sz="3000" b="1" dirty="0">
                <a:latin typeface="Trebuchet MS" pitchFamily="34" charset="0"/>
              </a:rPr>
              <a:t/>
            </a:r>
            <a:br>
              <a:rPr lang="en-US" sz="3000" b="1" dirty="0">
                <a:latin typeface="Trebuchet MS" pitchFamily="34" charset="0"/>
              </a:rPr>
            </a:br>
            <a:r>
              <a:rPr lang="en-US" sz="3000" b="1" dirty="0">
                <a:latin typeface="Trebuchet MS" pitchFamily="34" charset="0"/>
              </a:rPr>
              <a:t>INTEGRATION OF 108 EMRI AMBULANCES </a:t>
            </a:r>
            <a:br>
              <a:rPr lang="en-US" sz="3000" b="1" dirty="0">
                <a:latin typeface="Trebuchet MS" pitchFamily="34" charset="0"/>
              </a:rPr>
            </a:br>
            <a:r>
              <a:rPr lang="en-US" sz="3000" b="1" dirty="0">
                <a:latin typeface="Trebuchet MS" pitchFamily="34" charset="0"/>
              </a:rPr>
              <a:t>WITH TAMIL NADU ACCIDENT AND EMERGENCY CARE INITIATIVE(TAEI</a:t>
            </a:r>
            <a:r>
              <a:rPr lang="en-US" sz="3000" b="1" dirty="0"/>
              <a:t>)   </a:t>
            </a:r>
            <a:endParaRPr lang="en-IN" sz="30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155D32C-78B0-4149-A72A-90677EF57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16" y="3906266"/>
            <a:ext cx="6337230" cy="1322587"/>
          </a:xfrm>
        </p:spPr>
        <p:txBody>
          <a:bodyPr>
            <a:normAutofit fontScale="92500" lnSpcReduction="20000"/>
          </a:bodyPr>
          <a:lstStyle/>
          <a:p>
            <a:endParaRPr lang="pt-BR" dirty="0"/>
          </a:p>
          <a:p>
            <a:r>
              <a:rPr lang="pt-BR" b="1" dirty="0">
                <a:latin typeface="Trebuchet MS" pitchFamily="34" charset="0"/>
              </a:rPr>
              <a:t>Dr.Darez Ahamed, </a:t>
            </a:r>
            <a:r>
              <a:rPr lang="pt-BR" b="1" dirty="0" smtClean="0">
                <a:latin typeface="Trebuchet MS" pitchFamily="34" charset="0"/>
              </a:rPr>
              <a:t>IAS</a:t>
            </a:r>
          </a:p>
          <a:p>
            <a:r>
              <a:rPr lang="pt-BR" b="1" dirty="0" err="1" smtClean="0">
                <a:latin typeface="Trebuchet MS" pitchFamily="34" charset="0"/>
              </a:rPr>
              <a:t>Commissioner</a:t>
            </a:r>
            <a:r>
              <a:rPr lang="pt-BR" b="1" dirty="0" smtClean="0">
                <a:latin typeface="Trebuchet MS" pitchFamily="34" charset="0"/>
              </a:rPr>
              <a:t> </a:t>
            </a:r>
            <a:r>
              <a:rPr lang="pt-BR" b="1" dirty="0" err="1" smtClean="0">
                <a:latin typeface="Trebuchet MS" pitchFamily="34" charset="0"/>
              </a:rPr>
              <a:t>of</a:t>
            </a:r>
            <a:r>
              <a:rPr lang="pt-BR" b="1" dirty="0" smtClean="0">
                <a:latin typeface="Trebuchet MS" pitchFamily="34" charset="0"/>
              </a:rPr>
              <a:t> Trauma </a:t>
            </a:r>
            <a:r>
              <a:rPr lang="pt-BR" b="1" dirty="0" err="1" smtClean="0">
                <a:latin typeface="Trebuchet MS" pitchFamily="34" charset="0"/>
              </a:rPr>
              <a:t>care</a:t>
            </a:r>
            <a:endParaRPr lang="pt-BR" b="1" dirty="0">
              <a:latin typeface="Trebuchet MS" pitchFamily="34" charset="0"/>
            </a:endParaRPr>
          </a:p>
          <a:p>
            <a:r>
              <a:rPr lang="pt-BR" b="1" dirty="0">
                <a:latin typeface="Trebuchet MS" pitchFamily="34" charset="0"/>
              </a:rPr>
              <a:t>Mission Director – NHM Tamil Nadu</a:t>
            </a:r>
            <a:endParaRPr lang="en-IN" b="1" dirty="0">
              <a:latin typeface="Trebuchet MS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B37CBC4-F38C-4B6F-9EC9-27B1A15D16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1485" y="0"/>
            <a:ext cx="4068871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A7C1032-805B-4A9E-BA14-0C93E91227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4" y="313441"/>
            <a:ext cx="1823747" cy="1856231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D5F90F0-6234-448A-9C84-EB1A9BED1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061" y="2498937"/>
            <a:ext cx="1856231" cy="1856231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50D4FC53-7125-4060-BF9D-136CE519D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116" y="4846021"/>
            <a:ext cx="1624539" cy="1189046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1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366EBA-92FD-44AE-87A9-25E5135EB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437F5FC-01F7-4EB4-81E7-C27D917E95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4B0CFF10-4805-4BFA-961B-1F60DAEB9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BE054536-C03E-4857-B4AE-D687A58F9A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FE33E51C-23D8-43F5-98C4-A2ED2C4C99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89E18891-DEB2-4CFD-A907-2868B2A91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0002C1BB-DB60-4314-A2FC-203E54D94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9B75BDFA-6D78-4FB1-9F21-5280855C49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0B632D6B-A327-41AB-BBCF-9A03AD2AB7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F514BBC5-1736-4813-BECB-5A6B6738E5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94A2C868-7AEC-4209-BFA3-7185B11D3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FF56CB70-2B25-4695-ADC8-6092D0D112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BA411BEF-2182-4458-B9AF-1634B5C2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53F27E63-3F11-4C85-AC72-1EE8508C4C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68B589BA-F70F-4E0B-94B9-EEB83EDF3F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9D0B991D-CB0A-415F-8D77-A5565F66F0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701E99DE-74F0-41D1-BBF4-5A57053BB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C02EE40A-8F17-4182-9495-9506463B79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924210CA-0A35-4127-925F-D4084B7DC3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DC13CEF1-DD2D-474C-B81C-820CEF3D9C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F889481A-8038-43E6-8EF1-A5F802CEDF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128BD14A-9093-4854-A73A-F666B2ED2D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22D884F4-76EC-4371-B903-E79CF191E3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7C462C46-EFB7-4580-9921-DFC346FCC3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32F25E-3542-47EB-B3F1-30B96AFD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77" y="841375"/>
            <a:ext cx="5075237" cy="1230570"/>
          </a:xfrm>
        </p:spPr>
        <p:txBody>
          <a:bodyPr anchor="t">
            <a:normAutofit/>
          </a:bodyPr>
          <a:lstStyle/>
          <a:p>
            <a:pPr algn="l"/>
            <a:r>
              <a:rPr lang="en-IN" sz="2800" b="1" dirty="0">
                <a:solidFill>
                  <a:schemeClr val="accent1"/>
                </a:solidFill>
                <a:latin typeface="Trebuchet MS" pitchFamily="34" charset="0"/>
              </a:rPr>
              <a:t>Mortality in Other Conditions Reduced by 3 %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B8B918B4-AB10-4E3A-916E-A9625586EA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E2C586-F396-461F-A049-FF9A8B912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2249046"/>
            <a:ext cx="6123783" cy="3802762"/>
          </a:xfrm>
        </p:spPr>
        <p:txBody>
          <a:bodyPr anchor="t">
            <a:normAutofit/>
          </a:bodyPr>
          <a:lstStyle/>
          <a:p>
            <a:endParaRPr lang="en-IN" sz="1600"/>
          </a:p>
        </p:txBody>
      </p:sp>
      <p:graphicFrame>
        <p:nvGraphicFramePr>
          <p:cNvPr id="32" name="Chart 31">
            <a:extLst>
              <a:ext uri="{FF2B5EF4-FFF2-40B4-BE49-F238E27FC236}">
                <a16:creationId xmlns="" xmlns:a16="http://schemas.microsoft.com/office/drawing/2014/main" id="{1D3BDC15-D4AE-45E2-8B98-A456ED103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508687"/>
              </p:ext>
            </p:extLst>
          </p:nvPr>
        </p:nvGraphicFramePr>
        <p:xfrm>
          <a:off x="7243762" y="9525"/>
          <a:ext cx="4918076" cy="669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="" xmlns:a16="http://schemas.microsoft.com/office/drawing/2014/main" id="{CFE3FE66-9CF6-4AD2-9191-12083CC74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435472"/>
              </p:ext>
            </p:extLst>
          </p:nvPr>
        </p:nvGraphicFramePr>
        <p:xfrm>
          <a:off x="1985962" y="1950079"/>
          <a:ext cx="5160964" cy="4744486"/>
        </p:xfrm>
        <a:graphic>
          <a:graphicData uri="http://schemas.openxmlformats.org/drawingml/2006/table">
            <a:tbl>
              <a:tblPr/>
              <a:tblGrid>
                <a:gridCol w="1439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95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51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0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 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Total Cases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Death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%</a:t>
                      </a:r>
                      <a:r>
                        <a:rPr lang="en-IN" sz="2000" b="1" dirty="0" err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ge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January '18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4133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228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5.51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1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February '18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4976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168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3.37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March '18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4747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160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3.37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April '18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4742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154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3.24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May '18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4937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155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3.13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June '18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4650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133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2.86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1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July ,18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4558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124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2.72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0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August '18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5251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189</a:t>
                      </a:r>
                      <a:endParaRPr lang="en-US" sz="200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rebuchet MS" pitchFamily="34" charset="0"/>
                          <a:ea typeface="Times New Roman"/>
                          <a:cs typeface="Calibri Light" panose="020F0302020204030204" pitchFamily="34" charset="0"/>
                        </a:rPr>
                        <a:t>3.59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81FD194-ED63-4381-883C-92C70FF05C54}"/>
              </a:ext>
            </a:extLst>
          </p:cNvPr>
          <p:cNvSpPr/>
          <p:nvPr/>
        </p:nvSpPr>
        <p:spPr>
          <a:xfrm>
            <a:off x="2808800" y="192881"/>
            <a:ext cx="2707378" cy="546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Trebuchet MS" pitchFamily="34" charset="0"/>
              </a:rPr>
              <a:t>RGGGH-MMC Chennai</a:t>
            </a:r>
          </a:p>
        </p:txBody>
      </p:sp>
    </p:spTree>
    <p:extLst>
      <p:ext uri="{BB962C8B-B14F-4D97-AF65-F5344CB8AC3E}">
        <p14:creationId xmlns:p14="http://schemas.microsoft.com/office/powerpoint/2010/main" val="342713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304F4C-B214-4FCA-8AA7-971018F9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Trebuchet MS" pitchFamily="34" charset="0"/>
              </a:rPr>
              <a:t>PRE HOSPITAL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FFF310-532D-44BC-BBEB-9AD286659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GIS mapping of Accidents to find the hotspot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Dynamic Allocation of Ambulances based on GIS Mapping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108 Global Position transmitter App(Lat &amp; Long of caller location)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Pilot navigation app to reach the Scene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Introduction of Advanced Paramedics in the field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Pre- Arrival Intimation to 75 TAEI centers to expedite the reception and resuscitation</a:t>
            </a:r>
          </a:p>
        </p:txBody>
      </p:sp>
    </p:spTree>
    <p:extLst>
      <p:ext uri="{BB962C8B-B14F-4D97-AF65-F5344CB8AC3E}">
        <p14:creationId xmlns:p14="http://schemas.microsoft.com/office/powerpoint/2010/main" val="282943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304F4C-B214-4FCA-8AA7-971018F9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Trebuchet MS" pitchFamily="34" charset="0"/>
              </a:rPr>
              <a:t>HOSPITAL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FFF310-532D-44BC-BBEB-9AD286659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Pre Arrival Intimation at 75 </a:t>
            </a:r>
            <a:r>
              <a:rPr lang="en-US" dirty="0" err="1"/>
              <a:t>Centres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Trauma Reception (Triage Codes Red Yellow Green 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Creation of Resuscitation Bay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Time Stamped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Point of Care Testing at 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Linkages with Multidisciplinary Units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Multi Disciplinary Critical Care Unit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Nurse Driven Model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TAEC Protocols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Capacity Building (Training)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Formation of Emergency Department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Rehabilitation starts From the Day of Admission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7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E0C26-6641-4A86-888E-70CE7B8F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Trebuchet MS" pitchFamily="34" charset="0"/>
              </a:rPr>
              <a:t>GIS Mapping to find Top 100 Accident Grid in the state (4 km</a:t>
            </a:r>
            <a:r>
              <a:rPr lang="en-US" sz="3200" b="1" baseline="30000" dirty="0">
                <a:latin typeface="Trebuchet MS" pitchFamily="34" charset="0"/>
              </a:rPr>
              <a:t>2</a:t>
            </a:r>
            <a:r>
              <a:rPr lang="en-US" sz="3200" b="1" dirty="0">
                <a:latin typeface="Trebuchet MS" pitchFamily="34" charset="0"/>
              </a:rPr>
              <a:t>) </a:t>
            </a:r>
            <a:br>
              <a:rPr lang="en-US" sz="3200" b="1" dirty="0">
                <a:latin typeface="Trebuchet MS" pitchFamily="34" charset="0"/>
              </a:rPr>
            </a:br>
            <a:endParaRPr lang="en-IN" sz="3200" dirty="0">
              <a:latin typeface="Trebuchet MS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F2D936-D41D-46DA-B9CE-2548E8B49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3DC2107A-D8AF-4749-9B73-8BBC7C141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0012" t="19465" r="21909" b="11785"/>
          <a:stretch/>
        </p:blipFill>
        <p:spPr bwMode="auto">
          <a:xfrm>
            <a:off x="7671659" y="650928"/>
            <a:ext cx="4520341" cy="55422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E8405AD0-423A-47E3-B45A-136E5A458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591912"/>
              </p:ext>
            </p:extLst>
          </p:nvPr>
        </p:nvGraphicFramePr>
        <p:xfrm>
          <a:off x="4473555" y="3086"/>
          <a:ext cx="3198104" cy="6909166"/>
        </p:xfrm>
        <a:graphic>
          <a:graphicData uri="http://schemas.openxmlformats.org/drawingml/2006/table">
            <a:tbl>
              <a:tblPr/>
              <a:tblGrid>
                <a:gridCol w="445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1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96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16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179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S.NO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DISTRICT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GRID ID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Accident Count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Tiruppur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13629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169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Tiruvallur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33199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168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Cuddalore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24000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149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Cuddalore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23999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141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Kancheepuram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33114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114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Tirunelveli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421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113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Tiruvallur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33200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109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Tiruchirapalli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14357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107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Tiruvallur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33116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104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Kancheepuram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33032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102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11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Kancheepuram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33115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101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Tiruvallur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33198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91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13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Tirunelveli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2178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90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Tiruchirapalli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14525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86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15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Chennai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33201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85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16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Chennai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32942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84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17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Kancheepuram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33031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80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18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Tirunelveli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2295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77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Tirunelveli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1969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76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20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Erode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19634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73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21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Tiruchirapalli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14863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73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22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Tirunelveli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2745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71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23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Coimbatore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12934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68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24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Ramanathapuram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5084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68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558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25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Salem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23086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68</a:t>
                      </a:r>
                    </a:p>
                  </a:txBody>
                  <a:tcPr marL="6944" marR="6944" marT="9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33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88B6EA-C9FA-4641-B4D1-07F3CE05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9942C1-318D-41A5-B11D-253797816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3B99025-18F0-40FD-89C3-320A6195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8446" y="0"/>
            <a:ext cx="7073555" cy="687160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4DE72DBA-EC8E-4D42-9F97-F762C17C7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177796"/>
              </p:ext>
            </p:extLst>
          </p:nvPr>
        </p:nvGraphicFramePr>
        <p:xfrm>
          <a:off x="0" y="29258"/>
          <a:ext cx="5118446" cy="6835181"/>
        </p:xfrm>
        <a:graphic>
          <a:graphicData uri="http://schemas.openxmlformats.org/drawingml/2006/table">
            <a:tbl>
              <a:tblPr/>
              <a:tblGrid>
                <a:gridCol w="7701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43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4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398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14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S No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Grid Id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Fatal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/ GI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Roads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60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1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33201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85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GWT Road(SH),Inner Ring Road(SH)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6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33121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60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GST Road(SH),(ODR)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3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33120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51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(ODR)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06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33037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50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GST Road(SH),(ODR)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06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5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33119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48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Inner Ring Road(SH),(ODR)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856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6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33281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48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GNT Road(SH),GWT Road(SH),(ODR)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06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7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33036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47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GST Road(SH),(ODR)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06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8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33282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40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GWT Road(SH),(ODR)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06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9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33035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36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Inner Ring Road(SH)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23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33203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36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333333"/>
                          </a:solidFill>
                          <a:latin typeface="Trebuchet MS" pitchFamily="34" charset="0"/>
                        </a:rPr>
                        <a:t>GWT Road(SH),(ODR)</a:t>
                      </a:r>
                    </a:p>
                  </a:txBody>
                  <a:tcPr marL="7144" marR="7144" marT="47625" marB="476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64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36C256-98D3-4F37-BFFB-3691741C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rebuchet MS" pitchFamily="34" charset="0"/>
              </a:rPr>
              <a:t>Real time tracking of Ambulances and dynamic case assignment based on the GPS </a:t>
            </a:r>
            <a:endParaRPr lang="en-IN" sz="3200" dirty="0">
              <a:latin typeface="Trebuchet MS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322FE1-2106-4857-9BD0-3424213F9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AC91EB47-AF6C-41A5-A549-577A3ACB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3470" r="27965"/>
          <a:stretch>
            <a:fillRect/>
          </a:stretch>
        </p:blipFill>
        <p:spPr bwMode="auto">
          <a:xfrm>
            <a:off x="5625885" y="0"/>
            <a:ext cx="6566115" cy="68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7675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8">
            <a:extLst>
              <a:ext uri="{FF2B5EF4-FFF2-40B4-BE49-F238E27FC236}">
                <a16:creationId xmlns="" xmlns:a16="http://schemas.microsoft.com/office/drawing/2014/main" id="{736CAA0C-7445-4CE1-A768-F64059526E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10">
            <a:extLst>
              <a:ext uri="{FF2B5EF4-FFF2-40B4-BE49-F238E27FC236}">
                <a16:creationId xmlns="" xmlns:a16="http://schemas.microsoft.com/office/drawing/2014/main" id="{170272AE-5158-4A40-83F6-6785051DC0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6FAC4ADE-9F3A-4FA2-8691-7B0261E93B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ACA39BA8-1A6D-40A9-9044-7276F845D5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DE84A7F2-247B-4AE3-96E5-6E5A05019B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D287F904-C5B6-4E91-9BFC-3416BF6C99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2653A0EB-E3D0-4025-B431-7042D11D8B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EAE3F9E3-BD83-40F4-A311-0DFBF3EE23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FC1D9595-FA31-4924-8D06-2E32753E5E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E0B88530-AE44-47E4-B6B0-14E06C2229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9BD14215-F39A-4468-9FBA-6E0BFCA1E8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21597AD9-B54E-483F-926D-5912BEB3A8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2AE63BE0-6ECE-4B07-A0C5-4CEE87C8C3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A4211246-DC87-4FC7-826F-DB71C8FBF6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01796C3F-2394-446D-AE81-60BEF2B0C4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1103EF91-2F2B-45D8-BA7C-98278222C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F985B98A-6A3A-494F-B7E2-166ABC4A8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AA61741D-BCDD-4660-94B6-03CB2C4902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730CAFAD-E895-4488-8638-BA92BC7EC6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9E0837A1-EE3B-418D-B06D-A53D09721A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C8EAC3D3-6C5B-4FA8-B987-3A577DDFC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="" xmlns:a16="http://schemas.microsoft.com/office/drawing/2014/main" id="{0D9AAEC3-7654-47E2-8B53-6D6BC8C15E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="" xmlns:a16="http://schemas.microsoft.com/office/drawing/2014/main" id="{CCC18012-EBEA-4162-BA3A-4EC05A46ED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Isosceles Triangle 39">
            <a:extLst>
              <a:ext uri="{FF2B5EF4-FFF2-40B4-BE49-F238E27FC236}">
                <a16:creationId xmlns="" xmlns:a16="http://schemas.microsoft.com/office/drawing/2014/main" id="{5D0F92D1-FACF-4DC3-9048-E6A42453D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5943289" y="5765461"/>
            <a:ext cx="305423" cy="26329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05D70D6-8744-4C0F-B4DC-3C3FBDD90F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44689" y="4821173"/>
            <a:ext cx="8302622" cy="947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D49B8-970F-432D-8E6D-5CA05470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4911632"/>
            <a:ext cx="8134352" cy="771166"/>
          </a:xfrm>
        </p:spPr>
        <p:txBody>
          <a:bodyPr>
            <a:no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Ambulances Reach 4 Minutes Earlier after Changing the Location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9908531D-B047-4B02-A8CA-3542D796C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409016"/>
              </p:ext>
            </p:extLst>
          </p:nvPr>
        </p:nvGraphicFramePr>
        <p:xfrm>
          <a:off x="1114170" y="896511"/>
          <a:ext cx="9960611" cy="352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0945">
                  <a:extLst>
                    <a:ext uri="{9D8B030D-6E8A-4147-A177-3AD203B41FA5}">
                      <a16:colId xmlns="" xmlns:a16="http://schemas.microsoft.com/office/drawing/2014/main" val="3411256486"/>
                    </a:ext>
                  </a:extLst>
                </a:gridCol>
                <a:gridCol w="3104833">
                  <a:extLst>
                    <a:ext uri="{9D8B030D-6E8A-4147-A177-3AD203B41FA5}">
                      <a16:colId xmlns="" xmlns:a16="http://schemas.microsoft.com/office/drawing/2014/main" val="3927061709"/>
                    </a:ext>
                  </a:extLst>
                </a:gridCol>
                <a:gridCol w="3104833">
                  <a:extLst>
                    <a:ext uri="{9D8B030D-6E8A-4147-A177-3AD203B41FA5}">
                      <a16:colId xmlns="" xmlns:a16="http://schemas.microsoft.com/office/drawing/2014/main" val="4150927415"/>
                    </a:ext>
                  </a:extLst>
                </a:gridCol>
              </a:tblGrid>
              <a:tr h="1106424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US" sz="3300" b="1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District</a:t>
                      </a:r>
                      <a:endParaRPr lang="en-IN" sz="3300" b="1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 b="1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Before Intervention</a:t>
                      </a:r>
                      <a:endParaRPr lang="en-IN" sz="3300" b="1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 b="1" dirty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After Intervention</a:t>
                      </a:r>
                      <a:endParaRPr lang="en-IN" sz="3300" b="1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0473394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Trebuchet MS" pitchFamily="34" charset="0"/>
                        </a:rPr>
                        <a:t>Krishnagiri</a:t>
                      </a:r>
                      <a:endParaRPr lang="en-IN" sz="3300" dirty="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Trebuchet MS" pitchFamily="34" charset="0"/>
                        </a:rPr>
                        <a:t>00:16:35</a:t>
                      </a:r>
                      <a:endParaRPr lang="en-IN" sz="3300" dirty="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00:13:50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55860444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Kancheepuram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Trebuchet MS" pitchFamily="34" charset="0"/>
                        </a:rPr>
                        <a:t>00:19:40</a:t>
                      </a:r>
                      <a:endParaRPr lang="en-IN" sz="3300" dirty="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Trebuchet MS" pitchFamily="34" charset="0"/>
                        </a:rPr>
                        <a:t>00:16:13</a:t>
                      </a:r>
                      <a:endParaRPr lang="en-IN" sz="3300" dirty="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13863816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Villupuram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00:15:24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Trebuchet MS" pitchFamily="34" charset="0"/>
                        </a:rPr>
                        <a:t>00:14:06</a:t>
                      </a:r>
                      <a:endParaRPr lang="en-IN" sz="3300" dirty="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14526117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Vellore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00:14:51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Trebuchet MS" pitchFamily="34" charset="0"/>
                        </a:rPr>
                        <a:t>00:14:03</a:t>
                      </a:r>
                      <a:endParaRPr lang="en-IN" sz="3300" dirty="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2459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53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736CAA0C-7445-4CE1-A768-F64059526E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70272AE-5158-4A40-83F6-6785051DC0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6FAC4ADE-9F3A-4FA2-8691-7B0261E93B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ACA39BA8-1A6D-40A9-9044-7276F845D5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DE84A7F2-247B-4AE3-96E5-6E5A05019B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D287F904-C5B6-4E91-9BFC-3416BF6C99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2653A0EB-E3D0-4025-B431-7042D11D8B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EAE3F9E3-BD83-40F4-A311-0DFBF3EE23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FC1D9595-FA31-4924-8D06-2E32753E5E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E0B88530-AE44-47E4-B6B0-14E06C2229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9BD14215-F39A-4468-9FBA-6E0BFCA1E8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21597AD9-B54E-483F-926D-5912BEB3A8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2AE63BE0-6ECE-4B07-A0C5-4CEE87C8C3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A4211246-DC87-4FC7-826F-DB71C8FBF6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01796C3F-2394-446D-AE81-60BEF2B0C4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1103EF91-2F2B-45D8-BA7C-98278222C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F985B98A-6A3A-494F-B7E2-166ABC4A8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AA61741D-BCDD-4660-94B6-03CB2C4902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730CAFAD-E895-4488-8638-BA92BC7EC6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9E0837A1-EE3B-418D-B06D-A53D09721A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C8EAC3D3-6C5B-4FA8-B987-3A577DDFC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="" xmlns:a16="http://schemas.microsoft.com/office/drawing/2014/main" id="{0D9AAEC3-7654-47E2-8B53-6D6BC8C15E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="" xmlns:a16="http://schemas.microsoft.com/office/drawing/2014/main" id="{CCC18012-EBEA-4162-BA3A-4EC05A46ED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</p:grpSp>
      <p:sp>
        <p:nvSpPr>
          <p:cNvPr id="34" name="Isosceles Triangle 39">
            <a:extLst>
              <a:ext uri="{FF2B5EF4-FFF2-40B4-BE49-F238E27FC236}">
                <a16:creationId xmlns="" xmlns:a16="http://schemas.microsoft.com/office/drawing/2014/main" id="{5D0F92D1-FACF-4DC3-9048-E6A42453D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5943289" y="5765461"/>
            <a:ext cx="305423" cy="26329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05D70D6-8744-4C0F-B4DC-3C3FBDD90F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44689" y="4821173"/>
            <a:ext cx="8302622" cy="947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D6A25E-4167-4E1E-AA5B-FF984EFD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4911632"/>
            <a:ext cx="8134352" cy="771166"/>
          </a:xfrm>
        </p:spPr>
        <p:txBody>
          <a:bodyPr>
            <a:no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Trebuchet MS" pitchFamily="34" charset="0"/>
              </a:rPr>
              <a:t>Ambulances Reach More People after Changing the Location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2CF030B-A3B5-4572-95CD-F9F3A8A50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955079"/>
              </p:ext>
            </p:extLst>
          </p:nvPr>
        </p:nvGraphicFramePr>
        <p:xfrm>
          <a:off x="1114170" y="896511"/>
          <a:ext cx="9960611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945">
                  <a:extLst>
                    <a:ext uri="{9D8B030D-6E8A-4147-A177-3AD203B41FA5}">
                      <a16:colId xmlns="" xmlns:a16="http://schemas.microsoft.com/office/drawing/2014/main" val="1877209730"/>
                    </a:ext>
                  </a:extLst>
                </a:gridCol>
                <a:gridCol w="3104833">
                  <a:extLst>
                    <a:ext uri="{9D8B030D-6E8A-4147-A177-3AD203B41FA5}">
                      <a16:colId xmlns="" xmlns:a16="http://schemas.microsoft.com/office/drawing/2014/main" val="880356666"/>
                    </a:ext>
                  </a:extLst>
                </a:gridCol>
                <a:gridCol w="3104833">
                  <a:extLst>
                    <a:ext uri="{9D8B030D-6E8A-4147-A177-3AD203B41FA5}">
                      <a16:colId xmlns="" xmlns:a16="http://schemas.microsoft.com/office/drawing/2014/main" val="535697128"/>
                    </a:ext>
                  </a:extLst>
                </a:gridCol>
              </a:tblGrid>
              <a:tr h="1106424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District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Trebuchet MS" pitchFamily="34" charset="0"/>
                        </a:rPr>
                        <a:t>Before Intervention</a:t>
                      </a:r>
                      <a:endParaRPr lang="en-IN" sz="3300" dirty="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After Intervention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527024050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Krishnagiri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207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282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116617573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Kancheepuram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266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365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95053797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Villupuram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243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319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679557745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Vellore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rebuchet MS" pitchFamily="34" charset="0"/>
                        </a:rPr>
                        <a:t>241</a:t>
                      </a:r>
                      <a:endParaRPr lang="en-IN" sz="330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Trebuchet MS" pitchFamily="34" charset="0"/>
                        </a:rPr>
                        <a:t>299</a:t>
                      </a:r>
                      <a:endParaRPr lang="en-IN" sz="3300" dirty="0">
                        <a:effectLst/>
                        <a:latin typeface="Trebuchet MS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63218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792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200A0D-04CF-4538-A33E-518D11B8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Trebuchet MS" pitchFamily="34" charset="0"/>
              </a:rPr>
              <a:t>State Level Impact after </a:t>
            </a:r>
            <a:br>
              <a:rPr lang="en-US" sz="3200" b="1" dirty="0">
                <a:latin typeface="Trebuchet MS" pitchFamily="34" charset="0"/>
              </a:rPr>
            </a:br>
            <a:r>
              <a:rPr lang="en-US" sz="3200" b="1" dirty="0">
                <a:latin typeface="Trebuchet MS" pitchFamily="34" charset="0"/>
              </a:rPr>
              <a:t>Re-Deployment based on Accident density analysis </a:t>
            </a:r>
            <a:endParaRPr lang="en-IN" sz="3200" b="1" dirty="0">
              <a:latin typeface="Trebuchet MS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5ADD1F-988B-4C9F-A8B7-36E941D23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6A204B88-970F-459D-9F9F-90E62BCB6E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264446"/>
              </p:ext>
            </p:extLst>
          </p:nvPr>
        </p:nvGraphicFramePr>
        <p:xfrm>
          <a:off x="5118447" y="803186"/>
          <a:ext cx="6536576" cy="285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C8F87930-2559-4C05-BDCE-36264FF50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509827"/>
              </p:ext>
            </p:extLst>
          </p:nvPr>
        </p:nvGraphicFramePr>
        <p:xfrm>
          <a:off x="5118447" y="3803578"/>
          <a:ext cx="6536577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103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DAE3342-9DFC-49D4-B09C-25E310769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E49E0D20-8423-4612-99A5-14AEF8F6BB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57C2C108-5A30-48CA-9203-56747AEB7B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1A343912-2EFC-408E-A862-5C9BF108DC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AA50D1CF-9DAE-4CF6-B829-E66CEE9D5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FE5799A4-0568-433E-BF41-752CF516AC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CDBB86ED-F16F-4C28-BDD5-72D771176F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3347939E-8B76-4CFC-B2EC-63A7E22783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FA1DD132-02E4-4CD3-B496-BFF924558A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710BDA52-A7D7-4E4E-9F36-EC8F983EAF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B1BDF852-319F-42B8-9A50-7C9A9387CD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3AACE376-C01E-4F1F-91B7-39D0274BFE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7F612F4C-050E-459D-9771-ED088374A5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94E4211B-3E41-4905-8F4E-76811B9E57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6AEC87EE-0CB8-43DE-8FEB-4586A92E80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277C1C5D-7BDC-47E4-8B81-C3C4AE949B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7A2A6EF8-9768-4478-9CD3-DFA547CEFC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1FD9091C-E8FA-4ADA-937F-A74426ED1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B69923E7-63C4-47CE-956E-09D384D4FE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A2576784-872E-494C-A041-0E346226B7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B54F73D8-62C2-4127-9D19-01219BBB99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CFD8CA02-9BE5-4B82-8129-6EF618402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="" xmlns:a16="http://schemas.microsoft.com/office/drawing/2014/main" id="{01515E68-030C-4313-B300-35253163D3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1937725F-1DDF-4225-937E-106DBB047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B029B82E-722D-45BB-B34F-D4423CBF96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1F7980BB-894F-43B4-B764-9CE95DEF8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="" xmlns:a16="http://schemas.microsoft.com/office/drawing/2014/main" id="{D6D9E82D-9E8F-4365-8DD3-F87F575AF8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="" xmlns:a16="http://schemas.microsoft.com/office/drawing/2014/main" id="{1CD7CE6C-6D35-4CDB-8C9B-3749731FB4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="" xmlns:a16="http://schemas.microsoft.com/office/drawing/2014/main" id="{1D897CC5-D9DC-4B84-8FEE-769DDB3ED7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="" xmlns:a16="http://schemas.microsoft.com/office/drawing/2014/main" id="{A7F9F68E-05A6-4B4F-A9C4-99F56BA4DE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="" xmlns:a16="http://schemas.microsoft.com/office/drawing/2014/main" id="{FE459AB8-6C83-4017-AD7E-34DDCC29B5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="" xmlns:a16="http://schemas.microsoft.com/office/drawing/2014/main" id="{7E35D375-D544-4AA6-B2C0-AECF72D6DA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="" xmlns:a16="http://schemas.microsoft.com/office/drawing/2014/main" id="{330D17F1-A1B0-40BD-8617-EE4D6750C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="" xmlns:a16="http://schemas.microsoft.com/office/drawing/2014/main" id="{B66F0F2E-CF96-4F3A-B20B-7A67FED935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="" xmlns:a16="http://schemas.microsoft.com/office/drawing/2014/main" id="{6A12D58E-271D-4783-99B0-2C1098B90B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="" xmlns:a16="http://schemas.microsoft.com/office/drawing/2014/main" id="{F9B86422-0052-4CDC-906A-A0991A2900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="" xmlns:a16="http://schemas.microsoft.com/office/drawing/2014/main" id="{C6847113-CFAE-4362-A26F-0B1D189964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="" xmlns:a16="http://schemas.microsoft.com/office/drawing/2014/main" id="{2AD566C5-BF8B-4C51-82C6-4633CAE5BD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="" xmlns:a16="http://schemas.microsoft.com/office/drawing/2014/main" id="{F156CA36-0366-443D-9A53-7806BDE207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="" xmlns:a16="http://schemas.microsoft.com/office/drawing/2014/main" id="{E854E694-6F0F-4143-B88B-DE4C9E02E0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="" xmlns:a16="http://schemas.microsoft.com/office/drawing/2014/main" id="{65CBB851-7142-4AAB-8038-999CAB8CE9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="" xmlns:a16="http://schemas.microsoft.com/office/drawing/2014/main" id="{5560487F-527D-416F-A6A5-16BC6F6264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="" xmlns:a16="http://schemas.microsoft.com/office/drawing/2014/main" id="{1F3D29D7-04A7-4C39-ABC0-CCFFE39BD3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="" xmlns:a16="http://schemas.microsoft.com/office/drawing/2014/main" id="{AB11EF01-3B4E-41D2-9E08-0106F319A1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="" xmlns:a16="http://schemas.microsoft.com/office/drawing/2014/main" id="{9E2C3217-DC0B-4F91-9F62-A04CDEB2F7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5383EC17-70B1-4B3A-B24B-8A4ABD2D18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85" r="-1" b="-1"/>
          <a:stretch/>
        </p:blipFill>
        <p:spPr bwMode="auto">
          <a:xfrm>
            <a:off x="20" y="227"/>
            <a:ext cx="4637303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F2B7CF55-CC81-4559-9768-354C7462D6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455064" y="1186483"/>
            <a:ext cx="5941686" cy="4477933"/>
            <a:chOff x="807084" y="1186483"/>
            <a:chExt cx="5941686" cy="4477933"/>
          </a:xfrm>
        </p:grpSpPr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9FDAF335-846C-48F5-A261-6D242B1ED9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7780" y="1186483"/>
              <a:ext cx="5940295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39">
              <a:extLst>
                <a:ext uri="{FF2B5EF4-FFF2-40B4-BE49-F238E27FC236}">
                  <a16:creationId xmlns="" xmlns:a16="http://schemas.microsoft.com/office/drawing/2014/main" id="{598CCBBA-616E-4339-A7DE-6168CEEE50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3574311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0FDCDAE4-2A39-4204-B094-CA4F1493DE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5941686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F17F8F-7358-47A8-A362-A42A7842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394" y="2075504"/>
            <a:ext cx="5769989" cy="3225117"/>
          </a:xfrm>
        </p:spPr>
        <p:txBody>
          <a:bodyPr vert="horz" lIns="228600" tIns="228600" rIns="228600" bIns="0" rtlCol="0" anchor="b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2800" b="1" dirty="0">
                <a:latin typeface="Trebuchet MS" pitchFamily="34" charset="0"/>
                <a:cs typeface="Calibri" panose="020F0502020204030204" pitchFamily="34" charset="0"/>
              </a:rPr>
              <a:t>Hospital Emergency Callout Codes in response to Information from Ambulance</a:t>
            </a:r>
            <a:r>
              <a:rPr lang="en-US" sz="2800" b="1" dirty="0">
                <a:latin typeface="Trebuchet MS" pitchFamily="34" charset="0"/>
              </a:rPr>
              <a:t/>
            </a:r>
            <a:br>
              <a:rPr lang="en-US" sz="2800" b="1" dirty="0">
                <a:latin typeface="Trebuchet MS" pitchFamily="34" charset="0"/>
              </a:rPr>
            </a:br>
            <a:r>
              <a:rPr lang="en-US" sz="2800" b="1" dirty="0">
                <a:latin typeface="Trebuchet MS" pitchFamily="34" charset="0"/>
              </a:rPr>
              <a:t>1. Code Blue Brain</a:t>
            </a:r>
            <a:br>
              <a:rPr lang="en-US" sz="2800" b="1" dirty="0">
                <a:latin typeface="Trebuchet MS" pitchFamily="34" charset="0"/>
              </a:rPr>
            </a:br>
            <a:r>
              <a:rPr lang="en-US" sz="2800" b="1" dirty="0">
                <a:latin typeface="Trebuchet MS" pitchFamily="34" charset="0"/>
              </a:rPr>
              <a:t>2. Code Blue Heart</a:t>
            </a:r>
            <a:br>
              <a:rPr lang="en-US" sz="2800" b="1" dirty="0">
                <a:latin typeface="Trebuchet MS" pitchFamily="34" charset="0"/>
              </a:rPr>
            </a:br>
            <a:r>
              <a:rPr lang="en-US" sz="2800" b="1" dirty="0">
                <a:latin typeface="Trebuchet MS" pitchFamily="34" charset="0"/>
              </a:rPr>
              <a:t>3. Code Blue Abdomen</a:t>
            </a:r>
            <a:br>
              <a:rPr lang="en-US" sz="2800" b="1" dirty="0">
                <a:latin typeface="Trebuchet MS" pitchFamily="34" charset="0"/>
              </a:rPr>
            </a:br>
            <a:r>
              <a:rPr lang="en-US" sz="2800" b="1" dirty="0">
                <a:latin typeface="Trebuchet MS" pitchFamily="34" charset="0"/>
              </a:rPr>
              <a:t>4. Code Blue Poison</a:t>
            </a:r>
            <a:br>
              <a:rPr lang="en-US" sz="2800" b="1" dirty="0">
                <a:latin typeface="Trebuchet MS" pitchFamily="34" charset="0"/>
              </a:rPr>
            </a:br>
            <a:r>
              <a:rPr lang="en-US" sz="2800" b="1" dirty="0">
                <a:latin typeface="Trebuchet MS" pitchFamily="34" charset="0"/>
              </a:rPr>
              <a:t>5. Code Blue Burns</a:t>
            </a:r>
          </a:p>
        </p:txBody>
      </p:sp>
    </p:spTree>
    <p:extLst>
      <p:ext uri="{BB962C8B-B14F-4D97-AF65-F5344CB8AC3E}">
        <p14:creationId xmlns:p14="http://schemas.microsoft.com/office/powerpoint/2010/main" val="346834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366EBA-92FD-44AE-87A9-25E5135EB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437F5FC-01F7-4EB4-81E7-C27D917E95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4B0CFF10-4805-4BFA-961B-1F60DAEB9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BE054536-C03E-4857-B4AE-D687A58F9A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FE33E51C-23D8-43F5-98C4-A2ED2C4C99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89E18891-DEB2-4CFD-A907-2868B2A91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0002C1BB-DB60-4314-A2FC-203E54D94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9B75BDFA-6D78-4FB1-9F21-5280855C49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0B632D6B-A327-41AB-BBCF-9A03AD2AB7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F514BBC5-1736-4813-BECB-5A6B6738E5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94A2C868-7AEC-4209-BFA3-7185B11D3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FF56CB70-2B25-4695-ADC8-6092D0D112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BA411BEF-2182-4458-B9AF-1634B5C2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53F27E63-3F11-4C85-AC72-1EE8508C4C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68B589BA-F70F-4E0B-94B9-EEB83EDF3F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9D0B991D-CB0A-415F-8D77-A5565F66F0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701E99DE-74F0-41D1-BBF4-5A57053BB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C02EE40A-8F17-4182-9495-9506463B79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924210CA-0A35-4127-925F-D4084B7DC3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DC13CEF1-DD2D-474C-B81C-820CEF3D9C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F889481A-8038-43E6-8EF1-A5F802CEDF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128BD14A-9093-4854-A73A-F666B2ED2D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22D884F4-76EC-4371-B903-E79CF191E3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7C462C46-EFB7-4580-9921-DFC346FCC3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43E839-8ECA-41B9-9D4F-4358BFF3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719" y="266700"/>
            <a:ext cx="7078069" cy="1230570"/>
          </a:xfrm>
        </p:spPr>
        <p:txBody>
          <a:bodyPr anchor="t"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rebuchet MS" pitchFamily="34" charset="0"/>
              </a:rPr>
              <a:t>Independence Day award (2018) from </a:t>
            </a:r>
            <a:r>
              <a:rPr lang="en-US" sz="2800" dirty="0" err="1">
                <a:solidFill>
                  <a:schemeClr val="accent1"/>
                </a:solidFill>
                <a:latin typeface="Trebuchet MS" pitchFamily="34" charset="0"/>
              </a:rPr>
              <a:t>Hon’ble</a:t>
            </a:r>
            <a:r>
              <a:rPr lang="en-US" sz="2800" dirty="0">
                <a:solidFill>
                  <a:schemeClr val="accent1"/>
                </a:solidFill>
                <a:latin typeface="Trebuchet MS" pitchFamily="34" charset="0"/>
              </a:rPr>
              <a:t> CM  for  TAEI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B8B918B4-AB10-4E3A-916E-A9625586EA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4" name="Picture 3">
            <a:extLst>
              <a:ext uri="{FF2B5EF4-FFF2-40B4-BE49-F238E27FC236}">
                <a16:creationId xmlns="" xmlns:a16="http://schemas.microsoft.com/office/drawing/2014/main" id="{CCC19103-E14F-483E-9A45-3A0EAC7446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192" y="1813687"/>
            <a:ext cx="7375687" cy="50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8844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E1207B-C259-4489-8C78-74B9FD04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latin typeface="Trebuchet MS" pitchFamily="34" charset="0"/>
              </a:rPr>
              <a:t>Triage into Red, Yellow, Green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FA2CD4-F666-4134-8B96-86B3765BC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4167DC9-11F1-405B-9519-E9CF0A4DA7FC}"/>
              </a:ext>
            </a:extLst>
          </p:cNvPr>
          <p:cNvGrpSpPr/>
          <p:nvPr/>
        </p:nvGrpSpPr>
        <p:grpSpPr>
          <a:xfrm>
            <a:off x="4479804" y="589047"/>
            <a:ext cx="7559157" cy="5676900"/>
            <a:chOff x="6701909" y="216324"/>
            <a:chExt cx="5429249" cy="4267202"/>
          </a:xfrm>
        </p:grpSpPr>
        <p:pic>
          <p:nvPicPr>
            <p:cNvPr id="5" name="Picture 2">
              <a:extLst>
                <a:ext uri="{FF2B5EF4-FFF2-40B4-BE49-F238E27FC236}">
                  <a16:creationId xmlns="" xmlns:a16="http://schemas.microsoft.com/office/drawing/2014/main" id="{A55601EB-DB70-4C51-BD50-55DAD7AB8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7282933" y="-364700"/>
              <a:ext cx="4267202" cy="542924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7A7553B-80B9-46D7-9DF5-01EF05589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9613" y="285379"/>
              <a:ext cx="857250" cy="1109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40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6731F-497D-4801-A734-2C80FF48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4DC98C8-CE2F-42FF-AA6D-DAC67616C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15"/>
            <a:ext cx="12192000" cy="672038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9788DA01-163D-48F6-8696-A72D71D8F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05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6731F-497D-4801-A734-2C80FF48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4DC98C8-CE2F-42FF-AA6D-DAC67616C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9788DA01-163D-48F6-8696-A72D71D8F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2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6731F-497D-4801-A734-2C80FF48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4DC98C8-CE2F-42FF-AA6D-DAC67616C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6731F-497D-4801-A734-2C80FF48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59CB94A0-5515-4773-9DC8-493D54607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54645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6731F-497D-4801-A734-2C80FF48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59CB94A0-5515-4773-9DC8-493D54607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0"/>
            <a:ext cx="11855116" cy="6858000"/>
          </a:xfrm>
        </p:spPr>
      </p:pic>
    </p:spTree>
    <p:extLst>
      <p:ext uri="{BB962C8B-B14F-4D97-AF65-F5344CB8AC3E}">
        <p14:creationId xmlns:p14="http://schemas.microsoft.com/office/powerpoint/2010/main" val="3342513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6731F-497D-4801-A734-2C80FF48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59CB94A0-5515-4773-9DC8-493D54607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012"/>
            <a:ext cx="12192000" cy="6472988"/>
          </a:xfrm>
        </p:spPr>
      </p:pic>
    </p:spTree>
    <p:extLst>
      <p:ext uri="{BB962C8B-B14F-4D97-AF65-F5344CB8AC3E}">
        <p14:creationId xmlns:p14="http://schemas.microsoft.com/office/powerpoint/2010/main" val="980253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6731F-497D-4801-A734-2C80FF48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59CB94A0-5515-4773-9DC8-493D54607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58310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EDFF257A-042C-46B5-80D1-3E8CFD3344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2836BD6-A1CD-4253-813F-3EDA642A7A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63EE4AB3-C905-497E-988B-4D7394894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774DC5FF-D912-4C9F-811A-337208A3B4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E04E6A71-624A-4806-A53E-87BC73A85B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E1871C83-254F-49CD-8EA7-8CB7089B80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427141DF-5457-4673-B816-C6C5C72AE9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BC9A176E-C84F-4816-97D4-426B396FC0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981B905A-332A-49BC-9456-7D0337D9BD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="" xmlns:a16="http://schemas.microsoft.com/office/drawing/2014/main" id="{2EBD9769-DFB9-4970-91FF-137E685AF6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="" xmlns:a16="http://schemas.microsoft.com/office/drawing/2014/main" id="{21DCB916-2D3C-46BC-9A95-EFC166D96C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="" xmlns:a16="http://schemas.microsoft.com/office/drawing/2014/main" id="{189DAD37-FFF7-49FA-8FBB-D20A992D48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="" xmlns:a16="http://schemas.microsoft.com/office/drawing/2014/main" id="{D148A64A-D598-4309-BCA9-F67ADE72CB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="" xmlns:a16="http://schemas.microsoft.com/office/drawing/2014/main" id="{38A95D77-7745-4551-BBD5-3515A074D3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="" xmlns:a16="http://schemas.microsoft.com/office/drawing/2014/main" id="{A2C20B7F-80D6-4D48-BB2A-9AEC854948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="" xmlns:a16="http://schemas.microsoft.com/office/drawing/2014/main" id="{55589882-0BB8-42B0-B42F-32A75B19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="" xmlns:a16="http://schemas.microsoft.com/office/drawing/2014/main" id="{53673B9F-5864-445E-82E7-0A8324FA85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="" xmlns:a16="http://schemas.microsoft.com/office/drawing/2014/main" id="{16FF3B3D-59FE-4AE1-AA54-14A691D6B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="" xmlns:a16="http://schemas.microsoft.com/office/drawing/2014/main" id="{901CA0F0-4962-4EC5-BA5B-3F0A967FC8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="" xmlns:a16="http://schemas.microsoft.com/office/drawing/2014/main" id="{3DD02E26-C2AD-4062-85BD-28D172C9E7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="" xmlns:a16="http://schemas.microsoft.com/office/drawing/2014/main" id="{D7B60BD4-07C1-461F-B38E-B39EBACA3A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="" xmlns:a16="http://schemas.microsoft.com/office/drawing/2014/main" id="{D81BB3F7-E4A5-4BD9-A70D-FDA6C9127F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="" xmlns:a16="http://schemas.microsoft.com/office/drawing/2014/main" id="{B93A80B5-32BA-48BB-941A-4FC64AC62E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C057A66-6E97-4BA5-B4B3-2690ACE3CE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22">
            <a:extLst>
              <a:ext uri="{FF2B5EF4-FFF2-40B4-BE49-F238E27FC236}">
                <a16:creationId xmlns="" xmlns:a16="http://schemas.microsoft.com/office/drawing/2014/main" id="{764884A8-16DD-467F-A648-70B32E20BA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76681CD-6924-4550-926C-667FC2C6A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3D4B83-81BB-4D31-92C5-28560757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rmAutofit/>
          </a:bodyPr>
          <a:lstStyle/>
          <a:p>
            <a:r>
              <a:rPr lang="en-IN" sz="2300" dirty="0">
                <a:latin typeface="Trebuchet MS" pitchFamily="34" charset="0"/>
              </a:rPr>
              <a:t>Resuscitation Bay where Red and Yellow Patients are received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11FB3C-2365-49C8-BBF1-0173F7A18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789239"/>
            <a:ext cx="5768442" cy="2683606"/>
          </a:xfrm>
        </p:spPr>
        <p:txBody>
          <a:bodyPr>
            <a:normAutofit lnSpcReduction="10000"/>
          </a:bodyPr>
          <a:lstStyle/>
          <a:p>
            <a:r>
              <a:rPr lang="en-IN" sz="1600" dirty="0">
                <a:solidFill>
                  <a:srgbClr val="FFFFFE"/>
                </a:solidFill>
                <a:latin typeface="Trebuchet MS" pitchFamily="34" charset="0"/>
              </a:rPr>
              <a:t>Primary Survey and Resuscitation Go Hand in Hand</a:t>
            </a:r>
          </a:p>
          <a:p>
            <a:r>
              <a:rPr lang="en-IN" sz="2000" dirty="0">
                <a:solidFill>
                  <a:srgbClr val="FFFFFE"/>
                </a:solidFill>
                <a:latin typeface="Trebuchet MS" pitchFamily="34" charset="0"/>
              </a:rPr>
              <a:t>A</a:t>
            </a:r>
            <a:r>
              <a:rPr lang="en-IN" sz="1600" dirty="0">
                <a:solidFill>
                  <a:srgbClr val="FFFFFE"/>
                </a:solidFill>
                <a:latin typeface="Trebuchet MS" pitchFamily="34" charset="0"/>
              </a:rPr>
              <a:t>irway with C spine stabilisation</a:t>
            </a:r>
          </a:p>
          <a:p>
            <a:r>
              <a:rPr lang="en-IN" sz="2000" dirty="0">
                <a:solidFill>
                  <a:srgbClr val="FFFFFE"/>
                </a:solidFill>
                <a:latin typeface="Trebuchet MS" pitchFamily="34" charset="0"/>
              </a:rPr>
              <a:t>B</a:t>
            </a:r>
            <a:r>
              <a:rPr lang="en-IN" sz="1600" dirty="0">
                <a:solidFill>
                  <a:srgbClr val="FFFFFE"/>
                </a:solidFill>
                <a:latin typeface="Trebuchet MS" pitchFamily="34" charset="0"/>
              </a:rPr>
              <a:t>reathing</a:t>
            </a:r>
          </a:p>
          <a:p>
            <a:r>
              <a:rPr lang="en-IN" sz="2000" dirty="0">
                <a:solidFill>
                  <a:srgbClr val="FFFFFE"/>
                </a:solidFill>
                <a:latin typeface="Trebuchet MS" pitchFamily="34" charset="0"/>
              </a:rPr>
              <a:t>C</a:t>
            </a:r>
            <a:r>
              <a:rPr lang="en-IN" sz="1600" dirty="0">
                <a:solidFill>
                  <a:srgbClr val="FFFFFE"/>
                </a:solidFill>
                <a:latin typeface="Trebuchet MS" pitchFamily="34" charset="0"/>
              </a:rPr>
              <a:t>irculation</a:t>
            </a:r>
          </a:p>
          <a:p>
            <a:r>
              <a:rPr lang="en-IN" sz="2000" dirty="0">
                <a:solidFill>
                  <a:srgbClr val="FFFFFE"/>
                </a:solidFill>
                <a:latin typeface="Trebuchet MS" pitchFamily="34" charset="0"/>
              </a:rPr>
              <a:t>D</a:t>
            </a:r>
            <a:r>
              <a:rPr lang="en-IN" sz="1600" dirty="0">
                <a:solidFill>
                  <a:srgbClr val="FFFFFE"/>
                </a:solidFill>
                <a:latin typeface="Trebuchet MS" pitchFamily="34" charset="0"/>
              </a:rPr>
              <a:t>isability</a:t>
            </a:r>
          </a:p>
          <a:p>
            <a:r>
              <a:rPr lang="en-IN" sz="2000" dirty="0">
                <a:solidFill>
                  <a:srgbClr val="FFFFFE"/>
                </a:solidFill>
                <a:latin typeface="Trebuchet MS" pitchFamily="34" charset="0"/>
              </a:rPr>
              <a:t>E</a:t>
            </a:r>
            <a:r>
              <a:rPr lang="en-IN" sz="1600" dirty="0">
                <a:solidFill>
                  <a:srgbClr val="FFFFFE"/>
                </a:solidFill>
                <a:latin typeface="Trebuchet MS" pitchFamily="34" charset="0"/>
              </a:rPr>
              <a:t>nvironment</a:t>
            </a:r>
          </a:p>
        </p:txBody>
      </p:sp>
      <p:pic>
        <p:nvPicPr>
          <p:cNvPr id="4" name="Picture 3" descr="C:\Users\USER\Downloads\photo6057544642632722558.jpg">
            <a:extLst>
              <a:ext uri="{FF2B5EF4-FFF2-40B4-BE49-F238E27FC236}">
                <a16:creationId xmlns="" xmlns:a16="http://schemas.microsoft.com/office/drawing/2014/main" id="{A9E5898D-E4C6-4D39-A10E-C384DDBA1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4234" t="16895" r="10423" b="40909"/>
          <a:stretch/>
        </p:blipFill>
        <p:spPr bwMode="auto">
          <a:xfrm>
            <a:off x="6847629" y="111068"/>
            <a:ext cx="3011591" cy="2998429"/>
          </a:xfrm>
          <a:prstGeom prst="rect">
            <a:avLst/>
          </a:prstGeom>
          <a:noFill/>
        </p:spPr>
      </p:pic>
      <p:pic>
        <p:nvPicPr>
          <p:cNvPr id="33" name="Picture 2">
            <a:extLst>
              <a:ext uri="{FF2B5EF4-FFF2-40B4-BE49-F238E27FC236}">
                <a16:creationId xmlns="" xmlns:a16="http://schemas.microsoft.com/office/drawing/2014/main" id="{F76BABED-18D4-4B32-ACFC-CC47AFFB5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9220" y="-142875"/>
            <a:ext cx="2276179" cy="356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 descr="C:\Users\USER\Downloads\photo6057544642632722557.jpg">
            <a:extLst>
              <a:ext uri="{FF2B5EF4-FFF2-40B4-BE49-F238E27FC236}">
                <a16:creationId xmlns="" xmlns:a16="http://schemas.microsoft.com/office/drawing/2014/main" id="{6228D0DD-9B62-4964-BFD9-A5D9A3B1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3997" y="2983315"/>
            <a:ext cx="5571966" cy="3820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936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photo6057604381332842536.jpg">
            <a:extLst>
              <a:ext uri="{FF2B5EF4-FFF2-40B4-BE49-F238E27FC236}">
                <a16:creationId xmlns="" xmlns:a16="http://schemas.microsoft.com/office/drawing/2014/main" id="{01BC40DE-81A5-4E1D-9975-1CC234AE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3023" t="16744" r="18140" b="16279"/>
          <a:stretch>
            <a:fillRect/>
          </a:stretch>
        </p:blipFill>
        <p:spPr bwMode="auto">
          <a:xfrm>
            <a:off x="9505579" y="3564863"/>
            <a:ext cx="2686421" cy="3324392"/>
          </a:xfrm>
          <a:prstGeom prst="rect">
            <a:avLst/>
          </a:prstGeom>
          <a:noFill/>
        </p:spPr>
      </p:pic>
      <p:pic>
        <p:nvPicPr>
          <p:cNvPr id="6" name="Picture 1" descr="C:\Users\USER\Downloads\Blood.jpg">
            <a:extLst>
              <a:ext uri="{FF2B5EF4-FFF2-40B4-BE49-F238E27FC236}">
                <a16:creationId xmlns="" xmlns:a16="http://schemas.microsoft.com/office/drawing/2014/main" id="{A43438BE-D1DA-4BED-86E6-4272BACC4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4304" y="-1"/>
            <a:ext cx="2807696" cy="355736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862BFA-4129-40C4-AC60-7A37AB07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E7E401-92AD-49D5-BAFF-B52D9B76E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6" descr="C:\Users\USER\Downloads\photo6109286040633190363 (1).jpg">
            <a:extLst>
              <a:ext uri="{FF2B5EF4-FFF2-40B4-BE49-F238E27FC236}">
                <a16:creationId xmlns="" xmlns:a16="http://schemas.microsoft.com/office/drawing/2014/main" id="{9032626A-E1CB-4439-BE9C-A426F9BC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91200" cy="6857999"/>
          </a:xfrm>
          <a:prstGeom prst="rect">
            <a:avLst/>
          </a:prstGeom>
          <a:noFill/>
        </p:spPr>
      </p:pic>
      <p:pic>
        <p:nvPicPr>
          <p:cNvPr id="5" name="Content Placeholder 6">
            <a:extLst>
              <a:ext uri="{FF2B5EF4-FFF2-40B4-BE49-F238E27FC236}">
                <a16:creationId xmlns="" xmlns:a16="http://schemas.microsoft.com/office/drawing/2014/main" id="{AFFC69B8-0227-4594-AA98-5D41A64A5E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0"/>
            <a:ext cx="4248150" cy="68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7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="" xmlns:a16="http://schemas.microsoft.com/office/drawing/2014/main" id="{EDB4298B-514D-4087-BFCF-5E0B7C9A9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04250D78-05C1-41CC-8744-FF3612962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="" xmlns:a16="http://schemas.microsoft.com/office/drawing/2014/main" id="{488B658F-163C-450C-B32C-2385E374B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="" xmlns:a16="http://schemas.microsoft.com/office/drawing/2014/main" id="{5AE85F6C-45F9-4F00-8AA8-52BD510596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="" xmlns:a16="http://schemas.microsoft.com/office/drawing/2014/main" id="{4B0E90C3-F098-46CE-B1D9-44EDE9C6E3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="" xmlns:a16="http://schemas.microsoft.com/office/drawing/2014/main" id="{FFF59D4E-9109-4D0A-8064-9C534CCFB9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="" xmlns:a16="http://schemas.microsoft.com/office/drawing/2014/main" id="{94B8AAA4-1840-48B9-A1E7-8CE75F8732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5A87B14D-183F-429F-849A-A6DC957B0B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="" xmlns:a16="http://schemas.microsoft.com/office/drawing/2014/main" id="{1C261938-CF78-4843-9295-A20FD159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="" xmlns:a16="http://schemas.microsoft.com/office/drawing/2014/main" id="{70557A9F-9800-4BDA-8EA5-312FBB056F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="" xmlns:a16="http://schemas.microsoft.com/office/drawing/2014/main" id="{55443555-50A7-490F-A7BD-C3761876B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="" xmlns:a16="http://schemas.microsoft.com/office/drawing/2014/main" id="{0E25D709-0236-44C4-9AD0-23C27FFB64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="" xmlns:a16="http://schemas.microsoft.com/office/drawing/2014/main" id="{52D3488E-C376-4058-9B14-3E67ECCF4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="" xmlns:a16="http://schemas.microsoft.com/office/drawing/2014/main" id="{29C0577D-AE94-4E3E-AFE9-87D6F505C6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="" xmlns:a16="http://schemas.microsoft.com/office/drawing/2014/main" id="{628A3D14-A3AE-415B-81C0-10DABBD63C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="" xmlns:a16="http://schemas.microsoft.com/office/drawing/2014/main" id="{07722035-1059-41F4-801E-F6C3F43831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="" xmlns:a16="http://schemas.microsoft.com/office/drawing/2014/main" id="{98275878-64ED-413C-B1B9-654EE17C5D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="" xmlns:a16="http://schemas.microsoft.com/office/drawing/2014/main" id="{6BE90BD7-1A14-43A3-8CD4-8D181EE63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="" xmlns:a16="http://schemas.microsoft.com/office/drawing/2014/main" id="{8609B6EC-0BA4-4C45-B9CA-311B34B83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="" xmlns:a16="http://schemas.microsoft.com/office/drawing/2014/main" id="{BA3962A2-D76B-4346-9535-356648073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="" xmlns:a16="http://schemas.microsoft.com/office/drawing/2014/main" id="{28CBAD67-783A-4EFF-852A-40CD9D58C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="" xmlns:a16="http://schemas.microsoft.com/office/drawing/2014/main" id="{780BC275-9329-40AA-849F-7B258245E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="" xmlns:a16="http://schemas.microsoft.com/office/drawing/2014/main" id="{55DA4B63-E5E4-49C5-BC03-E5A312146F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F81C2A-46DB-4C7F-8BD7-B4262B2A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68" y="503425"/>
            <a:ext cx="2918606" cy="5851149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Trebuchet MS" pitchFamily="34" charset="0"/>
              </a:rPr>
              <a:t>MD NHM </a:t>
            </a:r>
            <a:br>
              <a:rPr lang="en-US" sz="3600" dirty="0">
                <a:solidFill>
                  <a:srgbClr val="C00000"/>
                </a:solidFill>
                <a:latin typeface="Trebuchet MS" pitchFamily="34" charset="0"/>
              </a:rPr>
            </a:br>
            <a:r>
              <a:rPr lang="en-US" sz="3600" dirty="0">
                <a:solidFill>
                  <a:srgbClr val="C00000"/>
                </a:solidFill>
                <a:latin typeface="Trebuchet MS" pitchFamily="34" charset="0"/>
              </a:rPr>
              <a:t>designated as the Commissioner of Trauma Care </a:t>
            </a:r>
            <a:br>
              <a:rPr lang="en-US" sz="3600" dirty="0">
                <a:solidFill>
                  <a:srgbClr val="C00000"/>
                </a:solidFill>
                <a:latin typeface="Trebuchet MS" pitchFamily="34" charset="0"/>
              </a:rPr>
            </a:br>
            <a:r>
              <a:rPr lang="en-US" sz="3600" dirty="0">
                <a:solidFill>
                  <a:srgbClr val="C00000"/>
                </a:solidFill>
                <a:latin typeface="Trebuchet MS" pitchFamily="34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rebuchet MS" pitchFamily="34" charset="0"/>
              </a:rPr>
            </a:br>
            <a:r>
              <a:rPr lang="en-US" sz="3600" dirty="0">
                <a:solidFill>
                  <a:srgbClr val="C00000"/>
                </a:solidFill>
                <a:latin typeface="Trebuchet MS" pitchFamily="34" charset="0"/>
              </a:rPr>
              <a:t>vide </a:t>
            </a:r>
            <a:br>
              <a:rPr lang="en-US" sz="3600" dirty="0">
                <a:solidFill>
                  <a:srgbClr val="C00000"/>
                </a:solidFill>
                <a:latin typeface="Trebuchet MS" pitchFamily="34" charset="0"/>
              </a:rPr>
            </a:br>
            <a:r>
              <a:rPr lang="en-US" sz="3600" dirty="0">
                <a:solidFill>
                  <a:srgbClr val="C00000"/>
                </a:solidFill>
                <a:latin typeface="Trebuchet MS" pitchFamily="34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rebuchet MS" pitchFamily="34" charset="0"/>
              </a:rPr>
            </a:br>
            <a:r>
              <a:rPr lang="en-US" sz="3600" dirty="0">
                <a:solidFill>
                  <a:srgbClr val="C00000"/>
                </a:solidFill>
                <a:latin typeface="Trebuchet MS" pitchFamily="34" charset="0"/>
              </a:rPr>
              <a:t>G.O. (</a:t>
            </a:r>
            <a:r>
              <a:rPr lang="en-US" sz="3600" dirty="0" err="1">
                <a:solidFill>
                  <a:srgbClr val="C00000"/>
                </a:solidFill>
                <a:latin typeface="Trebuchet MS" pitchFamily="34" charset="0"/>
              </a:rPr>
              <a:t>Ms</a:t>
            </a:r>
            <a:r>
              <a:rPr lang="en-US" sz="3600" dirty="0">
                <a:solidFill>
                  <a:srgbClr val="C00000"/>
                </a:solidFill>
                <a:latin typeface="Trebuchet MS" pitchFamily="34" charset="0"/>
              </a:rPr>
              <a:t>) No. 231 dated 22.06.2017</a:t>
            </a:r>
            <a:endParaRPr lang="en-IN" sz="3600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7EEB00-BF21-4632-9E72-33DE0165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177" y="2161348"/>
            <a:ext cx="6677551" cy="3890460"/>
          </a:xfrm>
        </p:spPr>
        <p:txBody>
          <a:bodyPr anchor="ctr">
            <a:normAutofit/>
          </a:bodyPr>
          <a:lstStyle/>
          <a:p>
            <a:endParaRPr lang="en-IN" sz="1600"/>
          </a:p>
        </p:txBody>
      </p:sp>
      <p:pic>
        <p:nvPicPr>
          <p:cNvPr id="65" name="Picture 91" descr="Page2.png">
            <a:extLst>
              <a:ext uri="{FF2B5EF4-FFF2-40B4-BE49-F238E27FC236}">
                <a16:creationId xmlns="" xmlns:a16="http://schemas.microsoft.com/office/drawing/2014/main" id="{424F72F4-D983-436D-9888-76226F0E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2119" y="-30958"/>
            <a:ext cx="530927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89" descr="Page1.png">
            <a:extLst>
              <a:ext uri="{FF2B5EF4-FFF2-40B4-BE49-F238E27FC236}">
                <a16:creationId xmlns="" xmlns:a16="http://schemas.microsoft.com/office/drawing/2014/main" id="{D7DF99C2-E44D-450D-B1FE-E92B7120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4502" y="-30957"/>
            <a:ext cx="4626949" cy="683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920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17C4610E-9C18-467B-BF10-BE6A974CC3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8" name="Freeform 5">
              <a:extLst>
                <a:ext uri="{FF2B5EF4-FFF2-40B4-BE49-F238E27FC236}">
                  <a16:creationId xmlns="" xmlns:a16="http://schemas.microsoft.com/office/drawing/2014/main" id="{296DF307-344E-4E9B-A7AA-8139E450D1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>
              <a:extLst>
                <a:ext uri="{FF2B5EF4-FFF2-40B4-BE49-F238E27FC236}">
                  <a16:creationId xmlns="" xmlns:a16="http://schemas.microsoft.com/office/drawing/2014/main" id="{E263CC2D-ACFB-4EB3-ADF9-CD82BC8422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>
              <a:extLst>
                <a:ext uri="{FF2B5EF4-FFF2-40B4-BE49-F238E27FC236}">
                  <a16:creationId xmlns="" xmlns:a16="http://schemas.microsoft.com/office/drawing/2014/main" id="{C5366E2F-9BA0-485A-B1CA-A5E6E2E37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>
              <a:extLst>
                <a:ext uri="{FF2B5EF4-FFF2-40B4-BE49-F238E27FC236}">
                  <a16:creationId xmlns="" xmlns:a16="http://schemas.microsoft.com/office/drawing/2014/main" id="{1803051E-7C26-4F53-8293-B4EAED4212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>
              <a:extLst>
                <a:ext uri="{FF2B5EF4-FFF2-40B4-BE49-F238E27FC236}">
                  <a16:creationId xmlns="" xmlns:a16="http://schemas.microsoft.com/office/drawing/2014/main" id="{D10888CD-E496-4116-9C45-CF4F17ADE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>
              <a:extLst>
                <a:ext uri="{FF2B5EF4-FFF2-40B4-BE49-F238E27FC236}">
                  <a16:creationId xmlns="" xmlns:a16="http://schemas.microsoft.com/office/drawing/2014/main" id="{0A42DA8F-DA3D-43E9-A184-E0F6C133A1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>
              <a:extLst>
                <a:ext uri="{FF2B5EF4-FFF2-40B4-BE49-F238E27FC236}">
                  <a16:creationId xmlns="" xmlns:a16="http://schemas.microsoft.com/office/drawing/2014/main" id="{473EAD31-7AA3-49B7-ADD6-C13FF0F14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>
              <a:extLst>
                <a:ext uri="{FF2B5EF4-FFF2-40B4-BE49-F238E27FC236}">
                  <a16:creationId xmlns="" xmlns:a16="http://schemas.microsoft.com/office/drawing/2014/main" id="{2BBB7CDF-BA2E-451F-9201-CF2B6FEAEA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>
              <a:extLst>
                <a:ext uri="{FF2B5EF4-FFF2-40B4-BE49-F238E27FC236}">
                  <a16:creationId xmlns="" xmlns:a16="http://schemas.microsoft.com/office/drawing/2014/main" id="{84809EF2-CD0D-4BC3-ABC7-E7E312A1D7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>
              <a:extLst>
                <a:ext uri="{FF2B5EF4-FFF2-40B4-BE49-F238E27FC236}">
                  <a16:creationId xmlns="" xmlns:a16="http://schemas.microsoft.com/office/drawing/2014/main" id="{11D2D6C5-637B-4AFE-97F4-D4E48A6134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>
              <a:extLst>
                <a:ext uri="{FF2B5EF4-FFF2-40B4-BE49-F238E27FC236}">
                  <a16:creationId xmlns="" xmlns:a16="http://schemas.microsoft.com/office/drawing/2014/main" id="{F841B2C5-57F5-4FE6-B4D4-EBB3F30881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>
              <a:extLst>
                <a:ext uri="{FF2B5EF4-FFF2-40B4-BE49-F238E27FC236}">
                  <a16:creationId xmlns="" xmlns:a16="http://schemas.microsoft.com/office/drawing/2014/main" id="{B4822A39-2A52-4B2C-9319-BEFC526DB0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>
              <a:extLst>
                <a:ext uri="{FF2B5EF4-FFF2-40B4-BE49-F238E27FC236}">
                  <a16:creationId xmlns="" xmlns:a16="http://schemas.microsoft.com/office/drawing/2014/main" id="{4E469692-E783-4950-8DEC-3A1FD3978B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>
              <a:extLst>
                <a:ext uri="{FF2B5EF4-FFF2-40B4-BE49-F238E27FC236}">
                  <a16:creationId xmlns="" xmlns:a16="http://schemas.microsoft.com/office/drawing/2014/main" id="{012909CD-3254-41E5-B8BB-0F2D7CE0D8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>
              <a:extLst>
                <a:ext uri="{FF2B5EF4-FFF2-40B4-BE49-F238E27FC236}">
                  <a16:creationId xmlns="" xmlns:a16="http://schemas.microsoft.com/office/drawing/2014/main" id="{93E7648E-861E-4503-AEDC-56C4EC5072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>
              <a:extLst>
                <a:ext uri="{FF2B5EF4-FFF2-40B4-BE49-F238E27FC236}">
                  <a16:creationId xmlns="" xmlns:a16="http://schemas.microsoft.com/office/drawing/2014/main" id="{F9C72257-EBD0-4D1C-A32C-D846446872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>
              <a:extLst>
                <a:ext uri="{FF2B5EF4-FFF2-40B4-BE49-F238E27FC236}">
                  <a16:creationId xmlns="" xmlns:a16="http://schemas.microsoft.com/office/drawing/2014/main" id="{87BB2CBB-9C22-4E28-AB86-DC92AEE2DB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>
              <a:extLst>
                <a:ext uri="{FF2B5EF4-FFF2-40B4-BE49-F238E27FC236}">
                  <a16:creationId xmlns="" xmlns:a16="http://schemas.microsoft.com/office/drawing/2014/main" id="{F85B3053-8D9F-410A-80C2-7960DDEA6A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>
              <a:extLst>
                <a:ext uri="{FF2B5EF4-FFF2-40B4-BE49-F238E27FC236}">
                  <a16:creationId xmlns="" xmlns:a16="http://schemas.microsoft.com/office/drawing/2014/main" id="{E8FF5DA7-6E72-41F1-A54C-EAF440A274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A899734C-500F-4274-9854-8BFA14A1D7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FF07BF51-2934-47AD-A415-7400882F14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="" xmlns:a16="http://schemas.microsoft.com/office/drawing/2014/main" id="{DD6E3DF0-EDC0-458B-9C5B-911814F0A6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5D0824B1-47C9-4504-99FB-CB15051979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3" name="Rectangle 62">
            <a:extLst>
              <a:ext uri="{FF2B5EF4-FFF2-40B4-BE49-F238E27FC236}">
                <a16:creationId xmlns="" xmlns:a16="http://schemas.microsoft.com/office/drawing/2014/main" id="{3904BE49-D42F-4F46-B6D8-2F31712168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D57C06C8-18BE-4336-B9E0-3E15ACC93B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6" name="Freeform 5">
              <a:extLst>
                <a:ext uri="{FF2B5EF4-FFF2-40B4-BE49-F238E27FC236}">
                  <a16:creationId xmlns="" xmlns:a16="http://schemas.microsoft.com/office/drawing/2014/main" id="{C1C39E9B-4917-47D7-B9CB-56480F8876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">
              <a:extLst>
                <a:ext uri="{FF2B5EF4-FFF2-40B4-BE49-F238E27FC236}">
                  <a16:creationId xmlns="" xmlns:a16="http://schemas.microsoft.com/office/drawing/2014/main" id="{5F7200AE-DDFE-46D2-ABCA-99906B970E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">
              <a:extLst>
                <a:ext uri="{FF2B5EF4-FFF2-40B4-BE49-F238E27FC236}">
                  <a16:creationId xmlns="" xmlns:a16="http://schemas.microsoft.com/office/drawing/2014/main" id="{CAC40760-2393-4FAE-9A58-F4CDC0671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">
              <a:extLst>
                <a:ext uri="{FF2B5EF4-FFF2-40B4-BE49-F238E27FC236}">
                  <a16:creationId xmlns="" xmlns:a16="http://schemas.microsoft.com/office/drawing/2014/main" id="{1080422B-1649-4C8E-9459-4214243609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">
              <a:extLst>
                <a:ext uri="{FF2B5EF4-FFF2-40B4-BE49-F238E27FC236}">
                  <a16:creationId xmlns="" xmlns:a16="http://schemas.microsoft.com/office/drawing/2014/main" id="{0136A7BD-0DB3-401B-A6AB-38BD30D100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">
              <a:extLst>
                <a:ext uri="{FF2B5EF4-FFF2-40B4-BE49-F238E27FC236}">
                  <a16:creationId xmlns="" xmlns:a16="http://schemas.microsoft.com/office/drawing/2014/main" id="{FD037346-242B-41AF-8CF5-C35284CA2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">
              <a:extLst>
                <a:ext uri="{FF2B5EF4-FFF2-40B4-BE49-F238E27FC236}">
                  <a16:creationId xmlns="" xmlns:a16="http://schemas.microsoft.com/office/drawing/2014/main" id="{238EBF94-0BBF-4BAE-AE27-729E3AC13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">
              <a:extLst>
                <a:ext uri="{FF2B5EF4-FFF2-40B4-BE49-F238E27FC236}">
                  <a16:creationId xmlns="" xmlns:a16="http://schemas.microsoft.com/office/drawing/2014/main" id="{3940EFD7-EB1A-47AF-9DC9-7D4FCC6011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3">
              <a:extLst>
                <a:ext uri="{FF2B5EF4-FFF2-40B4-BE49-F238E27FC236}">
                  <a16:creationId xmlns="" xmlns:a16="http://schemas.microsoft.com/office/drawing/2014/main" id="{6BAA7A10-98A8-4931-9BE2-B573EB3767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">
              <a:extLst>
                <a:ext uri="{FF2B5EF4-FFF2-40B4-BE49-F238E27FC236}">
                  <a16:creationId xmlns="" xmlns:a16="http://schemas.microsoft.com/office/drawing/2014/main" id="{420223F5-34A9-4388-AF7B-38C76242FC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5">
              <a:extLst>
                <a:ext uri="{FF2B5EF4-FFF2-40B4-BE49-F238E27FC236}">
                  <a16:creationId xmlns="" xmlns:a16="http://schemas.microsoft.com/office/drawing/2014/main" id="{3CC9C746-C646-4363-B3D3-349B5C18C3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">
              <a:extLst>
                <a:ext uri="{FF2B5EF4-FFF2-40B4-BE49-F238E27FC236}">
                  <a16:creationId xmlns="" xmlns:a16="http://schemas.microsoft.com/office/drawing/2014/main" id="{3EAA5BC5-AB13-4C8E-9D9D-05DE777C5F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7">
              <a:extLst>
                <a:ext uri="{FF2B5EF4-FFF2-40B4-BE49-F238E27FC236}">
                  <a16:creationId xmlns="" xmlns:a16="http://schemas.microsoft.com/office/drawing/2014/main" id="{500FC397-0569-4EC4-926A-DDD62AC495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8">
              <a:extLst>
                <a:ext uri="{FF2B5EF4-FFF2-40B4-BE49-F238E27FC236}">
                  <a16:creationId xmlns="" xmlns:a16="http://schemas.microsoft.com/office/drawing/2014/main" id="{284FF041-FE7D-47CD-830F-7FABF41C7C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9">
              <a:extLst>
                <a:ext uri="{FF2B5EF4-FFF2-40B4-BE49-F238E27FC236}">
                  <a16:creationId xmlns="" xmlns:a16="http://schemas.microsoft.com/office/drawing/2014/main" id="{224154F3-CDFE-4FFF-92E4-ECEACF4A66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0">
              <a:extLst>
                <a:ext uri="{FF2B5EF4-FFF2-40B4-BE49-F238E27FC236}">
                  <a16:creationId xmlns="" xmlns:a16="http://schemas.microsoft.com/office/drawing/2014/main" id="{CCE7404D-AA5A-4B82-A875-07F35D7C2D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1">
              <a:extLst>
                <a:ext uri="{FF2B5EF4-FFF2-40B4-BE49-F238E27FC236}">
                  <a16:creationId xmlns="" xmlns:a16="http://schemas.microsoft.com/office/drawing/2014/main" id="{526B6FED-4F20-4070-95B4-FF6F439E1C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2">
              <a:extLst>
                <a:ext uri="{FF2B5EF4-FFF2-40B4-BE49-F238E27FC236}">
                  <a16:creationId xmlns="" xmlns:a16="http://schemas.microsoft.com/office/drawing/2014/main" id="{3A75958D-1716-4B5A-A745-AFA4962FA4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3">
              <a:extLst>
                <a:ext uri="{FF2B5EF4-FFF2-40B4-BE49-F238E27FC236}">
                  <a16:creationId xmlns="" xmlns:a16="http://schemas.microsoft.com/office/drawing/2014/main" id="{531A2051-17DE-4E9D-9EA6-026B97B1A9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CE0642A0-80D3-4F37-8249-A07E6F3828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FA760135-24A9-40C9-B45F-2EB5B6420E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89" name="Isosceles Triangle 39">
              <a:extLst>
                <a:ext uri="{FF2B5EF4-FFF2-40B4-BE49-F238E27FC236}">
                  <a16:creationId xmlns="" xmlns:a16="http://schemas.microsoft.com/office/drawing/2014/main" id="{20E3CEE0-0CB3-421F-99FC-4585E62437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4346BB80-2556-4779-9642-5706CAA33C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E91B96-27C0-4E2B-A9F9-D351C974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F362C16E-252C-433D-9133-C3FEB44157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333443"/>
              </p:ext>
            </p:extLst>
          </p:nvPr>
        </p:nvGraphicFramePr>
        <p:xfrm>
          <a:off x="584727" y="321732"/>
          <a:ext cx="11149011" cy="6197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473">
                  <a:extLst>
                    <a:ext uri="{9D8B030D-6E8A-4147-A177-3AD203B41FA5}">
                      <a16:colId xmlns="" xmlns:a16="http://schemas.microsoft.com/office/drawing/2014/main" val="3827981554"/>
                    </a:ext>
                  </a:extLst>
                </a:gridCol>
                <a:gridCol w="2800350">
                  <a:extLst>
                    <a:ext uri="{9D8B030D-6E8A-4147-A177-3AD203B41FA5}">
                      <a16:colId xmlns="" xmlns:a16="http://schemas.microsoft.com/office/drawing/2014/main" val="330954659"/>
                    </a:ext>
                  </a:extLst>
                </a:gridCol>
                <a:gridCol w="5921604">
                  <a:extLst>
                    <a:ext uri="{9D8B030D-6E8A-4147-A177-3AD203B41FA5}">
                      <a16:colId xmlns="" xmlns:a16="http://schemas.microsoft.com/office/drawing/2014/main" val="3663208911"/>
                    </a:ext>
                  </a:extLst>
                </a:gridCol>
                <a:gridCol w="1792584">
                  <a:extLst>
                    <a:ext uri="{9D8B030D-6E8A-4147-A177-3AD203B41FA5}">
                      <a16:colId xmlns="" xmlns:a16="http://schemas.microsoft.com/office/drawing/2014/main" val="2742230889"/>
                    </a:ext>
                  </a:extLst>
                </a:gridCol>
              </a:tblGrid>
              <a:tr h="762332">
                <a:tc>
                  <a:txBody>
                    <a:bodyPr/>
                    <a:lstStyle/>
                    <a:p>
                      <a:pPr algn="l" fontAlgn="b"/>
                      <a:endParaRPr lang="en-IN" sz="4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4400" u="none" strike="noStrike" dirty="0">
                          <a:effectLst/>
                          <a:latin typeface="Trebuchet MS" pitchFamily="34" charset="0"/>
                        </a:rPr>
                        <a:t>Stage</a:t>
                      </a:r>
                      <a:endParaRPr lang="en-IN" sz="4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4400" u="none" strike="noStrike">
                          <a:effectLst/>
                          <a:latin typeface="Trebuchet MS" pitchFamily="34" charset="0"/>
                        </a:rPr>
                        <a:t>Description</a:t>
                      </a:r>
                      <a:endParaRPr lang="en-IN" sz="4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4400" u="none" strike="noStrike" dirty="0">
                          <a:effectLst/>
                          <a:latin typeface="Trebuchet MS" pitchFamily="34" charset="0"/>
                        </a:rPr>
                        <a:t>Time</a:t>
                      </a:r>
                      <a:endParaRPr lang="en-IN" sz="4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extLst>
                  <a:ext uri="{0D108BD9-81ED-4DB2-BD59-A6C34878D82A}">
                    <a16:rowId xmlns="" xmlns:a16="http://schemas.microsoft.com/office/drawing/2014/main" val="3152117977"/>
                  </a:ext>
                </a:extLst>
              </a:tr>
              <a:tr h="42291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1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Triage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Red, Yellow or Green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2 minutes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extLst>
                  <a:ext uri="{0D108BD9-81ED-4DB2-BD59-A6C34878D82A}">
                    <a16:rowId xmlns="" xmlns:a16="http://schemas.microsoft.com/office/drawing/2014/main" val="4246801635"/>
                  </a:ext>
                </a:extLst>
              </a:tr>
              <a:tr h="42291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</a:rPr>
                        <a:t>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Primary Survey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Check ABCDE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</a:rPr>
                        <a:t>2+2 minutes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90382051"/>
                  </a:ext>
                </a:extLst>
              </a:tr>
              <a:tr h="42291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3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</a:rPr>
                        <a:t>Resuscitation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Manage ABCDE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8 minutes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extLst>
                  <a:ext uri="{0D108BD9-81ED-4DB2-BD59-A6C34878D82A}">
                    <a16:rowId xmlns="" xmlns:a16="http://schemas.microsoft.com/office/drawing/2014/main" val="2696494217"/>
                  </a:ext>
                </a:extLst>
              </a:tr>
              <a:tr h="83021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</a:rPr>
                        <a:t>4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</a:rPr>
                        <a:t>Investigations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  <a:latin typeface="Trebuchet MS" pitchFamily="34" charset="0"/>
                        </a:rPr>
                        <a:t>eFAST</a:t>
                      </a:r>
                      <a:r>
                        <a:rPr lang="en-US" sz="2400" u="none" strike="noStrike" dirty="0">
                          <a:effectLst/>
                          <a:latin typeface="Trebuchet MS" pitchFamily="34" charset="0"/>
                        </a:rPr>
                        <a:t>, Mobile X - Ray, Investigations, CT, Thrombolysis(if needed)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</a:rPr>
                        <a:t>15 minutes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56716182"/>
                  </a:ext>
                </a:extLst>
              </a:tr>
              <a:tr h="42291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5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AR Entry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Medico Legal Formalities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30 minutes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extLst>
                  <a:ext uri="{0D108BD9-81ED-4DB2-BD59-A6C34878D82A}">
                    <a16:rowId xmlns="" xmlns:a16="http://schemas.microsoft.com/office/drawing/2014/main" val="2347991603"/>
                  </a:ext>
                </a:extLst>
              </a:tr>
              <a:tr h="42291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6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</a:rPr>
                        <a:t>Secondary Survey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Detailed Examination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</a:rPr>
                        <a:t>45 minutes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0649743"/>
                  </a:ext>
                </a:extLst>
              </a:tr>
              <a:tr h="42291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7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Specialist opinion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Trebuchet MS" pitchFamily="34" charset="0"/>
                        </a:rPr>
                        <a:t>Complete opinion from all Specialists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120 minutes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extLst>
                  <a:ext uri="{0D108BD9-81ED-4DB2-BD59-A6C34878D82A}">
                    <a16:rowId xmlns="" xmlns:a16="http://schemas.microsoft.com/office/drawing/2014/main" val="3000609250"/>
                  </a:ext>
                </a:extLst>
              </a:tr>
              <a:tr h="1237511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8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</a:rPr>
                        <a:t>Monitoring &amp; </a:t>
                      </a:r>
                    </a:p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</a:rPr>
                        <a:t>Re-evaluation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rebuchet MS" pitchFamily="34" charset="0"/>
                        </a:rPr>
                        <a:t>Spinal </a:t>
                      </a:r>
                      <a:r>
                        <a:rPr lang="en-US" sz="2400" u="none" strike="noStrike" dirty="0" err="1">
                          <a:effectLst/>
                          <a:latin typeface="Trebuchet MS" pitchFamily="34" charset="0"/>
                        </a:rPr>
                        <a:t>Stabilisation</a:t>
                      </a:r>
                      <a:r>
                        <a:rPr lang="en-US" sz="2400" u="none" strike="noStrike" dirty="0">
                          <a:effectLst/>
                          <a:latin typeface="Trebuchet MS" pitchFamily="34" charset="0"/>
                        </a:rPr>
                        <a:t> (if necessary) &amp; Continuous post resuscitation monitoring and evaluation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</a:rPr>
                        <a:t>180 minutes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9291899"/>
                  </a:ext>
                </a:extLst>
              </a:tr>
              <a:tr h="830215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</a:rPr>
                        <a:t>9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</a:rPr>
                        <a:t>Shifting of Patient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Trebuchet MS" pitchFamily="34" charset="0"/>
                        </a:rPr>
                        <a:t>Shift Patient from ER to Respective Departments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</a:rPr>
                        <a:t>360 minutes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4029" marR="14029" marT="14029" marB="0" anchor="ctr"/>
                </a:tc>
                <a:extLst>
                  <a:ext uri="{0D108BD9-81ED-4DB2-BD59-A6C34878D82A}">
                    <a16:rowId xmlns="" xmlns:a16="http://schemas.microsoft.com/office/drawing/2014/main" val="89451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378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C82A87-CB29-4014-9D06-253A5BA3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rebuchet MS" pitchFamily="34" charset="0"/>
              </a:rPr>
              <a:t>10 Second Quick Primary Survey</a:t>
            </a:r>
            <a:endParaRPr lang="en-IN" b="1" dirty="0">
              <a:latin typeface="Trebuchet MS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313FC3-AED0-4688-AD57-E46CB99CA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N" altLang="en-US" sz="2800" dirty="0"/>
              <a:t> 2 Questions + 1 Instruction</a:t>
            </a:r>
          </a:p>
          <a:p>
            <a:pPr lvl="1">
              <a:lnSpc>
                <a:spcPct val="100000"/>
              </a:lnSpc>
            </a:pPr>
            <a:r>
              <a:rPr lang="en-US" altLang="en-US" sz="2400" dirty="0"/>
              <a:t>Name  ?</a:t>
            </a:r>
          </a:p>
          <a:p>
            <a:pPr lvl="1">
              <a:lnSpc>
                <a:spcPct val="100000"/>
              </a:lnSpc>
            </a:pPr>
            <a:r>
              <a:rPr lang="en-US" altLang="en-US" sz="2400" dirty="0"/>
              <a:t>What happened?</a:t>
            </a:r>
          </a:p>
          <a:p>
            <a:pPr lvl="1">
              <a:lnSpc>
                <a:spcPct val="100000"/>
              </a:lnSpc>
            </a:pPr>
            <a:r>
              <a:rPr lang="en-IN" altLang="en-US" sz="2400" dirty="0"/>
              <a:t>Lift Both Legs, Move Both Arms.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IN" altLang="en-US" sz="2400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IN" altLang="en-US" sz="2800" dirty="0"/>
              <a:t> If Patient Answers Both + Moves All 4 limbs</a:t>
            </a:r>
          </a:p>
          <a:p>
            <a:pPr lvl="1">
              <a:lnSpc>
                <a:spcPct val="100000"/>
              </a:lnSpc>
            </a:pPr>
            <a:r>
              <a:rPr lang="en-US" altLang="en-US" sz="2400" dirty="0"/>
              <a:t>Airway is Patent </a:t>
            </a:r>
          </a:p>
          <a:p>
            <a:pPr lvl="1">
              <a:lnSpc>
                <a:spcPct val="100000"/>
              </a:lnSpc>
            </a:pPr>
            <a:r>
              <a:rPr lang="en-US" altLang="en-US" sz="2400" dirty="0"/>
              <a:t>There is Sufficient air reserve to permit speech </a:t>
            </a:r>
          </a:p>
          <a:p>
            <a:pPr lvl="1">
              <a:lnSpc>
                <a:spcPct val="100000"/>
              </a:lnSpc>
            </a:pPr>
            <a:r>
              <a:rPr lang="en-US" altLang="en-US" sz="2400" dirty="0"/>
              <a:t>There is Sufficient perfusion </a:t>
            </a:r>
          </a:p>
          <a:p>
            <a:pPr lvl="1">
              <a:lnSpc>
                <a:spcPct val="100000"/>
              </a:lnSpc>
            </a:pPr>
            <a:r>
              <a:rPr lang="en-US" altLang="en-US" sz="2400" dirty="0"/>
              <a:t>Sensorium  is Clear</a:t>
            </a:r>
          </a:p>
          <a:p>
            <a:pPr lvl="1">
              <a:lnSpc>
                <a:spcPct val="100000"/>
              </a:lnSpc>
            </a:pPr>
            <a:r>
              <a:rPr lang="en-IN" altLang="en-US" sz="2400" dirty="0"/>
              <a:t>No Neurological Deficit</a:t>
            </a:r>
          </a:p>
          <a:p>
            <a:pPr lvl="1">
              <a:lnSpc>
                <a:spcPct val="90000"/>
              </a:lnSpc>
            </a:pPr>
            <a:endParaRPr lang="en-IN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5591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="" xmlns:a16="http://schemas.microsoft.com/office/drawing/2014/main" id="{EDB4298B-514D-4087-BFCF-5E0B7C9A9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9">
            <a:extLst>
              <a:ext uri="{FF2B5EF4-FFF2-40B4-BE49-F238E27FC236}">
                <a16:creationId xmlns="" xmlns:a16="http://schemas.microsoft.com/office/drawing/2014/main" id="{04250D78-05C1-41CC-8744-FF3612962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4" name="Freeform 5">
              <a:extLst>
                <a:ext uri="{FF2B5EF4-FFF2-40B4-BE49-F238E27FC236}">
                  <a16:creationId xmlns="" xmlns:a16="http://schemas.microsoft.com/office/drawing/2014/main" id="{488B658F-163C-450C-B32C-2385E374B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6">
              <a:extLst>
                <a:ext uri="{FF2B5EF4-FFF2-40B4-BE49-F238E27FC236}">
                  <a16:creationId xmlns="" xmlns:a16="http://schemas.microsoft.com/office/drawing/2014/main" id="{5AE85F6C-45F9-4F00-8AA8-52BD510596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7">
              <a:extLst>
                <a:ext uri="{FF2B5EF4-FFF2-40B4-BE49-F238E27FC236}">
                  <a16:creationId xmlns="" xmlns:a16="http://schemas.microsoft.com/office/drawing/2014/main" id="{4B0E90C3-F098-46CE-B1D9-44EDE9C6E3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="" xmlns:a16="http://schemas.microsoft.com/office/drawing/2014/main" id="{FFF59D4E-9109-4D0A-8064-9C534CCFB9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="" xmlns:a16="http://schemas.microsoft.com/office/drawing/2014/main" id="{94B8AAA4-1840-48B9-A1E7-8CE75F8732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0">
              <a:extLst>
                <a:ext uri="{FF2B5EF4-FFF2-40B4-BE49-F238E27FC236}">
                  <a16:creationId xmlns="" xmlns:a16="http://schemas.microsoft.com/office/drawing/2014/main" id="{5A87B14D-183F-429F-849A-A6DC957B0B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1">
              <a:extLst>
                <a:ext uri="{FF2B5EF4-FFF2-40B4-BE49-F238E27FC236}">
                  <a16:creationId xmlns="" xmlns:a16="http://schemas.microsoft.com/office/drawing/2014/main" id="{1C261938-CF78-4843-9295-A20FD159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2">
              <a:extLst>
                <a:ext uri="{FF2B5EF4-FFF2-40B4-BE49-F238E27FC236}">
                  <a16:creationId xmlns="" xmlns:a16="http://schemas.microsoft.com/office/drawing/2014/main" id="{70557A9F-9800-4BDA-8EA5-312FBB056F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55443555-50A7-490F-A7BD-C3761876BE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0E25D709-0236-44C4-9AD0-23C27FFB64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52D3488E-C376-4058-9B14-3E67ECCF40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29C0577D-AE94-4E3E-AFE9-87D6F505C6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628A3D14-A3AE-415B-81C0-10DABBD63C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07722035-1059-41F4-801E-F6C3F43831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98275878-64ED-413C-B1B9-654EE17C5D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6BE90BD7-1A14-43A3-8CD4-8D181EE63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8609B6EC-0BA4-4C45-B9CA-311B34B83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BA3962A2-D76B-4346-9535-356648073A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28CBAD67-783A-4EFF-852A-40CD9D58C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780BC275-9329-40AA-849F-7B258245EE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55DA4B63-E5E4-49C5-BC03-E5A312146F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F2AC5C20-B043-429F-A8A5-97CF719BFAAA}"/>
              </a:ext>
            </a:extLst>
          </p:cNvPr>
          <p:cNvSpPr/>
          <p:nvPr/>
        </p:nvSpPr>
        <p:spPr>
          <a:xfrm>
            <a:off x="1335448" y="1482282"/>
            <a:ext cx="2893007" cy="1803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/>
              <a:t>Emergency Room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02CE36E6-477E-4AFC-A117-0A65010AA619}"/>
              </a:ext>
            </a:extLst>
          </p:cNvPr>
          <p:cNvSpPr/>
          <p:nvPr/>
        </p:nvSpPr>
        <p:spPr>
          <a:xfrm>
            <a:off x="1306511" y="3753169"/>
            <a:ext cx="2867497" cy="1162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Multi Disciplinary Critical Care Unit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EE974290-858E-4D92-967D-80625C19BF0A}"/>
              </a:ext>
            </a:extLst>
          </p:cNvPr>
          <p:cNvSpPr/>
          <p:nvPr/>
        </p:nvSpPr>
        <p:spPr>
          <a:xfrm>
            <a:off x="7963545" y="1507086"/>
            <a:ext cx="2758699" cy="1778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/>
              <a:t>Post Anaesthetic Care Unit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6045B7F4-EE1C-4E6F-B8CE-E4841BD895A8}"/>
              </a:ext>
            </a:extLst>
          </p:cNvPr>
          <p:cNvSpPr/>
          <p:nvPr/>
        </p:nvSpPr>
        <p:spPr>
          <a:xfrm>
            <a:off x="7919236" y="3762862"/>
            <a:ext cx="2758699" cy="1162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/>
              <a:t>Wards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E7B7408-810D-46A2-A031-622E395CD29E}"/>
              </a:ext>
            </a:extLst>
          </p:cNvPr>
          <p:cNvSpPr/>
          <p:nvPr/>
        </p:nvSpPr>
        <p:spPr>
          <a:xfrm>
            <a:off x="4738867" y="3753168"/>
            <a:ext cx="2758699" cy="1162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/>
              <a:t>Intensive Care Unit</a:t>
            </a: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F9D5A7E2-8705-4D34-A133-D220655D1B65}"/>
              </a:ext>
            </a:extLst>
          </p:cNvPr>
          <p:cNvSpPr/>
          <p:nvPr/>
        </p:nvSpPr>
        <p:spPr>
          <a:xfrm>
            <a:off x="4832887" y="1482283"/>
            <a:ext cx="2526224" cy="133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/>
              <a:t>Emergency Operation Theatre / Cath Lab</a:t>
            </a:r>
          </a:p>
        </p:txBody>
      </p:sp>
      <p:sp>
        <p:nvSpPr>
          <p:cNvPr id="52" name="Arrow: Down 51">
            <a:extLst>
              <a:ext uri="{FF2B5EF4-FFF2-40B4-BE49-F238E27FC236}">
                <a16:creationId xmlns="" xmlns:a16="http://schemas.microsoft.com/office/drawing/2014/main" id="{E34DE85F-E196-4006-B692-E9A870E7CF16}"/>
              </a:ext>
            </a:extLst>
          </p:cNvPr>
          <p:cNvSpPr/>
          <p:nvPr/>
        </p:nvSpPr>
        <p:spPr>
          <a:xfrm>
            <a:off x="2603821" y="3283055"/>
            <a:ext cx="178229" cy="470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Arrow: Right 52">
            <a:extLst>
              <a:ext uri="{FF2B5EF4-FFF2-40B4-BE49-F238E27FC236}">
                <a16:creationId xmlns="" xmlns:a16="http://schemas.microsoft.com/office/drawing/2014/main" id="{060DFB4F-5CB4-4985-8F02-F46C822059D6}"/>
              </a:ext>
            </a:extLst>
          </p:cNvPr>
          <p:cNvSpPr/>
          <p:nvPr/>
        </p:nvSpPr>
        <p:spPr>
          <a:xfrm>
            <a:off x="4259448" y="2033816"/>
            <a:ext cx="573439" cy="229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Arrow: Right 53">
            <a:extLst>
              <a:ext uri="{FF2B5EF4-FFF2-40B4-BE49-F238E27FC236}">
                <a16:creationId xmlns="" xmlns:a16="http://schemas.microsoft.com/office/drawing/2014/main" id="{396A5575-7599-4216-AA21-976BF562ED3B}"/>
              </a:ext>
            </a:extLst>
          </p:cNvPr>
          <p:cNvSpPr/>
          <p:nvPr/>
        </p:nvSpPr>
        <p:spPr>
          <a:xfrm>
            <a:off x="7359111" y="2047701"/>
            <a:ext cx="604434" cy="235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Arrow: Right 57">
            <a:extLst>
              <a:ext uri="{FF2B5EF4-FFF2-40B4-BE49-F238E27FC236}">
                <a16:creationId xmlns="" xmlns:a16="http://schemas.microsoft.com/office/drawing/2014/main" id="{605363D1-855E-47D4-9BDE-9A5A117AF3AB}"/>
              </a:ext>
            </a:extLst>
          </p:cNvPr>
          <p:cNvSpPr/>
          <p:nvPr/>
        </p:nvSpPr>
        <p:spPr>
          <a:xfrm>
            <a:off x="4195764" y="4236781"/>
            <a:ext cx="424246" cy="229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0ACCCF13-AADF-41CC-A914-DF3A93C69919}"/>
              </a:ext>
            </a:extLst>
          </p:cNvPr>
          <p:cNvSpPr/>
          <p:nvPr/>
        </p:nvSpPr>
        <p:spPr>
          <a:xfrm>
            <a:off x="889000" y="1080056"/>
            <a:ext cx="3607873" cy="493657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84D11040-5B72-4FC3-B49E-F7C5A8F87702}"/>
              </a:ext>
            </a:extLst>
          </p:cNvPr>
          <p:cNvSpPr txBox="1"/>
          <p:nvPr/>
        </p:nvSpPr>
        <p:spPr>
          <a:xfrm>
            <a:off x="1095377" y="5408613"/>
            <a:ext cx="333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EMERGENCY DEPARTMENT</a:t>
            </a:r>
          </a:p>
        </p:txBody>
      </p:sp>
      <p:sp>
        <p:nvSpPr>
          <p:cNvPr id="62" name="Arrow: Right 61">
            <a:extLst>
              <a:ext uri="{FF2B5EF4-FFF2-40B4-BE49-F238E27FC236}">
                <a16:creationId xmlns="" xmlns:a16="http://schemas.microsoft.com/office/drawing/2014/main" id="{58C6529C-FEF6-40D8-BE91-C5B17DF9DA65}"/>
              </a:ext>
            </a:extLst>
          </p:cNvPr>
          <p:cNvSpPr/>
          <p:nvPr/>
        </p:nvSpPr>
        <p:spPr>
          <a:xfrm>
            <a:off x="233878" y="2291647"/>
            <a:ext cx="1089376" cy="232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CB66CA29-CE0B-4F51-A04B-D2383BA5FE44}"/>
              </a:ext>
            </a:extLst>
          </p:cNvPr>
          <p:cNvSpPr/>
          <p:nvPr/>
        </p:nvSpPr>
        <p:spPr>
          <a:xfrm>
            <a:off x="586294" y="645559"/>
            <a:ext cx="10510329" cy="562189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Trebuchet MS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07D10B5-73B9-4506-82E5-0D77048351A0}"/>
              </a:ext>
            </a:extLst>
          </p:cNvPr>
          <p:cNvSpPr txBox="1"/>
          <p:nvPr/>
        </p:nvSpPr>
        <p:spPr>
          <a:xfrm>
            <a:off x="5688809" y="5408613"/>
            <a:ext cx="4368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rgbClr val="00B050"/>
                </a:solidFill>
              </a:rPr>
              <a:t>Trauma Care Centre</a:t>
            </a:r>
          </a:p>
        </p:txBody>
      </p:sp>
      <p:sp>
        <p:nvSpPr>
          <p:cNvPr id="67" name="Arrow: Right 66">
            <a:extLst>
              <a:ext uri="{FF2B5EF4-FFF2-40B4-BE49-F238E27FC236}">
                <a16:creationId xmlns="" xmlns:a16="http://schemas.microsoft.com/office/drawing/2014/main" id="{6350DF69-ED45-4151-8F20-ECBA23D4F2BE}"/>
              </a:ext>
            </a:extLst>
          </p:cNvPr>
          <p:cNvSpPr/>
          <p:nvPr/>
        </p:nvSpPr>
        <p:spPr>
          <a:xfrm rot="2025430">
            <a:off x="4254215" y="3073381"/>
            <a:ext cx="1662138" cy="244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Arrow: Right 67">
            <a:extLst>
              <a:ext uri="{FF2B5EF4-FFF2-40B4-BE49-F238E27FC236}">
                <a16:creationId xmlns="" xmlns:a16="http://schemas.microsoft.com/office/drawing/2014/main" id="{7D54AE05-6196-4A15-B1A6-30366F96DEDF}"/>
              </a:ext>
            </a:extLst>
          </p:cNvPr>
          <p:cNvSpPr/>
          <p:nvPr/>
        </p:nvSpPr>
        <p:spPr>
          <a:xfrm rot="8695235">
            <a:off x="6403109" y="3020942"/>
            <a:ext cx="1662138" cy="244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Arrow: Right 68">
            <a:extLst>
              <a:ext uri="{FF2B5EF4-FFF2-40B4-BE49-F238E27FC236}">
                <a16:creationId xmlns="" xmlns:a16="http://schemas.microsoft.com/office/drawing/2014/main" id="{4CD7230F-7A41-4A8B-AE24-2D4A6C6B4F65}"/>
              </a:ext>
            </a:extLst>
          </p:cNvPr>
          <p:cNvSpPr/>
          <p:nvPr/>
        </p:nvSpPr>
        <p:spPr>
          <a:xfrm>
            <a:off x="7516611" y="4219406"/>
            <a:ext cx="424246" cy="229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8049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E30CB5-048D-4EA8-8967-8BD1F761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A group of people standing in front of a crowd&#10;&#10;Description generated with high confidence">
            <a:extLst>
              <a:ext uri="{FF2B5EF4-FFF2-40B4-BE49-F238E27FC236}">
                <a16:creationId xmlns="" xmlns:a16="http://schemas.microsoft.com/office/drawing/2014/main" id="{3DDE2DCA-A1F3-4CB3-966B-9113C1E42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</p:spPr>
      </p:pic>
      <p:pic>
        <p:nvPicPr>
          <p:cNvPr id="7" name="Picture 6" descr="A group of people around each other&#10;&#10;Description generated with high confidence">
            <a:extLst>
              <a:ext uri="{FF2B5EF4-FFF2-40B4-BE49-F238E27FC236}">
                <a16:creationId xmlns="" xmlns:a16="http://schemas.microsoft.com/office/drawing/2014/main" id="{72BBFA05-11F0-4F9F-B93D-708027D3A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19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FC0EBC-2225-49B4-A1F6-63E25263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3D30E2-93B1-4C10-B8B7-151CCE7F5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 descr="C:\Users\USER\Downloads\photo6066660315581491218.jpg">
            <a:extLst>
              <a:ext uri="{FF2B5EF4-FFF2-40B4-BE49-F238E27FC236}">
                <a16:creationId xmlns="" xmlns:a16="http://schemas.microsoft.com/office/drawing/2014/main" id="{97168E1A-31C0-44A2-B2A3-D092C100D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098" t="4390" b="49786"/>
          <a:stretch/>
        </p:blipFill>
        <p:spPr bwMode="auto">
          <a:xfrm>
            <a:off x="-353965" y="798128"/>
            <a:ext cx="6990735" cy="597267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F59363F-5396-42E5-B139-37C25FB3F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0" t="48757" b="2881"/>
          <a:stretch/>
        </p:blipFill>
        <p:spPr>
          <a:xfrm>
            <a:off x="5984163" y="588053"/>
            <a:ext cx="6915758" cy="627621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53E81F3B-A97F-40B2-9D8A-29010A388A6F}"/>
              </a:ext>
            </a:extLst>
          </p:cNvPr>
          <p:cNvSpPr txBox="1">
            <a:spLocks/>
          </p:cNvSpPr>
          <p:nvPr/>
        </p:nvSpPr>
        <p:spPr>
          <a:xfrm>
            <a:off x="400050" y="228601"/>
            <a:ext cx="11000270" cy="1154928"/>
          </a:xfrm>
          <a:prstGeom prst="rect">
            <a:avLst/>
          </a:prstGeom>
        </p:spPr>
        <p:txBody>
          <a:bodyPr vert="horz" lIns="228600" tIns="228600" rIns="228600" bIns="228600" rtlCol="0" anchor="t">
            <a:normAutofit fontScale="975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>
                <a:solidFill>
                  <a:schemeClr val="accent1"/>
                </a:solidFill>
                <a:latin typeface="Trebuchet MS" pitchFamily="34" charset="0"/>
              </a:rPr>
              <a:t>4 Stages of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4267459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E4C96-F6A9-47B3-B661-EADDE632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349924"/>
            <a:ext cx="4248149" cy="2526875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chemeClr val="bg1"/>
                </a:solidFill>
                <a:latin typeface="Trebuchet MS" pitchFamily="34" charset="0"/>
              </a:rPr>
              <a:t>Mail </a:t>
            </a:r>
            <a:br>
              <a:rPr lang="en-IN" sz="3600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IN" sz="3600" dirty="0">
                <a:solidFill>
                  <a:schemeClr val="bg1"/>
                </a:solidFill>
                <a:latin typeface="Trebuchet MS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rchpcni@tn.nic.in</a:t>
            </a:r>
            <a:r>
              <a:rPr lang="en-IN" sz="3600" dirty="0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en-IN" sz="3600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IN" sz="3600" dirty="0">
                <a:solidFill>
                  <a:schemeClr val="bg1"/>
                </a:solidFill>
                <a:latin typeface="Trebuchet MS" pitchFamily="34" charset="0"/>
              </a:rPr>
              <a:t>MD NHM Mobile 9443358888</a:t>
            </a:r>
            <a:br>
              <a:rPr lang="en-IN" sz="3600" dirty="0">
                <a:solidFill>
                  <a:schemeClr val="bg1"/>
                </a:solidFill>
                <a:latin typeface="Trebuchet MS" pitchFamily="34" charset="0"/>
              </a:rPr>
            </a:br>
            <a:endParaRPr lang="en-IN" sz="3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E614DA-B03E-4F31-8952-3D73FD889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latin typeface="Trebuchet MS" pitchFamily="34" charset="0"/>
              </a:rPr>
              <a:t>Now </a:t>
            </a:r>
            <a:r>
              <a:rPr lang="en-IN" sz="2400" dirty="0">
                <a:latin typeface="Trebuchet MS" pitchFamily="34" charset="0"/>
              </a:rPr>
              <a:t>lets attain Space Age Precision in saving human lives.</a:t>
            </a:r>
          </a:p>
          <a:p>
            <a:r>
              <a:rPr lang="en-IN" sz="2800" dirty="0">
                <a:latin typeface="Trebuchet MS" pitchFamily="34" charset="0"/>
              </a:rPr>
              <a:t>TAEI Manual (Policy &amp; Protocols), Standard Operating Procedures, Training Manuals available for download at </a:t>
            </a:r>
            <a:r>
              <a:rPr lang="en-IN" sz="2800" dirty="0">
                <a:latin typeface="Trebuchet MS" pitchFamily="34" charset="0"/>
                <a:hlinkClick r:id="rId3"/>
              </a:rPr>
              <a:t>www.taeionline.com/book</a:t>
            </a:r>
            <a:r>
              <a:rPr lang="en-IN" sz="2800" dirty="0">
                <a:latin typeface="Trebuchet MS" pitchFamily="34" charset="0"/>
              </a:rPr>
              <a:t> </a:t>
            </a:r>
          </a:p>
          <a:p>
            <a:r>
              <a:rPr lang="en-IN" sz="2800" dirty="0">
                <a:latin typeface="Trebuchet MS" pitchFamily="34" charset="0"/>
              </a:rPr>
              <a:t>Posters available for download at </a:t>
            </a:r>
            <a:r>
              <a:rPr lang="en-IN" sz="2800" dirty="0">
                <a:latin typeface="Trebuchet MS" pitchFamily="34" charset="0"/>
                <a:hlinkClick r:id="rId4"/>
              </a:rPr>
              <a:t>www.taeionline.com/posters</a:t>
            </a:r>
            <a:endParaRPr lang="en-IN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4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17C4610E-9C18-467B-BF10-BE6A974CC3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="" xmlns:a16="http://schemas.microsoft.com/office/drawing/2014/main" id="{296DF307-344E-4E9B-A7AA-8139E450D1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="" xmlns:a16="http://schemas.microsoft.com/office/drawing/2014/main" id="{E263CC2D-ACFB-4EB3-ADF9-CD82BC8422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="" xmlns:a16="http://schemas.microsoft.com/office/drawing/2014/main" id="{C5366E2F-9BA0-485A-B1CA-A5E6E2E37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="" xmlns:a16="http://schemas.microsoft.com/office/drawing/2014/main" id="{1803051E-7C26-4F53-8293-B4EAED4212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="" xmlns:a16="http://schemas.microsoft.com/office/drawing/2014/main" id="{D10888CD-E496-4116-9C45-CF4F17ADE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="" xmlns:a16="http://schemas.microsoft.com/office/drawing/2014/main" id="{0A42DA8F-DA3D-43E9-A184-E0F6C133A1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="" xmlns:a16="http://schemas.microsoft.com/office/drawing/2014/main" id="{473EAD31-7AA3-49B7-ADD6-C13FF0F14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="" xmlns:a16="http://schemas.microsoft.com/office/drawing/2014/main" id="{2BBB7CDF-BA2E-451F-9201-CF2B6FEAEA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="" xmlns:a16="http://schemas.microsoft.com/office/drawing/2014/main" id="{84809EF2-CD0D-4BC3-ABC7-E7E312A1D7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="" xmlns:a16="http://schemas.microsoft.com/office/drawing/2014/main" id="{11D2D6C5-637B-4AFE-97F4-D4E48A6134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="" xmlns:a16="http://schemas.microsoft.com/office/drawing/2014/main" id="{F841B2C5-57F5-4FE6-B4D4-EBB3F30881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="" xmlns:a16="http://schemas.microsoft.com/office/drawing/2014/main" id="{B4822A39-2A52-4B2C-9319-BEFC526DB0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="" xmlns:a16="http://schemas.microsoft.com/office/drawing/2014/main" id="{4E469692-E783-4950-8DEC-3A1FD3978B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="" xmlns:a16="http://schemas.microsoft.com/office/drawing/2014/main" id="{012909CD-3254-41E5-B8BB-0F2D7CE0D8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="" xmlns:a16="http://schemas.microsoft.com/office/drawing/2014/main" id="{93E7648E-861E-4503-AEDC-56C4EC5072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="" xmlns:a16="http://schemas.microsoft.com/office/drawing/2014/main" id="{F9C72257-EBD0-4D1C-A32C-D846446872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="" xmlns:a16="http://schemas.microsoft.com/office/drawing/2014/main" id="{87BB2CBB-9C22-4E28-AB86-DC92AEE2DB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="" xmlns:a16="http://schemas.microsoft.com/office/drawing/2014/main" id="{F85B3053-8D9F-410A-80C2-7960DDEA6A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="" xmlns:a16="http://schemas.microsoft.com/office/drawing/2014/main" id="{E8FF5DA7-6E72-41F1-A54C-EAF440A274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A899734C-500F-4274-9854-8BFA14A1D7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FF07BF51-2934-47AD-A415-7400882F14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="" xmlns:a16="http://schemas.microsoft.com/office/drawing/2014/main" id="{DD6E3DF0-EDC0-458B-9C5B-911814F0A6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5D0824B1-47C9-4504-99FB-CB15051979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="" xmlns:a16="http://schemas.microsoft.com/office/drawing/2014/main" id="{34DD805B-2A7B-4ADA-9C4D-E0C9F192DB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C664A566-6D08-4E84-9708-4916A20016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="" xmlns:a16="http://schemas.microsoft.com/office/drawing/2014/main" id="{871B622B-6E58-4933-88EC-99F28705F7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">
              <a:extLst>
                <a:ext uri="{FF2B5EF4-FFF2-40B4-BE49-F238E27FC236}">
                  <a16:creationId xmlns="" xmlns:a16="http://schemas.microsoft.com/office/drawing/2014/main" id="{EE9A4681-AC1B-4ABC-9A1C-C7E7F08A00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">
              <a:extLst>
                <a:ext uri="{FF2B5EF4-FFF2-40B4-BE49-F238E27FC236}">
                  <a16:creationId xmlns="" xmlns:a16="http://schemas.microsoft.com/office/drawing/2014/main" id="{F1EEAF4B-DA1A-4CC9-9CE4-587A9E2E17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="" xmlns:a16="http://schemas.microsoft.com/office/drawing/2014/main" id="{4591EF24-12A6-499B-8074-7E3DFBE6E3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">
              <a:extLst>
                <a:ext uri="{FF2B5EF4-FFF2-40B4-BE49-F238E27FC236}">
                  <a16:creationId xmlns="" xmlns:a16="http://schemas.microsoft.com/office/drawing/2014/main" id="{66866784-2E4F-4C28-BE67-875B71B7C1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="" xmlns:a16="http://schemas.microsoft.com/office/drawing/2014/main" id="{752279D8-59CC-4821-B591-79994164F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">
              <a:extLst>
                <a:ext uri="{FF2B5EF4-FFF2-40B4-BE49-F238E27FC236}">
                  <a16:creationId xmlns="" xmlns:a16="http://schemas.microsoft.com/office/drawing/2014/main" id="{FB4FBA9C-1D3E-4B35-8A79-25478153F5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">
              <a:extLst>
                <a:ext uri="{FF2B5EF4-FFF2-40B4-BE49-F238E27FC236}">
                  <a16:creationId xmlns="" xmlns:a16="http://schemas.microsoft.com/office/drawing/2014/main" id="{9428A193-740A-43D2-B875-80CB90AD91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">
              <a:extLst>
                <a:ext uri="{FF2B5EF4-FFF2-40B4-BE49-F238E27FC236}">
                  <a16:creationId xmlns="" xmlns:a16="http://schemas.microsoft.com/office/drawing/2014/main" id="{92B2EFF8-5790-427A-ABED-1680FD133D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4">
              <a:extLst>
                <a:ext uri="{FF2B5EF4-FFF2-40B4-BE49-F238E27FC236}">
                  <a16:creationId xmlns="" xmlns:a16="http://schemas.microsoft.com/office/drawing/2014/main" id="{782C5932-1596-43AA-BD7E-0F94FB8A96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">
              <a:extLst>
                <a:ext uri="{FF2B5EF4-FFF2-40B4-BE49-F238E27FC236}">
                  <a16:creationId xmlns="" xmlns:a16="http://schemas.microsoft.com/office/drawing/2014/main" id="{EFC81310-1590-4DBE-BF0B-DADBCF9F88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>
              <a:extLst>
                <a:ext uri="{FF2B5EF4-FFF2-40B4-BE49-F238E27FC236}">
                  <a16:creationId xmlns="" xmlns:a16="http://schemas.microsoft.com/office/drawing/2014/main" id="{968BA84E-DD0E-4FCD-8EDA-76DF8E09FB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">
              <a:extLst>
                <a:ext uri="{FF2B5EF4-FFF2-40B4-BE49-F238E27FC236}">
                  <a16:creationId xmlns="" xmlns:a16="http://schemas.microsoft.com/office/drawing/2014/main" id="{1D3D7541-A0D9-4993-B691-D2D5B8B3EF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8">
              <a:extLst>
                <a:ext uri="{FF2B5EF4-FFF2-40B4-BE49-F238E27FC236}">
                  <a16:creationId xmlns="" xmlns:a16="http://schemas.microsoft.com/office/drawing/2014/main" id="{9FB31D01-8168-4494-8C2F-727E555AA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9">
              <a:extLst>
                <a:ext uri="{FF2B5EF4-FFF2-40B4-BE49-F238E27FC236}">
                  <a16:creationId xmlns="" xmlns:a16="http://schemas.microsoft.com/office/drawing/2014/main" id="{8C455EEB-FD40-414D-A542-FB35DEB73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">
              <a:extLst>
                <a:ext uri="{FF2B5EF4-FFF2-40B4-BE49-F238E27FC236}">
                  <a16:creationId xmlns="" xmlns:a16="http://schemas.microsoft.com/office/drawing/2014/main" id="{F08F1FC1-956F-4494-BAFD-D504E93070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1">
              <a:extLst>
                <a:ext uri="{FF2B5EF4-FFF2-40B4-BE49-F238E27FC236}">
                  <a16:creationId xmlns="" xmlns:a16="http://schemas.microsoft.com/office/drawing/2014/main" id="{BEEDE1AA-8DCD-43D3-BC15-5748403148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2">
              <a:extLst>
                <a:ext uri="{FF2B5EF4-FFF2-40B4-BE49-F238E27FC236}">
                  <a16:creationId xmlns="" xmlns:a16="http://schemas.microsoft.com/office/drawing/2014/main" id="{E36CDA69-ED79-4DCF-9761-0B6134FA63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="" xmlns:a16="http://schemas.microsoft.com/office/drawing/2014/main" id="{5F812C02-CFCB-47F4-B493-7753519FCA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B83678BA-0A50-4D51-9E9E-08BB66F83C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F1A8F65D-5E8F-4CA5-9240-1357120F93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39">
              <a:extLst>
                <a:ext uri="{FF2B5EF4-FFF2-40B4-BE49-F238E27FC236}">
                  <a16:creationId xmlns="" xmlns:a16="http://schemas.microsoft.com/office/drawing/2014/main" id="{2A4731E5-DE5F-4215-9525-99426B3909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="" xmlns:a16="http://schemas.microsoft.com/office/drawing/2014/main" id="{3478866D-C5E9-4968-BEF7-B1F0308089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43E839-8ECA-41B9-9D4F-4358BFF3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400" dirty="0">
                <a:latin typeface="Trebuchet MS" pitchFamily="34" charset="0"/>
              </a:rPr>
              <a:t>Tamil Nadu Accident &amp; Emergency Care Initiative (TAEI)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9BF6EDB4-B4ED-4900-9E38-A7AE0EEEEA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6E946B60-5EFD-479F-BD52-0EE23DE4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262" y="1139665"/>
            <a:ext cx="6120318" cy="4587813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1194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032000" y="152400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IN" sz="2800" dirty="0" smtClean="0">
                <a:solidFill>
                  <a:srgbClr val="C00000"/>
                </a:solidFill>
                <a:latin typeface="Trebuchet MS" pitchFamily="34" charset="0"/>
              </a:rPr>
              <a:t>State TAEI Governance Committee</a:t>
            </a:r>
            <a:endParaRPr lang="en-US" sz="2800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97811"/>
              </p:ext>
            </p:extLst>
          </p:nvPr>
        </p:nvGraphicFramePr>
        <p:xfrm>
          <a:off x="406402" y="1143000"/>
          <a:ext cx="5859927" cy="5486402"/>
        </p:xfrm>
        <a:graphic>
          <a:graphicData uri="http://schemas.openxmlformats.org/drawingml/2006/table">
            <a:tbl>
              <a:tblPr/>
              <a:tblGrid>
                <a:gridCol w="3815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863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Name of The Official 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Designation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6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Principal Secretary, Health &amp; Family Welfare Department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Chairperson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36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Mission Director NHM, </a:t>
                      </a: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and Commissioner of Trauma care</a:t>
                      </a:r>
                      <a:endParaRPr kumimoji="0" lang="en-I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Member Secretary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0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Director of Medical Education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Member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Director of Medical and Rural Health Services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Member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Director of Public Health and Preventive Medicine 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Member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0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Commissioner of Trauma Care (PD TNHSP)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Member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MD, TN Medical Supplies Corporation ltd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Member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36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Director of Trauma Care ( Level-1 facility @ Chennai)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Member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20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State Head 108 Ambulance services 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Member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0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Head,  CMCHIS Scheme 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Member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20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President, IMA, Private Hospitals network 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Member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9863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Representation from Police, Road Transport, Highways Departments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Member</a:t>
                      </a:r>
                    </a:p>
                  </a:txBody>
                  <a:tcPr marL="68580" marR="6858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165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altLang="en-US" sz="2800" dirty="0" smtClean="0">
                <a:solidFill>
                  <a:srgbClr val="C00000"/>
                </a:solidFill>
                <a:latin typeface="Trebuchet MS" pitchFamily="34" charset="0"/>
                <a:ea typeface="+mj-ea"/>
                <a:cs typeface="+mj-cs"/>
              </a:rPr>
              <a:t>District Programme Unit</a:t>
            </a:r>
            <a:endParaRPr lang="en-US" altLang="en-US" sz="2800" dirty="0" smtClean="0">
              <a:solidFill>
                <a:srgbClr val="C00000"/>
              </a:solidFill>
              <a:latin typeface="Trebuchet MS" pitchFamily="34" charset="0"/>
              <a:ea typeface="+mj-ea"/>
              <a:cs typeface="+mj-cs"/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208139"/>
              </p:ext>
            </p:extLst>
          </p:nvPr>
        </p:nvGraphicFramePr>
        <p:xfrm>
          <a:off x="6266330" y="990599"/>
          <a:ext cx="5755342" cy="5598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94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 r="5882"/>
          <a:stretch>
            <a:fillRect/>
          </a:stretch>
        </p:blipFill>
        <p:spPr bwMode="auto">
          <a:xfrm>
            <a:off x="6181859" y="0"/>
            <a:ext cx="6010141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656822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46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B25210-E0FA-4389-899B-1CC29008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latin typeface="Trebuchet MS" pitchFamily="34" charset="0"/>
              </a:rPr>
              <a:t>One Year Data from 75 TAEI hospitals </a:t>
            </a:r>
            <a:br>
              <a:rPr lang="en-IN" dirty="0">
                <a:latin typeface="Trebuchet MS" pitchFamily="34" charset="0"/>
              </a:rPr>
            </a:br>
            <a:r>
              <a:rPr lang="en-IN" dirty="0">
                <a:latin typeface="Trebuchet MS" pitchFamily="34" charset="0"/>
              </a:rPr>
              <a:t>Oct 2017 to Sep 2018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868BA876-824E-4171-BCB6-EA6D222F2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155146"/>
              </p:ext>
            </p:extLst>
          </p:nvPr>
        </p:nvGraphicFramePr>
        <p:xfrm>
          <a:off x="4645891" y="129309"/>
          <a:ext cx="6954982" cy="6650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5980">
                  <a:extLst>
                    <a:ext uri="{9D8B030D-6E8A-4147-A177-3AD203B41FA5}">
                      <a16:colId xmlns="" xmlns:a16="http://schemas.microsoft.com/office/drawing/2014/main" val="1464600838"/>
                    </a:ext>
                  </a:extLst>
                </a:gridCol>
                <a:gridCol w="3148998">
                  <a:extLst>
                    <a:ext uri="{9D8B030D-6E8A-4147-A177-3AD203B41FA5}">
                      <a16:colId xmlns="" xmlns:a16="http://schemas.microsoft.com/office/drawing/2014/main" val="331716044"/>
                    </a:ext>
                  </a:extLst>
                </a:gridCol>
                <a:gridCol w="2930004">
                  <a:extLst>
                    <a:ext uri="{9D8B030D-6E8A-4147-A177-3AD203B41FA5}">
                      <a16:colId xmlns="" xmlns:a16="http://schemas.microsoft.com/office/drawing/2014/main" val="2931666922"/>
                    </a:ext>
                  </a:extLst>
                </a:gridCol>
              </a:tblGrid>
              <a:tr h="64554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 err="1"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S.No</a:t>
                      </a:r>
                      <a:endParaRPr lang="en-IN" sz="2400" b="0" i="0" u="none" strike="noStrike" dirty="0">
                        <a:solidFill>
                          <a:srgbClr val="C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Particulars</a:t>
                      </a:r>
                      <a:endParaRPr lang="en-IN" sz="2400" b="0" i="0" u="none" strike="noStrike" dirty="0">
                        <a:solidFill>
                          <a:srgbClr val="C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Oct </a:t>
                      </a:r>
                      <a:r>
                        <a:rPr lang="en-IN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2017</a:t>
                      </a:r>
                      <a:r>
                        <a:rPr lang="en-IN" sz="2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- Sep </a:t>
                      </a:r>
                      <a:r>
                        <a:rPr lang="en-IN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IN" sz="2000" b="0" i="0" u="none" strike="noStrike" dirty="0">
                        <a:solidFill>
                          <a:srgbClr val="C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98411394"/>
                  </a:ext>
                </a:extLst>
              </a:tr>
              <a:tr h="3566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Total Trauma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474778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87856612"/>
                  </a:ext>
                </a:extLst>
              </a:tr>
              <a:tr h="3566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Total Admitted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277974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1000032"/>
                  </a:ext>
                </a:extLst>
              </a:tr>
              <a:tr h="3566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Total RTA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189478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94319451"/>
                  </a:ext>
                </a:extLst>
              </a:tr>
              <a:tr h="3566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Total Fall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169404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9144462"/>
                  </a:ext>
                </a:extLst>
              </a:tr>
              <a:tr h="3566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Total Assault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115896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36123280"/>
                  </a:ext>
                </a:extLst>
              </a:tr>
              <a:tr h="3566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Total Head injury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94310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73251658"/>
                  </a:ext>
                </a:extLst>
              </a:tr>
              <a:tr h="3566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Total Surgery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137804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14624100"/>
                  </a:ext>
                </a:extLst>
              </a:tr>
              <a:tr h="3566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CT Done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95561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44299771"/>
                  </a:ext>
                </a:extLst>
              </a:tr>
              <a:tr h="3566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Blood Transfusion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12522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5173324"/>
                  </a:ext>
                </a:extLst>
              </a:tr>
              <a:tr h="3566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Refered out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32611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73538152"/>
                  </a:ext>
                </a:extLst>
              </a:tr>
              <a:tr h="3566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Brought by 108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147296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12669926"/>
                  </a:ext>
                </a:extLst>
              </a:tr>
              <a:tr h="3566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Ift 108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31799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18670365"/>
                  </a:ext>
                </a:extLst>
              </a:tr>
              <a:tr h="3566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Brought dead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6161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78339347"/>
                  </a:ext>
                </a:extLst>
              </a:tr>
              <a:tr h="3566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RTA DIED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2669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65529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Self Harm (2Months )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15853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24875510"/>
                  </a:ext>
                </a:extLst>
              </a:tr>
              <a:tr h="3566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Hospitals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  <a:latin typeface="Trebuchet MS" pitchFamily="34" charset="0"/>
                          <a:cs typeface="Calibri" panose="020F0502020204030204" pitchFamily="34" charset="0"/>
                        </a:rPr>
                        <a:t>75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3986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8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1B37A8-7045-459D-A31D-832C6D99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rebuchet MS" pitchFamily="34" charset="0"/>
              </a:rPr>
              <a:t>TAEI Android App</a:t>
            </a:r>
            <a:br>
              <a:rPr lang="en-US" b="1" dirty="0">
                <a:latin typeface="Trebuchet MS" pitchFamily="34" charset="0"/>
              </a:rPr>
            </a:br>
            <a:r>
              <a:rPr lang="en-US" b="1" dirty="0">
                <a:latin typeface="Trebuchet MS" pitchFamily="34" charset="0"/>
              </a:rPr>
              <a:t/>
            </a:r>
            <a:br>
              <a:rPr lang="en-US" b="1" dirty="0">
                <a:latin typeface="Trebuchet MS" pitchFamily="34" charset="0"/>
              </a:rPr>
            </a:br>
            <a:r>
              <a:rPr lang="en-US" b="1" dirty="0">
                <a:latin typeface="Trebuchet MS" pitchFamily="34" charset="0"/>
              </a:rPr>
              <a:t>Consolidated </a:t>
            </a:r>
            <a:br>
              <a:rPr lang="en-US" b="1" dirty="0">
                <a:latin typeface="Trebuchet MS" pitchFamily="34" charset="0"/>
              </a:rPr>
            </a:br>
            <a:r>
              <a:rPr lang="en-US" b="1" dirty="0">
                <a:latin typeface="Trebuchet MS" pitchFamily="34" charset="0"/>
              </a:rPr>
              <a:t>at 6 pm daily</a:t>
            </a:r>
            <a:endParaRPr lang="en-IN" dirty="0">
              <a:latin typeface="Trebuchet MS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B0CCC6-24B9-4229-8642-FBB652B6E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49EB145C-F08C-42AE-A668-FECB76E7FF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653674"/>
              </p:ext>
            </p:extLst>
          </p:nvPr>
        </p:nvGraphicFramePr>
        <p:xfrm>
          <a:off x="4537166" y="206709"/>
          <a:ext cx="7314952" cy="661975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05051">
                  <a:extLst>
                    <a:ext uri="{9D8B030D-6E8A-4147-A177-3AD203B41FA5}">
                      <a16:colId xmlns="" xmlns:a16="http://schemas.microsoft.com/office/drawing/2014/main" val="2174506577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3055539570"/>
                    </a:ext>
                  </a:extLst>
                </a:gridCol>
                <a:gridCol w="975360">
                  <a:extLst>
                    <a:ext uri="{9D8B030D-6E8A-4147-A177-3AD203B41FA5}">
                      <a16:colId xmlns="" xmlns:a16="http://schemas.microsoft.com/office/drawing/2014/main" val="2537306328"/>
                    </a:ext>
                  </a:extLst>
                </a:gridCol>
                <a:gridCol w="1045029">
                  <a:extLst>
                    <a:ext uri="{9D8B030D-6E8A-4147-A177-3AD203B41FA5}">
                      <a16:colId xmlns="" xmlns:a16="http://schemas.microsoft.com/office/drawing/2014/main" val="3827530016"/>
                    </a:ext>
                  </a:extLst>
                </a:gridCol>
                <a:gridCol w="975112">
                  <a:extLst>
                    <a:ext uri="{9D8B030D-6E8A-4147-A177-3AD203B41FA5}">
                      <a16:colId xmlns="" xmlns:a16="http://schemas.microsoft.com/office/drawing/2014/main" val="3570168540"/>
                    </a:ext>
                  </a:extLst>
                </a:gridCol>
              </a:tblGrid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Particulars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OCT               25th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OCT                 26th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OCT              27th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OCT                28th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3447246157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Total Trauma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1295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1348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1425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1650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765048191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Total Admitted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682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671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784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954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1859266558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Total RTA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489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473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550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702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1919175237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Total Fall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534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473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568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600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4287034355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Total Assault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272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309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307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348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3556861697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Total Head injury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291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248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275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305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2945404303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Total Surgery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510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487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437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512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1662678035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CT Done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339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341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337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338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4043801516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Blood Transfusion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30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37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29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42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3377977288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Refered out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89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90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91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143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3775257039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Brought by 108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460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564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546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588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1156878600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Ift 108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148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113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121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158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3838523700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Brought dead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18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27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20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26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1173034680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RTA died at  Hospital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6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3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3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6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4075283059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Self Harm  (75)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257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254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261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318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2010599812"/>
                  </a:ext>
                </a:extLst>
              </a:tr>
              <a:tr h="37511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Hospitals (75)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75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75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  <a:latin typeface="Trebuchet MS" pitchFamily="34" charset="0"/>
                        </a:rPr>
                        <a:t>75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  <a:latin typeface="Trebuchet MS" pitchFamily="34" charset="0"/>
                        </a:rPr>
                        <a:t>75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303" marR="8303" marT="8303" marB="0" anchor="b"/>
                </a:tc>
                <a:extLst>
                  <a:ext uri="{0D108BD9-81ED-4DB2-BD59-A6C34878D82A}">
                    <a16:rowId xmlns="" xmlns:a16="http://schemas.microsoft.com/office/drawing/2014/main" val="2256666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8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366EBA-92FD-44AE-87A9-25E5135EB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437F5FC-01F7-4EB4-81E7-C27D917E95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4B0CFF10-4805-4BFA-961B-1F60DAEB9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BE054536-C03E-4857-B4AE-D687A58F9A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FE33E51C-23D8-43F5-98C4-A2ED2C4C99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89E18891-DEB2-4CFD-A907-2868B2A91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0002C1BB-DB60-4314-A2FC-203E54D94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9B75BDFA-6D78-4FB1-9F21-5280855C49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0B632D6B-A327-41AB-BBCF-9A03AD2AB7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F514BBC5-1736-4813-BECB-5A6B6738E5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94A2C868-7AEC-4209-BFA3-7185B11D3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FF56CB70-2B25-4695-ADC8-6092D0D112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BA411BEF-2182-4458-B9AF-1634B5C231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53F27E63-3F11-4C85-AC72-1EE8508C4C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68B589BA-F70F-4E0B-94B9-EEB83EDF3F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9D0B991D-CB0A-415F-8D77-A5565F66F0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701E99DE-74F0-41D1-BBF4-5A57053BB6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C02EE40A-8F17-4182-9495-9506463B79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924210CA-0A35-4127-925F-D4084B7DC3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DC13CEF1-DD2D-474C-B81C-820CEF3D9C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F889481A-8038-43E6-8EF1-A5F802CEDF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128BD14A-9093-4854-A73A-F666B2ED2D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22D884F4-76EC-4371-B903-E79CF191E3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7C462C46-EFB7-4580-9921-DFC346FCC3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A3F41-B4EA-4372-8430-D2ABFF60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665" y="925106"/>
            <a:ext cx="4819263" cy="1230570"/>
          </a:xfrm>
        </p:spPr>
        <p:txBody>
          <a:bodyPr anchor="t">
            <a:normAutofit/>
          </a:bodyPr>
          <a:lstStyle/>
          <a:p>
            <a:pPr algn="l"/>
            <a:r>
              <a:rPr lang="en-IN" sz="2800" b="1" dirty="0">
                <a:solidFill>
                  <a:schemeClr val="accent1"/>
                </a:solidFill>
                <a:latin typeface="Trebuchet MS" pitchFamily="34" charset="0"/>
              </a:rPr>
              <a:t>Mortality in Trauma Reduced from 8.27 to 3.28 %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B8B918B4-AB10-4E3A-916E-A9625586EA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99C8B590-61B6-4E6B-9F13-529F9C9D0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3408"/>
              </p:ext>
            </p:extLst>
          </p:nvPr>
        </p:nvGraphicFramePr>
        <p:xfrm>
          <a:off x="1957389" y="2228850"/>
          <a:ext cx="4648307" cy="44598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66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5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63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97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64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rebuchet MS" pitchFamily="34" charset="0"/>
                        </a:rPr>
                        <a:t> 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rebuchet MS" pitchFamily="34" charset="0"/>
                        </a:rPr>
                        <a:t>Total Cases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rebuchet MS" pitchFamily="34" charset="0"/>
                        </a:rPr>
                        <a:t>Death</a:t>
                      </a:r>
                      <a:endParaRPr lang="en-US" sz="2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Trebuchet MS" pitchFamily="34" charset="0"/>
                        </a:rPr>
                        <a:t>%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5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rebuchet MS" pitchFamily="34" charset="0"/>
                        </a:rPr>
                        <a:t>January '18</a:t>
                      </a:r>
                      <a:endParaRPr lang="en-US" sz="2000" b="1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rebuchet MS" pitchFamily="34" charset="0"/>
                        </a:rPr>
                        <a:t>1898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rebuchet MS" pitchFamily="34" charset="0"/>
                        </a:rPr>
                        <a:t>157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rebuchet MS" pitchFamily="34" charset="0"/>
                        </a:rPr>
                        <a:t>8.27</a:t>
                      </a:r>
                      <a:endParaRPr lang="en-US" sz="2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64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rebuchet MS" pitchFamily="34" charset="0"/>
                        </a:rPr>
                        <a:t>February '18</a:t>
                      </a:r>
                      <a:endParaRPr lang="en-US" sz="2000" b="1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rebuchet MS" pitchFamily="34" charset="0"/>
                        </a:rPr>
                        <a:t>1652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rebuchet MS" pitchFamily="34" charset="0"/>
                        </a:rPr>
                        <a:t>132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rebuchet MS" pitchFamily="34" charset="0"/>
                        </a:rPr>
                        <a:t>7.99</a:t>
                      </a:r>
                      <a:endParaRPr lang="en-US" sz="2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2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rebuchet MS" pitchFamily="34" charset="0"/>
                        </a:rPr>
                        <a:t>March '18</a:t>
                      </a:r>
                      <a:endParaRPr lang="en-US" sz="2000" b="1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rebuchet MS" pitchFamily="34" charset="0"/>
                        </a:rPr>
                        <a:t>1576</a:t>
                      </a:r>
                      <a:endParaRPr lang="en-US" sz="2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rebuchet MS" pitchFamily="34" charset="0"/>
                        </a:rPr>
                        <a:t>101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rebuchet MS" pitchFamily="34" charset="0"/>
                        </a:rPr>
                        <a:t>6.4</a:t>
                      </a:r>
                      <a:endParaRPr lang="en-US" sz="2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0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rebuchet MS" pitchFamily="34" charset="0"/>
                        </a:rPr>
                        <a:t>April '18</a:t>
                      </a:r>
                      <a:endParaRPr lang="en-US" sz="2000" b="1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rebuchet MS" pitchFamily="34" charset="0"/>
                        </a:rPr>
                        <a:t>1706</a:t>
                      </a:r>
                      <a:endParaRPr lang="en-US" sz="2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rebuchet MS" pitchFamily="34" charset="0"/>
                        </a:rPr>
                        <a:t>96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rebuchet MS" pitchFamily="34" charset="0"/>
                        </a:rPr>
                        <a:t>5.62</a:t>
                      </a:r>
                      <a:endParaRPr lang="en-US" sz="2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7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rebuchet MS" pitchFamily="34" charset="0"/>
                        </a:rPr>
                        <a:t>May '18</a:t>
                      </a:r>
                      <a:endParaRPr lang="en-US" sz="2000" b="1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rebuchet MS" pitchFamily="34" charset="0"/>
                        </a:rPr>
                        <a:t>1818</a:t>
                      </a:r>
                      <a:endParaRPr lang="en-US" sz="2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rebuchet MS" pitchFamily="34" charset="0"/>
                        </a:rPr>
                        <a:t>87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rebuchet MS" pitchFamily="34" charset="0"/>
                        </a:rPr>
                        <a:t>4.78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69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rebuchet MS" pitchFamily="34" charset="0"/>
                        </a:rPr>
                        <a:t>June '18</a:t>
                      </a:r>
                      <a:endParaRPr lang="en-US" sz="2000" b="1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rebuchet MS" pitchFamily="34" charset="0"/>
                        </a:rPr>
                        <a:t>1608</a:t>
                      </a:r>
                      <a:endParaRPr lang="en-US" sz="2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rebuchet MS" pitchFamily="34" charset="0"/>
                        </a:rPr>
                        <a:t>88</a:t>
                      </a:r>
                      <a:endParaRPr lang="en-US" sz="2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rebuchet MS" pitchFamily="34" charset="0"/>
                        </a:rPr>
                        <a:t>5.47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69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rebuchet MS" pitchFamily="34" charset="0"/>
                        </a:rPr>
                        <a:t>July '18</a:t>
                      </a:r>
                      <a:endParaRPr lang="en-US" sz="2000" b="1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rebuchet MS" pitchFamily="34" charset="0"/>
                        </a:rPr>
                        <a:t>1656</a:t>
                      </a:r>
                      <a:endParaRPr lang="en-US" sz="2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rebuchet MS" pitchFamily="34" charset="0"/>
                        </a:rPr>
                        <a:t>81</a:t>
                      </a:r>
                      <a:endParaRPr lang="en-US" sz="2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rebuchet MS" pitchFamily="34" charset="0"/>
                        </a:rPr>
                        <a:t>4.89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64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rebuchet MS" pitchFamily="34" charset="0"/>
                        </a:rPr>
                        <a:t>August '18</a:t>
                      </a:r>
                      <a:endParaRPr lang="en-US" sz="2000" b="1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rebuchet MS" pitchFamily="34" charset="0"/>
                        </a:rPr>
                        <a:t>1676</a:t>
                      </a:r>
                      <a:endParaRPr lang="en-US" sz="2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latin typeface="Trebuchet MS" pitchFamily="34" charset="0"/>
                        </a:rPr>
                        <a:t>55</a:t>
                      </a:r>
                      <a:endParaRPr lang="en-US" sz="200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rebuchet MS" pitchFamily="34" charset="0"/>
                        </a:rPr>
                        <a:t>3.28</a:t>
                      </a:r>
                      <a:endParaRPr lang="en-US" sz="200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="" xmlns:a16="http://schemas.microsoft.com/office/drawing/2014/main" id="{CE74FD11-8877-4E24-84FB-2333CCE9C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161170"/>
              </p:ext>
            </p:extLst>
          </p:nvPr>
        </p:nvGraphicFramePr>
        <p:xfrm>
          <a:off x="6721090" y="-2"/>
          <a:ext cx="5371850" cy="6754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50A2EAF-FE03-4580-9CFD-4F538428A684}"/>
              </a:ext>
            </a:extLst>
          </p:cNvPr>
          <p:cNvSpPr/>
          <p:nvPr/>
        </p:nvSpPr>
        <p:spPr>
          <a:xfrm>
            <a:off x="2808800" y="192881"/>
            <a:ext cx="2707378" cy="546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Trebuchet MS" pitchFamily="34" charset="0"/>
              </a:rPr>
              <a:t>RGGGH-MMC Chennai</a:t>
            </a:r>
          </a:p>
        </p:txBody>
      </p:sp>
    </p:spTree>
    <p:extLst>
      <p:ext uri="{BB962C8B-B14F-4D97-AF65-F5344CB8AC3E}">
        <p14:creationId xmlns:p14="http://schemas.microsoft.com/office/powerpoint/2010/main" val="31701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1172</Words>
  <Application>Microsoft Office PowerPoint</Application>
  <PresentationFormat>Custom</PresentationFormat>
  <Paragraphs>538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Atlas</vt:lpstr>
      <vt:lpstr>A LIFE SAVING INNOVATION:   INTEGRATION OF 108 EMRI AMBULANCES  WITH TAMIL NADU ACCIDENT AND EMERGENCY CARE INITIATIVE(TAEI)   </vt:lpstr>
      <vt:lpstr>Independence Day award (2018) from Hon’ble CM  for  TAEI</vt:lpstr>
      <vt:lpstr>MD NHM  designated as the Commissioner of Trauma Care   vide   G.O. (Ms) No. 231 dated 22.06.2017</vt:lpstr>
      <vt:lpstr>Tamil Nadu Accident &amp; Emergency Care Initiative (TAEI)</vt:lpstr>
      <vt:lpstr>State TAEI Governance Committee</vt:lpstr>
      <vt:lpstr>PowerPoint Presentation</vt:lpstr>
      <vt:lpstr>One Year Data from 75 TAEI hospitals  Oct 2017 to Sep 2018</vt:lpstr>
      <vt:lpstr>TAEI Android App  Consolidated  at 6 pm daily</vt:lpstr>
      <vt:lpstr>Mortality in Trauma Reduced from 8.27 to 3.28 %</vt:lpstr>
      <vt:lpstr>Mortality in Other Conditions Reduced by 3 %</vt:lpstr>
      <vt:lpstr>PRE HOSPITAL Innovations</vt:lpstr>
      <vt:lpstr>HOSPITAL Innovations</vt:lpstr>
      <vt:lpstr>GIS Mapping to find Top 100 Accident Grid in the state (4 km2)  </vt:lpstr>
      <vt:lpstr>PowerPoint Presentation</vt:lpstr>
      <vt:lpstr>Real time tracking of Ambulances and dynamic case assignment based on the GPS </vt:lpstr>
      <vt:lpstr>Ambulances Reach 4 Minutes Earlier after Changing the Location </vt:lpstr>
      <vt:lpstr>Ambulances Reach More People after Changing the Location</vt:lpstr>
      <vt:lpstr>State Level Impact after  Re-Deployment based on Accident density analysis </vt:lpstr>
      <vt:lpstr>Hospital Emergency Callout Codes in response to Information from Ambulance 1. Code Blue Brain 2. Code Blue Heart 3. Code Blue Abdomen 4. Code Blue Poison 5. Code Blue Burns</vt:lpstr>
      <vt:lpstr>Triage into Red, Yellow, Green Categories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Resuscitation Bay where Red and Yellow Patients are received </vt:lpstr>
      <vt:lpstr>PowerPoint Presentation</vt:lpstr>
      <vt:lpstr>PowerPoint Presentation</vt:lpstr>
      <vt:lpstr>10 Second Quick Primary Survey</vt:lpstr>
      <vt:lpstr>PowerPoint Presentation</vt:lpstr>
      <vt:lpstr>PowerPoint Presentation</vt:lpstr>
      <vt:lpstr>PowerPoint Presentation</vt:lpstr>
      <vt:lpstr>Mail  rchpcni@tn.nic.in MD NHM Mobile 9443358888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LIFE SAVING INNOVATION   INTEGRATION OF 108 EMRI AMBULANCES  WITH TAMIL NADU ACCIDENT AND EMERGENCY CARE INITIATIVE(TAEI)   </dc:title>
  <dc:creator>arthur amit suryakumar</dc:creator>
  <cp:lastModifiedBy>USER</cp:lastModifiedBy>
  <cp:revision>11</cp:revision>
  <dcterms:created xsi:type="dcterms:W3CDTF">2018-10-30T12:35:07Z</dcterms:created>
  <dcterms:modified xsi:type="dcterms:W3CDTF">2018-11-01T04:16:32Z</dcterms:modified>
</cp:coreProperties>
</file>