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7"/>
  </p:notesMasterIdLst>
  <p:sldIdLst>
    <p:sldId id="257" r:id="rId2"/>
    <p:sldId id="258" r:id="rId3"/>
    <p:sldId id="260" r:id="rId4"/>
    <p:sldId id="270" r:id="rId5"/>
    <p:sldId id="273" r:id="rId6"/>
    <p:sldId id="274" r:id="rId7"/>
    <p:sldId id="259" r:id="rId8"/>
    <p:sldId id="264" r:id="rId9"/>
    <p:sldId id="267" r:id="rId10"/>
    <p:sldId id="269" r:id="rId11"/>
    <p:sldId id="268" r:id="rId12"/>
    <p:sldId id="285" r:id="rId13"/>
    <p:sldId id="265" r:id="rId14"/>
    <p:sldId id="272" r:id="rId15"/>
    <p:sldId id="275" r:id="rId16"/>
    <p:sldId id="288" r:id="rId17"/>
    <p:sldId id="289" r:id="rId18"/>
    <p:sldId id="261" r:id="rId19"/>
    <p:sldId id="291" r:id="rId20"/>
    <p:sldId id="281" r:id="rId21"/>
    <p:sldId id="262" r:id="rId22"/>
    <p:sldId id="287" r:id="rId23"/>
    <p:sldId id="290" r:id="rId24"/>
    <p:sldId id="282" r:id="rId25"/>
    <p:sldId id="283" r:id="rId26"/>
  </p:sldIdLst>
  <p:sldSz cx="1106487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4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9" d="100"/>
          <a:sy n="69" d="100"/>
        </p:scale>
        <p:origin x="788" y="-274"/>
      </p:cViewPr>
      <p:guideLst>
        <p:guide orient="horz" pos="2160"/>
        <p:guide pos="3485"/>
      </p:guideLst>
    </p:cSldViewPr>
  </p:slideViewPr>
  <p:notesTextViewPr>
    <p:cViewPr>
      <p:scale>
        <a:sx n="100" d="100"/>
        <a:sy n="100" d="100"/>
      </p:scale>
      <p:origin x="0" y="0"/>
    </p:cViewPr>
  </p:notesTextViewPr>
  <p:sorterViewPr>
    <p:cViewPr>
      <p:scale>
        <a:sx n="66" d="100"/>
        <a:sy n="66" d="100"/>
      </p:scale>
      <p:origin x="0" y="4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dmin\Desktop\Leprosy%20Conferance\Conferance.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oleObject" Target="file:///F:\Revised%20PPT%20with%20graph%20file\comittee%20meeting%20grap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166399338971514E-2"/>
          <c:y val="4.1887061911378934E-2"/>
          <c:w val="0.90417310683386809"/>
          <c:h val="0.78125868457619263"/>
        </c:manualLayout>
      </c:layout>
      <c:lineChart>
        <c:grouping val="standard"/>
        <c:varyColors val="0"/>
        <c:ser>
          <c:idx val="0"/>
          <c:order val="0"/>
          <c:tx>
            <c:strRef>
              <c:f>Sheet1!$C$5</c:f>
              <c:strCache>
                <c:ptCount val="1"/>
                <c:pt idx="0">
                  <c:v>PR/ 10000 population </c:v>
                </c:pt>
              </c:strCache>
            </c:strRef>
          </c:tx>
          <c:marker>
            <c:symbol val="none"/>
          </c:marker>
          <c:dLbls>
            <c:spPr>
              <a:noFill/>
              <a:ln>
                <a:noFill/>
              </a:ln>
              <a:effectLst/>
            </c:spPr>
            <c:txPr>
              <a:bodyPr/>
              <a:lstStyle/>
              <a:p>
                <a:pPr>
                  <a:defRPr lang="en-IN"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Sheet1!$B$6:$B$18</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Sheet1!$C$6:$C$18</c:f>
              <c:numCache>
                <c:formatCode>General</c:formatCode>
                <c:ptCount val="13"/>
                <c:pt idx="0">
                  <c:v>2.4899999999999998</c:v>
                </c:pt>
                <c:pt idx="1">
                  <c:v>1.7000000000000035</c:v>
                </c:pt>
                <c:pt idx="2">
                  <c:v>2.11</c:v>
                </c:pt>
                <c:pt idx="3">
                  <c:v>1.8800000000000001</c:v>
                </c:pt>
                <c:pt idx="4">
                  <c:v>2.2000000000000002</c:v>
                </c:pt>
                <c:pt idx="5">
                  <c:v>2.5</c:v>
                </c:pt>
                <c:pt idx="6">
                  <c:v>2.2799999999999998</c:v>
                </c:pt>
                <c:pt idx="7">
                  <c:v>2.9299999999999997</c:v>
                </c:pt>
                <c:pt idx="8">
                  <c:v>3.63</c:v>
                </c:pt>
                <c:pt idx="9">
                  <c:v>4.04</c:v>
                </c:pt>
                <c:pt idx="10">
                  <c:v>4.99</c:v>
                </c:pt>
                <c:pt idx="11">
                  <c:v>6.7700000000000014</c:v>
                </c:pt>
                <c:pt idx="12">
                  <c:v>6.7</c:v>
                </c:pt>
              </c:numCache>
            </c:numRef>
          </c:val>
          <c:smooth val="0"/>
          <c:extLst>
            <c:ext xmlns:c16="http://schemas.microsoft.com/office/drawing/2014/chart" uri="{C3380CC4-5D6E-409C-BE32-E72D297353CC}">
              <c16:uniqueId val="{00000000-646F-4AD3-937C-22F0630DFE59}"/>
            </c:ext>
          </c:extLst>
        </c:ser>
        <c:ser>
          <c:idx val="1"/>
          <c:order val="1"/>
          <c:tx>
            <c:strRef>
              <c:f>Sheet1!$D$5</c:f>
              <c:strCache>
                <c:ptCount val="1"/>
                <c:pt idx="0">
                  <c:v>ANCDR/ 10000 population</c:v>
                </c:pt>
              </c:strCache>
            </c:strRef>
          </c:tx>
          <c:marker>
            <c:symbol val="none"/>
          </c:marker>
          <c:dLbls>
            <c:spPr>
              <a:noFill/>
              <a:ln>
                <a:noFill/>
              </a:ln>
              <a:effectLst/>
            </c:spPr>
            <c:txPr>
              <a:bodyPr/>
              <a:lstStyle/>
              <a:p>
                <a:pPr>
                  <a:defRPr lang="en-IN"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Sheet1!$B$6:$B$18</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Sheet1!$D$6:$D$18</c:f>
              <c:numCache>
                <c:formatCode>General</c:formatCode>
                <c:ptCount val="13"/>
                <c:pt idx="0">
                  <c:v>7.3</c:v>
                </c:pt>
                <c:pt idx="1">
                  <c:v>5.67</c:v>
                </c:pt>
                <c:pt idx="2">
                  <c:v>4.5199999999999996</c:v>
                </c:pt>
                <c:pt idx="3">
                  <c:v>4.95</c:v>
                </c:pt>
                <c:pt idx="4">
                  <c:v>3.82</c:v>
                </c:pt>
                <c:pt idx="5">
                  <c:v>4.7</c:v>
                </c:pt>
                <c:pt idx="6">
                  <c:v>6</c:v>
                </c:pt>
                <c:pt idx="7">
                  <c:v>6.6</c:v>
                </c:pt>
                <c:pt idx="8">
                  <c:v>9.83</c:v>
                </c:pt>
                <c:pt idx="9">
                  <c:v>8.18</c:v>
                </c:pt>
                <c:pt idx="10">
                  <c:v>7.7700000000000014</c:v>
                </c:pt>
                <c:pt idx="11">
                  <c:v>10.66</c:v>
                </c:pt>
                <c:pt idx="12">
                  <c:v>9.6300000000000008</c:v>
                </c:pt>
              </c:numCache>
            </c:numRef>
          </c:val>
          <c:smooth val="0"/>
          <c:extLst>
            <c:ext xmlns:c16="http://schemas.microsoft.com/office/drawing/2014/chart" uri="{C3380CC4-5D6E-409C-BE32-E72D297353CC}">
              <c16:uniqueId val="{00000001-646F-4AD3-937C-22F0630DFE59}"/>
            </c:ext>
          </c:extLst>
        </c:ser>
        <c:dLbls>
          <c:showLegendKey val="0"/>
          <c:showVal val="0"/>
          <c:showCatName val="0"/>
          <c:showSerName val="0"/>
          <c:showPercent val="0"/>
          <c:showBubbleSize val="0"/>
        </c:dLbls>
        <c:smooth val="0"/>
        <c:axId val="76632832"/>
        <c:axId val="76634368"/>
      </c:lineChart>
      <c:catAx>
        <c:axId val="76632832"/>
        <c:scaling>
          <c:orientation val="minMax"/>
        </c:scaling>
        <c:delete val="0"/>
        <c:axPos val="b"/>
        <c:numFmt formatCode="General" sourceLinked="1"/>
        <c:majorTickMark val="out"/>
        <c:minorTickMark val="none"/>
        <c:tickLblPos val="nextTo"/>
        <c:txPr>
          <a:bodyPr/>
          <a:lstStyle/>
          <a:p>
            <a:pPr>
              <a:defRPr lang="en-IN" sz="1400"/>
            </a:pPr>
            <a:endParaRPr lang="en-US"/>
          </a:p>
        </c:txPr>
        <c:crossAx val="76634368"/>
        <c:crosses val="autoZero"/>
        <c:auto val="1"/>
        <c:lblAlgn val="ctr"/>
        <c:lblOffset val="100"/>
        <c:noMultiLvlLbl val="0"/>
      </c:catAx>
      <c:valAx>
        <c:axId val="76634368"/>
        <c:scaling>
          <c:orientation val="minMax"/>
        </c:scaling>
        <c:delete val="0"/>
        <c:axPos val="l"/>
        <c:majorGridlines/>
        <c:numFmt formatCode="General" sourceLinked="1"/>
        <c:majorTickMark val="out"/>
        <c:minorTickMark val="none"/>
        <c:tickLblPos val="nextTo"/>
        <c:txPr>
          <a:bodyPr/>
          <a:lstStyle/>
          <a:p>
            <a:pPr>
              <a:defRPr lang="en-IN" sz="1400"/>
            </a:pPr>
            <a:endParaRPr lang="en-US"/>
          </a:p>
        </c:txPr>
        <c:crossAx val="76632832"/>
        <c:crosses val="autoZero"/>
        <c:crossBetween val="between"/>
      </c:valAx>
    </c:plotArea>
    <c:plotVisOnly val="1"/>
    <c:dispBlanksAs val="gap"/>
    <c:showDLblsOverMax val="0"/>
  </c:chart>
  <c:spPr>
    <a:ln>
      <a:solidFill>
        <a:srgbClr val="002060"/>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007387965393234E-2"/>
          <c:y val="3.6443293946504238E-2"/>
          <c:w val="0.8288320209973753"/>
          <c:h val="0.82337454888451445"/>
        </c:manualLayout>
      </c:layout>
      <c:lineChart>
        <c:grouping val="standard"/>
        <c:varyColors val="0"/>
        <c:ser>
          <c:idx val="0"/>
          <c:order val="0"/>
          <c:tx>
            <c:strRef>
              <c:f>Sheet1!$B$1</c:f>
              <c:strCache>
                <c:ptCount val="1"/>
                <c:pt idx="0">
                  <c:v>G2D per million population</c:v>
                </c:pt>
              </c:strCache>
            </c:strRef>
          </c:tx>
          <c:spPr>
            <a:ln w="38100"/>
          </c:spPr>
          <c:marker>
            <c:spPr>
              <a:ln w="38100"/>
            </c:spPr>
          </c:marker>
          <c:dLbls>
            <c:dLbl>
              <c:idx val="1"/>
              <c:layout>
                <c:manualLayout>
                  <c:x val="2.4024024024024031E-2"/>
                  <c:y val="-4.9751243781094526E-3"/>
                </c:manualLayout>
              </c:layout>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811-41A9-BE8A-6C42739028B7}"/>
                </c:ext>
              </c:extLst>
            </c:dLbl>
            <c:dLbl>
              <c:idx val="2"/>
              <c:layout>
                <c:manualLayout>
                  <c:x val="-5.7971014492753624E-3"/>
                  <c:y val="-6.9819819819819912E-2"/>
                </c:manualLayout>
              </c:layout>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811-41A9-BE8A-6C42739028B7}"/>
                </c:ext>
              </c:extLst>
            </c:dLbl>
            <c:dLbl>
              <c:idx val="5"/>
              <c:layout>
                <c:manualLayout>
                  <c:x val="-3.4782608695652181E-2"/>
                  <c:y val="-2.9279279279279521E-2"/>
                </c:manualLayout>
              </c:layout>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811-41A9-BE8A-6C42739028B7}"/>
                </c:ext>
              </c:extLst>
            </c:dLbl>
            <c:dLbl>
              <c:idx val="6"/>
              <c:layout>
                <c:manualLayout>
                  <c:x val="2.4637681159420312E-2"/>
                  <c:y val="-2.7027027027027219E-2"/>
                </c:manualLayout>
              </c:layout>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811-41A9-BE8A-6C42739028B7}"/>
                </c:ext>
              </c:extLst>
            </c:dLbl>
            <c:spPr>
              <a:ln w="63500"/>
            </c:spPr>
            <c:txPr>
              <a:bodyPr/>
              <a:lstStyle/>
              <a:p>
                <a:pPr>
                  <a:defRPr lang="en-IN" sz="1600" b="1" baseline="0">
                    <a:solidFill>
                      <a:srgbClr val="0070C0"/>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2014-15</c:v>
                </c:pt>
                <c:pt idx="1">
                  <c:v>2015-16</c:v>
                </c:pt>
                <c:pt idx="2">
                  <c:v>2016-17</c:v>
                </c:pt>
              </c:strCache>
            </c:strRef>
          </c:cat>
          <c:val>
            <c:numRef>
              <c:f>Sheet1!$B$2:$B$4</c:f>
              <c:numCache>
                <c:formatCode>General</c:formatCode>
                <c:ptCount val="3"/>
                <c:pt idx="0">
                  <c:v>4.9000000000000004</c:v>
                </c:pt>
                <c:pt idx="1">
                  <c:v>20.6</c:v>
                </c:pt>
                <c:pt idx="2">
                  <c:v>20.100000000000001</c:v>
                </c:pt>
              </c:numCache>
            </c:numRef>
          </c:val>
          <c:smooth val="0"/>
          <c:extLst>
            <c:ext xmlns:c16="http://schemas.microsoft.com/office/drawing/2014/chart" uri="{C3380CC4-5D6E-409C-BE32-E72D297353CC}">
              <c16:uniqueId val="{00000004-7811-41A9-BE8A-6C42739028B7}"/>
            </c:ext>
          </c:extLst>
        </c:ser>
        <c:ser>
          <c:idx val="1"/>
          <c:order val="1"/>
          <c:tx>
            <c:strRef>
              <c:f>Sheet1!$C$1</c:f>
              <c:strCache>
                <c:ptCount val="1"/>
                <c:pt idx="0">
                  <c:v>G2D % among new cases</c:v>
                </c:pt>
              </c:strCache>
            </c:strRef>
          </c:tx>
          <c:spPr>
            <a:ln w="38100"/>
          </c:spPr>
          <c:marker>
            <c:spPr>
              <a:ln w="38100"/>
            </c:spPr>
          </c:marker>
          <c:dLbls>
            <c:dLbl>
              <c:idx val="0"/>
              <c:layout>
                <c:manualLayout>
                  <c:x val="3.0030030030030051E-3"/>
                  <c:y val="-2.98507462686567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811-41A9-BE8A-6C42739028B7}"/>
                </c:ext>
              </c:extLst>
            </c:dLbl>
            <c:dLbl>
              <c:idx val="1"/>
              <c:layout>
                <c:manualLayout>
                  <c:x val="6.0060060060060094E-3"/>
                  <c:y val="-3.73134328358208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811-41A9-BE8A-6C42739028B7}"/>
                </c:ext>
              </c:extLst>
            </c:dLbl>
            <c:spPr>
              <a:noFill/>
              <a:ln>
                <a:noFill/>
              </a:ln>
              <a:effectLst/>
            </c:spPr>
            <c:txPr>
              <a:bodyPr/>
              <a:lstStyle/>
              <a:p>
                <a:pPr>
                  <a:defRPr lang="en-IN"/>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2014-15</c:v>
                </c:pt>
                <c:pt idx="1">
                  <c:v>2015-16</c:v>
                </c:pt>
                <c:pt idx="2">
                  <c:v>2016-17</c:v>
                </c:pt>
              </c:strCache>
            </c:strRef>
          </c:cat>
          <c:val>
            <c:numRef>
              <c:f>Sheet1!$C$2:$C$4</c:f>
              <c:numCache>
                <c:formatCode>General</c:formatCode>
                <c:ptCount val="3"/>
                <c:pt idx="0">
                  <c:v>0.64000000000000112</c:v>
                </c:pt>
                <c:pt idx="1">
                  <c:v>1.8800000000000001</c:v>
                </c:pt>
                <c:pt idx="2">
                  <c:v>2.08</c:v>
                </c:pt>
              </c:numCache>
            </c:numRef>
          </c:val>
          <c:smooth val="0"/>
          <c:extLst>
            <c:ext xmlns:c16="http://schemas.microsoft.com/office/drawing/2014/chart" uri="{C3380CC4-5D6E-409C-BE32-E72D297353CC}">
              <c16:uniqueId val="{00000007-7811-41A9-BE8A-6C42739028B7}"/>
            </c:ext>
          </c:extLst>
        </c:ser>
        <c:dLbls>
          <c:showLegendKey val="0"/>
          <c:showVal val="0"/>
          <c:showCatName val="0"/>
          <c:showSerName val="0"/>
          <c:showPercent val="0"/>
          <c:showBubbleSize val="0"/>
        </c:dLbls>
        <c:marker val="1"/>
        <c:smooth val="0"/>
        <c:axId val="120384512"/>
        <c:axId val="120386304"/>
      </c:lineChart>
      <c:catAx>
        <c:axId val="120384512"/>
        <c:scaling>
          <c:orientation val="minMax"/>
        </c:scaling>
        <c:delete val="0"/>
        <c:axPos val="b"/>
        <c:numFmt formatCode="General" sourceLinked="0"/>
        <c:majorTickMark val="out"/>
        <c:minorTickMark val="none"/>
        <c:tickLblPos val="nextTo"/>
        <c:txPr>
          <a:bodyPr/>
          <a:lstStyle/>
          <a:p>
            <a:pPr>
              <a:defRPr lang="en-IN" sz="1700" b="1"/>
            </a:pPr>
            <a:endParaRPr lang="en-US"/>
          </a:p>
        </c:txPr>
        <c:crossAx val="120386304"/>
        <c:crosses val="autoZero"/>
        <c:auto val="1"/>
        <c:lblAlgn val="ctr"/>
        <c:lblOffset val="100"/>
        <c:noMultiLvlLbl val="0"/>
      </c:catAx>
      <c:valAx>
        <c:axId val="120386304"/>
        <c:scaling>
          <c:orientation val="minMax"/>
        </c:scaling>
        <c:delete val="0"/>
        <c:axPos val="l"/>
        <c:majorGridlines/>
        <c:numFmt formatCode="General" sourceLinked="1"/>
        <c:majorTickMark val="out"/>
        <c:minorTickMark val="none"/>
        <c:tickLblPos val="nextTo"/>
        <c:txPr>
          <a:bodyPr/>
          <a:lstStyle/>
          <a:p>
            <a:pPr>
              <a:defRPr lang="en-IN" b="1"/>
            </a:pPr>
            <a:endParaRPr lang="en-US"/>
          </a:p>
        </c:txPr>
        <c:crossAx val="120384512"/>
        <c:crosses val="autoZero"/>
        <c:crossBetween val="between"/>
      </c:valAx>
    </c:plotArea>
    <c:legend>
      <c:legendPos val="r"/>
      <c:layout>
        <c:manualLayout>
          <c:xMode val="edge"/>
          <c:yMode val="edge"/>
          <c:x val="0.1253817597124684"/>
          <c:y val="4.4776119402985093E-2"/>
          <c:w val="0.23932614401460686"/>
          <c:h val="0.29882594899518211"/>
        </c:manualLayout>
      </c:layout>
      <c:overlay val="0"/>
      <c:txPr>
        <a:bodyPr/>
        <a:lstStyle/>
        <a:p>
          <a:pPr>
            <a:defRPr lang="en-IN" sz="2000" b="1" baseline="0">
              <a:solidFill>
                <a:schemeClr val="tx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9.2007387965393234E-2"/>
          <c:y val="0.11781824111244391"/>
          <c:w val="0.8288320209973753"/>
          <c:h val="0.74199965841523841"/>
        </c:manualLayout>
      </c:layout>
      <c:lineChart>
        <c:grouping val="standard"/>
        <c:varyColors val="0"/>
        <c:ser>
          <c:idx val="0"/>
          <c:order val="0"/>
          <c:tx>
            <c:strRef>
              <c:f>Sheet1!$B$1</c:f>
              <c:strCache>
                <c:ptCount val="1"/>
                <c:pt idx="0">
                  <c:v>G2D per million population</c:v>
                </c:pt>
              </c:strCache>
            </c:strRef>
          </c:tx>
          <c:spPr>
            <a:ln w="38100"/>
          </c:spPr>
          <c:marker>
            <c:spPr>
              <a:ln w="38100"/>
            </c:spPr>
          </c:marker>
          <c:dLbls>
            <c:dLbl>
              <c:idx val="2"/>
              <c:layout>
                <c:manualLayout>
                  <c:x val="-2.107113346942753E-2"/>
                  <c:y val="-4.17944203255749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485-416B-9353-6EA19F12C92A}"/>
                </c:ext>
              </c:extLst>
            </c:dLbl>
            <c:dLbl>
              <c:idx val="3"/>
              <c:layout>
                <c:manualLayout>
                  <c:x val="-6.2693205016039763E-3"/>
                  <c:y val="-3.09012689675104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485-416B-9353-6EA19F12C92A}"/>
                </c:ext>
              </c:extLst>
            </c:dLbl>
            <c:dLbl>
              <c:idx val="5"/>
              <c:layout>
                <c:manualLayout>
                  <c:x val="-3.4782608695652181E-2"/>
                  <c:y val="-2.9279279279279546E-2"/>
                </c:manualLayout>
              </c:layout>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485-416B-9353-6EA19F12C92A}"/>
                </c:ext>
              </c:extLst>
            </c:dLbl>
            <c:dLbl>
              <c:idx val="6"/>
              <c:layout>
                <c:manualLayout>
                  <c:x val="2.4637681159420312E-2"/>
                  <c:y val="-2.7027027027027233E-2"/>
                </c:manualLayout>
              </c:layout>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485-416B-9353-6EA19F12C92A}"/>
                </c:ext>
              </c:extLst>
            </c:dLbl>
            <c:spPr>
              <a:noFill/>
              <a:ln>
                <a:noFill/>
              </a:ln>
              <a:effectLst/>
            </c:spPr>
            <c:txPr>
              <a:bodyPr/>
              <a:lstStyle/>
              <a:p>
                <a:pPr>
                  <a:defRPr lang="en-IN"/>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2015-16</c:v>
                </c:pt>
                <c:pt idx="1">
                  <c:v>2016-17</c:v>
                </c:pt>
                <c:pt idx="2">
                  <c:v>2017-18</c:v>
                </c:pt>
                <c:pt idx="3">
                  <c:v>2018-19 up to Oct</c:v>
                </c:pt>
              </c:strCache>
            </c:strRef>
          </c:cat>
          <c:val>
            <c:numRef>
              <c:f>Sheet1!$B$2:$B$5</c:f>
              <c:numCache>
                <c:formatCode>General</c:formatCode>
                <c:ptCount val="4"/>
                <c:pt idx="0">
                  <c:v>20.6</c:v>
                </c:pt>
                <c:pt idx="1">
                  <c:v>20.100000000000001</c:v>
                </c:pt>
                <c:pt idx="2">
                  <c:v>2.5</c:v>
                </c:pt>
                <c:pt idx="3">
                  <c:v>0</c:v>
                </c:pt>
              </c:numCache>
            </c:numRef>
          </c:val>
          <c:smooth val="0"/>
          <c:extLst>
            <c:ext xmlns:c16="http://schemas.microsoft.com/office/drawing/2014/chart" uri="{C3380CC4-5D6E-409C-BE32-E72D297353CC}">
              <c16:uniqueId val="{00000004-5485-416B-9353-6EA19F12C92A}"/>
            </c:ext>
          </c:extLst>
        </c:ser>
        <c:dLbls>
          <c:showLegendKey val="0"/>
          <c:showVal val="0"/>
          <c:showCatName val="0"/>
          <c:showSerName val="0"/>
          <c:showPercent val="0"/>
          <c:showBubbleSize val="0"/>
        </c:dLbls>
        <c:marker val="1"/>
        <c:smooth val="0"/>
        <c:axId val="122366976"/>
        <c:axId val="122385152"/>
      </c:lineChart>
      <c:catAx>
        <c:axId val="122366976"/>
        <c:scaling>
          <c:orientation val="minMax"/>
        </c:scaling>
        <c:delete val="0"/>
        <c:axPos val="b"/>
        <c:numFmt formatCode="General" sourceLinked="0"/>
        <c:majorTickMark val="out"/>
        <c:minorTickMark val="none"/>
        <c:tickLblPos val="nextTo"/>
        <c:txPr>
          <a:bodyPr/>
          <a:lstStyle/>
          <a:p>
            <a:pPr>
              <a:defRPr lang="en-IN"/>
            </a:pPr>
            <a:endParaRPr lang="en-US"/>
          </a:p>
        </c:txPr>
        <c:crossAx val="122385152"/>
        <c:crosses val="autoZero"/>
        <c:auto val="1"/>
        <c:lblAlgn val="ctr"/>
        <c:lblOffset val="100"/>
        <c:noMultiLvlLbl val="0"/>
      </c:catAx>
      <c:valAx>
        <c:axId val="122385152"/>
        <c:scaling>
          <c:orientation val="minMax"/>
        </c:scaling>
        <c:delete val="0"/>
        <c:axPos val="l"/>
        <c:majorGridlines/>
        <c:numFmt formatCode="General" sourceLinked="1"/>
        <c:majorTickMark val="out"/>
        <c:minorTickMark val="none"/>
        <c:tickLblPos val="nextTo"/>
        <c:txPr>
          <a:bodyPr/>
          <a:lstStyle/>
          <a:p>
            <a:pPr>
              <a:defRPr lang="en-IN"/>
            </a:pPr>
            <a:endParaRPr lang="en-US"/>
          </a:p>
        </c:txPr>
        <c:crossAx val="122366976"/>
        <c:crosses val="autoZero"/>
        <c:crossBetween val="between"/>
      </c:valAx>
    </c:plotArea>
    <c:legend>
      <c:legendPos val="r"/>
      <c:legendEntry>
        <c:idx val="0"/>
        <c:txPr>
          <a:bodyPr/>
          <a:lstStyle/>
          <a:p>
            <a:pPr>
              <a:defRPr sz="2800"/>
            </a:pPr>
            <a:endParaRPr lang="en-US"/>
          </a:p>
        </c:txPr>
      </c:legendEntry>
      <c:layout>
        <c:manualLayout>
          <c:xMode val="edge"/>
          <c:yMode val="edge"/>
          <c:x val="0.12988622617824938"/>
          <c:y val="0"/>
          <c:w val="0.72027479173798858"/>
          <c:h val="0"/>
        </c:manualLayout>
      </c:layout>
      <c:overlay val="0"/>
      <c:txPr>
        <a:bodyPr/>
        <a:lstStyle/>
        <a:p>
          <a:pPr>
            <a:defRPr lang="en-IN"/>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828100661645957E-2"/>
          <c:y val="2.6003749531308611E-2"/>
          <c:w val="0.86507242855986155"/>
          <c:h val="0.87558588509769608"/>
        </c:manualLayout>
      </c:layout>
      <c:lineChart>
        <c:grouping val="standard"/>
        <c:varyColors val="0"/>
        <c:ser>
          <c:idx val="1"/>
          <c:order val="1"/>
          <c:tx>
            <c:strRef>
              <c:f>Sheet4!$A$4</c:f>
              <c:strCache>
                <c:ptCount val="1"/>
                <c:pt idx="0">
                  <c:v>ANCDR/10000</c:v>
                </c:pt>
              </c:strCache>
            </c:strRef>
          </c:tx>
          <c:spPr>
            <a:ln w="38100"/>
          </c:spPr>
          <c:marker>
            <c:spPr>
              <a:ln w="38100"/>
            </c:spPr>
          </c:marker>
          <c:dLbls>
            <c:spPr>
              <a:noFill/>
              <a:ln>
                <a:noFill/>
              </a:ln>
              <a:effectLst/>
            </c:spPr>
            <c:txPr>
              <a:bodyPr/>
              <a:lstStyle/>
              <a:p>
                <a:pPr>
                  <a:defRPr lang="en-IN" sz="1600" baseline="0"/>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Sheet4!$B$2:$E$2</c:f>
              <c:strCache>
                <c:ptCount val="4"/>
                <c:pt idx="0">
                  <c:v>2015   -16</c:v>
                </c:pt>
                <c:pt idx="1">
                  <c:v>2016-17 </c:v>
                </c:pt>
                <c:pt idx="2">
                  <c:v>2017-18</c:v>
                </c:pt>
                <c:pt idx="3">
                  <c:v>2018-19 (Sep-18)</c:v>
                </c:pt>
              </c:strCache>
            </c:strRef>
          </c:cat>
          <c:val>
            <c:numRef>
              <c:f>Sheet4!$B$4:$E$4</c:f>
              <c:numCache>
                <c:formatCode>General</c:formatCode>
                <c:ptCount val="4"/>
                <c:pt idx="0">
                  <c:v>10.66</c:v>
                </c:pt>
                <c:pt idx="1">
                  <c:v>9.629999999999999</c:v>
                </c:pt>
                <c:pt idx="2">
                  <c:v>6.6</c:v>
                </c:pt>
                <c:pt idx="3">
                  <c:v>6.7</c:v>
                </c:pt>
              </c:numCache>
            </c:numRef>
          </c:val>
          <c:smooth val="0"/>
          <c:extLst>
            <c:ext xmlns:c16="http://schemas.microsoft.com/office/drawing/2014/chart" uri="{C3380CC4-5D6E-409C-BE32-E72D297353CC}">
              <c16:uniqueId val="{00000000-4F46-456B-8520-9F5ED127EC08}"/>
            </c:ext>
          </c:extLst>
        </c:ser>
        <c:dLbls>
          <c:showLegendKey val="0"/>
          <c:showVal val="0"/>
          <c:showCatName val="0"/>
          <c:showSerName val="0"/>
          <c:showPercent val="0"/>
          <c:showBubbleSize val="0"/>
        </c:dLbls>
        <c:marker val="1"/>
        <c:smooth val="0"/>
        <c:axId val="76675328"/>
        <c:axId val="76226560"/>
      </c:lineChart>
      <c:lineChart>
        <c:grouping val="standard"/>
        <c:varyColors val="0"/>
        <c:ser>
          <c:idx val="0"/>
          <c:order val="0"/>
          <c:tx>
            <c:strRef>
              <c:f>Sheet4!$A$3</c:f>
              <c:strCache>
                <c:ptCount val="1"/>
                <c:pt idx="0">
                  <c:v>PR/10,000 </c:v>
                </c:pt>
              </c:strCache>
            </c:strRef>
          </c:tx>
          <c:spPr>
            <a:ln w="38100"/>
          </c:spPr>
          <c:marker>
            <c:spPr>
              <a:ln w="38100"/>
            </c:spPr>
          </c:marker>
          <c:dLbls>
            <c:spPr>
              <a:noFill/>
              <a:ln>
                <a:noFill/>
              </a:ln>
              <a:effectLst/>
            </c:spPr>
            <c:txPr>
              <a:bodyPr/>
              <a:lstStyle/>
              <a:p>
                <a:pPr>
                  <a:defRPr lang="en-IN" sz="1600"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Sheet4!$B$2:$E$2</c:f>
              <c:strCache>
                <c:ptCount val="4"/>
                <c:pt idx="0">
                  <c:v>2015   -16</c:v>
                </c:pt>
                <c:pt idx="1">
                  <c:v>2016-17 </c:v>
                </c:pt>
                <c:pt idx="2">
                  <c:v>2017-18</c:v>
                </c:pt>
                <c:pt idx="3">
                  <c:v>2018-19 (Sep-18)</c:v>
                </c:pt>
              </c:strCache>
            </c:strRef>
          </c:cat>
          <c:val>
            <c:numRef>
              <c:f>Sheet4!$B$3:$E$3</c:f>
              <c:numCache>
                <c:formatCode>General</c:formatCode>
                <c:ptCount val="4"/>
                <c:pt idx="0">
                  <c:v>6.7700000000000014</c:v>
                </c:pt>
                <c:pt idx="1">
                  <c:v>6.7</c:v>
                </c:pt>
                <c:pt idx="2">
                  <c:v>4.9000000000000004</c:v>
                </c:pt>
                <c:pt idx="3">
                  <c:v>4.2</c:v>
                </c:pt>
              </c:numCache>
            </c:numRef>
          </c:val>
          <c:smooth val="0"/>
          <c:extLst>
            <c:ext xmlns:c16="http://schemas.microsoft.com/office/drawing/2014/chart" uri="{C3380CC4-5D6E-409C-BE32-E72D297353CC}">
              <c16:uniqueId val="{00000001-4F46-456B-8520-9F5ED127EC08}"/>
            </c:ext>
          </c:extLst>
        </c:ser>
        <c:ser>
          <c:idx val="2"/>
          <c:order val="2"/>
          <c:tx>
            <c:strRef>
              <c:f>Sheet4!$A$5</c:f>
              <c:strCache>
                <c:ptCount val="1"/>
                <c:pt idx="0">
                  <c:v>Child% </c:v>
                </c:pt>
              </c:strCache>
            </c:strRef>
          </c:tx>
          <c:spPr>
            <a:ln w="38100"/>
          </c:spPr>
          <c:marker>
            <c:spPr>
              <a:ln w="38100"/>
            </c:spPr>
          </c:marker>
          <c:dLbls>
            <c:spPr>
              <a:noFill/>
              <a:ln>
                <a:noFill/>
              </a:ln>
              <a:effectLst/>
            </c:spPr>
            <c:txPr>
              <a:bodyPr/>
              <a:lstStyle/>
              <a:p>
                <a:pPr>
                  <a:defRPr lang="en-IN" sz="1600"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Sheet4!$B$2:$E$2</c:f>
              <c:strCache>
                <c:ptCount val="4"/>
                <c:pt idx="0">
                  <c:v>2015   -16</c:v>
                </c:pt>
                <c:pt idx="1">
                  <c:v>2016-17 </c:v>
                </c:pt>
                <c:pt idx="2">
                  <c:v>2017-18</c:v>
                </c:pt>
                <c:pt idx="3">
                  <c:v>2018-19 (Sep-18)</c:v>
                </c:pt>
              </c:strCache>
            </c:strRef>
          </c:cat>
          <c:val>
            <c:numRef>
              <c:f>Sheet4!$B$5:$E$5</c:f>
              <c:numCache>
                <c:formatCode>General</c:formatCode>
                <c:ptCount val="4"/>
                <c:pt idx="0">
                  <c:v>23.3</c:v>
                </c:pt>
                <c:pt idx="1">
                  <c:v>20</c:v>
                </c:pt>
                <c:pt idx="2">
                  <c:v>18</c:v>
                </c:pt>
                <c:pt idx="3">
                  <c:v>17</c:v>
                </c:pt>
              </c:numCache>
            </c:numRef>
          </c:val>
          <c:smooth val="0"/>
          <c:extLst>
            <c:ext xmlns:c16="http://schemas.microsoft.com/office/drawing/2014/chart" uri="{C3380CC4-5D6E-409C-BE32-E72D297353CC}">
              <c16:uniqueId val="{00000002-4F46-456B-8520-9F5ED127EC08}"/>
            </c:ext>
          </c:extLst>
        </c:ser>
        <c:dLbls>
          <c:showLegendKey val="0"/>
          <c:showVal val="0"/>
          <c:showCatName val="0"/>
          <c:showSerName val="0"/>
          <c:showPercent val="0"/>
          <c:showBubbleSize val="0"/>
        </c:dLbls>
        <c:marker val="1"/>
        <c:smooth val="0"/>
        <c:axId val="76229248"/>
        <c:axId val="76227712"/>
      </c:lineChart>
      <c:catAx>
        <c:axId val="76675328"/>
        <c:scaling>
          <c:orientation val="minMax"/>
        </c:scaling>
        <c:delete val="0"/>
        <c:axPos val="b"/>
        <c:numFmt formatCode="General" sourceLinked="0"/>
        <c:majorTickMark val="out"/>
        <c:minorTickMark val="none"/>
        <c:tickLblPos val="nextTo"/>
        <c:txPr>
          <a:bodyPr/>
          <a:lstStyle/>
          <a:p>
            <a:pPr>
              <a:defRPr lang="en-IN" sz="2000" baseline="0"/>
            </a:pPr>
            <a:endParaRPr lang="en-US"/>
          </a:p>
        </c:txPr>
        <c:crossAx val="76226560"/>
        <c:crosses val="autoZero"/>
        <c:auto val="1"/>
        <c:lblAlgn val="ctr"/>
        <c:lblOffset val="100"/>
        <c:noMultiLvlLbl val="0"/>
      </c:catAx>
      <c:valAx>
        <c:axId val="76226560"/>
        <c:scaling>
          <c:orientation val="minMax"/>
        </c:scaling>
        <c:delete val="0"/>
        <c:axPos val="l"/>
        <c:majorGridlines/>
        <c:numFmt formatCode="General" sourceLinked="1"/>
        <c:majorTickMark val="out"/>
        <c:minorTickMark val="none"/>
        <c:tickLblPos val="nextTo"/>
        <c:txPr>
          <a:bodyPr/>
          <a:lstStyle/>
          <a:p>
            <a:pPr>
              <a:defRPr lang="en-IN" sz="1600" baseline="0"/>
            </a:pPr>
            <a:endParaRPr lang="en-US"/>
          </a:p>
        </c:txPr>
        <c:crossAx val="76675328"/>
        <c:crosses val="autoZero"/>
        <c:crossBetween val="between"/>
      </c:valAx>
      <c:valAx>
        <c:axId val="76227712"/>
        <c:scaling>
          <c:orientation val="minMax"/>
        </c:scaling>
        <c:delete val="0"/>
        <c:axPos val="r"/>
        <c:numFmt formatCode="General" sourceLinked="1"/>
        <c:majorTickMark val="out"/>
        <c:minorTickMark val="none"/>
        <c:tickLblPos val="nextTo"/>
        <c:txPr>
          <a:bodyPr/>
          <a:lstStyle/>
          <a:p>
            <a:pPr>
              <a:defRPr lang="en-IN" sz="1600" baseline="0"/>
            </a:pPr>
            <a:endParaRPr lang="en-US"/>
          </a:p>
        </c:txPr>
        <c:crossAx val="76229248"/>
        <c:crosses val="max"/>
        <c:crossBetween val="between"/>
      </c:valAx>
      <c:catAx>
        <c:axId val="76229248"/>
        <c:scaling>
          <c:orientation val="minMax"/>
        </c:scaling>
        <c:delete val="1"/>
        <c:axPos val="b"/>
        <c:numFmt formatCode="General" sourceLinked="1"/>
        <c:majorTickMark val="out"/>
        <c:minorTickMark val="none"/>
        <c:tickLblPos val="none"/>
        <c:crossAx val="76227712"/>
        <c:crosses val="autoZero"/>
        <c:auto val="1"/>
        <c:lblAlgn val="ctr"/>
        <c:lblOffset val="100"/>
        <c:noMultiLvlLbl val="0"/>
      </c:catAx>
    </c:plotArea>
    <c:legend>
      <c:legendPos val="r"/>
      <c:layout>
        <c:manualLayout>
          <c:xMode val="edge"/>
          <c:yMode val="edge"/>
          <c:x val="0.1650493341110143"/>
          <c:y val="3.1057906896791356E-2"/>
          <c:w val="0.80377777777777781"/>
          <c:h val="9.3744167395742692E-2"/>
        </c:manualLayout>
      </c:layout>
      <c:overlay val="0"/>
      <c:txPr>
        <a:bodyPr/>
        <a:lstStyle/>
        <a:p>
          <a:pPr>
            <a:defRPr lang="en-IN" sz="1600" b="1" baseline="0"/>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DE858A-EC37-4CCF-B6D9-9697679A4276}" type="datetimeFigureOut">
              <a:rPr lang="en-US" smtClean="0"/>
              <a:pPr/>
              <a:t>10/31/2018</a:t>
            </a:fld>
            <a:endParaRPr lang="en-US"/>
          </a:p>
        </p:txBody>
      </p:sp>
      <p:sp>
        <p:nvSpPr>
          <p:cNvPr id="4" name="Slide Image Placeholder 3"/>
          <p:cNvSpPr>
            <a:spLocks noGrp="1" noRot="1" noChangeAspect="1"/>
          </p:cNvSpPr>
          <p:nvPr>
            <p:ph type="sldImg" idx="2"/>
          </p:nvPr>
        </p:nvSpPr>
        <p:spPr>
          <a:xfrm>
            <a:off x="663575" y="685800"/>
            <a:ext cx="55308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5E4FA9-E914-473A-9697-C516F7D5EBB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3227255" y="0"/>
            <a:ext cx="783762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201745"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4074145" y="533400"/>
            <a:ext cx="6177889" cy="2868168"/>
          </a:xfrm>
        </p:spPr>
        <p:txBody>
          <a:bodyPr lIns="45720" tIns="0" rIns="45720">
            <a:noAutofit/>
          </a:bodyPr>
          <a:lstStyle>
            <a:lvl1pPr algn="r">
              <a:defRPr sz="4200" b="1"/>
            </a:lvl1pPr>
            <a:extLst/>
          </a:lstStyle>
          <a:p>
            <a:r>
              <a:rPr kumimoji="0" lang="en-US"/>
              <a:t>Click to edit Master title style</a:t>
            </a:r>
          </a:p>
        </p:txBody>
      </p:sp>
      <p:sp>
        <p:nvSpPr>
          <p:cNvPr id="25" name="Subtitle 24"/>
          <p:cNvSpPr>
            <a:spLocks noGrp="1"/>
          </p:cNvSpPr>
          <p:nvPr>
            <p:ph type="subTitle" idx="1"/>
          </p:nvPr>
        </p:nvSpPr>
        <p:spPr>
          <a:xfrm>
            <a:off x="4059107" y="3539864"/>
            <a:ext cx="6189237"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31" name="Date Placeholder 30"/>
          <p:cNvSpPr>
            <a:spLocks noGrp="1"/>
          </p:cNvSpPr>
          <p:nvPr>
            <p:ph type="dt" sz="half" idx="10"/>
          </p:nvPr>
        </p:nvSpPr>
        <p:spPr>
          <a:xfrm>
            <a:off x="7104590" y="6557946"/>
            <a:ext cx="2423120" cy="226902"/>
          </a:xfrm>
        </p:spPr>
        <p:txBody>
          <a:bodyPr/>
          <a:lstStyle>
            <a:lvl1pPr>
              <a:defRPr lang="en-US" smtClean="0">
                <a:solidFill>
                  <a:srgbClr val="FFFFFF"/>
                </a:solidFill>
              </a:defRPr>
            </a:lvl1pPr>
            <a:extLst/>
          </a:lstStyle>
          <a:p>
            <a:fld id="{1D8BD707-D9CF-40AE-B4C6-C98DA3205C09}" type="datetimeFigureOut">
              <a:rPr lang="en-US" smtClean="0"/>
              <a:pPr/>
              <a:t>10/31/2018</a:t>
            </a:fld>
            <a:endParaRPr lang="en-US"/>
          </a:p>
        </p:txBody>
      </p:sp>
      <p:sp>
        <p:nvSpPr>
          <p:cNvPr id="18" name="Footer Placeholder 17"/>
          <p:cNvSpPr>
            <a:spLocks noGrp="1"/>
          </p:cNvSpPr>
          <p:nvPr>
            <p:ph type="ftr" sz="quarter" idx="11"/>
          </p:nvPr>
        </p:nvSpPr>
        <p:spPr>
          <a:xfrm>
            <a:off x="3411671" y="6557946"/>
            <a:ext cx="3542747"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9536417" y="6556248"/>
            <a:ext cx="711928" cy="228600"/>
          </a:xfrm>
        </p:spPr>
        <p:txBody>
          <a:bodyPr/>
          <a:lstStyle>
            <a:lvl1pPr>
              <a:defRPr lang="en-US" smtClean="0">
                <a:solidFill>
                  <a:srgbClr val="FFFFFF"/>
                </a:solidFill>
              </a:defRPr>
            </a:lvl1pPr>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9827" y="274958"/>
            <a:ext cx="1844146" cy="5851525"/>
          </a:xfrm>
        </p:spPr>
        <p:txBody>
          <a:bodyPr vert="eaVert" anchor="t"/>
          <a:lstStyle/>
          <a:p>
            <a:r>
              <a:rPr kumimoji="0" lang="en-US"/>
              <a:t>Click to edit Master title style</a:t>
            </a:r>
          </a:p>
        </p:txBody>
      </p:sp>
      <p:sp>
        <p:nvSpPr>
          <p:cNvPr id="3" name="Vertical Text Placeholder 2"/>
          <p:cNvSpPr>
            <a:spLocks noGrp="1"/>
          </p:cNvSpPr>
          <p:nvPr>
            <p:ph type="body" orient="vert" idx="1"/>
          </p:nvPr>
        </p:nvSpPr>
        <p:spPr>
          <a:xfrm>
            <a:off x="553244" y="274643"/>
            <a:ext cx="7284376"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5134103" y="6557946"/>
            <a:ext cx="2423120" cy="226902"/>
          </a:xfrm>
        </p:spPr>
        <p:txBody>
          <a:bodyPr/>
          <a:lstStyle/>
          <a:p>
            <a:fld id="{1D8BD707-D9CF-40AE-B4C6-C98DA3205C09}" type="datetimeFigureOut">
              <a:rPr lang="en-US" smtClean="0"/>
              <a:pPr/>
              <a:t>10/31/2018</a:t>
            </a:fld>
            <a:endParaRPr lang="en-US"/>
          </a:p>
        </p:txBody>
      </p:sp>
      <p:sp>
        <p:nvSpPr>
          <p:cNvPr id="5" name="Footer Placeholder 4"/>
          <p:cNvSpPr>
            <a:spLocks noGrp="1"/>
          </p:cNvSpPr>
          <p:nvPr>
            <p:ph type="ftr" sz="quarter" idx="11"/>
          </p:nvPr>
        </p:nvSpPr>
        <p:spPr>
          <a:xfrm>
            <a:off x="553244" y="6556248"/>
            <a:ext cx="4425950" cy="228600"/>
          </a:xfrm>
        </p:spPr>
        <p:txBody>
          <a:bodyPr/>
          <a:lstStyle/>
          <a:p>
            <a:endParaRPr lang="en-US"/>
          </a:p>
        </p:txBody>
      </p:sp>
      <p:sp>
        <p:nvSpPr>
          <p:cNvPr id="6" name="Slide Number Placeholder 5"/>
          <p:cNvSpPr>
            <a:spLocks noGrp="1"/>
          </p:cNvSpPr>
          <p:nvPr>
            <p:ph type="sldNum" sz="quarter" idx="12"/>
          </p:nvPr>
        </p:nvSpPr>
        <p:spPr>
          <a:xfrm>
            <a:off x="7568374" y="6553200"/>
            <a:ext cx="711928" cy="228600"/>
          </a:xfrm>
        </p:spPr>
        <p:txBody>
          <a:bodyPr/>
          <a:lstStyle>
            <a:lvl1pPr>
              <a:defRPr>
                <a:solidFill>
                  <a:schemeClr val="tx2"/>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90903" y="2821840"/>
            <a:ext cx="7569575" cy="1362075"/>
          </a:xfrm>
        </p:spPr>
        <p:txBody>
          <a:bodyPr tIns="0" anchor="t"/>
          <a:lstStyle>
            <a:lvl1pPr algn="r">
              <a:buNone/>
              <a:defRPr sz="4200" b="1" cap="all"/>
            </a:lvl1pPr>
            <a:extLst/>
          </a:lstStyle>
          <a:p>
            <a:r>
              <a:rPr kumimoji="0" lang="en-US"/>
              <a:t>Click to edit Master title style</a:t>
            </a:r>
          </a:p>
        </p:txBody>
      </p:sp>
      <p:sp>
        <p:nvSpPr>
          <p:cNvPr id="3" name="Text Placeholder 2"/>
          <p:cNvSpPr>
            <a:spLocks noGrp="1"/>
          </p:cNvSpPr>
          <p:nvPr>
            <p:ph type="body" idx="1"/>
          </p:nvPr>
        </p:nvSpPr>
        <p:spPr>
          <a:xfrm>
            <a:off x="1290903" y="1905002"/>
            <a:ext cx="7569575"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5716657" y="6556810"/>
            <a:ext cx="2423120" cy="226902"/>
          </a:xfrm>
        </p:spPr>
        <p:txBody>
          <a:bodyPr bIns="0" anchor="b"/>
          <a:lstStyle>
            <a:lvl1pPr>
              <a:defRPr>
                <a:solidFill>
                  <a:schemeClr val="tx2"/>
                </a:solidFill>
              </a:defRPr>
            </a:lvl1pPr>
            <a:extLst/>
          </a:lstStyle>
          <a:p>
            <a:fld id="{1D8BD707-D9CF-40AE-B4C6-C98DA3205C09}" type="datetimeFigureOut">
              <a:rPr lang="en-US" smtClean="0"/>
              <a:pPr/>
              <a:t>10/31/2018</a:t>
            </a:fld>
            <a:endParaRPr lang="en-US"/>
          </a:p>
        </p:txBody>
      </p:sp>
      <p:sp>
        <p:nvSpPr>
          <p:cNvPr id="5" name="Footer Placeholder 4"/>
          <p:cNvSpPr>
            <a:spLocks noGrp="1"/>
          </p:cNvSpPr>
          <p:nvPr>
            <p:ph type="ftr" sz="quarter" idx="11"/>
          </p:nvPr>
        </p:nvSpPr>
        <p:spPr>
          <a:xfrm>
            <a:off x="2099904" y="6556810"/>
            <a:ext cx="3503877"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8148550" y="6555112"/>
            <a:ext cx="711928" cy="2286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53245" y="320040"/>
            <a:ext cx="8763381" cy="1143000"/>
          </a:xfrm>
        </p:spPr>
        <p:txBody>
          <a:bodyPr/>
          <a:lstStyle/>
          <a:p>
            <a:r>
              <a:rPr kumimoji="0" lang="en-US"/>
              <a:t>Click to edit Master title style</a:t>
            </a:r>
          </a:p>
        </p:txBody>
      </p:sp>
      <p:sp>
        <p:nvSpPr>
          <p:cNvPr id="3" name="Content Placeholder 2"/>
          <p:cNvSpPr>
            <a:spLocks noGrp="1"/>
          </p:cNvSpPr>
          <p:nvPr>
            <p:ph sz="half" idx="1"/>
          </p:nvPr>
        </p:nvSpPr>
        <p:spPr>
          <a:xfrm>
            <a:off x="553245" y="1600203"/>
            <a:ext cx="4259977"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056649" y="1600203"/>
            <a:ext cx="4259977"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53245" y="320040"/>
            <a:ext cx="8763381"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553245" y="5867400"/>
            <a:ext cx="4259977"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056649" y="5867400"/>
            <a:ext cx="4259977"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53245" y="1711840"/>
            <a:ext cx="4259977"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056649" y="1711840"/>
            <a:ext cx="4259977"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53245" y="320040"/>
            <a:ext cx="8763381"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D8BD707-D9CF-40AE-B4C6-C98DA3205C09}" type="datetimeFigureOut">
              <a:rPr lang="en-US" smtClean="0"/>
              <a:pPr/>
              <a:t>10/31/2018</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244" y="228600"/>
            <a:ext cx="7136844" cy="1173480"/>
          </a:xfrm>
        </p:spPr>
        <p:txBody>
          <a:bodyPr wrap="square" anchor="b"/>
          <a:lstStyle>
            <a:lvl1pPr algn="l">
              <a:buNone/>
              <a:defRPr lang="en-US" sz="2400" baseline="0" smtClean="0"/>
            </a:lvl1pPr>
            <a:extLst/>
          </a:lstStyle>
          <a:p>
            <a:r>
              <a:rPr kumimoji="0" lang="en-US"/>
              <a:t>Click to edit Master title style</a:t>
            </a:r>
          </a:p>
        </p:txBody>
      </p:sp>
      <p:sp>
        <p:nvSpPr>
          <p:cNvPr id="3" name="Text Placeholder 2"/>
          <p:cNvSpPr>
            <a:spLocks noGrp="1"/>
          </p:cNvSpPr>
          <p:nvPr>
            <p:ph type="body" idx="2"/>
          </p:nvPr>
        </p:nvSpPr>
        <p:spPr>
          <a:xfrm>
            <a:off x="553244" y="1497416"/>
            <a:ext cx="7136844"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553245" y="2133600"/>
            <a:ext cx="8759693"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723583" y="1004669"/>
            <a:ext cx="5226928"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722057" y="998819"/>
            <a:ext cx="5226928"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521183" y="1143000"/>
            <a:ext cx="4149328"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a:t>Click to edit Master title style</a:t>
            </a:r>
            <a:endParaRPr kumimoji="0" lang="en-US" dirty="0"/>
          </a:p>
        </p:txBody>
      </p:sp>
      <p:sp>
        <p:nvSpPr>
          <p:cNvPr id="4" name="Text Placeholder 3"/>
          <p:cNvSpPr>
            <a:spLocks noGrp="1"/>
          </p:cNvSpPr>
          <p:nvPr>
            <p:ph type="body" sz="half" idx="2"/>
          </p:nvPr>
        </p:nvSpPr>
        <p:spPr>
          <a:xfrm>
            <a:off x="6521183" y="3283634"/>
            <a:ext cx="4149328"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0" name="Picture Placeholder 9"/>
          <p:cNvSpPr>
            <a:spLocks noGrp="1"/>
          </p:cNvSpPr>
          <p:nvPr>
            <p:ph type="pic" idx="1"/>
          </p:nvPr>
        </p:nvSpPr>
        <p:spPr>
          <a:xfrm>
            <a:off x="803102" y="1041002"/>
            <a:ext cx="5089843"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9866181" y="0"/>
            <a:ext cx="1198695"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553245" y="320040"/>
            <a:ext cx="8759693" cy="1143000"/>
          </a:xfrm>
          <a:prstGeom prst="rect">
            <a:avLst/>
          </a:prstGeom>
        </p:spPr>
        <p:txBody>
          <a:bodyPr vert="horz" lIns="45720" tIns="0" rIns="45720" bIns="0" anchor="b" anchorCtr="0">
            <a:normAutofit/>
          </a:bodyPr>
          <a:lstStyle/>
          <a:p>
            <a:r>
              <a:rPr kumimoji="0" lang="en-US"/>
              <a:t>Click to edit Master title style</a:t>
            </a:r>
          </a:p>
        </p:txBody>
      </p:sp>
      <p:sp>
        <p:nvSpPr>
          <p:cNvPr id="31" name="Text Placeholder 30"/>
          <p:cNvSpPr>
            <a:spLocks noGrp="1"/>
          </p:cNvSpPr>
          <p:nvPr>
            <p:ph type="body" idx="1"/>
          </p:nvPr>
        </p:nvSpPr>
        <p:spPr>
          <a:xfrm>
            <a:off x="553245" y="1609416"/>
            <a:ext cx="8759693" cy="48463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7" name="Date Placeholder 26"/>
          <p:cNvSpPr>
            <a:spLocks noGrp="1"/>
          </p:cNvSpPr>
          <p:nvPr>
            <p:ph type="dt" sz="half" idx="2"/>
          </p:nvPr>
        </p:nvSpPr>
        <p:spPr>
          <a:xfrm>
            <a:off x="5137878" y="6557946"/>
            <a:ext cx="2423120" cy="226902"/>
          </a:xfrm>
          <a:prstGeom prst="rect">
            <a:avLst/>
          </a:prstGeom>
        </p:spPr>
        <p:txBody>
          <a:bodyPr vert="horz" tIns="0" bIns="0" anchor="b"/>
          <a:lstStyle>
            <a:lvl1pPr algn="l" eaLnBrk="1" latinLnBrk="0" hangingPunct="1">
              <a:defRPr kumimoji="0" sz="1000">
                <a:solidFill>
                  <a:schemeClr val="tx2"/>
                </a:solidFill>
              </a:defRPr>
            </a:lvl1pPr>
            <a:extLst/>
          </a:lstStyle>
          <a:p>
            <a:fld id="{1D8BD707-D9CF-40AE-B4C6-C98DA3205C09}" type="datetimeFigureOut">
              <a:rPr lang="en-US" smtClean="0"/>
              <a:pPr/>
              <a:t>10/31/2018</a:t>
            </a:fld>
            <a:endParaRPr lang="en-US"/>
          </a:p>
        </p:txBody>
      </p:sp>
      <p:sp>
        <p:nvSpPr>
          <p:cNvPr id="4" name="Footer Placeholder 3"/>
          <p:cNvSpPr>
            <a:spLocks noGrp="1"/>
          </p:cNvSpPr>
          <p:nvPr>
            <p:ph type="ftr" sz="quarter" idx="3"/>
          </p:nvPr>
        </p:nvSpPr>
        <p:spPr>
          <a:xfrm>
            <a:off x="553244" y="6557946"/>
            <a:ext cx="442595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7564687" y="6556248"/>
            <a:ext cx="711928"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6774" y="533400"/>
            <a:ext cx="9136904" cy="6096000"/>
          </a:xfrm>
          <a:solidFill>
            <a:schemeClr val="accent6">
              <a:lumMod val="20000"/>
              <a:lumOff val="80000"/>
            </a:schemeClr>
          </a:solidFill>
        </p:spPr>
        <p:txBody>
          <a:bodyPr>
            <a:normAutofit fontScale="92500" lnSpcReduction="20000"/>
          </a:bodyPr>
          <a:lstStyle/>
          <a:p>
            <a:pPr algn="ctr">
              <a:buNone/>
            </a:pPr>
            <a:endParaRPr lang="en-US" sz="4000" dirty="0">
              <a:solidFill>
                <a:schemeClr val="accent2">
                  <a:lumMod val="75000"/>
                </a:schemeClr>
              </a:solidFill>
            </a:endParaRPr>
          </a:p>
          <a:p>
            <a:pPr algn="ctr">
              <a:buNone/>
            </a:pPr>
            <a:r>
              <a:rPr lang="en-IN" sz="4000" b="1" dirty="0">
                <a:solidFill>
                  <a:schemeClr val="accent2">
                    <a:lumMod val="50000"/>
                  </a:schemeClr>
                </a:solidFill>
              </a:rPr>
              <a:t>Integrated Approach to </a:t>
            </a:r>
          </a:p>
          <a:p>
            <a:pPr algn="ctr">
              <a:buNone/>
            </a:pPr>
            <a:r>
              <a:rPr lang="en-IN" sz="4000" b="1" dirty="0">
                <a:solidFill>
                  <a:schemeClr val="accent2">
                    <a:lumMod val="50000"/>
                  </a:schemeClr>
                </a:solidFill>
              </a:rPr>
              <a:t>Elimination of Grade II Disability due to Leprosy</a:t>
            </a:r>
            <a:endParaRPr lang="en-IN" sz="4000" dirty="0">
              <a:solidFill>
                <a:schemeClr val="accent2">
                  <a:lumMod val="50000"/>
                </a:schemeClr>
              </a:solidFill>
            </a:endParaRPr>
          </a:p>
          <a:p>
            <a:pPr algn="ctr">
              <a:buNone/>
            </a:pPr>
            <a:endParaRPr lang="en-US" sz="4000" b="1" dirty="0">
              <a:solidFill>
                <a:schemeClr val="accent2">
                  <a:lumMod val="50000"/>
                </a:schemeClr>
              </a:solidFill>
            </a:endParaRPr>
          </a:p>
          <a:p>
            <a:pPr algn="ctr">
              <a:buNone/>
            </a:pPr>
            <a:r>
              <a:rPr lang="en-US" sz="4000" b="1" dirty="0">
                <a:solidFill>
                  <a:schemeClr val="accent2">
                    <a:lumMod val="50000"/>
                  </a:schemeClr>
                </a:solidFill>
              </a:rPr>
              <a:t>U.T. of Dadra &amp; Nagar Haveli</a:t>
            </a:r>
          </a:p>
          <a:p>
            <a:pPr algn="ctr">
              <a:buNone/>
            </a:pPr>
            <a:endParaRPr lang="en-US" sz="2600" dirty="0">
              <a:solidFill>
                <a:schemeClr val="accent2">
                  <a:lumMod val="50000"/>
                </a:schemeClr>
              </a:solidFill>
            </a:endParaRPr>
          </a:p>
          <a:p>
            <a:pPr algn="ctr">
              <a:buNone/>
            </a:pPr>
            <a:endParaRPr lang="en-US" dirty="0">
              <a:solidFill>
                <a:schemeClr val="accent2">
                  <a:lumMod val="50000"/>
                </a:schemeClr>
              </a:solidFill>
            </a:endParaRPr>
          </a:p>
          <a:p>
            <a:pPr algn="ctr">
              <a:buNone/>
            </a:pPr>
            <a:endParaRPr lang="en-US" dirty="0">
              <a:solidFill>
                <a:schemeClr val="accent2">
                  <a:lumMod val="50000"/>
                </a:schemeClr>
              </a:solidFill>
            </a:endParaRPr>
          </a:p>
          <a:p>
            <a:pPr algn="ctr">
              <a:buNone/>
            </a:pPr>
            <a:endParaRPr lang="en-US" dirty="0">
              <a:solidFill>
                <a:schemeClr val="accent2">
                  <a:lumMod val="50000"/>
                </a:schemeClr>
              </a:solidFill>
            </a:endParaRPr>
          </a:p>
          <a:p>
            <a:pPr lvl="1" algn="ctr">
              <a:buNone/>
            </a:pPr>
            <a:r>
              <a:rPr lang="en-US" dirty="0">
                <a:solidFill>
                  <a:schemeClr val="accent2">
                    <a:lumMod val="50000"/>
                  </a:schemeClr>
                </a:solidFill>
              </a:rPr>
              <a:t>                                                         </a:t>
            </a:r>
            <a:r>
              <a:rPr lang="en-US" sz="2400" dirty="0">
                <a:solidFill>
                  <a:schemeClr val="accent2">
                    <a:lumMod val="50000"/>
                  </a:schemeClr>
                </a:solidFill>
              </a:rPr>
              <a:t> </a:t>
            </a:r>
            <a:r>
              <a:rPr lang="en-US" sz="2400" b="1" dirty="0">
                <a:solidFill>
                  <a:schemeClr val="accent2">
                    <a:lumMod val="50000"/>
                  </a:schemeClr>
                </a:solidFill>
              </a:rPr>
              <a:t>S. Krishna Chaitanya,</a:t>
            </a:r>
          </a:p>
          <a:p>
            <a:pPr lvl="1" algn="ctr">
              <a:buNone/>
            </a:pPr>
            <a:r>
              <a:rPr lang="en-US" sz="2400" b="1" dirty="0">
                <a:solidFill>
                  <a:schemeClr val="accent2">
                    <a:lumMod val="50000"/>
                  </a:schemeClr>
                </a:solidFill>
              </a:rPr>
              <a:t>                                                           MD (NHM),</a:t>
            </a:r>
          </a:p>
          <a:p>
            <a:pPr lvl="1" algn="ctr">
              <a:buNone/>
            </a:pPr>
            <a:r>
              <a:rPr lang="en-US" sz="2400" b="1" dirty="0">
                <a:solidFill>
                  <a:schemeClr val="accent2">
                    <a:lumMod val="50000"/>
                  </a:schemeClr>
                </a:solidFill>
              </a:rPr>
              <a:t>                                                           Dadra &amp; Nagar Haveli.</a:t>
            </a:r>
          </a:p>
        </p:txBody>
      </p:sp>
      <p:pic>
        <p:nvPicPr>
          <p:cNvPr id="1029" name="Picture 5" descr="C:\Users\SVBCH\Desktop\gujarat-1_650_120714091218.jpg"/>
          <p:cNvPicPr>
            <a:picLocks noChangeAspect="1" noChangeArrowheads="1"/>
          </p:cNvPicPr>
          <p:nvPr/>
        </p:nvPicPr>
        <p:blipFill>
          <a:blip r:embed="rId2">
            <a:grayscl/>
            <a:lum bright="-2000"/>
          </a:blip>
          <a:stretch>
            <a:fillRect/>
          </a:stretch>
        </p:blipFill>
        <p:spPr bwMode="auto">
          <a:xfrm>
            <a:off x="0" y="5029200"/>
            <a:ext cx="3425326" cy="1828800"/>
          </a:xfrm>
          <a:prstGeom prst="rect">
            <a:avLst/>
          </a:prstGeom>
          <a:ln>
            <a:noFill/>
          </a:ln>
          <a:effectLst>
            <a:softEdge rad="112500"/>
          </a:effectLst>
        </p:spPr>
      </p:pic>
      <p:pic>
        <p:nvPicPr>
          <p:cNvPr id="1027" name="Picture 3" descr="C:\Users\SVBCH\Desktop\index.jpg"/>
          <p:cNvPicPr>
            <a:picLocks noChangeAspect="1" noChangeArrowheads="1"/>
          </p:cNvPicPr>
          <p:nvPr/>
        </p:nvPicPr>
        <p:blipFill>
          <a:blip r:embed="rId3"/>
          <a:srcRect/>
          <a:stretch>
            <a:fillRect/>
          </a:stretch>
        </p:blipFill>
        <p:spPr bwMode="auto">
          <a:xfrm>
            <a:off x="1" y="0"/>
            <a:ext cx="1659731" cy="1371600"/>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Leprosy Pics\RCS Camp2.jpg"/>
          <p:cNvPicPr>
            <a:picLocks noChangeAspect="1" noChangeArrowheads="1"/>
          </p:cNvPicPr>
          <p:nvPr/>
        </p:nvPicPr>
        <p:blipFill>
          <a:blip r:embed="rId2" cstate="print"/>
          <a:srcRect/>
          <a:stretch>
            <a:fillRect/>
          </a:stretch>
        </p:blipFill>
        <p:spPr bwMode="auto">
          <a:xfrm>
            <a:off x="427037" y="533400"/>
            <a:ext cx="5680999" cy="3048000"/>
          </a:xfrm>
          <a:prstGeom prst="rect">
            <a:avLst/>
          </a:prstGeom>
          <a:noFill/>
        </p:spPr>
      </p:pic>
      <p:pic>
        <p:nvPicPr>
          <p:cNvPr id="3075" name="Picture 3" descr="C:\Users\admin\Desktop\Leprosy Pics\RCS Splints.jpg"/>
          <p:cNvPicPr>
            <a:picLocks noChangeAspect="1" noChangeArrowheads="1"/>
          </p:cNvPicPr>
          <p:nvPr/>
        </p:nvPicPr>
        <p:blipFill>
          <a:blip r:embed="rId3" cstate="print"/>
          <a:srcRect/>
          <a:stretch>
            <a:fillRect/>
          </a:stretch>
        </p:blipFill>
        <p:spPr bwMode="auto">
          <a:xfrm>
            <a:off x="6218237" y="533400"/>
            <a:ext cx="4846638" cy="3048000"/>
          </a:xfrm>
          <a:prstGeom prst="rect">
            <a:avLst/>
          </a:prstGeom>
          <a:noFill/>
        </p:spPr>
      </p:pic>
      <p:pic>
        <p:nvPicPr>
          <p:cNvPr id="3076" name="Picture 4" descr="C:\Users\admin\Desktop\Leprosy Pics\Splint Post RCS.jpg"/>
          <p:cNvPicPr>
            <a:picLocks noChangeAspect="1" noChangeArrowheads="1"/>
          </p:cNvPicPr>
          <p:nvPr/>
        </p:nvPicPr>
        <p:blipFill>
          <a:blip r:embed="rId4" cstate="print"/>
          <a:srcRect/>
          <a:stretch>
            <a:fillRect/>
          </a:stretch>
        </p:blipFill>
        <p:spPr bwMode="auto">
          <a:xfrm>
            <a:off x="461037" y="3657600"/>
            <a:ext cx="3388148" cy="3035148"/>
          </a:xfrm>
          <a:prstGeom prst="rect">
            <a:avLst/>
          </a:prstGeom>
          <a:noFill/>
        </p:spPr>
      </p:pic>
      <p:pic>
        <p:nvPicPr>
          <p:cNvPr id="3078" name="Picture 6" descr="C:\Users\admin\Desktop\Leprosy Pics\RCS Camp\IMG_20170323_104127.jpg"/>
          <p:cNvPicPr>
            <a:picLocks noChangeAspect="1" noChangeArrowheads="1"/>
          </p:cNvPicPr>
          <p:nvPr/>
        </p:nvPicPr>
        <p:blipFill>
          <a:blip r:embed="rId5" cstate="print"/>
          <a:srcRect/>
          <a:stretch>
            <a:fillRect/>
          </a:stretch>
        </p:blipFill>
        <p:spPr bwMode="auto">
          <a:xfrm>
            <a:off x="4084637" y="3733800"/>
            <a:ext cx="3253515" cy="2895600"/>
          </a:xfrm>
          <a:prstGeom prst="rect">
            <a:avLst/>
          </a:prstGeom>
          <a:noFill/>
        </p:spPr>
      </p:pic>
      <p:pic>
        <p:nvPicPr>
          <p:cNvPr id="3079" name="Picture 7" descr="C:\Users\admin\Desktop\Leprosy Pics\RCS Camp\IMG_20170322_142252.jpg"/>
          <p:cNvPicPr>
            <a:picLocks noChangeAspect="1" noChangeArrowheads="1"/>
          </p:cNvPicPr>
          <p:nvPr/>
        </p:nvPicPr>
        <p:blipFill>
          <a:blip r:embed="rId6" cstate="print"/>
          <a:srcRect/>
          <a:stretch>
            <a:fillRect/>
          </a:stretch>
        </p:blipFill>
        <p:spPr bwMode="auto">
          <a:xfrm>
            <a:off x="7468791" y="3733800"/>
            <a:ext cx="3596084" cy="2895600"/>
          </a:xfrm>
          <a:prstGeom prst="rect">
            <a:avLst/>
          </a:prstGeom>
          <a:noFill/>
        </p:spPr>
      </p:pic>
      <p:sp>
        <p:nvSpPr>
          <p:cNvPr id="7" name="TextBox 6"/>
          <p:cNvSpPr txBox="1"/>
          <p:nvPr/>
        </p:nvSpPr>
        <p:spPr>
          <a:xfrm>
            <a:off x="2103437" y="0"/>
            <a:ext cx="5638800" cy="492443"/>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IN" sz="2600" b="1" dirty="0">
                <a:solidFill>
                  <a:schemeClr val="bg2">
                    <a:lumMod val="50000"/>
                  </a:schemeClr>
                </a:solidFill>
              </a:rPr>
              <a:t>RCS Camp in DNH</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41393" cy="792162"/>
          </a:xfr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a:normAutofit/>
          </a:bodyPr>
          <a:lstStyle/>
          <a:p>
            <a:r>
              <a:rPr lang="en-IN" sz="3200" b="1" dirty="0">
                <a:solidFill>
                  <a:schemeClr val="bg2">
                    <a:lumMod val="50000"/>
                  </a:schemeClr>
                </a:solidFill>
              </a:rPr>
              <a:t>Grade II Disability cases in DNH</a:t>
            </a:r>
          </a:p>
        </p:txBody>
      </p:sp>
      <p:sp>
        <p:nvSpPr>
          <p:cNvPr id="3" name="Content Placeholder 2"/>
          <p:cNvSpPr>
            <a:spLocks noGrp="1"/>
          </p:cNvSpPr>
          <p:nvPr>
            <p:ph idx="1"/>
          </p:nvPr>
        </p:nvSpPr>
        <p:spPr>
          <a:xfrm>
            <a:off x="0" y="990600"/>
            <a:ext cx="9958388" cy="5638800"/>
          </a:xfrm>
        </p:spPr>
        <p:txBody>
          <a:bodyPr>
            <a:normAutofit/>
          </a:bodyPr>
          <a:lstStyle/>
          <a:p>
            <a:r>
              <a:rPr lang="en-IN" sz="2600" dirty="0">
                <a:latin typeface="Cambria" pitchFamily="18" charset="0"/>
              </a:rPr>
              <a:t>In 2015-16, 8 cases of grade II disability were reported among new cases.(2 cases in 2014-15)</a:t>
            </a:r>
          </a:p>
          <a:p>
            <a:pPr>
              <a:buNone/>
            </a:pPr>
            <a:endParaRPr lang="en-IN" sz="2600" dirty="0">
              <a:latin typeface="Cambria" pitchFamily="18" charset="0"/>
            </a:endParaRPr>
          </a:p>
          <a:p>
            <a:r>
              <a:rPr lang="en-IN" sz="2600" dirty="0">
                <a:latin typeface="Cambria" pitchFamily="18" charset="0"/>
              </a:rPr>
              <a:t>8 cases of G2D ( Grade II Disability) in a population of about 4.2 </a:t>
            </a:r>
            <a:r>
              <a:rPr lang="en-IN" sz="2600" dirty="0" err="1">
                <a:latin typeface="Cambria" pitchFamily="18" charset="0"/>
              </a:rPr>
              <a:t>lakhs</a:t>
            </a:r>
            <a:r>
              <a:rPr lang="en-IN" sz="2600" dirty="0">
                <a:latin typeface="Cambria" pitchFamily="18" charset="0"/>
              </a:rPr>
              <a:t> is alarming &amp; indicated more hidden cases.</a:t>
            </a:r>
          </a:p>
          <a:p>
            <a:pPr>
              <a:buNone/>
            </a:pPr>
            <a:endParaRPr lang="en-IN" sz="2600" dirty="0">
              <a:latin typeface="Cambria" pitchFamily="18" charset="0"/>
            </a:endParaRPr>
          </a:p>
          <a:p>
            <a:r>
              <a:rPr lang="en-IN" sz="2600" dirty="0">
                <a:latin typeface="Cambria" pitchFamily="18" charset="0"/>
              </a:rPr>
              <a:t>In 2016 -17, again 8 such cases were reported taking the grade II disability rate at the time of diagnosis from 1.88% in 2015-16 to 2.08% in 2016 -17.</a:t>
            </a:r>
          </a:p>
          <a:p>
            <a:pPr>
              <a:buNone/>
            </a:pPr>
            <a:endParaRPr lang="en-IN" sz="2600" dirty="0">
              <a:latin typeface="Cambria" pitchFamily="18" charset="0"/>
            </a:endParaRPr>
          </a:p>
          <a:p>
            <a:pPr>
              <a:buNone/>
            </a:pPr>
            <a:endParaRPr lang="en-IN" b="1" dirty="0"/>
          </a:p>
        </p:txBody>
      </p:sp>
      <p:pic>
        <p:nvPicPr>
          <p:cNvPr id="4" name="Picture 3" descr="C:\Users\SVBCH\Desktop\index.jpg"/>
          <p:cNvPicPr>
            <a:picLocks noChangeAspect="1" noChangeArrowheads="1"/>
          </p:cNvPicPr>
          <p:nvPr/>
        </p:nvPicPr>
        <p:blipFill>
          <a:blip r:embed="rId2"/>
          <a:srcRect/>
          <a:stretch>
            <a:fillRect/>
          </a:stretch>
        </p:blipFill>
        <p:spPr bwMode="auto">
          <a:xfrm>
            <a:off x="9405144" y="0"/>
            <a:ext cx="1659731" cy="1371600"/>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27193" cy="715962"/>
          </a:xfr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a:normAutofit/>
          </a:bodyPr>
          <a:lstStyle/>
          <a:p>
            <a:r>
              <a:rPr lang="en-US" sz="3200" b="1" dirty="0">
                <a:solidFill>
                  <a:schemeClr val="bg2">
                    <a:lumMod val="50000"/>
                  </a:schemeClr>
                </a:solidFill>
              </a:rPr>
              <a:t>Grade II Disability 2014-15 t0 2016-17</a:t>
            </a:r>
          </a:p>
        </p:txBody>
      </p:sp>
      <p:graphicFrame>
        <p:nvGraphicFramePr>
          <p:cNvPr id="4" name="Content Placeholder 6"/>
          <p:cNvGraphicFramePr>
            <a:graphicFrameLocks noGrp="1"/>
          </p:cNvGraphicFramePr>
          <p:nvPr>
            <p:ph idx="1"/>
          </p:nvPr>
        </p:nvGraphicFramePr>
        <p:xfrm>
          <a:off x="0" y="1143000"/>
          <a:ext cx="9723437" cy="55626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3" descr="C:\Users\SVBCH\Desktop\index.jpg"/>
          <p:cNvPicPr>
            <a:picLocks noChangeAspect="1" noChangeArrowheads="1"/>
          </p:cNvPicPr>
          <p:nvPr/>
        </p:nvPicPr>
        <p:blipFill>
          <a:blip r:embed="rId3"/>
          <a:srcRect/>
          <a:stretch>
            <a:fillRect/>
          </a:stretch>
        </p:blipFill>
        <p:spPr bwMode="auto">
          <a:xfrm>
            <a:off x="9405144" y="0"/>
            <a:ext cx="1659731" cy="1371600"/>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571037" cy="792162"/>
          </a:xfr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a:normAutofit fontScale="90000"/>
          </a:bodyPr>
          <a:lstStyle/>
          <a:p>
            <a:r>
              <a:rPr lang="en-US" sz="3600" dirty="0">
                <a:solidFill>
                  <a:schemeClr val="bg2">
                    <a:lumMod val="50000"/>
                  </a:schemeClr>
                </a:solidFill>
              </a:rPr>
              <a:t>Situation Analysis &amp; Intervention 2017-18</a:t>
            </a:r>
          </a:p>
        </p:txBody>
      </p:sp>
      <p:sp>
        <p:nvSpPr>
          <p:cNvPr id="3" name="Content Placeholder 2"/>
          <p:cNvSpPr>
            <a:spLocks noGrp="1"/>
          </p:cNvSpPr>
          <p:nvPr>
            <p:ph idx="1"/>
          </p:nvPr>
        </p:nvSpPr>
        <p:spPr>
          <a:xfrm>
            <a:off x="0" y="990600"/>
            <a:ext cx="9723437" cy="5638800"/>
          </a:xfrm>
        </p:spPr>
        <p:txBody>
          <a:bodyPr>
            <a:normAutofit fontScale="85000" lnSpcReduction="20000"/>
          </a:bodyPr>
          <a:lstStyle/>
          <a:p>
            <a:pPr>
              <a:lnSpc>
                <a:spcPct val="150000"/>
              </a:lnSpc>
              <a:buNone/>
            </a:pPr>
            <a:r>
              <a:rPr lang="en-US" sz="2800" b="1" dirty="0">
                <a:latin typeface="Cambria" pitchFamily="18" charset="0"/>
              </a:rPr>
              <a:t>Findings &amp; Issues identified –</a:t>
            </a:r>
          </a:p>
          <a:p>
            <a:pPr>
              <a:lnSpc>
                <a:spcPct val="150000"/>
              </a:lnSpc>
            </a:pPr>
            <a:r>
              <a:rPr lang="en-IN" sz="2800" dirty="0">
                <a:latin typeface="Cambria" pitchFamily="18" charset="0"/>
              </a:rPr>
              <a:t>Reconstructive Surgery (RCS) is not the true solution for Grade II Disability (G2D).</a:t>
            </a:r>
          </a:p>
          <a:p>
            <a:pPr>
              <a:lnSpc>
                <a:spcPct val="150000"/>
              </a:lnSpc>
            </a:pPr>
            <a:r>
              <a:rPr lang="en-IN" sz="2800" dirty="0">
                <a:latin typeface="Cambria" pitchFamily="18" charset="0"/>
              </a:rPr>
              <a:t>Pure neural cases were being missed by the heath staff including Medical Officers ( 3 such cases in a single year came with G2D)</a:t>
            </a:r>
          </a:p>
          <a:p>
            <a:pPr>
              <a:lnSpc>
                <a:spcPct val="150000"/>
              </a:lnSpc>
            </a:pPr>
            <a:r>
              <a:rPr lang="en-IN" sz="2800" dirty="0">
                <a:latin typeface="Cambria" pitchFamily="18" charset="0"/>
              </a:rPr>
              <a:t>Working population was being missed in the active case finding campaigns (Leprosy Case Detection Campaigns or Special Activity Plans)  and coming out later with Grade II Disability and More males were  diagnosed with G2D (67% in last 3 years)</a:t>
            </a:r>
          </a:p>
          <a:p>
            <a:pPr>
              <a:lnSpc>
                <a:spcPct val="150000"/>
              </a:lnSpc>
            </a:pPr>
            <a:r>
              <a:rPr lang="en-IN" sz="2800" dirty="0">
                <a:latin typeface="Cambria" pitchFamily="18" charset="0"/>
              </a:rPr>
              <a:t>Female  proportion was much higher among new Leprosy cases( 60:40</a:t>
            </a:r>
            <a:r>
              <a:rPr lang="en-IN" sz="2800" dirty="0"/>
              <a:t>)</a:t>
            </a:r>
          </a:p>
        </p:txBody>
      </p:sp>
      <p:pic>
        <p:nvPicPr>
          <p:cNvPr id="4" name="Picture 3" descr="C:\Users\SVBCH\Desktop\index.jpg"/>
          <p:cNvPicPr>
            <a:picLocks noChangeAspect="1" noChangeArrowheads="1"/>
          </p:cNvPicPr>
          <p:nvPr/>
        </p:nvPicPr>
        <p:blipFill>
          <a:blip r:embed="rId2"/>
          <a:srcRect/>
          <a:stretch>
            <a:fillRect/>
          </a:stretch>
        </p:blipFill>
        <p:spPr bwMode="auto">
          <a:xfrm>
            <a:off x="9405144" y="0"/>
            <a:ext cx="1659731" cy="1371600"/>
          </a:xfrm>
          <a:prstGeom prst="rect">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37637" cy="792162"/>
          </a:xfr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a:normAutofit fontScale="90000"/>
          </a:bodyPr>
          <a:lstStyle/>
          <a:p>
            <a:r>
              <a:rPr lang="en-US" sz="3600" dirty="0">
                <a:solidFill>
                  <a:schemeClr val="bg2">
                    <a:lumMod val="50000"/>
                  </a:schemeClr>
                </a:solidFill>
              </a:rPr>
              <a:t>Situation Analysis &amp; Intervention… </a:t>
            </a:r>
            <a:r>
              <a:rPr lang="en-US" sz="2800" dirty="0">
                <a:solidFill>
                  <a:schemeClr val="bg2">
                    <a:lumMod val="50000"/>
                  </a:schemeClr>
                </a:solidFill>
              </a:rPr>
              <a:t>(contd.)</a:t>
            </a:r>
          </a:p>
        </p:txBody>
      </p:sp>
      <p:sp>
        <p:nvSpPr>
          <p:cNvPr id="3" name="Content Placeholder 2"/>
          <p:cNvSpPr>
            <a:spLocks noGrp="1"/>
          </p:cNvSpPr>
          <p:nvPr>
            <p:ph idx="1"/>
          </p:nvPr>
        </p:nvSpPr>
        <p:spPr>
          <a:xfrm>
            <a:off x="0" y="1066800"/>
            <a:ext cx="9723437" cy="5257800"/>
          </a:xfrm>
        </p:spPr>
        <p:txBody>
          <a:bodyPr>
            <a:normAutofit lnSpcReduction="10000"/>
          </a:bodyPr>
          <a:lstStyle/>
          <a:p>
            <a:pPr>
              <a:lnSpc>
                <a:spcPct val="150000"/>
              </a:lnSpc>
              <a:buNone/>
            </a:pPr>
            <a:r>
              <a:rPr lang="en-US" sz="2800" b="1" u="sng" dirty="0">
                <a:solidFill>
                  <a:schemeClr val="bg2">
                    <a:lumMod val="50000"/>
                  </a:schemeClr>
                </a:solidFill>
                <a:latin typeface="Cambria" pitchFamily="18" charset="0"/>
              </a:rPr>
              <a:t>Strategies adopted to curb Grade II disability (G2D)</a:t>
            </a:r>
            <a:r>
              <a:rPr lang="en-US" sz="2800" b="1" dirty="0">
                <a:solidFill>
                  <a:schemeClr val="bg2">
                    <a:lumMod val="50000"/>
                  </a:schemeClr>
                </a:solidFill>
                <a:latin typeface="Cambria" pitchFamily="18" charset="0"/>
              </a:rPr>
              <a:t> –</a:t>
            </a:r>
          </a:p>
          <a:p>
            <a:pPr>
              <a:lnSpc>
                <a:spcPct val="150000"/>
              </a:lnSpc>
            </a:pPr>
            <a:r>
              <a:rPr lang="en-US" sz="2800" dirty="0">
                <a:latin typeface="Cambria" pitchFamily="18" charset="0"/>
              </a:rPr>
              <a:t>Detect  Leprosy cases (including hidden cases) early – before development of any disability</a:t>
            </a:r>
          </a:p>
          <a:p>
            <a:pPr>
              <a:lnSpc>
                <a:spcPct val="150000"/>
              </a:lnSpc>
            </a:pPr>
            <a:r>
              <a:rPr lang="en-US" sz="2800" dirty="0">
                <a:latin typeface="Cambria" pitchFamily="18" charset="0"/>
              </a:rPr>
              <a:t>Halt active transmission by early diagnosis &amp; prompt treatment</a:t>
            </a:r>
          </a:p>
          <a:p>
            <a:pPr>
              <a:lnSpc>
                <a:spcPct val="150000"/>
              </a:lnSpc>
            </a:pPr>
            <a:r>
              <a:rPr lang="en-US" sz="2800" dirty="0">
                <a:latin typeface="Cambria" pitchFamily="18" charset="0"/>
              </a:rPr>
              <a:t>Decrease Prevalence Rate &amp; Annual New Case Detection Rate in the long term (3 – 5 yrs) because –</a:t>
            </a:r>
          </a:p>
          <a:p>
            <a:pPr lvl="1">
              <a:lnSpc>
                <a:spcPct val="150000"/>
              </a:lnSpc>
              <a:buNone/>
            </a:pPr>
            <a:r>
              <a:rPr lang="en-US" sz="2400" b="1" dirty="0">
                <a:solidFill>
                  <a:schemeClr val="accent2">
                    <a:lumMod val="75000"/>
                  </a:schemeClr>
                </a:solidFill>
                <a:latin typeface="Cambria" pitchFamily="18" charset="0"/>
              </a:rPr>
              <a:t>    More new cases                </a:t>
            </a:r>
            <a:r>
              <a:rPr lang="en-US" sz="2400" b="1" dirty="0">
                <a:solidFill>
                  <a:srgbClr val="7030A0"/>
                </a:solidFill>
                <a:latin typeface="Cambria" pitchFamily="18" charset="0"/>
              </a:rPr>
              <a:t>More likelihood of G2D</a:t>
            </a:r>
          </a:p>
        </p:txBody>
      </p:sp>
      <p:sp>
        <p:nvSpPr>
          <p:cNvPr id="5" name="Right Arrow 4"/>
          <p:cNvSpPr/>
          <p:nvPr/>
        </p:nvSpPr>
        <p:spPr>
          <a:xfrm>
            <a:off x="3017837" y="5791200"/>
            <a:ext cx="722905" cy="2286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accent2">
                  <a:lumMod val="75000"/>
                </a:schemeClr>
              </a:solidFill>
            </a:endParaRPr>
          </a:p>
        </p:txBody>
      </p:sp>
      <p:pic>
        <p:nvPicPr>
          <p:cNvPr id="6" name="Picture 3" descr="C:\Users\SVBCH\Desktop\index.jpg"/>
          <p:cNvPicPr>
            <a:picLocks noChangeAspect="1" noChangeArrowheads="1"/>
          </p:cNvPicPr>
          <p:nvPr/>
        </p:nvPicPr>
        <p:blipFill>
          <a:blip r:embed="rId2"/>
          <a:srcRect/>
          <a:stretch>
            <a:fillRect/>
          </a:stretch>
        </p:blipFill>
        <p:spPr bwMode="auto">
          <a:xfrm>
            <a:off x="9405144" y="0"/>
            <a:ext cx="1659731" cy="1371600"/>
          </a:xfrm>
          <a:prstGeom prst="rect">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13837" cy="715962"/>
          </a:xfr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a:normAutofit/>
          </a:bodyPr>
          <a:lstStyle/>
          <a:p>
            <a:r>
              <a:rPr lang="en-US" dirty="0">
                <a:solidFill>
                  <a:schemeClr val="bg2">
                    <a:lumMod val="50000"/>
                  </a:schemeClr>
                </a:solidFill>
              </a:rPr>
              <a:t>What we started in 2017-18…</a:t>
            </a:r>
          </a:p>
        </p:txBody>
      </p:sp>
      <p:sp>
        <p:nvSpPr>
          <p:cNvPr id="3" name="Content Placeholder 2"/>
          <p:cNvSpPr>
            <a:spLocks noGrp="1"/>
          </p:cNvSpPr>
          <p:nvPr>
            <p:ph sz="half" idx="1"/>
          </p:nvPr>
        </p:nvSpPr>
        <p:spPr>
          <a:xfrm>
            <a:off x="0" y="914400"/>
            <a:ext cx="9170193" cy="5943600"/>
          </a:xfrm>
        </p:spPr>
        <p:txBody>
          <a:bodyPr>
            <a:normAutofit fontScale="85000" lnSpcReduction="10000"/>
          </a:bodyPr>
          <a:lstStyle/>
          <a:p>
            <a:pPr algn="just">
              <a:lnSpc>
                <a:spcPct val="120000"/>
              </a:lnSpc>
            </a:pPr>
            <a:r>
              <a:rPr lang="en-US" b="1" dirty="0">
                <a:latin typeface="Cambria" pitchFamily="18" charset="0"/>
              </a:rPr>
              <a:t>Three rounds of Active Case Finding </a:t>
            </a:r>
            <a:r>
              <a:rPr lang="en-US" dirty="0">
                <a:latin typeface="Cambria" pitchFamily="18" charset="0"/>
              </a:rPr>
              <a:t>Campaigns </a:t>
            </a:r>
            <a:r>
              <a:rPr lang="en-US" b="1" dirty="0">
                <a:latin typeface="Cambria" pitchFamily="18" charset="0"/>
              </a:rPr>
              <a:t>&amp; one round of Focused Leprosy Campaign</a:t>
            </a:r>
            <a:r>
              <a:rPr lang="en-US" dirty="0">
                <a:latin typeface="Cambria" pitchFamily="18" charset="0"/>
              </a:rPr>
              <a:t> for early detection</a:t>
            </a:r>
          </a:p>
          <a:p>
            <a:pPr algn="just">
              <a:lnSpc>
                <a:spcPct val="120000"/>
              </a:lnSpc>
            </a:pPr>
            <a:r>
              <a:rPr lang="en-US" dirty="0">
                <a:latin typeface="Cambria" pitchFamily="18" charset="0"/>
              </a:rPr>
              <a:t>Active Case Detection Survey twice </a:t>
            </a:r>
            <a:r>
              <a:rPr lang="en-US" dirty="0">
                <a:solidFill>
                  <a:srgbClr val="C00000"/>
                </a:solidFill>
                <a:latin typeface="Cambria" pitchFamily="18" charset="0"/>
              </a:rPr>
              <a:t>by General Health Staff</a:t>
            </a:r>
          </a:p>
          <a:p>
            <a:pPr algn="just">
              <a:lnSpc>
                <a:spcPct val="120000"/>
              </a:lnSpc>
            </a:pPr>
            <a:r>
              <a:rPr lang="en-US" dirty="0">
                <a:latin typeface="Cambria" pitchFamily="18" charset="0"/>
              </a:rPr>
              <a:t>Active search </a:t>
            </a:r>
            <a:r>
              <a:rPr lang="en-US" dirty="0">
                <a:solidFill>
                  <a:srgbClr val="C00000"/>
                </a:solidFill>
                <a:latin typeface="Cambria" pitchFamily="18" charset="0"/>
              </a:rPr>
              <a:t>in evening hours </a:t>
            </a:r>
            <a:r>
              <a:rPr lang="en-US" dirty="0">
                <a:latin typeface="Cambria" pitchFamily="18" charset="0"/>
              </a:rPr>
              <a:t>(6 -8 PM) to screen working population</a:t>
            </a:r>
          </a:p>
          <a:p>
            <a:pPr algn="just">
              <a:lnSpc>
                <a:spcPct val="120000"/>
              </a:lnSpc>
            </a:pPr>
            <a:r>
              <a:rPr lang="en-IN" b="1" dirty="0">
                <a:solidFill>
                  <a:schemeClr val="accent2">
                    <a:lumMod val="75000"/>
                  </a:schemeClr>
                </a:solidFill>
                <a:latin typeface="Cambria" pitchFamily="18" charset="0"/>
              </a:rPr>
              <a:t>Sensitized</a:t>
            </a:r>
            <a:r>
              <a:rPr lang="en-IN" dirty="0">
                <a:latin typeface="Cambria" pitchFamily="18" charset="0"/>
              </a:rPr>
              <a:t> and Trained all the Medial Officers, Supervisors, ANM, MPWs &amp; ASHAs </a:t>
            </a:r>
            <a:r>
              <a:rPr lang="en-IN" b="1" dirty="0">
                <a:solidFill>
                  <a:schemeClr val="accent2">
                    <a:lumMod val="75000"/>
                  </a:schemeClr>
                </a:solidFill>
                <a:latin typeface="Cambria" pitchFamily="18" charset="0"/>
              </a:rPr>
              <a:t>to screen households for sensory loss </a:t>
            </a:r>
            <a:r>
              <a:rPr lang="en-IN" dirty="0">
                <a:latin typeface="Cambria" pitchFamily="18" charset="0"/>
              </a:rPr>
              <a:t>in addition to hypo-pigmented patch and visible deformity </a:t>
            </a:r>
          </a:p>
          <a:p>
            <a:pPr algn="just">
              <a:lnSpc>
                <a:spcPct val="120000"/>
              </a:lnSpc>
            </a:pPr>
            <a:r>
              <a:rPr lang="en-US" dirty="0">
                <a:solidFill>
                  <a:srgbClr val="C00000"/>
                </a:solidFill>
                <a:latin typeface="Cambria" pitchFamily="18" charset="0"/>
              </a:rPr>
              <a:t>Increased no. of households for contacts screening </a:t>
            </a:r>
            <a:r>
              <a:rPr lang="en-US" dirty="0">
                <a:latin typeface="Cambria" pitchFamily="18" charset="0"/>
              </a:rPr>
              <a:t>from 25 to 50 or more depending on adjoining population for every new case</a:t>
            </a:r>
            <a:endParaRPr lang="en-IN" dirty="0">
              <a:latin typeface="Cambria" pitchFamily="18" charset="0"/>
            </a:endParaRPr>
          </a:p>
          <a:p>
            <a:pPr algn="just">
              <a:lnSpc>
                <a:spcPct val="120000"/>
              </a:lnSpc>
            </a:pPr>
            <a:r>
              <a:rPr lang="en-US" dirty="0">
                <a:latin typeface="Cambria" pitchFamily="18" charset="0"/>
              </a:rPr>
              <a:t>Started </a:t>
            </a:r>
            <a:r>
              <a:rPr lang="en-US" b="1" dirty="0">
                <a:latin typeface="Cambria" pitchFamily="18" charset="0"/>
              </a:rPr>
              <a:t>contact tracing of PB cases </a:t>
            </a:r>
            <a:r>
              <a:rPr lang="en-US" dirty="0">
                <a:latin typeface="Cambria" pitchFamily="18" charset="0"/>
              </a:rPr>
              <a:t>also</a:t>
            </a:r>
          </a:p>
          <a:p>
            <a:pPr algn="just">
              <a:lnSpc>
                <a:spcPct val="120000"/>
              </a:lnSpc>
            </a:pPr>
            <a:r>
              <a:rPr lang="en-US" dirty="0">
                <a:latin typeface="Cambria" pitchFamily="18" charset="0"/>
              </a:rPr>
              <a:t>Started </a:t>
            </a:r>
            <a:r>
              <a:rPr lang="en-US" b="1" dirty="0">
                <a:solidFill>
                  <a:schemeClr val="accent2">
                    <a:lumMod val="75000"/>
                  </a:schemeClr>
                </a:solidFill>
                <a:latin typeface="Cambria" pitchFamily="18" charset="0"/>
              </a:rPr>
              <a:t>follow up of Released From Treatment cases up to 5 years</a:t>
            </a:r>
          </a:p>
          <a:p>
            <a:endParaRPr lang="en-US" dirty="0"/>
          </a:p>
        </p:txBody>
      </p:sp>
      <p:pic>
        <p:nvPicPr>
          <p:cNvPr id="4" name="Picture 3" descr="C:\Users\SVBCH\Desktop\index.jpg"/>
          <p:cNvPicPr>
            <a:picLocks noChangeAspect="1" noChangeArrowheads="1"/>
          </p:cNvPicPr>
          <p:nvPr/>
        </p:nvPicPr>
        <p:blipFill>
          <a:blip r:embed="rId2"/>
          <a:srcRect/>
          <a:stretch>
            <a:fillRect/>
          </a:stretch>
        </p:blipFill>
        <p:spPr bwMode="auto">
          <a:xfrm>
            <a:off x="9405144" y="0"/>
            <a:ext cx="1659731" cy="1371600"/>
          </a:xfrm>
          <a:prstGeom prst="rect">
            <a:avLst/>
          </a:prstGeom>
          <a:ln>
            <a:noFill/>
          </a:ln>
          <a:effectLst>
            <a:softEdge rad="112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admin\Desktop\Leprosy Pics\ACF.jpg"/>
          <p:cNvPicPr>
            <a:picLocks noChangeAspect="1" noChangeArrowheads="1"/>
          </p:cNvPicPr>
          <p:nvPr/>
        </p:nvPicPr>
        <p:blipFill>
          <a:blip r:embed="rId2" cstate="print"/>
          <a:srcRect/>
          <a:stretch>
            <a:fillRect/>
          </a:stretch>
        </p:blipFill>
        <p:spPr bwMode="auto">
          <a:xfrm>
            <a:off x="276622" y="141290"/>
            <a:ext cx="4581549" cy="6335713"/>
          </a:xfrm>
          <a:prstGeom prst="rect">
            <a:avLst/>
          </a:prstGeom>
          <a:noFill/>
        </p:spPr>
      </p:pic>
      <p:pic>
        <p:nvPicPr>
          <p:cNvPr id="25604" name="Picture 4" descr="C:\Users\admin\Desktop\Leprosy Pics\LCDC1 - Copy.jpg"/>
          <p:cNvPicPr>
            <a:picLocks noChangeAspect="1" noChangeArrowheads="1"/>
          </p:cNvPicPr>
          <p:nvPr/>
        </p:nvPicPr>
        <p:blipFill>
          <a:blip r:embed="rId3" cstate="print"/>
          <a:srcRect/>
          <a:stretch>
            <a:fillRect/>
          </a:stretch>
        </p:blipFill>
        <p:spPr bwMode="auto">
          <a:xfrm>
            <a:off x="4886988" y="0"/>
            <a:ext cx="5898273" cy="2895600"/>
          </a:xfrm>
          <a:prstGeom prst="rect">
            <a:avLst/>
          </a:prstGeom>
          <a:noFill/>
        </p:spPr>
      </p:pic>
      <p:pic>
        <p:nvPicPr>
          <p:cNvPr id="25605" name="Picture 5" descr="C:\Users\admin\Desktop\Leprosy Pics\LCDC.jpg"/>
          <p:cNvPicPr>
            <a:picLocks noChangeAspect="1" noChangeArrowheads="1"/>
          </p:cNvPicPr>
          <p:nvPr/>
        </p:nvPicPr>
        <p:blipFill>
          <a:blip r:embed="rId4" cstate="print"/>
          <a:srcRect/>
          <a:stretch>
            <a:fillRect/>
          </a:stretch>
        </p:blipFill>
        <p:spPr bwMode="auto">
          <a:xfrm>
            <a:off x="4936841" y="3048000"/>
            <a:ext cx="5963015" cy="3352800"/>
          </a:xfrm>
          <a:prstGeom prst="rect">
            <a:avLst/>
          </a:prstGeom>
          <a:noFill/>
        </p:spPr>
      </p:pic>
      <p:sp>
        <p:nvSpPr>
          <p:cNvPr id="5" name="TextBox 4"/>
          <p:cNvSpPr txBox="1"/>
          <p:nvPr/>
        </p:nvSpPr>
        <p:spPr>
          <a:xfrm>
            <a:off x="3872708" y="304803"/>
            <a:ext cx="3924472" cy="584775"/>
          </a:xfrm>
          <a:prstGeom prst="rect">
            <a:avLst/>
          </a:prstGeom>
          <a:noFill/>
        </p:spPr>
        <p:txBody>
          <a:bodyPr wrap="none" rtlCol="0">
            <a:spAutoFit/>
          </a:bodyPr>
          <a:lstStyle/>
          <a:p>
            <a:r>
              <a:rPr lang="en-IN" sz="3200" b="1" dirty="0">
                <a:solidFill>
                  <a:schemeClr val="bg1"/>
                </a:solidFill>
              </a:rPr>
              <a:t>Active Case </a:t>
            </a:r>
            <a:r>
              <a:rPr lang="en-IN" sz="3200" b="1" dirty="0" err="1">
                <a:solidFill>
                  <a:schemeClr val="bg1"/>
                </a:solidFill>
              </a:rPr>
              <a:t>FInding</a:t>
            </a:r>
            <a:endParaRPr lang="en-IN" sz="3200" b="1"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admin\Desktop\Leprosy Pics\LCDC2.jpg"/>
          <p:cNvPicPr>
            <a:picLocks noChangeAspect="1" noChangeArrowheads="1"/>
          </p:cNvPicPr>
          <p:nvPr/>
        </p:nvPicPr>
        <p:blipFill>
          <a:blip r:embed="rId2" cstate="print"/>
          <a:srcRect/>
          <a:stretch>
            <a:fillRect/>
          </a:stretch>
        </p:blipFill>
        <p:spPr bwMode="auto">
          <a:xfrm>
            <a:off x="1" y="139700"/>
            <a:ext cx="4518156" cy="6718300"/>
          </a:xfrm>
          <a:prstGeom prst="rect">
            <a:avLst/>
          </a:prstGeom>
          <a:noFill/>
        </p:spPr>
      </p:pic>
      <p:pic>
        <p:nvPicPr>
          <p:cNvPr id="26627" name="Picture 3" descr="C:\Users\admin\Desktop\SELF\SanDisk 4gb 19 Sep\Main folder\survey photos\IMG-20160502-WA0026.jpg"/>
          <p:cNvPicPr>
            <a:picLocks noChangeAspect="1" noChangeArrowheads="1"/>
          </p:cNvPicPr>
          <p:nvPr/>
        </p:nvPicPr>
        <p:blipFill>
          <a:blip r:embed="rId3" cstate="print"/>
          <a:srcRect/>
          <a:stretch>
            <a:fillRect/>
          </a:stretch>
        </p:blipFill>
        <p:spPr bwMode="auto">
          <a:xfrm>
            <a:off x="4457533" y="228600"/>
            <a:ext cx="6551320" cy="3048000"/>
          </a:xfrm>
          <a:prstGeom prst="rect">
            <a:avLst/>
          </a:prstGeom>
          <a:noFill/>
        </p:spPr>
      </p:pic>
      <p:pic>
        <p:nvPicPr>
          <p:cNvPr id="26628" name="Picture 4" descr="C:\Users\admin\Desktop\SELF\SanDisk 4gb 19 Sep\Main folder\survey photos\IMG-20160502-WA0024.jpg"/>
          <p:cNvPicPr>
            <a:picLocks noChangeAspect="1" noChangeArrowheads="1"/>
          </p:cNvPicPr>
          <p:nvPr/>
        </p:nvPicPr>
        <p:blipFill>
          <a:blip r:embed="rId4" cstate="print"/>
          <a:srcRect/>
          <a:stretch>
            <a:fillRect/>
          </a:stretch>
        </p:blipFill>
        <p:spPr bwMode="auto">
          <a:xfrm>
            <a:off x="4428546" y="3429000"/>
            <a:ext cx="6512953" cy="3238500"/>
          </a:xfrm>
          <a:prstGeom prst="rect">
            <a:avLst/>
          </a:prstGeom>
          <a:noFill/>
        </p:spPr>
      </p:pic>
      <p:sp>
        <p:nvSpPr>
          <p:cNvPr id="5" name="TextBox 4"/>
          <p:cNvSpPr txBox="1"/>
          <p:nvPr/>
        </p:nvSpPr>
        <p:spPr>
          <a:xfrm>
            <a:off x="3042842" y="304803"/>
            <a:ext cx="3924472" cy="584775"/>
          </a:xfrm>
          <a:prstGeom prst="rect">
            <a:avLst/>
          </a:prstGeom>
          <a:noFill/>
        </p:spPr>
        <p:txBody>
          <a:bodyPr wrap="none" rtlCol="0">
            <a:spAutoFit/>
          </a:bodyPr>
          <a:lstStyle/>
          <a:p>
            <a:r>
              <a:rPr lang="en-IN" sz="3200" b="1" dirty="0">
                <a:solidFill>
                  <a:schemeClr val="bg1"/>
                </a:solidFill>
              </a:rPr>
              <a:t>Active Case </a:t>
            </a:r>
            <a:r>
              <a:rPr lang="en-IN" sz="3200" b="1" dirty="0" err="1">
                <a:solidFill>
                  <a:schemeClr val="bg1"/>
                </a:solidFill>
              </a:rPr>
              <a:t>FInding</a:t>
            </a:r>
            <a:endParaRPr lang="en-IN" sz="3200" b="1"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465637" cy="868362"/>
          </a:xfr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a:normAutofit/>
          </a:bodyPr>
          <a:lstStyle/>
          <a:p>
            <a:r>
              <a:rPr lang="en-IN" dirty="0">
                <a:solidFill>
                  <a:schemeClr val="bg2">
                    <a:lumMod val="50000"/>
                  </a:schemeClr>
                </a:solidFill>
              </a:rPr>
              <a:t>Also continued </a:t>
            </a:r>
            <a:r>
              <a:rPr lang="en-IN" dirty="0"/>
              <a:t>–</a:t>
            </a:r>
          </a:p>
        </p:txBody>
      </p:sp>
      <p:sp>
        <p:nvSpPr>
          <p:cNvPr id="3" name="Content Placeholder 2"/>
          <p:cNvSpPr>
            <a:spLocks noGrp="1"/>
          </p:cNvSpPr>
          <p:nvPr>
            <p:ph idx="1"/>
          </p:nvPr>
        </p:nvSpPr>
        <p:spPr>
          <a:xfrm>
            <a:off x="0" y="1066800"/>
            <a:ext cx="9723437" cy="5562600"/>
          </a:xfrm>
        </p:spPr>
        <p:txBody>
          <a:bodyPr>
            <a:normAutofit/>
          </a:bodyPr>
          <a:lstStyle/>
          <a:p>
            <a:pPr algn="just">
              <a:lnSpc>
                <a:spcPct val="120000"/>
              </a:lnSpc>
            </a:pPr>
            <a:r>
              <a:rPr lang="en-US" dirty="0"/>
              <a:t>Reconstructive Surgery (RCS) camps &amp; distribution of self care/Ulcer kits</a:t>
            </a:r>
          </a:p>
          <a:p>
            <a:pPr algn="just">
              <a:lnSpc>
                <a:spcPct val="120000"/>
              </a:lnSpc>
            </a:pPr>
            <a:r>
              <a:rPr lang="en-US" dirty="0"/>
              <a:t>Targeted need based IEC by NLEP staff</a:t>
            </a:r>
          </a:p>
          <a:p>
            <a:pPr algn="just">
              <a:lnSpc>
                <a:spcPct val="120000"/>
              </a:lnSpc>
            </a:pPr>
            <a:r>
              <a:rPr lang="en-US" dirty="0"/>
              <a:t>Capacity building of ASHA &amp; general health staff twice a year</a:t>
            </a:r>
          </a:p>
          <a:p>
            <a:pPr algn="just">
              <a:lnSpc>
                <a:spcPct val="120000"/>
              </a:lnSpc>
            </a:pPr>
            <a:r>
              <a:rPr lang="en-US" dirty="0"/>
              <a:t>Investigation of all disability, MB &amp; child cases – to identify  the source of infection</a:t>
            </a:r>
          </a:p>
          <a:p>
            <a:pPr algn="just">
              <a:lnSpc>
                <a:spcPct val="120000"/>
              </a:lnSpc>
            </a:pPr>
            <a:r>
              <a:rPr lang="en-US" dirty="0"/>
              <a:t>Maintaining record of contact examination &amp; Active search </a:t>
            </a:r>
          </a:p>
          <a:p>
            <a:pPr marL="0" indent="0" algn="just">
              <a:lnSpc>
                <a:spcPct val="120000"/>
              </a:lnSpc>
              <a:buNone/>
            </a:pPr>
            <a:r>
              <a:rPr lang="en-US" dirty="0"/>
              <a:t>   ( in registers)</a:t>
            </a:r>
          </a:p>
          <a:p>
            <a:pPr algn="just">
              <a:lnSpc>
                <a:spcPct val="120000"/>
              </a:lnSpc>
            </a:pPr>
            <a:r>
              <a:rPr lang="en-US" dirty="0"/>
              <a:t>Fortnightly Review &amp; Strict Monitoring of Field Activities by State Program unit</a:t>
            </a:r>
          </a:p>
          <a:p>
            <a:pPr>
              <a:buNone/>
            </a:pPr>
            <a:endParaRPr lang="en-IN" dirty="0"/>
          </a:p>
        </p:txBody>
      </p:sp>
      <p:pic>
        <p:nvPicPr>
          <p:cNvPr id="4" name="Picture 3" descr="C:\Users\SVBCH\Desktop\index.jpg"/>
          <p:cNvPicPr>
            <a:picLocks noChangeAspect="1" noChangeArrowheads="1"/>
          </p:cNvPicPr>
          <p:nvPr/>
        </p:nvPicPr>
        <p:blipFill>
          <a:blip r:embed="rId2"/>
          <a:srcRect/>
          <a:stretch>
            <a:fillRect/>
          </a:stretch>
        </p:blipFill>
        <p:spPr bwMode="auto">
          <a:xfrm>
            <a:off x="9405144" y="0"/>
            <a:ext cx="1659731" cy="1371600"/>
          </a:xfrm>
          <a:prstGeom prst="rect">
            <a:avLst/>
          </a:prstGeom>
          <a:ln>
            <a:noFill/>
          </a:ln>
          <a:effectLst>
            <a:softEdge rad="11250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655593" cy="990600"/>
          </a:xfr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a:normAutofit fontScale="90000"/>
          </a:bodyPr>
          <a:lstStyle/>
          <a:p>
            <a:pPr algn="ctr"/>
            <a:r>
              <a:rPr lang="en-US" dirty="0">
                <a:solidFill>
                  <a:schemeClr val="bg2">
                    <a:lumMod val="50000"/>
                  </a:schemeClr>
                </a:solidFill>
              </a:rPr>
              <a:t>Additional Support From</a:t>
            </a:r>
            <a:r>
              <a:rPr lang="en-US" dirty="0"/>
              <a:t>… </a:t>
            </a:r>
          </a:p>
        </p:txBody>
      </p:sp>
      <p:sp>
        <p:nvSpPr>
          <p:cNvPr id="3" name="Content Placeholder 2"/>
          <p:cNvSpPr>
            <a:spLocks noGrp="1"/>
          </p:cNvSpPr>
          <p:nvPr>
            <p:ph idx="1"/>
          </p:nvPr>
        </p:nvSpPr>
        <p:spPr>
          <a:xfrm>
            <a:off x="1" y="1295400"/>
            <a:ext cx="9647236" cy="5160336"/>
          </a:xfrm>
        </p:spPr>
        <p:txBody>
          <a:bodyPr>
            <a:normAutofit lnSpcReduction="10000"/>
          </a:bodyPr>
          <a:lstStyle/>
          <a:p>
            <a:pPr algn="just"/>
            <a:r>
              <a:rPr lang="en-US" b="1" dirty="0">
                <a:solidFill>
                  <a:srgbClr val="C00000"/>
                </a:solidFill>
                <a:latin typeface="Cambria" pitchFamily="18" charset="0"/>
              </a:rPr>
              <a:t>Central Leprosy Division </a:t>
            </a:r>
            <a:r>
              <a:rPr lang="en-US" dirty="0">
                <a:latin typeface="Cambria" pitchFamily="18" charset="0"/>
              </a:rPr>
              <a:t>– DDG(Leprosy) visited DNH in 2015, 2017 &amp; 2018.</a:t>
            </a:r>
          </a:p>
          <a:p>
            <a:pPr algn="just">
              <a:buNone/>
            </a:pPr>
            <a:endParaRPr lang="en-US" dirty="0">
              <a:latin typeface="Cambria" pitchFamily="18" charset="0"/>
            </a:endParaRPr>
          </a:p>
          <a:p>
            <a:pPr algn="just"/>
            <a:r>
              <a:rPr lang="en-US" dirty="0">
                <a:latin typeface="Cambria" pitchFamily="18" charset="0"/>
              </a:rPr>
              <a:t>Innovations from Central Leprosy Division – </a:t>
            </a:r>
          </a:p>
          <a:p>
            <a:pPr algn="just">
              <a:buNone/>
            </a:pPr>
            <a:endParaRPr lang="en-US" dirty="0">
              <a:latin typeface="Cambria" pitchFamily="18" charset="0"/>
            </a:endParaRPr>
          </a:p>
          <a:p>
            <a:pPr algn="just">
              <a:lnSpc>
                <a:spcPct val="150000"/>
              </a:lnSpc>
              <a:buNone/>
            </a:pPr>
            <a:r>
              <a:rPr lang="en-US" b="1" dirty="0">
                <a:solidFill>
                  <a:srgbClr val="C00000"/>
                </a:solidFill>
                <a:latin typeface="Cambria" pitchFamily="18" charset="0"/>
              </a:rPr>
              <a:t>    DNH implemented all the innovations introduced into NLEP </a:t>
            </a:r>
            <a:r>
              <a:rPr lang="en-US" dirty="0">
                <a:latin typeface="Cambria" pitchFamily="18" charset="0"/>
              </a:rPr>
              <a:t>– LCDC (Leprosy Case Detection Campaign), FLC (Focused Leprosy Campaign), SLAC (</a:t>
            </a:r>
            <a:r>
              <a:rPr lang="en-US" dirty="0" err="1">
                <a:latin typeface="Cambria" pitchFamily="18" charset="0"/>
              </a:rPr>
              <a:t>Sparsh</a:t>
            </a:r>
            <a:r>
              <a:rPr lang="en-US" dirty="0">
                <a:latin typeface="Cambria" pitchFamily="18" charset="0"/>
              </a:rPr>
              <a:t> Leprosy Awareness Campaign) and ABSULS (ASHA Based Surveillance of Leprosy Suspects)</a:t>
            </a:r>
          </a:p>
        </p:txBody>
      </p:sp>
      <p:pic>
        <p:nvPicPr>
          <p:cNvPr id="4" name="Picture 3" descr="C:\Users\SVBCH\Desktop\index.jpg"/>
          <p:cNvPicPr>
            <a:picLocks noChangeAspect="1" noChangeArrowheads="1"/>
          </p:cNvPicPr>
          <p:nvPr/>
        </p:nvPicPr>
        <p:blipFill>
          <a:blip r:embed="rId2"/>
          <a:srcRect/>
          <a:stretch>
            <a:fillRect/>
          </a:stretch>
        </p:blipFill>
        <p:spPr bwMode="auto">
          <a:xfrm>
            <a:off x="9405144" y="0"/>
            <a:ext cx="1659731" cy="1371600"/>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DNH-MAP1"/>
          <p:cNvPicPr>
            <a:picLocks noChangeAspect="1" noChangeArrowheads="1"/>
          </p:cNvPicPr>
          <p:nvPr/>
        </p:nvPicPr>
        <p:blipFill>
          <a:blip r:embed="rId2" cstate="print"/>
          <a:srcRect/>
          <a:stretch>
            <a:fillRect/>
          </a:stretch>
        </p:blipFill>
        <p:spPr bwMode="auto">
          <a:xfrm>
            <a:off x="4085063" y="0"/>
            <a:ext cx="6979812" cy="6858000"/>
          </a:xfrm>
          <a:prstGeom prst="rect">
            <a:avLst/>
          </a:prstGeom>
          <a:noFill/>
          <a:ln w="3175">
            <a:solidFill>
              <a:srgbClr val="0066FF"/>
            </a:solidFill>
            <a:miter lim="800000"/>
            <a:headEnd/>
            <a:tailEnd/>
          </a:ln>
        </p:spPr>
      </p:pic>
      <p:sp>
        <p:nvSpPr>
          <p:cNvPr id="4" name="Text Box 3"/>
          <p:cNvSpPr txBox="1">
            <a:spLocks noChangeArrowheads="1"/>
          </p:cNvSpPr>
          <p:nvPr/>
        </p:nvSpPr>
        <p:spPr bwMode="auto">
          <a:xfrm>
            <a:off x="251475" y="0"/>
            <a:ext cx="3604466" cy="6863417"/>
          </a:xfrm>
          <a:prstGeom prst="rect">
            <a:avLst/>
          </a:prstGeom>
          <a:noFill/>
          <a:ln w="9525">
            <a:solidFill>
              <a:srgbClr val="0000FF"/>
            </a:solidFill>
            <a:miter lim="800000"/>
            <a:headEnd/>
            <a:tailEnd/>
          </a:ln>
        </p:spPr>
        <p:txBody>
          <a:bodyPr wrap="square">
            <a:spAutoFit/>
          </a:bodyPr>
          <a:lstStyle/>
          <a:p>
            <a:pPr eaLnBrk="0" hangingPunct="0">
              <a:spcBef>
                <a:spcPct val="50000"/>
              </a:spcBef>
            </a:pPr>
            <a:r>
              <a:rPr lang="en-US" sz="2000" dirty="0">
                <a:latin typeface="Cambria Math" pitchFamily="18" charset="0"/>
                <a:ea typeface="Cambria Math" pitchFamily="18" charset="0"/>
                <a:cs typeface="Aparajita" pitchFamily="34" charset="0"/>
              </a:rPr>
              <a:t>UT Area          : 491 Sq. Km</a:t>
            </a:r>
          </a:p>
          <a:p>
            <a:pPr eaLnBrk="0" hangingPunct="0">
              <a:spcBef>
                <a:spcPct val="50000"/>
              </a:spcBef>
            </a:pPr>
            <a:r>
              <a:rPr lang="en-US" sz="2000" dirty="0">
                <a:latin typeface="Cambria Math" pitchFamily="18" charset="0"/>
                <a:ea typeface="Cambria Math" pitchFamily="18" charset="0"/>
                <a:cs typeface="Aparajita" pitchFamily="34" charset="0"/>
              </a:rPr>
              <a:t>Population     : 424394  </a:t>
            </a:r>
          </a:p>
          <a:p>
            <a:pPr eaLnBrk="0" hangingPunct="0">
              <a:spcBef>
                <a:spcPct val="50000"/>
              </a:spcBef>
            </a:pPr>
            <a:r>
              <a:rPr lang="en-US" sz="2000" dirty="0">
                <a:latin typeface="Cambria Math" pitchFamily="18" charset="0"/>
                <a:ea typeface="Cambria Math" pitchFamily="18" charset="0"/>
                <a:cs typeface="Aparajita" pitchFamily="34" charset="0"/>
              </a:rPr>
              <a:t>Male                 : 228505</a:t>
            </a:r>
          </a:p>
          <a:p>
            <a:pPr eaLnBrk="0" hangingPunct="0">
              <a:spcBef>
                <a:spcPct val="50000"/>
              </a:spcBef>
            </a:pPr>
            <a:r>
              <a:rPr lang="en-US" sz="2000" dirty="0">
                <a:latin typeface="Cambria Math" pitchFamily="18" charset="0"/>
                <a:ea typeface="Cambria Math" pitchFamily="18" charset="0"/>
                <a:cs typeface="Aparajita" pitchFamily="34" charset="0"/>
              </a:rPr>
              <a:t>Female             : 195889</a:t>
            </a:r>
          </a:p>
          <a:p>
            <a:pPr eaLnBrk="0" hangingPunct="0">
              <a:spcBef>
                <a:spcPct val="50000"/>
              </a:spcBef>
            </a:pPr>
            <a:r>
              <a:rPr lang="en-US" sz="2000" dirty="0">
                <a:latin typeface="Cambria Math" pitchFamily="18" charset="0"/>
                <a:ea typeface="Cambria Math" pitchFamily="18" charset="0"/>
                <a:cs typeface="Aparajita" pitchFamily="34" charset="0"/>
              </a:rPr>
              <a:t>Tribal Pop.      : 52%</a:t>
            </a:r>
          </a:p>
          <a:p>
            <a:pPr eaLnBrk="0" hangingPunct="0">
              <a:spcBef>
                <a:spcPct val="50000"/>
              </a:spcBef>
            </a:pPr>
            <a:r>
              <a:rPr lang="en-US" sz="2000" dirty="0">
                <a:latin typeface="Cambria Math" pitchFamily="18" charset="0"/>
                <a:ea typeface="Cambria Math" pitchFamily="18" charset="0"/>
                <a:cs typeface="Aparajita" pitchFamily="34" charset="0"/>
              </a:rPr>
              <a:t>Urban Pop.      : 136376</a:t>
            </a:r>
          </a:p>
          <a:p>
            <a:pPr eaLnBrk="0" hangingPunct="0">
              <a:spcBef>
                <a:spcPct val="50000"/>
              </a:spcBef>
            </a:pPr>
            <a:r>
              <a:rPr lang="en-US" sz="2000" dirty="0">
                <a:latin typeface="Cambria Math" pitchFamily="18" charset="0"/>
                <a:ea typeface="Cambria Math" pitchFamily="18" charset="0"/>
                <a:cs typeface="Aparajita" pitchFamily="34" charset="0"/>
              </a:rPr>
              <a:t>Rural Pop.       : 288018</a:t>
            </a:r>
          </a:p>
          <a:p>
            <a:pPr eaLnBrk="0" hangingPunct="0">
              <a:spcBef>
                <a:spcPct val="50000"/>
              </a:spcBef>
            </a:pPr>
            <a:r>
              <a:rPr lang="en-US" sz="2000" dirty="0">
                <a:latin typeface="Cambria Math" pitchFamily="18" charset="0"/>
                <a:ea typeface="Cambria Math" pitchFamily="18" charset="0"/>
                <a:cs typeface="Aparajita" pitchFamily="34" charset="0"/>
              </a:rPr>
              <a:t>Literacy Rate  : 77.65</a:t>
            </a:r>
          </a:p>
          <a:p>
            <a:pPr eaLnBrk="0" hangingPunct="0">
              <a:spcBef>
                <a:spcPct val="50000"/>
              </a:spcBef>
            </a:pPr>
            <a:r>
              <a:rPr lang="en-US" sz="2000" dirty="0">
                <a:latin typeface="Cambria Math" pitchFamily="18" charset="0"/>
                <a:ea typeface="Cambria Math" pitchFamily="18" charset="0"/>
                <a:cs typeface="Aparajita" pitchFamily="34" charset="0"/>
              </a:rPr>
              <a:t>Sex Ratio          : 943</a:t>
            </a:r>
          </a:p>
          <a:p>
            <a:pPr eaLnBrk="0" hangingPunct="0">
              <a:spcBef>
                <a:spcPct val="50000"/>
              </a:spcBef>
            </a:pPr>
            <a:r>
              <a:rPr lang="en-US" sz="2000" dirty="0">
                <a:latin typeface="Cambria Math" pitchFamily="18" charset="0"/>
                <a:ea typeface="Cambria Math" pitchFamily="18" charset="0"/>
                <a:cs typeface="Aparajita" pitchFamily="34" charset="0"/>
              </a:rPr>
              <a:t>DH                      : 01</a:t>
            </a:r>
          </a:p>
          <a:p>
            <a:pPr eaLnBrk="0" hangingPunct="0">
              <a:spcBef>
                <a:spcPct val="50000"/>
              </a:spcBef>
            </a:pPr>
            <a:r>
              <a:rPr lang="en-US" sz="2000" dirty="0">
                <a:latin typeface="Cambria Math" pitchFamily="18" charset="0"/>
                <a:ea typeface="Cambria Math" pitchFamily="18" charset="0"/>
                <a:cs typeface="Aparajita" pitchFamily="34" charset="0"/>
              </a:rPr>
              <a:t>SDH                    : 01</a:t>
            </a:r>
          </a:p>
          <a:p>
            <a:pPr eaLnBrk="0" hangingPunct="0">
              <a:spcBef>
                <a:spcPct val="50000"/>
              </a:spcBef>
            </a:pPr>
            <a:r>
              <a:rPr lang="en-US" sz="2000" dirty="0">
                <a:latin typeface="Cambria Math" pitchFamily="18" charset="0"/>
                <a:ea typeface="Cambria Math" pitchFamily="18" charset="0"/>
                <a:cs typeface="Aparajita" pitchFamily="34" charset="0"/>
              </a:rPr>
              <a:t>CHC                    : 02</a:t>
            </a:r>
          </a:p>
          <a:p>
            <a:pPr eaLnBrk="0" hangingPunct="0">
              <a:spcBef>
                <a:spcPct val="50000"/>
              </a:spcBef>
            </a:pPr>
            <a:r>
              <a:rPr lang="en-US" sz="2000" dirty="0">
                <a:latin typeface="Cambria Math" pitchFamily="18" charset="0"/>
                <a:ea typeface="Cambria Math" pitchFamily="18" charset="0"/>
                <a:cs typeface="Aparajita" pitchFamily="34" charset="0"/>
              </a:rPr>
              <a:t>PHC                    : 09</a:t>
            </a:r>
          </a:p>
          <a:p>
            <a:pPr eaLnBrk="0" hangingPunct="0">
              <a:spcBef>
                <a:spcPct val="50000"/>
              </a:spcBef>
            </a:pPr>
            <a:r>
              <a:rPr lang="en-US" sz="2000" dirty="0">
                <a:latin typeface="Cambria Math" pitchFamily="18" charset="0"/>
                <a:ea typeface="Cambria Math" pitchFamily="18" charset="0"/>
                <a:cs typeface="Aparajita" pitchFamily="34" charset="0"/>
              </a:rPr>
              <a:t>UHC                    : 02</a:t>
            </a:r>
          </a:p>
          <a:p>
            <a:pPr eaLnBrk="0" hangingPunct="0">
              <a:spcBef>
                <a:spcPct val="50000"/>
              </a:spcBef>
            </a:pPr>
            <a:r>
              <a:rPr lang="en-US" sz="2000" dirty="0">
                <a:latin typeface="Cambria Math" pitchFamily="18" charset="0"/>
                <a:ea typeface="Cambria Math" pitchFamily="18" charset="0"/>
                <a:cs typeface="Aparajita" pitchFamily="34" charset="0"/>
              </a:rPr>
              <a:t>Sub-</a:t>
            </a:r>
            <a:r>
              <a:rPr lang="en-US" sz="2000" dirty="0" err="1">
                <a:latin typeface="Cambria Math" pitchFamily="18" charset="0"/>
                <a:ea typeface="Cambria Math" pitchFamily="18" charset="0"/>
                <a:cs typeface="Aparajita" pitchFamily="34" charset="0"/>
              </a:rPr>
              <a:t>centre</a:t>
            </a:r>
            <a:r>
              <a:rPr lang="en-US" sz="2000" dirty="0">
                <a:latin typeface="Cambria Math" pitchFamily="18" charset="0"/>
                <a:ea typeface="Cambria Math" pitchFamily="18" charset="0"/>
                <a:cs typeface="Aparajita" pitchFamily="34" charset="0"/>
              </a:rPr>
              <a:t>       : 71</a:t>
            </a:r>
          </a:p>
        </p:txBody>
      </p:sp>
      <p:sp>
        <p:nvSpPr>
          <p:cNvPr id="5" name="Rectangle 4"/>
          <p:cNvSpPr/>
          <p:nvPr/>
        </p:nvSpPr>
        <p:spPr>
          <a:xfrm>
            <a:off x="8717781" y="0"/>
            <a:ext cx="2347095"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Demographic Profile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fade">
                                      <p:cBhvr>
                                        <p:cTn id="7" dur="500"/>
                                        <p:tgtEl>
                                          <p:spTgt spid="45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150393" cy="868362"/>
          </a:xfr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a:lstStyle/>
          <a:p>
            <a:r>
              <a:rPr lang="en-IN" dirty="0">
                <a:solidFill>
                  <a:schemeClr val="bg2">
                    <a:lumMod val="50000"/>
                  </a:schemeClr>
                </a:solidFill>
              </a:rPr>
              <a:t>For 2018-19</a:t>
            </a:r>
          </a:p>
        </p:txBody>
      </p:sp>
      <p:sp>
        <p:nvSpPr>
          <p:cNvPr id="3" name="Content Placeholder 2"/>
          <p:cNvSpPr>
            <a:spLocks noGrp="1"/>
          </p:cNvSpPr>
          <p:nvPr>
            <p:ph idx="1"/>
          </p:nvPr>
        </p:nvSpPr>
        <p:spPr>
          <a:xfrm>
            <a:off x="0" y="1066800"/>
            <a:ext cx="9723437" cy="5791200"/>
          </a:xfrm>
        </p:spPr>
        <p:txBody>
          <a:bodyPr>
            <a:normAutofit/>
          </a:bodyPr>
          <a:lstStyle/>
          <a:p>
            <a:pPr algn="just"/>
            <a:r>
              <a:rPr lang="en-IN" b="1" dirty="0">
                <a:latin typeface="Cambria" pitchFamily="18" charset="0"/>
              </a:rPr>
              <a:t>The UT set its goal to ‘Zero Grade-II deformity </a:t>
            </a:r>
            <a:r>
              <a:rPr lang="en-IN" dirty="0">
                <a:latin typeface="Cambria" pitchFamily="18" charset="0"/>
              </a:rPr>
              <a:t>due to Leprosy’ in contrast to the All India goal of grade-II disability &lt;1 per million population set by </a:t>
            </a:r>
            <a:r>
              <a:rPr lang="en-IN" dirty="0" err="1">
                <a:latin typeface="Cambria" pitchFamily="18" charset="0"/>
              </a:rPr>
              <a:t>MoHFW</a:t>
            </a:r>
            <a:r>
              <a:rPr lang="en-IN" dirty="0">
                <a:latin typeface="Cambria" pitchFamily="18" charset="0"/>
              </a:rPr>
              <a:t>, Government of India to be achieved by 2</a:t>
            </a:r>
            <a:r>
              <a:rPr lang="en-IN" baseline="30000" dirty="0">
                <a:latin typeface="Cambria" pitchFamily="18" charset="0"/>
              </a:rPr>
              <a:t>nd</a:t>
            </a:r>
            <a:r>
              <a:rPr lang="en-IN" dirty="0">
                <a:latin typeface="Cambria" pitchFamily="18" charset="0"/>
              </a:rPr>
              <a:t> Oct 2019.</a:t>
            </a:r>
          </a:p>
          <a:p>
            <a:pPr algn="just">
              <a:buNone/>
            </a:pPr>
            <a:endParaRPr lang="en-IN" dirty="0">
              <a:latin typeface="Cambria" pitchFamily="18" charset="0"/>
            </a:endParaRPr>
          </a:p>
          <a:p>
            <a:pPr algn="just"/>
            <a:r>
              <a:rPr lang="en-IN" b="1" dirty="0">
                <a:latin typeface="Cambria" pitchFamily="18" charset="0"/>
              </a:rPr>
              <a:t>Continued all the intensified activities </a:t>
            </a:r>
            <a:r>
              <a:rPr lang="en-IN" dirty="0">
                <a:latin typeface="Cambria" pitchFamily="18" charset="0"/>
              </a:rPr>
              <a:t>undertaken during 2017-18 to prevent the occurrence of Grade-II disability.</a:t>
            </a:r>
          </a:p>
          <a:p>
            <a:pPr algn="just">
              <a:buNone/>
            </a:pPr>
            <a:endParaRPr lang="en-IN" dirty="0">
              <a:latin typeface="Cambria" pitchFamily="18" charset="0"/>
            </a:endParaRPr>
          </a:p>
          <a:p>
            <a:pPr algn="just"/>
            <a:r>
              <a:rPr lang="en-IN" b="1" dirty="0">
                <a:solidFill>
                  <a:schemeClr val="accent2">
                    <a:lumMod val="75000"/>
                  </a:schemeClr>
                </a:solidFill>
                <a:latin typeface="Cambria" pitchFamily="18" charset="0"/>
              </a:rPr>
              <a:t>In addition -  </a:t>
            </a:r>
            <a:r>
              <a:rPr lang="en-IN" b="1" dirty="0">
                <a:latin typeface="Cambria" pitchFamily="18" charset="0"/>
              </a:rPr>
              <a:t>Continuous active case finding approach was adopted &amp; implemented </a:t>
            </a:r>
            <a:r>
              <a:rPr lang="en-IN" dirty="0">
                <a:latin typeface="Cambria" pitchFamily="18" charset="0"/>
              </a:rPr>
              <a:t>particularly with the help of PMWs and local ANMs/MPWs in the high endemic pockets of the UT – per day target to each Field Staff for screening</a:t>
            </a:r>
            <a:endParaRPr lang="en-IN" b="1" dirty="0">
              <a:solidFill>
                <a:schemeClr val="accent2">
                  <a:lumMod val="75000"/>
                </a:schemeClr>
              </a:solidFill>
              <a:latin typeface="Cambria" pitchFamily="18" charset="0"/>
            </a:endParaRPr>
          </a:p>
        </p:txBody>
      </p:sp>
      <p:pic>
        <p:nvPicPr>
          <p:cNvPr id="4" name="Picture 3" descr="C:\Users\SVBCH\Desktop\index.jpg"/>
          <p:cNvPicPr>
            <a:picLocks noChangeAspect="1" noChangeArrowheads="1"/>
          </p:cNvPicPr>
          <p:nvPr/>
        </p:nvPicPr>
        <p:blipFill>
          <a:blip r:embed="rId2"/>
          <a:srcRect/>
          <a:stretch>
            <a:fillRect/>
          </a:stretch>
        </p:blipFill>
        <p:spPr bwMode="auto">
          <a:xfrm>
            <a:off x="9405144" y="0"/>
            <a:ext cx="1659731" cy="1371600"/>
          </a:xfrm>
          <a:prstGeom prst="rect">
            <a:avLst/>
          </a:prstGeom>
          <a:ln>
            <a:noFill/>
          </a:ln>
          <a:effectLst>
            <a:softEdge rad="11250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37" y="0"/>
            <a:ext cx="2616991" cy="670560"/>
          </a:xfr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a:normAutofit/>
          </a:bodyPr>
          <a:lstStyle/>
          <a:p>
            <a:r>
              <a:rPr lang="en-IN" dirty="0">
                <a:solidFill>
                  <a:schemeClr val="bg2">
                    <a:lumMod val="50000"/>
                  </a:schemeClr>
                </a:solidFill>
              </a:rPr>
              <a:t>Results...</a:t>
            </a:r>
          </a:p>
        </p:txBody>
      </p:sp>
      <p:sp>
        <p:nvSpPr>
          <p:cNvPr id="3" name="Content Placeholder 2"/>
          <p:cNvSpPr>
            <a:spLocks noGrp="1"/>
          </p:cNvSpPr>
          <p:nvPr>
            <p:ph idx="1"/>
          </p:nvPr>
        </p:nvSpPr>
        <p:spPr>
          <a:xfrm>
            <a:off x="198437" y="1143000"/>
            <a:ext cx="9114501" cy="5312736"/>
          </a:xfrm>
        </p:spPr>
        <p:txBody>
          <a:bodyPr>
            <a:normAutofit fontScale="92500" lnSpcReduction="10000"/>
          </a:bodyPr>
          <a:lstStyle/>
          <a:p>
            <a:pPr algn="just">
              <a:lnSpc>
                <a:spcPct val="150000"/>
              </a:lnSpc>
            </a:pPr>
            <a:r>
              <a:rPr lang="en-IN" dirty="0">
                <a:latin typeface="Cambria" pitchFamily="18" charset="0"/>
              </a:rPr>
              <a:t>A single case with Grade II disability was confirmed during 2017-18 and maximum reduction of percentage of Grade 2 disability was made possible.</a:t>
            </a:r>
          </a:p>
          <a:p>
            <a:pPr algn="just">
              <a:lnSpc>
                <a:spcPct val="150000"/>
              </a:lnSpc>
              <a:buNone/>
            </a:pPr>
            <a:endParaRPr lang="en-IN" dirty="0">
              <a:latin typeface="Cambria" pitchFamily="18" charset="0"/>
            </a:endParaRPr>
          </a:p>
          <a:p>
            <a:pPr algn="just">
              <a:lnSpc>
                <a:spcPct val="150000"/>
              </a:lnSpc>
            </a:pPr>
            <a:r>
              <a:rPr lang="en-IN" dirty="0">
                <a:latin typeface="Cambria" pitchFamily="18" charset="0"/>
              </a:rPr>
              <a:t>Brought down the G2D at diagnosis from 2.08% in 2016-17 to 0.36% in the year 2017-18</a:t>
            </a:r>
          </a:p>
          <a:p>
            <a:pPr algn="just">
              <a:lnSpc>
                <a:spcPct val="150000"/>
              </a:lnSpc>
              <a:buNone/>
            </a:pPr>
            <a:endParaRPr lang="en-IN" dirty="0">
              <a:latin typeface="Cambria" pitchFamily="18" charset="0"/>
            </a:endParaRPr>
          </a:p>
          <a:p>
            <a:pPr algn="just">
              <a:lnSpc>
                <a:spcPct val="150000"/>
              </a:lnSpc>
            </a:pPr>
            <a:r>
              <a:rPr lang="en-IN" dirty="0">
                <a:latin typeface="Cambria" pitchFamily="18" charset="0"/>
              </a:rPr>
              <a:t>2018-19 : Reached the target of </a:t>
            </a:r>
            <a:r>
              <a:rPr lang="en-IN" b="1" dirty="0">
                <a:solidFill>
                  <a:srgbClr val="C00000"/>
                </a:solidFill>
                <a:latin typeface="Cambria" pitchFamily="18" charset="0"/>
              </a:rPr>
              <a:t>“Zero Grade II Disability” </a:t>
            </a:r>
            <a:r>
              <a:rPr lang="en-IN" dirty="0">
                <a:latin typeface="Cambria" pitchFamily="18" charset="0"/>
              </a:rPr>
              <a:t>due to Leprosy till now</a:t>
            </a:r>
          </a:p>
          <a:p>
            <a:pPr algn="just">
              <a:lnSpc>
                <a:spcPct val="150000"/>
              </a:lnSpc>
              <a:buNone/>
            </a:pPr>
            <a:endParaRPr lang="en-IN" dirty="0">
              <a:latin typeface="Cambria" pitchFamily="18" charset="0"/>
            </a:endParaRPr>
          </a:p>
        </p:txBody>
      </p:sp>
      <p:pic>
        <p:nvPicPr>
          <p:cNvPr id="4" name="Picture 3" descr="C:\Users\SVBCH\Desktop\index.jpg"/>
          <p:cNvPicPr>
            <a:picLocks noChangeAspect="1" noChangeArrowheads="1"/>
          </p:cNvPicPr>
          <p:nvPr/>
        </p:nvPicPr>
        <p:blipFill>
          <a:blip r:embed="rId2"/>
          <a:srcRect/>
          <a:stretch>
            <a:fillRect/>
          </a:stretch>
        </p:blipFill>
        <p:spPr bwMode="auto">
          <a:xfrm>
            <a:off x="9405144" y="0"/>
            <a:ext cx="1659731" cy="1371600"/>
          </a:xfrm>
          <a:prstGeom prst="rect">
            <a:avLst/>
          </a:prstGeom>
          <a:ln>
            <a:noFill/>
          </a:ln>
          <a:effectLst>
            <a:softEdge rad="112500"/>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334786" cy="914400"/>
          </a:xfr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a:lstStyle/>
          <a:p>
            <a:r>
              <a:rPr lang="en-IN" dirty="0">
                <a:solidFill>
                  <a:schemeClr val="bg2">
                    <a:lumMod val="50000"/>
                  </a:schemeClr>
                </a:solidFill>
              </a:rPr>
              <a:t>Results... Graph of G2D</a:t>
            </a:r>
          </a:p>
        </p:txBody>
      </p:sp>
      <p:graphicFrame>
        <p:nvGraphicFramePr>
          <p:cNvPr id="4" name="Content Placeholder 6"/>
          <p:cNvGraphicFramePr>
            <a:graphicFrameLocks noGrp="1"/>
          </p:cNvGraphicFramePr>
          <p:nvPr>
            <p:ph idx="1"/>
          </p:nvPr>
        </p:nvGraphicFramePr>
        <p:xfrm>
          <a:off x="553594" y="1609725"/>
          <a:ext cx="8759693" cy="4846638"/>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3" descr="C:\Users\SVBCH\Desktop\index.jpg"/>
          <p:cNvPicPr>
            <a:picLocks noChangeAspect="1" noChangeArrowheads="1"/>
          </p:cNvPicPr>
          <p:nvPr/>
        </p:nvPicPr>
        <p:blipFill>
          <a:blip r:embed="rId3"/>
          <a:srcRect/>
          <a:stretch>
            <a:fillRect/>
          </a:stretch>
        </p:blipFill>
        <p:spPr bwMode="auto">
          <a:xfrm>
            <a:off x="9405144" y="0"/>
            <a:ext cx="1659731" cy="1371600"/>
          </a:xfrm>
          <a:prstGeom prst="rect">
            <a:avLst/>
          </a:prstGeom>
          <a:ln>
            <a:noFill/>
          </a:ln>
          <a:effectLst>
            <a:softEdge rad="112500"/>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658386" cy="685800"/>
          </a:xfr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a:normAutofit/>
          </a:bodyPr>
          <a:lstStyle/>
          <a:p>
            <a:r>
              <a:rPr lang="en-IN" dirty="0">
                <a:solidFill>
                  <a:schemeClr val="bg2">
                    <a:lumMod val="50000"/>
                  </a:schemeClr>
                </a:solidFill>
              </a:rPr>
              <a:t>Not Only G2D....</a:t>
            </a:r>
          </a:p>
        </p:txBody>
      </p:sp>
      <p:graphicFrame>
        <p:nvGraphicFramePr>
          <p:cNvPr id="6" name="Content Placeholder 3"/>
          <p:cNvGraphicFramePr>
            <a:graphicFrameLocks noGrp="1"/>
          </p:cNvGraphicFramePr>
          <p:nvPr>
            <p:ph idx="1"/>
          </p:nvPr>
        </p:nvGraphicFramePr>
        <p:xfrm>
          <a:off x="0" y="838200"/>
          <a:ext cx="9723437" cy="6019800"/>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descr="C:\Users\SVBCH\Desktop\index.jpg"/>
          <p:cNvPicPr>
            <a:picLocks noChangeAspect="1" noChangeArrowheads="1"/>
          </p:cNvPicPr>
          <p:nvPr/>
        </p:nvPicPr>
        <p:blipFill>
          <a:blip r:embed="rId3"/>
          <a:srcRect/>
          <a:stretch>
            <a:fillRect/>
          </a:stretch>
        </p:blipFill>
        <p:spPr bwMode="auto">
          <a:xfrm>
            <a:off x="9405144" y="0"/>
            <a:ext cx="1659731" cy="1371600"/>
          </a:xfrm>
          <a:prstGeom prst="rect">
            <a:avLst/>
          </a:prstGeom>
          <a:ln>
            <a:noFill/>
          </a:ln>
          <a:effectLst>
            <a:softEdge rad="112500"/>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246" y="320040"/>
            <a:ext cx="4217192" cy="670560"/>
          </a:xfrm>
        </p:spPr>
        <p:style>
          <a:lnRef idx="3">
            <a:schemeClr val="lt1"/>
          </a:lnRef>
          <a:fillRef idx="1">
            <a:schemeClr val="accent6"/>
          </a:fillRef>
          <a:effectRef idx="1">
            <a:schemeClr val="accent6"/>
          </a:effectRef>
          <a:fontRef idx="minor">
            <a:schemeClr val="lt1"/>
          </a:fontRef>
        </p:style>
        <p:txBody>
          <a:bodyPr/>
          <a:lstStyle/>
          <a:p>
            <a:r>
              <a:rPr lang="en-IN" dirty="0"/>
              <a:t>Current Status</a:t>
            </a:r>
          </a:p>
        </p:txBody>
      </p:sp>
      <p:sp>
        <p:nvSpPr>
          <p:cNvPr id="3" name="Content Placeholder 2"/>
          <p:cNvSpPr>
            <a:spLocks noGrp="1"/>
          </p:cNvSpPr>
          <p:nvPr>
            <p:ph idx="1"/>
          </p:nvPr>
        </p:nvSpPr>
        <p:spPr/>
        <p:txBody>
          <a:bodyPr>
            <a:normAutofit lnSpcReduction="10000"/>
          </a:bodyPr>
          <a:lstStyle/>
          <a:p>
            <a:endParaRPr lang="en-IN" dirty="0"/>
          </a:p>
          <a:p>
            <a:r>
              <a:rPr lang="en-IN" dirty="0"/>
              <a:t>“Zero” grade-I and </a:t>
            </a:r>
          </a:p>
          <a:p>
            <a:pPr>
              <a:buNone/>
            </a:pPr>
            <a:endParaRPr lang="en-IN" dirty="0"/>
          </a:p>
          <a:p>
            <a:r>
              <a:rPr lang="en-IN" dirty="0"/>
              <a:t>“Zero” grade-II disability at diagnosis in the UT during this year</a:t>
            </a:r>
          </a:p>
          <a:p>
            <a:endParaRPr lang="en-IN" dirty="0"/>
          </a:p>
          <a:p>
            <a:pPr algn="just">
              <a:buNone/>
            </a:pPr>
            <a:r>
              <a:rPr lang="en-IN" dirty="0"/>
              <a:t>        </a:t>
            </a:r>
            <a:r>
              <a:rPr lang="en-IN" b="1" dirty="0">
                <a:solidFill>
                  <a:schemeClr val="bg2">
                    <a:lumMod val="50000"/>
                  </a:schemeClr>
                </a:solidFill>
                <a:latin typeface="Cambria" pitchFamily="18" charset="0"/>
              </a:rPr>
              <a:t>The UT of Dadra &amp; Nagar Haveli is putting all its efforts to maintain this status of “Zero Grade-II disability due to Leprosy” and further  continue the Intensive activity to reduce the Prevalence rate and Annual New case Detection rate towards elimination of Leprosy.</a:t>
            </a:r>
          </a:p>
        </p:txBody>
      </p:sp>
      <p:pic>
        <p:nvPicPr>
          <p:cNvPr id="4" name="Picture 3" descr="C:\Users\SVBCH\Desktop\index.jpg"/>
          <p:cNvPicPr>
            <a:picLocks noChangeAspect="1" noChangeArrowheads="1"/>
          </p:cNvPicPr>
          <p:nvPr/>
        </p:nvPicPr>
        <p:blipFill>
          <a:blip r:embed="rId2"/>
          <a:srcRect/>
          <a:stretch>
            <a:fillRect/>
          </a:stretch>
        </p:blipFill>
        <p:spPr bwMode="auto">
          <a:xfrm>
            <a:off x="9405144" y="0"/>
            <a:ext cx="1659731" cy="1371600"/>
          </a:xfrm>
          <a:prstGeom prst="rect">
            <a:avLst/>
          </a:prstGeom>
          <a:ln>
            <a:noFill/>
          </a:ln>
          <a:effectLst>
            <a:softEdge rad="112500"/>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3244" y="609602"/>
            <a:ext cx="9958388" cy="5516563"/>
          </a:xfrm>
          <a:solidFill>
            <a:srgbClr val="0070C0"/>
          </a:solidFill>
        </p:spPr>
        <p:txBody>
          <a:bodyPr/>
          <a:lstStyle/>
          <a:p>
            <a:pPr algn="ctr">
              <a:buNone/>
            </a:pPr>
            <a:endParaRPr lang="en-IN" dirty="0"/>
          </a:p>
          <a:p>
            <a:pPr algn="ctr">
              <a:buNone/>
            </a:pPr>
            <a:endParaRPr lang="en-IN" dirty="0"/>
          </a:p>
          <a:p>
            <a:pPr algn="ctr">
              <a:buNone/>
            </a:pPr>
            <a:endParaRPr lang="en-IN" sz="6000" dirty="0"/>
          </a:p>
          <a:p>
            <a:pPr algn="ctr">
              <a:buNone/>
            </a:pPr>
            <a:r>
              <a:rPr lang="en-IN" sz="6000" dirty="0">
                <a:solidFill>
                  <a:schemeClr val="bg1"/>
                </a:solidFill>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75" y="228600"/>
            <a:ext cx="3436817" cy="609600"/>
          </a:xfrm>
        </p:spPr>
        <p:style>
          <a:lnRef idx="3">
            <a:schemeClr val="lt1"/>
          </a:lnRef>
          <a:fillRef idx="1">
            <a:schemeClr val="accent6"/>
          </a:fillRef>
          <a:effectRef idx="1">
            <a:schemeClr val="accent6"/>
          </a:effectRef>
          <a:fontRef idx="minor">
            <a:schemeClr val="lt1"/>
          </a:fontRef>
        </p:style>
        <p:txBody>
          <a:bodyPr>
            <a:normAutofit/>
          </a:bodyPr>
          <a:lstStyle/>
          <a:p>
            <a:r>
              <a:rPr lang="en-IN" dirty="0"/>
              <a:t>Leprosy...</a:t>
            </a:r>
          </a:p>
        </p:txBody>
      </p:sp>
      <p:sp>
        <p:nvSpPr>
          <p:cNvPr id="3" name="Content Placeholder 2"/>
          <p:cNvSpPr>
            <a:spLocks noGrp="1"/>
          </p:cNvSpPr>
          <p:nvPr>
            <p:ph idx="1"/>
          </p:nvPr>
        </p:nvSpPr>
        <p:spPr>
          <a:xfrm>
            <a:off x="553245" y="1295400"/>
            <a:ext cx="9086609" cy="5257800"/>
          </a:xfrm>
        </p:spPr>
        <p:txBody>
          <a:bodyPr>
            <a:normAutofit/>
          </a:bodyPr>
          <a:lstStyle/>
          <a:p>
            <a:pPr algn="just"/>
            <a:endParaRPr lang="en-IN" dirty="0">
              <a:latin typeface="Cambria" pitchFamily="18" charset="0"/>
            </a:endParaRPr>
          </a:p>
          <a:p>
            <a:pPr algn="just"/>
            <a:r>
              <a:rPr lang="en-IN" dirty="0">
                <a:latin typeface="Cambria" pitchFamily="18" charset="0"/>
              </a:rPr>
              <a:t>A chronic granulomatous disease caused by </a:t>
            </a:r>
            <a:r>
              <a:rPr lang="en-IN" i="1" dirty="0">
                <a:latin typeface="Cambria" pitchFamily="18" charset="0"/>
              </a:rPr>
              <a:t>Mycobacterium Leprae </a:t>
            </a:r>
            <a:r>
              <a:rPr lang="en-IN" dirty="0">
                <a:latin typeface="Cambria" pitchFamily="18" charset="0"/>
              </a:rPr>
              <a:t>causing intractable visible deformities  primarily to limbs and face, loss of vision etc.</a:t>
            </a:r>
          </a:p>
          <a:p>
            <a:pPr algn="just">
              <a:buNone/>
            </a:pPr>
            <a:endParaRPr lang="en-IN" i="1" dirty="0">
              <a:latin typeface="Cambria" pitchFamily="18" charset="0"/>
            </a:endParaRPr>
          </a:p>
          <a:p>
            <a:pPr algn="just"/>
            <a:r>
              <a:rPr lang="en-IN" dirty="0">
                <a:latin typeface="Cambria" pitchFamily="18" charset="0"/>
              </a:rPr>
              <a:t>Oldest Disease Known to Man and the Most stigmatized disease in the Human history</a:t>
            </a:r>
          </a:p>
          <a:p>
            <a:pPr algn="just">
              <a:buNone/>
            </a:pPr>
            <a:endParaRPr lang="en-IN" dirty="0">
              <a:latin typeface="Cambria" pitchFamily="18" charset="0"/>
            </a:endParaRPr>
          </a:p>
          <a:p>
            <a:pPr algn="just"/>
            <a:r>
              <a:rPr lang="en-IN" dirty="0">
                <a:latin typeface="Cambria" pitchFamily="18" charset="0"/>
              </a:rPr>
              <a:t>The key factor behind stigma associated with Leprosy is the </a:t>
            </a:r>
            <a:r>
              <a:rPr lang="en-IN" b="1" dirty="0">
                <a:solidFill>
                  <a:schemeClr val="accent2">
                    <a:lumMod val="75000"/>
                  </a:schemeClr>
                </a:solidFill>
                <a:latin typeface="Cambria" pitchFamily="18" charset="0"/>
              </a:rPr>
              <a:t>deformities/ grade II (visible) disabilities  leading to permanent disfigurement.</a:t>
            </a:r>
          </a:p>
          <a:p>
            <a:pPr algn="just">
              <a:buNone/>
            </a:pPr>
            <a:endParaRPr lang="en-IN" b="1" dirty="0">
              <a:solidFill>
                <a:schemeClr val="accent2">
                  <a:lumMod val="75000"/>
                </a:schemeClr>
              </a:solidFill>
              <a:latin typeface="Cambria" pitchFamily="18" charset="0"/>
            </a:endParaRPr>
          </a:p>
        </p:txBody>
      </p:sp>
      <p:pic>
        <p:nvPicPr>
          <p:cNvPr id="4" name="Picture 3" descr="C:\Users\SVBCH\Desktop\index.jpg"/>
          <p:cNvPicPr>
            <a:picLocks noChangeAspect="1" noChangeArrowheads="1"/>
          </p:cNvPicPr>
          <p:nvPr/>
        </p:nvPicPr>
        <p:blipFill>
          <a:blip r:embed="rId2"/>
          <a:srcRect/>
          <a:stretch>
            <a:fillRect/>
          </a:stretch>
        </p:blipFill>
        <p:spPr bwMode="auto">
          <a:xfrm>
            <a:off x="9405145" y="0"/>
            <a:ext cx="1659731" cy="1371600"/>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WHO-211179s"/>
          <p:cNvPicPr>
            <a:picLocks noChangeAspect="1" noChangeArrowheads="1"/>
          </p:cNvPicPr>
          <p:nvPr/>
        </p:nvPicPr>
        <p:blipFill>
          <a:blip r:embed="rId2" cstate="print"/>
          <a:srcRect/>
          <a:stretch>
            <a:fillRect/>
          </a:stretch>
        </p:blipFill>
        <p:spPr bwMode="auto">
          <a:xfrm>
            <a:off x="1" y="381000"/>
            <a:ext cx="4702573" cy="3041374"/>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l="3125" t="40625" r="79688" b="33333"/>
          <a:stretch>
            <a:fillRect/>
          </a:stretch>
        </p:blipFill>
        <p:spPr bwMode="auto">
          <a:xfrm>
            <a:off x="0" y="3519792"/>
            <a:ext cx="4861839" cy="3338208"/>
          </a:xfrm>
          <a:prstGeom prst="rect">
            <a:avLst/>
          </a:prstGeom>
          <a:noFill/>
          <a:ln w="9525">
            <a:noFill/>
            <a:miter lim="800000"/>
            <a:headEnd/>
            <a:tailEnd/>
          </a:ln>
        </p:spPr>
      </p:pic>
      <p:pic>
        <p:nvPicPr>
          <p:cNvPr id="4" name="Picture 6" descr="Picture44"/>
          <p:cNvPicPr>
            <a:picLocks noChangeAspect="1" noChangeArrowheads="1"/>
          </p:cNvPicPr>
          <p:nvPr/>
        </p:nvPicPr>
        <p:blipFill>
          <a:blip r:embed="rId4" cstate="print"/>
          <a:srcRect/>
          <a:stretch>
            <a:fillRect/>
          </a:stretch>
        </p:blipFill>
        <p:spPr>
          <a:xfrm>
            <a:off x="5197139" y="3607985"/>
            <a:ext cx="5473760" cy="3021417"/>
          </a:xfrm>
          <a:prstGeom prst="rect">
            <a:avLst/>
          </a:prstGeom>
        </p:spPr>
      </p:pic>
      <p:pic>
        <p:nvPicPr>
          <p:cNvPr id="5" name="Picture 11" descr="211212-220455-5409"/>
          <p:cNvPicPr>
            <a:picLocks noChangeAspect="1" noChangeArrowheads="1"/>
          </p:cNvPicPr>
          <p:nvPr/>
        </p:nvPicPr>
        <p:blipFill>
          <a:blip r:embed="rId5" cstate="print"/>
          <a:srcRect/>
          <a:stretch>
            <a:fillRect/>
          </a:stretch>
        </p:blipFill>
        <p:spPr bwMode="auto">
          <a:xfrm>
            <a:off x="5280963" y="304800"/>
            <a:ext cx="5554500" cy="2971800"/>
          </a:xfrm>
          <a:prstGeom prst="rect">
            <a:avLst/>
          </a:prstGeom>
          <a:noFill/>
          <a:ln w="9525">
            <a:noFill/>
            <a:miter lim="800000"/>
            <a:headEnd/>
            <a:tailEnd/>
          </a:ln>
        </p:spPr>
      </p:pic>
      <p:sp>
        <p:nvSpPr>
          <p:cNvPr id="6" name="TextBox 5"/>
          <p:cNvSpPr txBox="1"/>
          <p:nvPr/>
        </p:nvSpPr>
        <p:spPr>
          <a:xfrm>
            <a:off x="1189037" y="0"/>
            <a:ext cx="9228317" cy="523220"/>
          </a:xfrm>
          <a:prstGeom prst="rect">
            <a:avLst/>
          </a:prstGeom>
          <a:solidFill>
            <a:schemeClr val="accent4">
              <a:lumMod val="20000"/>
              <a:lumOff val="80000"/>
            </a:schemeClr>
          </a:solidFill>
        </p:spPr>
        <p:txBody>
          <a:bodyPr wrap="square" rtlCol="0">
            <a:spAutoFit/>
          </a:bodyPr>
          <a:lstStyle/>
          <a:p>
            <a:r>
              <a:rPr lang="en-IN" sz="2800" b="1" dirty="0">
                <a:solidFill>
                  <a:schemeClr val="tx1">
                    <a:lumMod val="85000"/>
                    <a:lumOff val="15000"/>
                  </a:schemeClr>
                </a:solidFill>
              </a:rPr>
              <a:t>Deformities/Grade II Disabilities :Cause of Stigma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68829" y="304801"/>
            <a:ext cx="4828309" cy="2932315"/>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5448613" y="228601"/>
            <a:ext cx="4794779" cy="2967975"/>
          </a:xfrm>
          <a:prstGeom prst="rect">
            <a:avLst/>
          </a:prstGeom>
          <a:noFill/>
          <a:ln w="9525">
            <a:noFill/>
            <a:miter lim="800000"/>
            <a:headEnd/>
            <a:tailEnd/>
          </a:ln>
        </p:spPr>
      </p:pic>
      <p:pic>
        <p:nvPicPr>
          <p:cNvPr id="4100" name="Picture 4" descr="C:\Users\admin\Desktop\Innovations NHM\images2.jpg"/>
          <p:cNvPicPr>
            <a:picLocks noChangeAspect="1" noChangeArrowheads="1"/>
          </p:cNvPicPr>
          <p:nvPr/>
        </p:nvPicPr>
        <p:blipFill>
          <a:blip r:embed="rId4" cstate="print"/>
          <a:srcRect/>
          <a:stretch>
            <a:fillRect/>
          </a:stretch>
        </p:blipFill>
        <p:spPr bwMode="auto">
          <a:xfrm>
            <a:off x="254629" y="3352800"/>
            <a:ext cx="4925054" cy="3124200"/>
          </a:xfrm>
          <a:prstGeom prst="rect">
            <a:avLst/>
          </a:prstGeom>
          <a:noFill/>
        </p:spPr>
      </p:pic>
      <p:pic>
        <p:nvPicPr>
          <p:cNvPr id="4101" name="Picture 5" descr="C:\Users\admin\Desktop\Innovations NHM\images4.jpg"/>
          <p:cNvPicPr>
            <a:picLocks noChangeAspect="1" noChangeArrowheads="1"/>
          </p:cNvPicPr>
          <p:nvPr/>
        </p:nvPicPr>
        <p:blipFill>
          <a:blip r:embed="rId5" cstate="print"/>
          <a:srcRect/>
          <a:stretch>
            <a:fillRect/>
          </a:stretch>
        </p:blipFill>
        <p:spPr bwMode="auto">
          <a:xfrm>
            <a:off x="5448613" y="3352802"/>
            <a:ext cx="4975506" cy="3146749"/>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noChangeArrowheads="1"/>
          </p:cNvPicPr>
          <p:nvPr>
            <p:ph sz="half" idx="1"/>
          </p:nvPr>
        </p:nvPicPr>
        <p:blipFill>
          <a:blip r:embed="rId2" cstate="print"/>
          <a:srcRect/>
          <a:stretch>
            <a:fillRect/>
          </a:stretch>
        </p:blipFill>
        <p:spPr bwMode="auto">
          <a:xfrm>
            <a:off x="338407" y="228600"/>
            <a:ext cx="5083388" cy="6324600"/>
          </a:xfrm>
          <a:prstGeom prst="rect">
            <a:avLst/>
          </a:prstGeom>
          <a:noFill/>
          <a:ln w="9525">
            <a:noFill/>
            <a:miter lim="800000"/>
            <a:headEnd/>
            <a:tailEnd/>
          </a:ln>
        </p:spPr>
      </p:pic>
      <p:sp>
        <p:nvSpPr>
          <p:cNvPr id="4" name="Content Placeholder 3"/>
          <p:cNvSpPr>
            <a:spLocks noGrp="1"/>
          </p:cNvSpPr>
          <p:nvPr>
            <p:ph sz="half" idx="2"/>
          </p:nvPr>
        </p:nvSpPr>
        <p:spPr>
          <a:xfrm>
            <a:off x="5532437" y="762000"/>
            <a:ext cx="4275065" cy="4906963"/>
          </a:xfrm>
        </p:spPr>
        <p:txBody>
          <a:bodyPr>
            <a:normAutofit/>
          </a:bodyPr>
          <a:lstStyle/>
          <a:p>
            <a:pPr algn="ctr">
              <a:buNone/>
            </a:pPr>
            <a:r>
              <a:rPr lang="en-IN" sz="4800" b="1" dirty="0">
                <a:solidFill>
                  <a:schemeClr val="accent6">
                    <a:lumMod val="75000"/>
                  </a:schemeClr>
                </a:solidFill>
              </a:rPr>
              <a:t>Definitely </a:t>
            </a:r>
          </a:p>
          <a:p>
            <a:pPr algn="ctr">
              <a:buNone/>
            </a:pPr>
            <a:r>
              <a:rPr lang="en-IN" sz="4800" b="1" dirty="0">
                <a:solidFill>
                  <a:schemeClr val="accent6">
                    <a:lumMod val="75000"/>
                  </a:schemeClr>
                </a:solidFill>
              </a:rPr>
              <a:t>we </a:t>
            </a:r>
          </a:p>
          <a:p>
            <a:pPr algn="ctr">
              <a:buNone/>
            </a:pPr>
            <a:r>
              <a:rPr lang="en-IN" sz="4800" b="1" dirty="0">
                <a:solidFill>
                  <a:schemeClr val="accent6">
                    <a:lumMod val="75000"/>
                  </a:schemeClr>
                </a:solidFill>
              </a:rPr>
              <a:t>need to </a:t>
            </a:r>
          </a:p>
          <a:p>
            <a:pPr algn="ctr">
              <a:buNone/>
            </a:pPr>
            <a:r>
              <a:rPr lang="en-IN" sz="4800" b="1" dirty="0">
                <a:solidFill>
                  <a:schemeClr val="accent6">
                    <a:lumMod val="75000"/>
                  </a:schemeClr>
                </a:solidFill>
              </a:rPr>
              <a:t>prevent </a:t>
            </a:r>
          </a:p>
          <a:p>
            <a:pPr algn="ctr">
              <a:buNone/>
            </a:pPr>
            <a:r>
              <a:rPr lang="en-IN" sz="4800" b="1" dirty="0">
                <a:solidFill>
                  <a:schemeClr val="accent6">
                    <a:lumMod val="75000"/>
                  </a:schemeClr>
                </a:solidFill>
              </a:rPr>
              <a:t>this !</a:t>
            </a:r>
          </a:p>
        </p:txBody>
      </p:sp>
      <p:pic>
        <p:nvPicPr>
          <p:cNvPr id="6" name="Picture 3" descr="C:\Users\SVBCH\Desktop\index.jpg"/>
          <p:cNvPicPr>
            <a:picLocks noChangeAspect="1" noChangeArrowheads="1"/>
          </p:cNvPicPr>
          <p:nvPr/>
        </p:nvPicPr>
        <p:blipFill>
          <a:blip r:embed="rId3"/>
          <a:srcRect/>
          <a:stretch>
            <a:fillRect/>
          </a:stretch>
        </p:blipFill>
        <p:spPr bwMode="auto">
          <a:xfrm>
            <a:off x="9405145" y="0"/>
            <a:ext cx="1659731" cy="1371600"/>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4147" y="0"/>
            <a:ext cx="7376583" cy="609600"/>
          </a:xfrm>
          <a:solidFill>
            <a:schemeClr val="accent4">
              <a:lumMod val="20000"/>
              <a:lumOff val="80000"/>
            </a:schemeClr>
          </a:solidFill>
        </p:spPr>
        <p:style>
          <a:lnRef idx="3">
            <a:schemeClr val="lt1"/>
          </a:lnRef>
          <a:fillRef idx="1">
            <a:schemeClr val="accent6"/>
          </a:fillRef>
          <a:effectRef idx="1">
            <a:schemeClr val="accent6"/>
          </a:effectRef>
          <a:fontRef idx="minor">
            <a:schemeClr val="lt1"/>
          </a:fontRef>
        </p:style>
        <p:txBody>
          <a:bodyPr>
            <a:noAutofit/>
          </a:bodyPr>
          <a:lstStyle/>
          <a:p>
            <a:r>
              <a:rPr lang="en-IN" sz="3200" b="1" dirty="0">
                <a:solidFill>
                  <a:schemeClr val="bg2">
                    <a:lumMod val="50000"/>
                  </a:schemeClr>
                </a:solidFill>
              </a:rPr>
              <a:t>Leprosy in Dadra Nagar Haveli</a:t>
            </a:r>
          </a:p>
        </p:txBody>
      </p:sp>
      <p:graphicFrame>
        <p:nvGraphicFramePr>
          <p:cNvPr id="4" name="Content Placeholder 3"/>
          <p:cNvGraphicFramePr>
            <a:graphicFrameLocks noGrp="1"/>
          </p:cNvGraphicFramePr>
          <p:nvPr>
            <p:ph idx="1"/>
          </p:nvPr>
        </p:nvGraphicFramePr>
        <p:xfrm>
          <a:off x="1001833" y="3657600"/>
          <a:ext cx="8805671" cy="30480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2"/>
          <p:cNvPicPr>
            <a:picLocks noChangeAspect="1" noChangeArrowheads="1"/>
          </p:cNvPicPr>
          <p:nvPr/>
        </p:nvPicPr>
        <p:blipFill>
          <a:blip r:embed="rId3" cstate="print"/>
          <a:srcRect/>
          <a:stretch>
            <a:fillRect/>
          </a:stretch>
        </p:blipFill>
        <p:spPr bwMode="auto">
          <a:xfrm>
            <a:off x="1001833" y="685800"/>
            <a:ext cx="8889494" cy="2819400"/>
          </a:xfrm>
          <a:prstGeom prst="rect">
            <a:avLst/>
          </a:prstGeom>
          <a:noFill/>
          <a:ln w="9525">
            <a:noFill/>
            <a:miter lim="800000"/>
            <a:headEnd/>
            <a:tailEnd/>
          </a:ln>
        </p:spPr>
      </p:pic>
      <p:sp>
        <p:nvSpPr>
          <p:cNvPr id="6" name="TextBox 5"/>
          <p:cNvSpPr txBox="1"/>
          <p:nvPr/>
        </p:nvSpPr>
        <p:spPr>
          <a:xfrm>
            <a:off x="1" y="685800"/>
            <a:ext cx="1038151"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IN" dirty="0">
                <a:solidFill>
                  <a:schemeClr val="accent2">
                    <a:lumMod val="75000"/>
                  </a:schemeClr>
                </a:solidFill>
              </a:rPr>
              <a:t>INDIA</a:t>
            </a:r>
            <a:r>
              <a:rPr lang="en-IN" dirty="0"/>
              <a:t> </a:t>
            </a:r>
          </a:p>
          <a:p>
            <a:r>
              <a:rPr lang="en-IN" dirty="0"/>
              <a:t>PR /10000</a:t>
            </a:r>
          </a:p>
          <a:p>
            <a:endParaRPr lang="en-IN" dirty="0"/>
          </a:p>
          <a:p>
            <a:r>
              <a:rPr lang="en-IN" dirty="0"/>
              <a:t>ANCDR/10000</a:t>
            </a:r>
          </a:p>
        </p:txBody>
      </p:sp>
      <p:sp>
        <p:nvSpPr>
          <p:cNvPr id="7" name="TextBox 6"/>
          <p:cNvSpPr txBox="1"/>
          <p:nvPr/>
        </p:nvSpPr>
        <p:spPr>
          <a:xfrm>
            <a:off x="1" y="3657600"/>
            <a:ext cx="1014281"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IN" dirty="0">
                <a:solidFill>
                  <a:schemeClr val="accent2">
                    <a:lumMod val="75000"/>
                  </a:schemeClr>
                </a:solidFill>
              </a:rPr>
              <a:t>D&amp;NH</a:t>
            </a:r>
            <a:r>
              <a:rPr lang="en-IN" dirty="0"/>
              <a:t> </a:t>
            </a:r>
          </a:p>
          <a:p>
            <a:r>
              <a:rPr lang="en-IN" dirty="0"/>
              <a:t>PR </a:t>
            </a:r>
          </a:p>
          <a:p>
            <a:r>
              <a:rPr lang="en-IN" dirty="0"/>
              <a:t>ANCDR</a:t>
            </a:r>
          </a:p>
        </p:txBody>
      </p:sp>
      <p:pic>
        <p:nvPicPr>
          <p:cNvPr id="8" name="Picture 3" descr="C:\Users\SVBCH\Desktop\index.jpg"/>
          <p:cNvPicPr>
            <a:picLocks noChangeAspect="1" noChangeArrowheads="1"/>
          </p:cNvPicPr>
          <p:nvPr/>
        </p:nvPicPr>
        <p:blipFill>
          <a:blip r:embed="rId4"/>
          <a:srcRect/>
          <a:stretch>
            <a:fillRect/>
          </a:stretch>
        </p:blipFill>
        <p:spPr bwMode="auto">
          <a:xfrm>
            <a:off x="9405145" y="0"/>
            <a:ext cx="1659731" cy="1371600"/>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70193" cy="792162"/>
          </a:xfr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a:normAutofit/>
          </a:bodyPr>
          <a:lstStyle/>
          <a:p>
            <a:r>
              <a:rPr lang="en-US" sz="3600" dirty="0">
                <a:solidFill>
                  <a:schemeClr val="bg2">
                    <a:lumMod val="50000"/>
                  </a:schemeClr>
                </a:solidFill>
              </a:rPr>
              <a:t>Probable Reasons of High </a:t>
            </a:r>
            <a:r>
              <a:rPr lang="en-US" sz="3600" dirty="0" err="1">
                <a:solidFill>
                  <a:schemeClr val="bg2">
                    <a:lumMod val="50000"/>
                  </a:schemeClr>
                </a:solidFill>
              </a:rPr>
              <a:t>Endemicity</a:t>
            </a:r>
            <a:endParaRPr lang="en-US" sz="3600" dirty="0">
              <a:solidFill>
                <a:schemeClr val="bg2">
                  <a:lumMod val="50000"/>
                </a:schemeClr>
              </a:solidFill>
            </a:endParaRPr>
          </a:p>
        </p:txBody>
      </p:sp>
      <p:sp>
        <p:nvSpPr>
          <p:cNvPr id="3" name="Content Placeholder 2"/>
          <p:cNvSpPr>
            <a:spLocks noGrp="1"/>
          </p:cNvSpPr>
          <p:nvPr>
            <p:ph idx="1"/>
          </p:nvPr>
        </p:nvSpPr>
        <p:spPr>
          <a:xfrm>
            <a:off x="0" y="1295400"/>
            <a:ext cx="9571037" cy="5562600"/>
          </a:xfrm>
        </p:spPr>
        <p:txBody>
          <a:bodyPr>
            <a:normAutofit/>
          </a:bodyPr>
          <a:lstStyle/>
          <a:p>
            <a:pPr>
              <a:lnSpc>
                <a:spcPct val="150000"/>
              </a:lnSpc>
            </a:pPr>
            <a:r>
              <a:rPr lang="en-US" sz="2800" dirty="0">
                <a:solidFill>
                  <a:srgbClr val="C00000"/>
                </a:solidFill>
                <a:latin typeface="Cambria" pitchFamily="18" charset="0"/>
              </a:rPr>
              <a:t>Environmental Conditions </a:t>
            </a:r>
            <a:r>
              <a:rPr lang="en-US" sz="2800" dirty="0">
                <a:latin typeface="Cambria" pitchFamily="18" charset="0"/>
              </a:rPr>
              <a:t>– Hot and Humid for most part of the year</a:t>
            </a:r>
          </a:p>
          <a:p>
            <a:pPr>
              <a:lnSpc>
                <a:spcPct val="150000"/>
              </a:lnSpc>
            </a:pPr>
            <a:r>
              <a:rPr lang="en-US" sz="2800" dirty="0">
                <a:solidFill>
                  <a:srgbClr val="C00000"/>
                </a:solidFill>
                <a:latin typeface="Cambria" pitchFamily="18" charset="0"/>
              </a:rPr>
              <a:t>Housing</a:t>
            </a:r>
            <a:r>
              <a:rPr lang="en-US" sz="2800" dirty="0">
                <a:latin typeface="Cambria" pitchFamily="18" charset="0"/>
              </a:rPr>
              <a:t> – Poorly ventilated, </a:t>
            </a:r>
            <a:r>
              <a:rPr lang="en-US" sz="2800" dirty="0" err="1">
                <a:latin typeface="Cambria" pitchFamily="18" charset="0"/>
              </a:rPr>
              <a:t>kachcha</a:t>
            </a:r>
            <a:r>
              <a:rPr lang="en-US" sz="2800" dirty="0">
                <a:latin typeface="Cambria" pitchFamily="18" charset="0"/>
              </a:rPr>
              <a:t> floorings &amp; dark interiors (no windows)</a:t>
            </a:r>
          </a:p>
          <a:p>
            <a:pPr>
              <a:lnSpc>
                <a:spcPct val="150000"/>
              </a:lnSpc>
            </a:pPr>
            <a:r>
              <a:rPr lang="en-US" sz="2800" dirty="0">
                <a:solidFill>
                  <a:srgbClr val="C00000"/>
                </a:solidFill>
                <a:latin typeface="Cambria" pitchFamily="18" charset="0"/>
              </a:rPr>
              <a:t>Tribal population </a:t>
            </a:r>
            <a:r>
              <a:rPr lang="en-US" sz="2800" dirty="0">
                <a:latin typeface="Cambria" pitchFamily="18" charset="0"/>
              </a:rPr>
              <a:t>– Leprosy in DNH mostly in </a:t>
            </a:r>
            <a:r>
              <a:rPr lang="en-US" sz="2800" dirty="0" err="1">
                <a:latin typeface="Cambria" pitchFamily="18" charset="0"/>
              </a:rPr>
              <a:t>Tribals</a:t>
            </a:r>
            <a:r>
              <a:rPr lang="en-US" sz="2800" dirty="0">
                <a:latin typeface="Cambria" pitchFamily="18" charset="0"/>
              </a:rPr>
              <a:t>(98%)</a:t>
            </a:r>
          </a:p>
          <a:p>
            <a:pPr>
              <a:lnSpc>
                <a:spcPct val="150000"/>
              </a:lnSpc>
            </a:pPr>
            <a:r>
              <a:rPr lang="en-US" sz="2800" dirty="0">
                <a:latin typeface="Cambria" pitchFamily="18" charset="0"/>
              </a:rPr>
              <a:t> Nutritional status/ Immunity/ Genetic predilection of Tribal Population in that area</a:t>
            </a:r>
          </a:p>
          <a:p>
            <a:pPr>
              <a:lnSpc>
                <a:spcPct val="150000"/>
              </a:lnSpc>
            </a:pPr>
            <a:r>
              <a:rPr lang="en-US" sz="2800" dirty="0">
                <a:solidFill>
                  <a:srgbClr val="C00000"/>
                </a:solidFill>
                <a:latin typeface="Cambria" pitchFamily="18" charset="0"/>
              </a:rPr>
              <a:t>Adjoining High endemic blocks </a:t>
            </a:r>
            <a:r>
              <a:rPr lang="en-US" sz="2800" dirty="0">
                <a:latin typeface="Cambria" pitchFamily="18" charset="0"/>
              </a:rPr>
              <a:t>– Gujarat &amp; Maharashtra</a:t>
            </a:r>
          </a:p>
        </p:txBody>
      </p:sp>
      <p:pic>
        <p:nvPicPr>
          <p:cNvPr id="5" name="Picture 4" descr="C:\Users\SVBCH\Desktop\index.jpg"/>
          <p:cNvPicPr>
            <a:picLocks noChangeAspect="1" noChangeArrowheads="1"/>
          </p:cNvPicPr>
          <p:nvPr/>
        </p:nvPicPr>
        <p:blipFill>
          <a:blip r:embed="rId2"/>
          <a:srcRect/>
          <a:stretch>
            <a:fillRect/>
          </a:stretch>
        </p:blipFill>
        <p:spPr bwMode="auto">
          <a:xfrm>
            <a:off x="9723437" y="0"/>
            <a:ext cx="1659731" cy="1371600"/>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426993" cy="715962"/>
          </a:xfr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a:normAutofit/>
          </a:bodyPr>
          <a:lstStyle/>
          <a:p>
            <a:r>
              <a:rPr lang="en-IN" b="1" dirty="0">
                <a:solidFill>
                  <a:schemeClr val="bg2">
                    <a:lumMod val="50000"/>
                  </a:schemeClr>
                </a:solidFill>
              </a:rPr>
              <a:t>Leprosy and NLEP in DNH</a:t>
            </a:r>
          </a:p>
        </p:txBody>
      </p:sp>
      <p:sp>
        <p:nvSpPr>
          <p:cNvPr id="3" name="Content Placeholder 2"/>
          <p:cNvSpPr>
            <a:spLocks noGrp="1"/>
          </p:cNvSpPr>
          <p:nvPr>
            <p:ph idx="1"/>
          </p:nvPr>
        </p:nvSpPr>
        <p:spPr>
          <a:xfrm>
            <a:off x="553244" y="1219200"/>
            <a:ext cx="9246393" cy="5486400"/>
          </a:xfrm>
        </p:spPr>
        <p:txBody>
          <a:bodyPr>
            <a:normAutofit fontScale="92500"/>
          </a:bodyPr>
          <a:lstStyle/>
          <a:p>
            <a:pPr>
              <a:lnSpc>
                <a:spcPct val="200000"/>
              </a:lnSpc>
            </a:pPr>
            <a:r>
              <a:rPr lang="en-IN" dirty="0"/>
              <a:t>Disability Prevention, Management and Rehabilitation (DPMR) is an important component of NLEP</a:t>
            </a:r>
          </a:p>
          <a:p>
            <a:pPr>
              <a:lnSpc>
                <a:spcPct val="200000"/>
              </a:lnSpc>
            </a:pPr>
            <a:r>
              <a:rPr lang="en-IN" dirty="0">
                <a:solidFill>
                  <a:srgbClr val="C00000"/>
                </a:solidFill>
              </a:rPr>
              <a:t>Started implementing all the components of DPMR</a:t>
            </a:r>
            <a:r>
              <a:rPr lang="en-IN" dirty="0"/>
              <a:t> under NLEP vigorously along with the steps to curb rising Prevalence Rate (PR) and Annual New Case Detection Rate (ANCDR)</a:t>
            </a:r>
          </a:p>
          <a:p>
            <a:pPr>
              <a:lnSpc>
                <a:spcPct val="200000"/>
              </a:lnSpc>
            </a:pPr>
            <a:r>
              <a:rPr lang="en-IN" dirty="0">
                <a:solidFill>
                  <a:srgbClr val="C00000"/>
                </a:solidFill>
              </a:rPr>
              <a:t>Started organizing RCS camps </a:t>
            </a:r>
            <a:r>
              <a:rPr lang="en-IN" dirty="0"/>
              <a:t>regularly</a:t>
            </a:r>
          </a:p>
          <a:p>
            <a:pPr>
              <a:lnSpc>
                <a:spcPct val="200000"/>
              </a:lnSpc>
            </a:pPr>
            <a:r>
              <a:rPr lang="en-IN" dirty="0"/>
              <a:t>Started Leprosy Post Exposure chemo Prophylaxis in March 2015</a:t>
            </a:r>
          </a:p>
          <a:p>
            <a:pPr>
              <a:lnSpc>
                <a:spcPct val="200000"/>
              </a:lnSpc>
            </a:pPr>
            <a:endParaRPr lang="en-IN" sz="2400" dirty="0"/>
          </a:p>
        </p:txBody>
      </p:sp>
      <p:pic>
        <p:nvPicPr>
          <p:cNvPr id="4" name="Picture 3" descr="C:\Users\SVBCH\Desktop\index.jpg"/>
          <p:cNvPicPr>
            <a:picLocks noChangeAspect="1" noChangeArrowheads="1"/>
          </p:cNvPicPr>
          <p:nvPr/>
        </p:nvPicPr>
        <p:blipFill>
          <a:blip r:embed="rId2"/>
          <a:srcRect/>
          <a:stretch>
            <a:fillRect/>
          </a:stretch>
        </p:blipFill>
        <p:spPr bwMode="auto">
          <a:xfrm>
            <a:off x="9405144" y="0"/>
            <a:ext cx="1659731" cy="1371600"/>
          </a:xfrm>
          <a:prstGeom prst="rect">
            <a:avLst/>
          </a:prstGeom>
          <a:ln>
            <a:noFill/>
          </a:ln>
          <a:effectLst>
            <a:softEdge rad="112500"/>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583</TotalTime>
  <Words>1112</Words>
  <Application>Microsoft Office PowerPoint</Application>
  <PresentationFormat>Custom</PresentationFormat>
  <Paragraphs>135</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Aparajita</vt:lpstr>
      <vt:lpstr>Calibri</vt:lpstr>
      <vt:lpstr>Cambria</vt:lpstr>
      <vt:lpstr>Cambria Math</vt:lpstr>
      <vt:lpstr>Trebuchet MS</vt:lpstr>
      <vt:lpstr>Wingdings</vt:lpstr>
      <vt:lpstr>Wingdings 2</vt:lpstr>
      <vt:lpstr>Opulent</vt:lpstr>
      <vt:lpstr>PowerPoint Presentation</vt:lpstr>
      <vt:lpstr>PowerPoint Presentation</vt:lpstr>
      <vt:lpstr>Leprosy...</vt:lpstr>
      <vt:lpstr>PowerPoint Presentation</vt:lpstr>
      <vt:lpstr>PowerPoint Presentation</vt:lpstr>
      <vt:lpstr>PowerPoint Presentation</vt:lpstr>
      <vt:lpstr>Leprosy in Dadra Nagar Haveli</vt:lpstr>
      <vt:lpstr>Probable Reasons of High Endemicity</vt:lpstr>
      <vt:lpstr>Leprosy and NLEP in DNH</vt:lpstr>
      <vt:lpstr>PowerPoint Presentation</vt:lpstr>
      <vt:lpstr>Grade II Disability cases in DNH</vt:lpstr>
      <vt:lpstr>Grade II Disability 2014-15 t0 2016-17</vt:lpstr>
      <vt:lpstr>Situation Analysis &amp; Intervention 2017-18</vt:lpstr>
      <vt:lpstr>Situation Analysis &amp; Intervention… (contd.)</vt:lpstr>
      <vt:lpstr>What we started in 2017-18…</vt:lpstr>
      <vt:lpstr>PowerPoint Presentation</vt:lpstr>
      <vt:lpstr>PowerPoint Presentation</vt:lpstr>
      <vt:lpstr>Also continued –</vt:lpstr>
      <vt:lpstr>Additional Support From… </vt:lpstr>
      <vt:lpstr>For 2018-19</vt:lpstr>
      <vt:lpstr>Results...</vt:lpstr>
      <vt:lpstr>Results... Graph of G2D</vt:lpstr>
      <vt:lpstr>Not Only G2D....</vt:lpstr>
      <vt:lpstr>Current Status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Manoj Singh</dc:creator>
  <cp:lastModifiedBy>Ruhi CHAITANYA</cp:lastModifiedBy>
  <cp:revision>121</cp:revision>
  <dcterms:created xsi:type="dcterms:W3CDTF">2006-08-16T00:00:00Z</dcterms:created>
  <dcterms:modified xsi:type="dcterms:W3CDTF">2018-10-31T06:12:51Z</dcterms:modified>
</cp:coreProperties>
</file>