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0" r:id="rId2"/>
    <p:sldId id="313" r:id="rId3"/>
    <p:sldId id="262" r:id="rId4"/>
    <p:sldId id="263" r:id="rId5"/>
    <p:sldId id="265" r:id="rId6"/>
    <p:sldId id="266" r:id="rId7"/>
    <p:sldId id="267" r:id="rId8"/>
    <p:sldId id="291" r:id="rId9"/>
    <p:sldId id="322" r:id="rId10"/>
    <p:sldId id="268" r:id="rId11"/>
    <p:sldId id="269" r:id="rId12"/>
    <p:sldId id="273" r:id="rId13"/>
    <p:sldId id="270" r:id="rId14"/>
    <p:sldId id="276" r:id="rId15"/>
    <p:sldId id="277" r:id="rId16"/>
    <p:sldId id="278" r:id="rId17"/>
    <p:sldId id="279" r:id="rId18"/>
    <p:sldId id="289" r:id="rId19"/>
    <p:sldId id="317" r:id="rId20"/>
    <p:sldId id="320" r:id="rId21"/>
    <p:sldId id="318" r:id="rId22"/>
    <p:sldId id="321" r:id="rId23"/>
    <p:sldId id="319" r:id="rId24"/>
    <p:sldId id="302" r:id="rId2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CCA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2EA5E8-58C8-4378-98CE-8290413CE3C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2D0388-D94E-4A38-B9AC-F0F2120764FA}">
      <dgm:prSet custT="1"/>
      <dgm:spPr/>
      <dgm:t>
        <a:bodyPr/>
        <a:lstStyle/>
        <a:p>
          <a:r>
            <a:rPr lang="en-US" sz="2000" dirty="0" smtClean="0">
              <a:latin typeface="+mn-lt"/>
              <a:cs typeface="Times New Roman" pitchFamily="18" charset="0"/>
            </a:rPr>
            <a:t>In 2013 Program started in three Districts (</a:t>
          </a:r>
          <a:r>
            <a:rPr lang="en-US" sz="2000" dirty="0" err="1" smtClean="0">
              <a:latin typeface="+mn-lt"/>
              <a:cs typeface="Times New Roman" pitchFamily="18" charset="0"/>
            </a:rPr>
            <a:t>Fatehabad</a:t>
          </a:r>
          <a:r>
            <a:rPr lang="en-US" sz="2000" dirty="0" smtClean="0">
              <a:latin typeface="+mn-lt"/>
              <a:cs typeface="Times New Roman" pitchFamily="18" charset="0"/>
            </a:rPr>
            <a:t>, </a:t>
          </a:r>
          <a:r>
            <a:rPr lang="en-US" sz="2000" dirty="0" err="1" smtClean="0">
              <a:latin typeface="+mn-lt"/>
              <a:cs typeface="Times New Roman" pitchFamily="18" charset="0"/>
            </a:rPr>
            <a:t>Kaithal</a:t>
          </a:r>
          <a:r>
            <a:rPr lang="en-US" sz="2000" dirty="0" smtClean="0">
              <a:latin typeface="+mn-lt"/>
              <a:cs typeface="Times New Roman" pitchFamily="18" charset="0"/>
            </a:rPr>
            <a:t> and </a:t>
          </a:r>
          <a:r>
            <a:rPr lang="en-US" sz="2000" dirty="0" err="1" smtClean="0">
              <a:latin typeface="+mn-lt"/>
              <a:cs typeface="Times New Roman" pitchFamily="18" charset="0"/>
            </a:rPr>
            <a:t>Jind</a:t>
          </a:r>
          <a:r>
            <a:rPr lang="en-US" sz="2000" dirty="0" smtClean="0">
              <a:latin typeface="+mn-lt"/>
              <a:cs typeface="Times New Roman" pitchFamily="18" charset="0"/>
            </a:rPr>
            <a:t>)  with initial state budget of </a:t>
          </a:r>
          <a:r>
            <a:rPr lang="en-US" sz="2000" dirty="0" err="1" smtClean="0">
              <a:latin typeface="+mn-lt"/>
              <a:cs typeface="Times New Roman" pitchFamily="18" charset="0"/>
            </a:rPr>
            <a:t>Rs</a:t>
          </a:r>
          <a:r>
            <a:rPr lang="en-US" sz="2000" dirty="0" smtClean="0">
              <a:latin typeface="+mn-lt"/>
              <a:cs typeface="Times New Roman" pitchFamily="18" charset="0"/>
            </a:rPr>
            <a:t>. 5.87 </a:t>
          </a:r>
          <a:r>
            <a:rPr lang="en-US" sz="2000" dirty="0" err="1" smtClean="0">
              <a:latin typeface="+mn-lt"/>
              <a:cs typeface="Times New Roman" pitchFamily="18" charset="0"/>
            </a:rPr>
            <a:t>crores</a:t>
          </a:r>
          <a:r>
            <a:rPr lang="en-US" sz="2000" dirty="0" smtClean="0">
              <a:latin typeface="+mn-lt"/>
              <a:cs typeface="Times New Roman" pitchFamily="18" charset="0"/>
            </a:rPr>
            <a:t>.</a:t>
          </a:r>
        </a:p>
      </dgm:t>
    </dgm:pt>
    <dgm:pt modelId="{8FEC10F0-3ABB-4583-810D-27A9DB28ED0C}" type="parTrans" cxnId="{D40376F6-742A-453F-A86F-6443E91CFAFA}">
      <dgm:prSet/>
      <dgm:spPr/>
      <dgm:t>
        <a:bodyPr/>
        <a:lstStyle/>
        <a:p>
          <a:endParaRPr lang="en-US"/>
        </a:p>
      </dgm:t>
    </dgm:pt>
    <dgm:pt modelId="{B2AEFC47-0DC5-46D7-B079-E36B41A0E82F}" type="sibTrans" cxnId="{D40376F6-742A-453F-A86F-6443E91CFAFA}">
      <dgm:prSet/>
      <dgm:spPr>
        <a:solidFill>
          <a:srgbClr val="00B0F0"/>
        </a:solidFill>
      </dgm:spPr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0BBD2DED-7453-44C1-8C47-D6242AC15183}">
      <dgm:prSet custT="1"/>
      <dgm:spPr/>
      <dgm:t>
        <a:bodyPr/>
        <a:lstStyle/>
        <a:p>
          <a:r>
            <a:rPr lang="en-US" sz="2000" dirty="0" smtClean="0">
              <a:latin typeface="+mn-lt"/>
              <a:cs typeface="Times New Roman" pitchFamily="18" charset="0"/>
            </a:rPr>
            <a:t>PGIMS </a:t>
          </a:r>
          <a:r>
            <a:rPr lang="en-US" sz="2000" dirty="0" err="1" smtClean="0">
              <a:latin typeface="+mn-lt"/>
              <a:cs typeface="Times New Roman" pitchFamily="18" charset="0"/>
            </a:rPr>
            <a:t>Rohtak</a:t>
          </a:r>
          <a:r>
            <a:rPr lang="en-US" sz="2000" dirty="0" smtClean="0">
              <a:latin typeface="+mn-lt"/>
              <a:cs typeface="Times New Roman" pitchFamily="18" charset="0"/>
            </a:rPr>
            <a:t> was the  nodal center for treatment </a:t>
          </a:r>
          <a:endParaRPr lang="en-US" sz="2000" dirty="0">
            <a:latin typeface="+mn-lt"/>
          </a:endParaRPr>
        </a:p>
      </dgm:t>
    </dgm:pt>
    <dgm:pt modelId="{7066EB98-10AA-4F6E-9B9A-A8E4F242F67F}" type="parTrans" cxnId="{227DA876-50BB-4BC3-A492-8D9B4914CBCB}">
      <dgm:prSet/>
      <dgm:spPr/>
      <dgm:t>
        <a:bodyPr/>
        <a:lstStyle/>
        <a:p>
          <a:endParaRPr lang="en-US"/>
        </a:p>
      </dgm:t>
    </dgm:pt>
    <dgm:pt modelId="{EF31C125-8F74-40FF-8265-6ABEC04F6E13}" type="sibTrans" cxnId="{227DA876-50BB-4BC3-A492-8D9B4914CBCB}">
      <dgm:prSet/>
      <dgm:spPr/>
      <dgm:t>
        <a:bodyPr/>
        <a:lstStyle/>
        <a:p>
          <a:endParaRPr lang="en-US"/>
        </a:p>
      </dgm:t>
    </dgm:pt>
    <dgm:pt modelId="{2A28CAD6-B012-44A6-8B4B-CCFEBE0A37B6}">
      <dgm:prSet custT="1"/>
      <dgm:spPr/>
      <dgm:t>
        <a:bodyPr/>
        <a:lstStyle/>
        <a:p>
          <a:pPr algn="just"/>
          <a:r>
            <a:rPr lang="en-US" sz="2000" baseline="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n-US" sz="2000" baseline="0" dirty="0" smtClean="0">
              <a:latin typeface="+mn-lt"/>
              <a:cs typeface="Times New Roman" pitchFamily="18" charset="0"/>
            </a:rPr>
            <a:t>F</a:t>
          </a:r>
          <a:r>
            <a:rPr lang="en-US" sz="2000" dirty="0" smtClean="0">
              <a:latin typeface="+mn-lt"/>
              <a:cs typeface="Times New Roman" pitchFamily="18" charset="0"/>
            </a:rPr>
            <a:t>ree treatment to special category       patients </a:t>
          </a:r>
        </a:p>
        <a:p>
          <a:pPr algn="just"/>
          <a:r>
            <a:rPr lang="en-US" sz="2000" dirty="0" smtClean="0">
              <a:latin typeface="+mn-lt"/>
              <a:cs typeface="Times New Roman" pitchFamily="18" charset="0"/>
            </a:rPr>
            <a:t> -Subsidized rate treatment was available to other patients @ </a:t>
          </a:r>
          <a:r>
            <a:rPr lang="en-US" sz="2000" dirty="0" err="1" smtClean="0">
              <a:latin typeface="+mn-lt"/>
              <a:cs typeface="Times New Roman" pitchFamily="18" charset="0"/>
            </a:rPr>
            <a:t>Rs</a:t>
          </a:r>
          <a:r>
            <a:rPr lang="en-US" sz="2000" dirty="0" smtClean="0">
              <a:latin typeface="+mn-lt"/>
              <a:cs typeface="Times New Roman" pitchFamily="18" charset="0"/>
            </a:rPr>
            <a:t>. 1 lakh-2 lakh/patient for uncomplicated and complicated respectively.</a:t>
          </a:r>
        </a:p>
      </dgm:t>
    </dgm:pt>
    <dgm:pt modelId="{7CA2F366-B2A6-4442-BD39-5F572B823E9B}" type="parTrans" cxnId="{25AD5658-9846-4A90-B35C-F4368B2B563B}">
      <dgm:prSet/>
      <dgm:spPr/>
      <dgm:t>
        <a:bodyPr/>
        <a:lstStyle/>
        <a:p>
          <a:endParaRPr lang="en-US"/>
        </a:p>
      </dgm:t>
    </dgm:pt>
    <dgm:pt modelId="{C35D0A7D-8E1F-4C79-ABA0-C786865A8E85}" type="sibTrans" cxnId="{25AD5658-9846-4A90-B35C-F4368B2B563B}">
      <dgm:prSet/>
      <dgm:spPr/>
      <dgm:t>
        <a:bodyPr/>
        <a:lstStyle/>
        <a:p>
          <a:endParaRPr lang="en-US" dirty="0"/>
        </a:p>
      </dgm:t>
    </dgm:pt>
    <dgm:pt modelId="{64354ADE-1104-47AC-9565-466E50B3E563}" type="pres">
      <dgm:prSet presAssocID="{0C2EA5E8-58C8-4378-98CE-8290413CE3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AA5437-24AC-4347-85EA-4B88C016CC20}" type="pres">
      <dgm:prSet presAssocID="{D92D0388-D94E-4A38-B9AC-F0F2120764FA}" presName="node" presStyleLbl="node1" presStyleIdx="0" presStyleCnt="3" custScaleX="141868" custScaleY="100444" custLinFactNeighborX="-85265" custLinFactNeighborY="-4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917090-3E79-468E-BC9F-87261BEBBFD0}" type="pres">
      <dgm:prSet presAssocID="{B2AEFC47-0DC5-46D7-B079-E36B41A0E82F}" presName="sibTrans" presStyleLbl="sibTrans2D1" presStyleIdx="0" presStyleCnt="2" custScaleX="147758" custScaleY="52590" custLinFactNeighborX="3351" custLinFactNeighborY="-9960"/>
      <dgm:spPr/>
      <dgm:t>
        <a:bodyPr/>
        <a:lstStyle/>
        <a:p>
          <a:endParaRPr lang="en-US"/>
        </a:p>
      </dgm:t>
    </dgm:pt>
    <dgm:pt modelId="{D624FF44-2D88-4AAE-A0CC-8FA61A659004}" type="pres">
      <dgm:prSet presAssocID="{B2AEFC47-0DC5-46D7-B079-E36B41A0E82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D19ED9A-ED24-4FC1-8A05-FD59A3F5525B}" type="pres">
      <dgm:prSet presAssocID="{0BBD2DED-7453-44C1-8C47-D6242AC15183}" presName="node" presStyleLbl="node1" presStyleIdx="1" presStyleCnt="3" custScaleX="191003" custScaleY="95975" custLinFactNeighborX="8429" custLinFactNeighborY="-2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F313D-1EBB-48F0-A674-BE208BA6793C}" type="pres">
      <dgm:prSet presAssocID="{EF31C125-8F74-40FF-8265-6ABEC04F6E13}" presName="sibTrans" presStyleLbl="sibTrans2D1" presStyleIdx="1" presStyleCnt="2" custFlipVert="1" custFlipHor="1" custScaleX="10320" custScaleY="7155" custLinFactX="-105879" custLinFactNeighborX="-200000" custLinFactNeighborY="5122"/>
      <dgm:spPr/>
      <dgm:t>
        <a:bodyPr/>
        <a:lstStyle/>
        <a:p>
          <a:endParaRPr lang="en-US"/>
        </a:p>
      </dgm:t>
    </dgm:pt>
    <dgm:pt modelId="{936280D2-B857-4754-A287-5C60361E2752}" type="pres">
      <dgm:prSet presAssocID="{EF31C125-8F74-40FF-8265-6ABEC04F6E1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33498C6-9142-4007-9D2C-B4D999B38D5E}" type="pres">
      <dgm:prSet presAssocID="{2A28CAD6-B012-44A6-8B4B-CCFEBE0A37B6}" presName="node" presStyleLbl="node1" presStyleIdx="2" presStyleCnt="3" custScaleX="167780" custScaleY="157876" custLinFactX="100000" custLinFactNeighborX="108772" custLinFactNeighborY="-8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8FB367-5AB3-4C77-9974-76CA0B856D94}" type="presOf" srcId="{2A28CAD6-B012-44A6-8B4B-CCFEBE0A37B6}" destId="{A33498C6-9142-4007-9D2C-B4D999B38D5E}" srcOrd="0" destOrd="0" presId="urn:microsoft.com/office/officeart/2005/8/layout/process5"/>
    <dgm:cxn modelId="{0B2427A0-2DB4-45DD-892F-464759EB87B0}" type="presOf" srcId="{0C2EA5E8-58C8-4378-98CE-8290413CE3C9}" destId="{64354ADE-1104-47AC-9565-466E50B3E563}" srcOrd="0" destOrd="0" presId="urn:microsoft.com/office/officeart/2005/8/layout/process5"/>
    <dgm:cxn modelId="{1D8413E4-7555-4A89-8D26-A6B046971E7D}" type="presOf" srcId="{B2AEFC47-0DC5-46D7-B079-E36B41A0E82F}" destId="{B2917090-3E79-468E-BC9F-87261BEBBFD0}" srcOrd="0" destOrd="0" presId="urn:microsoft.com/office/officeart/2005/8/layout/process5"/>
    <dgm:cxn modelId="{5011C192-8783-47C9-84A9-620A4E3404F9}" type="presOf" srcId="{D92D0388-D94E-4A38-B9AC-F0F2120764FA}" destId="{2AAA5437-24AC-4347-85EA-4B88C016CC20}" srcOrd="0" destOrd="0" presId="urn:microsoft.com/office/officeart/2005/8/layout/process5"/>
    <dgm:cxn modelId="{D40376F6-742A-453F-A86F-6443E91CFAFA}" srcId="{0C2EA5E8-58C8-4378-98CE-8290413CE3C9}" destId="{D92D0388-D94E-4A38-B9AC-F0F2120764FA}" srcOrd="0" destOrd="0" parTransId="{8FEC10F0-3ABB-4583-810D-27A9DB28ED0C}" sibTransId="{B2AEFC47-0DC5-46D7-B079-E36B41A0E82F}"/>
    <dgm:cxn modelId="{25AD5658-9846-4A90-B35C-F4368B2B563B}" srcId="{0C2EA5E8-58C8-4378-98CE-8290413CE3C9}" destId="{2A28CAD6-B012-44A6-8B4B-CCFEBE0A37B6}" srcOrd="2" destOrd="0" parTransId="{7CA2F366-B2A6-4442-BD39-5F572B823E9B}" sibTransId="{C35D0A7D-8E1F-4C79-ABA0-C786865A8E85}"/>
    <dgm:cxn modelId="{04FD8634-D5CD-495D-AAF7-53FD387DD235}" type="presOf" srcId="{0BBD2DED-7453-44C1-8C47-D6242AC15183}" destId="{3D19ED9A-ED24-4FC1-8A05-FD59A3F5525B}" srcOrd="0" destOrd="0" presId="urn:microsoft.com/office/officeart/2005/8/layout/process5"/>
    <dgm:cxn modelId="{B8EDA043-F987-48E4-A814-292D779FAF26}" type="presOf" srcId="{EF31C125-8F74-40FF-8265-6ABEC04F6E13}" destId="{165F313D-1EBB-48F0-A674-BE208BA6793C}" srcOrd="0" destOrd="0" presId="urn:microsoft.com/office/officeart/2005/8/layout/process5"/>
    <dgm:cxn modelId="{49849448-FE0A-49F4-9E2B-6C90D3E5E4D1}" type="presOf" srcId="{EF31C125-8F74-40FF-8265-6ABEC04F6E13}" destId="{936280D2-B857-4754-A287-5C60361E2752}" srcOrd="1" destOrd="0" presId="urn:microsoft.com/office/officeart/2005/8/layout/process5"/>
    <dgm:cxn modelId="{227DA876-50BB-4BC3-A492-8D9B4914CBCB}" srcId="{0C2EA5E8-58C8-4378-98CE-8290413CE3C9}" destId="{0BBD2DED-7453-44C1-8C47-D6242AC15183}" srcOrd="1" destOrd="0" parTransId="{7066EB98-10AA-4F6E-9B9A-A8E4F242F67F}" sibTransId="{EF31C125-8F74-40FF-8265-6ABEC04F6E13}"/>
    <dgm:cxn modelId="{227D56E2-9940-4A26-8FC8-4BF691A508E5}" type="presOf" srcId="{B2AEFC47-0DC5-46D7-B079-E36B41A0E82F}" destId="{D624FF44-2D88-4AAE-A0CC-8FA61A659004}" srcOrd="1" destOrd="0" presId="urn:microsoft.com/office/officeart/2005/8/layout/process5"/>
    <dgm:cxn modelId="{A537F2A0-10B3-45D0-BA16-A546C8BFD179}" type="presParOf" srcId="{64354ADE-1104-47AC-9565-466E50B3E563}" destId="{2AAA5437-24AC-4347-85EA-4B88C016CC20}" srcOrd="0" destOrd="0" presId="urn:microsoft.com/office/officeart/2005/8/layout/process5"/>
    <dgm:cxn modelId="{39069C11-ECBC-4189-92AD-6D6DDE728821}" type="presParOf" srcId="{64354ADE-1104-47AC-9565-466E50B3E563}" destId="{B2917090-3E79-468E-BC9F-87261BEBBFD0}" srcOrd="1" destOrd="0" presId="urn:microsoft.com/office/officeart/2005/8/layout/process5"/>
    <dgm:cxn modelId="{B10045DA-C9BB-4880-8295-75A0DFEAB79A}" type="presParOf" srcId="{B2917090-3E79-468E-BC9F-87261BEBBFD0}" destId="{D624FF44-2D88-4AAE-A0CC-8FA61A659004}" srcOrd="0" destOrd="0" presId="urn:microsoft.com/office/officeart/2005/8/layout/process5"/>
    <dgm:cxn modelId="{27140732-82C6-4267-927A-1862B7AF7D7F}" type="presParOf" srcId="{64354ADE-1104-47AC-9565-466E50B3E563}" destId="{3D19ED9A-ED24-4FC1-8A05-FD59A3F5525B}" srcOrd="2" destOrd="0" presId="urn:microsoft.com/office/officeart/2005/8/layout/process5"/>
    <dgm:cxn modelId="{6922929A-5C86-476E-AE36-8369B54C2F22}" type="presParOf" srcId="{64354ADE-1104-47AC-9565-466E50B3E563}" destId="{165F313D-1EBB-48F0-A674-BE208BA6793C}" srcOrd="3" destOrd="0" presId="urn:microsoft.com/office/officeart/2005/8/layout/process5"/>
    <dgm:cxn modelId="{CC4A1A3D-E4F7-420A-9F37-B259B64C6B5C}" type="presParOf" srcId="{165F313D-1EBB-48F0-A674-BE208BA6793C}" destId="{936280D2-B857-4754-A287-5C60361E2752}" srcOrd="0" destOrd="0" presId="urn:microsoft.com/office/officeart/2005/8/layout/process5"/>
    <dgm:cxn modelId="{21EB633E-655F-4ACA-A33D-F06950C6AC8A}" type="presParOf" srcId="{64354ADE-1104-47AC-9565-466E50B3E563}" destId="{A33498C6-9142-4007-9D2C-B4D999B38D5E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FE6F20-3881-4852-8815-85EF3B20BCB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9E617D-6604-46C9-92D4-3B3DD77B0914}">
      <dgm:prSet custT="1"/>
      <dgm:spPr/>
      <dgm:t>
        <a:bodyPr/>
        <a:lstStyle/>
        <a:p>
          <a:pPr algn="just"/>
          <a:r>
            <a:rPr lang="en-IN" sz="20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-Program </a:t>
          </a:r>
          <a:r>
            <a:rPr lang="en-IN" sz="2000" b="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started</a:t>
          </a:r>
          <a:r>
            <a:rPr lang="en-IN" sz="20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in all  Districts in 2017</a:t>
          </a:r>
        </a:p>
        <a:p>
          <a:pPr algn="just"/>
          <a:r>
            <a:rPr lang="en-IN" sz="20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-Nodal officers identified.</a:t>
          </a:r>
        </a:p>
        <a:p>
          <a:pPr algn="just"/>
          <a:r>
            <a:rPr lang="en-IN" sz="20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-Treatment  made free for all patients.</a:t>
          </a:r>
        </a:p>
      </dgm:t>
    </dgm:pt>
    <dgm:pt modelId="{9D42688B-738A-4AFF-B022-60289D0242D7}" type="parTrans" cxnId="{FF7255FC-F4C3-43E5-AEF1-34AD9DD1A0CD}">
      <dgm:prSet/>
      <dgm:spPr/>
      <dgm:t>
        <a:bodyPr/>
        <a:lstStyle/>
        <a:p>
          <a:endParaRPr lang="en-US"/>
        </a:p>
      </dgm:t>
    </dgm:pt>
    <dgm:pt modelId="{AF545043-DE1D-44AD-9999-5E7A16F67CFF}" type="sibTrans" cxnId="{FF7255FC-F4C3-43E5-AEF1-34AD9DD1A0CD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34FA1D9E-C551-472D-B3D8-22C3CB4ED154}">
      <dgm:prSet phldrT="[Text]" custT="1"/>
      <dgm:spPr/>
      <dgm:t>
        <a:bodyPr/>
        <a:lstStyle/>
        <a:p>
          <a:pPr algn="just"/>
          <a:r>
            <a:rPr lang="en-IN" sz="20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On July 28th 2018 National Viral Hepatitis Control Programme launched by GOI and imbibed by the State. </a:t>
          </a:r>
          <a:endParaRPr lang="en-US" sz="2000" dirty="0">
            <a:solidFill>
              <a:schemeClr val="bg1"/>
            </a:solidFill>
            <a:latin typeface="+mn-lt"/>
          </a:endParaRPr>
        </a:p>
      </dgm:t>
    </dgm:pt>
    <dgm:pt modelId="{D11BDE50-247E-4D82-844F-68667D82B091}" type="sibTrans" cxnId="{C08BF1E1-946A-4E51-A526-14E687F9D57F}">
      <dgm:prSet/>
      <dgm:spPr/>
      <dgm:t>
        <a:bodyPr/>
        <a:lstStyle/>
        <a:p>
          <a:endParaRPr lang="en-US"/>
        </a:p>
      </dgm:t>
    </dgm:pt>
    <dgm:pt modelId="{1348E412-A55F-4E14-A890-36E3F011A41F}" type="parTrans" cxnId="{C08BF1E1-946A-4E51-A526-14E687F9D57F}">
      <dgm:prSet/>
      <dgm:spPr/>
      <dgm:t>
        <a:bodyPr/>
        <a:lstStyle/>
        <a:p>
          <a:endParaRPr lang="en-US"/>
        </a:p>
      </dgm:t>
    </dgm:pt>
    <dgm:pt modelId="{368E992E-CEED-4CD6-B72E-25E958D0B35D}" type="pres">
      <dgm:prSet presAssocID="{47FE6F20-3881-4852-8815-85EF3B20BC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C056F1-6CE2-42B4-B02A-97D9AB83D5BD}" type="pres">
      <dgm:prSet presAssocID="{FA9E617D-6604-46C9-92D4-3B3DD77B0914}" presName="node" presStyleLbl="node1" presStyleIdx="0" presStyleCnt="2" custScaleX="29494" custScaleY="32167" custLinFactNeighborX="-1170" custLinFactNeighborY="-13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D1A68-E8AF-4A49-9EBC-4B9E0A0EDEB9}" type="pres">
      <dgm:prSet presAssocID="{AF545043-DE1D-44AD-9999-5E7A16F67CFF}" presName="sibTrans" presStyleLbl="sibTrans2D1" presStyleIdx="0" presStyleCnt="1" custScaleX="134445" custScaleY="13737"/>
      <dgm:spPr/>
      <dgm:t>
        <a:bodyPr/>
        <a:lstStyle/>
        <a:p>
          <a:endParaRPr lang="en-US"/>
        </a:p>
      </dgm:t>
    </dgm:pt>
    <dgm:pt modelId="{FED6CE70-B087-40AE-9D3C-EB8CB8D8057B}" type="pres">
      <dgm:prSet presAssocID="{AF545043-DE1D-44AD-9999-5E7A16F67CF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DFC6C52-DA04-4A4E-BFE9-9279CBBF5B6F}" type="pres">
      <dgm:prSet presAssocID="{34FA1D9E-C551-472D-B3D8-22C3CB4ED154}" presName="node" presStyleLbl="node1" presStyleIdx="1" presStyleCnt="2" custScaleX="39053" custScaleY="31889" custLinFactNeighborX="-32127" custLinFactNeighborY="-14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8BF1E1-946A-4E51-A526-14E687F9D57F}" srcId="{47FE6F20-3881-4852-8815-85EF3B20BCB9}" destId="{34FA1D9E-C551-472D-B3D8-22C3CB4ED154}" srcOrd="1" destOrd="0" parTransId="{1348E412-A55F-4E14-A890-36E3F011A41F}" sibTransId="{D11BDE50-247E-4D82-844F-68667D82B091}"/>
    <dgm:cxn modelId="{FF7255FC-F4C3-43E5-AEF1-34AD9DD1A0CD}" srcId="{47FE6F20-3881-4852-8815-85EF3B20BCB9}" destId="{FA9E617D-6604-46C9-92D4-3B3DD77B0914}" srcOrd="0" destOrd="0" parTransId="{9D42688B-738A-4AFF-B022-60289D0242D7}" sibTransId="{AF545043-DE1D-44AD-9999-5E7A16F67CFF}"/>
    <dgm:cxn modelId="{04D20E55-7637-4F26-B07D-F66C256DEA33}" type="presOf" srcId="{34FA1D9E-C551-472D-B3D8-22C3CB4ED154}" destId="{6DFC6C52-DA04-4A4E-BFE9-9279CBBF5B6F}" srcOrd="0" destOrd="0" presId="urn:microsoft.com/office/officeart/2005/8/layout/process5"/>
    <dgm:cxn modelId="{7736DB33-DE19-4DE1-BD1A-73C5AADA794C}" type="presOf" srcId="{AF545043-DE1D-44AD-9999-5E7A16F67CFF}" destId="{98CD1A68-E8AF-4A49-9EBC-4B9E0A0EDEB9}" srcOrd="0" destOrd="0" presId="urn:microsoft.com/office/officeart/2005/8/layout/process5"/>
    <dgm:cxn modelId="{1B9D2AD0-C2D9-496E-B64E-4094A74F8111}" type="presOf" srcId="{47FE6F20-3881-4852-8815-85EF3B20BCB9}" destId="{368E992E-CEED-4CD6-B72E-25E958D0B35D}" srcOrd="0" destOrd="0" presId="urn:microsoft.com/office/officeart/2005/8/layout/process5"/>
    <dgm:cxn modelId="{D346F6F2-2364-4F5B-A916-0648A41B4631}" type="presOf" srcId="{AF545043-DE1D-44AD-9999-5E7A16F67CFF}" destId="{FED6CE70-B087-40AE-9D3C-EB8CB8D8057B}" srcOrd="1" destOrd="0" presId="urn:microsoft.com/office/officeart/2005/8/layout/process5"/>
    <dgm:cxn modelId="{8D7B4A0A-3F42-4B7D-A585-8051978A3CAA}" type="presOf" srcId="{FA9E617D-6604-46C9-92D4-3B3DD77B0914}" destId="{2EC056F1-6CE2-42B4-B02A-97D9AB83D5BD}" srcOrd="0" destOrd="0" presId="urn:microsoft.com/office/officeart/2005/8/layout/process5"/>
    <dgm:cxn modelId="{0FC70D9E-25EC-422E-AE4F-869123AD3C24}" type="presParOf" srcId="{368E992E-CEED-4CD6-B72E-25E958D0B35D}" destId="{2EC056F1-6CE2-42B4-B02A-97D9AB83D5BD}" srcOrd="0" destOrd="0" presId="urn:microsoft.com/office/officeart/2005/8/layout/process5"/>
    <dgm:cxn modelId="{C47D0F25-81FF-428C-BE46-BB7232F26373}" type="presParOf" srcId="{368E992E-CEED-4CD6-B72E-25E958D0B35D}" destId="{98CD1A68-E8AF-4A49-9EBC-4B9E0A0EDEB9}" srcOrd="1" destOrd="0" presId="urn:microsoft.com/office/officeart/2005/8/layout/process5"/>
    <dgm:cxn modelId="{027E29D1-BC7E-4247-B5CA-3367DE725DF9}" type="presParOf" srcId="{98CD1A68-E8AF-4A49-9EBC-4B9E0A0EDEB9}" destId="{FED6CE70-B087-40AE-9D3C-EB8CB8D8057B}" srcOrd="0" destOrd="0" presId="urn:microsoft.com/office/officeart/2005/8/layout/process5"/>
    <dgm:cxn modelId="{3C4C5F35-D792-44DE-8F16-5ADE068AD669}" type="presParOf" srcId="{368E992E-CEED-4CD6-B72E-25E958D0B35D}" destId="{6DFC6C52-DA04-4A4E-BFE9-9279CBBF5B6F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4F1830-5F36-45FB-8D67-4A998DCF1E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44D4BD3-149F-47ED-B158-4F7C917E6273}">
      <dgm:prSet phldrT="[Text]" custT="1"/>
      <dgm:spPr/>
      <dgm:t>
        <a:bodyPr/>
        <a:lstStyle/>
        <a:p>
          <a:r>
            <a:rPr lang="en-US" sz="2400" dirty="0" smtClean="0">
              <a:latin typeface="+mn-lt"/>
              <a:cs typeface="Times New Roman" panose="02020603050405020304" pitchFamily="18" charset="0"/>
            </a:rPr>
            <a:t>Generating awareness among people</a:t>
          </a:r>
          <a:endParaRPr lang="en-IN" sz="2400" dirty="0">
            <a:latin typeface="+mn-lt"/>
          </a:endParaRPr>
        </a:p>
      </dgm:t>
    </dgm:pt>
    <dgm:pt modelId="{57382839-975B-4DB2-BF06-FC0807FE31E5}" type="parTrans" cxnId="{4F174CFF-57EA-4841-96B0-E1C6BF8642FA}">
      <dgm:prSet/>
      <dgm:spPr/>
      <dgm:t>
        <a:bodyPr/>
        <a:lstStyle/>
        <a:p>
          <a:endParaRPr lang="en-IN"/>
        </a:p>
      </dgm:t>
    </dgm:pt>
    <dgm:pt modelId="{AF6E02F4-871B-4E25-B5E9-D295C435F476}" type="sibTrans" cxnId="{4F174CFF-57EA-4841-96B0-E1C6BF8642FA}">
      <dgm:prSet/>
      <dgm:spPr/>
      <dgm:t>
        <a:bodyPr/>
        <a:lstStyle/>
        <a:p>
          <a:endParaRPr lang="en-IN"/>
        </a:p>
      </dgm:t>
    </dgm:pt>
    <dgm:pt modelId="{EC6B4FB4-9D71-4F56-BF7F-720C5A907209}">
      <dgm:prSet phldrT="[Text]" custT="1"/>
      <dgm:spPr/>
      <dgm:t>
        <a:bodyPr/>
        <a:lstStyle/>
        <a:p>
          <a:r>
            <a:rPr lang="en-US" sz="2400" dirty="0" smtClean="0">
              <a:latin typeface="+mn-lt"/>
              <a:cs typeface="Times New Roman" panose="02020603050405020304" pitchFamily="18" charset="0"/>
            </a:rPr>
            <a:t>Conducting screening in Hot Spots</a:t>
          </a:r>
          <a:endParaRPr lang="en-IN" sz="2400" dirty="0">
            <a:latin typeface="+mn-lt"/>
          </a:endParaRPr>
        </a:p>
      </dgm:t>
    </dgm:pt>
    <dgm:pt modelId="{CD70231B-DCDB-4E14-B2CD-ACB0E0005480}" type="parTrans" cxnId="{FB725D68-59D5-4642-A05B-8D589985FA8F}">
      <dgm:prSet/>
      <dgm:spPr/>
      <dgm:t>
        <a:bodyPr/>
        <a:lstStyle/>
        <a:p>
          <a:endParaRPr lang="en-IN"/>
        </a:p>
      </dgm:t>
    </dgm:pt>
    <dgm:pt modelId="{4677E9EF-1D3E-4D44-8828-3532BBA4CE6E}" type="sibTrans" cxnId="{FB725D68-59D5-4642-A05B-8D589985FA8F}">
      <dgm:prSet/>
      <dgm:spPr/>
      <dgm:t>
        <a:bodyPr/>
        <a:lstStyle/>
        <a:p>
          <a:endParaRPr lang="en-IN"/>
        </a:p>
      </dgm:t>
    </dgm:pt>
    <dgm:pt modelId="{0D0D95E1-CBD1-4C2E-A7F3-FCC8BC478DC2}">
      <dgm:prSet phldrT="[Text]" custT="1"/>
      <dgm:spPr/>
      <dgm:t>
        <a:bodyPr/>
        <a:lstStyle/>
        <a:p>
          <a:r>
            <a:rPr lang="en-US" sz="2400" dirty="0" smtClean="0">
              <a:latin typeface="+mn-lt"/>
              <a:cs typeface="Times New Roman" panose="02020603050405020304" pitchFamily="18" charset="0"/>
            </a:rPr>
            <a:t>Identifying the Hot spots</a:t>
          </a:r>
          <a:endParaRPr lang="en-IN" sz="2400" dirty="0">
            <a:latin typeface="+mn-lt"/>
          </a:endParaRPr>
        </a:p>
      </dgm:t>
    </dgm:pt>
    <dgm:pt modelId="{787AA72C-8D07-470E-9FDD-7195149CC252}" type="sibTrans" cxnId="{EF501850-5C51-4288-8DB6-208039C78E4D}">
      <dgm:prSet/>
      <dgm:spPr/>
      <dgm:t>
        <a:bodyPr/>
        <a:lstStyle/>
        <a:p>
          <a:endParaRPr lang="en-IN"/>
        </a:p>
      </dgm:t>
    </dgm:pt>
    <dgm:pt modelId="{C8952467-7AB0-467F-AED1-81D6CBB89589}" type="parTrans" cxnId="{EF501850-5C51-4288-8DB6-208039C78E4D}">
      <dgm:prSet/>
      <dgm:spPr/>
      <dgm:t>
        <a:bodyPr/>
        <a:lstStyle/>
        <a:p>
          <a:endParaRPr lang="en-IN"/>
        </a:p>
      </dgm:t>
    </dgm:pt>
    <dgm:pt modelId="{9113D21A-D89B-4F69-904D-6ACACD2D93D8}">
      <dgm:prSet custT="1"/>
      <dgm:spPr/>
      <dgm:t>
        <a:bodyPr/>
        <a:lstStyle/>
        <a:p>
          <a:r>
            <a:rPr lang="en-US" sz="2400" dirty="0" smtClean="0">
              <a:latin typeface="+mn-lt"/>
              <a:cs typeface="Times New Roman" panose="02020603050405020304" pitchFamily="18" charset="0"/>
            </a:rPr>
            <a:t>Linkage of positive patients with the health services</a:t>
          </a:r>
          <a:endParaRPr lang="en-US" sz="2400" dirty="0">
            <a:latin typeface="+mn-lt"/>
            <a:cs typeface="Times New Roman" panose="02020603050405020304" pitchFamily="18" charset="0"/>
          </a:endParaRPr>
        </a:p>
      </dgm:t>
    </dgm:pt>
    <dgm:pt modelId="{6C27FFAE-5543-4CD3-9F43-D48EF416CA17}" type="parTrans" cxnId="{DF66AA86-2597-4B5C-8A66-0282126F51AA}">
      <dgm:prSet/>
      <dgm:spPr/>
      <dgm:t>
        <a:bodyPr/>
        <a:lstStyle/>
        <a:p>
          <a:endParaRPr lang="en-IN"/>
        </a:p>
      </dgm:t>
    </dgm:pt>
    <dgm:pt modelId="{5DDF5B56-1AD7-451D-94EE-67B7FCD80CA3}" type="sibTrans" cxnId="{DF66AA86-2597-4B5C-8A66-0282126F51AA}">
      <dgm:prSet/>
      <dgm:spPr/>
      <dgm:t>
        <a:bodyPr/>
        <a:lstStyle/>
        <a:p>
          <a:endParaRPr lang="en-IN"/>
        </a:p>
      </dgm:t>
    </dgm:pt>
    <dgm:pt modelId="{80021B38-A91A-4DC4-BA18-788303D9CCA4}">
      <dgm:prSet phldrT="[Text]" custT="1"/>
      <dgm:spPr/>
      <dgm:t>
        <a:bodyPr/>
        <a:lstStyle/>
        <a:p>
          <a:r>
            <a:rPr lang="en-US" sz="2400" dirty="0" smtClean="0">
              <a:latin typeface="+mn-lt"/>
              <a:cs typeface="Times New Roman" panose="02020603050405020304" pitchFamily="18" charset="0"/>
            </a:rPr>
            <a:t>Follow-up with the patients</a:t>
          </a:r>
          <a:endParaRPr lang="en-IN" sz="2400" dirty="0">
            <a:latin typeface="+mn-lt"/>
            <a:cs typeface="Times New Roman" panose="02020603050405020304" pitchFamily="18" charset="0"/>
          </a:endParaRPr>
        </a:p>
      </dgm:t>
    </dgm:pt>
    <dgm:pt modelId="{EDC72D21-C338-4A95-A49C-372D7B8B4DF8}" type="parTrans" cxnId="{D041CBE6-3315-426C-A4DA-79D0AAE7BD48}">
      <dgm:prSet/>
      <dgm:spPr/>
      <dgm:t>
        <a:bodyPr/>
        <a:lstStyle/>
        <a:p>
          <a:endParaRPr lang="en-IN"/>
        </a:p>
      </dgm:t>
    </dgm:pt>
    <dgm:pt modelId="{05DE55B5-37BC-4167-88A3-21B2148CE5A3}" type="sibTrans" cxnId="{D041CBE6-3315-426C-A4DA-79D0AAE7BD48}">
      <dgm:prSet/>
      <dgm:spPr/>
      <dgm:t>
        <a:bodyPr/>
        <a:lstStyle/>
        <a:p>
          <a:endParaRPr lang="en-IN"/>
        </a:p>
      </dgm:t>
    </dgm:pt>
    <dgm:pt modelId="{F0DB3D3F-6D24-4ABC-965D-AEA2B5DCD63C}">
      <dgm:prSet custT="1"/>
      <dgm:spPr/>
      <dgm:t>
        <a:bodyPr/>
        <a:lstStyle/>
        <a:p>
          <a:r>
            <a:rPr lang="en-US" sz="2400" dirty="0" smtClean="0">
              <a:latin typeface="+mn-lt"/>
              <a:cs typeface="Times New Roman" panose="02020603050405020304" pitchFamily="18" charset="0"/>
            </a:rPr>
            <a:t>Ensuring availability of Drugs and testing facilities</a:t>
          </a:r>
          <a:endParaRPr lang="en-US" sz="2400" dirty="0">
            <a:latin typeface="+mn-lt"/>
            <a:cs typeface="Times New Roman" panose="02020603050405020304" pitchFamily="18" charset="0"/>
          </a:endParaRPr>
        </a:p>
      </dgm:t>
    </dgm:pt>
    <dgm:pt modelId="{227938A2-8690-4656-BF62-CC881E732BDC}" type="parTrans" cxnId="{B47274E4-884A-47A2-BEC6-4B03BF180EC4}">
      <dgm:prSet/>
      <dgm:spPr/>
      <dgm:t>
        <a:bodyPr/>
        <a:lstStyle/>
        <a:p>
          <a:endParaRPr lang="en-IN"/>
        </a:p>
      </dgm:t>
    </dgm:pt>
    <dgm:pt modelId="{253451A6-45C2-4350-9979-B90220842C0E}" type="sibTrans" cxnId="{B47274E4-884A-47A2-BEC6-4B03BF180EC4}">
      <dgm:prSet/>
      <dgm:spPr/>
      <dgm:t>
        <a:bodyPr/>
        <a:lstStyle/>
        <a:p>
          <a:endParaRPr lang="en-IN"/>
        </a:p>
      </dgm:t>
    </dgm:pt>
    <dgm:pt modelId="{2996A189-C7BB-45B9-8977-FF6AAA1AC500}" type="pres">
      <dgm:prSet presAssocID="{FC4F1830-5F36-45FB-8D67-4A998DCF1E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82A1CBE-F426-4B11-BFE5-67B971628E7A}" type="pres">
      <dgm:prSet presAssocID="{0D0D95E1-CBD1-4C2E-A7F3-FCC8BC478DC2}" presName="linNode" presStyleCnt="0"/>
      <dgm:spPr/>
    </dgm:pt>
    <dgm:pt modelId="{947B2C05-2D83-4974-9AB5-332A9EDE697C}" type="pres">
      <dgm:prSet presAssocID="{0D0D95E1-CBD1-4C2E-A7F3-FCC8BC478DC2}" presName="parentText" presStyleLbl="node1" presStyleIdx="0" presStyleCnt="6" custScaleY="20169" custLinFactNeighborX="-89217" custLinFactNeighborY="-1981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0BBCB36-CD0C-4FA6-AB99-2028BA72DCF8}" type="pres">
      <dgm:prSet presAssocID="{787AA72C-8D07-470E-9FDD-7195149CC252}" presName="sp" presStyleCnt="0"/>
      <dgm:spPr/>
    </dgm:pt>
    <dgm:pt modelId="{5244EF05-2042-43FE-AB13-BD89B60A7334}" type="pres">
      <dgm:prSet presAssocID="{D44D4BD3-149F-47ED-B158-4F7C917E6273}" presName="linNode" presStyleCnt="0"/>
      <dgm:spPr/>
    </dgm:pt>
    <dgm:pt modelId="{BCAD7C47-33B2-4868-8B8D-79918D5103F8}" type="pres">
      <dgm:prSet presAssocID="{D44D4BD3-149F-47ED-B158-4F7C917E6273}" presName="parentText" presStyleLbl="node1" presStyleIdx="1" presStyleCnt="6" custScaleY="18810" custLinFactNeighborX="-89217" custLinFactNeighborY="133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9645C43-95C2-4802-8683-70D035ABE79D}" type="pres">
      <dgm:prSet presAssocID="{AF6E02F4-871B-4E25-B5E9-D295C435F476}" presName="sp" presStyleCnt="0"/>
      <dgm:spPr/>
    </dgm:pt>
    <dgm:pt modelId="{3F56BF43-9E4D-4EB8-8DE2-F8780AD6680D}" type="pres">
      <dgm:prSet presAssocID="{EC6B4FB4-9D71-4F56-BF7F-720C5A907209}" presName="linNode" presStyleCnt="0"/>
      <dgm:spPr/>
    </dgm:pt>
    <dgm:pt modelId="{548638D6-4567-4EED-BF94-4CC7C7CC78FE}" type="pres">
      <dgm:prSet presAssocID="{EC6B4FB4-9D71-4F56-BF7F-720C5A907209}" presName="parentText" presStyleLbl="node1" presStyleIdx="2" presStyleCnt="6" custAng="0" custFlipVert="0" custScaleY="18973" custLinFactNeighborX="-89217" custLinFactNeighborY="3128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080BBE3-C56B-4D06-BC3A-114706DB37CF}" type="pres">
      <dgm:prSet presAssocID="{4677E9EF-1D3E-4D44-8828-3532BBA4CE6E}" presName="sp" presStyleCnt="0"/>
      <dgm:spPr/>
    </dgm:pt>
    <dgm:pt modelId="{A8AE0BB3-6E15-49C0-8509-64E64474671B}" type="pres">
      <dgm:prSet presAssocID="{9113D21A-D89B-4F69-904D-6ACACD2D93D8}" presName="linNode" presStyleCnt="0"/>
      <dgm:spPr/>
    </dgm:pt>
    <dgm:pt modelId="{33BFE2D4-3F34-443F-AFD9-1554A1690BF1}" type="pres">
      <dgm:prSet presAssocID="{9113D21A-D89B-4F69-904D-6ACACD2D93D8}" presName="parentText" presStyleLbl="node1" presStyleIdx="3" presStyleCnt="6" custScaleY="23940" custLinFactNeighborX="-88889" custLinFactNeighborY="313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299D535-06B4-4328-A3DF-74A9BCF62BAC}" type="pres">
      <dgm:prSet presAssocID="{5DDF5B56-1AD7-451D-94EE-67B7FCD80CA3}" presName="sp" presStyleCnt="0"/>
      <dgm:spPr/>
    </dgm:pt>
    <dgm:pt modelId="{B464823C-AEE1-46E6-8100-DF9D997B5299}" type="pres">
      <dgm:prSet presAssocID="{80021B38-A91A-4DC4-BA18-788303D9CCA4}" presName="linNode" presStyleCnt="0"/>
      <dgm:spPr/>
    </dgm:pt>
    <dgm:pt modelId="{09B423F2-54AA-45EF-959B-1ECBA4E1BB6F}" type="pres">
      <dgm:prSet presAssocID="{80021B38-A91A-4DC4-BA18-788303D9CCA4}" presName="parentText" presStyleLbl="node1" presStyleIdx="4" presStyleCnt="6" custScaleY="21892" custLinFactNeighborX="-98355" custLinFactNeighborY="3709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82FD672-7C2F-4F5D-856D-814AEE07CED7}" type="pres">
      <dgm:prSet presAssocID="{05DE55B5-37BC-4167-88A3-21B2148CE5A3}" presName="sp" presStyleCnt="0"/>
      <dgm:spPr/>
    </dgm:pt>
    <dgm:pt modelId="{79D7ED21-B251-4128-B2C8-622F80777B9F}" type="pres">
      <dgm:prSet presAssocID="{F0DB3D3F-6D24-4ABC-965D-AEA2B5DCD63C}" presName="linNode" presStyleCnt="0"/>
      <dgm:spPr/>
    </dgm:pt>
    <dgm:pt modelId="{999B152B-A026-4CA0-A2DB-46C5A00CDD28}" type="pres">
      <dgm:prSet presAssocID="{F0DB3D3F-6D24-4ABC-965D-AEA2B5DCD63C}" presName="parentText" presStyleLbl="node1" presStyleIdx="5" presStyleCnt="6" custScaleY="21498" custLinFactNeighborX="-88889" custLinFactNeighborY="-24639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C46E32F-72FA-43CC-9817-DEFD1E9EFC49}" type="presOf" srcId="{D44D4BD3-149F-47ED-B158-4F7C917E6273}" destId="{BCAD7C47-33B2-4868-8B8D-79918D5103F8}" srcOrd="0" destOrd="0" presId="urn:microsoft.com/office/officeart/2005/8/layout/vList5"/>
    <dgm:cxn modelId="{B47274E4-884A-47A2-BEC6-4B03BF180EC4}" srcId="{FC4F1830-5F36-45FB-8D67-4A998DCF1EF0}" destId="{F0DB3D3F-6D24-4ABC-965D-AEA2B5DCD63C}" srcOrd="5" destOrd="0" parTransId="{227938A2-8690-4656-BF62-CC881E732BDC}" sibTransId="{253451A6-45C2-4350-9979-B90220842C0E}"/>
    <dgm:cxn modelId="{EF501850-5C51-4288-8DB6-208039C78E4D}" srcId="{FC4F1830-5F36-45FB-8D67-4A998DCF1EF0}" destId="{0D0D95E1-CBD1-4C2E-A7F3-FCC8BC478DC2}" srcOrd="0" destOrd="0" parTransId="{C8952467-7AB0-467F-AED1-81D6CBB89589}" sibTransId="{787AA72C-8D07-470E-9FDD-7195149CC252}"/>
    <dgm:cxn modelId="{FB725D68-59D5-4642-A05B-8D589985FA8F}" srcId="{FC4F1830-5F36-45FB-8D67-4A998DCF1EF0}" destId="{EC6B4FB4-9D71-4F56-BF7F-720C5A907209}" srcOrd="2" destOrd="0" parTransId="{CD70231B-DCDB-4E14-B2CD-ACB0E0005480}" sibTransId="{4677E9EF-1D3E-4D44-8828-3532BBA4CE6E}"/>
    <dgm:cxn modelId="{8DB94107-9D58-4DB3-AED8-9D58BD6CF2D4}" type="presOf" srcId="{F0DB3D3F-6D24-4ABC-965D-AEA2B5DCD63C}" destId="{999B152B-A026-4CA0-A2DB-46C5A00CDD28}" srcOrd="0" destOrd="0" presId="urn:microsoft.com/office/officeart/2005/8/layout/vList5"/>
    <dgm:cxn modelId="{FEB9455C-B6AA-4344-A163-433606854407}" type="presOf" srcId="{9113D21A-D89B-4F69-904D-6ACACD2D93D8}" destId="{33BFE2D4-3F34-443F-AFD9-1554A1690BF1}" srcOrd="0" destOrd="0" presId="urn:microsoft.com/office/officeart/2005/8/layout/vList5"/>
    <dgm:cxn modelId="{4528C882-896C-4423-BE81-1018D7ED1DC5}" type="presOf" srcId="{EC6B4FB4-9D71-4F56-BF7F-720C5A907209}" destId="{548638D6-4567-4EED-BF94-4CC7C7CC78FE}" srcOrd="0" destOrd="0" presId="urn:microsoft.com/office/officeart/2005/8/layout/vList5"/>
    <dgm:cxn modelId="{DF66AA86-2597-4B5C-8A66-0282126F51AA}" srcId="{FC4F1830-5F36-45FB-8D67-4A998DCF1EF0}" destId="{9113D21A-D89B-4F69-904D-6ACACD2D93D8}" srcOrd="3" destOrd="0" parTransId="{6C27FFAE-5543-4CD3-9F43-D48EF416CA17}" sibTransId="{5DDF5B56-1AD7-451D-94EE-67B7FCD80CA3}"/>
    <dgm:cxn modelId="{4F174CFF-57EA-4841-96B0-E1C6BF8642FA}" srcId="{FC4F1830-5F36-45FB-8D67-4A998DCF1EF0}" destId="{D44D4BD3-149F-47ED-B158-4F7C917E6273}" srcOrd="1" destOrd="0" parTransId="{57382839-975B-4DB2-BF06-FC0807FE31E5}" sibTransId="{AF6E02F4-871B-4E25-B5E9-D295C435F476}"/>
    <dgm:cxn modelId="{32E0F71A-F350-4304-84ED-70FE091D3F35}" type="presOf" srcId="{80021B38-A91A-4DC4-BA18-788303D9CCA4}" destId="{09B423F2-54AA-45EF-959B-1ECBA4E1BB6F}" srcOrd="0" destOrd="0" presId="urn:microsoft.com/office/officeart/2005/8/layout/vList5"/>
    <dgm:cxn modelId="{BF1457D7-46FC-418A-9517-16ED71715C5A}" type="presOf" srcId="{FC4F1830-5F36-45FB-8D67-4A998DCF1EF0}" destId="{2996A189-C7BB-45B9-8977-FF6AAA1AC500}" srcOrd="0" destOrd="0" presId="urn:microsoft.com/office/officeart/2005/8/layout/vList5"/>
    <dgm:cxn modelId="{D041CBE6-3315-426C-A4DA-79D0AAE7BD48}" srcId="{FC4F1830-5F36-45FB-8D67-4A998DCF1EF0}" destId="{80021B38-A91A-4DC4-BA18-788303D9CCA4}" srcOrd="4" destOrd="0" parTransId="{EDC72D21-C338-4A95-A49C-372D7B8B4DF8}" sibTransId="{05DE55B5-37BC-4167-88A3-21B2148CE5A3}"/>
    <dgm:cxn modelId="{6931103C-1AD4-432D-9AF8-01BA1495C522}" type="presOf" srcId="{0D0D95E1-CBD1-4C2E-A7F3-FCC8BC478DC2}" destId="{947B2C05-2D83-4974-9AB5-332A9EDE697C}" srcOrd="0" destOrd="0" presId="urn:microsoft.com/office/officeart/2005/8/layout/vList5"/>
    <dgm:cxn modelId="{BB553847-2550-4DC5-969D-14A61114A03D}" type="presParOf" srcId="{2996A189-C7BB-45B9-8977-FF6AAA1AC500}" destId="{B82A1CBE-F426-4B11-BFE5-67B971628E7A}" srcOrd="0" destOrd="0" presId="urn:microsoft.com/office/officeart/2005/8/layout/vList5"/>
    <dgm:cxn modelId="{E0523D35-2FB9-493F-9C75-9B9EC68DB391}" type="presParOf" srcId="{B82A1CBE-F426-4B11-BFE5-67B971628E7A}" destId="{947B2C05-2D83-4974-9AB5-332A9EDE697C}" srcOrd="0" destOrd="0" presId="urn:microsoft.com/office/officeart/2005/8/layout/vList5"/>
    <dgm:cxn modelId="{ABBA5502-976B-4EA9-91CB-37C09BC9EF3B}" type="presParOf" srcId="{2996A189-C7BB-45B9-8977-FF6AAA1AC500}" destId="{20BBCB36-CD0C-4FA6-AB99-2028BA72DCF8}" srcOrd="1" destOrd="0" presId="urn:microsoft.com/office/officeart/2005/8/layout/vList5"/>
    <dgm:cxn modelId="{004C3115-9EFF-4E83-AA8A-8BA4893B7F40}" type="presParOf" srcId="{2996A189-C7BB-45B9-8977-FF6AAA1AC500}" destId="{5244EF05-2042-43FE-AB13-BD89B60A7334}" srcOrd="2" destOrd="0" presId="urn:microsoft.com/office/officeart/2005/8/layout/vList5"/>
    <dgm:cxn modelId="{8A936195-CD73-4A1C-8D54-7ACF21BE09B1}" type="presParOf" srcId="{5244EF05-2042-43FE-AB13-BD89B60A7334}" destId="{BCAD7C47-33B2-4868-8B8D-79918D5103F8}" srcOrd="0" destOrd="0" presId="urn:microsoft.com/office/officeart/2005/8/layout/vList5"/>
    <dgm:cxn modelId="{2F29530F-9FAA-44B5-8AB7-D5AD10C6BF9F}" type="presParOf" srcId="{2996A189-C7BB-45B9-8977-FF6AAA1AC500}" destId="{69645C43-95C2-4802-8683-70D035ABE79D}" srcOrd="3" destOrd="0" presId="urn:microsoft.com/office/officeart/2005/8/layout/vList5"/>
    <dgm:cxn modelId="{223056D3-5605-42D0-B53B-E85E9877E5E5}" type="presParOf" srcId="{2996A189-C7BB-45B9-8977-FF6AAA1AC500}" destId="{3F56BF43-9E4D-4EB8-8DE2-F8780AD6680D}" srcOrd="4" destOrd="0" presId="urn:microsoft.com/office/officeart/2005/8/layout/vList5"/>
    <dgm:cxn modelId="{8AF3878C-47DA-4272-8A5D-8DA3F62461E0}" type="presParOf" srcId="{3F56BF43-9E4D-4EB8-8DE2-F8780AD6680D}" destId="{548638D6-4567-4EED-BF94-4CC7C7CC78FE}" srcOrd="0" destOrd="0" presId="urn:microsoft.com/office/officeart/2005/8/layout/vList5"/>
    <dgm:cxn modelId="{00842C75-4CE6-43A6-8500-0CE72A0D8738}" type="presParOf" srcId="{2996A189-C7BB-45B9-8977-FF6AAA1AC500}" destId="{C080BBE3-C56B-4D06-BC3A-114706DB37CF}" srcOrd="5" destOrd="0" presId="urn:microsoft.com/office/officeart/2005/8/layout/vList5"/>
    <dgm:cxn modelId="{C8757052-101F-4FC3-B348-9B5DF1AE043C}" type="presParOf" srcId="{2996A189-C7BB-45B9-8977-FF6AAA1AC500}" destId="{A8AE0BB3-6E15-49C0-8509-64E64474671B}" srcOrd="6" destOrd="0" presId="urn:microsoft.com/office/officeart/2005/8/layout/vList5"/>
    <dgm:cxn modelId="{1414056B-84DE-4D21-AAFF-391DA606D7B6}" type="presParOf" srcId="{A8AE0BB3-6E15-49C0-8509-64E64474671B}" destId="{33BFE2D4-3F34-443F-AFD9-1554A1690BF1}" srcOrd="0" destOrd="0" presId="urn:microsoft.com/office/officeart/2005/8/layout/vList5"/>
    <dgm:cxn modelId="{CA275F16-9DC9-4ACD-B3FA-76616B6F4A41}" type="presParOf" srcId="{2996A189-C7BB-45B9-8977-FF6AAA1AC500}" destId="{2299D535-06B4-4328-A3DF-74A9BCF62BAC}" srcOrd="7" destOrd="0" presId="urn:microsoft.com/office/officeart/2005/8/layout/vList5"/>
    <dgm:cxn modelId="{F56AA2DC-4609-4DC1-8C58-3D9EC22CD08F}" type="presParOf" srcId="{2996A189-C7BB-45B9-8977-FF6AAA1AC500}" destId="{B464823C-AEE1-46E6-8100-DF9D997B5299}" srcOrd="8" destOrd="0" presId="urn:microsoft.com/office/officeart/2005/8/layout/vList5"/>
    <dgm:cxn modelId="{22204092-3772-4C6A-8AA5-E050C4570CB5}" type="presParOf" srcId="{B464823C-AEE1-46E6-8100-DF9D997B5299}" destId="{09B423F2-54AA-45EF-959B-1ECBA4E1BB6F}" srcOrd="0" destOrd="0" presId="urn:microsoft.com/office/officeart/2005/8/layout/vList5"/>
    <dgm:cxn modelId="{9314F359-57AA-41B7-B77B-7490672ED732}" type="presParOf" srcId="{2996A189-C7BB-45B9-8977-FF6AAA1AC500}" destId="{682FD672-7C2F-4F5D-856D-814AEE07CED7}" srcOrd="9" destOrd="0" presId="urn:microsoft.com/office/officeart/2005/8/layout/vList5"/>
    <dgm:cxn modelId="{4AE1C930-27BB-44B2-8B0B-8714DFC8E058}" type="presParOf" srcId="{2996A189-C7BB-45B9-8977-FF6AAA1AC500}" destId="{79D7ED21-B251-4128-B2C8-622F80777B9F}" srcOrd="10" destOrd="0" presId="urn:microsoft.com/office/officeart/2005/8/layout/vList5"/>
    <dgm:cxn modelId="{B0412500-A0DD-4DFA-93AE-025FC0270767}" type="presParOf" srcId="{79D7ED21-B251-4128-B2C8-622F80777B9F}" destId="{999B152B-A026-4CA0-A2DB-46C5A00CDD2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4F1830-5F36-45FB-8D67-4A998DCF1E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996A189-C7BB-45B9-8977-FF6AAA1AC500}" type="pres">
      <dgm:prSet presAssocID="{FC4F1830-5F36-45FB-8D67-4A998DCF1E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</dgm:ptLst>
  <dgm:cxnLst>
    <dgm:cxn modelId="{1BB0BA23-6A60-46A8-9C4E-61FFC9A3261E}" type="presOf" srcId="{FC4F1830-5F36-45FB-8D67-4A998DCF1EF0}" destId="{2996A189-C7BB-45B9-8977-FF6AAA1AC50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A5437-24AC-4347-85EA-4B88C016CC20}">
      <dsp:nvSpPr>
        <dsp:cNvPr id="0" name=""/>
        <dsp:cNvSpPr/>
      </dsp:nvSpPr>
      <dsp:spPr>
        <a:xfrm>
          <a:off x="0" y="0"/>
          <a:ext cx="3892406" cy="1653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n-lt"/>
              <a:cs typeface="Times New Roman" pitchFamily="18" charset="0"/>
            </a:rPr>
            <a:t>In 2013 Program started in three Districts (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Fatehabad</a:t>
          </a:r>
          <a:r>
            <a:rPr lang="en-US" sz="2000" kern="1200" dirty="0" smtClean="0">
              <a:latin typeface="+mn-lt"/>
              <a:cs typeface="Times New Roman" pitchFamily="18" charset="0"/>
            </a:rPr>
            <a:t>,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Kaithal</a:t>
          </a:r>
          <a:r>
            <a:rPr lang="en-US" sz="2000" kern="1200" dirty="0" smtClean="0">
              <a:latin typeface="+mn-lt"/>
              <a:cs typeface="Times New Roman" pitchFamily="18" charset="0"/>
            </a:rPr>
            <a:t> and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Jind</a:t>
          </a:r>
          <a:r>
            <a:rPr lang="en-US" sz="2000" kern="1200" dirty="0" smtClean="0">
              <a:latin typeface="+mn-lt"/>
              <a:cs typeface="Times New Roman" pitchFamily="18" charset="0"/>
            </a:rPr>
            <a:t>)  with initial state budget of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Rs</a:t>
          </a:r>
          <a:r>
            <a:rPr lang="en-US" sz="2000" kern="1200" dirty="0" smtClean="0">
              <a:latin typeface="+mn-lt"/>
              <a:cs typeface="Times New Roman" pitchFamily="18" charset="0"/>
            </a:rPr>
            <a:t>. 5.87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crores</a:t>
          </a:r>
          <a:r>
            <a:rPr lang="en-US" sz="2000" kern="1200" dirty="0" smtClean="0">
              <a:latin typeface="+mn-lt"/>
              <a:cs typeface="Times New Roman" pitchFamily="18" charset="0"/>
            </a:rPr>
            <a:t>.</a:t>
          </a:r>
        </a:p>
      </dsp:txBody>
      <dsp:txXfrm>
        <a:off x="48430" y="48430"/>
        <a:ext cx="3795546" cy="1556658"/>
      </dsp:txXfrm>
    </dsp:sp>
    <dsp:sp modelId="{B2917090-3E79-468E-BC9F-87261BEBBFD0}">
      <dsp:nvSpPr>
        <dsp:cNvPr id="0" name=""/>
        <dsp:cNvSpPr/>
      </dsp:nvSpPr>
      <dsp:spPr>
        <a:xfrm rot="21580207">
          <a:off x="4094935" y="563776"/>
          <a:ext cx="1426382" cy="357839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rgbClr val="0070C0"/>
            </a:solidFill>
          </a:endParaRPr>
        </a:p>
      </dsp:txBody>
      <dsp:txXfrm>
        <a:off x="4094936" y="635653"/>
        <a:ext cx="1319030" cy="214703"/>
      </dsp:txXfrm>
    </dsp:sp>
    <dsp:sp modelId="{3D19ED9A-ED24-4FC1-8A05-FD59A3F5525B}">
      <dsp:nvSpPr>
        <dsp:cNvPr id="0" name=""/>
        <dsp:cNvSpPr/>
      </dsp:nvSpPr>
      <dsp:spPr>
        <a:xfrm>
          <a:off x="5713791" y="5"/>
          <a:ext cx="5240513" cy="1579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n-lt"/>
              <a:cs typeface="Times New Roman" pitchFamily="18" charset="0"/>
            </a:rPr>
            <a:t>PGIMS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Rohtak</a:t>
          </a:r>
          <a:r>
            <a:rPr lang="en-US" sz="2000" kern="1200" dirty="0" smtClean="0">
              <a:latin typeface="+mn-lt"/>
              <a:cs typeface="Times New Roman" pitchFamily="18" charset="0"/>
            </a:rPr>
            <a:t> was the  nodal center for treatment </a:t>
          </a:r>
          <a:endParaRPr lang="en-US" sz="2000" kern="1200" dirty="0">
            <a:latin typeface="+mn-lt"/>
          </a:endParaRPr>
        </a:p>
      </dsp:txBody>
      <dsp:txXfrm>
        <a:off x="5760066" y="46280"/>
        <a:ext cx="5147963" cy="1487398"/>
      </dsp:txXfrm>
    </dsp:sp>
    <dsp:sp modelId="{165F313D-1EBB-48F0-A674-BE208BA6793C}">
      <dsp:nvSpPr>
        <dsp:cNvPr id="0" name=""/>
        <dsp:cNvSpPr/>
      </dsp:nvSpPr>
      <dsp:spPr>
        <a:xfrm rot="4767761" flipH="1" flipV="1">
          <a:off x="6849331" y="2089248"/>
          <a:ext cx="57215" cy="48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-5400000">
        <a:off x="6864669" y="2099464"/>
        <a:ext cx="29210" cy="42610"/>
      </dsp:txXfrm>
    </dsp:sp>
    <dsp:sp modelId="{A33498C6-9142-4007-9D2C-B4D999B38D5E}">
      <dsp:nvSpPr>
        <dsp:cNvPr id="0" name=""/>
        <dsp:cNvSpPr/>
      </dsp:nvSpPr>
      <dsp:spPr>
        <a:xfrm>
          <a:off x="6612339" y="2608376"/>
          <a:ext cx="4603348" cy="2598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n-US" sz="2000" kern="1200" baseline="0" dirty="0" smtClean="0">
              <a:latin typeface="+mn-lt"/>
              <a:cs typeface="Times New Roman" pitchFamily="18" charset="0"/>
            </a:rPr>
            <a:t>F</a:t>
          </a:r>
          <a:r>
            <a:rPr lang="en-US" sz="2000" kern="1200" dirty="0" smtClean="0">
              <a:latin typeface="+mn-lt"/>
              <a:cs typeface="Times New Roman" pitchFamily="18" charset="0"/>
            </a:rPr>
            <a:t>ree treatment to special category       patients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n-lt"/>
              <a:cs typeface="Times New Roman" pitchFamily="18" charset="0"/>
            </a:rPr>
            <a:t> -Subsidized rate treatment was available to other patients @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Rs</a:t>
          </a:r>
          <a:r>
            <a:rPr lang="en-US" sz="2000" kern="1200" dirty="0" smtClean="0">
              <a:latin typeface="+mn-lt"/>
              <a:cs typeface="Times New Roman" pitchFamily="18" charset="0"/>
            </a:rPr>
            <a:t>. 1 lakh-2 lakh/patient for uncomplicated and complicated respectively.</a:t>
          </a:r>
        </a:p>
      </dsp:txBody>
      <dsp:txXfrm>
        <a:off x="6688460" y="2684497"/>
        <a:ext cx="4451106" cy="2446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056F1-6CE2-42B4-B02A-97D9AB83D5BD}">
      <dsp:nvSpPr>
        <dsp:cNvPr id="0" name=""/>
        <dsp:cNvSpPr/>
      </dsp:nvSpPr>
      <dsp:spPr>
        <a:xfrm>
          <a:off x="0" y="1082942"/>
          <a:ext cx="2914885" cy="1907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-Program </a:t>
          </a:r>
          <a:r>
            <a:rPr lang="en-IN" sz="2000" b="0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started</a:t>
          </a:r>
          <a:r>
            <a:rPr lang="en-IN" sz="2000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in all  Districts in 2017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-Nodal officers identified.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-Treatment  made free for all patients.</a:t>
          </a:r>
        </a:p>
      </dsp:txBody>
      <dsp:txXfrm>
        <a:off x="55867" y="1138809"/>
        <a:ext cx="2803151" cy="1795700"/>
      </dsp:txXfrm>
    </dsp:sp>
    <dsp:sp modelId="{98CD1A68-E8AF-4A49-9EBC-4B9E0A0EDEB9}">
      <dsp:nvSpPr>
        <dsp:cNvPr id="0" name=""/>
        <dsp:cNvSpPr/>
      </dsp:nvSpPr>
      <dsp:spPr>
        <a:xfrm rot="21550159">
          <a:off x="3015283" y="1841695"/>
          <a:ext cx="555991" cy="336690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015288" y="1909765"/>
        <a:ext cx="454984" cy="202014"/>
      </dsp:txXfrm>
    </dsp:sp>
    <dsp:sp modelId="{6DFC6C52-DA04-4A4E-BFE9-9279CBBF5B6F}">
      <dsp:nvSpPr>
        <dsp:cNvPr id="0" name=""/>
        <dsp:cNvSpPr/>
      </dsp:nvSpPr>
      <dsp:spPr>
        <a:xfrm>
          <a:off x="3695078" y="1030760"/>
          <a:ext cx="3859599" cy="18909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On July 28th 2018 National Viral Hepatitis Control Programme launched by GOI and imbibed by the State. </a:t>
          </a:r>
          <a:endParaRPr lang="en-US" sz="2000" kern="1200" dirty="0">
            <a:solidFill>
              <a:schemeClr val="bg1"/>
            </a:solidFill>
            <a:latin typeface="+mn-lt"/>
          </a:endParaRPr>
        </a:p>
      </dsp:txBody>
      <dsp:txXfrm>
        <a:off x="3750462" y="1086144"/>
        <a:ext cx="3748831" cy="17801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B2C05-2D83-4974-9AB5-332A9EDE697C}">
      <dsp:nvSpPr>
        <dsp:cNvPr id="0" name=""/>
        <dsp:cNvSpPr/>
      </dsp:nvSpPr>
      <dsp:spPr>
        <a:xfrm>
          <a:off x="0" y="0"/>
          <a:ext cx="4095435" cy="708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  <a:cs typeface="Times New Roman" panose="02020603050405020304" pitchFamily="18" charset="0"/>
            </a:rPr>
            <a:t>Identifying the Hot spots</a:t>
          </a:r>
          <a:endParaRPr lang="en-IN" sz="2400" kern="1200" dirty="0">
            <a:latin typeface="+mn-lt"/>
          </a:endParaRPr>
        </a:p>
      </dsp:txBody>
      <dsp:txXfrm>
        <a:off x="34603" y="34603"/>
        <a:ext cx="4026229" cy="639639"/>
      </dsp:txXfrm>
    </dsp:sp>
    <dsp:sp modelId="{BCAD7C47-33B2-4868-8B8D-79918D5103F8}">
      <dsp:nvSpPr>
        <dsp:cNvPr id="0" name=""/>
        <dsp:cNvSpPr/>
      </dsp:nvSpPr>
      <dsp:spPr>
        <a:xfrm>
          <a:off x="0" y="932986"/>
          <a:ext cx="4095435" cy="661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  <a:cs typeface="Times New Roman" panose="02020603050405020304" pitchFamily="18" charset="0"/>
            </a:rPr>
            <a:t>Generating awareness among people</a:t>
          </a:r>
          <a:endParaRPr lang="en-IN" sz="2400" kern="1200" dirty="0">
            <a:latin typeface="+mn-lt"/>
          </a:endParaRPr>
        </a:p>
      </dsp:txBody>
      <dsp:txXfrm>
        <a:off x="32271" y="965257"/>
        <a:ext cx="4030893" cy="596540"/>
      </dsp:txXfrm>
    </dsp:sp>
    <dsp:sp modelId="{548638D6-4567-4EED-BF94-4CC7C7CC78FE}">
      <dsp:nvSpPr>
        <dsp:cNvPr id="0" name=""/>
        <dsp:cNvSpPr/>
      </dsp:nvSpPr>
      <dsp:spPr>
        <a:xfrm>
          <a:off x="0" y="1832810"/>
          <a:ext cx="4095435" cy="6668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  <a:cs typeface="Times New Roman" panose="02020603050405020304" pitchFamily="18" charset="0"/>
            </a:rPr>
            <a:t>Conducting screening in Hot Spots</a:t>
          </a:r>
          <a:endParaRPr lang="en-IN" sz="2400" kern="1200" dirty="0">
            <a:latin typeface="+mn-lt"/>
          </a:endParaRPr>
        </a:p>
      </dsp:txBody>
      <dsp:txXfrm>
        <a:off x="32551" y="1865361"/>
        <a:ext cx="4030333" cy="601709"/>
      </dsp:txXfrm>
    </dsp:sp>
    <dsp:sp modelId="{33BFE2D4-3F34-443F-AFD9-1554A1690BF1}">
      <dsp:nvSpPr>
        <dsp:cNvPr id="0" name=""/>
        <dsp:cNvSpPr/>
      </dsp:nvSpPr>
      <dsp:spPr>
        <a:xfrm>
          <a:off x="0" y="2675594"/>
          <a:ext cx="4095435" cy="841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  <a:cs typeface="Times New Roman" panose="02020603050405020304" pitchFamily="18" charset="0"/>
            </a:rPr>
            <a:t>Linkage of positive patients with the health services</a:t>
          </a:r>
          <a:endParaRPr lang="en-US" sz="2400" kern="1200" dirty="0">
            <a:latin typeface="+mn-lt"/>
            <a:cs typeface="Times New Roman" panose="02020603050405020304" pitchFamily="18" charset="0"/>
          </a:endParaRPr>
        </a:p>
      </dsp:txBody>
      <dsp:txXfrm>
        <a:off x="41073" y="2716667"/>
        <a:ext cx="4013289" cy="759232"/>
      </dsp:txXfrm>
    </dsp:sp>
    <dsp:sp modelId="{09B423F2-54AA-45EF-959B-1ECBA4E1BB6F}">
      <dsp:nvSpPr>
        <dsp:cNvPr id="0" name=""/>
        <dsp:cNvSpPr/>
      </dsp:nvSpPr>
      <dsp:spPr>
        <a:xfrm>
          <a:off x="0" y="4515294"/>
          <a:ext cx="4095435" cy="76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  <a:cs typeface="Times New Roman" panose="02020603050405020304" pitchFamily="18" charset="0"/>
            </a:rPr>
            <a:t>Follow-up with the patients</a:t>
          </a:r>
          <a:endParaRPr lang="en-IN" sz="2400" kern="1200" dirty="0">
            <a:latin typeface="+mn-lt"/>
            <a:cs typeface="Times New Roman" panose="02020603050405020304" pitchFamily="18" charset="0"/>
          </a:endParaRPr>
        </a:p>
      </dsp:txBody>
      <dsp:txXfrm>
        <a:off x="37559" y="4552853"/>
        <a:ext cx="4020317" cy="694282"/>
      </dsp:txXfrm>
    </dsp:sp>
    <dsp:sp modelId="{999B152B-A026-4CA0-A2DB-46C5A00CDD28}">
      <dsp:nvSpPr>
        <dsp:cNvPr id="0" name=""/>
        <dsp:cNvSpPr/>
      </dsp:nvSpPr>
      <dsp:spPr>
        <a:xfrm>
          <a:off x="0" y="3661701"/>
          <a:ext cx="4095435" cy="755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  <a:cs typeface="Times New Roman" panose="02020603050405020304" pitchFamily="18" charset="0"/>
            </a:rPr>
            <a:t>Ensuring availability of Drugs and testing facilities</a:t>
          </a:r>
          <a:endParaRPr lang="en-US" sz="2400" kern="1200" dirty="0">
            <a:latin typeface="+mn-lt"/>
            <a:cs typeface="Times New Roman" panose="02020603050405020304" pitchFamily="18" charset="0"/>
          </a:endParaRPr>
        </a:p>
      </dsp:txBody>
      <dsp:txXfrm>
        <a:off x="36883" y="3698584"/>
        <a:ext cx="4021669" cy="6817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7C65AEC-8FE2-4298-A02E-C0C43275A8A8}" type="datetimeFigureOut">
              <a:rPr lang="en-IN" smtClean="0"/>
              <a:pPr/>
              <a:t>17-11-2019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CAB38729-1D8A-4835-87D6-EFC900BDF4C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3479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8729-1D8A-4835-87D6-EFC900BDF4C9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27655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0136" indent="-29236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9441" indent="-2338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7216" indent="-2338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4992" indent="-2338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72768" indent="-233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0545" indent="-233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8321" indent="-233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76096" indent="-233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2AB5F2-8FE2-42FD-AAA9-2ED7852CE8CE}" type="slidenum">
              <a:rPr lang="en-US"/>
              <a:pPr>
                <a:spcBef>
                  <a:spcPct val="0"/>
                </a:spcBef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7782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AEA2-4302-41E2-8D8A-B3FC5749F857}" type="datetime1">
              <a:rPr lang="en-IN" smtClean="0"/>
              <a:pPr/>
              <a:t>17-11-2019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F385-157F-4213-A2BA-B7CC2C00847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6687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5F24-4501-4988-8BA2-6707AE98EAF1}" type="datetime1">
              <a:rPr lang="en-IN" smtClean="0"/>
              <a:pPr/>
              <a:t>17-11-2019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F385-157F-4213-A2BA-B7CC2C00847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0524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1E61-6EC6-40B2-B2CE-E22443A583EF}" type="datetime1">
              <a:rPr lang="en-IN" smtClean="0"/>
              <a:pPr/>
              <a:t>17-11-2019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F385-157F-4213-A2BA-B7CC2C00847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471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606B-7AFD-43F7-B5FB-9C9FFB5205ED}" type="datetime1">
              <a:rPr lang="en-IN" smtClean="0"/>
              <a:pPr/>
              <a:t>17-11-2019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F385-157F-4213-A2BA-B7CC2C00847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7335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656A-25C7-4240-B2C2-3DE5C327E2D7}" type="datetime1">
              <a:rPr lang="en-IN" smtClean="0"/>
              <a:pPr/>
              <a:t>17-11-2019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F385-157F-4213-A2BA-B7CC2C00847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6845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149F8-EF1D-4FEF-93ED-D374112624AB}" type="datetime1">
              <a:rPr lang="en-IN" smtClean="0"/>
              <a:pPr/>
              <a:t>17-11-2019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F385-157F-4213-A2BA-B7CC2C00847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6581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023D-536C-4D94-9024-2476BA1D71A1}" type="datetime1">
              <a:rPr lang="en-IN" smtClean="0"/>
              <a:pPr/>
              <a:t>17-11-2019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F385-157F-4213-A2BA-B7CC2C00847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5821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E76C-D3CB-4C43-B91D-6817114008ED}" type="datetime1">
              <a:rPr lang="en-IN" smtClean="0"/>
              <a:pPr/>
              <a:t>17-11-2019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F385-157F-4213-A2BA-B7CC2C00847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6689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45F3-65AD-45EF-8741-73621C0C4DF9}" type="datetime1">
              <a:rPr lang="en-IN" smtClean="0"/>
              <a:pPr/>
              <a:t>17-11-2019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F385-157F-4213-A2BA-B7CC2C00847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6038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1DB0-93C3-4F37-A003-6F3F09F169FF}" type="datetime1">
              <a:rPr lang="en-IN" smtClean="0"/>
              <a:pPr/>
              <a:t>17-11-2019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F385-157F-4213-A2BA-B7CC2C00847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1038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4540-8FCA-463E-9C0C-871B25C82CF6}" type="datetime1">
              <a:rPr lang="en-IN" smtClean="0"/>
              <a:pPr/>
              <a:t>17-11-2019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F385-157F-4213-A2BA-B7CC2C00847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0383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7B06B-404D-43B1-9AE5-1DE8213C18B2}" type="datetime1">
              <a:rPr lang="en-IN" smtClean="0"/>
              <a:pPr/>
              <a:t>17-11-2019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4F385-157F-4213-A2BA-B7CC2C00847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589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microsoft.com/office/2007/relationships/diagramDrawing" Target="../diagrams/drawing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4812" y="4948518"/>
            <a:ext cx="11819964" cy="1684512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Jeevan</a:t>
            </a:r>
            <a:r>
              <a:rPr lang="en-US" sz="5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Rekha</a:t>
            </a:r>
            <a:r>
              <a:rPr lang="en-US" sz="5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</a:t>
            </a:r>
          </a:p>
          <a:p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Viral Hepatitis 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Control Program in 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Haryana.</a:t>
            </a:r>
            <a:endParaRPr lang="en-IN" sz="40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AutoShape 6" descr="Image result for haryana sarkar logo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524000" y="-210110"/>
            <a:ext cx="9144000" cy="498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39136" y="2527666"/>
            <a:ext cx="4271682" cy="2505639"/>
          </a:xfrm>
          <a:noFill/>
        </p:spPr>
      </p:pic>
      <p:sp>
        <p:nvSpPr>
          <p:cNvPr id="2" name="AutoShape 2" descr="Image result for haryana sarka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3435" y="160338"/>
            <a:ext cx="3939989" cy="18040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F385-157F-4213-A2BA-B7CC2C008470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437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129"/>
            <a:ext cx="10515600" cy="793377"/>
          </a:xfrm>
          <a:solidFill>
            <a:srgbClr val="FFFF00"/>
          </a:solidFill>
        </p:spPr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Conducting screening in Hot Spots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7506"/>
            <a:ext cx="10515600" cy="5970494"/>
          </a:xfrm>
        </p:spPr>
        <p:txBody>
          <a:bodyPr>
            <a:noAutofit/>
          </a:bodyPr>
          <a:lstStyle/>
          <a:p>
            <a:pPr algn="just"/>
            <a:endParaRPr lang="en-US" sz="3200" dirty="0" smtClean="0"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cs typeface="Times New Roman" panose="02020603050405020304" pitchFamily="18" charset="0"/>
              </a:rPr>
              <a:t>High </a:t>
            </a:r>
            <a:r>
              <a:rPr lang="en-US" sz="3200" dirty="0">
                <a:cs typeface="Times New Roman" panose="02020603050405020304" pitchFamily="18" charset="0"/>
              </a:rPr>
              <a:t>prevalence in these eight districts alerted the State about the magnitude of the problem which needed to be quantified through research</a:t>
            </a:r>
            <a:r>
              <a:rPr lang="en-US" sz="3200" dirty="0" smtClean="0"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 smtClean="0">
                <a:cs typeface="Times New Roman" panose="02020603050405020304" pitchFamily="18" charset="0"/>
              </a:rPr>
              <a:t>Hence, State, in August 2018, under the direction of DHS-NVHCP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cs typeface="Times New Roman" panose="02020603050405020304" pitchFamily="18" charset="0"/>
              </a:rPr>
              <a:t>prepared a plan to start active screening drive in high burden districts.</a:t>
            </a:r>
          </a:p>
          <a:p>
            <a:pPr algn="just"/>
            <a:r>
              <a:rPr lang="en-US" sz="3200" dirty="0"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cs typeface="Times New Roman" panose="02020603050405020304" pitchFamily="18" charset="0"/>
              </a:rPr>
              <a:t>iagnostic </a:t>
            </a:r>
            <a:r>
              <a:rPr lang="en-US" sz="3200" dirty="0">
                <a:cs typeface="Times New Roman" panose="02020603050405020304" pitchFamily="18" charset="0"/>
              </a:rPr>
              <a:t>services </a:t>
            </a:r>
            <a:r>
              <a:rPr lang="en-US" sz="3200" dirty="0" smtClean="0">
                <a:cs typeface="Times New Roman" panose="02020603050405020304" pitchFamily="18" charset="0"/>
              </a:rPr>
              <a:t>were provided through empanelment of lab.</a:t>
            </a:r>
            <a:endParaRPr lang="en-US" sz="3200" dirty="0"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cs typeface="Times New Roman" panose="02020603050405020304" pitchFamily="18" charset="0"/>
              </a:rPr>
              <a:t>Screening camps roster was prepared and active screening was conducted over </a:t>
            </a:r>
            <a:r>
              <a:rPr lang="en-US" sz="3200" dirty="0"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cs typeface="Times New Roman" panose="02020603050405020304" pitchFamily="18" charset="0"/>
              </a:rPr>
              <a:t> period of 9 months from Oct. 2018 to June 2019. 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F385-157F-4213-A2BA-B7CC2C008470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390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813"/>
            <a:ext cx="10515600" cy="1130353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Ensuring linkage of positive identified patients with the health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52" y="1398494"/>
            <a:ext cx="10812848" cy="5230906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800" dirty="0" smtClean="0">
                <a:cs typeface="Times New Roman" panose="02020603050405020304" pitchFamily="18" charset="0"/>
              </a:rPr>
              <a:t>Active screening in high burden districts and prisons resulted in identifying approx. 4,470 Hepatitis C patients (through RDT)</a:t>
            </a:r>
          </a:p>
          <a:p>
            <a:pPr algn="just"/>
            <a:endParaRPr lang="en-US" sz="6000" dirty="0" smtClean="0">
              <a:cs typeface="Times New Roman" panose="02020603050405020304" pitchFamily="18" charset="0"/>
            </a:endParaRPr>
          </a:p>
          <a:p>
            <a:pPr algn="just"/>
            <a:r>
              <a:rPr lang="en-US" sz="12800" dirty="0" smtClean="0">
                <a:cs typeface="Times New Roman" panose="02020603050405020304" pitchFamily="18" charset="0"/>
              </a:rPr>
              <a:t>Linkage of all patients to the health services was essential to progress towards the aim of Hepatitis-C free Haryana.</a:t>
            </a:r>
          </a:p>
          <a:p>
            <a:pPr algn="just"/>
            <a:endParaRPr lang="en-US" sz="8600" dirty="0" smtClean="0">
              <a:cs typeface="Times New Roman" panose="02020603050405020304" pitchFamily="18" charset="0"/>
            </a:endParaRPr>
          </a:p>
          <a:p>
            <a:pPr algn="just"/>
            <a:r>
              <a:rPr lang="en-US" sz="12800" dirty="0" err="1">
                <a:cs typeface="Times New Roman" panose="02020603050405020304" pitchFamily="18" charset="0"/>
              </a:rPr>
              <a:t>C</a:t>
            </a:r>
            <a:r>
              <a:rPr lang="en-US" sz="12800" dirty="0" err="1" smtClean="0">
                <a:cs typeface="Times New Roman" panose="02020603050405020304" pitchFamily="18" charset="0"/>
              </a:rPr>
              <a:t>ounselling</a:t>
            </a:r>
            <a:r>
              <a:rPr lang="en-US" sz="12800" dirty="0" smtClean="0">
                <a:cs typeface="Times New Roman" panose="02020603050405020304" pitchFamily="18" charset="0"/>
              </a:rPr>
              <a:t> was provided to all patients about all aspects of the treatment</a:t>
            </a:r>
          </a:p>
          <a:p>
            <a:pPr algn="just"/>
            <a:endParaRPr lang="en-US" sz="6000" dirty="0" smtClean="0">
              <a:cs typeface="Times New Roman" panose="02020603050405020304" pitchFamily="18" charset="0"/>
            </a:endParaRPr>
          </a:p>
          <a:p>
            <a:pPr algn="just"/>
            <a:r>
              <a:rPr lang="en-US" sz="11200" dirty="0" smtClean="0">
                <a:cs typeface="Times New Roman" panose="02020603050405020304" pitchFamily="18" charset="0"/>
              </a:rPr>
              <a:t>Their data such as name, address, contact etc. were recorded and used for follow-up later. </a:t>
            </a:r>
          </a:p>
          <a:p>
            <a:pPr algn="just"/>
            <a:endParaRPr lang="en-US" sz="6000" dirty="0">
              <a:cs typeface="Times New Roman" panose="02020603050405020304" pitchFamily="18" charset="0"/>
            </a:endParaRPr>
          </a:p>
          <a:p>
            <a:pPr algn="just"/>
            <a:r>
              <a:rPr lang="en-US" sz="12800" dirty="0" smtClean="0">
                <a:cs typeface="Times New Roman" panose="02020603050405020304" pitchFamily="18" charset="0"/>
              </a:rPr>
              <a:t>Confidentiality of the data was also ensured.</a:t>
            </a:r>
          </a:p>
          <a:p>
            <a:pPr algn="just"/>
            <a:endParaRPr lang="en-US" sz="6000" dirty="0"/>
          </a:p>
          <a:p>
            <a:pPr marL="0" indent="0" algn="just">
              <a:buNone/>
            </a:pPr>
            <a:r>
              <a:rPr lang="en-US" sz="6000" dirty="0" smtClean="0"/>
              <a:t>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F385-157F-4213-A2BA-B7CC2C008470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253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393" y="174812"/>
            <a:ext cx="10883407" cy="80682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Follow-up with patients (Tele-Callers facility)</a:t>
            </a:r>
            <a:endParaRPr lang="en-IN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913" y="1011210"/>
            <a:ext cx="10859887" cy="5714510"/>
          </a:xfrm>
        </p:spPr>
        <p:txBody>
          <a:bodyPr>
            <a:noAutofit/>
          </a:bodyPr>
          <a:lstStyle/>
          <a:p>
            <a:endParaRPr lang="en-US" sz="3200" dirty="0" smtClean="0"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cs typeface="Times New Roman" panose="02020603050405020304" pitchFamily="18" charset="0"/>
              </a:rPr>
              <a:t>For follow-up of the patients the State set up Tele-callers facility at the State head quarter. </a:t>
            </a:r>
          </a:p>
          <a:p>
            <a:pPr algn="just"/>
            <a:r>
              <a:rPr lang="en-US" sz="3200" dirty="0" smtClean="0">
                <a:cs typeface="Times New Roman" panose="02020603050405020304" pitchFamily="18" charset="0"/>
              </a:rPr>
              <a:t>It facilitated monitoring of the patient from screening to the end of treatment for a period of 9 months between Oct. 2018 to June 2019.</a:t>
            </a:r>
          </a:p>
          <a:p>
            <a:pPr algn="just"/>
            <a:r>
              <a:rPr lang="en-US" sz="3200" dirty="0" smtClean="0">
                <a:cs typeface="Times New Roman" panose="02020603050405020304" pitchFamily="18" charset="0"/>
              </a:rPr>
              <a:t>Tele-callers were trained to provide counselling as well as clearing queries, apprehension of the patients.</a:t>
            </a:r>
          </a:p>
          <a:p>
            <a:pPr algn="just"/>
            <a:r>
              <a:rPr lang="en-US" sz="3200" dirty="0" smtClean="0">
                <a:cs typeface="Times New Roman" panose="02020603050405020304" pitchFamily="18" charset="0"/>
              </a:rPr>
              <a:t>It actually helped the State in linking patients with the health services.</a:t>
            </a:r>
          </a:p>
          <a:p>
            <a:endParaRPr lang="en-US" sz="3200" dirty="0" smtClean="0"/>
          </a:p>
          <a:p>
            <a:endParaRPr lang="en-IN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F385-157F-4213-A2BA-B7CC2C008470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930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55" y="0"/>
            <a:ext cx="11724547" cy="146978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Ensuring availability of Drugs and testing facilities</a:t>
            </a:r>
            <a:endParaRPr lang="en-IN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365" y="1458022"/>
            <a:ext cx="7140388" cy="539997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algn="just"/>
            <a:r>
              <a:rPr lang="en-US" sz="3300" dirty="0">
                <a:cs typeface="Times New Roman" panose="02020603050405020304" pitchFamily="18" charset="0"/>
              </a:rPr>
              <a:t>D</a:t>
            </a:r>
            <a:r>
              <a:rPr lang="en-US" sz="3300" dirty="0" smtClean="0">
                <a:cs typeface="Times New Roman" panose="02020603050405020304" pitchFamily="18" charset="0"/>
              </a:rPr>
              <a:t>rug inventory monitored </a:t>
            </a:r>
            <a:r>
              <a:rPr lang="en-US" sz="3300" dirty="0">
                <a:cs typeface="Times New Roman" panose="02020603050405020304" pitchFamily="18" charset="0"/>
              </a:rPr>
              <a:t>by Haryana Medical Services Corporation </a:t>
            </a:r>
            <a:r>
              <a:rPr lang="en-US" sz="3300" dirty="0" smtClean="0">
                <a:cs typeface="Times New Roman" panose="02020603050405020304" pitchFamily="18" charset="0"/>
              </a:rPr>
              <a:t>Limited through </a:t>
            </a:r>
            <a:r>
              <a:rPr lang="en-US" sz="3300" dirty="0">
                <a:cs typeface="Times New Roman" panose="02020603050405020304" pitchFamily="18" charset="0"/>
              </a:rPr>
              <a:t>online drug portal</a:t>
            </a:r>
            <a:r>
              <a:rPr lang="en-US" sz="3300" dirty="0" smtClean="0"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300" dirty="0" smtClean="0">
                <a:cs typeface="Times New Roman" panose="02020603050405020304" pitchFamily="18" charset="0"/>
              </a:rPr>
              <a:t>It helped in preventing stock out situation.</a:t>
            </a:r>
          </a:p>
          <a:p>
            <a:pPr algn="just"/>
            <a:r>
              <a:rPr lang="en-US" sz="3300" dirty="0" smtClean="0">
                <a:cs typeface="Times New Roman" panose="02020603050405020304" pitchFamily="18" charset="0"/>
              </a:rPr>
              <a:t>Drugs Stock was maintained in 8 Drug warehouses of the State and districts were distributed considering their distance from the warehouses.</a:t>
            </a:r>
            <a:endParaRPr lang="en-US" sz="3300" dirty="0">
              <a:cs typeface="Times New Roman" panose="02020603050405020304" pitchFamily="18" charset="0"/>
            </a:endParaRPr>
          </a:p>
          <a:p>
            <a:pPr algn="just"/>
            <a:r>
              <a:rPr lang="en-US" sz="3300" dirty="0" smtClean="0">
                <a:cs typeface="Times New Roman" panose="02020603050405020304" pitchFamily="18" charset="0"/>
              </a:rPr>
              <a:t>The State provided diagnosis facility through decentralized model via empanelment of laboratory services which helped in managing patient load for diagnostics as well as preventing unnecessary travel of  patients.</a:t>
            </a:r>
          </a:p>
          <a:p>
            <a:endParaRPr lang="en-US" dirty="0"/>
          </a:p>
          <a:p>
            <a:endParaRPr lang="en-US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5" name="Content Placeholder 3" descr="C:\Users\Sandeep\Desktop\NR\PHOTO-2018-07-26-11-07-17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67" t="11234" r="10541" b="21475"/>
          <a:stretch/>
        </p:blipFill>
        <p:spPr bwMode="auto">
          <a:xfrm>
            <a:off x="7660983" y="3002537"/>
            <a:ext cx="4343400" cy="34693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</p:pic>
      <p:sp>
        <p:nvSpPr>
          <p:cNvPr id="6" name="TextBox 5"/>
          <p:cNvSpPr txBox="1"/>
          <p:nvPr/>
        </p:nvSpPr>
        <p:spPr>
          <a:xfrm>
            <a:off x="8113486" y="2104571"/>
            <a:ext cx="3570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 panose="02020603050405020304" pitchFamily="18" charset="0"/>
              </a:rPr>
              <a:t>Diagnostic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Coupon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F385-157F-4213-A2BA-B7CC2C008470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8186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024"/>
            <a:ext cx="10515600" cy="860611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Program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Outcome</a:t>
            </a:r>
            <a:endParaRPr lang="en-IN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76" y="1143000"/>
            <a:ext cx="11548150" cy="57150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12000" dirty="0" smtClean="0">
                <a:cs typeface="Times New Roman" panose="02020603050405020304" pitchFamily="18" charset="0"/>
              </a:rPr>
              <a:t>The Active screening drive in high burden districts and prisons helped in quantifying the prevalence of Hepatitis C.</a:t>
            </a:r>
          </a:p>
          <a:p>
            <a:pPr algn="just"/>
            <a:endParaRPr lang="en-US" sz="12000" dirty="0" smtClean="0">
              <a:cs typeface="Times New Roman" panose="02020603050405020304" pitchFamily="18" charset="0"/>
            </a:endParaRPr>
          </a:p>
          <a:p>
            <a:pPr algn="just"/>
            <a:r>
              <a:rPr lang="en-US" sz="12000" dirty="0" smtClean="0">
                <a:cs typeface="Times New Roman" panose="02020603050405020304" pitchFamily="18" charset="0"/>
              </a:rPr>
              <a:t>Prevalence data helped the State in framing further strategy to tackle the burden of the disease.</a:t>
            </a:r>
          </a:p>
          <a:p>
            <a:pPr algn="just"/>
            <a:endParaRPr lang="en-US" sz="12000" dirty="0" smtClean="0">
              <a:cs typeface="Times New Roman" panose="02020603050405020304" pitchFamily="18" charset="0"/>
            </a:endParaRPr>
          </a:p>
          <a:p>
            <a:pPr algn="just"/>
            <a:r>
              <a:rPr lang="en-US" sz="12000" dirty="0" smtClean="0">
                <a:cs typeface="Times New Roman" panose="02020603050405020304" pitchFamily="18" charset="0"/>
              </a:rPr>
              <a:t>It proved the State’s ability to work in decentralized mode in collaboration with State partners.</a:t>
            </a:r>
          </a:p>
          <a:p>
            <a:pPr algn="just"/>
            <a:endParaRPr lang="en-US" sz="12000" dirty="0" smtClean="0">
              <a:cs typeface="Times New Roman" panose="02020603050405020304" pitchFamily="18" charset="0"/>
            </a:endParaRPr>
          </a:p>
          <a:p>
            <a:pPr algn="just"/>
            <a:r>
              <a:rPr lang="en-US" sz="12000" dirty="0" smtClean="0">
                <a:cs typeface="Times New Roman" panose="02020603050405020304" pitchFamily="18" charset="0"/>
              </a:rPr>
              <a:t>It generated awareness among general population about Hepatitis C.</a:t>
            </a:r>
          </a:p>
          <a:p>
            <a:pPr algn="just"/>
            <a:endParaRPr lang="en-US" sz="12000" dirty="0" smtClean="0">
              <a:cs typeface="Times New Roman" panose="02020603050405020304" pitchFamily="18" charset="0"/>
            </a:endParaRPr>
          </a:p>
          <a:p>
            <a:pPr algn="just"/>
            <a:r>
              <a:rPr lang="en-US" sz="12000" dirty="0" smtClean="0">
                <a:cs typeface="Times New Roman" panose="02020603050405020304" pitchFamily="18" charset="0"/>
              </a:rPr>
              <a:t>Finally, it expedited the progress of the State towards the goal of eliminating Hepatitis C.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F385-157F-4213-A2BA-B7CC2C008470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9035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260"/>
            <a:ext cx="10515600" cy="82027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Scalability of the Model</a:t>
            </a:r>
            <a:endParaRPr lang="en-IN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7128"/>
            <a:ext cx="10515600" cy="544605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3500" dirty="0" smtClean="0">
                <a:cs typeface="Times New Roman" panose="02020603050405020304" pitchFamily="18" charset="0"/>
              </a:rPr>
              <a:t>The program’s primary requirement is identification of Hotspots.</a:t>
            </a:r>
          </a:p>
          <a:p>
            <a:pPr algn="just"/>
            <a:endParaRPr lang="en-US" sz="3500" dirty="0" smtClean="0">
              <a:cs typeface="Times New Roman" panose="02020603050405020304" pitchFamily="18" charset="0"/>
            </a:endParaRPr>
          </a:p>
          <a:p>
            <a:pPr algn="just"/>
            <a:r>
              <a:rPr lang="en-US" sz="3500" dirty="0" smtClean="0">
                <a:cs typeface="Times New Roman" panose="02020603050405020304" pitchFamily="18" charset="0"/>
              </a:rPr>
              <a:t>Once hotspots are identified on the basis of data efforts/resources can be deployed in those regions to reinforce currently running health services.</a:t>
            </a:r>
          </a:p>
          <a:p>
            <a:pPr algn="just"/>
            <a:endParaRPr lang="en-US" sz="3500" dirty="0" smtClean="0">
              <a:cs typeface="Times New Roman" panose="02020603050405020304" pitchFamily="18" charset="0"/>
            </a:endParaRPr>
          </a:p>
          <a:p>
            <a:pPr algn="just">
              <a:buFont typeface="Arial"/>
              <a:buChar char="•"/>
            </a:pPr>
            <a:r>
              <a:rPr lang="en-US" sz="3500" dirty="0" smtClean="0">
                <a:cs typeface="Times New Roman" panose="02020603050405020304" pitchFamily="18" charset="0"/>
              </a:rPr>
              <a:t>State has implemented this working model in High burden districts, prisons and ICTC </a:t>
            </a:r>
            <a:r>
              <a:rPr lang="en-US" sz="3500" dirty="0" err="1" smtClean="0">
                <a:cs typeface="Times New Roman" panose="02020603050405020304" pitchFamily="18" charset="0"/>
              </a:rPr>
              <a:t>centres</a:t>
            </a:r>
            <a:r>
              <a:rPr lang="en-US" sz="3500" dirty="0" smtClean="0">
                <a:cs typeface="Times New Roman" panose="02020603050405020304" pitchFamily="18" charset="0"/>
              </a:rPr>
              <a:t> and has planned further strategy for its implementation among other high risk groups such as: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3500" dirty="0" smtClean="0">
                <a:cs typeface="Times New Roman" panose="02020603050405020304" pitchFamily="18" charset="0"/>
              </a:rPr>
              <a:t>De-addiction </a:t>
            </a:r>
            <a:r>
              <a:rPr lang="en-US" sz="3500" dirty="0" err="1" smtClean="0">
                <a:cs typeface="Times New Roman" panose="02020603050405020304" pitchFamily="18" charset="0"/>
              </a:rPr>
              <a:t>centres</a:t>
            </a:r>
            <a:r>
              <a:rPr lang="en-US" sz="3500" dirty="0" smtClean="0">
                <a:cs typeface="Times New Roman" panose="02020603050405020304" pitchFamily="18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3500" dirty="0" smtClean="0">
                <a:cs typeface="Times New Roman" panose="02020603050405020304" pitchFamily="18" charset="0"/>
              </a:rPr>
              <a:t>OST </a:t>
            </a:r>
            <a:r>
              <a:rPr lang="en-US" sz="3500" dirty="0" err="1" smtClean="0">
                <a:cs typeface="Times New Roman" panose="02020603050405020304" pitchFamily="18" charset="0"/>
              </a:rPr>
              <a:t>centres</a:t>
            </a:r>
            <a:r>
              <a:rPr lang="en-US" sz="3500" dirty="0" smtClean="0">
                <a:cs typeface="Times New Roman" panose="02020603050405020304" pitchFamily="18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n-US" sz="3500" dirty="0" smtClean="0">
              <a:cs typeface="Times New Roman" panose="02020603050405020304" pitchFamily="18" charset="0"/>
            </a:endParaRPr>
          </a:p>
          <a:p>
            <a:pPr marL="457200" lvl="1" indent="-188913" algn="just">
              <a:buNone/>
            </a:pPr>
            <a:r>
              <a:rPr lang="en-US" sz="3500" dirty="0" smtClean="0">
                <a:cs typeface="Times New Roman" panose="02020603050405020304" pitchFamily="18" charset="0"/>
              </a:rPr>
              <a:t>Both for Hepatitis B&amp;C.</a:t>
            </a:r>
          </a:p>
          <a:p>
            <a:pPr marL="457200" lvl="1" indent="-188913" algn="just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F385-157F-4213-A2BA-B7CC2C008470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005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1365"/>
            <a:ext cx="10515600" cy="806823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Screening in Prisons</a:t>
            </a:r>
            <a:endParaRPr lang="en-IN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035" y="1169894"/>
            <a:ext cx="11653988" cy="5351930"/>
          </a:xfrm>
        </p:spPr>
        <p:txBody>
          <a:bodyPr>
            <a:normAutofit/>
          </a:bodyPr>
          <a:lstStyle/>
          <a:p>
            <a:r>
              <a:rPr lang="en-US" sz="2400" dirty="0" smtClean="0"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cs typeface="Times New Roman" panose="02020603050405020304" pitchFamily="18" charset="0"/>
              </a:rPr>
              <a:t>risoners are </a:t>
            </a:r>
            <a:r>
              <a:rPr lang="en-US" sz="2400" dirty="0"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cs typeface="Times New Roman" panose="02020603050405020304" pitchFamily="18" charset="0"/>
              </a:rPr>
              <a:t> high risk group for the Hepatitis C.</a:t>
            </a:r>
          </a:p>
          <a:p>
            <a:endParaRPr lang="en-US" sz="2400" dirty="0" smtClean="0">
              <a:cs typeface="Times New Roman" panose="02020603050405020304" pitchFamily="18" charset="0"/>
            </a:endParaRPr>
          </a:p>
          <a:p>
            <a:r>
              <a:rPr lang="en-US" sz="2400" dirty="0" smtClean="0">
                <a:cs typeface="Times New Roman" panose="02020603050405020304" pitchFamily="18" charset="0"/>
              </a:rPr>
              <a:t>The State extended  identification and screening working model to prisons.</a:t>
            </a:r>
          </a:p>
          <a:p>
            <a:endParaRPr lang="en-US" sz="2400" dirty="0" smtClean="0">
              <a:cs typeface="Times New Roman" panose="02020603050405020304" pitchFamily="18" charset="0"/>
            </a:endParaRPr>
          </a:p>
          <a:p>
            <a:r>
              <a:rPr lang="en-US" sz="2400" dirty="0" smtClean="0">
                <a:cs typeface="Times New Roman" panose="02020603050405020304" pitchFamily="18" charset="0"/>
              </a:rPr>
              <a:t>Started screening for Hepatitis C in all 19 prisons of the State in Dec. 2018.</a:t>
            </a:r>
          </a:p>
          <a:p>
            <a:endParaRPr lang="en-US" sz="2400" dirty="0" smtClean="0">
              <a:cs typeface="Times New Roman" panose="02020603050405020304" pitchFamily="18" charset="0"/>
            </a:endParaRPr>
          </a:p>
          <a:p>
            <a:r>
              <a:rPr lang="en-US" sz="2400" dirty="0" smtClean="0">
                <a:cs typeface="Times New Roman" panose="02020603050405020304" pitchFamily="18" charset="0"/>
              </a:rPr>
              <a:t>Out of total 19,500 prisoners 16,947 were screened during the period of Dec. 2018 to Sep. 2019</a:t>
            </a:r>
          </a:p>
          <a:p>
            <a:endParaRPr lang="en-US" sz="2400" dirty="0">
              <a:cs typeface="Times New Roman" panose="02020603050405020304" pitchFamily="18" charset="0"/>
            </a:endParaRPr>
          </a:p>
          <a:p>
            <a:r>
              <a:rPr lang="en-US" sz="2400" dirty="0" smtClean="0">
                <a:cs typeface="Times New Roman" panose="02020603050405020304" pitchFamily="18" charset="0"/>
              </a:rPr>
              <a:t>To avoid the movement of the prisoners, all prisons made into </a:t>
            </a:r>
            <a:r>
              <a:rPr lang="en-US" sz="2400" dirty="0"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cs typeface="Times New Roman" panose="02020603050405020304" pitchFamily="18" charset="0"/>
              </a:rPr>
              <a:t>reatment </a:t>
            </a:r>
            <a:r>
              <a:rPr lang="en-US" sz="2400" dirty="0" err="1" smtClean="0">
                <a:cs typeface="Times New Roman" panose="02020603050405020304" pitchFamily="18" charset="0"/>
              </a:rPr>
              <a:t>centres</a:t>
            </a:r>
            <a:endParaRPr lang="en-US" sz="2400" dirty="0" smtClean="0">
              <a:cs typeface="Times New Roman" panose="02020603050405020304" pitchFamily="18" charset="0"/>
            </a:endParaRPr>
          </a:p>
          <a:p>
            <a:endParaRPr lang="en-US" sz="2400" dirty="0">
              <a:cs typeface="Times New Roman" panose="02020603050405020304" pitchFamily="18" charset="0"/>
            </a:endParaRPr>
          </a:p>
          <a:p>
            <a:r>
              <a:rPr lang="en-US" sz="2400" dirty="0" smtClean="0">
                <a:cs typeface="Times New Roman" panose="02020603050405020304" pitchFamily="18" charset="0"/>
              </a:rPr>
              <a:t>Screening ,Confirmation and Treatment done in prison itself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F385-157F-4213-A2BA-B7CC2C008470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6193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1366"/>
            <a:ext cx="10515600" cy="739588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Working Model in Prisons</a:t>
            </a:r>
            <a:endParaRPr lang="en-IN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6106"/>
            <a:ext cx="10515600" cy="5472953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1143000" y="1553134"/>
            <a:ext cx="2366682" cy="16002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Medical Officer of prison did screening regularly in prison itself</a:t>
            </a:r>
            <a:endParaRPr lang="en-IN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4539293" y="1331259"/>
            <a:ext cx="2869398" cy="20786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 </a:t>
            </a:r>
            <a:r>
              <a:rPr lang="en-US" sz="2000" dirty="0" smtClean="0"/>
              <a:t>Blood samples of all positive screened prisoners  being taken in prison itself by Prison medical officials and sent to Lab for Viral load test</a:t>
            </a:r>
            <a:endParaRPr lang="en-IN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8420036" y="1352199"/>
            <a:ext cx="2810598" cy="18695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 smtClean="0"/>
              <a:t>Blood sample of viral load confirmed patients is being taken in prisons &amp; brought to TC for baseline investigations</a:t>
            </a:r>
            <a:endParaRPr lang="en-IN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8637493" y="4239184"/>
            <a:ext cx="2554941" cy="18523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Based upon the results of investigation, drugs are being provided to prison medical officer.</a:t>
            </a:r>
            <a:endParaRPr lang="en-IN" sz="2000" dirty="0"/>
          </a:p>
        </p:txBody>
      </p:sp>
      <p:sp>
        <p:nvSpPr>
          <p:cNvPr id="9" name="Right Arrow 8"/>
          <p:cNvSpPr/>
          <p:nvPr/>
        </p:nvSpPr>
        <p:spPr>
          <a:xfrm>
            <a:off x="3646396" y="2117912"/>
            <a:ext cx="887506" cy="376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ight Arrow 9"/>
          <p:cNvSpPr/>
          <p:nvPr/>
        </p:nvSpPr>
        <p:spPr>
          <a:xfrm>
            <a:off x="7460876" y="2117911"/>
            <a:ext cx="941294" cy="376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Down Arrow 10"/>
          <p:cNvSpPr/>
          <p:nvPr/>
        </p:nvSpPr>
        <p:spPr>
          <a:xfrm flipH="1">
            <a:off x="9641541" y="3334871"/>
            <a:ext cx="354104" cy="806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F385-157F-4213-A2BA-B7CC2C008470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0682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1366"/>
            <a:ext cx="10515600" cy="71269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Future Roadmap</a:t>
            </a:r>
            <a:endParaRPr lang="en-IN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5424"/>
            <a:ext cx="10515600" cy="5728447"/>
          </a:xfrm>
        </p:spPr>
        <p:txBody>
          <a:bodyPr>
            <a:normAutofit fontScale="62500" lnSpcReduction="20000"/>
          </a:bodyPr>
          <a:lstStyle/>
          <a:p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800" dirty="0">
                <a:cs typeface="Times New Roman" panose="02020603050405020304" pitchFamily="18" charset="0"/>
              </a:rPr>
              <a:t>P</a:t>
            </a:r>
            <a:r>
              <a:rPr lang="en-US" sz="3800" dirty="0" smtClean="0">
                <a:cs typeface="Times New Roman" panose="02020603050405020304" pitchFamily="18" charset="0"/>
              </a:rPr>
              <a:t>riorities for the State to meet the objectives of: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3800" dirty="0" smtClean="0">
                <a:cs typeface="Times New Roman" panose="02020603050405020304" pitchFamily="18" charset="0"/>
              </a:rPr>
              <a:t>Elimination of Hepatitis C from the State much before 2030.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3800" dirty="0" smtClean="0">
                <a:cs typeface="Times New Roman" panose="02020603050405020304" pitchFamily="18" charset="0"/>
              </a:rPr>
              <a:t>Reduce the mortality and morbidity associated with Hepatitis B&amp;C</a:t>
            </a:r>
          </a:p>
          <a:p>
            <a:pPr algn="just"/>
            <a:endParaRPr lang="en-US" sz="3800" dirty="0" smtClean="0">
              <a:cs typeface="Times New Roman" panose="02020603050405020304" pitchFamily="18" charset="0"/>
            </a:endParaRPr>
          </a:p>
          <a:p>
            <a:pPr marL="857250" indent="-857250" algn="just">
              <a:buFont typeface="+mj-lt"/>
              <a:buAutoNum type="romanLcPeriod"/>
            </a:pPr>
            <a:r>
              <a:rPr lang="en-US" sz="3800" dirty="0" smtClean="0">
                <a:cs typeface="Times New Roman" panose="02020603050405020304" pitchFamily="18" charset="0"/>
              </a:rPr>
              <a:t>Launch of Hepatitis-B treatment services in the State.</a:t>
            </a:r>
          </a:p>
          <a:p>
            <a:pPr marL="857250" indent="-857250" algn="just">
              <a:buFont typeface="+mj-lt"/>
              <a:buAutoNum type="romanLcPeriod"/>
            </a:pPr>
            <a:endParaRPr lang="en-US" sz="3800" dirty="0" smtClean="0">
              <a:cs typeface="Times New Roman" panose="02020603050405020304" pitchFamily="18" charset="0"/>
            </a:endParaRPr>
          </a:p>
          <a:p>
            <a:pPr marL="857250" indent="-857250" algn="just">
              <a:buFont typeface="+mj-lt"/>
              <a:buAutoNum type="romanLcPeriod"/>
            </a:pPr>
            <a:r>
              <a:rPr lang="en-US" sz="3800" dirty="0" smtClean="0">
                <a:cs typeface="Times New Roman" panose="02020603050405020304" pitchFamily="18" charset="0"/>
              </a:rPr>
              <a:t>Screening of prisoners for Hepatitis-B along with Hepatitis-C.</a:t>
            </a:r>
          </a:p>
          <a:p>
            <a:pPr marL="857250" indent="-857250" algn="just">
              <a:buFont typeface="+mj-lt"/>
              <a:buAutoNum type="romanLcPeriod"/>
            </a:pPr>
            <a:endParaRPr lang="en-US" sz="3800" dirty="0" smtClean="0">
              <a:cs typeface="Times New Roman" panose="02020603050405020304" pitchFamily="18" charset="0"/>
            </a:endParaRPr>
          </a:p>
          <a:p>
            <a:pPr marL="857250" indent="-857250" algn="just">
              <a:buFont typeface="+mj-lt"/>
              <a:buAutoNum type="romanLcPeriod"/>
            </a:pPr>
            <a:r>
              <a:rPr lang="en-US" sz="3800" dirty="0" smtClean="0">
                <a:cs typeface="Times New Roman" panose="02020603050405020304" pitchFamily="18" charset="0"/>
              </a:rPr>
              <a:t>Screening of HIV patients in collaboration with ICTC </a:t>
            </a:r>
            <a:r>
              <a:rPr lang="en-US" sz="3800" dirty="0" err="1" smtClean="0">
                <a:cs typeface="Times New Roman" panose="02020603050405020304" pitchFamily="18" charset="0"/>
              </a:rPr>
              <a:t>centres</a:t>
            </a:r>
            <a:r>
              <a:rPr lang="en-US" sz="3800" dirty="0" smtClean="0">
                <a:cs typeface="Times New Roman" panose="02020603050405020304" pitchFamily="18" charset="0"/>
              </a:rPr>
              <a:t> for Hepatitis-B along with Hepatitis C.</a:t>
            </a:r>
          </a:p>
          <a:p>
            <a:pPr marL="857250" indent="-857250" algn="just">
              <a:buFont typeface="+mj-lt"/>
              <a:buAutoNum type="romanLcPeriod"/>
            </a:pPr>
            <a:endParaRPr lang="en-US" sz="3800" dirty="0" smtClean="0">
              <a:cs typeface="Times New Roman" panose="02020603050405020304" pitchFamily="18" charset="0"/>
            </a:endParaRPr>
          </a:p>
          <a:p>
            <a:pPr marL="857250" indent="-857250" algn="just">
              <a:buFont typeface="+mj-lt"/>
              <a:buAutoNum type="romanLcPeriod"/>
            </a:pPr>
            <a:r>
              <a:rPr lang="en-US" sz="3800" dirty="0" smtClean="0">
                <a:cs typeface="Times New Roman" panose="02020603050405020304" pitchFamily="18" charset="0"/>
              </a:rPr>
              <a:t>Screening of High risk population for Hepatitis B&amp;C in</a:t>
            </a:r>
          </a:p>
          <a:p>
            <a:pPr lvl="2" algn="just"/>
            <a:r>
              <a:rPr lang="en-US" sz="3400" dirty="0" smtClean="0">
                <a:cs typeface="Times New Roman" panose="02020603050405020304" pitchFamily="18" charset="0"/>
              </a:rPr>
              <a:t>De-Addiction </a:t>
            </a:r>
            <a:r>
              <a:rPr lang="en-US" sz="3400" dirty="0" err="1" smtClean="0">
                <a:cs typeface="Times New Roman" panose="02020603050405020304" pitchFamily="18" charset="0"/>
              </a:rPr>
              <a:t>centres</a:t>
            </a:r>
            <a:endParaRPr lang="en-US" sz="3400" dirty="0" smtClean="0">
              <a:cs typeface="Times New Roman" panose="02020603050405020304" pitchFamily="18" charset="0"/>
            </a:endParaRPr>
          </a:p>
          <a:p>
            <a:pPr lvl="2" algn="just"/>
            <a:r>
              <a:rPr lang="en-US" sz="3400" dirty="0" smtClean="0">
                <a:cs typeface="Times New Roman" panose="02020603050405020304" pitchFamily="18" charset="0"/>
              </a:rPr>
              <a:t>OST </a:t>
            </a:r>
            <a:r>
              <a:rPr lang="en-US" sz="3400" dirty="0" err="1" smtClean="0">
                <a:cs typeface="Times New Roman" panose="02020603050405020304" pitchFamily="18" charset="0"/>
              </a:rPr>
              <a:t>centres</a:t>
            </a:r>
            <a:endParaRPr lang="en-US" sz="3400" dirty="0" smtClean="0">
              <a:cs typeface="Times New Roman" panose="02020603050405020304" pitchFamily="18" charset="0"/>
            </a:endParaRPr>
          </a:p>
          <a:p>
            <a:pPr lvl="2" algn="just"/>
            <a:r>
              <a:rPr lang="en-US" sz="3400" dirty="0" smtClean="0">
                <a:cs typeface="Times New Roman" panose="02020603050405020304" pitchFamily="18" charset="0"/>
              </a:rPr>
              <a:t>Other high risk groups.</a:t>
            </a:r>
          </a:p>
          <a:p>
            <a:pPr marL="571500" indent="-571500" algn="just">
              <a:buFont typeface="+mj-lt"/>
              <a:buAutoNum type="romanLcPeriod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+mj-lt"/>
              <a:buAutoNum type="romanLcPeriod"/>
            </a:pPr>
            <a:endParaRPr lang="en-US" dirty="0" smtClean="0"/>
          </a:p>
          <a:p>
            <a:pPr marL="571500" indent="-571500">
              <a:buFont typeface="+mj-lt"/>
              <a:buAutoNum type="romanLcPeriod"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F385-157F-4213-A2BA-B7CC2C008470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485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69545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Poster making Competition at Schools</a:t>
            </a:r>
            <a:endParaRPr lang="en-IN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829" y="2104572"/>
            <a:ext cx="5685971" cy="4463654"/>
          </a:xfrm>
        </p:spPr>
      </p:pic>
      <p:sp>
        <p:nvSpPr>
          <p:cNvPr id="9" name="TextBox 8"/>
          <p:cNvSpPr txBox="1"/>
          <p:nvPr/>
        </p:nvSpPr>
        <p:spPr>
          <a:xfrm>
            <a:off x="2009257" y="1364602"/>
            <a:ext cx="2266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Sirsa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199" y="2104572"/>
            <a:ext cx="5744029" cy="4463653"/>
          </a:xfrm>
        </p:spPr>
      </p:pic>
      <p:sp>
        <p:nvSpPr>
          <p:cNvPr id="14" name="TextBox 13"/>
          <p:cNvSpPr txBox="1"/>
          <p:nvPr/>
        </p:nvSpPr>
        <p:spPr>
          <a:xfrm>
            <a:off x="7425743" y="1426157"/>
            <a:ext cx="236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Hisar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DC3D-7CF7-42C8-9F33-EDE1DF53557A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033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413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8646008"/>
              </p:ext>
            </p:extLst>
          </p:nvPr>
        </p:nvGraphicFramePr>
        <p:xfrm>
          <a:off x="838200" y="241300"/>
          <a:ext cx="10515600" cy="6724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/>
                <a:gridCol w="3505200"/>
                <a:gridCol w="3505200"/>
              </a:tblGrid>
              <a:tr h="1762312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Rajeev Arora, IAS </a:t>
                      </a:r>
                      <a:endParaRPr lang="en-IN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Chief Secretary,</a:t>
                      </a:r>
                      <a:endParaRPr lang="en-IN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Department,</a:t>
                      </a:r>
                      <a:endParaRPr lang="en-IN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Government of Haryana,</a:t>
                      </a:r>
                      <a:endParaRPr lang="en-IN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Chandigarh</a:t>
                      </a:r>
                      <a:endParaRPr lang="en-IN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Phone: 0172-2706481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1559859"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Amneet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P. Kumar, IAS</a:t>
                      </a:r>
                      <a:endParaRPr lang="en-IN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Mission Director, </a:t>
                      </a:r>
                      <a:endParaRPr lang="en-IN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Health Mission,</a:t>
                      </a:r>
                      <a:endParaRPr lang="en-IN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Haryana,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Panchkula</a:t>
                      </a:r>
                      <a:endParaRPr lang="en-IN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Phone: 0172-2573922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1842247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Usha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Gupta</a:t>
                      </a:r>
                      <a:endParaRPr lang="en-IN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Director Health Services (NVHCP), Haryana,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Panchkula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IN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Phone: 0172-2562414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155985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Dr. </a:t>
                      </a:r>
                      <a:r>
                        <a:rPr lang="en-US" sz="1600" b="1" dirty="0" err="1" smtClean="0"/>
                        <a:t>Deepali</a:t>
                      </a:r>
                      <a:r>
                        <a:rPr lang="en-US" sz="1600" b="1" dirty="0" smtClean="0"/>
                        <a:t> Agarwal</a:t>
                      </a:r>
                    </a:p>
                    <a:p>
                      <a:r>
                        <a:rPr lang="en-US" sz="1600" b="0" dirty="0" smtClean="0"/>
                        <a:t>State Nodal Officer (NVHCP)</a:t>
                      </a:r>
                    </a:p>
                    <a:p>
                      <a:r>
                        <a:rPr lang="en-US" sz="1600" b="0" dirty="0" smtClean="0"/>
                        <a:t>Haryana, </a:t>
                      </a:r>
                      <a:r>
                        <a:rPr lang="en-US" sz="1600" b="0" dirty="0" err="1" smtClean="0"/>
                        <a:t>Panchkula</a:t>
                      </a:r>
                      <a:endParaRPr lang="en-IN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Image result for haryana government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2221" y="2100293"/>
            <a:ext cx="2362200" cy="1387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DHSM\Desktop\new doc 2019-06-25 09.54.21-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861"/>
          <a:stretch/>
        </p:blipFill>
        <p:spPr bwMode="auto">
          <a:xfrm>
            <a:off x="8364071" y="284505"/>
            <a:ext cx="2514600" cy="158606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Image result for haryana government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7128" y="323849"/>
            <a:ext cx="2097744" cy="154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result for haryana government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9542" y="3657600"/>
            <a:ext cx="2207558" cy="157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DHSM\Desktop\PHOTO-2019-06-11-10-09-12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48" t="7738" r="3614" b="4166"/>
          <a:stretch/>
        </p:blipFill>
        <p:spPr bwMode="auto">
          <a:xfrm>
            <a:off x="8364071" y="3678639"/>
            <a:ext cx="2514600" cy="155226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Picture 9" descr="Image result for haryana government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9542" y="5494426"/>
            <a:ext cx="2207558" cy="1363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4072" y="2060949"/>
            <a:ext cx="2514600" cy="14273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4071" y="5476857"/>
            <a:ext cx="2514600" cy="15621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F385-157F-4213-A2BA-B7CC2C008470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606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184"/>
            <a:ext cx="10515600" cy="643944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b="1" dirty="0" err="1" smtClean="0">
                <a:latin typeface="+mn-lt"/>
                <a:cs typeface="Times New Roman" panose="02020603050405020304" pitchFamily="18" charset="0"/>
              </a:rPr>
              <a:t>Nukkad</a:t>
            </a:r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n-lt"/>
                <a:cs typeface="Times New Roman" panose="02020603050405020304" pitchFamily="18" charset="0"/>
              </a:rPr>
              <a:t>Nataks</a:t>
            </a:r>
            <a:endParaRPr lang="en-IN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731" y="1996224"/>
            <a:ext cx="5499278" cy="426963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996224"/>
            <a:ext cx="5559380" cy="4269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1831" y="1223493"/>
            <a:ext cx="2318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cs typeface="Times New Roman" panose="02020603050405020304" pitchFamily="18" charset="0"/>
              </a:rPr>
              <a:t>Kurukshetra</a:t>
            </a:r>
            <a:endParaRPr lang="en-IN" sz="2800" b="1" dirty="0"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0456" y="1257974"/>
            <a:ext cx="1970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Panipat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DC3D-7CF7-42C8-9F33-EDE1DF53557A}" type="slidenum">
              <a:rPr lang="en-IN" smtClean="0"/>
              <a:pPr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637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06063"/>
            <a:ext cx="10515600" cy="605307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CHC and PHC level Awareness camps</a:t>
            </a:r>
            <a:endParaRPr lang="en-IN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530724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43513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5307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2021983" y="1146220"/>
            <a:ext cx="2382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cs typeface="Times New Roman" panose="02020603050405020304" pitchFamily="18" charset="0"/>
              </a:rPr>
              <a:t>Kaithal</a:t>
            </a:r>
            <a:endParaRPr lang="en-IN" sz="2800" b="1" dirty="0"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7476" y="1146220"/>
            <a:ext cx="230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 panose="02020603050405020304" pitchFamily="18" charset="0"/>
              </a:rPr>
              <a:t>F</a:t>
            </a:r>
            <a:r>
              <a:rPr lang="en-US" sz="2800" b="1" dirty="0" smtClean="0">
                <a:cs typeface="Times New Roman" panose="02020603050405020304" pitchFamily="18" charset="0"/>
              </a:rPr>
              <a:t>aridabad</a:t>
            </a:r>
            <a:endParaRPr lang="en-IN" sz="2800" b="1" dirty="0"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DC3D-7CF7-42C8-9F33-EDE1DF53557A}" type="slidenum">
              <a:rPr lang="en-IN" smtClean="0"/>
              <a:pPr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961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6"/>
            <a:ext cx="10515600" cy="675447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+mn-lt"/>
                <a:cs typeface="Times New Roman" panose="02020603050405020304" pitchFamily="18" charset="0"/>
              </a:rPr>
              <a:t>Newspaper advertisements</a:t>
            </a:r>
            <a:endParaRPr lang="en-IN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711986"/>
            <a:ext cx="5715000" cy="477589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34" r="1512"/>
          <a:stretch/>
        </p:blipFill>
        <p:spPr>
          <a:xfrm>
            <a:off x="6172200" y="1828800"/>
            <a:ext cx="5671458" cy="4659085"/>
          </a:xfrm>
        </p:spPr>
      </p:pic>
      <p:sp>
        <p:nvSpPr>
          <p:cNvPr id="8" name="TextBox 7"/>
          <p:cNvSpPr txBox="1"/>
          <p:nvPr/>
        </p:nvSpPr>
        <p:spPr>
          <a:xfrm>
            <a:off x="2173462" y="1009380"/>
            <a:ext cx="2833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cs typeface="Times New Roman" panose="02020603050405020304" pitchFamily="18" charset="0"/>
              </a:rPr>
              <a:t>Karnal</a:t>
            </a:r>
            <a:endParaRPr lang="en-IN" sz="2800" b="1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74273" y="1009380"/>
            <a:ext cx="261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cs typeface="Times New Roman" panose="02020603050405020304" pitchFamily="18" charset="0"/>
              </a:rPr>
              <a:t>Bhiwani</a:t>
            </a:r>
            <a:endParaRPr lang="en-IN" sz="2800" b="1" dirty="0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DC3D-7CF7-42C8-9F33-EDE1DF53557A}" type="slidenum">
              <a:rPr lang="en-IN" smtClean="0"/>
              <a:pPr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2374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426"/>
            <a:ext cx="10515600" cy="759854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Appreciations to DNO’s</a:t>
            </a:r>
            <a:endParaRPr lang="en-IN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400" y="2058194"/>
            <a:ext cx="5613400" cy="429815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199" y="2058194"/>
            <a:ext cx="5671457" cy="4298156"/>
          </a:xfrm>
        </p:spPr>
      </p:pic>
      <p:sp>
        <p:nvSpPr>
          <p:cNvPr id="8" name="TextBox 7"/>
          <p:cNvSpPr txBox="1"/>
          <p:nvPr/>
        </p:nvSpPr>
        <p:spPr>
          <a:xfrm>
            <a:off x="7079415" y="1378634"/>
            <a:ext cx="3597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Dr. Ajay </a:t>
            </a:r>
            <a:r>
              <a:rPr lang="en-US" sz="2400" b="1" dirty="0" err="1" smtClean="0"/>
              <a:t>Chugh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Fatehabad</a:t>
            </a:r>
            <a:r>
              <a:rPr lang="en-US" sz="2400" b="1" dirty="0" smtClean="0"/>
              <a:t> </a:t>
            </a:r>
            <a:endParaRPr lang="en-I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12890" y="1308071"/>
            <a:ext cx="343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cs typeface="Times New Roman" panose="02020603050405020304" pitchFamily="18" charset="0"/>
              </a:rPr>
              <a:t>Dr. </a:t>
            </a:r>
            <a:r>
              <a:rPr lang="en-US" sz="2400" b="1" dirty="0" err="1" smtClean="0">
                <a:cs typeface="Times New Roman" panose="02020603050405020304" pitchFamily="18" charset="0"/>
              </a:rPr>
              <a:t>Satinder</a:t>
            </a: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cs typeface="Times New Roman" panose="02020603050405020304" pitchFamily="18" charset="0"/>
              </a:rPr>
              <a:t>Dhanju</a:t>
            </a:r>
            <a:r>
              <a:rPr lang="en-US" sz="2400" b="1" dirty="0" smtClean="0"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cs typeface="Times New Roman" panose="02020603050405020304" pitchFamily="18" charset="0"/>
              </a:rPr>
              <a:t>Sirsa</a:t>
            </a:r>
            <a:endParaRPr lang="en-IN" sz="2400" b="1" dirty="0"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DC3D-7CF7-42C8-9F33-EDE1DF53557A}" type="slidenum">
              <a:rPr lang="en-IN" smtClean="0"/>
              <a:pPr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7385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3281451" cy="2507226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+mn-lt"/>
                <a:cs typeface="Times New Roman" panose="02020603050405020304" pitchFamily="18" charset="0"/>
              </a:rPr>
              <a:t>Thank You</a:t>
            </a:r>
            <a:endParaRPr lang="en-IN" sz="72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8" r="2508"/>
          <a:stretch>
            <a:fillRect/>
          </a:stretch>
        </p:blipFill>
        <p:spPr>
          <a:xfrm>
            <a:off x="4301545" y="457201"/>
            <a:ext cx="7534140" cy="5411787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62807" y="3163094"/>
            <a:ext cx="3281451" cy="1968910"/>
          </a:xfrm>
        </p:spPr>
        <p:txBody>
          <a:bodyPr>
            <a:normAutofit fontScale="77500" lnSpcReduction="20000"/>
          </a:bodyPr>
          <a:lstStyle/>
          <a:p>
            <a:endParaRPr lang="en-US" sz="2400" dirty="0" smtClean="0"/>
          </a:p>
          <a:p>
            <a:endParaRPr lang="en-US" sz="2400" dirty="0">
              <a:solidFill>
                <a:srgbClr val="7030A0"/>
              </a:solidFill>
            </a:endParaRPr>
          </a:p>
          <a:p>
            <a:pPr algn="just"/>
            <a:r>
              <a:rPr lang="en-US" sz="35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We are committed to eliminate Hepatitis from Haryana much before 2030.</a:t>
            </a:r>
            <a:endParaRPr lang="en-IN" sz="35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DC3D-7CF7-42C8-9F33-EDE1DF53557A}" type="slidenum">
              <a:rPr lang="en-IN" smtClean="0"/>
              <a:pPr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3924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838200" y="168813"/>
            <a:ext cx="10515600" cy="1221837"/>
          </a:xfrm>
          <a:solidFill>
            <a:srgbClr val="FFFF00"/>
          </a:solidFill>
        </p:spPr>
        <p:txBody>
          <a:bodyPr rtlCol="0">
            <a:noAutofit/>
          </a:bodyPr>
          <a:lstStyle/>
          <a:p>
            <a:pPr marL="484632">
              <a:defRPr/>
            </a:pPr>
            <a:r>
              <a:rPr lang="en-US" dirty="0" err="1" smtClean="0">
                <a:latin typeface="+mn-lt"/>
                <a:cs typeface="Times New Roman" panose="02020603050405020304" pitchFamily="18" charset="0"/>
              </a:rPr>
              <a:t>Jeevan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+mn-lt"/>
                <a:cs typeface="Times New Roman" panose="02020603050405020304" pitchFamily="18" charset="0"/>
              </a:rPr>
              <a:t>Rekha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- Viral Hepatitis Control Program in Haryana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6652451"/>
              </p:ext>
            </p:extLst>
          </p:nvPr>
        </p:nvGraphicFramePr>
        <p:xfrm>
          <a:off x="542925" y="1506071"/>
          <a:ext cx="11215688" cy="5351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E2C44F-3694-400C-B288-54B26F973185}" type="slidenum">
              <a:rPr 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8809364" y="3263916"/>
            <a:ext cx="328611" cy="736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Left Arrow 5"/>
          <p:cNvSpPr/>
          <p:nvPr/>
        </p:nvSpPr>
        <p:spPr>
          <a:xfrm>
            <a:off x="5499847" y="5168895"/>
            <a:ext cx="1546751" cy="3598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ounded Rectangle 6"/>
          <p:cNvSpPr/>
          <p:nvPr/>
        </p:nvSpPr>
        <p:spPr>
          <a:xfrm>
            <a:off x="2596414" y="4081199"/>
            <a:ext cx="2581275" cy="2535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cs typeface="Times New Roman" panose="02020603050405020304" pitchFamily="18" charset="0"/>
              </a:rPr>
              <a:t>In September 2017, Viral Load testing through PPP model.</a:t>
            </a:r>
            <a:endParaRPr lang="en-IN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0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28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484188"/>
            <a:r>
              <a:rPr lang="en-IN" b="1" dirty="0" smtClean="0">
                <a:latin typeface="+mn-lt"/>
                <a:cs typeface="Times New Roman" panose="02020603050405020304" pitchFamily="18" charset="0"/>
              </a:rPr>
              <a:t>Contd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9497546"/>
              </p:ext>
            </p:extLst>
          </p:nvPr>
        </p:nvGraphicFramePr>
        <p:xfrm>
          <a:off x="940159" y="1066799"/>
          <a:ext cx="10731888" cy="565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121CE2-5F0B-4E5B-9BE4-DFE404988951}" type="slidenum">
              <a:rPr 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666534" y="4582567"/>
            <a:ext cx="2858931" cy="1773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Prisoner Screening started in all 19 prisons of  Haryana in Dec. 2018.</a:t>
            </a:r>
            <a:endParaRPr lang="en-IN" sz="20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050268" y="1963271"/>
            <a:ext cx="2462601" cy="191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Active screening was conducted from Oct. 2018-June 2019 in 8 high prevalent districts </a:t>
            </a:r>
            <a:endParaRPr lang="en-IN" sz="20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8600203" y="2933537"/>
            <a:ext cx="425002" cy="27925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9964311" y="4019978"/>
            <a:ext cx="267415" cy="51348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Left Arrow 6"/>
          <p:cNvSpPr/>
          <p:nvPr/>
        </p:nvSpPr>
        <p:spPr>
          <a:xfrm>
            <a:off x="3938152" y="5345745"/>
            <a:ext cx="685800" cy="247425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ounded Rectangle 7"/>
          <p:cNvSpPr/>
          <p:nvPr/>
        </p:nvSpPr>
        <p:spPr>
          <a:xfrm>
            <a:off x="995082" y="4582567"/>
            <a:ext cx="2823883" cy="1773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cs typeface="Times New Roman" panose="02020603050405020304" pitchFamily="18" charset="0"/>
              </a:rPr>
              <a:t>All prisons given the status of Treatment </a:t>
            </a:r>
            <a:r>
              <a:rPr lang="en-US" sz="2000" dirty="0" err="1" smtClean="0">
                <a:cs typeface="Times New Roman" panose="02020603050405020304" pitchFamily="18" charset="0"/>
              </a:rPr>
              <a:t>Centres</a:t>
            </a:r>
            <a:r>
              <a:rPr lang="en-US" sz="2000" dirty="0" smtClean="0">
                <a:cs typeface="Times New Roman" panose="02020603050405020304" pitchFamily="18" charset="0"/>
              </a:rPr>
              <a:t> in Dec. 2018</a:t>
            </a:r>
            <a:endParaRPr lang="en-IN" sz="2000" dirty="0"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690512" y="4609234"/>
            <a:ext cx="2881157" cy="16814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Tele-callers facility established at SHQ to regularly follow-up with the patients during the active screening period.</a:t>
            </a:r>
            <a:endParaRPr lang="en-IN" sz="2000" dirty="0"/>
          </a:p>
        </p:txBody>
      </p:sp>
      <p:sp>
        <p:nvSpPr>
          <p:cNvPr id="10" name="Left Arrow 9"/>
          <p:cNvSpPr/>
          <p:nvPr/>
        </p:nvSpPr>
        <p:spPr>
          <a:xfrm>
            <a:off x="7745506" y="5345745"/>
            <a:ext cx="865094" cy="247425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770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812"/>
            <a:ext cx="10515600" cy="111610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000" dirty="0" err="1">
                <a:latin typeface="+mn-lt"/>
                <a:cs typeface="Times New Roman" panose="02020603050405020304" pitchFamily="18" charset="0"/>
              </a:rPr>
              <a:t>Jeevan</a:t>
            </a:r>
            <a:r>
              <a:rPr lang="en-US" sz="4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+mn-lt"/>
                <a:cs typeface="Times New Roman" panose="02020603050405020304" pitchFamily="18" charset="0"/>
              </a:rPr>
              <a:t>Rekha</a:t>
            </a:r>
            <a:r>
              <a:rPr lang="en-US" sz="4000" dirty="0">
                <a:latin typeface="+mn-lt"/>
                <a:cs typeface="Times New Roman" panose="02020603050405020304" pitchFamily="18" charset="0"/>
              </a:rPr>
              <a:t>- Viral Hepatitis Control Program in Haryana</a:t>
            </a:r>
            <a:endParaRPr lang="en-IN" sz="40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4209442859"/>
              </p:ext>
            </p:extLst>
          </p:nvPr>
        </p:nvGraphicFramePr>
        <p:xfrm>
          <a:off x="363071" y="1479176"/>
          <a:ext cx="11376211" cy="5284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7918" y="1439902"/>
            <a:ext cx="11887200" cy="533848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328077891"/>
              </p:ext>
            </p:extLst>
          </p:nvPr>
        </p:nvGraphicFramePr>
        <p:xfrm>
          <a:off x="8996081" y="3307977"/>
          <a:ext cx="2931459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4988859" y="2420471"/>
            <a:ext cx="6700408" cy="6454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cs typeface="Times New Roman" panose="02020603050405020304" pitchFamily="18" charset="0"/>
              </a:rPr>
              <a:t>Using IEC activities to aware people in hot spots about causes of Hepatitis C.</a:t>
            </a:r>
            <a:endParaRPr lang="en-IN" sz="2400" dirty="0"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88859" y="1519518"/>
            <a:ext cx="6712168" cy="6589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Finding the areas </a:t>
            </a:r>
            <a:r>
              <a:rPr lang="en-US" sz="2400" dirty="0" smtClean="0">
                <a:cs typeface="Times New Roman" panose="02020603050405020304" pitchFamily="18" charset="0"/>
              </a:rPr>
              <a:t>contributing to </a:t>
            </a:r>
            <a:r>
              <a:rPr lang="en-US" sz="2400" dirty="0">
                <a:cs typeface="Times New Roman" panose="02020603050405020304" pitchFamily="18" charset="0"/>
              </a:rPr>
              <a:t>maximum no. of patients</a:t>
            </a:r>
            <a:endParaRPr lang="en-IN" sz="2400" dirty="0"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88859" y="3307976"/>
            <a:ext cx="6712168" cy="632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cs typeface="Times New Roman" panose="02020603050405020304" pitchFamily="18" charset="0"/>
              </a:rPr>
              <a:t>Screen general population in Hot-spots for Hepatitis C.</a:t>
            </a:r>
            <a:endParaRPr lang="en-IN" sz="2400" dirty="0"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88858" y="4091871"/>
            <a:ext cx="6700409" cy="8700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cs typeface="Times New Roman" panose="02020603050405020304" pitchFamily="18" charset="0"/>
              </a:rPr>
              <a:t>Providing counselling to  patients &amp; provide them information to remove apprehensions.</a:t>
            </a:r>
            <a:endParaRPr lang="en-IN" sz="2400" dirty="0"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88858" y="5163671"/>
            <a:ext cx="6615953" cy="6723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cs typeface="Times New Roman" panose="02020603050405020304" pitchFamily="18" charset="0"/>
              </a:rPr>
              <a:t>Continuously monitoring drugs and partnering with empanelled agency for testing facilities.</a:t>
            </a:r>
            <a:endParaRPr lang="en-IN" sz="2400" dirty="0"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88858" y="5970495"/>
            <a:ext cx="6615953" cy="779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cs typeface="Times New Roman" panose="02020603050405020304" pitchFamily="18" charset="0"/>
              </a:rPr>
              <a:t>Tele-caller facilities establishment at SHQ.</a:t>
            </a:r>
            <a:endParaRPr lang="en-IN" sz="2400" dirty="0">
              <a:cs typeface="Times New Roman" panose="02020603050405020304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558553" y="1721224"/>
            <a:ext cx="322729" cy="215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ight Arrow 16"/>
          <p:cNvSpPr/>
          <p:nvPr/>
        </p:nvSpPr>
        <p:spPr>
          <a:xfrm>
            <a:off x="4558553" y="2675965"/>
            <a:ext cx="336176" cy="1748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ight Arrow 17"/>
          <p:cNvSpPr/>
          <p:nvPr/>
        </p:nvSpPr>
        <p:spPr>
          <a:xfrm>
            <a:off x="4558553" y="3556747"/>
            <a:ext cx="336176" cy="174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ight Arrow 18"/>
          <p:cNvSpPr/>
          <p:nvPr/>
        </p:nvSpPr>
        <p:spPr>
          <a:xfrm>
            <a:off x="4558551" y="4437530"/>
            <a:ext cx="336178" cy="215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ight Arrow 19"/>
          <p:cNvSpPr/>
          <p:nvPr/>
        </p:nvSpPr>
        <p:spPr>
          <a:xfrm>
            <a:off x="4558551" y="5392270"/>
            <a:ext cx="336178" cy="215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ight Arrow 20"/>
          <p:cNvSpPr/>
          <p:nvPr/>
        </p:nvSpPr>
        <p:spPr>
          <a:xfrm>
            <a:off x="4558551" y="6347010"/>
            <a:ext cx="336178" cy="161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F385-157F-4213-A2BA-B7CC2C008470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77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5755341" cy="833719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000" dirty="0">
                <a:latin typeface="+mn-lt"/>
                <a:cs typeface="Times New Roman" panose="02020603050405020304" pitchFamily="18" charset="0"/>
              </a:rPr>
              <a:t>Identifying the Hot spots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7661" y="374765"/>
            <a:ext cx="5957046" cy="622774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600" dirty="0" smtClean="0">
                <a:cs typeface="Times New Roman" panose="02020603050405020304" pitchFamily="18" charset="0"/>
              </a:rPr>
              <a:t>The State was maintaining data of Hepatitis-C patients from the beginning of the treatment services at the level of Treatment Centre and Model Treatment Centre, in </a:t>
            </a:r>
            <a:r>
              <a:rPr lang="en-US" sz="2600" dirty="0" smtClean="0">
                <a:cs typeface="Times New Roman" panose="02020603050405020304" pitchFamily="18" charset="0"/>
              </a:rPr>
              <a:t>excel.</a:t>
            </a:r>
            <a:endParaRPr lang="en-US" sz="2600" smtClean="0">
              <a:cs typeface="Times New Roman" panose="02020603050405020304" pitchFamily="18" charset="0"/>
            </a:endParaRPr>
          </a:p>
          <a:p>
            <a:pPr algn="just"/>
            <a:r>
              <a:rPr lang="en-US" sz="2600" smtClean="0">
                <a:cs typeface="Times New Roman" panose="02020603050405020304" pitchFamily="18" charset="0"/>
              </a:rPr>
              <a:t>Geographic</a:t>
            </a:r>
            <a:r>
              <a:rPr lang="en-US" sz="2600" smtClean="0"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cs typeface="Times New Roman" panose="02020603050405020304" pitchFamily="18" charset="0"/>
              </a:rPr>
              <a:t>as well as treatment related details were recorded in the data.</a:t>
            </a:r>
          </a:p>
          <a:p>
            <a:pPr algn="just"/>
            <a:endParaRPr lang="en-US" sz="2600" dirty="0" smtClean="0">
              <a:cs typeface="Times New Roman" panose="02020603050405020304" pitchFamily="18" charset="0"/>
            </a:endParaRPr>
          </a:p>
          <a:p>
            <a:pPr algn="just"/>
            <a:r>
              <a:rPr lang="en-US" sz="2600" dirty="0" smtClean="0">
                <a:cs typeface="Times New Roman" panose="02020603050405020304" pitchFamily="18" charset="0"/>
              </a:rPr>
              <a:t>The data identified eight high burden districts in the State.</a:t>
            </a:r>
          </a:p>
          <a:p>
            <a:pPr algn="just"/>
            <a:endParaRPr lang="en-US" sz="2600" dirty="0" smtClean="0">
              <a:cs typeface="Times New Roman" panose="02020603050405020304" pitchFamily="18" charset="0"/>
            </a:endParaRPr>
          </a:p>
          <a:p>
            <a:pPr algn="just"/>
            <a:r>
              <a:rPr lang="en-US" sz="2600" dirty="0" smtClean="0">
                <a:cs typeface="Times New Roman" panose="02020603050405020304" pitchFamily="18" charset="0"/>
              </a:rPr>
              <a:t>High burden </a:t>
            </a:r>
            <a:r>
              <a:rPr lang="en-US" sz="2600" dirty="0">
                <a:cs typeface="Times New Roman" panose="02020603050405020304" pitchFamily="18" charset="0"/>
              </a:rPr>
              <a:t>d</a:t>
            </a:r>
            <a:r>
              <a:rPr lang="en-US" sz="2600" dirty="0" smtClean="0">
                <a:cs typeface="Times New Roman" panose="02020603050405020304" pitchFamily="18" charset="0"/>
              </a:rPr>
              <a:t>istricts of Haryana are </a:t>
            </a:r>
            <a:r>
              <a:rPr lang="en-US" sz="2600" b="1" dirty="0" smtClean="0">
                <a:cs typeface="Times New Roman" panose="02020603050405020304" pitchFamily="18" charset="0"/>
              </a:rPr>
              <a:t>Fatehabad, Hisar, Jind, </a:t>
            </a:r>
            <a:r>
              <a:rPr lang="en-US" sz="2600" b="1" dirty="0" err="1" smtClean="0">
                <a:cs typeface="Times New Roman" panose="02020603050405020304" pitchFamily="18" charset="0"/>
              </a:rPr>
              <a:t>kaithal</a:t>
            </a:r>
            <a:r>
              <a:rPr lang="en-US" sz="2600" b="1" dirty="0" smtClean="0">
                <a:cs typeface="Times New Roman" panose="02020603050405020304" pitchFamily="18" charset="0"/>
              </a:rPr>
              <a:t>, Karnal, Panipat</a:t>
            </a:r>
            <a:r>
              <a:rPr lang="en-US" sz="2600" b="1" dirty="0">
                <a:cs typeface="Times New Roman" panose="02020603050405020304" pitchFamily="18" charset="0"/>
              </a:rPr>
              <a:t>, Sonipat</a:t>
            </a:r>
            <a:r>
              <a:rPr lang="en-US" sz="2600" b="1" dirty="0" smtClean="0">
                <a:cs typeface="Times New Roman" panose="02020603050405020304" pitchFamily="18" charset="0"/>
              </a:rPr>
              <a:t>, Sirsa.</a:t>
            </a:r>
          </a:p>
          <a:p>
            <a:pPr marL="0" indent="0" algn="just">
              <a:buNone/>
            </a:pPr>
            <a:endParaRPr lang="en-US" sz="2600" dirty="0" smtClean="0">
              <a:cs typeface="Times New Roman" panose="02020603050405020304" pitchFamily="18" charset="0"/>
            </a:endParaRPr>
          </a:p>
          <a:p>
            <a:pPr algn="just"/>
            <a:r>
              <a:rPr lang="en-US" sz="2600" dirty="0" smtClean="0">
                <a:cs typeface="Times New Roman" panose="02020603050405020304" pitchFamily="18" charset="0"/>
              </a:rPr>
              <a:t>Districts on border between Punjab and Haryana on both sides had more prevalence due to increased I/V drug abuse.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706" y="1116106"/>
            <a:ext cx="5082988" cy="548640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05" t="27647" r="30374" b="55882"/>
          <a:stretch>
            <a:fillRect/>
          </a:stretch>
        </p:blipFill>
        <p:spPr>
          <a:xfrm>
            <a:off x="3281082" y="2581835"/>
            <a:ext cx="927848" cy="941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05" t="27647" r="30374" b="55882"/>
          <a:stretch>
            <a:fillRect/>
          </a:stretch>
        </p:blipFill>
        <p:spPr>
          <a:xfrm>
            <a:off x="3281082" y="2581835"/>
            <a:ext cx="927848" cy="941294"/>
          </a:xfrm>
          <a:custGeom>
            <a:avLst/>
            <a:gdLst>
              <a:gd name="connsiteX0" fmla="*/ 463924 w 927848"/>
              <a:gd name="connsiteY0" fmla="*/ 0 h 941294"/>
              <a:gd name="connsiteX1" fmla="*/ 927848 w 927848"/>
              <a:gd name="connsiteY1" fmla="*/ 470647 h 941294"/>
              <a:gd name="connsiteX2" fmla="*/ 463924 w 927848"/>
              <a:gd name="connsiteY2" fmla="*/ 941294 h 941294"/>
              <a:gd name="connsiteX3" fmla="*/ 0 w 927848"/>
              <a:gd name="connsiteY3" fmla="*/ 470647 h 941294"/>
              <a:gd name="connsiteX4" fmla="*/ 463924 w 927848"/>
              <a:gd name="connsiteY4" fmla="*/ 0 h 94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848" h="941294">
                <a:moveTo>
                  <a:pt x="463924" y="0"/>
                </a:moveTo>
                <a:cubicBezTo>
                  <a:pt x="720142" y="0"/>
                  <a:pt x="927848" y="210716"/>
                  <a:pt x="927848" y="470647"/>
                </a:cubicBezTo>
                <a:cubicBezTo>
                  <a:pt x="927848" y="730578"/>
                  <a:pt x="720142" y="941294"/>
                  <a:pt x="463924" y="941294"/>
                </a:cubicBezTo>
                <a:cubicBezTo>
                  <a:pt x="207706" y="941294"/>
                  <a:pt x="0" y="730578"/>
                  <a:pt x="0" y="470647"/>
                </a:cubicBezTo>
                <a:cubicBezTo>
                  <a:pt x="0" y="210716"/>
                  <a:pt x="207706" y="0"/>
                  <a:pt x="463924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05" t="27647" r="30374" b="55882"/>
          <a:stretch>
            <a:fillRect/>
          </a:stretch>
        </p:blipFill>
        <p:spPr>
          <a:xfrm>
            <a:off x="3281082" y="2581835"/>
            <a:ext cx="927848" cy="941294"/>
          </a:xfrm>
          <a:custGeom>
            <a:avLst/>
            <a:gdLst>
              <a:gd name="connsiteX0" fmla="*/ 463924 w 927848"/>
              <a:gd name="connsiteY0" fmla="*/ 0 h 941294"/>
              <a:gd name="connsiteX1" fmla="*/ 927848 w 927848"/>
              <a:gd name="connsiteY1" fmla="*/ 470647 h 941294"/>
              <a:gd name="connsiteX2" fmla="*/ 463924 w 927848"/>
              <a:gd name="connsiteY2" fmla="*/ 941294 h 941294"/>
              <a:gd name="connsiteX3" fmla="*/ 0 w 927848"/>
              <a:gd name="connsiteY3" fmla="*/ 470647 h 941294"/>
              <a:gd name="connsiteX4" fmla="*/ 463924 w 927848"/>
              <a:gd name="connsiteY4" fmla="*/ 0 h 94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848" h="941294">
                <a:moveTo>
                  <a:pt x="463924" y="0"/>
                </a:moveTo>
                <a:cubicBezTo>
                  <a:pt x="720142" y="0"/>
                  <a:pt x="927848" y="210716"/>
                  <a:pt x="927848" y="470647"/>
                </a:cubicBezTo>
                <a:cubicBezTo>
                  <a:pt x="927848" y="730578"/>
                  <a:pt x="720142" y="941294"/>
                  <a:pt x="463924" y="941294"/>
                </a:cubicBezTo>
                <a:cubicBezTo>
                  <a:pt x="207706" y="941294"/>
                  <a:pt x="0" y="730578"/>
                  <a:pt x="0" y="470647"/>
                </a:cubicBezTo>
                <a:cubicBezTo>
                  <a:pt x="0" y="210716"/>
                  <a:pt x="207706" y="0"/>
                  <a:pt x="463924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8" t="32824" r="72430" b="49294"/>
          <a:stretch>
            <a:fillRect/>
          </a:stretch>
        </p:blipFill>
        <p:spPr>
          <a:xfrm>
            <a:off x="416859" y="2877671"/>
            <a:ext cx="1371600" cy="1021976"/>
          </a:xfrm>
          <a:custGeom>
            <a:avLst/>
            <a:gdLst>
              <a:gd name="connsiteX0" fmla="*/ 685800 w 1371600"/>
              <a:gd name="connsiteY0" fmla="*/ 0 h 1021976"/>
              <a:gd name="connsiteX1" fmla="*/ 1371600 w 1371600"/>
              <a:gd name="connsiteY1" fmla="*/ 510988 h 1021976"/>
              <a:gd name="connsiteX2" fmla="*/ 685800 w 1371600"/>
              <a:gd name="connsiteY2" fmla="*/ 1021976 h 1021976"/>
              <a:gd name="connsiteX3" fmla="*/ 0 w 1371600"/>
              <a:gd name="connsiteY3" fmla="*/ 510988 h 1021976"/>
              <a:gd name="connsiteX4" fmla="*/ 685800 w 1371600"/>
              <a:gd name="connsiteY4" fmla="*/ 0 h 102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021976">
                <a:moveTo>
                  <a:pt x="685800" y="0"/>
                </a:moveTo>
                <a:cubicBezTo>
                  <a:pt x="1064557" y="0"/>
                  <a:pt x="1371600" y="228777"/>
                  <a:pt x="1371600" y="510988"/>
                </a:cubicBezTo>
                <a:cubicBezTo>
                  <a:pt x="1371600" y="793199"/>
                  <a:pt x="1064557" y="1021976"/>
                  <a:pt x="685800" y="1021976"/>
                </a:cubicBezTo>
                <a:cubicBezTo>
                  <a:pt x="307043" y="1021976"/>
                  <a:pt x="0" y="793199"/>
                  <a:pt x="0" y="510988"/>
                </a:cubicBezTo>
                <a:cubicBezTo>
                  <a:pt x="0" y="228777"/>
                  <a:pt x="307043" y="0"/>
                  <a:pt x="68580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05" t="27647" r="30374" b="55882"/>
          <a:stretch>
            <a:fillRect/>
          </a:stretch>
        </p:blipFill>
        <p:spPr>
          <a:xfrm>
            <a:off x="3281082" y="2581835"/>
            <a:ext cx="927848" cy="941294"/>
          </a:xfrm>
          <a:custGeom>
            <a:avLst/>
            <a:gdLst>
              <a:gd name="connsiteX0" fmla="*/ 463924 w 927848"/>
              <a:gd name="connsiteY0" fmla="*/ 0 h 941294"/>
              <a:gd name="connsiteX1" fmla="*/ 927848 w 927848"/>
              <a:gd name="connsiteY1" fmla="*/ 470647 h 941294"/>
              <a:gd name="connsiteX2" fmla="*/ 463924 w 927848"/>
              <a:gd name="connsiteY2" fmla="*/ 941294 h 941294"/>
              <a:gd name="connsiteX3" fmla="*/ 0 w 927848"/>
              <a:gd name="connsiteY3" fmla="*/ 470647 h 941294"/>
              <a:gd name="connsiteX4" fmla="*/ 463924 w 927848"/>
              <a:gd name="connsiteY4" fmla="*/ 0 h 94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848" h="941294">
                <a:moveTo>
                  <a:pt x="463924" y="0"/>
                </a:moveTo>
                <a:cubicBezTo>
                  <a:pt x="720142" y="0"/>
                  <a:pt x="927848" y="210716"/>
                  <a:pt x="927848" y="470647"/>
                </a:cubicBezTo>
                <a:cubicBezTo>
                  <a:pt x="927848" y="730578"/>
                  <a:pt x="720142" y="941294"/>
                  <a:pt x="463924" y="941294"/>
                </a:cubicBezTo>
                <a:cubicBezTo>
                  <a:pt x="207706" y="941294"/>
                  <a:pt x="0" y="730578"/>
                  <a:pt x="0" y="470647"/>
                </a:cubicBezTo>
                <a:cubicBezTo>
                  <a:pt x="0" y="210716"/>
                  <a:pt x="207706" y="0"/>
                  <a:pt x="463924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8" t="32824" r="72430" b="49294"/>
          <a:stretch>
            <a:fillRect/>
          </a:stretch>
        </p:blipFill>
        <p:spPr>
          <a:xfrm>
            <a:off x="416859" y="2877671"/>
            <a:ext cx="1371600" cy="1021976"/>
          </a:xfrm>
          <a:custGeom>
            <a:avLst/>
            <a:gdLst>
              <a:gd name="connsiteX0" fmla="*/ 685800 w 1371600"/>
              <a:gd name="connsiteY0" fmla="*/ 0 h 1021976"/>
              <a:gd name="connsiteX1" fmla="*/ 1371600 w 1371600"/>
              <a:gd name="connsiteY1" fmla="*/ 510988 h 1021976"/>
              <a:gd name="connsiteX2" fmla="*/ 685800 w 1371600"/>
              <a:gd name="connsiteY2" fmla="*/ 1021976 h 1021976"/>
              <a:gd name="connsiteX3" fmla="*/ 0 w 1371600"/>
              <a:gd name="connsiteY3" fmla="*/ 510988 h 1021976"/>
              <a:gd name="connsiteX4" fmla="*/ 685800 w 1371600"/>
              <a:gd name="connsiteY4" fmla="*/ 0 h 102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021976">
                <a:moveTo>
                  <a:pt x="685800" y="0"/>
                </a:moveTo>
                <a:cubicBezTo>
                  <a:pt x="1064557" y="0"/>
                  <a:pt x="1371600" y="228777"/>
                  <a:pt x="1371600" y="510988"/>
                </a:cubicBezTo>
                <a:cubicBezTo>
                  <a:pt x="1371600" y="793199"/>
                  <a:pt x="1064557" y="1021976"/>
                  <a:pt x="685800" y="1021976"/>
                </a:cubicBezTo>
                <a:cubicBezTo>
                  <a:pt x="307043" y="1021976"/>
                  <a:pt x="0" y="793199"/>
                  <a:pt x="0" y="510988"/>
                </a:cubicBezTo>
                <a:cubicBezTo>
                  <a:pt x="0" y="228777"/>
                  <a:pt x="307043" y="0"/>
                  <a:pt x="68580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70" t="35647" r="52336" b="50000"/>
          <a:stretch>
            <a:fillRect/>
          </a:stretch>
        </p:blipFill>
        <p:spPr>
          <a:xfrm>
            <a:off x="1788460" y="3039035"/>
            <a:ext cx="1156446" cy="820272"/>
          </a:xfrm>
          <a:custGeom>
            <a:avLst/>
            <a:gdLst>
              <a:gd name="connsiteX0" fmla="*/ 578223 w 1156446"/>
              <a:gd name="connsiteY0" fmla="*/ 0 h 820272"/>
              <a:gd name="connsiteX1" fmla="*/ 1156446 w 1156446"/>
              <a:gd name="connsiteY1" fmla="*/ 410136 h 820272"/>
              <a:gd name="connsiteX2" fmla="*/ 578223 w 1156446"/>
              <a:gd name="connsiteY2" fmla="*/ 820272 h 820272"/>
              <a:gd name="connsiteX3" fmla="*/ 0 w 1156446"/>
              <a:gd name="connsiteY3" fmla="*/ 410136 h 820272"/>
              <a:gd name="connsiteX4" fmla="*/ 578223 w 1156446"/>
              <a:gd name="connsiteY4" fmla="*/ 0 h 8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6446" h="820272">
                <a:moveTo>
                  <a:pt x="578223" y="0"/>
                </a:moveTo>
                <a:cubicBezTo>
                  <a:pt x="897567" y="0"/>
                  <a:pt x="1156446" y="183624"/>
                  <a:pt x="1156446" y="410136"/>
                </a:cubicBezTo>
                <a:cubicBezTo>
                  <a:pt x="1156446" y="636648"/>
                  <a:pt x="897567" y="820272"/>
                  <a:pt x="578223" y="820272"/>
                </a:cubicBezTo>
                <a:cubicBezTo>
                  <a:pt x="258879" y="820272"/>
                  <a:pt x="0" y="636648"/>
                  <a:pt x="0" y="410136"/>
                </a:cubicBezTo>
                <a:cubicBezTo>
                  <a:pt x="0" y="183624"/>
                  <a:pt x="258879" y="0"/>
                  <a:pt x="57822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05" t="27647" r="30374" b="55882"/>
          <a:stretch>
            <a:fillRect/>
          </a:stretch>
        </p:blipFill>
        <p:spPr>
          <a:xfrm>
            <a:off x="3281082" y="2581835"/>
            <a:ext cx="927848" cy="941294"/>
          </a:xfrm>
          <a:custGeom>
            <a:avLst/>
            <a:gdLst>
              <a:gd name="connsiteX0" fmla="*/ 463924 w 927848"/>
              <a:gd name="connsiteY0" fmla="*/ 0 h 941294"/>
              <a:gd name="connsiteX1" fmla="*/ 927848 w 927848"/>
              <a:gd name="connsiteY1" fmla="*/ 470647 h 941294"/>
              <a:gd name="connsiteX2" fmla="*/ 463924 w 927848"/>
              <a:gd name="connsiteY2" fmla="*/ 941294 h 941294"/>
              <a:gd name="connsiteX3" fmla="*/ 0 w 927848"/>
              <a:gd name="connsiteY3" fmla="*/ 470647 h 941294"/>
              <a:gd name="connsiteX4" fmla="*/ 463924 w 927848"/>
              <a:gd name="connsiteY4" fmla="*/ 0 h 94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848" h="941294">
                <a:moveTo>
                  <a:pt x="463924" y="0"/>
                </a:moveTo>
                <a:cubicBezTo>
                  <a:pt x="720142" y="0"/>
                  <a:pt x="927848" y="210716"/>
                  <a:pt x="927848" y="470647"/>
                </a:cubicBezTo>
                <a:cubicBezTo>
                  <a:pt x="927848" y="730578"/>
                  <a:pt x="720142" y="941294"/>
                  <a:pt x="463924" y="941294"/>
                </a:cubicBezTo>
                <a:cubicBezTo>
                  <a:pt x="207706" y="941294"/>
                  <a:pt x="0" y="730578"/>
                  <a:pt x="0" y="470647"/>
                </a:cubicBezTo>
                <a:cubicBezTo>
                  <a:pt x="0" y="210716"/>
                  <a:pt x="207706" y="0"/>
                  <a:pt x="463924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8" t="32824" r="72430" b="49294"/>
          <a:stretch>
            <a:fillRect/>
          </a:stretch>
        </p:blipFill>
        <p:spPr>
          <a:xfrm>
            <a:off x="416859" y="2877671"/>
            <a:ext cx="1371600" cy="1021976"/>
          </a:xfrm>
          <a:custGeom>
            <a:avLst/>
            <a:gdLst>
              <a:gd name="connsiteX0" fmla="*/ 685800 w 1371600"/>
              <a:gd name="connsiteY0" fmla="*/ 0 h 1021976"/>
              <a:gd name="connsiteX1" fmla="*/ 1371600 w 1371600"/>
              <a:gd name="connsiteY1" fmla="*/ 510988 h 1021976"/>
              <a:gd name="connsiteX2" fmla="*/ 685800 w 1371600"/>
              <a:gd name="connsiteY2" fmla="*/ 1021976 h 1021976"/>
              <a:gd name="connsiteX3" fmla="*/ 0 w 1371600"/>
              <a:gd name="connsiteY3" fmla="*/ 510988 h 1021976"/>
              <a:gd name="connsiteX4" fmla="*/ 685800 w 1371600"/>
              <a:gd name="connsiteY4" fmla="*/ 0 h 102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021976">
                <a:moveTo>
                  <a:pt x="685800" y="0"/>
                </a:moveTo>
                <a:cubicBezTo>
                  <a:pt x="1064557" y="0"/>
                  <a:pt x="1371600" y="228777"/>
                  <a:pt x="1371600" y="510988"/>
                </a:cubicBezTo>
                <a:cubicBezTo>
                  <a:pt x="1371600" y="793199"/>
                  <a:pt x="1064557" y="1021976"/>
                  <a:pt x="685800" y="1021976"/>
                </a:cubicBezTo>
                <a:cubicBezTo>
                  <a:pt x="307043" y="1021976"/>
                  <a:pt x="0" y="793199"/>
                  <a:pt x="0" y="510988"/>
                </a:cubicBezTo>
                <a:cubicBezTo>
                  <a:pt x="0" y="228777"/>
                  <a:pt x="307043" y="0"/>
                  <a:pt x="68580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70" t="35647" r="52336" b="50550"/>
          <a:stretch>
            <a:fillRect/>
          </a:stretch>
        </p:blipFill>
        <p:spPr>
          <a:xfrm>
            <a:off x="1788460" y="3039035"/>
            <a:ext cx="1156446" cy="788856"/>
          </a:xfrm>
          <a:custGeom>
            <a:avLst/>
            <a:gdLst>
              <a:gd name="connsiteX0" fmla="*/ 578223 w 1156446"/>
              <a:gd name="connsiteY0" fmla="*/ 0 h 788856"/>
              <a:gd name="connsiteX1" fmla="*/ 1156446 w 1156446"/>
              <a:gd name="connsiteY1" fmla="*/ 410136 h 788856"/>
              <a:gd name="connsiteX2" fmla="*/ 1111006 w 1156446"/>
              <a:gd name="connsiteY2" fmla="*/ 569780 h 788856"/>
              <a:gd name="connsiteX3" fmla="*/ 1082586 w 1156446"/>
              <a:gd name="connsiteY3" fmla="*/ 606919 h 788856"/>
              <a:gd name="connsiteX4" fmla="*/ 948017 w 1156446"/>
              <a:gd name="connsiteY4" fmla="*/ 598394 h 788856"/>
              <a:gd name="connsiteX5" fmla="*/ 429803 w 1156446"/>
              <a:gd name="connsiteY5" fmla="*/ 733290 h 788856"/>
              <a:gd name="connsiteX6" fmla="*/ 356851 w 1156446"/>
              <a:gd name="connsiteY6" fmla="*/ 788856 h 788856"/>
              <a:gd name="connsiteX7" fmla="*/ 353152 w 1156446"/>
              <a:gd name="connsiteY7" fmla="*/ 788042 h 788856"/>
              <a:gd name="connsiteX8" fmla="*/ 0 w 1156446"/>
              <a:gd name="connsiteY8" fmla="*/ 410136 h 788856"/>
              <a:gd name="connsiteX9" fmla="*/ 578223 w 1156446"/>
              <a:gd name="connsiteY9" fmla="*/ 0 h 78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6446" h="788856">
                <a:moveTo>
                  <a:pt x="578223" y="0"/>
                </a:moveTo>
                <a:cubicBezTo>
                  <a:pt x="897567" y="0"/>
                  <a:pt x="1156446" y="183624"/>
                  <a:pt x="1156446" y="410136"/>
                </a:cubicBezTo>
                <a:cubicBezTo>
                  <a:pt x="1156446" y="466764"/>
                  <a:pt x="1140266" y="520712"/>
                  <a:pt x="1111006" y="569780"/>
                </a:cubicBezTo>
                <a:lnTo>
                  <a:pt x="1082586" y="606919"/>
                </a:lnTo>
                <a:lnTo>
                  <a:pt x="948017" y="598394"/>
                </a:lnTo>
                <a:cubicBezTo>
                  <a:pt x="745642" y="598394"/>
                  <a:pt x="562426" y="649944"/>
                  <a:pt x="429803" y="733290"/>
                </a:cubicBezTo>
                <a:lnTo>
                  <a:pt x="356851" y="788856"/>
                </a:lnTo>
                <a:lnTo>
                  <a:pt x="353152" y="788042"/>
                </a:lnTo>
                <a:cubicBezTo>
                  <a:pt x="145620" y="725780"/>
                  <a:pt x="0" y="580020"/>
                  <a:pt x="0" y="410136"/>
                </a:cubicBezTo>
                <a:cubicBezTo>
                  <a:pt x="0" y="183624"/>
                  <a:pt x="258879" y="0"/>
                  <a:pt x="57822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08" t="46267" r="43224" b="37765"/>
          <a:stretch>
            <a:fillRect/>
          </a:stretch>
        </p:blipFill>
        <p:spPr>
          <a:xfrm>
            <a:off x="2003612" y="3645955"/>
            <a:ext cx="1465730" cy="912599"/>
          </a:xfrm>
          <a:custGeom>
            <a:avLst/>
            <a:gdLst>
              <a:gd name="connsiteX0" fmla="*/ 867434 w 1465730"/>
              <a:gd name="connsiteY0" fmla="*/ 0 h 912599"/>
              <a:gd name="connsiteX1" fmla="*/ 880563 w 1465730"/>
              <a:gd name="connsiteY1" fmla="*/ 832 h 912599"/>
              <a:gd name="connsiteX2" fmla="*/ 1465730 w 1465730"/>
              <a:gd name="connsiteY2" fmla="*/ 452037 h 912599"/>
              <a:gd name="connsiteX3" fmla="*/ 732865 w 1465730"/>
              <a:gd name="connsiteY3" fmla="*/ 912599 h 912599"/>
              <a:gd name="connsiteX4" fmla="*/ 0 w 1465730"/>
              <a:gd name="connsiteY4" fmla="*/ 452037 h 912599"/>
              <a:gd name="connsiteX5" fmla="*/ 125162 w 1465730"/>
              <a:gd name="connsiteY5" fmla="*/ 194533 h 912599"/>
              <a:gd name="connsiteX6" fmla="*/ 141699 w 1465730"/>
              <a:gd name="connsiteY6" fmla="*/ 181937 h 912599"/>
              <a:gd name="connsiteX7" fmla="*/ 246539 w 1465730"/>
              <a:gd name="connsiteY7" fmla="*/ 205021 h 912599"/>
              <a:gd name="connsiteX8" fmla="*/ 363071 w 1465730"/>
              <a:gd name="connsiteY8" fmla="*/ 213353 h 912599"/>
              <a:gd name="connsiteX9" fmla="*/ 842543 w 1465730"/>
              <a:gd name="connsiteY9" fmla="*/ 32528 h 912599"/>
              <a:gd name="connsiteX10" fmla="*/ 867434 w 1465730"/>
              <a:gd name="connsiteY10" fmla="*/ 0 h 9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5730" h="912599">
                <a:moveTo>
                  <a:pt x="867434" y="0"/>
                </a:moveTo>
                <a:lnTo>
                  <a:pt x="880563" y="832"/>
                </a:lnTo>
                <a:cubicBezTo>
                  <a:pt x="1214517" y="43778"/>
                  <a:pt x="1465730" y="229471"/>
                  <a:pt x="1465730" y="452037"/>
                </a:cubicBezTo>
                <a:cubicBezTo>
                  <a:pt x="1465730" y="706398"/>
                  <a:pt x="1137615" y="912599"/>
                  <a:pt x="732865" y="912599"/>
                </a:cubicBezTo>
                <a:cubicBezTo>
                  <a:pt x="328115" y="912599"/>
                  <a:pt x="0" y="706398"/>
                  <a:pt x="0" y="452037"/>
                </a:cubicBezTo>
                <a:cubicBezTo>
                  <a:pt x="0" y="356652"/>
                  <a:pt x="46141" y="268039"/>
                  <a:pt x="125162" y="194533"/>
                </a:cubicBezTo>
                <a:lnTo>
                  <a:pt x="141699" y="181937"/>
                </a:lnTo>
                <a:lnTo>
                  <a:pt x="246539" y="205021"/>
                </a:lnTo>
                <a:cubicBezTo>
                  <a:pt x="284180" y="210484"/>
                  <a:pt x="323153" y="213353"/>
                  <a:pt x="363071" y="213353"/>
                </a:cubicBezTo>
                <a:cubicBezTo>
                  <a:pt x="562661" y="213353"/>
                  <a:pt x="738632" y="141625"/>
                  <a:pt x="842543" y="32528"/>
                </a:cubicBezTo>
                <a:lnTo>
                  <a:pt x="867434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37" t="27647" r="30374" b="55882"/>
          <a:stretch>
            <a:fillRect/>
          </a:stretch>
        </p:blipFill>
        <p:spPr>
          <a:xfrm>
            <a:off x="3282924" y="2581835"/>
            <a:ext cx="926006" cy="941294"/>
          </a:xfrm>
          <a:custGeom>
            <a:avLst/>
            <a:gdLst>
              <a:gd name="connsiteX0" fmla="*/ 462082 w 926006"/>
              <a:gd name="connsiteY0" fmla="*/ 0 h 941294"/>
              <a:gd name="connsiteX1" fmla="*/ 926006 w 926006"/>
              <a:gd name="connsiteY1" fmla="*/ 470647 h 941294"/>
              <a:gd name="connsiteX2" fmla="*/ 462082 w 926006"/>
              <a:gd name="connsiteY2" fmla="*/ 941294 h 941294"/>
              <a:gd name="connsiteX3" fmla="*/ 442059 w 926006"/>
              <a:gd name="connsiteY3" fmla="*/ 939246 h 941294"/>
              <a:gd name="connsiteX4" fmla="*/ 93058 w 926006"/>
              <a:gd name="connsiteY4" fmla="*/ 374025 h 941294"/>
              <a:gd name="connsiteX5" fmla="*/ 0 w 926006"/>
              <a:gd name="connsiteY5" fmla="*/ 452110 h 941294"/>
              <a:gd name="connsiteX6" fmla="*/ 7583 w 926006"/>
              <a:gd name="connsiteY6" fmla="*/ 375795 h 941294"/>
              <a:gd name="connsiteX7" fmla="*/ 462082 w 926006"/>
              <a:gd name="connsiteY7" fmla="*/ 0 h 94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006" h="941294">
                <a:moveTo>
                  <a:pt x="462082" y="0"/>
                </a:moveTo>
                <a:cubicBezTo>
                  <a:pt x="718300" y="0"/>
                  <a:pt x="926006" y="210716"/>
                  <a:pt x="926006" y="470647"/>
                </a:cubicBezTo>
                <a:cubicBezTo>
                  <a:pt x="926006" y="730578"/>
                  <a:pt x="718300" y="941294"/>
                  <a:pt x="462082" y="941294"/>
                </a:cubicBezTo>
                <a:lnTo>
                  <a:pt x="442059" y="939246"/>
                </a:lnTo>
                <a:lnTo>
                  <a:pt x="93058" y="374025"/>
                </a:lnTo>
                <a:lnTo>
                  <a:pt x="0" y="452110"/>
                </a:lnTo>
                <a:lnTo>
                  <a:pt x="7583" y="375795"/>
                </a:lnTo>
                <a:cubicBezTo>
                  <a:pt x="50843" y="161330"/>
                  <a:pt x="237891" y="0"/>
                  <a:pt x="462082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8" t="32824" r="72430" b="49294"/>
          <a:stretch>
            <a:fillRect/>
          </a:stretch>
        </p:blipFill>
        <p:spPr>
          <a:xfrm>
            <a:off x="416859" y="2877671"/>
            <a:ext cx="1371600" cy="1021976"/>
          </a:xfrm>
          <a:custGeom>
            <a:avLst/>
            <a:gdLst>
              <a:gd name="connsiteX0" fmla="*/ 685800 w 1371600"/>
              <a:gd name="connsiteY0" fmla="*/ 0 h 1021976"/>
              <a:gd name="connsiteX1" fmla="*/ 1371600 w 1371600"/>
              <a:gd name="connsiteY1" fmla="*/ 510988 h 1021976"/>
              <a:gd name="connsiteX2" fmla="*/ 685800 w 1371600"/>
              <a:gd name="connsiteY2" fmla="*/ 1021976 h 1021976"/>
              <a:gd name="connsiteX3" fmla="*/ 0 w 1371600"/>
              <a:gd name="connsiteY3" fmla="*/ 510988 h 1021976"/>
              <a:gd name="connsiteX4" fmla="*/ 685800 w 1371600"/>
              <a:gd name="connsiteY4" fmla="*/ 0 h 102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021976">
                <a:moveTo>
                  <a:pt x="685800" y="0"/>
                </a:moveTo>
                <a:cubicBezTo>
                  <a:pt x="1064557" y="0"/>
                  <a:pt x="1371600" y="228777"/>
                  <a:pt x="1371600" y="510988"/>
                </a:cubicBezTo>
                <a:cubicBezTo>
                  <a:pt x="1371600" y="793199"/>
                  <a:pt x="1064557" y="1021976"/>
                  <a:pt x="685800" y="1021976"/>
                </a:cubicBezTo>
                <a:cubicBezTo>
                  <a:pt x="307043" y="1021976"/>
                  <a:pt x="0" y="793199"/>
                  <a:pt x="0" y="510988"/>
                </a:cubicBezTo>
                <a:cubicBezTo>
                  <a:pt x="0" y="228777"/>
                  <a:pt x="307043" y="0"/>
                  <a:pt x="68580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549" t="35558" r="32813" b="39756"/>
          <a:stretch>
            <a:fillRect/>
          </a:stretch>
        </p:blipFill>
        <p:spPr>
          <a:xfrm>
            <a:off x="2938325" y="3033945"/>
            <a:ext cx="1130230" cy="1410802"/>
          </a:xfrm>
          <a:custGeom>
            <a:avLst/>
            <a:gdLst>
              <a:gd name="connsiteX0" fmla="*/ 344599 w 1130230"/>
              <a:gd name="connsiteY0" fmla="*/ 0 h 1410802"/>
              <a:gd name="connsiteX1" fmla="*/ 342757 w 1130230"/>
              <a:gd name="connsiteY1" fmla="*/ 18537 h 1410802"/>
              <a:gd name="connsiteX2" fmla="*/ 713184 w 1130230"/>
              <a:gd name="connsiteY2" fmla="*/ 479622 h 1410802"/>
              <a:gd name="connsiteX3" fmla="*/ 786658 w 1130230"/>
              <a:gd name="connsiteY3" fmla="*/ 487136 h 1410802"/>
              <a:gd name="connsiteX4" fmla="*/ 1130230 w 1130230"/>
              <a:gd name="connsiteY4" fmla="*/ 1043565 h 1410802"/>
              <a:gd name="connsiteX5" fmla="*/ 692574 w 1130230"/>
              <a:gd name="connsiteY5" fmla="*/ 1410802 h 1410802"/>
              <a:gd name="connsiteX6" fmla="*/ 521675 w 1130230"/>
              <a:gd name="connsiteY6" fmla="*/ 1134024 h 1410802"/>
              <a:gd name="connsiteX7" fmla="*/ 527233 w 1130230"/>
              <a:gd name="connsiteY7" fmla="*/ 1111136 h 1410802"/>
              <a:gd name="connsiteX8" fmla="*/ 531017 w 1130230"/>
              <a:gd name="connsiteY8" fmla="*/ 1064046 h 1410802"/>
              <a:gd name="connsiteX9" fmla="*/ 277758 w 1130230"/>
              <a:gd name="connsiteY9" fmla="*/ 715793 h 1410802"/>
              <a:gd name="connsiteX10" fmla="*/ 257782 w 1130230"/>
              <a:gd name="connsiteY10" fmla="*/ 706640 h 1410802"/>
              <a:gd name="connsiteX11" fmla="*/ 0 w 1130230"/>
              <a:gd name="connsiteY11" fmla="*/ 289153 h 1410802"/>
              <a:gd name="connsiteX12" fmla="*/ 344599 w 1130230"/>
              <a:gd name="connsiteY12" fmla="*/ 0 h 141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0230" h="1410802">
                <a:moveTo>
                  <a:pt x="344599" y="0"/>
                </a:moveTo>
                <a:lnTo>
                  <a:pt x="342757" y="18537"/>
                </a:lnTo>
                <a:cubicBezTo>
                  <a:pt x="342757" y="245977"/>
                  <a:pt x="501782" y="435736"/>
                  <a:pt x="713184" y="479622"/>
                </a:cubicBezTo>
                <a:lnTo>
                  <a:pt x="786658" y="487136"/>
                </a:lnTo>
                <a:lnTo>
                  <a:pt x="1130230" y="1043565"/>
                </a:lnTo>
                <a:lnTo>
                  <a:pt x="692574" y="1410802"/>
                </a:lnTo>
                <a:lnTo>
                  <a:pt x="521675" y="1134024"/>
                </a:lnTo>
                <a:lnTo>
                  <a:pt x="527233" y="1111136"/>
                </a:lnTo>
                <a:cubicBezTo>
                  <a:pt x="529735" y="1095653"/>
                  <a:pt x="531017" y="1079944"/>
                  <a:pt x="531017" y="1064046"/>
                </a:cubicBezTo>
                <a:cubicBezTo>
                  <a:pt x="531017" y="924942"/>
                  <a:pt x="432887" y="800242"/>
                  <a:pt x="277758" y="715793"/>
                </a:cubicBezTo>
                <a:lnTo>
                  <a:pt x="257782" y="706640"/>
                </a:lnTo>
                <a:lnTo>
                  <a:pt x="0" y="289153"/>
                </a:lnTo>
                <a:lnTo>
                  <a:pt x="344599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70" t="35647" r="43387" b="37765"/>
          <a:stretch>
            <a:fillRect/>
          </a:stretch>
        </p:blipFill>
        <p:spPr>
          <a:xfrm>
            <a:off x="1788460" y="3039035"/>
            <a:ext cx="1671540" cy="1519518"/>
          </a:xfrm>
          <a:custGeom>
            <a:avLst/>
            <a:gdLst>
              <a:gd name="connsiteX0" fmla="*/ 578223 w 1671540"/>
              <a:gd name="connsiteY0" fmla="*/ 0 h 1519518"/>
              <a:gd name="connsiteX1" fmla="*/ 1156446 w 1671540"/>
              <a:gd name="connsiteY1" fmla="*/ 410136 h 1519518"/>
              <a:gd name="connsiteX2" fmla="*/ 1111006 w 1671540"/>
              <a:gd name="connsiteY2" fmla="*/ 569780 h 1519518"/>
              <a:gd name="connsiteX3" fmla="*/ 1082586 w 1671540"/>
              <a:gd name="connsiteY3" fmla="*/ 606919 h 1519518"/>
              <a:gd name="connsiteX4" fmla="*/ 1095715 w 1671540"/>
              <a:gd name="connsiteY4" fmla="*/ 607751 h 1519518"/>
              <a:gd name="connsiteX5" fmla="*/ 1328034 w 1671540"/>
              <a:gd name="connsiteY5" fmla="*/ 665071 h 1519518"/>
              <a:gd name="connsiteX6" fmla="*/ 1407647 w 1671540"/>
              <a:gd name="connsiteY6" fmla="*/ 701550 h 1519518"/>
              <a:gd name="connsiteX7" fmla="*/ 1671540 w 1671540"/>
              <a:gd name="connsiteY7" fmla="*/ 1128934 h 1519518"/>
              <a:gd name="connsiteX8" fmla="*/ 1665993 w 1671540"/>
              <a:gd name="connsiteY8" fmla="*/ 1151775 h 1519518"/>
              <a:gd name="connsiteX9" fmla="*/ 948017 w 1671540"/>
              <a:gd name="connsiteY9" fmla="*/ 1519518 h 1519518"/>
              <a:gd name="connsiteX10" fmla="*/ 215152 w 1671540"/>
              <a:gd name="connsiteY10" fmla="*/ 1058956 h 1519518"/>
              <a:gd name="connsiteX11" fmla="*/ 340314 w 1671540"/>
              <a:gd name="connsiteY11" fmla="*/ 801452 h 1519518"/>
              <a:gd name="connsiteX12" fmla="*/ 356851 w 1671540"/>
              <a:gd name="connsiteY12" fmla="*/ 788856 h 1519518"/>
              <a:gd name="connsiteX13" fmla="*/ 353152 w 1671540"/>
              <a:gd name="connsiteY13" fmla="*/ 788042 h 1519518"/>
              <a:gd name="connsiteX14" fmla="*/ 0 w 1671540"/>
              <a:gd name="connsiteY14" fmla="*/ 410136 h 1519518"/>
              <a:gd name="connsiteX15" fmla="*/ 578223 w 1671540"/>
              <a:gd name="connsiteY15" fmla="*/ 0 h 151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71540" h="1519518">
                <a:moveTo>
                  <a:pt x="578223" y="0"/>
                </a:moveTo>
                <a:cubicBezTo>
                  <a:pt x="897567" y="0"/>
                  <a:pt x="1156446" y="183624"/>
                  <a:pt x="1156446" y="410136"/>
                </a:cubicBezTo>
                <a:cubicBezTo>
                  <a:pt x="1156446" y="466764"/>
                  <a:pt x="1140266" y="520712"/>
                  <a:pt x="1111006" y="569780"/>
                </a:cubicBezTo>
                <a:lnTo>
                  <a:pt x="1082586" y="606919"/>
                </a:lnTo>
                <a:lnTo>
                  <a:pt x="1095715" y="607751"/>
                </a:lnTo>
                <a:cubicBezTo>
                  <a:pt x="1179204" y="618488"/>
                  <a:pt x="1257521" y="638146"/>
                  <a:pt x="1328034" y="665071"/>
                </a:cubicBezTo>
                <a:lnTo>
                  <a:pt x="1407647" y="701550"/>
                </a:lnTo>
                <a:lnTo>
                  <a:pt x="1671540" y="1128934"/>
                </a:lnTo>
                <a:lnTo>
                  <a:pt x="1665993" y="1151775"/>
                </a:lnTo>
                <a:cubicBezTo>
                  <a:pt x="1597656" y="1361646"/>
                  <a:pt x="1302173" y="1519518"/>
                  <a:pt x="948017" y="1519518"/>
                </a:cubicBezTo>
                <a:cubicBezTo>
                  <a:pt x="543267" y="1519518"/>
                  <a:pt x="215152" y="1313317"/>
                  <a:pt x="215152" y="1058956"/>
                </a:cubicBezTo>
                <a:cubicBezTo>
                  <a:pt x="215152" y="963571"/>
                  <a:pt x="261293" y="874958"/>
                  <a:pt x="340314" y="801452"/>
                </a:cubicBezTo>
                <a:lnTo>
                  <a:pt x="356851" y="788856"/>
                </a:lnTo>
                <a:lnTo>
                  <a:pt x="353152" y="788042"/>
                </a:lnTo>
                <a:cubicBezTo>
                  <a:pt x="145620" y="725780"/>
                  <a:pt x="0" y="580020"/>
                  <a:pt x="0" y="410136"/>
                </a:cubicBezTo>
                <a:cubicBezTo>
                  <a:pt x="0" y="183624"/>
                  <a:pt x="258879" y="0"/>
                  <a:pt x="57822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70" t="27647" r="30478" b="37765"/>
          <a:stretch>
            <a:fillRect/>
          </a:stretch>
        </p:blipFill>
        <p:spPr>
          <a:xfrm>
            <a:off x="1788460" y="2581835"/>
            <a:ext cx="2414452" cy="1976718"/>
          </a:xfrm>
          <a:custGeom>
            <a:avLst/>
            <a:gdLst>
              <a:gd name="connsiteX0" fmla="*/ 1956546 w 2414452"/>
              <a:gd name="connsiteY0" fmla="*/ 0 h 1976718"/>
              <a:gd name="connsiteX1" fmla="*/ 2411045 w 2414452"/>
              <a:gd name="connsiteY1" fmla="*/ 375795 h 1976718"/>
              <a:gd name="connsiteX2" fmla="*/ 2414452 w 2414452"/>
              <a:gd name="connsiteY2" fmla="*/ 410080 h 1976718"/>
              <a:gd name="connsiteX3" fmla="*/ 2357222 w 2414452"/>
              <a:gd name="connsiteY3" fmla="*/ 463321 h 1976718"/>
              <a:gd name="connsiteX4" fmla="*/ 2272700 w 2414452"/>
              <a:gd name="connsiteY4" fmla="*/ 675715 h 1976718"/>
              <a:gd name="connsiteX5" fmla="*/ 2282755 w 2414452"/>
              <a:gd name="connsiteY5" fmla="*/ 752274 h 1976718"/>
              <a:gd name="connsiteX6" fmla="*/ 2297186 w 2414452"/>
              <a:gd name="connsiteY6" fmla="*/ 787958 h 1976718"/>
              <a:gd name="connsiteX7" fmla="*/ 2284590 w 2414452"/>
              <a:gd name="connsiteY7" fmla="*/ 803445 h 1976718"/>
              <a:gd name="connsiteX8" fmla="*/ 1956546 w 2414452"/>
              <a:gd name="connsiteY8" fmla="*/ 941294 h 1976718"/>
              <a:gd name="connsiteX9" fmla="*/ 1936523 w 2414452"/>
              <a:gd name="connsiteY9" fmla="*/ 939246 h 1976718"/>
              <a:gd name="connsiteX10" fmla="*/ 2280095 w 2414452"/>
              <a:gd name="connsiteY10" fmla="*/ 1495675 h 1976718"/>
              <a:gd name="connsiteX11" fmla="*/ 1842439 w 2414452"/>
              <a:gd name="connsiteY11" fmla="*/ 1862912 h 1976718"/>
              <a:gd name="connsiteX12" fmla="*/ 1671540 w 2414452"/>
              <a:gd name="connsiteY12" fmla="*/ 1586134 h 1976718"/>
              <a:gd name="connsiteX13" fmla="*/ 1665993 w 2414452"/>
              <a:gd name="connsiteY13" fmla="*/ 1608975 h 1976718"/>
              <a:gd name="connsiteX14" fmla="*/ 948017 w 2414452"/>
              <a:gd name="connsiteY14" fmla="*/ 1976718 h 1976718"/>
              <a:gd name="connsiteX15" fmla="*/ 215152 w 2414452"/>
              <a:gd name="connsiteY15" fmla="*/ 1516156 h 1976718"/>
              <a:gd name="connsiteX16" fmla="*/ 340314 w 2414452"/>
              <a:gd name="connsiteY16" fmla="*/ 1258652 h 1976718"/>
              <a:gd name="connsiteX17" fmla="*/ 356851 w 2414452"/>
              <a:gd name="connsiteY17" fmla="*/ 1246056 h 1976718"/>
              <a:gd name="connsiteX18" fmla="*/ 353152 w 2414452"/>
              <a:gd name="connsiteY18" fmla="*/ 1245242 h 1976718"/>
              <a:gd name="connsiteX19" fmla="*/ 0 w 2414452"/>
              <a:gd name="connsiteY19" fmla="*/ 867336 h 1976718"/>
              <a:gd name="connsiteX20" fmla="*/ 578223 w 2414452"/>
              <a:gd name="connsiteY20" fmla="*/ 457200 h 1976718"/>
              <a:gd name="connsiteX21" fmla="*/ 1156446 w 2414452"/>
              <a:gd name="connsiteY21" fmla="*/ 867336 h 1976718"/>
              <a:gd name="connsiteX22" fmla="*/ 1111006 w 2414452"/>
              <a:gd name="connsiteY22" fmla="*/ 1026980 h 1976718"/>
              <a:gd name="connsiteX23" fmla="*/ 1082586 w 2414452"/>
              <a:gd name="connsiteY23" fmla="*/ 1064119 h 1976718"/>
              <a:gd name="connsiteX24" fmla="*/ 1095715 w 2414452"/>
              <a:gd name="connsiteY24" fmla="*/ 1064951 h 1976718"/>
              <a:gd name="connsiteX25" fmla="*/ 1328034 w 2414452"/>
              <a:gd name="connsiteY25" fmla="*/ 1122271 h 1976718"/>
              <a:gd name="connsiteX26" fmla="*/ 1407647 w 2414452"/>
              <a:gd name="connsiteY26" fmla="*/ 1158750 h 1976718"/>
              <a:gd name="connsiteX27" fmla="*/ 1149865 w 2414452"/>
              <a:gd name="connsiteY27" fmla="*/ 741263 h 1976718"/>
              <a:gd name="connsiteX28" fmla="*/ 1494464 w 2414452"/>
              <a:gd name="connsiteY28" fmla="*/ 452110 h 1976718"/>
              <a:gd name="connsiteX29" fmla="*/ 1502047 w 2414452"/>
              <a:gd name="connsiteY29" fmla="*/ 375795 h 1976718"/>
              <a:gd name="connsiteX30" fmla="*/ 1956546 w 2414452"/>
              <a:gd name="connsiteY30" fmla="*/ 0 h 197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414452" h="1976718">
                <a:moveTo>
                  <a:pt x="1956546" y="0"/>
                </a:moveTo>
                <a:cubicBezTo>
                  <a:pt x="2180737" y="0"/>
                  <a:pt x="2367786" y="161330"/>
                  <a:pt x="2411045" y="375795"/>
                </a:cubicBezTo>
                <a:lnTo>
                  <a:pt x="2414452" y="410080"/>
                </a:lnTo>
                <a:lnTo>
                  <a:pt x="2357222" y="463321"/>
                </a:lnTo>
                <a:cubicBezTo>
                  <a:pt x="2303859" y="523950"/>
                  <a:pt x="2272700" y="597040"/>
                  <a:pt x="2272700" y="675715"/>
                </a:cubicBezTo>
                <a:cubicBezTo>
                  <a:pt x="2272700" y="701940"/>
                  <a:pt x="2276162" y="727545"/>
                  <a:pt x="2282755" y="752274"/>
                </a:cubicBezTo>
                <a:lnTo>
                  <a:pt x="2297186" y="787958"/>
                </a:lnTo>
                <a:lnTo>
                  <a:pt x="2284590" y="803445"/>
                </a:lnTo>
                <a:cubicBezTo>
                  <a:pt x="2200636" y="888615"/>
                  <a:pt x="2084655" y="941294"/>
                  <a:pt x="1956546" y="941294"/>
                </a:cubicBezTo>
                <a:lnTo>
                  <a:pt x="1936523" y="939246"/>
                </a:lnTo>
                <a:lnTo>
                  <a:pt x="2280095" y="1495675"/>
                </a:lnTo>
                <a:lnTo>
                  <a:pt x="1842439" y="1862912"/>
                </a:lnTo>
                <a:lnTo>
                  <a:pt x="1671540" y="1586134"/>
                </a:lnTo>
                <a:lnTo>
                  <a:pt x="1665993" y="1608975"/>
                </a:lnTo>
                <a:cubicBezTo>
                  <a:pt x="1597656" y="1818846"/>
                  <a:pt x="1302173" y="1976718"/>
                  <a:pt x="948017" y="1976718"/>
                </a:cubicBezTo>
                <a:cubicBezTo>
                  <a:pt x="543267" y="1976718"/>
                  <a:pt x="215152" y="1770517"/>
                  <a:pt x="215152" y="1516156"/>
                </a:cubicBezTo>
                <a:cubicBezTo>
                  <a:pt x="215152" y="1420771"/>
                  <a:pt x="261293" y="1332158"/>
                  <a:pt x="340314" y="1258652"/>
                </a:cubicBezTo>
                <a:lnTo>
                  <a:pt x="356851" y="1246056"/>
                </a:lnTo>
                <a:lnTo>
                  <a:pt x="353152" y="1245242"/>
                </a:lnTo>
                <a:cubicBezTo>
                  <a:pt x="145620" y="1182980"/>
                  <a:pt x="0" y="1037220"/>
                  <a:pt x="0" y="867336"/>
                </a:cubicBezTo>
                <a:cubicBezTo>
                  <a:pt x="0" y="640824"/>
                  <a:pt x="258879" y="457200"/>
                  <a:pt x="578223" y="457200"/>
                </a:cubicBezTo>
                <a:cubicBezTo>
                  <a:pt x="897567" y="457200"/>
                  <a:pt x="1156446" y="640824"/>
                  <a:pt x="1156446" y="867336"/>
                </a:cubicBezTo>
                <a:cubicBezTo>
                  <a:pt x="1156446" y="923964"/>
                  <a:pt x="1140266" y="977912"/>
                  <a:pt x="1111006" y="1026980"/>
                </a:cubicBezTo>
                <a:lnTo>
                  <a:pt x="1082586" y="1064119"/>
                </a:lnTo>
                <a:lnTo>
                  <a:pt x="1095715" y="1064951"/>
                </a:lnTo>
                <a:cubicBezTo>
                  <a:pt x="1179204" y="1075688"/>
                  <a:pt x="1257521" y="1095346"/>
                  <a:pt x="1328034" y="1122271"/>
                </a:cubicBezTo>
                <a:lnTo>
                  <a:pt x="1407647" y="1158750"/>
                </a:lnTo>
                <a:lnTo>
                  <a:pt x="1149865" y="741263"/>
                </a:lnTo>
                <a:lnTo>
                  <a:pt x="1494464" y="452110"/>
                </a:lnTo>
                <a:lnTo>
                  <a:pt x="1502047" y="375795"/>
                </a:lnTo>
                <a:cubicBezTo>
                  <a:pt x="1545307" y="161330"/>
                  <a:pt x="1732355" y="0"/>
                  <a:pt x="1956546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8" t="32824" r="72430" b="49294"/>
          <a:stretch>
            <a:fillRect/>
          </a:stretch>
        </p:blipFill>
        <p:spPr>
          <a:xfrm>
            <a:off x="416859" y="2877671"/>
            <a:ext cx="1371600" cy="1021976"/>
          </a:xfrm>
          <a:custGeom>
            <a:avLst/>
            <a:gdLst>
              <a:gd name="connsiteX0" fmla="*/ 685800 w 1371600"/>
              <a:gd name="connsiteY0" fmla="*/ 0 h 1021976"/>
              <a:gd name="connsiteX1" fmla="*/ 1371600 w 1371600"/>
              <a:gd name="connsiteY1" fmla="*/ 510988 h 1021976"/>
              <a:gd name="connsiteX2" fmla="*/ 685800 w 1371600"/>
              <a:gd name="connsiteY2" fmla="*/ 1021976 h 1021976"/>
              <a:gd name="connsiteX3" fmla="*/ 0 w 1371600"/>
              <a:gd name="connsiteY3" fmla="*/ 510988 h 1021976"/>
              <a:gd name="connsiteX4" fmla="*/ 685800 w 1371600"/>
              <a:gd name="connsiteY4" fmla="*/ 0 h 102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021976">
                <a:moveTo>
                  <a:pt x="685800" y="0"/>
                </a:moveTo>
                <a:cubicBezTo>
                  <a:pt x="1064557" y="0"/>
                  <a:pt x="1371600" y="228777"/>
                  <a:pt x="1371600" y="510988"/>
                </a:cubicBezTo>
                <a:cubicBezTo>
                  <a:pt x="1371600" y="793199"/>
                  <a:pt x="1064557" y="1021976"/>
                  <a:pt x="685800" y="1021976"/>
                </a:cubicBezTo>
                <a:cubicBezTo>
                  <a:pt x="307043" y="1021976"/>
                  <a:pt x="0" y="793199"/>
                  <a:pt x="0" y="510988"/>
                </a:cubicBezTo>
                <a:cubicBezTo>
                  <a:pt x="0" y="228777"/>
                  <a:pt x="307043" y="0"/>
                  <a:pt x="68580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484" t="32824" r="15743" b="53882"/>
          <a:stretch>
            <a:fillRect/>
          </a:stretch>
        </p:blipFill>
        <p:spPr>
          <a:xfrm>
            <a:off x="4085646" y="2877671"/>
            <a:ext cx="965326" cy="759758"/>
          </a:xfrm>
          <a:custGeom>
            <a:avLst/>
            <a:gdLst>
              <a:gd name="connsiteX0" fmla="*/ 470420 w 965326"/>
              <a:gd name="connsiteY0" fmla="*/ 0 h 759758"/>
              <a:gd name="connsiteX1" fmla="*/ 965326 w 965326"/>
              <a:gd name="connsiteY1" fmla="*/ 379879 h 759758"/>
              <a:gd name="connsiteX2" fmla="*/ 470420 w 965326"/>
              <a:gd name="connsiteY2" fmla="*/ 759758 h 759758"/>
              <a:gd name="connsiteX3" fmla="*/ 14406 w 965326"/>
              <a:gd name="connsiteY3" fmla="*/ 527745 h 759758"/>
              <a:gd name="connsiteX4" fmla="*/ 0 w 965326"/>
              <a:gd name="connsiteY4" fmla="*/ 492122 h 759758"/>
              <a:gd name="connsiteX5" fmla="*/ 44053 w 965326"/>
              <a:gd name="connsiteY5" fmla="*/ 437954 h 759758"/>
              <a:gd name="connsiteX6" fmla="*/ 123284 w 965326"/>
              <a:gd name="connsiteY6" fmla="*/ 174811 h 759758"/>
              <a:gd name="connsiteX7" fmla="*/ 117266 w 965326"/>
              <a:gd name="connsiteY7" fmla="*/ 114244 h 759758"/>
              <a:gd name="connsiteX8" fmla="*/ 120469 w 965326"/>
              <a:gd name="connsiteY8" fmla="*/ 111264 h 759758"/>
              <a:gd name="connsiteX9" fmla="*/ 470420 w 965326"/>
              <a:gd name="connsiteY9" fmla="*/ 0 h 75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5326" h="759758">
                <a:moveTo>
                  <a:pt x="470420" y="0"/>
                </a:moveTo>
                <a:cubicBezTo>
                  <a:pt x="743749" y="0"/>
                  <a:pt x="965326" y="170078"/>
                  <a:pt x="965326" y="379879"/>
                </a:cubicBezTo>
                <a:cubicBezTo>
                  <a:pt x="965326" y="589680"/>
                  <a:pt x="743749" y="759758"/>
                  <a:pt x="470420" y="759758"/>
                </a:cubicBezTo>
                <a:cubicBezTo>
                  <a:pt x="265423" y="759758"/>
                  <a:pt x="89537" y="664089"/>
                  <a:pt x="14406" y="527745"/>
                </a:cubicBezTo>
                <a:lnTo>
                  <a:pt x="0" y="492122"/>
                </a:lnTo>
                <a:lnTo>
                  <a:pt x="44053" y="437954"/>
                </a:lnTo>
                <a:cubicBezTo>
                  <a:pt x="94075" y="362839"/>
                  <a:pt x="123284" y="272285"/>
                  <a:pt x="123284" y="174811"/>
                </a:cubicBezTo>
                <a:lnTo>
                  <a:pt x="117266" y="114244"/>
                </a:lnTo>
                <a:lnTo>
                  <a:pt x="120469" y="111264"/>
                </a:lnTo>
                <a:cubicBezTo>
                  <a:pt x="210029" y="42520"/>
                  <a:pt x="333756" y="0"/>
                  <a:pt x="47042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70" t="27647" r="15743" b="37765"/>
          <a:stretch>
            <a:fillRect/>
          </a:stretch>
        </p:blipFill>
        <p:spPr>
          <a:xfrm>
            <a:off x="1788460" y="2581835"/>
            <a:ext cx="3262512" cy="1976718"/>
          </a:xfrm>
          <a:custGeom>
            <a:avLst/>
            <a:gdLst>
              <a:gd name="connsiteX0" fmla="*/ 1956546 w 3262512"/>
              <a:gd name="connsiteY0" fmla="*/ 0 h 1976718"/>
              <a:gd name="connsiteX1" fmla="*/ 2411045 w 3262512"/>
              <a:gd name="connsiteY1" fmla="*/ 375795 h 1976718"/>
              <a:gd name="connsiteX2" fmla="*/ 2414452 w 3262512"/>
              <a:gd name="connsiteY2" fmla="*/ 410080 h 1976718"/>
              <a:gd name="connsiteX3" fmla="*/ 2417655 w 3262512"/>
              <a:gd name="connsiteY3" fmla="*/ 407100 h 1976718"/>
              <a:gd name="connsiteX4" fmla="*/ 2767606 w 3262512"/>
              <a:gd name="connsiteY4" fmla="*/ 295836 h 1976718"/>
              <a:gd name="connsiteX5" fmla="*/ 3262512 w 3262512"/>
              <a:gd name="connsiteY5" fmla="*/ 675715 h 1976718"/>
              <a:gd name="connsiteX6" fmla="*/ 2767606 w 3262512"/>
              <a:gd name="connsiteY6" fmla="*/ 1055594 h 1976718"/>
              <a:gd name="connsiteX7" fmla="*/ 2311592 w 3262512"/>
              <a:gd name="connsiteY7" fmla="*/ 823581 h 1976718"/>
              <a:gd name="connsiteX8" fmla="*/ 2297186 w 3262512"/>
              <a:gd name="connsiteY8" fmla="*/ 787958 h 1976718"/>
              <a:gd name="connsiteX9" fmla="*/ 2284590 w 3262512"/>
              <a:gd name="connsiteY9" fmla="*/ 803445 h 1976718"/>
              <a:gd name="connsiteX10" fmla="*/ 1956546 w 3262512"/>
              <a:gd name="connsiteY10" fmla="*/ 941294 h 1976718"/>
              <a:gd name="connsiteX11" fmla="*/ 1936523 w 3262512"/>
              <a:gd name="connsiteY11" fmla="*/ 939246 h 1976718"/>
              <a:gd name="connsiteX12" fmla="*/ 2280095 w 3262512"/>
              <a:gd name="connsiteY12" fmla="*/ 1495675 h 1976718"/>
              <a:gd name="connsiteX13" fmla="*/ 1842439 w 3262512"/>
              <a:gd name="connsiteY13" fmla="*/ 1862912 h 1976718"/>
              <a:gd name="connsiteX14" fmla="*/ 1671540 w 3262512"/>
              <a:gd name="connsiteY14" fmla="*/ 1586134 h 1976718"/>
              <a:gd name="connsiteX15" fmla="*/ 1665993 w 3262512"/>
              <a:gd name="connsiteY15" fmla="*/ 1608975 h 1976718"/>
              <a:gd name="connsiteX16" fmla="*/ 948017 w 3262512"/>
              <a:gd name="connsiteY16" fmla="*/ 1976718 h 1976718"/>
              <a:gd name="connsiteX17" fmla="*/ 215152 w 3262512"/>
              <a:gd name="connsiteY17" fmla="*/ 1516156 h 1976718"/>
              <a:gd name="connsiteX18" fmla="*/ 340314 w 3262512"/>
              <a:gd name="connsiteY18" fmla="*/ 1258652 h 1976718"/>
              <a:gd name="connsiteX19" fmla="*/ 356851 w 3262512"/>
              <a:gd name="connsiteY19" fmla="*/ 1246056 h 1976718"/>
              <a:gd name="connsiteX20" fmla="*/ 353152 w 3262512"/>
              <a:gd name="connsiteY20" fmla="*/ 1245242 h 1976718"/>
              <a:gd name="connsiteX21" fmla="*/ 0 w 3262512"/>
              <a:gd name="connsiteY21" fmla="*/ 867336 h 1976718"/>
              <a:gd name="connsiteX22" fmla="*/ 578223 w 3262512"/>
              <a:gd name="connsiteY22" fmla="*/ 457200 h 1976718"/>
              <a:gd name="connsiteX23" fmla="*/ 1156446 w 3262512"/>
              <a:gd name="connsiteY23" fmla="*/ 867336 h 1976718"/>
              <a:gd name="connsiteX24" fmla="*/ 1111006 w 3262512"/>
              <a:gd name="connsiteY24" fmla="*/ 1026980 h 1976718"/>
              <a:gd name="connsiteX25" fmla="*/ 1082586 w 3262512"/>
              <a:gd name="connsiteY25" fmla="*/ 1064119 h 1976718"/>
              <a:gd name="connsiteX26" fmla="*/ 1095715 w 3262512"/>
              <a:gd name="connsiteY26" fmla="*/ 1064951 h 1976718"/>
              <a:gd name="connsiteX27" fmla="*/ 1328034 w 3262512"/>
              <a:gd name="connsiteY27" fmla="*/ 1122271 h 1976718"/>
              <a:gd name="connsiteX28" fmla="*/ 1407647 w 3262512"/>
              <a:gd name="connsiteY28" fmla="*/ 1158750 h 1976718"/>
              <a:gd name="connsiteX29" fmla="*/ 1149865 w 3262512"/>
              <a:gd name="connsiteY29" fmla="*/ 741263 h 1976718"/>
              <a:gd name="connsiteX30" fmla="*/ 1494464 w 3262512"/>
              <a:gd name="connsiteY30" fmla="*/ 452110 h 1976718"/>
              <a:gd name="connsiteX31" fmla="*/ 1502047 w 3262512"/>
              <a:gd name="connsiteY31" fmla="*/ 375795 h 1976718"/>
              <a:gd name="connsiteX32" fmla="*/ 1956546 w 3262512"/>
              <a:gd name="connsiteY32" fmla="*/ 0 h 197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262512" h="1976718">
                <a:moveTo>
                  <a:pt x="1956546" y="0"/>
                </a:moveTo>
                <a:cubicBezTo>
                  <a:pt x="2180737" y="0"/>
                  <a:pt x="2367786" y="161330"/>
                  <a:pt x="2411045" y="375795"/>
                </a:cubicBezTo>
                <a:lnTo>
                  <a:pt x="2414452" y="410080"/>
                </a:lnTo>
                <a:lnTo>
                  <a:pt x="2417655" y="407100"/>
                </a:lnTo>
                <a:cubicBezTo>
                  <a:pt x="2507215" y="338356"/>
                  <a:pt x="2630942" y="295836"/>
                  <a:pt x="2767606" y="295836"/>
                </a:cubicBezTo>
                <a:cubicBezTo>
                  <a:pt x="3040935" y="295836"/>
                  <a:pt x="3262512" y="465914"/>
                  <a:pt x="3262512" y="675715"/>
                </a:cubicBezTo>
                <a:cubicBezTo>
                  <a:pt x="3262512" y="885516"/>
                  <a:pt x="3040935" y="1055594"/>
                  <a:pt x="2767606" y="1055594"/>
                </a:cubicBezTo>
                <a:cubicBezTo>
                  <a:pt x="2562609" y="1055594"/>
                  <a:pt x="2386723" y="959925"/>
                  <a:pt x="2311592" y="823581"/>
                </a:cubicBezTo>
                <a:lnTo>
                  <a:pt x="2297186" y="787958"/>
                </a:lnTo>
                <a:lnTo>
                  <a:pt x="2284590" y="803445"/>
                </a:lnTo>
                <a:cubicBezTo>
                  <a:pt x="2200636" y="888615"/>
                  <a:pt x="2084655" y="941294"/>
                  <a:pt x="1956546" y="941294"/>
                </a:cubicBezTo>
                <a:lnTo>
                  <a:pt x="1936523" y="939246"/>
                </a:lnTo>
                <a:lnTo>
                  <a:pt x="2280095" y="1495675"/>
                </a:lnTo>
                <a:lnTo>
                  <a:pt x="1842439" y="1862912"/>
                </a:lnTo>
                <a:lnTo>
                  <a:pt x="1671540" y="1586134"/>
                </a:lnTo>
                <a:lnTo>
                  <a:pt x="1665993" y="1608975"/>
                </a:lnTo>
                <a:cubicBezTo>
                  <a:pt x="1597656" y="1818846"/>
                  <a:pt x="1302173" y="1976718"/>
                  <a:pt x="948017" y="1976718"/>
                </a:cubicBezTo>
                <a:cubicBezTo>
                  <a:pt x="543267" y="1976718"/>
                  <a:pt x="215152" y="1770517"/>
                  <a:pt x="215152" y="1516156"/>
                </a:cubicBezTo>
                <a:cubicBezTo>
                  <a:pt x="215152" y="1420771"/>
                  <a:pt x="261293" y="1332158"/>
                  <a:pt x="340314" y="1258652"/>
                </a:cubicBezTo>
                <a:lnTo>
                  <a:pt x="356851" y="1246056"/>
                </a:lnTo>
                <a:lnTo>
                  <a:pt x="353152" y="1245242"/>
                </a:lnTo>
                <a:cubicBezTo>
                  <a:pt x="145620" y="1182980"/>
                  <a:pt x="0" y="1037220"/>
                  <a:pt x="0" y="867336"/>
                </a:cubicBezTo>
                <a:cubicBezTo>
                  <a:pt x="0" y="640824"/>
                  <a:pt x="258879" y="457200"/>
                  <a:pt x="578223" y="457200"/>
                </a:cubicBezTo>
                <a:cubicBezTo>
                  <a:pt x="897567" y="457200"/>
                  <a:pt x="1156446" y="640824"/>
                  <a:pt x="1156446" y="867336"/>
                </a:cubicBezTo>
                <a:cubicBezTo>
                  <a:pt x="1156446" y="923964"/>
                  <a:pt x="1140266" y="977912"/>
                  <a:pt x="1111006" y="1026980"/>
                </a:cubicBezTo>
                <a:lnTo>
                  <a:pt x="1082586" y="1064119"/>
                </a:lnTo>
                <a:lnTo>
                  <a:pt x="1095715" y="1064951"/>
                </a:lnTo>
                <a:cubicBezTo>
                  <a:pt x="1179204" y="1075688"/>
                  <a:pt x="1257521" y="1095346"/>
                  <a:pt x="1328034" y="1122271"/>
                </a:cubicBezTo>
                <a:lnTo>
                  <a:pt x="1407647" y="1158750"/>
                </a:lnTo>
                <a:lnTo>
                  <a:pt x="1149865" y="741263"/>
                </a:lnTo>
                <a:lnTo>
                  <a:pt x="1494464" y="452110"/>
                </a:lnTo>
                <a:lnTo>
                  <a:pt x="1502047" y="375795"/>
                </a:lnTo>
                <a:cubicBezTo>
                  <a:pt x="1545307" y="161330"/>
                  <a:pt x="1732355" y="0"/>
                  <a:pt x="1956546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8" t="32824" r="72430" b="49294"/>
          <a:stretch>
            <a:fillRect/>
          </a:stretch>
        </p:blipFill>
        <p:spPr>
          <a:xfrm>
            <a:off x="416859" y="2877671"/>
            <a:ext cx="1371600" cy="1021976"/>
          </a:xfrm>
          <a:custGeom>
            <a:avLst/>
            <a:gdLst>
              <a:gd name="connsiteX0" fmla="*/ 685800 w 1371600"/>
              <a:gd name="connsiteY0" fmla="*/ 0 h 1021976"/>
              <a:gd name="connsiteX1" fmla="*/ 1371600 w 1371600"/>
              <a:gd name="connsiteY1" fmla="*/ 510988 h 1021976"/>
              <a:gd name="connsiteX2" fmla="*/ 685800 w 1371600"/>
              <a:gd name="connsiteY2" fmla="*/ 1021976 h 1021976"/>
              <a:gd name="connsiteX3" fmla="*/ 0 w 1371600"/>
              <a:gd name="connsiteY3" fmla="*/ 510988 h 1021976"/>
              <a:gd name="connsiteX4" fmla="*/ 685800 w 1371600"/>
              <a:gd name="connsiteY4" fmla="*/ 0 h 102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021976">
                <a:moveTo>
                  <a:pt x="685800" y="0"/>
                </a:moveTo>
                <a:cubicBezTo>
                  <a:pt x="1064557" y="0"/>
                  <a:pt x="1371600" y="228777"/>
                  <a:pt x="1371600" y="510988"/>
                </a:cubicBezTo>
                <a:cubicBezTo>
                  <a:pt x="1371600" y="793199"/>
                  <a:pt x="1064557" y="1021976"/>
                  <a:pt x="685800" y="1021976"/>
                </a:cubicBezTo>
                <a:cubicBezTo>
                  <a:pt x="307043" y="1021976"/>
                  <a:pt x="0" y="793199"/>
                  <a:pt x="0" y="510988"/>
                </a:cubicBezTo>
                <a:cubicBezTo>
                  <a:pt x="0" y="228777"/>
                  <a:pt x="307043" y="0"/>
                  <a:pt x="68580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14" t="49300" r="15033" b="33121"/>
          <a:stretch>
            <a:fillRect/>
          </a:stretch>
        </p:blipFill>
        <p:spPr>
          <a:xfrm>
            <a:off x="4087385" y="3819283"/>
            <a:ext cx="1004437" cy="1004662"/>
          </a:xfrm>
          <a:custGeom>
            <a:avLst/>
            <a:gdLst>
              <a:gd name="connsiteX0" fmla="*/ 138141 w 1004437"/>
              <a:gd name="connsiteY0" fmla="*/ 0 h 1004662"/>
              <a:gd name="connsiteX1" fmla="*/ 996912 w 1004437"/>
              <a:gd name="connsiteY1" fmla="*/ 526691 h 1004662"/>
              <a:gd name="connsiteX2" fmla="*/ 577187 w 1004437"/>
              <a:gd name="connsiteY2" fmla="*/ 999664 h 1004662"/>
              <a:gd name="connsiteX3" fmla="*/ 91892 w 1004437"/>
              <a:gd name="connsiteY3" fmla="*/ 640101 h 1004662"/>
              <a:gd name="connsiteX4" fmla="*/ 138141 w 1004437"/>
              <a:gd name="connsiteY4" fmla="*/ 0 h 100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437" h="1004662">
                <a:moveTo>
                  <a:pt x="138141" y="0"/>
                </a:moveTo>
                <a:lnTo>
                  <a:pt x="996912" y="526691"/>
                </a:lnTo>
                <a:cubicBezTo>
                  <a:pt x="1045220" y="826971"/>
                  <a:pt x="855768" y="1040459"/>
                  <a:pt x="577187" y="999664"/>
                </a:cubicBezTo>
                <a:cubicBezTo>
                  <a:pt x="389289" y="972150"/>
                  <a:pt x="201464" y="832987"/>
                  <a:pt x="91892" y="640101"/>
                </a:cubicBezTo>
                <a:cubicBezTo>
                  <a:pt x="-46247" y="396930"/>
                  <a:pt x="-26883" y="128930"/>
                  <a:pt x="13814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70" t="27647" r="15743" b="37765"/>
          <a:stretch>
            <a:fillRect/>
          </a:stretch>
        </p:blipFill>
        <p:spPr>
          <a:xfrm>
            <a:off x="1788460" y="2581835"/>
            <a:ext cx="3262512" cy="1976718"/>
          </a:xfrm>
          <a:custGeom>
            <a:avLst/>
            <a:gdLst>
              <a:gd name="connsiteX0" fmla="*/ 1956546 w 3262512"/>
              <a:gd name="connsiteY0" fmla="*/ 0 h 1976718"/>
              <a:gd name="connsiteX1" fmla="*/ 2411045 w 3262512"/>
              <a:gd name="connsiteY1" fmla="*/ 375795 h 1976718"/>
              <a:gd name="connsiteX2" fmla="*/ 2414452 w 3262512"/>
              <a:gd name="connsiteY2" fmla="*/ 410080 h 1976718"/>
              <a:gd name="connsiteX3" fmla="*/ 2417655 w 3262512"/>
              <a:gd name="connsiteY3" fmla="*/ 407100 h 1976718"/>
              <a:gd name="connsiteX4" fmla="*/ 2767606 w 3262512"/>
              <a:gd name="connsiteY4" fmla="*/ 295836 h 1976718"/>
              <a:gd name="connsiteX5" fmla="*/ 3262512 w 3262512"/>
              <a:gd name="connsiteY5" fmla="*/ 675715 h 1976718"/>
              <a:gd name="connsiteX6" fmla="*/ 2767606 w 3262512"/>
              <a:gd name="connsiteY6" fmla="*/ 1055594 h 1976718"/>
              <a:gd name="connsiteX7" fmla="*/ 2311592 w 3262512"/>
              <a:gd name="connsiteY7" fmla="*/ 823581 h 1976718"/>
              <a:gd name="connsiteX8" fmla="*/ 2297186 w 3262512"/>
              <a:gd name="connsiteY8" fmla="*/ 787958 h 1976718"/>
              <a:gd name="connsiteX9" fmla="*/ 2284590 w 3262512"/>
              <a:gd name="connsiteY9" fmla="*/ 803445 h 1976718"/>
              <a:gd name="connsiteX10" fmla="*/ 1956546 w 3262512"/>
              <a:gd name="connsiteY10" fmla="*/ 941294 h 1976718"/>
              <a:gd name="connsiteX11" fmla="*/ 1936523 w 3262512"/>
              <a:gd name="connsiteY11" fmla="*/ 939246 h 1976718"/>
              <a:gd name="connsiteX12" fmla="*/ 2280095 w 3262512"/>
              <a:gd name="connsiteY12" fmla="*/ 1495675 h 1976718"/>
              <a:gd name="connsiteX13" fmla="*/ 1842439 w 3262512"/>
              <a:gd name="connsiteY13" fmla="*/ 1862912 h 1976718"/>
              <a:gd name="connsiteX14" fmla="*/ 1671540 w 3262512"/>
              <a:gd name="connsiteY14" fmla="*/ 1586134 h 1976718"/>
              <a:gd name="connsiteX15" fmla="*/ 1665993 w 3262512"/>
              <a:gd name="connsiteY15" fmla="*/ 1608975 h 1976718"/>
              <a:gd name="connsiteX16" fmla="*/ 948017 w 3262512"/>
              <a:gd name="connsiteY16" fmla="*/ 1976718 h 1976718"/>
              <a:gd name="connsiteX17" fmla="*/ 215152 w 3262512"/>
              <a:gd name="connsiteY17" fmla="*/ 1516156 h 1976718"/>
              <a:gd name="connsiteX18" fmla="*/ 340314 w 3262512"/>
              <a:gd name="connsiteY18" fmla="*/ 1258652 h 1976718"/>
              <a:gd name="connsiteX19" fmla="*/ 356851 w 3262512"/>
              <a:gd name="connsiteY19" fmla="*/ 1246056 h 1976718"/>
              <a:gd name="connsiteX20" fmla="*/ 353152 w 3262512"/>
              <a:gd name="connsiteY20" fmla="*/ 1245242 h 1976718"/>
              <a:gd name="connsiteX21" fmla="*/ 0 w 3262512"/>
              <a:gd name="connsiteY21" fmla="*/ 867336 h 1976718"/>
              <a:gd name="connsiteX22" fmla="*/ 578223 w 3262512"/>
              <a:gd name="connsiteY22" fmla="*/ 457200 h 1976718"/>
              <a:gd name="connsiteX23" fmla="*/ 1156446 w 3262512"/>
              <a:gd name="connsiteY23" fmla="*/ 867336 h 1976718"/>
              <a:gd name="connsiteX24" fmla="*/ 1111006 w 3262512"/>
              <a:gd name="connsiteY24" fmla="*/ 1026980 h 1976718"/>
              <a:gd name="connsiteX25" fmla="*/ 1082586 w 3262512"/>
              <a:gd name="connsiteY25" fmla="*/ 1064119 h 1976718"/>
              <a:gd name="connsiteX26" fmla="*/ 1095715 w 3262512"/>
              <a:gd name="connsiteY26" fmla="*/ 1064951 h 1976718"/>
              <a:gd name="connsiteX27" fmla="*/ 1328034 w 3262512"/>
              <a:gd name="connsiteY27" fmla="*/ 1122271 h 1976718"/>
              <a:gd name="connsiteX28" fmla="*/ 1407647 w 3262512"/>
              <a:gd name="connsiteY28" fmla="*/ 1158750 h 1976718"/>
              <a:gd name="connsiteX29" fmla="*/ 1149865 w 3262512"/>
              <a:gd name="connsiteY29" fmla="*/ 741263 h 1976718"/>
              <a:gd name="connsiteX30" fmla="*/ 1494464 w 3262512"/>
              <a:gd name="connsiteY30" fmla="*/ 452110 h 1976718"/>
              <a:gd name="connsiteX31" fmla="*/ 1502047 w 3262512"/>
              <a:gd name="connsiteY31" fmla="*/ 375795 h 1976718"/>
              <a:gd name="connsiteX32" fmla="*/ 1956546 w 3262512"/>
              <a:gd name="connsiteY32" fmla="*/ 0 h 197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262512" h="1976718">
                <a:moveTo>
                  <a:pt x="1956546" y="0"/>
                </a:moveTo>
                <a:cubicBezTo>
                  <a:pt x="2180737" y="0"/>
                  <a:pt x="2367786" y="161330"/>
                  <a:pt x="2411045" y="375795"/>
                </a:cubicBezTo>
                <a:lnTo>
                  <a:pt x="2414452" y="410080"/>
                </a:lnTo>
                <a:lnTo>
                  <a:pt x="2417655" y="407100"/>
                </a:lnTo>
                <a:cubicBezTo>
                  <a:pt x="2507215" y="338356"/>
                  <a:pt x="2630942" y="295836"/>
                  <a:pt x="2767606" y="295836"/>
                </a:cubicBezTo>
                <a:cubicBezTo>
                  <a:pt x="3040935" y="295836"/>
                  <a:pt x="3262512" y="465914"/>
                  <a:pt x="3262512" y="675715"/>
                </a:cubicBezTo>
                <a:cubicBezTo>
                  <a:pt x="3262512" y="885516"/>
                  <a:pt x="3040935" y="1055594"/>
                  <a:pt x="2767606" y="1055594"/>
                </a:cubicBezTo>
                <a:cubicBezTo>
                  <a:pt x="2562609" y="1055594"/>
                  <a:pt x="2386723" y="959925"/>
                  <a:pt x="2311592" y="823581"/>
                </a:cubicBezTo>
                <a:lnTo>
                  <a:pt x="2297186" y="787958"/>
                </a:lnTo>
                <a:lnTo>
                  <a:pt x="2284590" y="803445"/>
                </a:lnTo>
                <a:cubicBezTo>
                  <a:pt x="2200636" y="888615"/>
                  <a:pt x="2084655" y="941294"/>
                  <a:pt x="1956546" y="941294"/>
                </a:cubicBezTo>
                <a:lnTo>
                  <a:pt x="1936523" y="939246"/>
                </a:lnTo>
                <a:lnTo>
                  <a:pt x="2280095" y="1495675"/>
                </a:lnTo>
                <a:lnTo>
                  <a:pt x="1842439" y="1862912"/>
                </a:lnTo>
                <a:lnTo>
                  <a:pt x="1671540" y="1586134"/>
                </a:lnTo>
                <a:lnTo>
                  <a:pt x="1665993" y="1608975"/>
                </a:lnTo>
                <a:cubicBezTo>
                  <a:pt x="1597656" y="1818846"/>
                  <a:pt x="1302173" y="1976718"/>
                  <a:pt x="948017" y="1976718"/>
                </a:cubicBezTo>
                <a:cubicBezTo>
                  <a:pt x="543267" y="1976718"/>
                  <a:pt x="215152" y="1770517"/>
                  <a:pt x="215152" y="1516156"/>
                </a:cubicBezTo>
                <a:cubicBezTo>
                  <a:pt x="215152" y="1420771"/>
                  <a:pt x="261293" y="1332158"/>
                  <a:pt x="340314" y="1258652"/>
                </a:cubicBezTo>
                <a:lnTo>
                  <a:pt x="356851" y="1246056"/>
                </a:lnTo>
                <a:lnTo>
                  <a:pt x="353152" y="1245242"/>
                </a:lnTo>
                <a:cubicBezTo>
                  <a:pt x="145620" y="1182980"/>
                  <a:pt x="0" y="1037220"/>
                  <a:pt x="0" y="867336"/>
                </a:cubicBezTo>
                <a:cubicBezTo>
                  <a:pt x="0" y="640824"/>
                  <a:pt x="258879" y="457200"/>
                  <a:pt x="578223" y="457200"/>
                </a:cubicBezTo>
                <a:cubicBezTo>
                  <a:pt x="897567" y="457200"/>
                  <a:pt x="1156446" y="640824"/>
                  <a:pt x="1156446" y="867336"/>
                </a:cubicBezTo>
                <a:cubicBezTo>
                  <a:pt x="1156446" y="923964"/>
                  <a:pt x="1140266" y="977912"/>
                  <a:pt x="1111006" y="1026980"/>
                </a:cubicBezTo>
                <a:lnTo>
                  <a:pt x="1082586" y="1064119"/>
                </a:lnTo>
                <a:lnTo>
                  <a:pt x="1095715" y="1064951"/>
                </a:lnTo>
                <a:cubicBezTo>
                  <a:pt x="1179204" y="1075688"/>
                  <a:pt x="1257521" y="1095346"/>
                  <a:pt x="1328034" y="1122271"/>
                </a:cubicBezTo>
                <a:lnTo>
                  <a:pt x="1407647" y="1158750"/>
                </a:lnTo>
                <a:lnTo>
                  <a:pt x="1149865" y="741263"/>
                </a:lnTo>
                <a:lnTo>
                  <a:pt x="1494464" y="452110"/>
                </a:lnTo>
                <a:lnTo>
                  <a:pt x="1502047" y="375795"/>
                </a:lnTo>
                <a:cubicBezTo>
                  <a:pt x="1545307" y="161330"/>
                  <a:pt x="1732355" y="0"/>
                  <a:pt x="1956546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8" t="32824" r="72430" b="49294"/>
          <a:stretch>
            <a:fillRect/>
          </a:stretch>
        </p:blipFill>
        <p:spPr>
          <a:xfrm>
            <a:off x="416859" y="2877671"/>
            <a:ext cx="1371600" cy="1021976"/>
          </a:xfrm>
          <a:custGeom>
            <a:avLst/>
            <a:gdLst>
              <a:gd name="connsiteX0" fmla="*/ 685800 w 1371600"/>
              <a:gd name="connsiteY0" fmla="*/ 0 h 1021976"/>
              <a:gd name="connsiteX1" fmla="*/ 1371600 w 1371600"/>
              <a:gd name="connsiteY1" fmla="*/ 510988 h 1021976"/>
              <a:gd name="connsiteX2" fmla="*/ 685800 w 1371600"/>
              <a:gd name="connsiteY2" fmla="*/ 1021976 h 1021976"/>
              <a:gd name="connsiteX3" fmla="*/ 0 w 1371600"/>
              <a:gd name="connsiteY3" fmla="*/ 510988 h 1021976"/>
              <a:gd name="connsiteX4" fmla="*/ 685800 w 1371600"/>
              <a:gd name="connsiteY4" fmla="*/ 0 h 102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021976">
                <a:moveTo>
                  <a:pt x="685800" y="0"/>
                </a:moveTo>
                <a:cubicBezTo>
                  <a:pt x="1064557" y="0"/>
                  <a:pt x="1371600" y="228777"/>
                  <a:pt x="1371600" y="510988"/>
                </a:cubicBezTo>
                <a:cubicBezTo>
                  <a:pt x="1371600" y="793199"/>
                  <a:pt x="1064557" y="1021976"/>
                  <a:pt x="685800" y="1021976"/>
                </a:cubicBezTo>
                <a:cubicBezTo>
                  <a:pt x="307043" y="1021976"/>
                  <a:pt x="0" y="793199"/>
                  <a:pt x="0" y="510988"/>
                </a:cubicBezTo>
                <a:cubicBezTo>
                  <a:pt x="0" y="228777"/>
                  <a:pt x="307043" y="0"/>
                  <a:pt x="68580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327" t="46118" r="15743" b="46471"/>
          <a:stretch>
            <a:fillRect/>
          </a:stretch>
        </p:blipFill>
        <p:spPr>
          <a:xfrm>
            <a:off x="4249273" y="3637430"/>
            <a:ext cx="801699" cy="423583"/>
          </a:xfrm>
          <a:custGeom>
            <a:avLst/>
            <a:gdLst>
              <a:gd name="connsiteX0" fmla="*/ 70599 w 801699"/>
              <a:gd name="connsiteY0" fmla="*/ 0 h 423583"/>
              <a:gd name="connsiteX1" fmla="*/ 306793 w 801699"/>
              <a:gd name="connsiteY1" fmla="*/ 0 h 423583"/>
              <a:gd name="connsiteX2" fmla="*/ 731100 w 801699"/>
              <a:gd name="connsiteY2" fmla="*/ 0 h 423583"/>
              <a:gd name="connsiteX3" fmla="*/ 801699 w 801699"/>
              <a:gd name="connsiteY3" fmla="*/ 70599 h 423583"/>
              <a:gd name="connsiteX4" fmla="*/ 801699 w 801699"/>
              <a:gd name="connsiteY4" fmla="*/ 352984 h 423583"/>
              <a:gd name="connsiteX5" fmla="*/ 731100 w 801699"/>
              <a:gd name="connsiteY5" fmla="*/ 423583 h 423583"/>
              <a:gd name="connsiteX6" fmla="*/ 370393 w 801699"/>
              <a:gd name="connsiteY6" fmla="*/ 423583 h 423583"/>
              <a:gd name="connsiteX7" fmla="*/ 0 w 801699"/>
              <a:gd name="connsiteY7" fmla="*/ 196418 h 423583"/>
              <a:gd name="connsiteX8" fmla="*/ 0 w 801699"/>
              <a:gd name="connsiteY8" fmla="*/ 70599 h 423583"/>
              <a:gd name="connsiteX9" fmla="*/ 70599 w 801699"/>
              <a:gd name="connsiteY9" fmla="*/ 0 h 42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1699" h="423583">
                <a:moveTo>
                  <a:pt x="70599" y="0"/>
                </a:moveTo>
                <a:lnTo>
                  <a:pt x="306793" y="0"/>
                </a:lnTo>
                <a:lnTo>
                  <a:pt x="731100" y="0"/>
                </a:lnTo>
                <a:cubicBezTo>
                  <a:pt x="770091" y="0"/>
                  <a:pt x="801699" y="31608"/>
                  <a:pt x="801699" y="70599"/>
                </a:cubicBezTo>
                <a:lnTo>
                  <a:pt x="801699" y="352984"/>
                </a:lnTo>
                <a:cubicBezTo>
                  <a:pt x="801699" y="391975"/>
                  <a:pt x="770091" y="423583"/>
                  <a:pt x="731100" y="423583"/>
                </a:cubicBezTo>
                <a:lnTo>
                  <a:pt x="370393" y="423583"/>
                </a:lnTo>
                <a:lnTo>
                  <a:pt x="0" y="196418"/>
                </a:lnTo>
                <a:lnTo>
                  <a:pt x="0" y="70599"/>
                </a:lnTo>
                <a:cubicBezTo>
                  <a:pt x="0" y="31608"/>
                  <a:pt x="31608" y="0"/>
                  <a:pt x="7059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14" t="49300" r="15033" b="33121"/>
          <a:stretch>
            <a:fillRect/>
          </a:stretch>
        </p:blipFill>
        <p:spPr>
          <a:xfrm>
            <a:off x="4087385" y="3819283"/>
            <a:ext cx="1004437" cy="1004662"/>
          </a:xfrm>
          <a:custGeom>
            <a:avLst/>
            <a:gdLst>
              <a:gd name="connsiteX0" fmla="*/ 138141 w 1004437"/>
              <a:gd name="connsiteY0" fmla="*/ 0 h 1004662"/>
              <a:gd name="connsiteX1" fmla="*/ 161888 w 1004437"/>
              <a:gd name="connsiteY1" fmla="*/ 14564 h 1004662"/>
              <a:gd name="connsiteX2" fmla="*/ 161888 w 1004437"/>
              <a:gd name="connsiteY2" fmla="*/ 171130 h 1004662"/>
              <a:gd name="connsiteX3" fmla="*/ 232487 w 1004437"/>
              <a:gd name="connsiteY3" fmla="*/ 241729 h 1004662"/>
              <a:gd name="connsiteX4" fmla="*/ 532281 w 1004437"/>
              <a:gd name="connsiteY4" fmla="*/ 241729 h 1004662"/>
              <a:gd name="connsiteX5" fmla="*/ 996912 w 1004437"/>
              <a:gd name="connsiteY5" fmla="*/ 526691 h 1004662"/>
              <a:gd name="connsiteX6" fmla="*/ 577187 w 1004437"/>
              <a:gd name="connsiteY6" fmla="*/ 999664 h 1004662"/>
              <a:gd name="connsiteX7" fmla="*/ 91892 w 1004437"/>
              <a:gd name="connsiteY7" fmla="*/ 640101 h 1004662"/>
              <a:gd name="connsiteX8" fmla="*/ 138141 w 1004437"/>
              <a:gd name="connsiteY8" fmla="*/ 0 h 100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4437" h="1004662">
                <a:moveTo>
                  <a:pt x="138141" y="0"/>
                </a:moveTo>
                <a:lnTo>
                  <a:pt x="161888" y="14564"/>
                </a:lnTo>
                <a:lnTo>
                  <a:pt x="161888" y="171130"/>
                </a:lnTo>
                <a:cubicBezTo>
                  <a:pt x="161888" y="210121"/>
                  <a:pt x="193496" y="241729"/>
                  <a:pt x="232487" y="241729"/>
                </a:cubicBezTo>
                <a:lnTo>
                  <a:pt x="532281" y="241729"/>
                </a:lnTo>
                <a:lnTo>
                  <a:pt x="996912" y="526691"/>
                </a:lnTo>
                <a:cubicBezTo>
                  <a:pt x="1045220" y="826971"/>
                  <a:pt x="855768" y="1040459"/>
                  <a:pt x="577187" y="999664"/>
                </a:cubicBezTo>
                <a:cubicBezTo>
                  <a:pt x="389289" y="972150"/>
                  <a:pt x="201464" y="832987"/>
                  <a:pt x="91892" y="640101"/>
                </a:cubicBezTo>
                <a:cubicBezTo>
                  <a:pt x="-46247" y="396930"/>
                  <a:pt x="-26883" y="128930"/>
                  <a:pt x="13814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71" t="22109" r="45152" b="64144"/>
          <a:stretch>
            <a:fillRect/>
          </a:stretch>
        </p:blipFill>
        <p:spPr>
          <a:xfrm>
            <a:off x="1869074" y="2265338"/>
            <a:ext cx="1489349" cy="785665"/>
          </a:xfrm>
          <a:custGeom>
            <a:avLst/>
            <a:gdLst>
              <a:gd name="connsiteX0" fmla="*/ 1191997 w 1489349"/>
              <a:gd name="connsiteY0" fmla="*/ 71 h 785665"/>
              <a:gd name="connsiteX1" fmla="*/ 1481873 w 1489349"/>
              <a:gd name="connsiteY1" fmla="*/ 109849 h 785665"/>
              <a:gd name="connsiteX2" fmla="*/ 849265 w 1489349"/>
              <a:gd name="connsiteY2" fmla="*/ 665299 h 785665"/>
              <a:gd name="connsiteX3" fmla="*/ 7477 w 1489349"/>
              <a:gd name="connsiteY3" fmla="*/ 675817 h 785665"/>
              <a:gd name="connsiteX4" fmla="*/ 640086 w 1489349"/>
              <a:gd name="connsiteY4" fmla="*/ 120368 h 785665"/>
              <a:gd name="connsiteX5" fmla="*/ 1191997 w 1489349"/>
              <a:gd name="connsiteY5" fmla="*/ 71 h 78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9349" h="785665">
                <a:moveTo>
                  <a:pt x="1191997" y="71"/>
                </a:moveTo>
                <a:cubicBezTo>
                  <a:pt x="1344330" y="-1832"/>
                  <a:pt x="1452992" y="34610"/>
                  <a:pt x="1481873" y="109849"/>
                </a:cubicBezTo>
                <a:cubicBezTo>
                  <a:pt x="1539637" y="260328"/>
                  <a:pt x="1256408" y="509011"/>
                  <a:pt x="849265" y="665299"/>
                </a:cubicBezTo>
                <a:cubicBezTo>
                  <a:pt x="442122" y="821586"/>
                  <a:pt x="65240" y="826295"/>
                  <a:pt x="7477" y="675817"/>
                </a:cubicBezTo>
                <a:cubicBezTo>
                  <a:pt x="-50286" y="525339"/>
                  <a:pt x="232943" y="276655"/>
                  <a:pt x="640086" y="120368"/>
                </a:cubicBezTo>
                <a:cubicBezTo>
                  <a:pt x="843657" y="42224"/>
                  <a:pt x="1039663" y="1975"/>
                  <a:pt x="1191997" y="7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70" t="27647" r="15743" b="37765"/>
          <a:stretch>
            <a:fillRect/>
          </a:stretch>
        </p:blipFill>
        <p:spPr>
          <a:xfrm>
            <a:off x="1788460" y="2581835"/>
            <a:ext cx="3262512" cy="1976718"/>
          </a:xfrm>
          <a:custGeom>
            <a:avLst/>
            <a:gdLst>
              <a:gd name="connsiteX0" fmla="*/ 1956546 w 3262512"/>
              <a:gd name="connsiteY0" fmla="*/ 0 h 1976718"/>
              <a:gd name="connsiteX1" fmla="*/ 2411045 w 3262512"/>
              <a:gd name="connsiteY1" fmla="*/ 375795 h 1976718"/>
              <a:gd name="connsiteX2" fmla="*/ 2414452 w 3262512"/>
              <a:gd name="connsiteY2" fmla="*/ 410080 h 1976718"/>
              <a:gd name="connsiteX3" fmla="*/ 2417655 w 3262512"/>
              <a:gd name="connsiteY3" fmla="*/ 407100 h 1976718"/>
              <a:gd name="connsiteX4" fmla="*/ 2767606 w 3262512"/>
              <a:gd name="connsiteY4" fmla="*/ 295836 h 1976718"/>
              <a:gd name="connsiteX5" fmla="*/ 3262512 w 3262512"/>
              <a:gd name="connsiteY5" fmla="*/ 675715 h 1976718"/>
              <a:gd name="connsiteX6" fmla="*/ 2767606 w 3262512"/>
              <a:gd name="connsiteY6" fmla="*/ 1055594 h 1976718"/>
              <a:gd name="connsiteX7" fmla="*/ 2311592 w 3262512"/>
              <a:gd name="connsiteY7" fmla="*/ 823581 h 1976718"/>
              <a:gd name="connsiteX8" fmla="*/ 2297186 w 3262512"/>
              <a:gd name="connsiteY8" fmla="*/ 787958 h 1976718"/>
              <a:gd name="connsiteX9" fmla="*/ 2284590 w 3262512"/>
              <a:gd name="connsiteY9" fmla="*/ 803445 h 1976718"/>
              <a:gd name="connsiteX10" fmla="*/ 1956546 w 3262512"/>
              <a:gd name="connsiteY10" fmla="*/ 941294 h 1976718"/>
              <a:gd name="connsiteX11" fmla="*/ 1936523 w 3262512"/>
              <a:gd name="connsiteY11" fmla="*/ 939246 h 1976718"/>
              <a:gd name="connsiteX12" fmla="*/ 2280095 w 3262512"/>
              <a:gd name="connsiteY12" fmla="*/ 1495675 h 1976718"/>
              <a:gd name="connsiteX13" fmla="*/ 1842439 w 3262512"/>
              <a:gd name="connsiteY13" fmla="*/ 1862912 h 1976718"/>
              <a:gd name="connsiteX14" fmla="*/ 1671540 w 3262512"/>
              <a:gd name="connsiteY14" fmla="*/ 1586134 h 1976718"/>
              <a:gd name="connsiteX15" fmla="*/ 1665993 w 3262512"/>
              <a:gd name="connsiteY15" fmla="*/ 1608975 h 1976718"/>
              <a:gd name="connsiteX16" fmla="*/ 948017 w 3262512"/>
              <a:gd name="connsiteY16" fmla="*/ 1976718 h 1976718"/>
              <a:gd name="connsiteX17" fmla="*/ 215152 w 3262512"/>
              <a:gd name="connsiteY17" fmla="*/ 1516156 h 1976718"/>
              <a:gd name="connsiteX18" fmla="*/ 340314 w 3262512"/>
              <a:gd name="connsiteY18" fmla="*/ 1258652 h 1976718"/>
              <a:gd name="connsiteX19" fmla="*/ 356851 w 3262512"/>
              <a:gd name="connsiteY19" fmla="*/ 1246056 h 1976718"/>
              <a:gd name="connsiteX20" fmla="*/ 353152 w 3262512"/>
              <a:gd name="connsiteY20" fmla="*/ 1245242 h 1976718"/>
              <a:gd name="connsiteX21" fmla="*/ 0 w 3262512"/>
              <a:gd name="connsiteY21" fmla="*/ 867336 h 1976718"/>
              <a:gd name="connsiteX22" fmla="*/ 578223 w 3262512"/>
              <a:gd name="connsiteY22" fmla="*/ 457200 h 1976718"/>
              <a:gd name="connsiteX23" fmla="*/ 1156446 w 3262512"/>
              <a:gd name="connsiteY23" fmla="*/ 867336 h 1976718"/>
              <a:gd name="connsiteX24" fmla="*/ 1111006 w 3262512"/>
              <a:gd name="connsiteY24" fmla="*/ 1026980 h 1976718"/>
              <a:gd name="connsiteX25" fmla="*/ 1082586 w 3262512"/>
              <a:gd name="connsiteY25" fmla="*/ 1064119 h 1976718"/>
              <a:gd name="connsiteX26" fmla="*/ 1095715 w 3262512"/>
              <a:gd name="connsiteY26" fmla="*/ 1064951 h 1976718"/>
              <a:gd name="connsiteX27" fmla="*/ 1328034 w 3262512"/>
              <a:gd name="connsiteY27" fmla="*/ 1122271 h 1976718"/>
              <a:gd name="connsiteX28" fmla="*/ 1407647 w 3262512"/>
              <a:gd name="connsiteY28" fmla="*/ 1158750 h 1976718"/>
              <a:gd name="connsiteX29" fmla="*/ 1149865 w 3262512"/>
              <a:gd name="connsiteY29" fmla="*/ 741263 h 1976718"/>
              <a:gd name="connsiteX30" fmla="*/ 1494464 w 3262512"/>
              <a:gd name="connsiteY30" fmla="*/ 452110 h 1976718"/>
              <a:gd name="connsiteX31" fmla="*/ 1502047 w 3262512"/>
              <a:gd name="connsiteY31" fmla="*/ 375795 h 1976718"/>
              <a:gd name="connsiteX32" fmla="*/ 1956546 w 3262512"/>
              <a:gd name="connsiteY32" fmla="*/ 0 h 197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262512" h="1976718">
                <a:moveTo>
                  <a:pt x="1956546" y="0"/>
                </a:moveTo>
                <a:cubicBezTo>
                  <a:pt x="2180737" y="0"/>
                  <a:pt x="2367786" y="161330"/>
                  <a:pt x="2411045" y="375795"/>
                </a:cubicBezTo>
                <a:lnTo>
                  <a:pt x="2414452" y="410080"/>
                </a:lnTo>
                <a:lnTo>
                  <a:pt x="2417655" y="407100"/>
                </a:lnTo>
                <a:cubicBezTo>
                  <a:pt x="2507215" y="338356"/>
                  <a:pt x="2630942" y="295836"/>
                  <a:pt x="2767606" y="295836"/>
                </a:cubicBezTo>
                <a:cubicBezTo>
                  <a:pt x="3040935" y="295836"/>
                  <a:pt x="3262512" y="465914"/>
                  <a:pt x="3262512" y="675715"/>
                </a:cubicBezTo>
                <a:cubicBezTo>
                  <a:pt x="3262512" y="885516"/>
                  <a:pt x="3040935" y="1055594"/>
                  <a:pt x="2767606" y="1055594"/>
                </a:cubicBezTo>
                <a:cubicBezTo>
                  <a:pt x="2562609" y="1055594"/>
                  <a:pt x="2386723" y="959925"/>
                  <a:pt x="2311592" y="823581"/>
                </a:cubicBezTo>
                <a:lnTo>
                  <a:pt x="2297186" y="787958"/>
                </a:lnTo>
                <a:lnTo>
                  <a:pt x="2284590" y="803445"/>
                </a:lnTo>
                <a:cubicBezTo>
                  <a:pt x="2200636" y="888615"/>
                  <a:pt x="2084655" y="941294"/>
                  <a:pt x="1956546" y="941294"/>
                </a:cubicBezTo>
                <a:lnTo>
                  <a:pt x="1936523" y="939246"/>
                </a:lnTo>
                <a:lnTo>
                  <a:pt x="2280095" y="1495675"/>
                </a:lnTo>
                <a:lnTo>
                  <a:pt x="1842439" y="1862912"/>
                </a:lnTo>
                <a:lnTo>
                  <a:pt x="1671540" y="1586134"/>
                </a:lnTo>
                <a:lnTo>
                  <a:pt x="1665993" y="1608975"/>
                </a:lnTo>
                <a:cubicBezTo>
                  <a:pt x="1597656" y="1818846"/>
                  <a:pt x="1302173" y="1976718"/>
                  <a:pt x="948017" y="1976718"/>
                </a:cubicBezTo>
                <a:cubicBezTo>
                  <a:pt x="543267" y="1976718"/>
                  <a:pt x="215152" y="1770517"/>
                  <a:pt x="215152" y="1516156"/>
                </a:cubicBezTo>
                <a:cubicBezTo>
                  <a:pt x="215152" y="1420771"/>
                  <a:pt x="261293" y="1332158"/>
                  <a:pt x="340314" y="1258652"/>
                </a:cubicBezTo>
                <a:lnTo>
                  <a:pt x="356851" y="1246056"/>
                </a:lnTo>
                <a:lnTo>
                  <a:pt x="353152" y="1245242"/>
                </a:lnTo>
                <a:cubicBezTo>
                  <a:pt x="145620" y="1182980"/>
                  <a:pt x="0" y="1037220"/>
                  <a:pt x="0" y="867336"/>
                </a:cubicBezTo>
                <a:cubicBezTo>
                  <a:pt x="0" y="640824"/>
                  <a:pt x="258879" y="457200"/>
                  <a:pt x="578223" y="457200"/>
                </a:cubicBezTo>
                <a:cubicBezTo>
                  <a:pt x="897567" y="457200"/>
                  <a:pt x="1156446" y="640824"/>
                  <a:pt x="1156446" y="867336"/>
                </a:cubicBezTo>
                <a:cubicBezTo>
                  <a:pt x="1156446" y="923964"/>
                  <a:pt x="1140266" y="977912"/>
                  <a:pt x="1111006" y="1026980"/>
                </a:cubicBezTo>
                <a:lnTo>
                  <a:pt x="1082586" y="1064119"/>
                </a:lnTo>
                <a:lnTo>
                  <a:pt x="1095715" y="1064951"/>
                </a:lnTo>
                <a:cubicBezTo>
                  <a:pt x="1179204" y="1075688"/>
                  <a:pt x="1257521" y="1095346"/>
                  <a:pt x="1328034" y="1122271"/>
                </a:cubicBezTo>
                <a:lnTo>
                  <a:pt x="1407647" y="1158750"/>
                </a:lnTo>
                <a:lnTo>
                  <a:pt x="1149865" y="741263"/>
                </a:lnTo>
                <a:lnTo>
                  <a:pt x="1494464" y="452110"/>
                </a:lnTo>
                <a:lnTo>
                  <a:pt x="1502047" y="375795"/>
                </a:lnTo>
                <a:cubicBezTo>
                  <a:pt x="1545307" y="161330"/>
                  <a:pt x="1732355" y="0"/>
                  <a:pt x="1956546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8" t="32824" r="72430" b="49294"/>
          <a:stretch>
            <a:fillRect/>
          </a:stretch>
        </p:blipFill>
        <p:spPr>
          <a:xfrm>
            <a:off x="416859" y="2877671"/>
            <a:ext cx="1371600" cy="1021976"/>
          </a:xfrm>
          <a:custGeom>
            <a:avLst/>
            <a:gdLst>
              <a:gd name="connsiteX0" fmla="*/ 685800 w 1371600"/>
              <a:gd name="connsiteY0" fmla="*/ 0 h 1021976"/>
              <a:gd name="connsiteX1" fmla="*/ 1371600 w 1371600"/>
              <a:gd name="connsiteY1" fmla="*/ 510988 h 1021976"/>
              <a:gd name="connsiteX2" fmla="*/ 685800 w 1371600"/>
              <a:gd name="connsiteY2" fmla="*/ 1021976 h 1021976"/>
              <a:gd name="connsiteX3" fmla="*/ 0 w 1371600"/>
              <a:gd name="connsiteY3" fmla="*/ 510988 h 1021976"/>
              <a:gd name="connsiteX4" fmla="*/ 685800 w 1371600"/>
              <a:gd name="connsiteY4" fmla="*/ 0 h 102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021976">
                <a:moveTo>
                  <a:pt x="685800" y="0"/>
                </a:moveTo>
                <a:cubicBezTo>
                  <a:pt x="1064557" y="0"/>
                  <a:pt x="1371600" y="228777"/>
                  <a:pt x="1371600" y="510988"/>
                </a:cubicBezTo>
                <a:cubicBezTo>
                  <a:pt x="1371600" y="793199"/>
                  <a:pt x="1064557" y="1021976"/>
                  <a:pt x="685800" y="1021976"/>
                </a:cubicBezTo>
                <a:cubicBezTo>
                  <a:pt x="307043" y="1021976"/>
                  <a:pt x="0" y="793199"/>
                  <a:pt x="0" y="510988"/>
                </a:cubicBezTo>
                <a:cubicBezTo>
                  <a:pt x="0" y="228777"/>
                  <a:pt x="307043" y="0"/>
                  <a:pt x="68580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14" t="46118" r="15033" b="33121"/>
          <a:stretch>
            <a:fillRect/>
          </a:stretch>
        </p:blipFill>
        <p:spPr>
          <a:xfrm>
            <a:off x="4087385" y="3637429"/>
            <a:ext cx="1004437" cy="1186516"/>
          </a:xfrm>
          <a:custGeom>
            <a:avLst/>
            <a:gdLst>
              <a:gd name="connsiteX0" fmla="*/ 232487 w 1004437"/>
              <a:gd name="connsiteY0" fmla="*/ 0 h 1186516"/>
              <a:gd name="connsiteX1" fmla="*/ 468681 w 1004437"/>
              <a:gd name="connsiteY1" fmla="*/ 0 h 1186516"/>
              <a:gd name="connsiteX2" fmla="*/ 892988 w 1004437"/>
              <a:gd name="connsiteY2" fmla="*/ 0 h 1186516"/>
              <a:gd name="connsiteX3" fmla="*/ 963587 w 1004437"/>
              <a:gd name="connsiteY3" fmla="*/ 70599 h 1186516"/>
              <a:gd name="connsiteX4" fmla="*/ 963587 w 1004437"/>
              <a:gd name="connsiteY4" fmla="*/ 352984 h 1186516"/>
              <a:gd name="connsiteX5" fmla="*/ 892988 w 1004437"/>
              <a:gd name="connsiteY5" fmla="*/ 423583 h 1186516"/>
              <a:gd name="connsiteX6" fmla="*/ 532281 w 1004437"/>
              <a:gd name="connsiteY6" fmla="*/ 423583 h 1186516"/>
              <a:gd name="connsiteX7" fmla="*/ 996912 w 1004437"/>
              <a:gd name="connsiteY7" fmla="*/ 708545 h 1186516"/>
              <a:gd name="connsiteX8" fmla="*/ 577187 w 1004437"/>
              <a:gd name="connsiteY8" fmla="*/ 1181518 h 1186516"/>
              <a:gd name="connsiteX9" fmla="*/ 91892 w 1004437"/>
              <a:gd name="connsiteY9" fmla="*/ 821955 h 1186516"/>
              <a:gd name="connsiteX10" fmla="*/ 138141 w 1004437"/>
              <a:gd name="connsiteY10" fmla="*/ 181854 h 1186516"/>
              <a:gd name="connsiteX11" fmla="*/ 161888 w 1004437"/>
              <a:gd name="connsiteY11" fmla="*/ 196418 h 1186516"/>
              <a:gd name="connsiteX12" fmla="*/ 161888 w 1004437"/>
              <a:gd name="connsiteY12" fmla="*/ 70599 h 1186516"/>
              <a:gd name="connsiteX13" fmla="*/ 232487 w 1004437"/>
              <a:gd name="connsiteY13" fmla="*/ 0 h 118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4437" h="1186516">
                <a:moveTo>
                  <a:pt x="232487" y="0"/>
                </a:moveTo>
                <a:lnTo>
                  <a:pt x="468681" y="0"/>
                </a:lnTo>
                <a:lnTo>
                  <a:pt x="892988" y="0"/>
                </a:lnTo>
                <a:cubicBezTo>
                  <a:pt x="931979" y="0"/>
                  <a:pt x="963587" y="31608"/>
                  <a:pt x="963587" y="70599"/>
                </a:cubicBezTo>
                <a:lnTo>
                  <a:pt x="963587" y="352984"/>
                </a:lnTo>
                <a:cubicBezTo>
                  <a:pt x="963587" y="391975"/>
                  <a:pt x="931979" y="423583"/>
                  <a:pt x="892988" y="423583"/>
                </a:cubicBezTo>
                <a:lnTo>
                  <a:pt x="532281" y="423583"/>
                </a:lnTo>
                <a:lnTo>
                  <a:pt x="996912" y="708545"/>
                </a:lnTo>
                <a:cubicBezTo>
                  <a:pt x="1045220" y="1008825"/>
                  <a:pt x="855768" y="1222313"/>
                  <a:pt x="577187" y="1181518"/>
                </a:cubicBezTo>
                <a:cubicBezTo>
                  <a:pt x="389289" y="1154004"/>
                  <a:pt x="201464" y="1014841"/>
                  <a:pt x="91892" y="821955"/>
                </a:cubicBezTo>
                <a:cubicBezTo>
                  <a:pt x="-46247" y="578784"/>
                  <a:pt x="-26883" y="310784"/>
                  <a:pt x="138141" y="181854"/>
                </a:cubicBezTo>
                <a:lnTo>
                  <a:pt x="161888" y="196418"/>
                </a:lnTo>
                <a:lnTo>
                  <a:pt x="161888" y="70599"/>
                </a:lnTo>
                <a:cubicBezTo>
                  <a:pt x="161888" y="31608"/>
                  <a:pt x="193496" y="0"/>
                  <a:pt x="232487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71" t="22109" r="45152" b="64144"/>
          <a:stretch>
            <a:fillRect/>
          </a:stretch>
        </p:blipFill>
        <p:spPr>
          <a:xfrm>
            <a:off x="1869074" y="2265338"/>
            <a:ext cx="1489349" cy="785665"/>
          </a:xfrm>
          <a:custGeom>
            <a:avLst/>
            <a:gdLst>
              <a:gd name="connsiteX0" fmla="*/ 1191997 w 1489349"/>
              <a:gd name="connsiteY0" fmla="*/ 71 h 785665"/>
              <a:gd name="connsiteX1" fmla="*/ 1481873 w 1489349"/>
              <a:gd name="connsiteY1" fmla="*/ 109849 h 785665"/>
              <a:gd name="connsiteX2" fmla="*/ 849265 w 1489349"/>
              <a:gd name="connsiteY2" fmla="*/ 665299 h 785665"/>
              <a:gd name="connsiteX3" fmla="*/ 7477 w 1489349"/>
              <a:gd name="connsiteY3" fmla="*/ 675817 h 785665"/>
              <a:gd name="connsiteX4" fmla="*/ 640086 w 1489349"/>
              <a:gd name="connsiteY4" fmla="*/ 120368 h 785665"/>
              <a:gd name="connsiteX5" fmla="*/ 1191997 w 1489349"/>
              <a:gd name="connsiteY5" fmla="*/ 71 h 78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9349" h="785665">
                <a:moveTo>
                  <a:pt x="1191997" y="71"/>
                </a:moveTo>
                <a:cubicBezTo>
                  <a:pt x="1344330" y="-1832"/>
                  <a:pt x="1452992" y="34610"/>
                  <a:pt x="1481873" y="109849"/>
                </a:cubicBezTo>
                <a:cubicBezTo>
                  <a:pt x="1539637" y="260328"/>
                  <a:pt x="1256408" y="509011"/>
                  <a:pt x="849265" y="665299"/>
                </a:cubicBezTo>
                <a:cubicBezTo>
                  <a:pt x="442122" y="821586"/>
                  <a:pt x="65240" y="826295"/>
                  <a:pt x="7477" y="675817"/>
                </a:cubicBezTo>
                <a:cubicBezTo>
                  <a:pt x="-50286" y="525339"/>
                  <a:pt x="232943" y="276655"/>
                  <a:pt x="640086" y="120368"/>
                </a:cubicBezTo>
                <a:cubicBezTo>
                  <a:pt x="843657" y="42224"/>
                  <a:pt x="1039663" y="1975"/>
                  <a:pt x="1191997" y="7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70" t="27647" r="15743" b="37765"/>
          <a:stretch>
            <a:fillRect/>
          </a:stretch>
        </p:blipFill>
        <p:spPr>
          <a:xfrm>
            <a:off x="1788460" y="2581835"/>
            <a:ext cx="3262512" cy="1976718"/>
          </a:xfrm>
          <a:custGeom>
            <a:avLst/>
            <a:gdLst>
              <a:gd name="connsiteX0" fmla="*/ 1956546 w 3262512"/>
              <a:gd name="connsiteY0" fmla="*/ 0 h 1976718"/>
              <a:gd name="connsiteX1" fmla="*/ 2411045 w 3262512"/>
              <a:gd name="connsiteY1" fmla="*/ 375795 h 1976718"/>
              <a:gd name="connsiteX2" fmla="*/ 2414452 w 3262512"/>
              <a:gd name="connsiteY2" fmla="*/ 410080 h 1976718"/>
              <a:gd name="connsiteX3" fmla="*/ 2417655 w 3262512"/>
              <a:gd name="connsiteY3" fmla="*/ 407100 h 1976718"/>
              <a:gd name="connsiteX4" fmla="*/ 2767606 w 3262512"/>
              <a:gd name="connsiteY4" fmla="*/ 295836 h 1976718"/>
              <a:gd name="connsiteX5" fmla="*/ 3262512 w 3262512"/>
              <a:gd name="connsiteY5" fmla="*/ 675715 h 1976718"/>
              <a:gd name="connsiteX6" fmla="*/ 2767606 w 3262512"/>
              <a:gd name="connsiteY6" fmla="*/ 1055594 h 1976718"/>
              <a:gd name="connsiteX7" fmla="*/ 2311592 w 3262512"/>
              <a:gd name="connsiteY7" fmla="*/ 823581 h 1976718"/>
              <a:gd name="connsiteX8" fmla="*/ 2297186 w 3262512"/>
              <a:gd name="connsiteY8" fmla="*/ 787958 h 1976718"/>
              <a:gd name="connsiteX9" fmla="*/ 2284590 w 3262512"/>
              <a:gd name="connsiteY9" fmla="*/ 803445 h 1976718"/>
              <a:gd name="connsiteX10" fmla="*/ 1956546 w 3262512"/>
              <a:gd name="connsiteY10" fmla="*/ 941294 h 1976718"/>
              <a:gd name="connsiteX11" fmla="*/ 1936523 w 3262512"/>
              <a:gd name="connsiteY11" fmla="*/ 939246 h 1976718"/>
              <a:gd name="connsiteX12" fmla="*/ 2280095 w 3262512"/>
              <a:gd name="connsiteY12" fmla="*/ 1495675 h 1976718"/>
              <a:gd name="connsiteX13" fmla="*/ 1842439 w 3262512"/>
              <a:gd name="connsiteY13" fmla="*/ 1862912 h 1976718"/>
              <a:gd name="connsiteX14" fmla="*/ 1671540 w 3262512"/>
              <a:gd name="connsiteY14" fmla="*/ 1586134 h 1976718"/>
              <a:gd name="connsiteX15" fmla="*/ 1665993 w 3262512"/>
              <a:gd name="connsiteY15" fmla="*/ 1608975 h 1976718"/>
              <a:gd name="connsiteX16" fmla="*/ 948017 w 3262512"/>
              <a:gd name="connsiteY16" fmla="*/ 1976718 h 1976718"/>
              <a:gd name="connsiteX17" fmla="*/ 215152 w 3262512"/>
              <a:gd name="connsiteY17" fmla="*/ 1516156 h 1976718"/>
              <a:gd name="connsiteX18" fmla="*/ 340314 w 3262512"/>
              <a:gd name="connsiteY18" fmla="*/ 1258652 h 1976718"/>
              <a:gd name="connsiteX19" fmla="*/ 356851 w 3262512"/>
              <a:gd name="connsiteY19" fmla="*/ 1246056 h 1976718"/>
              <a:gd name="connsiteX20" fmla="*/ 353152 w 3262512"/>
              <a:gd name="connsiteY20" fmla="*/ 1245242 h 1976718"/>
              <a:gd name="connsiteX21" fmla="*/ 0 w 3262512"/>
              <a:gd name="connsiteY21" fmla="*/ 867336 h 1976718"/>
              <a:gd name="connsiteX22" fmla="*/ 578223 w 3262512"/>
              <a:gd name="connsiteY22" fmla="*/ 457200 h 1976718"/>
              <a:gd name="connsiteX23" fmla="*/ 1156446 w 3262512"/>
              <a:gd name="connsiteY23" fmla="*/ 867336 h 1976718"/>
              <a:gd name="connsiteX24" fmla="*/ 1111006 w 3262512"/>
              <a:gd name="connsiteY24" fmla="*/ 1026980 h 1976718"/>
              <a:gd name="connsiteX25" fmla="*/ 1082586 w 3262512"/>
              <a:gd name="connsiteY25" fmla="*/ 1064119 h 1976718"/>
              <a:gd name="connsiteX26" fmla="*/ 1095715 w 3262512"/>
              <a:gd name="connsiteY26" fmla="*/ 1064951 h 1976718"/>
              <a:gd name="connsiteX27" fmla="*/ 1328034 w 3262512"/>
              <a:gd name="connsiteY27" fmla="*/ 1122271 h 1976718"/>
              <a:gd name="connsiteX28" fmla="*/ 1407647 w 3262512"/>
              <a:gd name="connsiteY28" fmla="*/ 1158750 h 1976718"/>
              <a:gd name="connsiteX29" fmla="*/ 1149865 w 3262512"/>
              <a:gd name="connsiteY29" fmla="*/ 741263 h 1976718"/>
              <a:gd name="connsiteX30" fmla="*/ 1494464 w 3262512"/>
              <a:gd name="connsiteY30" fmla="*/ 452110 h 1976718"/>
              <a:gd name="connsiteX31" fmla="*/ 1502047 w 3262512"/>
              <a:gd name="connsiteY31" fmla="*/ 375795 h 1976718"/>
              <a:gd name="connsiteX32" fmla="*/ 1956546 w 3262512"/>
              <a:gd name="connsiteY32" fmla="*/ 0 h 197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262512" h="1976718">
                <a:moveTo>
                  <a:pt x="1956546" y="0"/>
                </a:moveTo>
                <a:cubicBezTo>
                  <a:pt x="2180737" y="0"/>
                  <a:pt x="2367786" y="161330"/>
                  <a:pt x="2411045" y="375795"/>
                </a:cubicBezTo>
                <a:lnTo>
                  <a:pt x="2414452" y="410080"/>
                </a:lnTo>
                <a:lnTo>
                  <a:pt x="2417655" y="407100"/>
                </a:lnTo>
                <a:cubicBezTo>
                  <a:pt x="2507215" y="338356"/>
                  <a:pt x="2630942" y="295836"/>
                  <a:pt x="2767606" y="295836"/>
                </a:cubicBezTo>
                <a:cubicBezTo>
                  <a:pt x="3040935" y="295836"/>
                  <a:pt x="3262512" y="465914"/>
                  <a:pt x="3262512" y="675715"/>
                </a:cubicBezTo>
                <a:cubicBezTo>
                  <a:pt x="3262512" y="885516"/>
                  <a:pt x="3040935" y="1055594"/>
                  <a:pt x="2767606" y="1055594"/>
                </a:cubicBezTo>
                <a:cubicBezTo>
                  <a:pt x="2562609" y="1055594"/>
                  <a:pt x="2386723" y="959925"/>
                  <a:pt x="2311592" y="823581"/>
                </a:cubicBezTo>
                <a:lnTo>
                  <a:pt x="2297186" y="787958"/>
                </a:lnTo>
                <a:lnTo>
                  <a:pt x="2284590" y="803445"/>
                </a:lnTo>
                <a:cubicBezTo>
                  <a:pt x="2200636" y="888615"/>
                  <a:pt x="2084655" y="941294"/>
                  <a:pt x="1956546" y="941294"/>
                </a:cubicBezTo>
                <a:lnTo>
                  <a:pt x="1936523" y="939246"/>
                </a:lnTo>
                <a:lnTo>
                  <a:pt x="2280095" y="1495675"/>
                </a:lnTo>
                <a:lnTo>
                  <a:pt x="1842439" y="1862912"/>
                </a:lnTo>
                <a:lnTo>
                  <a:pt x="1671540" y="1586134"/>
                </a:lnTo>
                <a:lnTo>
                  <a:pt x="1665993" y="1608975"/>
                </a:lnTo>
                <a:cubicBezTo>
                  <a:pt x="1597656" y="1818846"/>
                  <a:pt x="1302173" y="1976718"/>
                  <a:pt x="948017" y="1976718"/>
                </a:cubicBezTo>
                <a:cubicBezTo>
                  <a:pt x="543267" y="1976718"/>
                  <a:pt x="215152" y="1770517"/>
                  <a:pt x="215152" y="1516156"/>
                </a:cubicBezTo>
                <a:cubicBezTo>
                  <a:pt x="215152" y="1420771"/>
                  <a:pt x="261293" y="1332158"/>
                  <a:pt x="340314" y="1258652"/>
                </a:cubicBezTo>
                <a:lnTo>
                  <a:pt x="356851" y="1246056"/>
                </a:lnTo>
                <a:lnTo>
                  <a:pt x="353152" y="1245242"/>
                </a:lnTo>
                <a:cubicBezTo>
                  <a:pt x="145620" y="1182980"/>
                  <a:pt x="0" y="1037220"/>
                  <a:pt x="0" y="867336"/>
                </a:cubicBezTo>
                <a:cubicBezTo>
                  <a:pt x="0" y="640824"/>
                  <a:pt x="258879" y="457200"/>
                  <a:pt x="578223" y="457200"/>
                </a:cubicBezTo>
                <a:cubicBezTo>
                  <a:pt x="897567" y="457200"/>
                  <a:pt x="1156446" y="640824"/>
                  <a:pt x="1156446" y="867336"/>
                </a:cubicBezTo>
                <a:cubicBezTo>
                  <a:pt x="1156446" y="923964"/>
                  <a:pt x="1140266" y="977912"/>
                  <a:pt x="1111006" y="1026980"/>
                </a:cubicBezTo>
                <a:lnTo>
                  <a:pt x="1082586" y="1064119"/>
                </a:lnTo>
                <a:lnTo>
                  <a:pt x="1095715" y="1064951"/>
                </a:lnTo>
                <a:cubicBezTo>
                  <a:pt x="1179204" y="1075688"/>
                  <a:pt x="1257521" y="1095346"/>
                  <a:pt x="1328034" y="1122271"/>
                </a:cubicBezTo>
                <a:lnTo>
                  <a:pt x="1407647" y="1158750"/>
                </a:lnTo>
                <a:lnTo>
                  <a:pt x="1149865" y="741263"/>
                </a:lnTo>
                <a:lnTo>
                  <a:pt x="1494464" y="452110"/>
                </a:lnTo>
                <a:lnTo>
                  <a:pt x="1502047" y="375795"/>
                </a:lnTo>
                <a:cubicBezTo>
                  <a:pt x="1545307" y="161330"/>
                  <a:pt x="1732355" y="0"/>
                  <a:pt x="1956546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8" t="32824" r="72430" b="49294"/>
          <a:stretch>
            <a:fillRect/>
          </a:stretch>
        </p:blipFill>
        <p:spPr>
          <a:xfrm>
            <a:off x="416859" y="2877671"/>
            <a:ext cx="1371600" cy="1021976"/>
          </a:xfrm>
          <a:custGeom>
            <a:avLst/>
            <a:gdLst>
              <a:gd name="connsiteX0" fmla="*/ 685800 w 1371600"/>
              <a:gd name="connsiteY0" fmla="*/ 0 h 1021976"/>
              <a:gd name="connsiteX1" fmla="*/ 1371600 w 1371600"/>
              <a:gd name="connsiteY1" fmla="*/ 510988 h 1021976"/>
              <a:gd name="connsiteX2" fmla="*/ 685800 w 1371600"/>
              <a:gd name="connsiteY2" fmla="*/ 1021976 h 1021976"/>
              <a:gd name="connsiteX3" fmla="*/ 0 w 1371600"/>
              <a:gd name="connsiteY3" fmla="*/ 510988 h 1021976"/>
              <a:gd name="connsiteX4" fmla="*/ 685800 w 1371600"/>
              <a:gd name="connsiteY4" fmla="*/ 0 h 102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021976">
                <a:moveTo>
                  <a:pt x="685800" y="0"/>
                </a:moveTo>
                <a:cubicBezTo>
                  <a:pt x="1064557" y="0"/>
                  <a:pt x="1371600" y="228777"/>
                  <a:pt x="1371600" y="510988"/>
                </a:cubicBezTo>
                <a:cubicBezTo>
                  <a:pt x="1371600" y="793199"/>
                  <a:pt x="1064557" y="1021976"/>
                  <a:pt x="685800" y="1021976"/>
                </a:cubicBezTo>
                <a:cubicBezTo>
                  <a:pt x="307043" y="1021976"/>
                  <a:pt x="0" y="793199"/>
                  <a:pt x="0" y="510988"/>
                </a:cubicBezTo>
                <a:cubicBezTo>
                  <a:pt x="0" y="228777"/>
                  <a:pt x="307043" y="0"/>
                  <a:pt x="68580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14" t="46118" r="15033" b="33121"/>
          <a:stretch>
            <a:fillRect/>
          </a:stretch>
        </p:blipFill>
        <p:spPr>
          <a:xfrm>
            <a:off x="4087385" y="3637429"/>
            <a:ext cx="1004437" cy="1186516"/>
          </a:xfrm>
          <a:custGeom>
            <a:avLst/>
            <a:gdLst>
              <a:gd name="connsiteX0" fmla="*/ 232487 w 1004437"/>
              <a:gd name="connsiteY0" fmla="*/ 0 h 1186516"/>
              <a:gd name="connsiteX1" fmla="*/ 468681 w 1004437"/>
              <a:gd name="connsiteY1" fmla="*/ 0 h 1186516"/>
              <a:gd name="connsiteX2" fmla="*/ 892988 w 1004437"/>
              <a:gd name="connsiteY2" fmla="*/ 0 h 1186516"/>
              <a:gd name="connsiteX3" fmla="*/ 963587 w 1004437"/>
              <a:gd name="connsiteY3" fmla="*/ 70599 h 1186516"/>
              <a:gd name="connsiteX4" fmla="*/ 963587 w 1004437"/>
              <a:gd name="connsiteY4" fmla="*/ 352984 h 1186516"/>
              <a:gd name="connsiteX5" fmla="*/ 892988 w 1004437"/>
              <a:gd name="connsiteY5" fmla="*/ 423583 h 1186516"/>
              <a:gd name="connsiteX6" fmla="*/ 532281 w 1004437"/>
              <a:gd name="connsiteY6" fmla="*/ 423583 h 1186516"/>
              <a:gd name="connsiteX7" fmla="*/ 996912 w 1004437"/>
              <a:gd name="connsiteY7" fmla="*/ 708545 h 1186516"/>
              <a:gd name="connsiteX8" fmla="*/ 577187 w 1004437"/>
              <a:gd name="connsiteY8" fmla="*/ 1181518 h 1186516"/>
              <a:gd name="connsiteX9" fmla="*/ 91892 w 1004437"/>
              <a:gd name="connsiteY9" fmla="*/ 821955 h 1186516"/>
              <a:gd name="connsiteX10" fmla="*/ 138141 w 1004437"/>
              <a:gd name="connsiteY10" fmla="*/ 181854 h 1186516"/>
              <a:gd name="connsiteX11" fmla="*/ 161888 w 1004437"/>
              <a:gd name="connsiteY11" fmla="*/ 196418 h 1186516"/>
              <a:gd name="connsiteX12" fmla="*/ 161888 w 1004437"/>
              <a:gd name="connsiteY12" fmla="*/ 70599 h 1186516"/>
              <a:gd name="connsiteX13" fmla="*/ 232487 w 1004437"/>
              <a:gd name="connsiteY13" fmla="*/ 0 h 118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4437" h="1186516">
                <a:moveTo>
                  <a:pt x="232487" y="0"/>
                </a:moveTo>
                <a:lnTo>
                  <a:pt x="468681" y="0"/>
                </a:lnTo>
                <a:lnTo>
                  <a:pt x="892988" y="0"/>
                </a:lnTo>
                <a:cubicBezTo>
                  <a:pt x="931979" y="0"/>
                  <a:pt x="963587" y="31608"/>
                  <a:pt x="963587" y="70599"/>
                </a:cubicBezTo>
                <a:lnTo>
                  <a:pt x="963587" y="352984"/>
                </a:lnTo>
                <a:cubicBezTo>
                  <a:pt x="963587" y="391975"/>
                  <a:pt x="931979" y="423583"/>
                  <a:pt x="892988" y="423583"/>
                </a:cubicBezTo>
                <a:lnTo>
                  <a:pt x="532281" y="423583"/>
                </a:lnTo>
                <a:lnTo>
                  <a:pt x="996912" y="708545"/>
                </a:lnTo>
                <a:cubicBezTo>
                  <a:pt x="1045220" y="1008825"/>
                  <a:pt x="855768" y="1222313"/>
                  <a:pt x="577187" y="1181518"/>
                </a:cubicBezTo>
                <a:cubicBezTo>
                  <a:pt x="389289" y="1154004"/>
                  <a:pt x="201464" y="1014841"/>
                  <a:pt x="91892" y="821955"/>
                </a:cubicBezTo>
                <a:cubicBezTo>
                  <a:pt x="-46247" y="578784"/>
                  <a:pt x="-26883" y="310784"/>
                  <a:pt x="138141" y="181854"/>
                </a:cubicBezTo>
                <a:lnTo>
                  <a:pt x="161888" y="196418"/>
                </a:lnTo>
                <a:lnTo>
                  <a:pt x="161888" y="70599"/>
                </a:lnTo>
                <a:cubicBezTo>
                  <a:pt x="161888" y="31608"/>
                  <a:pt x="193496" y="0"/>
                  <a:pt x="232487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11" t="54850" r="62957" b="22038"/>
          <a:stretch>
            <a:fillRect/>
          </a:stretch>
        </p:blipFill>
        <p:spPr>
          <a:xfrm>
            <a:off x="1341886" y="4136472"/>
            <a:ext cx="991748" cy="1320868"/>
          </a:xfrm>
          <a:custGeom>
            <a:avLst/>
            <a:gdLst>
              <a:gd name="connsiteX0" fmla="*/ 95161 w 991748"/>
              <a:gd name="connsiteY0" fmla="*/ 102 h 1320868"/>
              <a:gd name="connsiteX1" fmla="*/ 701157 w 991748"/>
              <a:gd name="connsiteY1" fmla="*/ 516694 h 1320868"/>
              <a:gd name="connsiteX2" fmla="*/ 947128 w 991748"/>
              <a:gd name="connsiteY2" fmla="*/ 1304891 h 1320868"/>
              <a:gd name="connsiteX3" fmla="*/ 290591 w 991748"/>
              <a:gd name="connsiteY3" fmla="*/ 804175 h 1320868"/>
              <a:gd name="connsiteX4" fmla="*/ 44621 w 991748"/>
              <a:gd name="connsiteY4" fmla="*/ 15978 h 1320868"/>
              <a:gd name="connsiteX5" fmla="*/ 95161 w 991748"/>
              <a:gd name="connsiteY5" fmla="*/ 102 h 132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748" h="1320868">
                <a:moveTo>
                  <a:pt x="95161" y="102"/>
                </a:moveTo>
                <a:cubicBezTo>
                  <a:pt x="230783" y="-5305"/>
                  <a:pt x="483090" y="205262"/>
                  <a:pt x="701157" y="516694"/>
                </a:cubicBezTo>
                <a:cubicBezTo>
                  <a:pt x="950377" y="872618"/>
                  <a:pt x="1060502" y="1225505"/>
                  <a:pt x="947128" y="1304891"/>
                </a:cubicBezTo>
                <a:cubicBezTo>
                  <a:pt x="833753" y="1384277"/>
                  <a:pt x="539812" y="1160099"/>
                  <a:pt x="290591" y="804175"/>
                </a:cubicBezTo>
                <a:cubicBezTo>
                  <a:pt x="41371" y="448252"/>
                  <a:pt x="-68754" y="95364"/>
                  <a:pt x="44621" y="15978"/>
                </a:cubicBezTo>
                <a:cubicBezTo>
                  <a:pt x="58793" y="6055"/>
                  <a:pt x="75786" y="875"/>
                  <a:pt x="95161" y="102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1706" y="1001806"/>
            <a:ext cx="5755341" cy="5715000"/>
          </a:xfrm>
          <a:custGeom>
            <a:avLst/>
            <a:gdLst>
              <a:gd name="connsiteX0" fmla="*/ 0 w 5755341"/>
              <a:gd name="connsiteY0" fmla="*/ 0 h 5715000"/>
              <a:gd name="connsiteX1" fmla="*/ 5755341 w 5755341"/>
              <a:gd name="connsiteY1" fmla="*/ 0 h 5715000"/>
              <a:gd name="connsiteX2" fmla="*/ 5755341 w 5755341"/>
              <a:gd name="connsiteY2" fmla="*/ 5715000 h 5715000"/>
              <a:gd name="connsiteX3" fmla="*/ 0 w 5755341"/>
              <a:gd name="connsiteY3" fmla="*/ 5715000 h 5715000"/>
              <a:gd name="connsiteX4" fmla="*/ 0 w 5755341"/>
              <a:gd name="connsiteY4" fmla="*/ 0 h 5715000"/>
              <a:gd name="connsiteX5" fmla="*/ 2859365 w 5755341"/>
              <a:gd name="connsiteY5" fmla="*/ 1263602 h 5715000"/>
              <a:gd name="connsiteX6" fmla="*/ 2307454 w 5755341"/>
              <a:gd name="connsiteY6" fmla="*/ 1383899 h 5715000"/>
              <a:gd name="connsiteX7" fmla="*/ 1674845 w 5755341"/>
              <a:gd name="connsiteY7" fmla="*/ 1939348 h 5715000"/>
              <a:gd name="connsiteX8" fmla="*/ 2516633 w 5755341"/>
              <a:gd name="connsiteY8" fmla="*/ 1928830 h 5715000"/>
              <a:gd name="connsiteX9" fmla="*/ 3149241 w 5755341"/>
              <a:gd name="connsiteY9" fmla="*/ 1373380 h 5715000"/>
              <a:gd name="connsiteX10" fmla="*/ 2859365 w 5755341"/>
              <a:gd name="connsiteY10" fmla="*/ 1263602 h 5715000"/>
              <a:gd name="connsiteX11" fmla="*/ 3543300 w 5755341"/>
              <a:gd name="connsiteY11" fmla="*/ 1580029 h 5715000"/>
              <a:gd name="connsiteX12" fmla="*/ 3088801 w 5755341"/>
              <a:gd name="connsiteY12" fmla="*/ 1955824 h 5715000"/>
              <a:gd name="connsiteX13" fmla="*/ 3081218 w 5755341"/>
              <a:gd name="connsiteY13" fmla="*/ 2032139 h 5715000"/>
              <a:gd name="connsiteX14" fmla="*/ 2736619 w 5755341"/>
              <a:gd name="connsiteY14" fmla="*/ 2321292 h 5715000"/>
              <a:gd name="connsiteX15" fmla="*/ 2994401 w 5755341"/>
              <a:gd name="connsiteY15" fmla="*/ 2738779 h 5715000"/>
              <a:gd name="connsiteX16" fmla="*/ 2914788 w 5755341"/>
              <a:gd name="connsiteY16" fmla="*/ 2702300 h 5715000"/>
              <a:gd name="connsiteX17" fmla="*/ 2682469 w 5755341"/>
              <a:gd name="connsiteY17" fmla="*/ 2644980 h 5715000"/>
              <a:gd name="connsiteX18" fmla="*/ 2669340 w 5755341"/>
              <a:gd name="connsiteY18" fmla="*/ 2644148 h 5715000"/>
              <a:gd name="connsiteX19" fmla="*/ 2697760 w 5755341"/>
              <a:gd name="connsiteY19" fmla="*/ 2607009 h 5715000"/>
              <a:gd name="connsiteX20" fmla="*/ 2743200 w 5755341"/>
              <a:gd name="connsiteY20" fmla="*/ 2447365 h 5715000"/>
              <a:gd name="connsiteX21" fmla="*/ 2164977 w 5755341"/>
              <a:gd name="connsiteY21" fmla="*/ 2037229 h 5715000"/>
              <a:gd name="connsiteX22" fmla="*/ 1586754 w 5755341"/>
              <a:gd name="connsiteY22" fmla="*/ 2447365 h 5715000"/>
              <a:gd name="connsiteX23" fmla="*/ 1939906 w 5755341"/>
              <a:gd name="connsiteY23" fmla="*/ 2825271 h 5715000"/>
              <a:gd name="connsiteX24" fmla="*/ 1943605 w 5755341"/>
              <a:gd name="connsiteY24" fmla="*/ 2826085 h 5715000"/>
              <a:gd name="connsiteX25" fmla="*/ 1927068 w 5755341"/>
              <a:gd name="connsiteY25" fmla="*/ 2838681 h 5715000"/>
              <a:gd name="connsiteX26" fmla="*/ 1801906 w 5755341"/>
              <a:gd name="connsiteY26" fmla="*/ 3096185 h 5715000"/>
              <a:gd name="connsiteX27" fmla="*/ 2534771 w 5755341"/>
              <a:gd name="connsiteY27" fmla="*/ 3556747 h 5715000"/>
              <a:gd name="connsiteX28" fmla="*/ 3252747 w 5755341"/>
              <a:gd name="connsiteY28" fmla="*/ 3189004 h 5715000"/>
              <a:gd name="connsiteX29" fmla="*/ 3258294 w 5755341"/>
              <a:gd name="connsiteY29" fmla="*/ 3166163 h 5715000"/>
              <a:gd name="connsiteX30" fmla="*/ 3429193 w 5755341"/>
              <a:gd name="connsiteY30" fmla="*/ 3442941 h 5715000"/>
              <a:gd name="connsiteX31" fmla="*/ 3866849 w 5755341"/>
              <a:gd name="connsiteY31" fmla="*/ 3075704 h 5715000"/>
              <a:gd name="connsiteX32" fmla="*/ 3523277 w 5755341"/>
              <a:gd name="connsiteY32" fmla="*/ 2519275 h 5715000"/>
              <a:gd name="connsiteX33" fmla="*/ 3543300 w 5755341"/>
              <a:gd name="connsiteY33" fmla="*/ 2521323 h 5715000"/>
              <a:gd name="connsiteX34" fmla="*/ 3871344 w 5755341"/>
              <a:gd name="connsiteY34" fmla="*/ 2383474 h 5715000"/>
              <a:gd name="connsiteX35" fmla="*/ 3883940 w 5755341"/>
              <a:gd name="connsiteY35" fmla="*/ 2367987 h 5715000"/>
              <a:gd name="connsiteX36" fmla="*/ 3898346 w 5755341"/>
              <a:gd name="connsiteY36" fmla="*/ 2403610 h 5715000"/>
              <a:gd name="connsiteX37" fmla="*/ 4354360 w 5755341"/>
              <a:gd name="connsiteY37" fmla="*/ 2635623 h 5715000"/>
              <a:gd name="connsiteX38" fmla="*/ 4118166 w 5755341"/>
              <a:gd name="connsiteY38" fmla="*/ 2635623 h 5715000"/>
              <a:gd name="connsiteX39" fmla="*/ 4047567 w 5755341"/>
              <a:gd name="connsiteY39" fmla="*/ 2706222 h 5715000"/>
              <a:gd name="connsiteX40" fmla="*/ 4047567 w 5755341"/>
              <a:gd name="connsiteY40" fmla="*/ 2832041 h 5715000"/>
              <a:gd name="connsiteX41" fmla="*/ 4023820 w 5755341"/>
              <a:gd name="connsiteY41" fmla="*/ 2817477 h 5715000"/>
              <a:gd name="connsiteX42" fmla="*/ 3977571 w 5755341"/>
              <a:gd name="connsiteY42" fmla="*/ 3457578 h 5715000"/>
              <a:gd name="connsiteX43" fmla="*/ 4462866 w 5755341"/>
              <a:gd name="connsiteY43" fmla="*/ 3817141 h 5715000"/>
              <a:gd name="connsiteX44" fmla="*/ 4882591 w 5755341"/>
              <a:gd name="connsiteY44" fmla="*/ 3344168 h 5715000"/>
              <a:gd name="connsiteX45" fmla="*/ 4417960 w 5755341"/>
              <a:gd name="connsiteY45" fmla="*/ 3059206 h 5715000"/>
              <a:gd name="connsiteX46" fmla="*/ 4778667 w 5755341"/>
              <a:gd name="connsiteY46" fmla="*/ 3059206 h 5715000"/>
              <a:gd name="connsiteX47" fmla="*/ 4849266 w 5755341"/>
              <a:gd name="connsiteY47" fmla="*/ 2988607 h 5715000"/>
              <a:gd name="connsiteX48" fmla="*/ 4849266 w 5755341"/>
              <a:gd name="connsiteY48" fmla="*/ 2706222 h 5715000"/>
              <a:gd name="connsiteX49" fmla="*/ 4778667 w 5755341"/>
              <a:gd name="connsiteY49" fmla="*/ 2635623 h 5715000"/>
              <a:gd name="connsiteX50" fmla="*/ 4354360 w 5755341"/>
              <a:gd name="connsiteY50" fmla="*/ 2635623 h 5715000"/>
              <a:gd name="connsiteX51" fmla="*/ 4849266 w 5755341"/>
              <a:gd name="connsiteY51" fmla="*/ 2255744 h 5715000"/>
              <a:gd name="connsiteX52" fmla="*/ 4354360 w 5755341"/>
              <a:gd name="connsiteY52" fmla="*/ 1875865 h 5715000"/>
              <a:gd name="connsiteX53" fmla="*/ 4004409 w 5755341"/>
              <a:gd name="connsiteY53" fmla="*/ 1987129 h 5715000"/>
              <a:gd name="connsiteX54" fmla="*/ 4001206 w 5755341"/>
              <a:gd name="connsiteY54" fmla="*/ 1990109 h 5715000"/>
              <a:gd name="connsiteX55" fmla="*/ 3997799 w 5755341"/>
              <a:gd name="connsiteY55" fmla="*/ 1955824 h 5715000"/>
              <a:gd name="connsiteX56" fmla="*/ 3543300 w 5755341"/>
              <a:gd name="connsiteY56" fmla="*/ 1580029 h 5715000"/>
              <a:gd name="connsiteX57" fmla="*/ 900953 w 5755341"/>
              <a:gd name="connsiteY57" fmla="*/ 1875865 h 5715000"/>
              <a:gd name="connsiteX58" fmla="*/ 215153 w 5755341"/>
              <a:gd name="connsiteY58" fmla="*/ 2386853 h 5715000"/>
              <a:gd name="connsiteX59" fmla="*/ 900953 w 5755341"/>
              <a:gd name="connsiteY59" fmla="*/ 2897841 h 5715000"/>
              <a:gd name="connsiteX60" fmla="*/ 1586753 w 5755341"/>
              <a:gd name="connsiteY60" fmla="*/ 2386853 h 5715000"/>
              <a:gd name="connsiteX61" fmla="*/ 900953 w 5755341"/>
              <a:gd name="connsiteY61" fmla="*/ 1875865 h 5715000"/>
              <a:gd name="connsiteX62" fmla="*/ 1235341 w 5755341"/>
              <a:gd name="connsiteY62" fmla="*/ 3134768 h 5715000"/>
              <a:gd name="connsiteX63" fmla="*/ 1184801 w 5755341"/>
              <a:gd name="connsiteY63" fmla="*/ 3150644 h 5715000"/>
              <a:gd name="connsiteX64" fmla="*/ 1430771 w 5755341"/>
              <a:gd name="connsiteY64" fmla="*/ 3938841 h 5715000"/>
              <a:gd name="connsiteX65" fmla="*/ 2087308 w 5755341"/>
              <a:gd name="connsiteY65" fmla="*/ 4439557 h 5715000"/>
              <a:gd name="connsiteX66" fmla="*/ 1841337 w 5755341"/>
              <a:gd name="connsiteY66" fmla="*/ 3651360 h 5715000"/>
              <a:gd name="connsiteX67" fmla="*/ 1235341 w 5755341"/>
              <a:gd name="connsiteY67" fmla="*/ 3134768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755341" h="5715000">
                <a:moveTo>
                  <a:pt x="0" y="0"/>
                </a:moveTo>
                <a:lnTo>
                  <a:pt x="5755341" y="0"/>
                </a:lnTo>
                <a:lnTo>
                  <a:pt x="5755341" y="5715000"/>
                </a:lnTo>
                <a:lnTo>
                  <a:pt x="0" y="5715000"/>
                </a:lnTo>
                <a:lnTo>
                  <a:pt x="0" y="0"/>
                </a:lnTo>
                <a:close/>
                <a:moveTo>
                  <a:pt x="2859365" y="1263602"/>
                </a:moveTo>
                <a:cubicBezTo>
                  <a:pt x="2707031" y="1265506"/>
                  <a:pt x="2511025" y="1305755"/>
                  <a:pt x="2307454" y="1383899"/>
                </a:cubicBezTo>
                <a:cubicBezTo>
                  <a:pt x="1900311" y="1540186"/>
                  <a:pt x="1617082" y="1788870"/>
                  <a:pt x="1674845" y="1939348"/>
                </a:cubicBezTo>
                <a:cubicBezTo>
                  <a:pt x="1732608" y="2089826"/>
                  <a:pt x="2109490" y="2085117"/>
                  <a:pt x="2516633" y="1928830"/>
                </a:cubicBezTo>
                <a:cubicBezTo>
                  <a:pt x="2923776" y="1772542"/>
                  <a:pt x="3207005" y="1523859"/>
                  <a:pt x="3149241" y="1373380"/>
                </a:cubicBezTo>
                <a:cubicBezTo>
                  <a:pt x="3120360" y="1298141"/>
                  <a:pt x="3011698" y="1261699"/>
                  <a:pt x="2859365" y="1263602"/>
                </a:cubicBezTo>
                <a:close/>
                <a:moveTo>
                  <a:pt x="3543300" y="1580029"/>
                </a:moveTo>
                <a:cubicBezTo>
                  <a:pt x="3319109" y="1580029"/>
                  <a:pt x="3132061" y="1741359"/>
                  <a:pt x="3088801" y="1955824"/>
                </a:cubicBezTo>
                <a:lnTo>
                  <a:pt x="3081218" y="2032139"/>
                </a:lnTo>
                <a:lnTo>
                  <a:pt x="2736619" y="2321292"/>
                </a:lnTo>
                <a:lnTo>
                  <a:pt x="2994401" y="2738779"/>
                </a:lnTo>
                <a:lnTo>
                  <a:pt x="2914788" y="2702300"/>
                </a:lnTo>
                <a:cubicBezTo>
                  <a:pt x="2844275" y="2675375"/>
                  <a:pt x="2765958" y="2655717"/>
                  <a:pt x="2682469" y="2644980"/>
                </a:cubicBezTo>
                <a:lnTo>
                  <a:pt x="2669340" y="2644148"/>
                </a:lnTo>
                <a:lnTo>
                  <a:pt x="2697760" y="2607009"/>
                </a:lnTo>
                <a:cubicBezTo>
                  <a:pt x="2727020" y="2557941"/>
                  <a:pt x="2743200" y="2503993"/>
                  <a:pt x="2743200" y="2447365"/>
                </a:cubicBezTo>
                <a:cubicBezTo>
                  <a:pt x="2743200" y="2220853"/>
                  <a:pt x="2484321" y="2037229"/>
                  <a:pt x="2164977" y="2037229"/>
                </a:cubicBezTo>
                <a:cubicBezTo>
                  <a:pt x="1845633" y="2037229"/>
                  <a:pt x="1586754" y="2220853"/>
                  <a:pt x="1586754" y="2447365"/>
                </a:cubicBezTo>
                <a:cubicBezTo>
                  <a:pt x="1586754" y="2617249"/>
                  <a:pt x="1732374" y="2763009"/>
                  <a:pt x="1939906" y="2825271"/>
                </a:cubicBezTo>
                <a:lnTo>
                  <a:pt x="1943605" y="2826085"/>
                </a:lnTo>
                <a:lnTo>
                  <a:pt x="1927068" y="2838681"/>
                </a:lnTo>
                <a:cubicBezTo>
                  <a:pt x="1848047" y="2912187"/>
                  <a:pt x="1801906" y="3000800"/>
                  <a:pt x="1801906" y="3096185"/>
                </a:cubicBezTo>
                <a:cubicBezTo>
                  <a:pt x="1801906" y="3350546"/>
                  <a:pt x="2130021" y="3556747"/>
                  <a:pt x="2534771" y="3556747"/>
                </a:cubicBezTo>
                <a:cubicBezTo>
                  <a:pt x="2888927" y="3556747"/>
                  <a:pt x="3184410" y="3398875"/>
                  <a:pt x="3252747" y="3189004"/>
                </a:cubicBezTo>
                <a:lnTo>
                  <a:pt x="3258294" y="3166163"/>
                </a:lnTo>
                <a:lnTo>
                  <a:pt x="3429193" y="3442941"/>
                </a:lnTo>
                <a:lnTo>
                  <a:pt x="3866849" y="3075704"/>
                </a:lnTo>
                <a:lnTo>
                  <a:pt x="3523277" y="2519275"/>
                </a:lnTo>
                <a:lnTo>
                  <a:pt x="3543300" y="2521323"/>
                </a:lnTo>
                <a:cubicBezTo>
                  <a:pt x="3671409" y="2521323"/>
                  <a:pt x="3787390" y="2468644"/>
                  <a:pt x="3871344" y="2383474"/>
                </a:cubicBezTo>
                <a:lnTo>
                  <a:pt x="3883940" y="2367987"/>
                </a:lnTo>
                <a:lnTo>
                  <a:pt x="3898346" y="2403610"/>
                </a:lnTo>
                <a:cubicBezTo>
                  <a:pt x="3973477" y="2539954"/>
                  <a:pt x="4149363" y="2635623"/>
                  <a:pt x="4354360" y="2635623"/>
                </a:cubicBezTo>
                <a:lnTo>
                  <a:pt x="4118166" y="2635623"/>
                </a:lnTo>
                <a:cubicBezTo>
                  <a:pt x="4079175" y="2635623"/>
                  <a:pt x="4047567" y="2667231"/>
                  <a:pt x="4047567" y="2706222"/>
                </a:cubicBezTo>
                <a:lnTo>
                  <a:pt x="4047567" y="2832041"/>
                </a:lnTo>
                <a:lnTo>
                  <a:pt x="4023820" y="2817477"/>
                </a:lnTo>
                <a:cubicBezTo>
                  <a:pt x="3858796" y="2946407"/>
                  <a:pt x="3839432" y="3214407"/>
                  <a:pt x="3977571" y="3457578"/>
                </a:cubicBezTo>
                <a:cubicBezTo>
                  <a:pt x="4087143" y="3650464"/>
                  <a:pt x="4274968" y="3789627"/>
                  <a:pt x="4462866" y="3817141"/>
                </a:cubicBezTo>
                <a:cubicBezTo>
                  <a:pt x="4741447" y="3857936"/>
                  <a:pt x="4930899" y="3644448"/>
                  <a:pt x="4882591" y="3344168"/>
                </a:cubicBezTo>
                <a:lnTo>
                  <a:pt x="4417960" y="3059206"/>
                </a:lnTo>
                <a:lnTo>
                  <a:pt x="4778667" y="3059206"/>
                </a:lnTo>
                <a:cubicBezTo>
                  <a:pt x="4817658" y="3059206"/>
                  <a:pt x="4849266" y="3027598"/>
                  <a:pt x="4849266" y="2988607"/>
                </a:cubicBezTo>
                <a:lnTo>
                  <a:pt x="4849266" y="2706222"/>
                </a:lnTo>
                <a:cubicBezTo>
                  <a:pt x="4849266" y="2667231"/>
                  <a:pt x="4817658" y="2635623"/>
                  <a:pt x="4778667" y="2635623"/>
                </a:cubicBezTo>
                <a:lnTo>
                  <a:pt x="4354360" y="2635623"/>
                </a:lnTo>
                <a:cubicBezTo>
                  <a:pt x="4627689" y="2635623"/>
                  <a:pt x="4849266" y="2465545"/>
                  <a:pt x="4849266" y="2255744"/>
                </a:cubicBezTo>
                <a:cubicBezTo>
                  <a:pt x="4849266" y="2045943"/>
                  <a:pt x="4627689" y="1875865"/>
                  <a:pt x="4354360" y="1875865"/>
                </a:cubicBezTo>
                <a:cubicBezTo>
                  <a:pt x="4217696" y="1875865"/>
                  <a:pt x="4093969" y="1918385"/>
                  <a:pt x="4004409" y="1987129"/>
                </a:cubicBezTo>
                <a:lnTo>
                  <a:pt x="4001206" y="1990109"/>
                </a:lnTo>
                <a:lnTo>
                  <a:pt x="3997799" y="1955824"/>
                </a:lnTo>
                <a:cubicBezTo>
                  <a:pt x="3954540" y="1741359"/>
                  <a:pt x="3767491" y="1580029"/>
                  <a:pt x="3543300" y="1580029"/>
                </a:cubicBezTo>
                <a:close/>
                <a:moveTo>
                  <a:pt x="900953" y="1875865"/>
                </a:moveTo>
                <a:cubicBezTo>
                  <a:pt x="522196" y="1875865"/>
                  <a:pt x="215153" y="2104642"/>
                  <a:pt x="215153" y="2386853"/>
                </a:cubicBezTo>
                <a:cubicBezTo>
                  <a:pt x="215153" y="2669064"/>
                  <a:pt x="522196" y="2897841"/>
                  <a:pt x="900953" y="2897841"/>
                </a:cubicBezTo>
                <a:cubicBezTo>
                  <a:pt x="1279710" y="2897841"/>
                  <a:pt x="1586753" y="2669064"/>
                  <a:pt x="1586753" y="2386853"/>
                </a:cubicBezTo>
                <a:cubicBezTo>
                  <a:pt x="1586753" y="2104642"/>
                  <a:pt x="1279710" y="1875865"/>
                  <a:pt x="900953" y="1875865"/>
                </a:cubicBezTo>
                <a:close/>
                <a:moveTo>
                  <a:pt x="1235341" y="3134768"/>
                </a:moveTo>
                <a:cubicBezTo>
                  <a:pt x="1215966" y="3135541"/>
                  <a:pt x="1198973" y="3140721"/>
                  <a:pt x="1184801" y="3150644"/>
                </a:cubicBezTo>
                <a:cubicBezTo>
                  <a:pt x="1071426" y="3230030"/>
                  <a:pt x="1181551" y="3582918"/>
                  <a:pt x="1430771" y="3938841"/>
                </a:cubicBezTo>
                <a:cubicBezTo>
                  <a:pt x="1679992" y="4294765"/>
                  <a:pt x="1973933" y="4518943"/>
                  <a:pt x="2087308" y="4439557"/>
                </a:cubicBezTo>
                <a:cubicBezTo>
                  <a:pt x="2200682" y="4360171"/>
                  <a:pt x="2090557" y="4007284"/>
                  <a:pt x="1841337" y="3651360"/>
                </a:cubicBezTo>
                <a:cubicBezTo>
                  <a:pt x="1623270" y="3339928"/>
                  <a:pt x="1370963" y="3129361"/>
                  <a:pt x="1235341" y="3134768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327" t="49555" r="23237" b="46471"/>
          <a:stretch>
            <a:fillRect/>
          </a:stretch>
        </p:blipFill>
        <p:spPr>
          <a:xfrm>
            <a:off x="4249273" y="3833848"/>
            <a:ext cx="370393" cy="227165"/>
          </a:xfrm>
          <a:custGeom>
            <a:avLst/>
            <a:gdLst>
              <a:gd name="connsiteX0" fmla="*/ 0 w 370393"/>
              <a:gd name="connsiteY0" fmla="*/ 0 h 227165"/>
              <a:gd name="connsiteX1" fmla="*/ 370393 w 370393"/>
              <a:gd name="connsiteY1" fmla="*/ 227165 h 227165"/>
              <a:gd name="connsiteX2" fmla="*/ 70599 w 370393"/>
              <a:gd name="connsiteY2" fmla="*/ 227165 h 227165"/>
              <a:gd name="connsiteX3" fmla="*/ 0 w 370393"/>
              <a:gd name="connsiteY3" fmla="*/ 156566 h 227165"/>
              <a:gd name="connsiteX4" fmla="*/ 0 w 370393"/>
              <a:gd name="connsiteY4" fmla="*/ 0 h 22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393" h="227165">
                <a:moveTo>
                  <a:pt x="0" y="0"/>
                </a:moveTo>
                <a:lnTo>
                  <a:pt x="370393" y="227165"/>
                </a:lnTo>
                <a:lnTo>
                  <a:pt x="70599" y="227165"/>
                </a:lnTo>
                <a:cubicBezTo>
                  <a:pt x="31608" y="227165"/>
                  <a:pt x="0" y="195557"/>
                  <a:pt x="0" y="156566"/>
                </a:cubicBez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059" t="34823" r="30374" b="58565"/>
          <a:stretch>
            <a:fillRect/>
          </a:stretch>
        </p:blipFill>
        <p:spPr>
          <a:xfrm>
            <a:off x="4061160" y="2991915"/>
            <a:ext cx="147770" cy="377878"/>
          </a:xfrm>
          <a:custGeom>
            <a:avLst/>
            <a:gdLst>
              <a:gd name="connsiteX0" fmla="*/ 141752 w 147770"/>
              <a:gd name="connsiteY0" fmla="*/ 0 h 377878"/>
              <a:gd name="connsiteX1" fmla="*/ 147770 w 147770"/>
              <a:gd name="connsiteY1" fmla="*/ 60567 h 377878"/>
              <a:gd name="connsiteX2" fmla="*/ 68539 w 147770"/>
              <a:gd name="connsiteY2" fmla="*/ 323710 h 377878"/>
              <a:gd name="connsiteX3" fmla="*/ 24486 w 147770"/>
              <a:gd name="connsiteY3" fmla="*/ 377878 h 377878"/>
              <a:gd name="connsiteX4" fmla="*/ 10055 w 147770"/>
              <a:gd name="connsiteY4" fmla="*/ 342194 h 377878"/>
              <a:gd name="connsiteX5" fmla="*/ 0 w 147770"/>
              <a:gd name="connsiteY5" fmla="*/ 265635 h 377878"/>
              <a:gd name="connsiteX6" fmla="*/ 84522 w 147770"/>
              <a:gd name="connsiteY6" fmla="*/ 53241 h 377878"/>
              <a:gd name="connsiteX7" fmla="*/ 141752 w 147770"/>
              <a:gd name="connsiteY7" fmla="*/ 0 h 37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770" h="377878">
                <a:moveTo>
                  <a:pt x="141752" y="0"/>
                </a:moveTo>
                <a:lnTo>
                  <a:pt x="147770" y="60567"/>
                </a:lnTo>
                <a:cubicBezTo>
                  <a:pt x="147770" y="158041"/>
                  <a:pt x="118561" y="248595"/>
                  <a:pt x="68539" y="323710"/>
                </a:cubicBezTo>
                <a:lnTo>
                  <a:pt x="24486" y="377878"/>
                </a:lnTo>
                <a:lnTo>
                  <a:pt x="10055" y="342194"/>
                </a:lnTo>
                <a:cubicBezTo>
                  <a:pt x="3462" y="317465"/>
                  <a:pt x="0" y="291860"/>
                  <a:pt x="0" y="265635"/>
                </a:cubicBezTo>
                <a:cubicBezTo>
                  <a:pt x="0" y="186960"/>
                  <a:pt x="31159" y="113870"/>
                  <a:pt x="84522" y="53241"/>
                </a:cubicBezTo>
                <a:lnTo>
                  <a:pt x="141752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05" t="34192" r="38782" b="55918"/>
          <a:stretch>
            <a:fillRect/>
          </a:stretch>
        </p:blipFill>
        <p:spPr>
          <a:xfrm>
            <a:off x="3281082" y="2955861"/>
            <a:ext cx="443901" cy="565221"/>
          </a:xfrm>
          <a:custGeom>
            <a:avLst/>
            <a:gdLst>
              <a:gd name="connsiteX0" fmla="*/ 94900 w 443901"/>
              <a:gd name="connsiteY0" fmla="*/ 0 h 565221"/>
              <a:gd name="connsiteX1" fmla="*/ 443901 w 443901"/>
              <a:gd name="connsiteY1" fmla="*/ 565221 h 565221"/>
              <a:gd name="connsiteX2" fmla="*/ 370427 w 443901"/>
              <a:gd name="connsiteY2" fmla="*/ 557707 h 565221"/>
              <a:gd name="connsiteX3" fmla="*/ 0 w 443901"/>
              <a:gd name="connsiteY3" fmla="*/ 96622 h 565221"/>
              <a:gd name="connsiteX4" fmla="*/ 1842 w 443901"/>
              <a:gd name="connsiteY4" fmla="*/ 78085 h 565221"/>
              <a:gd name="connsiteX5" fmla="*/ 94900 w 443901"/>
              <a:gd name="connsiteY5" fmla="*/ 0 h 56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901" h="565221">
                <a:moveTo>
                  <a:pt x="94900" y="0"/>
                </a:moveTo>
                <a:lnTo>
                  <a:pt x="443901" y="565221"/>
                </a:lnTo>
                <a:lnTo>
                  <a:pt x="370427" y="557707"/>
                </a:lnTo>
                <a:cubicBezTo>
                  <a:pt x="159025" y="513821"/>
                  <a:pt x="0" y="324062"/>
                  <a:pt x="0" y="96622"/>
                </a:cubicBezTo>
                <a:lnTo>
                  <a:pt x="1842" y="78085"/>
                </a:lnTo>
                <a:lnTo>
                  <a:pt x="9490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28" t="47923" r="43224" b="44599"/>
          <a:stretch>
            <a:fillRect/>
          </a:stretch>
        </p:blipFill>
        <p:spPr>
          <a:xfrm>
            <a:off x="3196107" y="3740585"/>
            <a:ext cx="273235" cy="427384"/>
          </a:xfrm>
          <a:custGeom>
            <a:avLst/>
            <a:gdLst>
              <a:gd name="connsiteX0" fmla="*/ 0 w 273235"/>
              <a:gd name="connsiteY0" fmla="*/ 0 h 427384"/>
              <a:gd name="connsiteX1" fmla="*/ 19976 w 273235"/>
              <a:gd name="connsiteY1" fmla="*/ 9153 h 427384"/>
              <a:gd name="connsiteX2" fmla="*/ 273235 w 273235"/>
              <a:gd name="connsiteY2" fmla="*/ 357406 h 427384"/>
              <a:gd name="connsiteX3" fmla="*/ 269451 w 273235"/>
              <a:gd name="connsiteY3" fmla="*/ 404496 h 427384"/>
              <a:gd name="connsiteX4" fmla="*/ 263893 w 273235"/>
              <a:gd name="connsiteY4" fmla="*/ 427384 h 427384"/>
              <a:gd name="connsiteX5" fmla="*/ 0 w 273235"/>
              <a:gd name="connsiteY5" fmla="*/ 0 h 42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235" h="427384">
                <a:moveTo>
                  <a:pt x="0" y="0"/>
                </a:moveTo>
                <a:lnTo>
                  <a:pt x="19976" y="9153"/>
                </a:lnTo>
                <a:cubicBezTo>
                  <a:pt x="175105" y="93602"/>
                  <a:pt x="273235" y="218302"/>
                  <a:pt x="273235" y="357406"/>
                </a:cubicBezTo>
                <a:cubicBezTo>
                  <a:pt x="273235" y="373304"/>
                  <a:pt x="271953" y="389013"/>
                  <a:pt x="269451" y="404496"/>
                </a:cubicBezTo>
                <a:lnTo>
                  <a:pt x="263893" y="4273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70" t="46118" r="53620" b="50000"/>
          <a:stretch>
            <a:fillRect/>
          </a:stretch>
        </p:blipFill>
        <p:spPr>
          <a:xfrm>
            <a:off x="2145311" y="3637429"/>
            <a:ext cx="725735" cy="221878"/>
          </a:xfrm>
          <a:custGeom>
            <a:avLst/>
            <a:gdLst>
              <a:gd name="connsiteX0" fmla="*/ 591166 w 725735"/>
              <a:gd name="connsiteY0" fmla="*/ 0 h 221878"/>
              <a:gd name="connsiteX1" fmla="*/ 725735 w 725735"/>
              <a:gd name="connsiteY1" fmla="*/ 8525 h 221878"/>
              <a:gd name="connsiteX2" fmla="*/ 700844 w 725735"/>
              <a:gd name="connsiteY2" fmla="*/ 41053 h 221878"/>
              <a:gd name="connsiteX3" fmla="*/ 221372 w 725735"/>
              <a:gd name="connsiteY3" fmla="*/ 221878 h 221878"/>
              <a:gd name="connsiteX4" fmla="*/ 104840 w 725735"/>
              <a:gd name="connsiteY4" fmla="*/ 213546 h 221878"/>
              <a:gd name="connsiteX5" fmla="*/ 0 w 725735"/>
              <a:gd name="connsiteY5" fmla="*/ 190462 h 221878"/>
              <a:gd name="connsiteX6" fmla="*/ 72952 w 725735"/>
              <a:gd name="connsiteY6" fmla="*/ 134896 h 221878"/>
              <a:gd name="connsiteX7" fmla="*/ 591166 w 725735"/>
              <a:gd name="connsiteY7" fmla="*/ 0 h 22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5735" h="221878">
                <a:moveTo>
                  <a:pt x="591166" y="0"/>
                </a:moveTo>
                <a:lnTo>
                  <a:pt x="725735" y="8525"/>
                </a:lnTo>
                <a:lnTo>
                  <a:pt x="700844" y="41053"/>
                </a:lnTo>
                <a:cubicBezTo>
                  <a:pt x="596933" y="150150"/>
                  <a:pt x="420962" y="221878"/>
                  <a:pt x="221372" y="221878"/>
                </a:cubicBezTo>
                <a:cubicBezTo>
                  <a:pt x="181454" y="221878"/>
                  <a:pt x="142481" y="219009"/>
                  <a:pt x="104840" y="213546"/>
                </a:cubicBezTo>
                <a:lnTo>
                  <a:pt x="0" y="190462"/>
                </a:lnTo>
                <a:lnTo>
                  <a:pt x="72952" y="134896"/>
                </a:lnTo>
                <a:cubicBezTo>
                  <a:pt x="205575" y="51550"/>
                  <a:pt x="388791" y="0"/>
                  <a:pt x="591166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F385-157F-4213-A2BA-B7CC2C008470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384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154"/>
            <a:ext cx="10515600" cy="9144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Generating awareness among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9591"/>
            <a:ext cx="10515600" cy="5123329"/>
          </a:xfrm>
        </p:spPr>
        <p:txBody>
          <a:bodyPr>
            <a:normAutofit fontScale="92500" lnSpcReduction="20000"/>
          </a:bodyPr>
          <a:lstStyle/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cs typeface="Times New Roman" panose="02020603050405020304" pitchFamily="18" charset="0"/>
              </a:rPr>
              <a:t>In order to prevent the spread of Hepatitis-C State conducted special awareness drives in these eight districts.</a:t>
            </a:r>
          </a:p>
          <a:p>
            <a:pPr algn="just"/>
            <a:endParaRPr lang="en-US" sz="3200" dirty="0" smtClean="0"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cs typeface="Times New Roman" panose="02020603050405020304" pitchFamily="18" charset="0"/>
              </a:rPr>
              <a:t>The general public also made aware about the causes of Hepatitis-C through display of hoardings, distribution of posters/ pamphlets etc.</a:t>
            </a:r>
          </a:p>
          <a:p>
            <a:pPr algn="just"/>
            <a:endParaRPr lang="en-US" sz="3200" dirty="0"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cs typeface="Times New Roman" panose="02020603050405020304" pitchFamily="18" charset="0"/>
              </a:rPr>
              <a:t>People were made aware about free diagnosis as well as treatment provided by the State to all Haryana domicile patients.</a:t>
            </a:r>
          </a:p>
          <a:p>
            <a:pPr algn="just"/>
            <a:endParaRPr lang="en-US" sz="3200" dirty="0"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cs typeface="Times New Roman" panose="02020603050405020304" pitchFamily="18" charset="0"/>
              </a:rPr>
              <a:t>Advertisements were given in newspapers to spread the awareness.</a:t>
            </a:r>
            <a:endParaRPr lang="en-IN" sz="3200" dirty="0"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F385-157F-4213-A2BA-B7CC2C008470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003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88259"/>
            <a:ext cx="10515600" cy="699247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Awareness Camps/</a:t>
            </a:r>
            <a:r>
              <a:rPr lang="en-US" dirty="0" err="1" smtClean="0">
                <a:latin typeface="+mn-lt"/>
                <a:cs typeface="Times New Roman" panose="02020603050405020304" pitchFamily="18" charset="0"/>
              </a:rPr>
              <a:t>Nukkad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 Talks</a:t>
            </a:r>
            <a:endParaRPr lang="en-IN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2978" y="1504900"/>
            <a:ext cx="4406152" cy="2483696"/>
          </a:xfrm>
          <a:prstGeom prst="rect">
            <a:avLst/>
          </a:prstGeom>
        </p:spPr>
      </p:pic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1958" y="1504900"/>
            <a:ext cx="4169318" cy="2492468"/>
          </a:xfrm>
        </p:spPr>
      </p:pic>
      <p:sp>
        <p:nvSpPr>
          <p:cNvPr id="9" name="TextBox 8"/>
          <p:cNvSpPr txBox="1"/>
          <p:nvPr/>
        </p:nvSpPr>
        <p:spPr>
          <a:xfrm>
            <a:off x="2581836" y="1054677"/>
            <a:ext cx="225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Panipat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55859" y="1072510"/>
            <a:ext cx="232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Sonepat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1958" y="4421102"/>
            <a:ext cx="4169317" cy="2436898"/>
          </a:xfrm>
          <a:prstGeom prst="rect">
            <a:avLst/>
          </a:prstGeom>
        </p:spPr>
      </p:pic>
      <p:pic>
        <p:nvPicPr>
          <p:cNvPr id="12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7191" y="4424082"/>
            <a:ext cx="4401939" cy="2460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0942" y="4046979"/>
            <a:ext cx="174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</a:t>
            </a:r>
            <a:r>
              <a:rPr lang="en-US" b="1" dirty="0" smtClean="0"/>
              <a:t>Prison</a:t>
            </a:r>
            <a:endParaRPr lang="en-IN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55859" y="4101353"/>
            <a:ext cx="1864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Sirsa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2353235" y="4101353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Bhiwani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4840942" y="1054677"/>
            <a:ext cx="271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Urban Slums</a:t>
            </a:r>
            <a:endParaRPr lang="en-IN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F385-157F-4213-A2BA-B7CC2C008470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4742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600"/>
            <a:ext cx="10515600" cy="63798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dirty="0" err="1" smtClean="0">
                <a:latin typeface="+mn-lt"/>
                <a:cs typeface="Times New Roman" panose="02020603050405020304" pitchFamily="18" charset="0"/>
              </a:rPr>
              <a:t>Jeevan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+mn-lt"/>
                <a:cs typeface="Times New Roman" panose="02020603050405020304" pitchFamily="18" charset="0"/>
              </a:rPr>
              <a:t>Rekha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- Makes a Mark</a:t>
            </a:r>
            <a:endParaRPr lang="en-IN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1987" name="Picture 2" descr="C:\Users\Abc\Desktop\Jeevan Rekha\thumbnai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77" y="900953"/>
            <a:ext cx="4410636" cy="5732076"/>
          </a:xfrm>
          <a:noFill/>
        </p:spPr>
      </p:pic>
      <p:pic>
        <p:nvPicPr>
          <p:cNvPr id="6" name="Picture 2" descr="C:\Users\Abc\Desktop\thumbnail 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06471" y="914400"/>
            <a:ext cx="7485529" cy="5732076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F385-157F-4213-A2BA-B7CC2C008470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440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1375</Words>
  <Application>Microsoft Office PowerPoint</Application>
  <PresentationFormat>Custom</PresentationFormat>
  <Paragraphs>208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Jeevan Rekha- Viral Hepatitis Control Program in Haryana</vt:lpstr>
      <vt:lpstr>Contd…..</vt:lpstr>
      <vt:lpstr>Jeevan Rekha- Viral Hepatitis Control Program in Haryana</vt:lpstr>
      <vt:lpstr>Identifying the Hot spots</vt:lpstr>
      <vt:lpstr>Generating awareness among people</vt:lpstr>
      <vt:lpstr>Awareness Camps/Nukkad Talks</vt:lpstr>
      <vt:lpstr>Jeevan Rekha- Makes a Mark</vt:lpstr>
      <vt:lpstr>Conducting screening in Hot Spots</vt:lpstr>
      <vt:lpstr>Ensuring linkage of positive identified patients with the health services</vt:lpstr>
      <vt:lpstr>Follow-up with patients (Tele-Callers facility)</vt:lpstr>
      <vt:lpstr>Ensuring availability of Drugs and testing facilities</vt:lpstr>
      <vt:lpstr>Program Outcome</vt:lpstr>
      <vt:lpstr>Scalability of the Model</vt:lpstr>
      <vt:lpstr> Screening in Prisons</vt:lpstr>
      <vt:lpstr>Working Model in Prisons</vt:lpstr>
      <vt:lpstr>Future Roadmap</vt:lpstr>
      <vt:lpstr>Poster making Competition at Schools</vt:lpstr>
      <vt:lpstr>Nukkad Nataks</vt:lpstr>
      <vt:lpstr>CHC and PHC level Awareness camps</vt:lpstr>
      <vt:lpstr>Newspaper advertisements</vt:lpstr>
      <vt:lpstr>Appreciations to DNO’s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Hepatitis</dc:title>
  <dc:creator>Ankit Kumar</dc:creator>
  <cp:lastModifiedBy>IT CELL ECHO</cp:lastModifiedBy>
  <cp:revision>340</cp:revision>
  <cp:lastPrinted>2019-11-14T05:02:34Z</cp:lastPrinted>
  <dcterms:created xsi:type="dcterms:W3CDTF">2019-11-03T15:38:51Z</dcterms:created>
  <dcterms:modified xsi:type="dcterms:W3CDTF">2019-11-17T06:24:40Z</dcterms:modified>
</cp:coreProperties>
</file>