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charts/style3.xml" ContentType="application/vnd.ms-office.chartstyle+xml"/>
  <Override PartName="/ppt/charts/style4.xml" ContentType="application/vnd.ms-office.chart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738" r:id="rId4"/>
    <p:sldId id="721" r:id="rId5"/>
    <p:sldId id="731" r:id="rId6"/>
    <p:sldId id="728" r:id="rId7"/>
    <p:sldId id="733" r:id="rId8"/>
    <p:sldId id="747" r:id="rId9"/>
    <p:sldId id="734" r:id="rId10"/>
    <p:sldId id="724" r:id="rId11"/>
    <p:sldId id="748" r:id="rId12"/>
    <p:sldId id="745" r:id="rId13"/>
    <p:sldId id="725" r:id="rId14"/>
    <p:sldId id="746" r:id="rId15"/>
    <p:sldId id="739" r:id="rId16"/>
    <p:sldId id="737" r:id="rId1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7242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662" autoAdjust="0"/>
    <p:restoredTop sz="77920" autoAdjust="0"/>
  </p:normalViewPr>
  <p:slideViewPr>
    <p:cSldViewPr snapToGrid="0">
      <p:cViewPr varScale="1">
        <p:scale>
          <a:sx n="56" d="100"/>
          <a:sy n="56" d="100"/>
        </p:scale>
        <p:origin x="-14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263620652241309"/>
          <c:y val="0.38149787228350085"/>
          <c:w val="0.71121264784370553"/>
          <c:h val="0.58887701382979918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CF5748"/>
            </a:solidFill>
            <a:ln>
              <a:noFill/>
            </a:ln>
            <a:effectLst/>
          </c:spPr>
          <c:cat>
            <c:strRef>
              <c:f>Sheet1!$K$19:$K$24</c:f>
              <c:strCache>
                <c:ptCount val="6"/>
                <c:pt idx="0">
                  <c:v>Hypertension</c:v>
                </c:pt>
                <c:pt idx="1">
                  <c:v>High cholesterol</c:v>
                </c:pt>
                <c:pt idx="2">
                  <c:v>High sodium</c:v>
                </c:pt>
                <c:pt idx="3">
                  <c:v>Air pollution</c:v>
                </c:pt>
                <c:pt idx="4">
                  <c:v>Tobacco</c:v>
                </c:pt>
                <c:pt idx="5">
                  <c:v>Overweight</c:v>
                </c:pt>
              </c:strCache>
            </c:strRef>
          </c:cat>
          <c:val>
            <c:numRef>
              <c:f>Sheet1!$L$19:$L$24</c:f>
              <c:numCache>
                <c:formatCode>General</c:formatCode>
                <c:ptCount val="6"/>
                <c:pt idx="0">
                  <c:v>-55</c:v>
                </c:pt>
                <c:pt idx="1">
                  <c:v>-24</c:v>
                </c:pt>
                <c:pt idx="2">
                  <c:v>-20</c:v>
                </c:pt>
                <c:pt idx="3">
                  <c:v>-19</c:v>
                </c:pt>
                <c:pt idx="4">
                  <c:v>-17</c:v>
                </c:pt>
                <c:pt idx="5">
                  <c:v>-15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58-4C76-B310-8BD0A466687A}"/>
            </c:ext>
          </c:extLst>
        </c:ser>
        <c:dLbls/>
        <c:gapWidth val="75"/>
        <c:overlap val="-27"/>
        <c:axId val="99843072"/>
        <c:axId val="99865344"/>
      </c:barChart>
      <c:catAx>
        <c:axId val="99843072"/>
        <c:scaling>
          <c:orientation val="minMax"/>
        </c:scaling>
        <c:axPos val="b"/>
        <c:numFmt formatCode="General" sourceLinked="1"/>
        <c:tickLblPos val="high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65344"/>
        <c:crosses val="autoZero"/>
        <c:auto val="1"/>
        <c:lblAlgn val="ctr"/>
        <c:lblOffset val="100"/>
      </c:catAx>
      <c:valAx>
        <c:axId val="99865344"/>
        <c:scaling>
          <c:orientation val="minMax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 dirty="0">
                    <a:solidFill>
                      <a:srgbClr val="000000"/>
                    </a:solidFill>
                    <a:effectLst/>
                    <a:latin typeface="+mn-lt"/>
                  </a:rPr>
                  <a:t>Percentage of CVD deaths eliminated</a:t>
                </a:r>
                <a:endParaRPr lang="en-US" sz="1600" b="1" dirty="0">
                  <a:solidFill>
                    <a:srgbClr val="000000"/>
                  </a:solidFill>
                  <a:effectLst/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8.9659030941190449E-3"/>
              <c:y val="0.21401971887282711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4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IN" sz="1600" b="1" dirty="0" err="1">
                <a:solidFill>
                  <a:schemeClr val="bg1"/>
                </a:solidFill>
              </a:rPr>
              <a:t>Districtwise</a:t>
            </a:r>
            <a:r>
              <a:rPr lang="en-IN" sz="1600" b="1" dirty="0">
                <a:solidFill>
                  <a:schemeClr val="bg1"/>
                </a:solidFill>
              </a:rPr>
              <a:t> IHCI Registrations: monthly and cumulative</a:t>
            </a:r>
          </a:p>
          <a:p>
            <a:pPr>
              <a:defRPr sz="11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IN" sz="1600" b="1" dirty="0">
                <a:solidFill>
                  <a:schemeClr val="bg1"/>
                </a:solidFill>
              </a:rPr>
              <a:t> (previous 6 months)</a:t>
            </a:r>
          </a:p>
        </c:rich>
      </c:tx>
      <c:layout>
        <c:manualLayout>
          <c:xMode val="edge"/>
          <c:yMode val="edge"/>
          <c:x val="0.28602025716083446"/>
          <c:y val="0"/>
        </c:manualLayout>
      </c:layout>
      <c:spPr>
        <a:solidFill>
          <a:schemeClr val="accent5">
            <a:lumMod val="50000"/>
          </a:schemeClr>
        </a:solidFill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6268426972944207E-2"/>
          <c:y val="0.13006595678130911"/>
          <c:w val="0.82627750234924335"/>
          <c:h val="0.70890620537717774"/>
        </c:manualLayout>
      </c:layout>
      <c:barChart>
        <c:barDir val="col"/>
        <c:grouping val="stacked"/>
        <c:ser>
          <c:idx val="0"/>
          <c:order val="0"/>
          <c:tx>
            <c:strRef>
              <c:f>Sheet1!$A$2</c:f>
              <c:strCache>
                <c:ptCount val="1"/>
                <c:pt idx="0">
                  <c:v>Bhandara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Sheet1!$H$1:$U$1</c:f>
              <c:numCache>
                <c:formatCode>mmm/yy</c:formatCode>
                <c:ptCount val="12"/>
                <c:pt idx="0">
                  <c:v>43405</c:v>
                </c:pt>
                <c:pt idx="1">
                  <c:v>43435</c:v>
                </c:pt>
                <c:pt idx="2">
                  <c:v>43466</c:v>
                </c:pt>
                <c:pt idx="3">
                  <c:v>43497</c:v>
                </c:pt>
                <c:pt idx="4">
                  <c:v>43525</c:v>
                </c:pt>
                <c:pt idx="5">
                  <c:v>43556</c:v>
                </c:pt>
                <c:pt idx="6">
                  <c:v>43586</c:v>
                </c:pt>
                <c:pt idx="7">
                  <c:v>43617</c:v>
                </c:pt>
                <c:pt idx="8">
                  <c:v>43647</c:v>
                </c:pt>
                <c:pt idx="9">
                  <c:v>43678</c:v>
                </c:pt>
                <c:pt idx="10">
                  <c:v>43709</c:v>
                </c:pt>
                <c:pt idx="11">
                  <c:v>43739</c:v>
                </c:pt>
              </c:numCache>
            </c:numRef>
          </c:cat>
          <c:val>
            <c:numRef>
              <c:f>Sheet1!$H$2:$U$2</c:f>
              <c:numCache>
                <c:formatCode>0</c:formatCode>
                <c:ptCount val="12"/>
                <c:pt idx="0">
                  <c:v>2206</c:v>
                </c:pt>
                <c:pt idx="1">
                  <c:v>4940</c:v>
                </c:pt>
                <c:pt idx="2">
                  <c:v>4007</c:v>
                </c:pt>
                <c:pt idx="3">
                  <c:v>3244</c:v>
                </c:pt>
                <c:pt idx="4">
                  <c:v>2184</c:v>
                </c:pt>
                <c:pt idx="5">
                  <c:v>1522</c:v>
                </c:pt>
                <c:pt idx="6">
                  <c:v>1528</c:v>
                </c:pt>
                <c:pt idx="7">
                  <c:v>1934</c:v>
                </c:pt>
                <c:pt idx="8">
                  <c:v>3146</c:v>
                </c:pt>
                <c:pt idx="9">
                  <c:v>2410</c:v>
                </c:pt>
                <c:pt idx="10">
                  <c:v>1976</c:v>
                </c:pt>
                <c:pt idx="11">
                  <c:v>2952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7B-429B-9965-FF89A07725A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Wardha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Sheet1!$H$1:$U$1</c:f>
              <c:numCache>
                <c:formatCode>mmm/yy</c:formatCode>
                <c:ptCount val="12"/>
                <c:pt idx="0">
                  <c:v>43405</c:v>
                </c:pt>
                <c:pt idx="1">
                  <c:v>43435</c:v>
                </c:pt>
                <c:pt idx="2">
                  <c:v>43466</c:v>
                </c:pt>
                <c:pt idx="3">
                  <c:v>43497</c:v>
                </c:pt>
                <c:pt idx="4">
                  <c:v>43525</c:v>
                </c:pt>
                <c:pt idx="5">
                  <c:v>43556</c:v>
                </c:pt>
                <c:pt idx="6">
                  <c:v>43586</c:v>
                </c:pt>
                <c:pt idx="7">
                  <c:v>43617</c:v>
                </c:pt>
                <c:pt idx="8">
                  <c:v>43647</c:v>
                </c:pt>
                <c:pt idx="9">
                  <c:v>43678</c:v>
                </c:pt>
                <c:pt idx="10">
                  <c:v>43709</c:v>
                </c:pt>
                <c:pt idx="11">
                  <c:v>43739</c:v>
                </c:pt>
              </c:numCache>
            </c:numRef>
          </c:cat>
          <c:val>
            <c:numRef>
              <c:f>Sheet1!$H$3:$U$3</c:f>
              <c:numCache>
                <c:formatCode>0</c:formatCode>
                <c:ptCount val="12"/>
                <c:pt idx="0">
                  <c:v>784</c:v>
                </c:pt>
                <c:pt idx="1">
                  <c:v>694</c:v>
                </c:pt>
                <c:pt idx="2">
                  <c:v>584</c:v>
                </c:pt>
                <c:pt idx="3">
                  <c:v>1001</c:v>
                </c:pt>
                <c:pt idx="4">
                  <c:v>4637</c:v>
                </c:pt>
                <c:pt idx="5">
                  <c:v>3204</c:v>
                </c:pt>
                <c:pt idx="6">
                  <c:v>2632</c:v>
                </c:pt>
                <c:pt idx="7">
                  <c:v>5881</c:v>
                </c:pt>
                <c:pt idx="8">
                  <c:v>3121</c:v>
                </c:pt>
                <c:pt idx="9">
                  <c:v>3319</c:v>
                </c:pt>
                <c:pt idx="10">
                  <c:v>3165</c:v>
                </c:pt>
                <c:pt idx="11">
                  <c:v>2620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47B-429B-9965-FF89A07725A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Sindhudurg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Sheet1!$H$1:$U$1</c:f>
              <c:numCache>
                <c:formatCode>mmm/yy</c:formatCode>
                <c:ptCount val="12"/>
                <c:pt idx="0">
                  <c:v>43405</c:v>
                </c:pt>
                <c:pt idx="1">
                  <c:v>43435</c:v>
                </c:pt>
                <c:pt idx="2">
                  <c:v>43466</c:v>
                </c:pt>
                <c:pt idx="3">
                  <c:v>43497</c:v>
                </c:pt>
                <c:pt idx="4">
                  <c:v>43525</c:v>
                </c:pt>
                <c:pt idx="5">
                  <c:v>43556</c:v>
                </c:pt>
                <c:pt idx="6">
                  <c:v>43586</c:v>
                </c:pt>
                <c:pt idx="7">
                  <c:v>43617</c:v>
                </c:pt>
                <c:pt idx="8">
                  <c:v>43647</c:v>
                </c:pt>
                <c:pt idx="9">
                  <c:v>43678</c:v>
                </c:pt>
                <c:pt idx="10">
                  <c:v>43709</c:v>
                </c:pt>
                <c:pt idx="11">
                  <c:v>43739</c:v>
                </c:pt>
              </c:numCache>
            </c:numRef>
          </c:cat>
          <c:val>
            <c:numRef>
              <c:f>Sheet1!$H$4:$U$4</c:f>
              <c:numCache>
                <c:formatCode>0</c:formatCode>
                <c:ptCount val="12"/>
                <c:pt idx="0">
                  <c:v>312</c:v>
                </c:pt>
                <c:pt idx="1">
                  <c:v>272</c:v>
                </c:pt>
                <c:pt idx="2">
                  <c:v>150</c:v>
                </c:pt>
                <c:pt idx="3">
                  <c:v>1000</c:v>
                </c:pt>
                <c:pt idx="4">
                  <c:v>1354</c:v>
                </c:pt>
                <c:pt idx="5">
                  <c:v>1713</c:v>
                </c:pt>
                <c:pt idx="6">
                  <c:v>1514</c:v>
                </c:pt>
                <c:pt idx="7">
                  <c:v>1490</c:v>
                </c:pt>
                <c:pt idx="8">
                  <c:v>1854</c:v>
                </c:pt>
                <c:pt idx="9">
                  <c:v>1712</c:v>
                </c:pt>
                <c:pt idx="10">
                  <c:v>1506</c:v>
                </c:pt>
                <c:pt idx="11">
                  <c:v>1930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47B-429B-9965-FF89A07725A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Satara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Sheet1!$H$1:$U$1</c:f>
              <c:numCache>
                <c:formatCode>mmm/yy</c:formatCode>
                <c:ptCount val="12"/>
                <c:pt idx="0">
                  <c:v>43405</c:v>
                </c:pt>
                <c:pt idx="1">
                  <c:v>43435</c:v>
                </c:pt>
                <c:pt idx="2">
                  <c:v>43466</c:v>
                </c:pt>
                <c:pt idx="3">
                  <c:v>43497</c:v>
                </c:pt>
                <c:pt idx="4">
                  <c:v>43525</c:v>
                </c:pt>
                <c:pt idx="5">
                  <c:v>43556</c:v>
                </c:pt>
                <c:pt idx="6">
                  <c:v>43586</c:v>
                </c:pt>
                <c:pt idx="7">
                  <c:v>43617</c:v>
                </c:pt>
                <c:pt idx="8">
                  <c:v>43647</c:v>
                </c:pt>
                <c:pt idx="9">
                  <c:v>43678</c:v>
                </c:pt>
                <c:pt idx="10">
                  <c:v>43709</c:v>
                </c:pt>
                <c:pt idx="11">
                  <c:v>43739</c:v>
                </c:pt>
              </c:numCache>
            </c:numRef>
          </c:cat>
          <c:val>
            <c:numRef>
              <c:f>Sheet1!$H$5:$U$5</c:f>
              <c:numCache>
                <c:formatCode>0</c:formatCode>
                <c:ptCount val="12"/>
                <c:pt idx="0">
                  <c:v>49</c:v>
                </c:pt>
                <c:pt idx="1">
                  <c:v>147</c:v>
                </c:pt>
                <c:pt idx="2">
                  <c:v>105</c:v>
                </c:pt>
                <c:pt idx="3">
                  <c:v>94</c:v>
                </c:pt>
                <c:pt idx="4">
                  <c:v>93</c:v>
                </c:pt>
                <c:pt idx="5">
                  <c:v>5039</c:v>
                </c:pt>
                <c:pt idx="6">
                  <c:v>3942</c:v>
                </c:pt>
                <c:pt idx="7">
                  <c:v>3674</c:v>
                </c:pt>
                <c:pt idx="8">
                  <c:v>4186</c:v>
                </c:pt>
                <c:pt idx="9">
                  <c:v>3381</c:v>
                </c:pt>
                <c:pt idx="10">
                  <c:v>3255</c:v>
                </c:pt>
                <c:pt idx="11">
                  <c:v>3030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47B-429B-9965-FF89A07725A2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Sheet1!$H$1:$U$1</c:f>
              <c:numCache>
                <c:formatCode>mmm/yy</c:formatCode>
                <c:ptCount val="12"/>
                <c:pt idx="0">
                  <c:v>43405</c:v>
                </c:pt>
                <c:pt idx="1">
                  <c:v>43435</c:v>
                </c:pt>
                <c:pt idx="2">
                  <c:v>43466</c:v>
                </c:pt>
                <c:pt idx="3">
                  <c:v>43497</c:v>
                </c:pt>
                <c:pt idx="4">
                  <c:v>43525</c:v>
                </c:pt>
                <c:pt idx="5">
                  <c:v>43556</c:v>
                </c:pt>
                <c:pt idx="6">
                  <c:v>43586</c:v>
                </c:pt>
                <c:pt idx="7">
                  <c:v>43617</c:v>
                </c:pt>
                <c:pt idx="8">
                  <c:v>43647</c:v>
                </c:pt>
                <c:pt idx="9">
                  <c:v>43678</c:v>
                </c:pt>
                <c:pt idx="10">
                  <c:v>43709</c:v>
                </c:pt>
                <c:pt idx="11">
                  <c:v>43739</c:v>
                </c:pt>
              </c:numCache>
            </c:numRef>
          </c:cat>
          <c:val>
            <c:numRef>
              <c:f>Sheet1!$H$6:$U$6</c:f>
              <c:numCache>
                <c:formatCode>General</c:formatCode>
                <c:ptCount val="1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47B-429B-9965-FF89A07725A2}"/>
            </c:ext>
          </c:extLst>
        </c:ser>
        <c:dLbls>
          <c:showVal val="1"/>
        </c:dLbls>
        <c:overlap val="100"/>
        <c:axId val="145950976"/>
        <c:axId val="145961344"/>
      </c:barChart>
      <c:lineChart>
        <c:grouping val="standard"/>
        <c:ser>
          <c:idx val="5"/>
          <c:order val="5"/>
          <c:tx>
            <c:strRef>
              <c:f>Sheet1!$A$7</c:f>
              <c:strCache>
                <c:ptCount val="1"/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Sheet1!$H$1:$U$1</c:f>
              <c:numCache>
                <c:formatCode>mmm/yy</c:formatCode>
                <c:ptCount val="12"/>
                <c:pt idx="0">
                  <c:v>43405</c:v>
                </c:pt>
                <c:pt idx="1">
                  <c:v>43435</c:v>
                </c:pt>
                <c:pt idx="2">
                  <c:v>43466</c:v>
                </c:pt>
                <c:pt idx="3">
                  <c:v>43497</c:v>
                </c:pt>
                <c:pt idx="4">
                  <c:v>43525</c:v>
                </c:pt>
                <c:pt idx="5">
                  <c:v>43556</c:v>
                </c:pt>
                <c:pt idx="6">
                  <c:v>43586</c:v>
                </c:pt>
                <c:pt idx="7">
                  <c:v>43617</c:v>
                </c:pt>
                <c:pt idx="8">
                  <c:v>43647</c:v>
                </c:pt>
                <c:pt idx="9">
                  <c:v>43678</c:v>
                </c:pt>
                <c:pt idx="10">
                  <c:v>43709</c:v>
                </c:pt>
                <c:pt idx="11">
                  <c:v>43739</c:v>
                </c:pt>
              </c:numCache>
            </c:numRef>
          </c:cat>
          <c:val>
            <c:numRef>
              <c:f>Sheet1!$H$7:$U$7</c:f>
              <c:numCache>
                <c:formatCode>#,##0</c:formatCode>
                <c:ptCount val="12"/>
                <c:pt idx="0">
                  <c:v>3351</c:v>
                </c:pt>
                <c:pt idx="1">
                  <c:v>6053</c:v>
                </c:pt>
                <c:pt idx="2">
                  <c:v>4846</c:v>
                </c:pt>
                <c:pt idx="3">
                  <c:v>5339</c:v>
                </c:pt>
                <c:pt idx="4">
                  <c:v>8268</c:v>
                </c:pt>
                <c:pt idx="5">
                  <c:v>11478</c:v>
                </c:pt>
                <c:pt idx="6">
                  <c:v>9616</c:v>
                </c:pt>
                <c:pt idx="7">
                  <c:v>12979</c:v>
                </c:pt>
                <c:pt idx="8">
                  <c:v>12307</c:v>
                </c:pt>
                <c:pt idx="9">
                  <c:v>10822</c:v>
                </c:pt>
                <c:pt idx="10" formatCode="0">
                  <c:v>9902</c:v>
                </c:pt>
                <c:pt idx="11" formatCode="_ * #,##0_ ;_ * \-#,##0_ ;_ * &quot;-&quot;??_ ;_ @_ ">
                  <c:v>10532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47B-429B-9965-FF89A07725A2}"/>
            </c:ext>
          </c:extLst>
        </c:ser>
        <c:dLbls>
          <c:showVal val="1"/>
        </c:dLbls>
        <c:marker val="1"/>
        <c:axId val="145950976"/>
        <c:axId val="145961344"/>
      </c:lineChart>
      <c:lineChart>
        <c:grouping val="stacked"/>
        <c:ser>
          <c:idx val="6"/>
          <c:order val="6"/>
          <c:tx>
            <c:strRef>
              <c:f>Sheet1!$A$8</c:f>
              <c:strCache>
                <c:ptCount val="1"/>
                <c:pt idx="0">
                  <c:v>Cumulative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Sheet1!$H$1:$U$1</c:f>
              <c:numCache>
                <c:formatCode>mmm/yy</c:formatCode>
                <c:ptCount val="12"/>
                <c:pt idx="0">
                  <c:v>43405</c:v>
                </c:pt>
                <c:pt idx="1">
                  <c:v>43435</c:v>
                </c:pt>
                <c:pt idx="2">
                  <c:v>43466</c:v>
                </c:pt>
                <c:pt idx="3">
                  <c:v>43497</c:v>
                </c:pt>
                <c:pt idx="4">
                  <c:v>43525</c:v>
                </c:pt>
                <c:pt idx="5">
                  <c:v>43556</c:v>
                </c:pt>
                <c:pt idx="6">
                  <c:v>43586</c:v>
                </c:pt>
                <c:pt idx="7">
                  <c:v>43617</c:v>
                </c:pt>
                <c:pt idx="8">
                  <c:v>43647</c:v>
                </c:pt>
                <c:pt idx="9">
                  <c:v>43678</c:v>
                </c:pt>
                <c:pt idx="10">
                  <c:v>43709</c:v>
                </c:pt>
                <c:pt idx="11">
                  <c:v>43739</c:v>
                </c:pt>
              </c:numCache>
            </c:numRef>
          </c:cat>
          <c:val>
            <c:numRef>
              <c:f>Sheet1!$H$8:$U$8</c:f>
              <c:numCache>
                <c:formatCode>#,##0</c:formatCode>
                <c:ptCount val="12"/>
                <c:pt idx="0">
                  <c:v>3351</c:v>
                </c:pt>
                <c:pt idx="1">
                  <c:v>9404</c:v>
                </c:pt>
                <c:pt idx="2">
                  <c:v>14250</c:v>
                </c:pt>
                <c:pt idx="3">
                  <c:v>19589</c:v>
                </c:pt>
                <c:pt idx="4">
                  <c:v>27857</c:v>
                </c:pt>
                <c:pt idx="5">
                  <c:v>39335</c:v>
                </c:pt>
                <c:pt idx="6">
                  <c:v>48951</c:v>
                </c:pt>
                <c:pt idx="7">
                  <c:v>61930</c:v>
                </c:pt>
                <c:pt idx="8">
                  <c:v>74237</c:v>
                </c:pt>
                <c:pt idx="9">
                  <c:v>85059</c:v>
                </c:pt>
                <c:pt idx="10" formatCode="0">
                  <c:v>94961</c:v>
                </c:pt>
                <c:pt idx="11" formatCode="_ * #,##0_ ;_ * \-#,##0_ ;_ * &quot;-&quot;??_ ;_ @_ ">
                  <c:v>105493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47B-429B-9965-FF89A07725A2}"/>
            </c:ext>
          </c:extLst>
        </c:ser>
        <c:dLbls>
          <c:showVal val="1"/>
        </c:dLbls>
        <c:marker val="1"/>
        <c:axId val="145964416"/>
        <c:axId val="145962880"/>
      </c:lineChart>
      <c:dateAx>
        <c:axId val="145950976"/>
        <c:scaling>
          <c:orientation val="minMax"/>
        </c:scaling>
        <c:axPos val="b"/>
        <c:numFmt formatCode="mmm/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961344"/>
        <c:crosses val="autoZero"/>
        <c:auto val="1"/>
        <c:lblOffset val="100"/>
        <c:baseTimeUnit val="months"/>
      </c:dateAx>
      <c:valAx>
        <c:axId val="145961344"/>
        <c:scaling>
          <c:orientation val="minMax"/>
          <c:max val="30000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950976"/>
        <c:crosses val="autoZero"/>
        <c:crossBetween val="between"/>
      </c:valAx>
      <c:valAx>
        <c:axId val="145962880"/>
        <c:scaling>
          <c:orientation val="minMax"/>
        </c:scaling>
        <c:axPos val="r"/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964416"/>
        <c:crosses val="max"/>
        <c:crossBetween val="between"/>
      </c:valAx>
      <c:dateAx>
        <c:axId val="145964416"/>
        <c:scaling>
          <c:orientation val="minMax"/>
        </c:scaling>
        <c:delete val="1"/>
        <c:axPos val="b"/>
        <c:numFmt formatCode="mmm/yy" sourceLinked="1"/>
        <c:majorTickMark val="none"/>
        <c:tickLblPos val="nextTo"/>
        <c:crossAx val="145962880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05"/>
          <c:y val="0.94170943657949557"/>
          <c:w val="0.9"/>
          <c:h val="5.8290563420505093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Control rate of patient for the Quarter 3 2019 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percentStacked"/>
        <c:ser>
          <c:idx val="0"/>
          <c:order val="0"/>
          <c:tx>
            <c:strRef>
              <c:f>Sheet5!$H$9</c:f>
              <c:strCache>
                <c:ptCount val="1"/>
                <c:pt idx="0">
                  <c:v>Controlled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Sheet5!$I$8:$L$8</c:f>
              <c:strCache>
                <c:ptCount val="4"/>
                <c:pt idx="0">
                  <c:v>Wardha </c:v>
                </c:pt>
                <c:pt idx="1">
                  <c:v>Bhandara </c:v>
                </c:pt>
                <c:pt idx="2">
                  <c:v>Sindhuddurg</c:v>
                </c:pt>
                <c:pt idx="3">
                  <c:v>Satara </c:v>
                </c:pt>
              </c:strCache>
            </c:strRef>
          </c:cat>
          <c:val>
            <c:numRef>
              <c:f>Sheet5!$I$9:$L$9</c:f>
              <c:numCache>
                <c:formatCode>0%</c:formatCode>
                <c:ptCount val="4"/>
                <c:pt idx="0">
                  <c:v>0.36410333887294166</c:v>
                </c:pt>
                <c:pt idx="1">
                  <c:v>0.29880668257756587</c:v>
                </c:pt>
                <c:pt idx="2">
                  <c:v>0.50762430939226499</c:v>
                </c:pt>
                <c:pt idx="3">
                  <c:v>0.32207402730644802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89-4FE2-8DDC-AA0A1E602717}"/>
            </c:ext>
          </c:extLst>
        </c:ser>
        <c:ser>
          <c:idx val="1"/>
          <c:order val="1"/>
          <c:tx>
            <c:strRef>
              <c:f>Sheet5!$H$10</c:f>
              <c:strCache>
                <c:ptCount val="1"/>
                <c:pt idx="0">
                  <c:v>Uncontrolled 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Sheet5!$I$8:$L$8</c:f>
              <c:strCache>
                <c:ptCount val="4"/>
                <c:pt idx="0">
                  <c:v>Wardha </c:v>
                </c:pt>
                <c:pt idx="1">
                  <c:v>Bhandara </c:v>
                </c:pt>
                <c:pt idx="2">
                  <c:v>Sindhuddurg</c:v>
                </c:pt>
                <c:pt idx="3">
                  <c:v>Satara </c:v>
                </c:pt>
              </c:strCache>
            </c:strRef>
          </c:cat>
          <c:val>
            <c:numRef>
              <c:f>Sheet5!$I$10:$L$10</c:f>
              <c:numCache>
                <c:formatCode>0%</c:formatCode>
                <c:ptCount val="4"/>
                <c:pt idx="0">
                  <c:v>0.28599486327239787</c:v>
                </c:pt>
                <c:pt idx="1">
                  <c:v>0.20954653937947498</c:v>
                </c:pt>
                <c:pt idx="2">
                  <c:v>0.24729281767955802</c:v>
                </c:pt>
                <c:pt idx="3">
                  <c:v>0.23762923210480624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289-4FE2-8DDC-AA0A1E602717}"/>
            </c:ext>
          </c:extLst>
        </c:ser>
        <c:ser>
          <c:idx val="2"/>
          <c:order val="2"/>
          <c:tx>
            <c:strRef>
              <c:f>Sheet5!$H$11</c:f>
              <c:strCache>
                <c:ptCount val="1"/>
                <c:pt idx="0">
                  <c:v>At Risk of Default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Sheet5!$I$8:$L$8</c:f>
              <c:strCache>
                <c:ptCount val="4"/>
                <c:pt idx="0">
                  <c:v>Wardha </c:v>
                </c:pt>
                <c:pt idx="1">
                  <c:v>Bhandara </c:v>
                </c:pt>
                <c:pt idx="2">
                  <c:v>Sindhuddurg</c:v>
                </c:pt>
                <c:pt idx="3">
                  <c:v>Satara </c:v>
                </c:pt>
              </c:strCache>
            </c:strRef>
          </c:cat>
          <c:val>
            <c:numRef>
              <c:f>Sheet5!$I$11:$L$11</c:f>
              <c:numCache>
                <c:formatCode>0%</c:formatCode>
                <c:ptCount val="4"/>
                <c:pt idx="0">
                  <c:v>0.34990179785466113</c:v>
                </c:pt>
                <c:pt idx="1">
                  <c:v>0.49164677804295953</c:v>
                </c:pt>
                <c:pt idx="2">
                  <c:v>0.24508287292817674</c:v>
                </c:pt>
                <c:pt idx="3">
                  <c:v>0.44029674058874596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289-4FE2-8DDC-AA0A1E602717}"/>
            </c:ext>
          </c:extLst>
        </c:ser>
        <c:dLbls/>
        <c:overlap val="100"/>
        <c:axId val="92036480"/>
        <c:axId val="92062848"/>
      </c:barChart>
      <c:catAx>
        <c:axId val="920364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062848"/>
        <c:crosses val="autoZero"/>
        <c:auto val="1"/>
        <c:lblAlgn val="ctr"/>
        <c:lblOffset val="100"/>
      </c:catAx>
      <c:valAx>
        <c:axId val="920628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03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Wardha District IHCI Registration 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0782076531830836"/>
          <c:y val="6.5838730740758938E-2"/>
          <c:w val="0.89217923468169191"/>
          <c:h val="0.76693785569687989"/>
        </c:manualLayout>
      </c:layout>
      <c:lineChart>
        <c:grouping val="standard"/>
        <c:ser>
          <c:idx val="0"/>
          <c:order val="0"/>
          <c:spPr>
            <a:ln w="82550" cap="sq" cmpd="sng">
              <a:solidFill>
                <a:srgbClr val="00B050"/>
              </a:solidFill>
              <a:bevel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Sheet3!$B$8:$M$8</c:f>
              <c:numCache>
                <c:formatCode>mmm/yy</c:formatCode>
                <c:ptCount val="12"/>
                <c:pt idx="0">
                  <c:v>43405</c:v>
                </c:pt>
                <c:pt idx="1">
                  <c:v>43435</c:v>
                </c:pt>
                <c:pt idx="2">
                  <c:v>43466</c:v>
                </c:pt>
                <c:pt idx="3">
                  <c:v>43497</c:v>
                </c:pt>
                <c:pt idx="4">
                  <c:v>43525</c:v>
                </c:pt>
                <c:pt idx="5">
                  <c:v>43556</c:v>
                </c:pt>
                <c:pt idx="6">
                  <c:v>43586</c:v>
                </c:pt>
                <c:pt idx="7">
                  <c:v>43617</c:v>
                </c:pt>
                <c:pt idx="8">
                  <c:v>43647</c:v>
                </c:pt>
                <c:pt idx="9">
                  <c:v>43678</c:v>
                </c:pt>
                <c:pt idx="10">
                  <c:v>43709</c:v>
                </c:pt>
                <c:pt idx="11">
                  <c:v>43739</c:v>
                </c:pt>
              </c:numCache>
            </c:numRef>
          </c:cat>
          <c:val>
            <c:numRef>
              <c:f>Sheet3!$B$9:$M$9</c:f>
              <c:numCache>
                <c:formatCode>General</c:formatCode>
                <c:ptCount val="12"/>
                <c:pt idx="0">
                  <c:v>784</c:v>
                </c:pt>
                <c:pt idx="1">
                  <c:v>1478</c:v>
                </c:pt>
                <c:pt idx="2">
                  <c:v>2062</c:v>
                </c:pt>
                <c:pt idx="3">
                  <c:v>3063</c:v>
                </c:pt>
                <c:pt idx="4">
                  <c:v>7700</c:v>
                </c:pt>
                <c:pt idx="5">
                  <c:v>10904</c:v>
                </c:pt>
                <c:pt idx="6">
                  <c:v>13536</c:v>
                </c:pt>
                <c:pt idx="7">
                  <c:v>19417</c:v>
                </c:pt>
                <c:pt idx="8">
                  <c:v>22538</c:v>
                </c:pt>
                <c:pt idx="9">
                  <c:v>25857</c:v>
                </c:pt>
                <c:pt idx="10">
                  <c:v>29022</c:v>
                </c:pt>
                <c:pt idx="11">
                  <c:v>31642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5E-4975-AE2A-F3B2511F740D}"/>
            </c:ext>
          </c:extLst>
        </c:ser>
        <c:dLbls/>
        <c:marker val="1"/>
        <c:axId val="92479872"/>
        <c:axId val="92481408"/>
      </c:lineChart>
      <c:dateAx>
        <c:axId val="92479872"/>
        <c:scaling>
          <c:orientation val="minMax"/>
        </c:scaling>
        <c:axPos val="b"/>
        <c:numFmt formatCode="mmm/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81408"/>
        <c:crosses val="autoZero"/>
        <c:auto val="1"/>
        <c:lblOffset val="100"/>
        <c:baseTimeUnit val="months"/>
      </c:dateAx>
      <c:valAx>
        <c:axId val="924814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79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000"/>
              <a:t>Cumulative registation of HT cases in Pilot Subcentres 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cked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Sheet4!$H$8:$H$17</c:f>
              <c:numCache>
                <c:formatCode>mmm/yy</c:formatCode>
                <c:ptCount val="10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</c:numCache>
            </c:numRef>
          </c:cat>
          <c:val>
            <c:numRef>
              <c:f>Sheet4!$I$8:$I$17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234</c:v>
                </c:pt>
                <c:pt idx="4">
                  <c:v>296</c:v>
                </c:pt>
                <c:pt idx="5">
                  <c:v>353</c:v>
                </c:pt>
                <c:pt idx="6">
                  <c:v>378</c:v>
                </c:pt>
                <c:pt idx="7">
                  <c:v>407</c:v>
                </c:pt>
                <c:pt idx="8">
                  <c:v>417</c:v>
                </c:pt>
                <c:pt idx="9">
                  <c:v>421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0E-4512-A434-0D35EF0A3A57}"/>
            </c:ext>
          </c:extLst>
        </c:ser>
        <c:dLbls/>
        <c:marker val="1"/>
        <c:axId val="92087424"/>
        <c:axId val="92088960"/>
      </c:lineChart>
      <c:dateAx>
        <c:axId val="92087424"/>
        <c:scaling>
          <c:orientation val="minMax"/>
        </c:scaling>
        <c:axPos val="b"/>
        <c:numFmt formatCode="mmm/yy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088960"/>
        <c:crosses val="autoZero"/>
        <c:auto val="1"/>
        <c:lblOffset val="100"/>
        <c:baseTimeUnit val="months"/>
      </c:dateAx>
      <c:valAx>
        <c:axId val="920889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08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0.13044</cdr:x>
      <cdr:y>0.85066</cdr:y>
    </cdr:from>
    <cdr:to>
      <cdr:x>0.78261</cdr:x>
      <cdr:y>0.93507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1371641" y="4032170"/>
          <a:ext cx="685795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 smtClean="0">
              <a:solidFill>
                <a:srgbClr val="000000"/>
              </a:solidFill>
              <a:latin typeface="Calibri"/>
              <a:cs typeface="Calibri"/>
            </a:rPr>
            <a:t>. </a:t>
          </a:r>
          <a:endParaRPr lang="en-US" sz="2000" dirty="0">
            <a:solidFill>
              <a:srgbClr val="000000"/>
            </a:solidFill>
            <a:latin typeface="Calibri"/>
            <a:cs typeface="Calibri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69AB8-23BA-49B6-B799-38B3B3B4E739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E7358-0628-4E26-9604-1E0576C3991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75229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7358-0628-4E26-9604-1E0576C3991A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810480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dirty="0" smtClean="0"/>
              <a:t>Door to Door counselling of community to access diagnosis and treatment </a:t>
            </a:r>
          </a:p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The home visits</a:t>
            </a:r>
            <a:r>
              <a:rPr lang="en-IN" baseline="0" dirty="0" smtClean="0"/>
              <a:t> to villagers were carried out prior to diagnosis of Suspects at HWCs </a:t>
            </a:r>
          </a:p>
          <a:p>
            <a:r>
              <a:rPr lang="en-IN" baseline="0" dirty="0" smtClean="0"/>
              <a:t>The opportunity was utilised to  counsel adults above 30yrs on early diagnosis and prevention of NCDs especially Hypertension , Diabetes and three cancers( Oral , Cervical and Breast).</a:t>
            </a:r>
          </a:p>
          <a:p>
            <a:r>
              <a:rPr lang="en-IN" baseline="0" dirty="0" smtClean="0"/>
              <a:t>The ASHA / ANM and MPW utilised their routine visit to conduct such activities  and prior sensitisation of Health staff was conducted during monthly meeting at PHC </a:t>
            </a:r>
            <a:r>
              <a:rPr lang="en-IN" baseline="0" dirty="0" err="1" smtClean="0"/>
              <a:t>Kharangana</a:t>
            </a:r>
            <a:r>
              <a:rPr lang="en-IN" baseline="0" dirty="0" smtClean="0"/>
              <a:t> </a:t>
            </a:r>
            <a:r>
              <a:rPr lang="en-IN" baseline="0" dirty="0" err="1" smtClean="0"/>
              <a:t>Gode</a:t>
            </a:r>
            <a:r>
              <a:rPr lang="en-IN" baseline="0" dirty="0" smtClean="0"/>
              <a:t> .</a:t>
            </a:r>
          </a:p>
          <a:p>
            <a:endParaRPr lang="en-IN" baseline="0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7358-0628-4E26-9604-1E0576C3991A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7877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15- Door to Door Screening- Pilot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concept was implemented during  March 2019- May 2019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for pilot was collected from  two sub-centre (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Taroda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Yasamba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of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Wardha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District (Population Covered 10,000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apprx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 involved in activity were ASHA/ MPW/ANM &amp; MO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7358-0628-4E26-9604-1E0576C3991A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32671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15- Door to Door Screening- Pilot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4100 individual above 30 years in the sub centres areas were screening for hypertension and diabetes </a:t>
            </a: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Suspects Identified- 970 </a:t>
            </a: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Confirmatory Diagnosis of Suspects conducted  – 750</a:t>
            </a: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Confirmatory Diagnosis- Hypertension - 430 and Diabetes -120</a:t>
            </a: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 Patient bifurcation </a:t>
            </a:r>
          </a:p>
          <a:p>
            <a:pPr lvl="1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 patient refused treatment </a:t>
            </a:r>
          </a:p>
          <a:p>
            <a:pPr lvl="1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382 Registered for treatment under IHCI (89%)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7358-0628-4E26-9604-1E0576C3991A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24513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Door-to-Door screening concept was piloted in Two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subcentres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PHC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Kharangana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Gode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Wardha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registration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HT patient improved after implementation of the model.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bifurcation of patient registered till Sept 2019  shows BP control among registered patient of 40% 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7358-0628-4E26-9604-1E0576C3991A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886664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16- Door to Door Screening-Scalability 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Door to Door screening concept model fills up the gap by tapping more patient to bring them on treatment  by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Improving  accessibility for diagnosis and treatment of Hypertension </a:t>
            </a: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additional resources in term of manpower of resources is required </a:t>
            </a: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the activities can be incorporated  into routine activities of health care workers</a:t>
            </a: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Proposed expansion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dirty="0" smtClean="0"/>
              <a:t>MH is committed to bring maximum hypertension patient on treatment </a:t>
            </a:r>
          </a:p>
          <a:p>
            <a:pPr lvl="0"/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7358-0628-4E26-9604-1E0576C3991A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570172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7358-0628-4E26-9604-1E0576C3991A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6119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 Side Graph) 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Hypertension control is Key to reducing CVD deaths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Hypertension control is key to reducing CVD deaths 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Hypertension is the leading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modificable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factor for CVD.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Deaths due to hypertension are largely preventable.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unfortunately most with Hypertension in India are not controlled 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Hypertension is probably the easiest to treat and effective treatment is available. However data from India shows that only 10-11% patient are controlled with treatment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Side Graph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Most People With Hypertension in India do Not Have It Under Control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Study shows that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although 45% are diagnosed with Hypertension, only 13% are started on treatment</a:t>
            </a:r>
          </a:p>
          <a:p>
            <a:pPr lvl="0"/>
            <a:endParaRPr lang="en-I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control rate were even lower than 10%</a:t>
            </a:r>
            <a:endParaRPr lang="en-IN" dirty="0" smtClean="0"/>
          </a:p>
          <a:p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7358-0628-4E26-9604-1E0576C3991A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2932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side Slide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Essential components of scalable treatment of hypertension under IHCI includes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this background , India Hypertension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Control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Initaitve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IHCI) was started in India with the aim to increase the blood pressure control from 10% to 30% in the project districts by 2022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project utilizes WHO HEARTS Technical Package to further strengthen Hypertension Treatment  component of NPCDCS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India Hypertension Control initiative was started in four district of Maharashtra in Nov 2018 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Sindhudurg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Wardha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Bhandara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HCI  complements NPCDCS  in facilitating management of hypertension and  monitoring mechanism  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 Essential component of IHCI are </a:t>
            </a:r>
          </a:p>
          <a:p>
            <a:pPr marL="228600" lvl="0" indent="-228600">
              <a:buAutoNum type="arabicParenR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Standardized Treatment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protocol developed in consensus with the experts and IHCI stakeholders</a:t>
            </a:r>
          </a:p>
          <a:p>
            <a:pPr marL="228600" lvl="0" indent="-228600">
              <a:buAutoNum type="arabicParenR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 regular and uninterrupted supply of medicine </a:t>
            </a:r>
          </a:p>
          <a:p>
            <a:pPr marL="228600" lvl="0" indent="-228600">
              <a:buAutoNum type="arabicParenR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operational guidelines for healthcare workers to enable task sharing </a:t>
            </a:r>
          </a:p>
          <a:p>
            <a:pPr marL="228600" lvl="0" indent="-228600">
              <a:buAutoNum type="arabicParenR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 Centered services to reduce barrier to treatment adherence </a:t>
            </a:r>
          </a:p>
          <a:p>
            <a:pPr marL="228600" lvl="0" indent="-228600">
              <a:buAutoNum type="arabicParenR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robust Information System which allows real-time feedback supported by simple app</a:t>
            </a: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AutoNum type="arabicParenR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AutoNum type="arabicParenR"/>
            </a:pP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D8E39-8B56-4542-93F3-BDE435C3C0CB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30601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8- </a:t>
            </a:r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Maharashtra HT Treatment protocol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HT treatment protocol for Maharashtra is state specific and  developed by  Expert and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implemented in all over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Maharashtra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7358-0628-4E26-9604-1E0576C3991A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6852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9-</a:t>
            </a:r>
            <a:r>
              <a:rPr lang="en-IN" sz="2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 for monitoring of IHCI activities 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data management under IHCI is mediated through The Simple App, which is 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open source android based mobile app for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1) Healthcare workers at NCD Clinic 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Enroll patients in a hypertension control program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 patients' BPs and BP medicines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 overdue patients for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</a:t>
            </a:r>
          </a:p>
          <a:p>
            <a:pPr lvl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Administrators and Program Managers can use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Dashboard  which provides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registration and patient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BP Control status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health system management</a:t>
            </a:r>
          </a:p>
          <a:p>
            <a:pPr lvl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simple app help in entry of data in Mobile app during registration in less than 30 Sec </a:t>
            </a: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Scannable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BP passport which has QR code , the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followup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paitent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on Blood pressure ,treatment and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followup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dates can be entered in less than 15 seconds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makes simple app easy for use </a:t>
            </a:r>
          </a:p>
          <a:p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</a:t>
            </a:r>
            <a:r>
              <a:rPr lang="en-IN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Wardha</a:t>
            </a:r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District</a:t>
            </a:r>
            <a:r>
              <a:rPr lang="en-I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Dashboard for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Simple App shows </a:t>
            </a:r>
          </a:p>
          <a:p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 Hypertension Patient registered and also provides bifurcation of patient controlled , uncontrolled on treatment and missed </a:t>
            </a:r>
            <a:r>
              <a:rPr lang="en-I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followup</a:t>
            </a:r>
            <a:r>
              <a:rPr lang="en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visit.</a:t>
            </a:r>
            <a:endParaRPr lang="en-IN" dirty="0" smtClean="0"/>
          </a:p>
          <a:p>
            <a:endParaRPr lang="en-IN" dirty="0" smtClean="0"/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A503-4A27-4C8D-B552-B774F7E31C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3809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12 Status of IHCI in Maharashtra as on 30.9.2019 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its implementation, Maharashtra has enrolled more than 1,05,000 HT patient </a:t>
            </a:r>
          </a:p>
          <a:p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Wardha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District where  Door to Door screening was piloted has enrolled more than 31600 patient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C8DDB-5A9A-41EA-80EB-DDA1D1057127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10259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The control rate of HT</a:t>
            </a:r>
            <a:r>
              <a:rPr lang="en-IN" baseline="0" dirty="0" smtClean="0"/>
              <a:t> patient as reported in Quarter 3 2019 . </a:t>
            </a:r>
          </a:p>
          <a:p>
            <a:r>
              <a:rPr lang="en-IN" baseline="0" dirty="0" smtClean="0"/>
              <a:t>Around 65 patient are visiting the health facilities in </a:t>
            </a:r>
            <a:r>
              <a:rPr lang="en-IN" baseline="0" dirty="0" err="1" smtClean="0"/>
              <a:t>Wardha</a:t>
            </a:r>
            <a:r>
              <a:rPr lang="en-IN" baseline="0" dirty="0" smtClean="0"/>
              <a:t> for HT treatment . The control rate can be further improved if  major issues of treatment </a:t>
            </a:r>
            <a:r>
              <a:rPr lang="en-IN" baseline="0" dirty="0" err="1" smtClean="0"/>
              <a:t>intertia</a:t>
            </a:r>
            <a:r>
              <a:rPr lang="en-IN" baseline="0" dirty="0" smtClean="0"/>
              <a:t> .</a:t>
            </a:r>
            <a:r>
              <a:rPr lang="en-IN" baseline="0" dirty="0" err="1" smtClean="0"/>
              <a:t>i.e</a:t>
            </a:r>
            <a:r>
              <a:rPr lang="en-IN" baseline="0" dirty="0" smtClean="0"/>
              <a:t> Treatment escalation if patient BP is not controlled and </a:t>
            </a:r>
            <a:r>
              <a:rPr lang="en-IN" baseline="0" dirty="0" err="1" smtClean="0"/>
              <a:t>enuring</a:t>
            </a:r>
            <a:r>
              <a:rPr lang="en-IN" baseline="0" dirty="0" smtClean="0"/>
              <a:t> regularity of treatment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7358-0628-4E26-9604-1E0576C3991A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198124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13 </a:t>
            </a:r>
            <a:r>
              <a:rPr lang="en-IN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Wardha</a:t>
            </a:r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District Monthly IHCI Registration (As on 30.9.19)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Door-to-Door screening concept was piloted in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Wardha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district as registration till February 2019 was low.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C8DDB-5A9A-41EA-80EB-DDA1D1057127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0887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14- Door to Door Screening- Pilot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Objective </a:t>
            </a: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accelerate </a:t>
            </a:r>
            <a:r>
              <a:rPr lang="en-I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enrollment</a:t>
            </a:r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Hypertension patient for treatment by facilitating and providing access to  diagnosis and treatment 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Expected Outcome – </a:t>
            </a: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in awareness about hypertension </a:t>
            </a:r>
          </a:p>
          <a:p>
            <a:pPr lvl="0"/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Maximum number of HT patient will avail Diagnosis and Treatment services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population </a:t>
            </a:r>
          </a:p>
          <a:p>
            <a:r>
              <a:rPr lang="en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 with undiagnosed disease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Diagnosed but untreated disease</a:t>
            </a:r>
            <a:endParaRPr lang="en-I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Left treatment for non medical reasons ( non Adherence) – Indirect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E7358-0628-4E26-9604-1E0576C3991A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367807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2235FD-00FC-43DB-B326-C3FCC8A0D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B88808-FA3A-43CE-9159-7851F7C5E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CAB115-C239-4A5C-BCC1-6FD8FE0C1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990B8B-BAA3-4223-964C-56E2D6C2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3CD8A-4F55-4012-9243-940A5087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5054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0B07D3-05AC-4009-BE88-CBF7C9B7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4A4D91-45F0-422D-BB4E-FD8470410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70D348-8A06-488B-B68B-7D482569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5D9BF6-3E7F-4EDD-90FC-3E385170E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D29F1-0C6C-490F-8762-E6B0AA3B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4784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040E4-A1D6-4DC7-9CF9-7A2669A7B0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305947-64F3-4D6C-B470-7A77F81F2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00860F-09A7-4475-A619-509C44B9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B86E69-1A07-4ED2-9BCD-238F8060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ED4EF7-342F-4998-B348-EEBF57E4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3559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rgbClr val="F40C46"/>
                </a:solidFill>
              </a:defRPr>
            </a:lvl1pPr>
          </a:lstStyle>
          <a:p>
            <a:r>
              <a:rPr lang="en-US" dirty="0"/>
              <a:t>Punjab Punjab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124A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9BBFB7-1B8D-3B4E-9695-45DA12F6CD33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6B45-02BD-F94D-AE92-1BDD6FB4B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010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rgbClr val="124A58"/>
                </a:solidFill>
              </a:defRPr>
            </a:lvl1pPr>
            <a:lvl2pPr>
              <a:defRPr b="1">
                <a:solidFill>
                  <a:srgbClr val="124A58"/>
                </a:solidFill>
              </a:defRPr>
            </a:lvl2pPr>
            <a:lvl3pPr>
              <a:defRPr b="1">
                <a:solidFill>
                  <a:srgbClr val="124A58"/>
                </a:solidFill>
              </a:defRPr>
            </a:lvl3pPr>
            <a:lvl4pPr>
              <a:defRPr b="1">
                <a:solidFill>
                  <a:srgbClr val="124A58"/>
                </a:solidFill>
              </a:defRPr>
            </a:lvl4pPr>
            <a:lvl5pPr>
              <a:defRPr b="1">
                <a:solidFill>
                  <a:srgbClr val="124A5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9BBFB7-1B8D-3B4E-9695-45DA12F6CD33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6B45-02BD-F94D-AE92-1BDD6FB4B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4776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24A5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9BBFB7-1B8D-3B4E-9695-45DA12F6CD33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6B45-02BD-F94D-AE92-1BDD6FB4B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5890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0C4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1">
                <a:solidFill>
                  <a:srgbClr val="124A58"/>
                </a:solidFill>
              </a:defRPr>
            </a:lvl1pPr>
            <a:lvl2pPr>
              <a:defRPr b="1">
                <a:solidFill>
                  <a:srgbClr val="124A58"/>
                </a:solidFill>
              </a:defRPr>
            </a:lvl2pPr>
            <a:lvl3pPr>
              <a:defRPr b="1">
                <a:solidFill>
                  <a:srgbClr val="124A58"/>
                </a:solidFill>
              </a:defRPr>
            </a:lvl3pPr>
            <a:lvl4pPr>
              <a:defRPr b="1">
                <a:solidFill>
                  <a:srgbClr val="124A58"/>
                </a:solidFill>
              </a:defRPr>
            </a:lvl4pPr>
            <a:lvl5pPr>
              <a:defRPr b="1">
                <a:solidFill>
                  <a:srgbClr val="124A5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9BBFB7-1B8D-3B4E-9695-45DA12F6CD33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6B45-02BD-F94D-AE92-1BDD6FB4B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6703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1">
                <a:solidFill>
                  <a:srgbClr val="124A58"/>
                </a:solidFill>
              </a:defRPr>
            </a:lvl1pPr>
            <a:lvl2pPr>
              <a:defRPr b="1">
                <a:solidFill>
                  <a:srgbClr val="124A58"/>
                </a:solidFill>
              </a:defRPr>
            </a:lvl2pPr>
            <a:lvl3pPr>
              <a:defRPr b="1">
                <a:solidFill>
                  <a:srgbClr val="124A58"/>
                </a:solidFill>
              </a:defRPr>
            </a:lvl3pPr>
            <a:lvl4pPr>
              <a:defRPr b="1">
                <a:solidFill>
                  <a:srgbClr val="124A58"/>
                </a:solidFill>
              </a:defRPr>
            </a:lvl4pPr>
            <a:lvl5pPr>
              <a:defRPr b="1">
                <a:solidFill>
                  <a:srgbClr val="124A5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1">
                <a:solidFill>
                  <a:srgbClr val="124A58"/>
                </a:solidFill>
              </a:defRPr>
            </a:lvl1pPr>
            <a:lvl2pPr>
              <a:defRPr b="1">
                <a:solidFill>
                  <a:srgbClr val="124A58"/>
                </a:solidFill>
              </a:defRPr>
            </a:lvl2pPr>
            <a:lvl3pPr>
              <a:defRPr b="1">
                <a:solidFill>
                  <a:srgbClr val="124A58"/>
                </a:solidFill>
              </a:defRPr>
            </a:lvl3pPr>
            <a:lvl4pPr>
              <a:defRPr b="1">
                <a:solidFill>
                  <a:srgbClr val="124A58"/>
                </a:solidFill>
              </a:defRPr>
            </a:lvl4pPr>
            <a:lvl5pPr>
              <a:defRPr b="1">
                <a:solidFill>
                  <a:srgbClr val="124A5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9BBFB7-1B8D-3B4E-9695-45DA12F6CD33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6B45-02BD-F94D-AE92-1BDD6FB4B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9755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9BBFB7-1B8D-3B4E-9695-45DA12F6CD33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6B45-02BD-F94D-AE92-1BDD6FB4B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5295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9BBFB7-1B8D-3B4E-9695-45DA12F6CD33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6B45-02BD-F94D-AE92-1BDD6FB4B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3507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9BBFB7-1B8D-3B4E-9695-45DA12F6CD33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6B45-02BD-F94D-AE92-1BDD6FB4B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13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EF057A-9DC8-491E-8196-E3946291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F297F0-DD40-4B0E-94F5-3B60457B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9D4B41-F86D-4E4A-A0C6-52F8E3CD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77C9E5-2BC3-4664-9ECB-211B2191A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B3A175-2A40-4B43-9ABB-791EBD7D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567235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9BBFB7-1B8D-3B4E-9695-45DA12F6CD33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6B45-02BD-F94D-AE92-1BDD6FB4B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7047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9BBFB7-1B8D-3B4E-9695-45DA12F6CD33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B6B45-02BD-F94D-AE92-1BDD6FB4B4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3134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457200"/>
            <a:ext cx="10735832" cy="863600"/>
          </a:xfrm>
        </p:spPr>
        <p:txBody>
          <a:bodyPr lIns="0" tIns="0" rIns="0" bIns="0">
            <a:noAutofit/>
          </a:bodyPr>
          <a:lstStyle>
            <a:lvl1pPr>
              <a:defRPr sz="3600" b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638300"/>
            <a:ext cx="10972800" cy="4432300"/>
          </a:xfrm>
        </p:spPr>
        <p:txBody>
          <a:bodyPr lIns="0" tIns="0" rIns="0" bIns="0">
            <a:noAutofit/>
          </a:bodyPr>
          <a:lstStyle>
            <a:lvl1pPr marL="342900" indent="-342900">
              <a:spcBef>
                <a:spcPts val="1200"/>
              </a:spcBef>
              <a:defRPr/>
            </a:lvl1pPr>
            <a:lvl2pPr marL="800100" indent="-342900">
              <a:spcBef>
                <a:spcPts val="1200"/>
              </a:spcBef>
              <a:defRPr/>
            </a:lvl2pPr>
            <a:lvl3pPr marL="1257300" indent="-342900">
              <a:spcBef>
                <a:spcPts val="1200"/>
              </a:spcBef>
              <a:defRPr/>
            </a:lvl3pPr>
            <a:lvl4pPr marL="1714500" indent="-342900">
              <a:spcBef>
                <a:spcPts val="1200"/>
              </a:spcBef>
              <a:defRPr/>
            </a:lvl4pPr>
            <a:lvl5pPr marL="2171700" indent="-342900"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798300" y="0"/>
            <a:ext cx="393700" cy="139700"/>
          </a:xfrm>
          <a:prstGeom prst="rect">
            <a:avLst/>
          </a:prstGeom>
          <a:solidFill>
            <a:srgbClr val="EE60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1696700" cy="139700"/>
          </a:xfrm>
          <a:prstGeom prst="rect">
            <a:avLst/>
          </a:prstGeom>
          <a:solidFill>
            <a:srgbClr val="20206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6154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BDC28-C766-4B04-997A-CEF5A076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8C1ABB-69C1-4E34-81B6-8409B60A8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77B5A-F9AA-4479-8F1D-19C708E09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5F75EA-81F1-43F7-8E68-8258281DC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599217-830C-4BC7-92A8-086B1FD1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65834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F67F0C-40F5-4C30-B7F7-EE0BF92E2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BD8FC7-0529-4E6D-A486-067079A17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84169C-A1A9-4E4B-8502-5C92339D3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03E725-2D25-449D-9F15-89E40FFA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55BE66-C202-43C7-9782-7F4BBF59E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469100-3006-419A-B11E-5A389C5A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6472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50CA0F-8F98-4F8D-A37A-2CABB633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D23A0E-5F62-4AC5-B4F4-8472A14E4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2BF6E0-D6E0-499D-9BC6-B7CFCAD60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27A3C3-A9FD-4497-BB4A-D50002853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D5E05B-641A-4250-B949-8CE000C69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294B00D-C6A4-4EBC-A753-84B76889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C561773-4341-43F1-87B1-50FDB254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7C02E0B-1B76-42C0-B7A4-02D00869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7898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980E7F-7396-4E3A-A28B-57319C584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5E3144A-6939-4154-A0BC-920810CB5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F92146-8098-4C8A-BEA6-BFF5689E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73B3DA-7951-40D3-8819-063674DD7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72729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5C2B50A-F469-4425-9AC8-66037B04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11F05F-16A6-47BE-A5D7-11369887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782835-DE01-4C7D-9CAF-2C7B19B8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53302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35AF6B-1AAD-4D03-9B88-EBD649F0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C6A1E6-C284-41D7-9212-B9F4707B7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85EF6D-4011-4AA1-989C-2FFECD4BA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C076DE-7014-42AD-AF44-3E179CB1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06D65F-4729-4BF1-8445-27F4DD03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89D3DA-20E1-4234-9985-2A8481F7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56122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45909E-4AD0-4C13-94CD-430A8911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9303C6-A682-4E22-BBB7-EAEF9ECCF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097F09-52A0-495B-95EE-8F1921DEA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AE953B-6EF8-4A7C-AFE5-F86F097F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665E7E-488D-473B-9B57-D587FC1D4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B7FE44-6131-4F9B-B8DC-3D366D881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49417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334DB56-69F5-4741-A12F-6A72B399C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BAE076-18B0-40F3-8231-2963E84C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1803B7-84BD-4CCA-96C2-C3E882832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9EAB1-5F11-4AB7-A77D-5849BC25C016}" type="datetimeFigureOut">
              <a:rPr lang="en-IN" smtClean="0"/>
              <a:pPr/>
              <a:t>17-11-2019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A3780C-F9C7-42CC-82FF-B4FD886A4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061C3C-6E7A-4127-8974-B92133C99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C7E0F-4C92-4F0E-9ABD-F654D5FEF17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1191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7068" y="6023268"/>
            <a:ext cx="2754777" cy="82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666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F40C4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1" kern="1200">
          <a:solidFill>
            <a:srgbClr val="124A5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200" b="1" kern="1200">
          <a:solidFill>
            <a:srgbClr val="124A5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1" kern="1200">
          <a:solidFill>
            <a:srgbClr val="124A5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1.mp4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emf"/><Relationship Id="rId12" Type="http://schemas.openxmlformats.org/officeDocument/2006/relationships/image" Target="../media/image15.png"/><Relationship Id="rId2" Type="http://schemas.openxmlformats.org/officeDocument/2006/relationships/video" Target="file:///C:\Users\acer\Desktop\Day%202%2017th%20november\07.%20Maharashtra\Media1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818" y="1122363"/>
            <a:ext cx="10044546" cy="2387600"/>
          </a:xfrm>
        </p:spPr>
        <p:txBody>
          <a:bodyPr>
            <a:noAutofit/>
          </a:bodyPr>
          <a:lstStyle/>
          <a:p>
            <a:pPr algn="r"/>
            <a:r>
              <a:rPr lang="en-IN" sz="4400" b="1" dirty="0">
                <a:solidFill>
                  <a:srgbClr val="C00000"/>
                </a:solidFill>
              </a:rPr>
              <a:t>India Hypertension Control </a:t>
            </a:r>
            <a:r>
              <a:rPr lang="en-IN" sz="4400" b="1" dirty="0" smtClean="0">
                <a:solidFill>
                  <a:srgbClr val="C00000"/>
                </a:solidFill>
              </a:rPr>
              <a:t>Initiative(IHCI) </a:t>
            </a:r>
            <a:r>
              <a:rPr lang="en-IN" sz="4800" b="1" dirty="0" smtClean="0">
                <a:solidFill>
                  <a:srgbClr val="C00000"/>
                </a:solidFill>
              </a:rPr>
              <a:t/>
            </a:r>
            <a:br>
              <a:rPr lang="en-IN" sz="4800" b="1" dirty="0" smtClean="0">
                <a:solidFill>
                  <a:srgbClr val="C00000"/>
                </a:solidFill>
              </a:rPr>
            </a:br>
            <a:r>
              <a:rPr lang="en-IN" b="1" dirty="0" smtClean="0">
                <a:solidFill>
                  <a:srgbClr val="C00000"/>
                </a:solidFill>
              </a:rPr>
              <a:t>Continuum </a:t>
            </a:r>
            <a:r>
              <a:rPr lang="en-IN" b="1" dirty="0">
                <a:solidFill>
                  <a:srgbClr val="C00000"/>
                </a:solidFill>
              </a:rPr>
              <a:t>of Care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10296"/>
            <a:ext cx="9144000" cy="12475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IN" sz="5400" dirty="0">
                <a:latin typeface="Calibri" charset="0"/>
                <a:cs typeface="Calibri" charset="0"/>
              </a:rPr>
              <a:t>Maharashtra </a:t>
            </a:r>
          </a:p>
        </p:txBody>
      </p:sp>
    </p:spTree>
    <p:extLst>
      <p:ext uri="{BB962C8B-B14F-4D97-AF65-F5344CB8AC3E}">
        <p14:creationId xmlns:p14="http://schemas.microsoft.com/office/powerpoint/2010/main" xmlns="" val="23197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50" y="365126"/>
            <a:ext cx="11381790" cy="988289"/>
          </a:xfrm>
        </p:spPr>
        <p:txBody>
          <a:bodyPr>
            <a:noAutofit/>
          </a:bodyPr>
          <a:lstStyle/>
          <a:p>
            <a:pPr algn="ctr"/>
            <a:r>
              <a:rPr lang="en-IN" sz="3600" dirty="0" smtClean="0">
                <a:solidFill>
                  <a:srgbClr val="C00000"/>
                </a:solidFill>
                <a:latin typeface="+mn-lt"/>
              </a:rPr>
              <a:t>Door to Door counselling of community to access diagnosis and treatment </a:t>
            </a:r>
            <a:endParaRPr lang="en-IN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22280" cy="1181735"/>
          </a:xfrm>
        </p:spPr>
        <p:txBody>
          <a:bodyPr>
            <a:normAutofit/>
          </a:bodyPr>
          <a:lstStyle/>
          <a:p>
            <a:r>
              <a:rPr lang="en-IN" sz="3200" b="0" dirty="0" smtClean="0"/>
              <a:t>The HT suspects were motivated to access diagnostic and treatment services prior to activity  by door to door visits </a:t>
            </a:r>
            <a:endParaRPr lang="en-IN" sz="3200" b="0" dirty="0"/>
          </a:p>
        </p:txBody>
      </p:sp>
      <p:pic>
        <p:nvPicPr>
          <p:cNvPr id="4" name="Content Placeholder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xmlns="" id="{DCD51C7A-7CA1-4CA7-BCBF-55FD004718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4" r="2" b="7240"/>
          <a:stretch/>
        </p:blipFill>
        <p:spPr>
          <a:xfrm>
            <a:off x="647650" y="3746810"/>
            <a:ext cx="5440916" cy="2834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6C987A-6B7E-41DE-91FE-E1861E788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21" r="18520"/>
          <a:stretch/>
        </p:blipFill>
        <p:spPr>
          <a:xfrm>
            <a:off x="6445405" y="3769112"/>
            <a:ext cx="5352585" cy="280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81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1515"/>
          </a:xfrm>
        </p:spPr>
        <p:txBody>
          <a:bodyPr>
            <a:normAutofit/>
          </a:bodyPr>
          <a:lstStyle/>
          <a:p>
            <a:pPr algn="ctr"/>
            <a:r>
              <a:rPr lang="en-IN" sz="3600" dirty="0">
                <a:solidFill>
                  <a:srgbClr val="C00000"/>
                </a:solidFill>
                <a:latin typeface="+mn-lt"/>
              </a:rPr>
              <a:t>Door to Door Screening- Pilot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50" y="1216025"/>
            <a:ext cx="11629390" cy="2421255"/>
          </a:xfrm>
        </p:spPr>
        <p:txBody>
          <a:bodyPr>
            <a:normAutofit/>
          </a:bodyPr>
          <a:lstStyle/>
          <a:p>
            <a:r>
              <a:rPr lang="en-IN" sz="3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pilot was conducted during  </a:t>
            </a:r>
            <a:r>
              <a:rPr lang="en-IN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March </a:t>
            </a:r>
            <a:r>
              <a:rPr lang="en-IN" sz="3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2019 to </a:t>
            </a:r>
            <a:r>
              <a:rPr lang="en-IN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May 2019</a:t>
            </a:r>
          </a:p>
          <a:p>
            <a:r>
              <a:rPr lang="en-IN" sz="3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initiative was piloted </a:t>
            </a:r>
            <a:r>
              <a:rPr lang="en-IN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two </a:t>
            </a:r>
            <a:r>
              <a:rPr lang="en-IN" sz="3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sub-centre (</a:t>
            </a:r>
            <a:r>
              <a:rPr lang="en-IN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 </a:t>
            </a:r>
            <a:r>
              <a:rPr lang="en-IN" sz="32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Taroda</a:t>
            </a:r>
            <a:r>
              <a:rPr lang="en-IN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</a:t>
            </a:r>
            <a:r>
              <a:rPr lang="en-IN" sz="32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Yasamba</a:t>
            </a:r>
            <a:r>
              <a:rPr lang="en-IN" sz="3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IN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 </a:t>
            </a:r>
            <a:r>
              <a:rPr lang="en-IN" sz="32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Wardha</a:t>
            </a:r>
            <a:r>
              <a:rPr lang="en-IN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District </a:t>
            </a:r>
            <a:r>
              <a:rPr lang="en-IN" sz="3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covering population of 10,000 approx.</a:t>
            </a:r>
            <a:endParaRPr lang="en-IN" sz="32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IN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Staff involved in </a:t>
            </a:r>
            <a:r>
              <a:rPr lang="en-IN" sz="3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activity were </a:t>
            </a:r>
            <a:r>
              <a:rPr lang="en-IN" sz="3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ASHA/ MPW/ANM &amp; 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F22A59-BC6B-409A-8CD0-3BCF17A21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0" r="25256" b="-3"/>
          <a:stretch/>
        </p:blipFill>
        <p:spPr>
          <a:xfrm>
            <a:off x="3902927" y="4170557"/>
            <a:ext cx="3858321" cy="2524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2F5044-CC1F-41ED-A920-DC0192E0A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72" r="1" b="34101"/>
          <a:stretch/>
        </p:blipFill>
        <p:spPr>
          <a:xfrm>
            <a:off x="8095785" y="4170556"/>
            <a:ext cx="3523786" cy="2524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450" y="4170556"/>
            <a:ext cx="3208598" cy="252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35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212726"/>
            <a:ext cx="8138160" cy="737534"/>
          </a:xfrm>
          <a:noFill/>
        </p:spPr>
        <p:txBody>
          <a:bodyPr>
            <a:normAutofit/>
          </a:bodyPr>
          <a:lstStyle/>
          <a:p>
            <a:pPr algn="ctr"/>
            <a:r>
              <a:rPr lang="en-IN" sz="3600" b="1" dirty="0">
                <a:solidFill>
                  <a:srgbClr val="C00000"/>
                </a:solidFill>
                <a:latin typeface="+mn-lt"/>
              </a:rPr>
              <a:t>Door to Door </a:t>
            </a:r>
            <a:r>
              <a:rPr lang="en-IN" sz="3600" b="1" dirty="0" smtClean="0">
                <a:solidFill>
                  <a:srgbClr val="C00000"/>
                </a:solidFill>
                <a:latin typeface="+mn-lt"/>
              </a:rPr>
              <a:t>Screening- Pilot</a:t>
            </a:r>
            <a:endParaRPr lang="en-IN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102660"/>
            <a:ext cx="8138160" cy="55267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sz="1500" b="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IN" sz="3200" b="0" dirty="0" smtClean="0"/>
              <a:t>4100 individuals above 30yrs screened for Diabetes and Hypertension from two Sub-Centres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IN" sz="3200" b="0" dirty="0" smtClean="0"/>
              <a:t>970 suspects identified during screening </a:t>
            </a:r>
            <a:endParaRPr lang="en-IN" sz="3200" b="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IN" sz="3200" b="0" dirty="0" smtClean="0"/>
              <a:t>750 suspects were subjected to Confirmatory Diagnosis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IN" sz="3200" b="0" dirty="0" smtClean="0"/>
              <a:t>430 Hypertensive and 120 diabetics were diagnosed during the drive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IN" sz="3200" b="0" dirty="0" smtClean="0"/>
              <a:t>48 </a:t>
            </a:r>
            <a:r>
              <a:rPr lang="en-IN" sz="3200" b="0" dirty="0"/>
              <a:t>patient refused treatment </a:t>
            </a:r>
            <a:endParaRPr lang="en-IN" sz="3200" b="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IN" sz="3200" b="0" dirty="0" smtClean="0"/>
              <a:t>382  (89%) patient were registered with IHCI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40" r="18474" b="1915"/>
          <a:stretch/>
        </p:blipFill>
        <p:spPr>
          <a:xfrm>
            <a:off x="8656320" y="0"/>
            <a:ext cx="1676400" cy="2453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9400" y="4632960"/>
            <a:ext cx="1752600" cy="1996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9400" y="0"/>
            <a:ext cx="1676400" cy="2453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226040" y="2727960"/>
            <a:ext cx="217932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414385" y="2851785"/>
            <a:ext cx="2225040" cy="1672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847379-C28C-4A79-9C4E-8950D42AA9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493" r="14853" b="-3"/>
          <a:stretch/>
        </p:blipFill>
        <p:spPr>
          <a:xfrm>
            <a:off x="8625840" y="4632960"/>
            <a:ext cx="1737360" cy="19964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9205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8960" y="365125"/>
            <a:ext cx="10952480" cy="650875"/>
          </a:xfrm>
          <a:noFill/>
        </p:spPr>
        <p:txBody>
          <a:bodyPr>
            <a:noAutofit/>
          </a:bodyPr>
          <a:lstStyle/>
          <a:p>
            <a:pPr algn="ctr"/>
            <a:r>
              <a:rPr lang="en-IN" sz="3600" dirty="0" smtClean="0">
                <a:solidFill>
                  <a:srgbClr val="C00000"/>
                </a:solidFill>
                <a:latin typeface="+mn-lt"/>
              </a:rPr>
              <a:t>Sub-Centre</a:t>
            </a:r>
            <a:r>
              <a:rPr lang="en-IN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IN" sz="3600" b="1" dirty="0" err="1" smtClean="0">
                <a:solidFill>
                  <a:srgbClr val="C00000"/>
                </a:solidFill>
                <a:latin typeface="+mn-lt"/>
              </a:rPr>
              <a:t>Taroda</a:t>
            </a:r>
            <a:r>
              <a:rPr lang="en-IN" sz="3600" b="1" dirty="0" smtClean="0">
                <a:solidFill>
                  <a:srgbClr val="C00000"/>
                </a:solidFill>
                <a:latin typeface="+mn-lt"/>
              </a:rPr>
              <a:t> and </a:t>
            </a:r>
            <a:r>
              <a:rPr lang="en-IN" sz="3600" b="1" dirty="0" err="1" smtClean="0">
                <a:solidFill>
                  <a:srgbClr val="C00000"/>
                </a:solidFill>
                <a:latin typeface="+mn-lt"/>
              </a:rPr>
              <a:t>Yesumba</a:t>
            </a:r>
            <a:r>
              <a:rPr lang="en-IN" sz="3600" b="1" dirty="0" smtClean="0">
                <a:solidFill>
                  <a:srgbClr val="C00000"/>
                </a:solidFill>
                <a:latin typeface="+mn-lt"/>
              </a:rPr>
              <a:t>  ( </a:t>
            </a:r>
            <a:r>
              <a:rPr lang="en-IN" sz="3600" b="1" dirty="0" err="1" smtClean="0">
                <a:solidFill>
                  <a:srgbClr val="C00000"/>
                </a:solidFill>
                <a:latin typeface="+mn-lt"/>
              </a:rPr>
              <a:t>Wardha</a:t>
            </a:r>
            <a:r>
              <a:rPr lang="en-IN" sz="3600" b="1" dirty="0" smtClean="0">
                <a:solidFill>
                  <a:srgbClr val="C00000"/>
                </a:solidFill>
                <a:latin typeface="+mn-lt"/>
              </a:rPr>
              <a:t> District) </a:t>
            </a:r>
            <a:br>
              <a:rPr lang="en-IN" sz="3600" b="1" dirty="0" smtClean="0">
                <a:solidFill>
                  <a:srgbClr val="C00000"/>
                </a:solidFill>
                <a:latin typeface="+mn-lt"/>
              </a:rPr>
            </a:br>
            <a:r>
              <a:rPr lang="en-IN" sz="3600" b="1" dirty="0" smtClean="0">
                <a:solidFill>
                  <a:srgbClr val="C00000"/>
                </a:solidFill>
                <a:latin typeface="+mn-lt"/>
              </a:rPr>
              <a:t>Monthly IHCI Registration</a:t>
            </a:r>
            <a:endParaRPr lang="en-IN" sz="36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5685986"/>
              </p:ext>
            </p:extLst>
          </p:nvPr>
        </p:nvGraphicFramePr>
        <p:xfrm>
          <a:off x="8140390" y="1672682"/>
          <a:ext cx="3848410" cy="47992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8772">
                  <a:extLst>
                    <a:ext uri="{9D8B030D-6E8A-4147-A177-3AD203B41FA5}">
                      <a16:colId xmlns:a16="http://schemas.microsoft.com/office/drawing/2014/main" xmlns="" val="852680805"/>
                    </a:ext>
                  </a:extLst>
                </a:gridCol>
                <a:gridCol w="1159638">
                  <a:extLst>
                    <a:ext uri="{9D8B030D-6E8A-4147-A177-3AD203B41FA5}">
                      <a16:colId xmlns:a16="http://schemas.microsoft.com/office/drawing/2014/main" xmlns="" val="374767646"/>
                    </a:ext>
                  </a:extLst>
                </a:gridCol>
              </a:tblGrid>
              <a:tr h="1204333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Total</a:t>
                      </a:r>
                      <a:r>
                        <a:rPr lang="en-IN" sz="2400" baseline="0" dirty="0" smtClean="0"/>
                        <a:t> patient registered in Pilot HWCs till Sept 2019 (Outcome)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417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51179405"/>
                  </a:ext>
                </a:extLst>
              </a:tr>
              <a:tr h="1233079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Patient on treatment and controlled</a:t>
                      </a:r>
                      <a:r>
                        <a:rPr lang="en-IN" sz="2400" baseline="0" dirty="0" smtClean="0"/>
                        <a:t>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166</a:t>
                      </a:r>
                      <a:r>
                        <a:rPr lang="en-IN" sz="2400" baseline="0" dirty="0" smtClean="0"/>
                        <a:t> (40%)</a:t>
                      </a:r>
                    </a:p>
                    <a:p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6479836"/>
                  </a:ext>
                </a:extLst>
              </a:tr>
              <a:tr h="1150133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Patient on treatment and uncontrolled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119 (29%)</a:t>
                      </a:r>
                    </a:p>
                    <a:p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2209823"/>
                  </a:ext>
                </a:extLst>
              </a:tr>
              <a:tr h="796246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Patient missed</a:t>
                      </a:r>
                      <a:r>
                        <a:rPr lang="en-IN" sz="2400" baseline="0" dirty="0" smtClean="0"/>
                        <a:t> doses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112 (29%)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3915226"/>
                  </a:ext>
                </a:extLst>
              </a:tr>
            </a:tbl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93703757"/>
              </p:ext>
            </p:extLst>
          </p:nvPr>
        </p:nvGraphicFramePr>
        <p:xfrm>
          <a:off x="568959" y="1320800"/>
          <a:ext cx="7326103" cy="5389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2167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9193"/>
          </a:xfrm>
        </p:spPr>
        <p:txBody>
          <a:bodyPr>
            <a:normAutofit/>
          </a:bodyPr>
          <a:lstStyle/>
          <a:p>
            <a:pPr algn="ctr"/>
            <a:r>
              <a:rPr lang="en-IN" sz="3600" dirty="0" smtClean="0">
                <a:solidFill>
                  <a:srgbClr val="C00000"/>
                </a:solidFill>
                <a:latin typeface="+mn-lt"/>
              </a:rPr>
              <a:t>Door to Door Screening-</a:t>
            </a:r>
            <a:r>
              <a:rPr lang="en-IN" sz="3600" dirty="0">
                <a:solidFill>
                  <a:srgbClr val="C00000"/>
                </a:solidFill>
                <a:latin typeface="+mn-lt"/>
              </a:rPr>
              <a:t>Scalability </a:t>
            </a:r>
            <a:r>
              <a:rPr lang="en-IN" sz="3600" dirty="0" smtClean="0">
                <a:solidFill>
                  <a:srgbClr val="C00000"/>
                </a:solidFill>
                <a:latin typeface="+mn-lt"/>
              </a:rPr>
              <a:t> </a:t>
            </a:r>
            <a:endParaRPr lang="en-IN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1120"/>
            <a:ext cx="10515600" cy="501904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IN" sz="3200" b="0" dirty="0" smtClean="0"/>
              <a:t>Fill-up gap in continuum of care of HT  by improving accessibility for diagnosis and treatment of Hypertension 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IN" sz="3200" b="0" dirty="0" smtClean="0"/>
              <a:t>No additional resources </a:t>
            </a:r>
            <a:r>
              <a:rPr lang="en-IN" sz="3200" b="0" dirty="0"/>
              <a:t>(</a:t>
            </a:r>
            <a:r>
              <a:rPr lang="en-IN" sz="3200" b="0" dirty="0" smtClean="0"/>
              <a:t>additional funds or </a:t>
            </a:r>
            <a:r>
              <a:rPr lang="en-IN" sz="3200" b="0" dirty="0" err="1" smtClean="0"/>
              <a:t>equipments</a:t>
            </a:r>
            <a:r>
              <a:rPr lang="en-IN" sz="3200" b="0" dirty="0" smtClean="0"/>
              <a:t>) required 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IN" sz="3200" b="0" dirty="0" smtClean="0"/>
              <a:t>The activities can be incorporated  into routine activities of health care workers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IN" sz="3200" b="0" dirty="0" smtClean="0"/>
              <a:t>Expansion planned by 2020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IN" sz="3200" b="0" dirty="0" smtClean="0"/>
              <a:t>MH is committed to bring maximum hypertension patient on treatment </a:t>
            </a:r>
            <a:endParaRPr lang="en-IN" sz="3200" b="0" dirty="0"/>
          </a:p>
        </p:txBody>
      </p:sp>
    </p:spTree>
    <p:extLst>
      <p:ext uri="{BB962C8B-B14F-4D97-AF65-F5344CB8AC3E}">
        <p14:creationId xmlns:p14="http://schemas.microsoft.com/office/powerpoint/2010/main" xmlns="" val="288620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487" y="606638"/>
            <a:ext cx="10515600" cy="15135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sz="13800" dirty="0" smtClean="0">
                <a:solidFill>
                  <a:srgbClr val="C00000"/>
                </a:solidFill>
              </a:rPr>
              <a:t>Thank You </a:t>
            </a:r>
            <a:endParaRPr lang="en-IN" sz="138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31FBFD-6724-41AC-A1E9-D3F34EF49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99" r="1" b="31074"/>
          <a:stretch/>
        </p:blipFill>
        <p:spPr>
          <a:xfrm>
            <a:off x="699917" y="2368002"/>
            <a:ext cx="5098717" cy="42112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Content Placeholder 1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648EA889-5D2D-48B6-AC0F-4D9252363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09" r="2" b="28091"/>
          <a:stretch/>
        </p:blipFill>
        <p:spPr>
          <a:xfrm>
            <a:off x="6579220" y="2368002"/>
            <a:ext cx="4893798" cy="4211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406909-6B27-40C6-AB24-E2CC6E0D68D0}"/>
              </a:ext>
            </a:extLst>
          </p:cNvPr>
          <p:cNvSpPr txBox="1"/>
          <p:nvPr/>
        </p:nvSpPr>
        <p:spPr>
          <a:xfrm>
            <a:off x="7291128" y="2729351"/>
            <a:ext cx="4181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Satisfied Clients </a:t>
            </a:r>
            <a:endParaRPr lang="en-IN" sz="28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39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279" y="171155"/>
            <a:ext cx="11358880" cy="103191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C00000"/>
                </a:solidFill>
                <a:latin typeface="Calibri"/>
                <a:cs typeface="Calibri"/>
              </a:rPr>
              <a:t>Hypertension control is Key to </a:t>
            </a:r>
            <a:r>
              <a:rPr lang="en-GB" sz="3600" dirty="0">
                <a:solidFill>
                  <a:srgbClr val="C00000"/>
                </a:solidFill>
              </a:rPr>
              <a:t>r</a:t>
            </a:r>
            <a:r>
              <a:rPr lang="en-GB" sz="3600" dirty="0">
                <a:solidFill>
                  <a:srgbClr val="C00000"/>
                </a:solidFill>
                <a:latin typeface="Calibri"/>
                <a:cs typeface="Calibri"/>
              </a:rPr>
              <a:t>educing CVD </a:t>
            </a:r>
            <a:r>
              <a:rPr lang="en-GB" sz="3600" dirty="0" smtClean="0">
                <a:solidFill>
                  <a:srgbClr val="C00000"/>
                </a:solidFill>
                <a:latin typeface="Calibri"/>
                <a:cs typeface="Calibri"/>
              </a:rPr>
              <a:t>deaths</a:t>
            </a:r>
            <a:br>
              <a:rPr lang="en-GB" sz="3600" dirty="0" smtClean="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GB" sz="20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Hypertension Prevalence in Maharashtra -24.8% (DLHS 12-14)</a:t>
            </a:r>
            <a:endParaRPr lang="en-IN" sz="2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50136006"/>
              </p:ext>
            </p:extLst>
          </p:nvPr>
        </p:nvGraphicFramePr>
        <p:xfrm>
          <a:off x="291408" y="990834"/>
          <a:ext cx="5361709" cy="4836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1408" y="6251891"/>
            <a:ext cx="5646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cs typeface="Calibri"/>
              </a:rPr>
              <a:t>Risk factors not mutually exclusive.  </a:t>
            </a:r>
          </a:p>
          <a:p>
            <a:r>
              <a:rPr lang="en-US" sz="1100" dirty="0">
                <a:solidFill>
                  <a:srgbClr val="000000"/>
                </a:solidFill>
                <a:cs typeface="Calibri"/>
              </a:rPr>
              <a:t>Source: Institute for Health Metrics and Evaluation, 2015 data</a:t>
            </a:r>
            <a:endParaRPr lang="en-IN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1950259" y="4627153"/>
            <a:ext cx="3037840" cy="120032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Hypertension is the leading modifiable risk factor for 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eaths due to Cardiovascular Diseases in India </a:t>
            </a: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463"/>
          <a:stretch/>
        </p:blipFill>
        <p:spPr bwMode="auto">
          <a:xfrm>
            <a:off x="6096837" y="1627478"/>
            <a:ext cx="6095163" cy="43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598920" y="6200809"/>
            <a:ext cx="5349239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050" dirty="0" err="1"/>
              <a:t>Prenissl</a:t>
            </a:r>
            <a:r>
              <a:rPr lang="en-US" altLang="en-US" sz="1050" dirty="0"/>
              <a:t> J, </a:t>
            </a:r>
            <a:r>
              <a:rPr lang="en-US" altLang="en-US" sz="1050" dirty="0" smtClean="0"/>
              <a:t>al</a:t>
            </a:r>
            <a:r>
              <a:rPr lang="en-US" altLang="en-US" sz="1050" dirty="0"/>
              <a:t>. (2019) Hypertension screening, awareness, treatment, and control in India: A nationally representative cross-sectional study </a:t>
            </a:r>
            <a:endParaRPr lang="en-US" altLang="en-US" sz="1050" dirty="0" smtClean="0"/>
          </a:p>
          <a:p>
            <a:pPr eaLnBrk="1" hangingPunct="1"/>
            <a:r>
              <a:rPr lang="en-US" altLang="en-US" sz="1000" dirty="0" smtClean="0"/>
              <a:t>https</a:t>
            </a:r>
            <a:r>
              <a:rPr lang="en-US" altLang="en-US" sz="1000" dirty="0"/>
              <a:t>://</a:t>
            </a:r>
            <a:r>
              <a:rPr lang="en-US" altLang="en-US" sz="1000" dirty="0" smtClean="0"/>
              <a:t>doi.org/10.1371/journal.pmed.1002801</a:t>
            </a:r>
            <a:endParaRPr lang="en-US" altLang="en-US" sz="800" dirty="0"/>
          </a:p>
        </p:txBody>
      </p:sp>
      <p:sp>
        <p:nvSpPr>
          <p:cNvPr id="10" name="Rectangle 9"/>
          <p:cNvSpPr/>
          <p:nvPr/>
        </p:nvSpPr>
        <p:spPr>
          <a:xfrm>
            <a:off x="9309285" y="1627478"/>
            <a:ext cx="22769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to be filled through door-to-door screening</a:t>
            </a:r>
            <a:endParaRPr lang="en-IN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653117" y="1037672"/>
            <a:ext cx="0" cy="5338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e 6"/>
          <p:cNvSpPr/>
          <p:nvPr/>
        </p:nvSpPr>
        <p:spPr>
          <a:xfrm rot="18667024">
            <a:off x="8595018" y="461008"/>
            <a:ext cx="541094" cy="4068990"/>
          </a:xfrm>
          <a:prstGeom prst="rightBrace">
            <a:avLst/>
          </a:prstGeom>
          <a:ln>
            <a:solidFill>
              <a:srgbClr val="D7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228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316">
            <a:extLst>
              <a:ext uri="{FF2B5EF4-FFF2-40B4-BE49-F238E27FC236}">
                <a16:creationId xmlns:a16="http://schemas.microsoft.com/office/drawing/2014/main" xmlns="" id="{3863F692-734A-48EF-8B92-41CAE65A9CC3}"/>
              </a:ext>
            </a:extLst>
          </p:cNvPr>
          <p:cNvSpPr txBox="1"/>
          <p:nvPr/>
        </p:nvSpPr>
        <p:spPr>
          <a:xfrm>
            <a:off x="488480" y="4761612"/>
            <a:ext cx="1593483" cy="67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  <a:ea typeface="Arial Black"/>
                <a:cs typeface="Aharoni" panose="02010803020104030203" pitchFamily="2" charset="-79"/>
                <a:sym typeface="Arial Black"/>
              </a:rPr>
              <a:t>Treatment Protocols</a:t>
            </a:r>
            <a:endParaRPr dirty="0">
              <a:solidFill>
                <a:schemeClr val="accent1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22" name="Shape 317">
            <a:extLst>
              <a:ext uri="{FF2B5EF4-FFF2-40B4-BE49-F238E27FC236}">
                <a16:creationId xmlns:a16="http://schemas.microsoft.com/office/drawing/2014/main" xmlns="" id="{245EB2D7-3CD3-44BC-A9A6-A3857692AC45}"/>
              </a:ext>
            </a:extLst>
          </p:cNvPr>
          <p:cNvSpPr txBox="1"/>
          <p:nvPr/>
        </p:nvSpPr>
        <p:spPr>
          <a:xfrm>
            <a:off x="2605195" y="4820137"/>
            <a:ext cx="2034975" cy="900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>
                <a:solidFill>
                  <a:schemeClr val="accent1">
                    <a:lumMod val="75000"/>
                  </a:schemeClr>
                </a:solidFill>
                <a:ea typeface="Arial Black"/>
                <a:cs typeface="Aharoni" panose="02010803020104030203" pitchFamily="2" charset="-79"/>
                <a:sym typeface="Arial Black"/>
              </a:rPr>
              <a:t>Team-based care &amp;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>
                <a:solidFill>
                  <a:schemeClr val="accent1">
                    <a:lumMod val="75000"/>
                  </a:schemeClr>
                </a:solidFill>
                <a:ea typeface="Arial Black"/>
                <a:cs typeface="Aharoni" panose="02010803020104030203" pitchFamily="2" charset="-79"/>
                <a:sym typeface="Arial Black"/>
              </a:rPr>
              <a:t>Task-sharing</a:t>
            </a:r>
            <a:endParaRPr dirty="0">
              <a:solidFill>
                <a:schemeClr val="accent1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23" name="Shape 318">
            <a:extLst>
              <a:ext uri="{FF2B5EF4-FFF2-40B4-BE49-F238E27FC236}">
                <a16:creationId xmlns:a16="http://schemas.microsoft.com/office/drawing/2014/main" xmlns="" id="{3C579C16-7A49-482D-B50D-31BC272E2927}"/>
              </a:ext>
            </a:extLst>
          </p:cNvPr>
          <p:cNvSpPr txBox="1"/>
          <p:nvPr/>
        </p:nvSpPr>
        <p:spPr>
          <a:xfrm>
            <a:off x="5027350" y="4787083"/>
            <a:ext cx="2090759" cy="68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>
                <a:solidFill>
                  <a:schemeClr val="accent1">
                    <a:lumMod val="75000"/>
                  </a:schemeClr>
                </a:solidFill>
                <a:ea typeface="Arial Black"/>
                <a:cs typeface="Aharoni" panose="02010803020104030203" pitchFamily="2" charset="-79"/>
                <a:sym typeface="Arial Black"/>
              </a:rPr>
              <a:t>Medicines &amp; Equipment</a:t>
            </a:r>
            <a:endParaRPr dirty="0">
              <a:solidFill>
                <a:schemeClr val="accent1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25" name="Shape 320">
            <a:extLst>
              <a:ext uri="{FF2B5EF4-FFF2-40B4-BE49-F238E27FC236}">
                <a16:creationId xmlns:a16="http://schemas.microsoft.com/office/drawing/2014/main" xmlns="" id="{C98EF1EE-3CFF-4203-881F-3A43D76D0861}"/>
              </a:ext>
            </a:extLst>
          </p:cNvPr>
          <p:cNvSpPr txBox="1"/>
          <p:nvPr/>
        </p:nvSpPr>
        <p:spPr>
          <a:xfrm>
            <a:off x="7447862" y="4820137"/>
            <a:ext cx="2173547" cy="578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>
                <a:solidFill>
                  <a:schemeClr val="accent1">
                    <a:lumMod val="75000"/>
                  </a:schemeClr>
                </a:solidFill>
                <a:ea typeface="Arial Black"/>
                <a:cs typeface="Aharoni" panose="02010803020104030203" pitchFamily="2" charset="-79"/>
                <a:sym typeface="Arial Black"/>
              </a:rPr>
              <a:t>Patient-</a:t>
            </a:r>
            <a:endParaRPr dirty="0">
              <a:solidFill>
                <a:schemeClr val="accent1">
                  <a:lumMod val="75000"/>
                </a:schemeClr>
              </a:solidFill>
              <a:cs typeface="Aharoni" panose="02010803020104030203" pitchFamily="2" charset="-79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 smtClean="0">
                <a:solidFill>
                  <a:schemeClr val="accent1">
                    <a:lumMod val="75000"/>
                  </a:schemeClr>
                </a:solidFill>
                <a:ea typeface="Arial Black"/>
                <a:cs typeface="Aharoni" panose="02010803020104030203" pitchFamily="2" charset="-79"/>
                <a:sym typeface="Arial Black"/>
              </a:rPr>
              <a:t>Centred </a:t>
            </a:r>
            <a:r>
              <a:rPr lang="en-IN" b="1" dirty="0">
                <a:solidFill>
                  <a:schemeClr val="accent1">
                    <a:lumMod val="75000"/>
                  </a:schemeClr>
                </a:solidFill>
                <a:ea typeface="Arial Black"/>
                <a:cs typeface="Aharoni" panose="02010803020104030203" pitchFamily="2" charset="-79"/>
                <a:sym typeface="Arial Black"/>
              </a:rPr>
              <a:t>Care</a:t>
            </a:r>
            <a:endParaRPr dirty="0">
              <a:solidFill>
                <a:schemeClr val="accent1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26" name="Shape 321">
            <a:extLst>
              <a:ext uri="{FF2B5EF4-FFF2-40B4-BE49-F238E27FC236}">
                <a16:creationId xmlns:a16="http://schemas.microsoft.com/office/drawing/2014/main" xmlns="" id="{A7A69F12-BA1A-4018-9DFF-27C5E8875A90}"/>
              </a:ext>
            </a:extLst>
          </p:cNvPr>
          <p:cNvSpPr txBox="1"/>
          <p:nvPr/>
        </p:nvSpPr>
        <p:spPr>
          <a:xfrm>
            <a:off x="10017374" y="4822687"/>
            <a:ext cx="1822645" cy="62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>
                <a:solidFill>
                  <a:schemeClr val="accent1">
                    <a:lumMod val="75000"/>
                  </a:schemeClr>
                </a:solidFill>
                <a:ea typeface="Arial Black"/>
                <a:cs typeface="Aharoni" panose="02010803020104030203" pitchFamily="2" charset="-79"/>
                <a:sym typeface="Arial Black"/>
              </a:rPr>
              <a:t>Information</a:t>
            </a:r>
            <a:endParaRPr dirty="0">
              <a:solidFill>
                <a:schemeClr val="accent1">
                  <a:lumMod val="75000"/>
                </a:schemeClr>
              </a:solidFill>
              <a:cs typeface="Aharoni" panose="02010803020104030203" pitchFamily="2" charset="-79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>
                <a:solidFill>
                  <a:schemeClr val="accent1">
                    <a:lumMod val="75000"/>
                  </a:schemeClr>
                </a:solidFill>
                <a:ea typeface="Arial Black"/>
                <a:cs typeface="Aharoni" panose="02010803020104030203" pitchFamily="2" charset="-79"/>
                <a:sym typeface="Arial Black"/>
              </a:rPr>
              <a:t>Systems</a:t>
            </a:r>
            <a:endParaRPr dirty="0">
              <a:solidFill>
                <a:schemeClr val="accent1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35" name="Shape 330">
            <a:extLst>
              <a:ext uri="{FF2B5EF4-FFF2-40B4-BE49-F238E27FC236}">
                <a16:creationId xmlns:a16="http://schemas.microsoft.com/office/drawing/2014/main" xmlns="" id="{1AC8B57F-4CF8-43B3-9601-4D43908AE5B8}"/>
              </a:ext>
            </a:extLst>
          </p:cNvPr>
          <p:cNvSpPr txBox="1"/>
          <p:nvPr/>
        </p:nvSpPr>
        <p:spPr>
          <a:xfrm>
            <a:off x="2831268" y="6473142"/>
            <a:ext cx="6542747" cy="25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Based on WHO Global HEARTS Technical Package</a:t>
            </a:r>
            <a:endParaRPr sz="1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0BDF73B-3281-453E-987C-B8B9044479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3" r="1930"/>
          <a:stretch/>
        </p:blipFill>
        <p:spPr>
          <a:xfrm>
            <a:off x="5631425" y="5388091"/>
            <a:ext cx="969748" cy="963296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16A800B-FBB7-4AF4-B705-EBEAAE0D7E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5"/>
          <a:stretch/>
        </p:blipFill>
        <p:spPr>
          <a:xfrm>
            <a:off x="3099720" y="5426048"/>
            <a:ext cx="990638" cy="969876"/>
          </a:xfrm>
          <a:prstGeom prst="rect">
            <a:avLst/>
          </a:prstGeom>
        </p:spPr>
      </p:pic>
      <p:pic>
        <p:nvPicPr>
          <p:cNvPr id="11" name="Picture 10" descr="A close up of graphics&#10;&#10;Description automatically generated">
            <a:extLst>
              <a:ext uri="{FF2B5EF4-FFF2-40B4-BE49-F238E27FC236}">
                <a16:creationId xmlns:a16="http://schemas.microsoft.com/office/drawing/2014/main" xmlns="" id="{41BA7A93-053B-4155-BD76-0A592ADEA0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3"/>
          <a:stretch/>
        </p:blipFill>
        <p:spPr>
          <a:xfrm>
            <a:off x="8048150" y="5375910"/>
            <a:ext cx="972972" cy="955236"/>
          </a:xfrm>
          <a:prstGeom prst="rect">
            <a:avLst/>
          </a:prstGeom>
        </p:spPr>
      </p:pic>
      <p:pic>
        <p:nvPicPr>
          <p:cNvPr id="13" name="Picture 12" descr="A picture containing game, man&#10;&#10;Description automatically generated">
            <a:extLst>
              <a:ext uri="{FF2B5EF4-FFF2-40B4-BE49-F238E27FC236}">
                <a16:creationId xmlns:a16="http://schemas.microsoft.com/office/drawing/2014/main" xmlns="" id="{F01B1E15-9AA5-4E43-B004-A2C8C75112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8"/>
          <a:stretch/>
        </p:blipFill>
        <p:spPr>
          <a:xfrm>
            <a:off x="10425789" y="5444845"/>
            <a:ext cx="947162" cy="955236"/>
          </a:xfrm>
          <a:prstGeom prst="rect">
            <a:avLst/>
          </a:prstGeom>
        </p:spPr>
      </p:pic>
      <p:pic>
        <p:nvPicPr>
          <p:cNvPr id="5" name="Picture 4" descr="A picture containing man, game&#10;&#10;Description automatically generated">
            <a:extLst>
              <a:ext uri="{FF2B5EF4-FFF2-40B4-BE49-F238E27FC236}">
                <a16:creationId xmlns:a16="http://schemas.microsoft.com/office/drawing/2014/main" xmlns="" id="{9B1DEA17-D1BA-4F8D-8C28-1521AC61A0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57" t="5474" r="5189" b="3009"/>
          <a:stretch/>
        </p:blipFill>
        <p:spPr>
          <a:xfrm>
            <a:off x="795641" y="5450775"/>
            <a:ext cx="962780" cy="9761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864" y="173414"/>
            <a:ext cx="11132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India Hypertension Control Initiative (IHCI) Maharashtra</a:t>
            </a:r>
          </a:p>
        </p:txBody>
      </p:sp>
      <p:sp>
        <p:nvSpPr>
          <p:cNvPr id="8" name="Rectangle 7"/>
          <p:cNvSpPr/>
          <p:nvPr/>
        </p:nvSpPr>
        <p:spPr>
          <a:xfrm>
            <a:off x="768876" y="1010284"/>
            <a:ext cx="108059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Aim of IHCI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the blood pressure control from 10% to 30% in the project districts in India by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Strengthen the hypertension treatment component of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NPCDCS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IHCI was launch in November 2018 at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Wardha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Bhandara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Satara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Sindhudurg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districts of Maharashtra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864" y="4080585"/>
            <a:ext cx="11368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 of scalable treatment of hypertension under IHCI </a:t>
            </a:r>
            <a:endParaRPr lang="en-I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13051" y="3796146"/>
            <a:ext cx="107791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742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267" y="139338"/>
            <a:ext cx="7056362" cy="1101634"/>
          </a:xfrm>
          <a:noFill/>
        </p:spPr>
        <p:txBody>
          <a:bodyPr>
            <a:noAutofit/>
          </a:bodyPr>
          <a:lstStyle/>
          <a:p>
            <a:pPr algn="ctr"/>
            <a:r>
              <a:rPr lang="en-IN" sz="3600" dirty="0" smtClean="0">
                <a:solidFill>
                  <a:srgbClr val="C00000"/>
                </a:solidFill>
                <a:latin typeface="+mn-lt"/>
              </a:rPr>
              <a:t>Maharashtra HT Treatment protocol</a:t>
            </a:r>
            <a:endParaRPr lang="en-IN" sz="3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450" y="1357745"/>
            <a:ext cx="6805749" cy="458585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IN" sz="1400" b="1" dirty="0" smtClean="0"/>
          </a:p>
          <a:p>
            <a:pPr marL="0" indent="0">
              <a:buNone/>
            </a:pPr>
            <a:r>
              <a:rPr lang="en-IN" sz="3200" b="1" dirty="0" smtClean="0"/>
              <a:t>The Benefits are</a:t>
            </a:r>
          </a:p>
          <a:p>
            <a:pPr>
              <a:spcBef>
                <a:spcPts val="0"/>
              </a:spcBef>
            </a:pPr>
            <a:r>
              <a:rPr lang="en-IN" sz="3200" dirty="0" smtClean="0"/>
              <a:t>Providers</a:t>
            </a:r>
            <a:r>
              <a:rPr lang="en-IN" sz="3200" b="0" dirty="0" smtClean="0"/>
              <a:t>- </a:t>
            </a:r>
            <a:r>
              <a:rPr lang="en-IN" sz="3200" b="0" dirty="0"/>
              <a:t>wide acceptability </a:t>
            </a:r>
            <a:r>
              <a:rPr lang="en-IN" sz="3200" b="0" dirty="0" smtClean="0"/>
              <a:t>among clinicians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sz="3200" b="0" dirty="0" smtClean="0"/>
              <a:t>  (Evidence based clinical guidelines)</a:t>
            </a:r>
          </a:p>
          <a:p>
            <a:pPr marL="0" indent="0">
              <a:spcBef>
                <a:spcPts val="0"/>
              </a:spcBef>
              <a:buNone/>
            </a:pPr>
            <a:endParaRPr lang="en-IN" sz="1800" b="0" dirty="0" smtClean="0"/>
          </a:p>
          <a:p>
            <a:pPr>
              <a:spcBef>
                <a:spcPts val="0"/>
              </a:spcBef>
            </a:pPr>
            <a:r>
              <a:rPr lang="en-IN" sz="3200" b="0" dirty="0" smtClean="0"/>
              <a:t>Better outcome in</a:t>
            </a:r>
            <a:r>
              <a:rPr lang="en-IN" sz="3200" dirty="0" smtClean="0"/>
              <a:t> patients </a:t>
            </a:r>
          </a:p>
          <a:p>
            <a:pPr>
              <a:spcBef>
                <a:spcPts val="0"/>
              </a:spcBef>
            </a:pPr>
            <a:endParaRPr lang="en-IN" sz="1800" b="0" dirty="0" smtClean="0"/>
          </a:p>
          <a:p>
            <a:pPr>
              <a:spcBef>
                <a:spcPts val="0"/>
              </a:spcBef>
            </a:pPr>
            <a:r>
              <a:rPr lang="en-IN" sz="3200" dirty="0" smtClean="0"/>
              <a:t>Health System </a:t>
            </a:r>
            <a:r>
              <a:rPr lang="en-IN" sz="3200" b="0" dirty="0" smtClean="0"/>
              <a:t>-Improved drug management due to </a:t>
            </a:r>
            <a:r>
              <a:rPr lang="en-IN" sz="3200" b="0" dirty="0"/>
              <a:t>f</a:t>
            </a:r>
            <a:r>
              <a:rPr lang="en-IN" sz="3200" b="0" dirty="0" smtClean="0"/>
              <a:t>ewer drugs </a:t>
            </a:r>
            <a:endParaRPr lang="en-IN" sz="32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" y="139337"/>
            <a:ext cx="4166097" cy="65749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73074" y="6344977"/>
            <a:ext cx="5957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/>
              <a:t>Approved by expert Consensus in MH  for </a:t>
            </a:r>
            <a:r>
              <a:rPr lang="en-IN" b="1" dirty="0"/>
              <a:t>use since Aug 2018</a:t>
            </a:r>
          </a:p>
        </p:txBody>
      </p:sp>
    </p:spTree>
    <p:extLst>
      <p:ext uri="{BB962C8B-B14F-4D97-AF65-F5344CB8AC3E}">
        <p14:creationId xmlns:p14="http://schemas.microsoft.com/office/powerpoint/2010/main" xmlns="" val="11726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178B452-80C9-904C-9B9C-EDCBB681F65E}"/>
              </a:ext>
            </a:extLst>
          </p:cNvPr>
          <p:cNvGrpSpPr/>
          <p:nvPr/>
        </p:nvGrpSpPr>
        <p:grpSpPr>
          <a:xfrm>
            <a:off x="9038029" y="1120896"/>
            <a:ext cx="3153971" cy="5159044"/>
            <a:chOff x="7575162" y="0"/>
            <a:chExt cx="4616838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F3AB184-FF89-6342-AF3B-95B9DD321365}"/>
                </a:ext>
              </a:extLst>
            </p:cNvPr>
            <p:cNvSpPr/>
            <p:nvPr/>
          </p:nvSpPr>
          <p:spPr>
            <a:xfrm>
              <a:off x="7575162" y="0"/>
              <a:ext cx="4616838" cy="6858000"/>
            </a:xfrm>
            <a:prstGeom prst="rect">
              <a:avLst/>
            </a:prstGeom>
            <a:solidFill>
              <a:srgbClr val="C8D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6F29F9D-AA95-C94F-B1EF-B36F9B2F6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201"/>
            <a:stretch/>
          </p:blipFill>
          <p:spPr>
            <a:xfrm>
              <a:off x="7575162" y="0"/>
              <a:ext cx="4616837" cy="65766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F78C9EA-B85A-7E43-8AAF-4D76BCC0F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57613" y="1029605"/>
              <a:ext cx="2250500" cy="398213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B19F29-E437-5649-873D-FA714B9CC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306" y="988343"/>
            <a:ext cx="2479707" cy="648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768BFA-A378-9740-83B6-4E0A1538F4B6}"/>
              </a:ext>
            </a:extLst>
          </p:cNvPr>
          <p:cNvSpPr txBox="1"/>
          <p:nvPr/>
        </p:nvSpPr>
        <p:spPr>
          <a:xfrm>
            <a:off x="9109740" y="132418"/>
            <a:ext cx="280696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Metropolis" pitchFamily="2" charset="77"/>
                <a:cs typeface="Arial" panose="020B0604020202020204" pitchFamily="34" charset="0"/>
              </a:rPr>
              <a:t>Use any modern Android device. Today, most doctors and nurses use their personal device.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157" y="156572"/>
            <a:ext cx="8522644" cy="872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F40C4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600" dirty="0">
                <a:solidFill>
                  <a:srgbClr val="C00000"/>
                </a:solidFill>
                <a:latin typeface="+mn-lt"/>
              </a:rPr>
              <a:t>System for monitoring of IHCI activities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9013" y="850957"/>
            <a:ext cx="1398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400" dirty="0"/>
              <a:t>App</a:t>
            </a:r>
          </a:p>
        </p:txBody>
      </p:sp>
      <p:pic>
        <p:nvPicPr>
          <p:cNvPr id="3" name="Simple App_Larg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>
            <a:lum bright="-20000" contrast="40000"/>
          </a:blip>
          <a:stretch>
            <a:fillRect/>
          </a:stretch>
        </p:blipFill>
        <p:spPr>
          <a:xfrm>
            <a:off x="9038028" y="1133751"/>
            <a:ext cx="2950385" cy="5409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Content Placeholder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B64974D6-6F2B-4AE6-AE86-89FDA46A4A8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8" t="9468" r="5262" b="18260"/>
          <a:stretch/>
        </p:blipFill>
        <p:spPr>
          <a:xfrm>
            <a:off x="629306" y="3495153"/>
            <a:ext cx="8057494" cy="30478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5FFCD7-0DCC-7242-BEAA-68A62BF48BCC}"/>
              </a:ext>
            </a:extLst>
          </p:cNvPr>
          <p:cNvSpPr txBox="1"/>
          <p:nvPr/>
        </p:nvSpPr>
        <p:spPr>
          <a:xfrm>
            <a:off x="629306" y="1875375"/>
            <a:ext cx="8057494" cy="15327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 smtClean="0">
                <a:latin typeface="Metropolis" pitchFamily="2" charset="77"/>
                <a:cs typeface="Arial" panose="020B0604020202020204" pitchFamily="34" charset="0"/>
              </a:rPr>
              <a:t>Enroll new patient under 30 secs</a:t>
            </a:r>
          </a:p>
          <a:p>
            <a:pPr algn="ctr">
              <a:lnSpc>
                <a:spcPct val="130000"/>
              </a:lnSpc>
            </a:pPr>
            <a:r>
              <a:rPr lang="en-US" sz="2400" dirty="0" smtClean="0">
                <a:latin typeface="Metropolis" pitchFamily="2" charset="77"/>
                <a:cs typeface="Arial" panose="020B0604020202020204" pitchFamily="34" charset="0"/>
              </a:rPr>
              <a:t>With </a:t>
            </a:r>
            <a:r>
              <a:rPr lang="en-US" sz="2400" dirty="0">
                <a:latin typeface="Metropolis" pitchFamily="2" charset="77"/>
                <a:cs typeface="Arial" panose="020B0604020202020204" pitchFamily="34" charset="0"/>
              </a:rPr>
              <a:t>a scannable BP Passport, a returning patient can be recorded in ~</a:t>
            </a:r>
            <a:r>
              <a:rPr lang="en-US" sz="2400" i="1" dirty="0">
                <a:latin typeface="Metropolis" pitchFamily="2" charset="77"/>
                <a:cs typeface="Arial" panose="020B0604020202020204" pitchFamily="34" charset="0"/>
              </a:rPr>
              <a:t>15 sec</a:t>
            </a:r>
            <a:r>
              <a:rPr lang="en-US" sz="2400" dirty="0">
                <a:latin typeface="Metropolis" pitchFamily="2" charset="77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Media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741334" y="1157676"/>
            <a:ext cx="3235677" cy="5700324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15" name="Media1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/>
          <a:stretch>
            <a:fillRect/>
          </a:stretch>
        </p:blipFill>
        <p:spPr>
          <a:xfrm>
            <a:off x="8669866" y="1032934"/>
            <a:ext cx="3522133" cy="582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13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9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36" y="145746"/>
            <a:ext cx="11130844" cy="727090"/>
          </a:xfrm>
          <a:noFill/>
        </p:spPr>
        <p:txBody>
          <a:bodyPr>
            <a:noAutofit/>
          </a:bodyPr>
          <a:lstStyle/>
          <a:p>
            <a:pPr algn="ctr"/>
            <a:r>
              <a:rPr lang="en-IN" sz="3600" b="1" dirty="0" smtClean="0">
                <a:solidFill>
                  <a:srgbClr val="C00000"/>
                </a:solidFill>
                <a:latin typeface="+mn-lt"/>
              </a:rPr>
              <a:t>Status of IHCI Registration in Maharashtra</a:t>
            </a:r>
            <a:endParaRPr lang="en-IN" sz="36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6556788"/>
              </p:ext>
            </p:extLst>
          </p:nvPr>
        </p:nvGraphicFramePr>
        <p:xfrm>
          <a:off x="507436" y="4187950"/>
          <a:ext cx="10846364" cy="2531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8689">
                  <a:extLst>
                    <a:ext uri="{9D8B030D-6E8A-4147-A177-3AD203B41FA5}">
                      <a16:colId xmlns:a16="http://schemas.microsoft.com/office/drawing/2014/main" xmlns="" val="3135490448"/>
                    </a:ext>
                  </a:extLst>
                </a:gridCol>
                <a:gridCol w="3301157">
                  <a:extLst>
                    <a:ext uri="{9D8B030D-6E8A-4147-A177-3AD203B41FA5}">
                      <a16:colId xmlns:a16="http://schemas.microsoft.com/office/drawing/2014/main" xmlns="" val="1926460273"/>
                    </a:ext>
                  </a:extLst>
                </a:gridCol>
                <a:gridCol w="2510208">
                  <a:extLst>
                    <a:ext uri="{9D8B030D-6E8A-4147-A177-3AD203B41FA5}">
                      <a16:colId xmlns:a16="http://schemas.microsoft.com/office/drawing/2014/main" xmlns="" val="657933080"/>
                    </a:ext>
                  </a:extLst>
                </a:gridCol>
                <a:gridCol w="2866310">
                  <a:extLst>
                    <a:ext uri="{9D8B030D-6E8A-4147-A177-3AD203B41FA5}">
                      <a16:colId xmlns:a16="http://schemas.microsoft.com/office/drawing/2014/main" xmlns="" val="472203927"/>
                    </a:ext>
                  </a:extLst>
                </a:gridCol>
              </a:tblGrid>
              <a:tr h="674325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Name</a:t>
                      </a:r>
                      <a:r>
                        <a:rPr lang="en-IN" sz="2000" b="1" baseline="0" dirty="0" smtClean="0"/>
                        <a:t> of the district </a:t>
                      </a:r>
                      <a:endParaRPr lang="en-IN" sz="20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Estimated Hypertension Patient </a:t>
                      </a:r>
                      <a:endParaRPr lang="en-IN" sz="20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Total</a:t>
                      </a:r>
                      <a:r>
                        <a:rPr lang="en-IN" sz="2000" b="1" baseline="0" dirty="0" smtClean="0"/>
                        <a:t> Registration till Sept 2019 </a:t>
                      </a:r>
                      <a:endParaRPr lang="en-IN" sz="20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Proportion (%) of HT Patient registered </a:t>
                      </a:r>
                      <a:endParaRPr lang="en-IN" sz="20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4426256"/>
                  </a:ext>
                </a:extLst>
              </a:tr>
              <a:tr h="365998">
                <a:tc>
                  <a:txBody>
                    <a:bodyPr/>
                    <a:lstStyle/>
                    <a:p>
                      <a:pPr algn="l" fontAlgn="ctr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Bhandara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</a:t>
                      </a:r>
                      <a:r>
                        <a:rPr lang="en-IN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1,36,459.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32,049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23.49%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99263351"/>
                  </a:ext>
                </a:extLst>
              </a:tr>
              <a:tr h="365998">
                <a:tc>
                  <a:txBody>
                    <a:bodyPr/>
                    <a:lstStyle/>
                    <a:p>
                      <a:pPr algn="l" fontAlgn="ctr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Wardha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</a:t>
                      </a:r>
                      <a:r>
                        <a:rPr lang="en-IN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1,21,834.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31,642 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25.97%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3004785"/>
                  </a:ext>
                </a:extLst>
              </a:tr>
              <a:tr h="365998">
                <a:tc>
                  <a:txBody>
                    <a:bodyPr/>
                    <a:lstStyle/>
                    <a:p>
                      <a:pPr algn="l" fontAlgn="ctr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Sindhudurg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1,06,151.00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14,807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74278648"/>
                  </a:ext>
                </a:extLst>
              </a:tr>
              <a:tr h="365998">
                <a:tc>
                  <a:txBody>
                    <a:bodyPr/>
                    <a:lstStyle/>
                    <a:p>
                      <a:pPr algn="l" fontAlgn="ctr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Satara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4,59,303.00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26,995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807293601"/>
                  </a:ext>
                </a:extLst>
              </a:tr>
              <a:tr h="365998">
                <a:tc>
                  <a:txBody>
                    <a:bodyPr/>
                    <a:lstStyle/>
                    <a:p>
                      <a:pPr algn="l" fontAlgn="ctr"/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8,23,747.00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</a:t>
                      </a:r>
                      <a:r>
                        <a:rPr lang="en-IN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1,05,493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523055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638280" y="6353855"/>
            <a:ext cx="553720" cy="365125"/>
          </a:xfrm>
        </p:spPr>
        <p:txBody>
          <a:bodyPr/>
          <a:lstStyle/>
          <a:p>
            <a:fld id="{613A39F4-93BA-4457-AC7E-567219C8778C}" type="slidenum">
              <a:rPr lang="en-IN" smtClean="0"/>
              <a:pPr/>
              <a:t>6</a:t>
            </a:fld>
            <a:endParaRPr lang="en-IN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xmlns="" val="3005771577"/>
              </p:ext>
            </p:extLst>
          </p:nvPr>
        </p:nvGraphicFramePr>
        <p:xfrm>
          <a:off x="507436" y="872836"/>
          <a:ext cx="10846364" cy="3120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8572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5808"/>
          </a:xfrm>
        </p:spPr>
        <p:txBody>
          <a:bodyPr>
            <a:normAutofit/>
          </a:bodyPr>
          <a:lstStyle/>
          <a:p>
            <a:pPr algn="ctr"/>
            <a:r>
              <a:rPr lang="en-IN" sz="3600" dirty="0" smtClean="0">
                <a:solidFill>
                  <a:srgbClr val="C00000"/>
                </a:solidFill>
                <a:latin typeface="+mn-lt"/>
              </a:rPr>
              <a:t>Control rate of IHCI patient in IHCI Implemented district for 3</a:t>
            </a:r>
            <a:r>
              <a:rPr lang="en-IN" sz="3600" baseline="30000" dirty="0" smtClean="0">
                <a:solidFill>
                  <a:srgbClr val="C00000"/>
                </a:solidFill>
                <a:latin typeface="+mn-lt"/>
              </a:rPr>
              <a:t>rd</a:t>
            </a:r>
            <a:r>
              <a:rPr lang="en-IN" sz="3600" dirty="0" smtClean="0">
                <a:solidFill>
                  <a:srgbClr val="C00000"/>
                </a:solidFill>
                <a:latin typeface="+mn-lt"/>
              </a:rPr>
              <a:t> Quarter 2019 report </a:t>
            </a:r>
            <a:endParaRPr lang="en-IN" sz="36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27447817"/>
              </p:ext>
            </p:extLst>
          </p:nvPr>
        </p:nvGraphicFramePr>
        <p:xfrm>
          <a:off x="838200" y="1405054"/>
          <a:ext cx="10515600" cy="5107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97951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00071957"/>
              </p:ext>
            </p:extLst>
          </p:nvPr>
        </p:nvGraphicFramePr>
        <p:xfrm>
          <a:off x="995680" y="984070"/>
          <a:ext cx="10215880" cy="5498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2726"/>
            <a:ext cx="10515600" cy="771344"/>
          </a:xfrm>
          <a:noFill/>
        </p:spPr>
        <p:txBody>
          <a:bodyPr>
            <a:noAutofit/>
          </a:bodyPr>
          <a:lstStyle/>
          <a:p>
            <a:pPr algn="ctr"/>
            <a:r>
              <a:rPr lang="en-IN" sz="3600" b="1" dirty="0" err="1" smtClean="0">
                <a:solidFill>
                  <a:srgbClr val="C00000"/>
                </a:solidFill>
                <a:latin typeface="+mn-lt"/>
              </a:rPr>
              <a:t>Wardha</a:t>
            </a:r>
            <a:r>
              <a:rPr lang="en-IN" sz="3600" b="1" dirty="0" smtClean="0">
                <a:solidFill>
                  <a:srgbClr val="C00000"/>
                </a:solidFill>
                <a:latin typeface="+mn-lt"/>
              </a:rPr>
              <a:t> District Monthly IHCI Registration</a:t>
            </a:r>
            <a:endParaRPr lang="en-IN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5614671" y="2207034"/>
            <a:ext cx="1630680" cy="411480"/>
          </a:xfrm>
          <a:prstGeom prst="notched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5434331" y="1559752"/>
            <a:ext cx="537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/>
              <a:t>Door to Door Screening Project </a:t>
            </a:r>
            <a:endParaRPr lang="en-IN" sz="28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514340" y="1332137"/>
            <a:ext cx="30481" cy="4124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6571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835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IN" sz="3600" b="1" dirty="0" smtClean="0">
                <a:solidFill>
                  <a:srgbClr val="C00000"/>
                </a:solidFill>
                <a:latin typeface="+mn-lt"/>
              </a:rPr>
              <a:t>Door to Door Screening – </a:t>
            </a:r>
            <a:br>
              <a:rPr lang="en-IN" sz="3600" b="1" dirty="0" smtClean="0">
                <a:solidFill>
                  <a:srgbClr val="C00000"/>
                </a:solidFill>
                <a:latin typeface="+mn-lt"/>
              </a:rPr>
            </a:br>
            <a:r>
              <a:rPr lang="en-IN" sz="3600" b="1" dirty="0" smtClean="0">
                <a:solidFill>
                  <a:srgbClr val="C00000"/>
                </a:solidFill>
                <a:latin typeface="+mn-lt"/>
              </a:rPr>
              <a:t>improve HT patient registration under IHCI</a:t>
            </a:r>
            <a:endParaRPr lang="en-IN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398"/>
            <a:ext cx="10515600" cy="499003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IN" sz="2800" dirty="0" smtClean="0"/>
              <a:t>Objective </a:t>
            </a:r>
          </a:p>
          <a:p>
            <a:pPr>
              <a:spcBef>
                <a:spcPts val="0"/>
              </a:spcBef>
            </a:pPr>
            <a:r>
              <a:rPr lang="en-IN" sz="2800" b="0" dirty="0" smtClean="0"/>
              <a:t>To accelerate </a:t>
            </a:r>
            <a:r>
              <a:rPr lang="en-IN" sz="2800" b="0" dirty="0" err="1" smtClean="0"/>
              <a:t>enrollment</a:t>
            </a:r>
            <a:r>
              <a:rPr lang="en-IN" sz="2800" b="0" dirty="0" smtClean="0"/>
              <a:t> of Hypertension patient for treatment by facilitating and providing access to  diagnosis and treatment </a:t>
            </a:r>
          </a:p>
          <a:p>
            <a:pPr>
              <a:spcBef>
                <a:spcPts val="0"/>
              </a:spcBef>
            </a:pPr>
            <a:endParaRPr lang="en-IN" sz="1100" b="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IN" sz="2800" dirty="0" smtClean="0"/>
              <a:t>Expected Outcome </a:t>
            </a:r>
            <a:r>
              <a:rPr lang="en-IN" sz="2800" b="0" dirty="0" smtClean="0"/>
              <a:t>– </a:t>
            </a:r>
          </a:p>
          <a:p>
            <a:pPr>
              <a:spcBef>
                <a:spcPts val="0"/>
              </a:spcBef>
            </a:pPr>
            <a:r>
              <a:rPr lang="en-IN" sz="2800" b="0" dirty="0" smtClean="0"/>
              <a:t>Increase in awareness about hypertension </a:t>
            </a:r>
            <a:endParaRPr lang="en-IN" sz="2800" b="0" dirty="0"/>
          </a:p>
          <a:p>
            <a:pPr>
              <a:spcBef>
                <a:spcPts val="0"/>
              </a:spcBef>
            </a:pPr>
            <a:r>
              <a:rPr lang="en-IN" sz="2800" b="0" dirty="0" smtClean="0"/>
              <a:t>Maximum number of HT patient will avail Diagnosis and Treatment services</a:t>
            </a:r>
          </a:p>
          <a:p>
            <a:pPr marL="0" indent="0">
              <a:spcBef>
                <a:spcPts val="0"/>
              </a:spcBef>
              <a:buNone/>
            </a:pPr>
            <a:endParaRPr lang="en-IN" sz="1200" b="0" dirty="0"/>
          </a:p>
          <a:p>
            <a:pPr marL="0" indent="0">
              <a:spcBef>
                <a:spcPts val="0"/>
              </a:spcBef>
              <a:buNone/>
            </a:pPr>
            <a:r>
              <a:rPr lang="en-IN" sz="2800" dirty="0"/>
              <a:t>Target population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IN" sz="2800" dirty="0"/>
              <a:t>1) </a:t>
            </a:r>
            <a:r>
              <a:rPr lang="en-US" sz="2800" b="0" dirty="0"/>
              <a:t>Individuals with undiagnosed disease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0" dirty="0"/>
              <a:t>2) Diagnosed but untreated </a:t>
            </a:r>
            <a:r>
              <a:rPr lang="en-US" sz="2800" b="0" dirty="0" smtClean="0"/>
              <a:t>disease</a:t>
            </a:r>
            <a:r>
              <a:rPr lang="en-IN" sz="2800" b="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5312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4851</TotalTime>
  <Words>1110</Words>
  <Application>Microsoft Office PowerPoint</Application>
  <PresentationFormat>Custom</PresentationFormat>
  <Paragraphs>238</Paragraphs>
  <Slides>15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India Hypertension Control Initiative(IHCI)  Continuum of Care  </vt:lpstr>
      <vt:lpstr>Hypertension control is Key to reducing CVD deaths Hypertension Prevalence in Maharashtra -24.8% (DLHS 12-14)</vt:lpstr>
      <vt:lpstr>Slide 3</vt:lpstr>
      <vt:lpstr>Maharashtra HT Treatment protocol</vt:lpstr>
      <vt:lpstr>Slide 5</vt:lpstr>
      <vt:lpstr>Status of IHCI Registration in Maharashtra</vt:lpstr>
      <vt:lpstr>Control rate of IHCI patient in IHCI Implemented district for 3rd Quarter 2019 report </vt:lpstr>
      <vt:lpstr>Wardha District Monthly IHCI Registration</vt:lpstr>
      <vt:lpstr>Door to Door Screening –  improve HT patient registration under IHCI</vt:lpstr>
      <vt:lpstr>Door to Door counselling of community to access diagnosis and treatment </vt:lpstr>
      <vt:lpstr>Door to Door Screening- Pilot</vt:lpstr>
      <vt:lpstr>Door to Door Screening- Pilot</vt:lpstr>
      <vt:lpstr>Sub-Centre Taroda and Yesumba  ( Wardha District)  Monthly IHCI Registration</vt:lpstr>
      <vt:lpstr>Door to Door Screening-Scalability  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 Hypertension Control Initiative : Maharastra</dc:title>
  <dc:creator>Thakkar, Dr Jatin</dc:creator>
  <cp:lastModifiedBy>acer</cp:lastModifiedBy>
  <cp:revision>148</cp:revision>
  <cp:lastPrinted>2019-11-13T07:51:55Z</cp:lastPrinted>
  <dcterms:created xsi:type="dcterms:W3CDTF">2019-11-07T11:27:13Z</dcterms:created>
  <dcterms:modified xsi:type="dcterms:W3CDTF">2019-11-17T06:15:08Z</dcterms:modified>
</cp:coreProperties>
</file>