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1" r:id="rId1"/>
  </p:sldMasterIdLst>
  <p:notesMasterIdLst>
    <p:notesMasterId r:id="rId19"/>
  </p:notesMasterIdLst>
  <p:sldIdLst>
    <p:sldId id="927" r:id="rId2"/>
    <p:sldId id="915" r:id="rId3"/>
    <p:sldId id="926" r:id="rId4"/>
    <p:sldId id="920" r:id="rId5"/>
    <p:sldId id="841" r:id="rId6"/>
    <p:sldId id="805" r:id="rId7"/>
    <p:sldId id="902" r:id="rId8"/>
    <p:sldId id="903" r:id="rId9"/>
    <p:sldId id="928" r:id="rId10"/>
    <p:sldId id="842" r:id="rId11"/>
    <p:sldId id="894" r:id="rId12"/>
    <p:sldId id="825" r:id="rId13"/>
    <p:sldId id="913" r:id="rId14"/>
    <p:sldId id="909" r:id="rId15"/>
    <p:sldId id="918" r:id="rId16"/>
    <p:sldId id="919" r:id="rId17"/>
    <p:sldId id="923" r:id="rId18"/>
  </p:sldIdLst>
  <p:sldSz cx="9144000" cy="6858000" type="screen4x3"/>
  <p:notesSz cx="7045325" cy="9345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>
          <p15:clr>
            <a:srgbClr val="A4A3A4"/>
          </p15:clr>
        </p15:guide>
        <p15:guide id="2" pos="221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ita" initials="S" lastIdx="11" clrIdx="0"/>
  <p:cmAuthor id="1" name="sirisha" initials="sp" lastIdx="4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2B2"/>
    <a:srgbClr val="FF0000"/>
    <a:srgbClr val="F1650F"/>
    <a:srgbClr val="CCFFFF"/>
    <a:srgbClr val="FF6600"/>
    <a:srgbClr val="CC3300"/>
    <a:srgbClr val="FFFFFF"/>
    <a:srgbClr val="FDEFE7"/>
    <a:srgbClr val="F9F9F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5018" autoAdjust="0"/>
  </p:normalViewPr>
  <p:slideViewPr>
    <p:cSldViewPr>
      <p:cViewPr varScale="1">
        <p:scale>
          <a:sx n="70" d="100"/>
          <a:sy n="70" d="100"/>
        </p:scale>
        <p:origin x="1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868" y="-108"/>
      </p:cViewPr>
      <p:guideLst>
        <p:guide orient="horz" pos="2943"/>
        <p:guide pos="221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OT_May2017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OT_May2017%20(5)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hp%20pc\Desktop\WHP\Monthly%20report+Brief%20report%20+%20Report%20Card\Snapshot%20and%20report%20card%20data\Report%20Card%20Data%20-%20MAR-1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Patna\BMGF_April13th_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ownloads\OT_May2017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Patna</a:t>
            </a:r>
            <a:r>
              <a:rPr lang="en-IN" baseline="0"/>
              <a:t> (in%)</a:t>
            </a:r>
            <a:endParaRPr lang="en-IN"/>
          </a:p>
        </c:rich>
      </c:tx>
      <c:layout>
        <c:manualLayout>
          <c:xMode val="edge"/>
          <c:yMode val="edge"/>
          <c:x val="0.40949300087489082"/>
          <c:y val="1.8518518518518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7.3333849172482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9904233271135551E-2"/>
                  <c:y val="3.8133601569690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41625856343171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2806253316658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6156084788756281E-2"/>
                  <c:y val="-8.6873365994070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503113562298518E-2"/>
                  <c:y val="-6.949869279525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Sheet1!$A$39:$A$44</c:f>
              <c:strCache>
                <c:ptCount val="6"/>
                <c:pt idx="0">
                  <c:v>AYUSH</c:v>
                </c:pt>
                <c:pt idx="1">
                  <c:v>Private qualified</c:v>
                </c:pt>
                <c:pt idx="2">
                  <c:v>Government qualified</c:v>
                </c:pt>
                <c:pt idx="3">
                  <c:v>Unqualified</c:v>
                </c:pt>
                <c:pt idx="4">
                  <c:v>Pharmacies</c:v>
                </c:pt>
                <c:pt idx="5">
                  <c:v>Municipal Dispensaries</c:v>
                </c:pt>
              </c:strCache>
            </c:strRef>
          </c:cat>
          <c:val>
            <c:numRef>
              <c:f>Sheet1!$B$39:$B$44</c:f>
              <c:numCache>
                <c:formatCode>0</c:formatCode>
                <c:ptCount val="6"/>
                <c:pt idx="0">
                  <c:v>0</c:v>
                </c:pt>
                <c:pt idx="1">
                  <c:v>69.2</c:v>
                </c:pt>
                <c:pt idx="2">
                  <c:v>4.5</c:v>
                </c:pt>
                <c:pt idx="3">
                  <c:v>4.2</c:v>
                </c:pt>
                <c:pt idx="4">
                  <c:v>20.6</c:v>
                </c:pt>
                <c:pt idx="5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079955283367366"/>
          <c:y val="0.78231770752412855"/>
          <c:w val="0.84984122355076086"/>
          <c:h val="0.198739908892604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Formal Provider (FP) Engagement and Activity</a:t>
            </a:r>
          </a:p>
        </c:rich>
      </c:tx>
      <c:layout>
        <c:manualLayout>
          <c:xMode val="edge"/>
          <c:yMode val="edge"/>
          <c:x val="0.16273415823022133"/>
          <c:y val="2.0833333333333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06525330275104"/>
          <c:y val="0.14051577855093694"/>
          <c:w val="0.79133339474258657"/>
          <c:h val="0.685024174609752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FPs engaged (cumulative)</c:v>
                </c:pt>
              </c:strCache>
            </c:strRef>
          </c:tx>
          <c:marker>
            <c:symbol val="none"/>
          </c:marker>
          <c:cat>
            <c:strRef>
              <c:f>Sheet1!$A$2:$A$38</c:f>
              <c:strCache>
                <c:ptCount val="37"/>
                <c:pt idx="0">
                  <c:v>May'14</c:v>
                </c:pt>
                <c:pt idx="1">
                  <c:v>June'14</c:v>
                </c:pt>
                <c:pt idx="2">
                  <c:v>July'14</c:v>
                </c:pt>
                <c:pt idx="3">
                  <c:v>Aug'14</c:v>
                </c:pt>
                <c:pt idx="4">
                  <c:v>Sep'14</c:v>
                </c:pt>
                <c:pt idx="5">
                  <c:v>Oct'14</c:v>
                </c:pt>
                <c:pt idx="6">
                  <c:v>Nov'14</c:v>
                </c:pt>
                <c:pt idx="7">
                  <c:v>Dec'14</c:v>
                </c:pt>
                <c:pt idx="8">
                  <c:v>Jan'15</c:v>
                </c:pt>
                <c:pt idx="9">
                  <c:v>Feb'15</c:v>
                </c:pt>
                <c:pt idx="10">
                  <c:v>Mar'15</c:v>
                </c:pt>
                <c:pt idx="11">
                  <c:v>April'15</c:v>
                </c:pt>
                <c:pt idx="12">
                  <c:v>May'15</c:v>
                </c:pt>
                <c:pt idx="13">
                  <c:v>Jun'15</c:v>
                </c:pt>
                <c:pt idx="14">
                  <c:v>Jul'15</c:v>
                </c:pt>
                <c:pt idx="15">
                  <c:v>Aug'15</c:v>
                </c:pt>
                <c:pt idx="16">
                  <c:v>Sep'15</c:v>
                </c:pt>
                <c:pt idx="17">
                  <c:v>Oct'15</c:v>
                </c:pt>
                <c:pt idx="18">
                  <c:v>Nov'15</c:v>
                </c:pt>
                <c:pt idx="19">
                  <c:v>Dec'15</c:v>
                </c:pt>
                <c:pt idx="20">
                  <c:v>Jan'16</c:v>
                </c:pt>
                <c:pt idx="21">
                  <c:v>Feb'16</c:v>
                </c:pt>
                <c:pt idx="22">
                  <c:v>Mar'16</c:v>
                </c:pt>
                <c:pt idx="23">
                  <c:v>Apr'16</c:v>
                </c:pt>
                <c:pt idx="24">
                  <c:v>May'16</c:v>
                </c:pt>
                <c:pt idx="25">
                  <c:v>Jun'16</c:v>
                </c:pt>
                <c:pt idx="26">
                  <c:v>Jul'16</c:v>
                </c:pt>
                <c:pt idx="27">
                  <c:v>Aug'16</c:v>
                </c:pt>
                <c:pt idx="28">
                  <c:v>Sep'16</c:v>
                </c:pt>
                <c:pt idx="29">
                  <c:v>Oct'16</c:v>
                </c:pt>
                <c:pt idx="30">
                  <c:v>Nov'16</c:v>
                </c:pt>
                <c:pt idx="31">
                  <c:v>Dec'16</c:v>
                </c:pt>
                <c:pt idx="32">
                  <c:v>Jan'17</c:v>
                </c:pt>
                <c:pt idx="33">
                  <c:v>Feb'17</c:v>
                </c:pt>
                <c:pt idx="34">
                  <c:v>Mar'17</c:v>
                </c:pt>
                <c:pt idx="35">
                  <c:v>Apr'17</c:v>
                </c:pt>
                <c:pt idx="36">
                  <c:v>May'17</c:v>
                </c:pt>
              </c:strCache>
            </c:strRef>
          </c:cat>
          <c:val>
            <c:numRef>
              <c:f>Sheet1!$B$2:$B$38</c:f>
              <c:numCache>
                <c:formatCode>General</c:formatCode>
                <c:ptCount val="37"/>
                <c:pt idx="0">
                  <c:v>27</c:v>
                </c:pt>
                <c:pt idx="1">
                  <c:v>80</c:v>
                </c:pt>
                <c:pt idx="2">
                  <c:v>105</c:v>
                </c:pt>
                <c:pt idx="3">
                  <c:v>159</c:v>
                </c:pt>
                <c:pt idx="4">
                  <c:v>198</c:v>
                </c:pt>
                <c:pt idx="5">
                  <c:v>212</c:v>
                </c:pt>
                <c:pt idx="6">
                  <c:v>253</c:v>
                </c:pt>
                <c:pt idx="7">
                  <c:v>277</c:v>
                </c:pt>
                <c:pt idx="8">
                  <c:v>326</c:v>
                </c:pt>
                <c:pt idx="9">
                  <c:v>437</c:v>
                </c:pt>
                <c:pt idx="10">
                  <c:v>461</c:v>
                </c:pt>
                <c:pt idx="11">
                  <c:v>541</c:v>
                </c:pt>
                <c:pt idx="12">
                  <c:v>575</c:v>
                </c:pt>
                <c:pt idx="13">
                  <c:v>606</c:v>
                </c:pt>
                <c:pt idx="14">
                  <c:v>601</c:v>
                </c:pt>
                <c:pt idx="15">
                  <c:v>615</c:v>
                </c:pt>
                <c:pt idx="16">
                  <c:v>643</c:v>
                </c:pt>
                <c:pt idx="17">
                  <c:v>655</c:v>
                </c:pt>
                <c:pt idx="18">
                  <c:v>656</c:v>
                </c:pt>
                <c:pt idx="19">
                  <c:v>658</c:v>
                </c:pt>
                <c:pt idx="20">
                  <c:v>656</c:v>
                </c:pt>
                <c:pt idx="21">
                  <c:v>627</c:v>
                </c:pt>
                <c:pt idx="22">
                  <c:v>634</c:v>
                </c:pt>
                <c:pt idx="23">
                  <c:v>633</c:v>
                </c:pt>
                <c:pt idx="24">
                  <c:v>634</c:v>
                </c:pt>
                <c:pt idx="25">
                  <c:v>643</c:v>
                </c:pt>
                <c:pt idx="26">
                  <c:v>636</c:v>
                </c:pt>
                <c:pt idx="27">
                  <c:v>643</c:v>
                </c:pt>
                <c:pt idx="28">
                  <c:v>573</c:v>
                </c:pt>
                <c:pt idx="29">
                  <c:v>581</c:v>
                </c:pt>
                <c:pt idx="30">
                  <c:v>588</c:v>
                </c:pt>
                <c:pt idx="31">
                  <c:v>593</c:v>
                </c:pt>
                <c:pt idx="32">
                  <c:v>597</c:v>
                </c:pt>
                <c:pt idx="33">
                  <c:v>597</c:v>
                </c:pt>
                <c:pt idx="34">
                  <c:v>597</c:v>
                </c:pt>
                <c:pt idx="35">
                  <c:v>597</c:v>
                </c:pt>
                <c:pt idx="36">
                  <c:v>597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Number of FPs active </c:v>
                </c:pt>
              </c:strCache>
            </c:strRef>
          </c:tx>
          <c:marker>
            <c:symbol val="none"/>
          </c:marker>
          <c:cat>
            <c:strRef>
              <c:f>Sheet1!$A$2:$A$38</c:f>
              <c:strCache>
                <c:ptCount val="37"/>
                <c:pt idx="0">
                  <c:v>May'14</c:v>
                </c:pt>
                <c:pt idx="1">
                  <c:v>June'14</c:v>
                </c:pt>
                <c:pt idx="2">
                  <c:v>July'14</c:v>
                </c:pt>
                <c:pt idx="3">
                  <c:v>Aug'14</c:v>
                </c:pt>
                <c:pt idx="4">
                  <c:v>Sep'14</c:v>
                </c:pt>
                <c:pt idx="5">
                  <c:v>Oct'14</c:v>
                </c:pt>
                <c:pt idx="6">
                  <c:v>Nov'14</c:v>
                </c:pt>
                <c:pt idx="7">
                  <c:v>Dec'14</c:v>
                </c:pt>
                <c:pt idx="8">
                  <c:v>Jan'15</c:v>
                </c:pt>
                <c:pt idx="9">
                  <c:v>Feb'15</c:v>
                </c:pt>
                <c:pt idx="10">
                  <c:v>Mar'15</c:v>
                </c:pt>
                <c:pt idx="11">
                  <c:v>April'15</c:v>
                </c:pt>
                <c:pt idx="12">
                  <c:v>May'15</c:v>
                </c:pt>
                <c:pt idx="13">
                  <c:v>Jun'15</c:v>
                </c:pt>
                <c:pt idx="14">
                  <c:v>Jul'15</c:v>
                </c:pt>
                <c:pt idx="15">
                  <c:v>Aug'15</c:v>
                </c:pt>
                <c:pt idx="16">
                  <c:v>Sep'15</c:v>
                </c:pt>
                <c:pt idx="17">
                  <c:v>Oct'15</c:v>
                </c:pt>
                <c:pt idx="18">
                  <c:v>Nov'15</c:v>
                </c:pt>
                <c:pt idx="19">
                  <c:v>Dec'15</c:v>
                </c:pt>
                <c:pt idx="20">
                  <c:v>Jan'16</c:v>
                </c:pt>
                <c:pt idx="21">
                  <c:v>Feb'16</c:v>
                </c:pt>
                <c:pt idx="22">
                  <c:v>Mar'16</c:v>
                </c:pt>
                <c:pt idx="23">
                  <c:v>Apr'16</c:v>
                </c:pt>
                <c:pt idx="24">
                  <c:v>May'16</c:v>
                </c:pt>
                <c:pt idx="25">
                  <c:v>Jun'16</c:v>
                </c:pt>
                <c:pt idx="26">
                  <c:v>Jul'16</c:v>
                </c:pt>
                <c:pt idx="27">
                  <c:v>Aug'16</c:v>
                </c:pt>
                <c:pt idx="28">
                  <c:v>Sep'16</c:v>
                </c:pt>
                <c:pt idx="29">
                  <c:v>Oct'16</c:v>
                </c:pt>
                <c:pt idx="30">
                  <c:v>Nov'16</c:v>
                </c:pt>
                <c:pt idx="31">
                  <c:v>Dec'16</c:v>
                </c:pt>
                <c:pt idx="32">
                  <c:v>Jan'17</c:v>
                </c:pt>
                <c:pt idx="33">
                  <c:v>Feb'17</c:v>
                </c:pt>
                <c:pt idx="34">
                  <c:v>Mar'17</c:v>
                </c:pt>
                <c:pt idx="35">
                  <c:v>Apr'17</c:v>
                </c:pt>
                <c:pt idx="36">
                  <c:v>May'17</c:v>
                </c:pt>
              </c:strCache>
            </c:strRef>
          </c:cat>
          <c:val>
            <c:numRef>
              <c:f>Sheet1!$C$2:$C$38</c:f>
              <c:numCache>
                <c:formatCode>General</c:formatCode>
                <c:ptCount val="37"/>
                <c:pt idx="0">
                  <c:v>5</c:v>
                </c:pt>
                <c:pt idx="1">
                  <c:v>31</c:v>
                </c:pt>
                <c:pt idx="2">
                  <c:v>57</c:v>
                </c:pt>
                <c:pt idx="3">
                  <c:v>84</c:v>
                </c:pt>
                <c:pt idx="4">
                  <c:v>84</c:v>
                </c:pt>
                <c:pt idx="5">
                  <c:v>110</c:v>
                </c:pt>
                <c:pt idx="6">
                  <c:v>139</c:v>
                </c:pt>
                <c:pt idx="7">
                  <c:v>156</c:v>
                </c:pt>
                <c:pt idx="8">
                  <c:v>158</c:v>
                </c:pt>
                <c:pt idx="9">
                  <c:v>153</c:v>
                </c:pt>
                <c:pt idx="10">
                  <c:v>201</c:v>
                </c:pt>
                <c:pt idx="11">
                  <c:v>265</c:v>
                </c:pt>
                <c:pt idx="12">
                  <c:v>306</c:v>
                </c:pt>
                <c:pt idx="13">
                  <c:v>321</c:v>
                </c:pt>
                <c:pt idx="14">
                  <c:v>369</c:v>
                </c:pt>
                <c:pt idx="15">
                  <c:v>385</c:v>
                </c:pt>
                <c:pt idx="16">
                  <c:v>400</c:v>
                </c:pt>
                <c:pt idx="17">
                  <c:v>406</c:v>
                </c:pt>
                <c:pt idx="18">
                  <c:v>384</c:v>
                </c:pt>
                <c:pt idx="19">
                  <c:v>379</c:v>
                </c:pt>
                <c:pt idx="20">
                  <c:v>394</c:v>
                </c:pt>
                <c:pt idx="21">
                  <c:v>394</c:v>
                </c:pt>
                <c:pt idx="22">
                  <c:v>385</c:v>
                </c:pt>
                <c:pt idx="23">
                  <c:v>394</c:v>
                </c:pt>
                <c:pt idx="24">
                  <c:v>398</c:v>
                </c:pt>
                <c:pt idx="25">
                  <c:v>405</c:v>
                </c:pt>
                <c:pt idx="26">
                  <c:v>391</c:v>
                </c:pt>
                <c:pt idx="27">
                  <c:v>391</c:v>
                </c:pt>
                <c:pt idx="28">
                  <c:v>388</c:v>
                </c:pt>
                <c:pt idx="29">
                  <c:v>376</c:v>
                </c:pt>
                <c:pt idx="30">
                  <c:v>385</c:v>
                </c:pt>
                <c:pt idx="31">
                  <c:v>393</c:v>
                </c:pt>
                <c:pt idx="32">
                  <c:v>405</c:v>
                </c:pt>
                <c:pt idx="33">
                  <c:v>402</c:v>
                </c:pt>
                <c:pt idx="34">
                  <c:v>410</c:v>
                </c:pt>
                <c:pt idx="35">
                  <c:v>402</c:v>
                </c:pt>
                <c:pt idx="36">
                  <c:v>402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1140720"/>
        <c:axId val="141175248"/>
      </c:lineChart>
      <c:catAx>
        <c:axId val="14114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175248"/>
        <c:crosses val="autoZero"/>
        <c:auto val="1"/>
        <c:lblAlgn val="ctr"/>
        <c:lblOffset val="100"/>
        <c:noMultiLvlLbl val="0"/>
      </c:catAx>
      <c:valAx>
        <c:axId val="1411752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FPs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1407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24550726992564"/>
          <c:y val="0.46629219312702191"/>
          <c:w val="0.27964900535948495"/>
          <c:h val="0.30416187841384723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Public and Private (PPIA) TB Case Notifications</a:t>
            </a:r>
          </a:p>
        </c:rich>
      </c:tx>
      <c:layout>
        <c:manualLayout>
          <c:xMode val="edge"/>
          <c:yMode val="edge"/>
          <c:x val="0.20512129551767194"/>
          <c:y val="1.976255369540302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Total Case Notified in Public Sector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Sheet1!$F$2:$F$18</c:f>
              <c:strCache>
                <c:ptCount val="17"/>
                <c:pt idx="0">
                  <c:v>1Q13</c:v>
                </c:pt>
                <c:pt idx="1">
                  <c:v>2Q13</c:v>
                </c:pt>
                <c:pt idx="2">
                  <c:v>3Q13</c:v>
                </c:pt>
                <c:pt idx="3">
                  <c:v>4Q13</c:v>
                </c:pt>
                <c:pt idx="4">
                  <c:v>1Q14</c:v>
                </c:pt>
                <c:pt idx="5">
                  <c:v>2Q14</c:v>
                </c:pt>
                <c:pt idx="6">
                  <c:v>3Q14</c:v>
                </c:pt>
                <c:pt idx="7">
                  <c:v>4Q14</c:v>
                </c:pt>
                <c:pt idx="8">
                  <c:v>1Q15</c:v>
                </c:pt>
                <c:pt idx="9">
                  <c:v>2Q15</c:v>
                </c:pt>
                <c:pt idx="10">
                  <c:v>3Q15</c:v>
                </c:pt>
                <c:pt idx="11">
                  <c:v>4Q15</c:v>
                </c:pt>
                <c:pt idx="12">
                  <c:v>1Q16</c:v>
                </c:pt>
                <c:pt idx="13">
                  <c:v>2Q16</c:v>
                </c:pt>
                <c:pt idx="14">
                  <c:v>3Q16</c:v>
                </c:pt>
                <c:pt idx="15">
                  <c:v>4Q16</c:v>
                </c:pt>
                <c:pt idx="16">
                  <c:v>1Q17</c:v>
                </c:pt>
              </c:strCache>
            </c:strRef>
          </c:cat>
          <c:val>
            <c:numRef>
              <c:f>Sheet1!$G$2:$G$18</c:f>
              <c:numCache>
                <c:formatCode>General</c:formatCode>
                <c:ptCount val="17"/>
                <c:pt idx="0">
                  <c:v>1057</c:v>
                </c:pt>
                <c:pt idx="1">
                  <c:v>1344</c:v>
                </c:pt>
                <c:pt idx="2">
                  <c:v>1259</c:v>
                </c:pt>
                <c:pt idx="3">
                  <c:v>1002</c:v>
                </c:pt>
                <c:pt idx="4">
                  <c:v>1084</c:v>
                </c:pt>
                <c:pt idx="5">
                  <c:v>1320</c:v>
                </c:pt>
                <c:pt idx="6">
                  <c:v>1223</c:v>
                </c:pt>
                <c:pt idx="7">
                  <c:v>914</c:v>
                </c:pt>
                <c:pt idx="8">
                  <c:v>993</c:v>
                </c:pt>
                <c:pt idx="9">
                  <c:v>1263</c:v>
                </c:pt>
                <c:pt idx="10">
                  <c:v>978</c:v>
                </c:pt>
                <c:pt idx="11">
                  <c:v>790</c:v>
                </c:pt>
                <c:pt idx="12">
                  <c:v>851</c:v>
                </c:pt>
                <c:pt idx="13">
                  <c:v>1095</c:v>
                </c:pt>
                <c:pt idx="14">
                  <c:v>853</c:v>
                </c:pt>
                <c:pt idx="15">
                  <c:v>680</c:v>
                </c:pt>
                <c:pt idx="16">
                  <c:v>803</c:v>
                </c:pt>
              </c:numCache>
            </c:numRef>
          </c:val>
        </c:ser>
        <c:ser>
          <c:idx val="1"/>
          <c:order val="1"/>
          <c:tx>
            <c:strRef>
              <c:f>Sheet1!$H$1</c:f>
              <c:strCache>
                <c:ptCount val="1"/>
                <c:pt idx="0">
                  <c:v>Total Case Notified by PPIA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Sheet1!$F$2:$F$18</c:f>
              <c:strCache>
                <c:ptCount val="17"/>
                <c:pt idx="0">
                  <c:v>1Q13</c:v>
                </c:pt>
                <c:pt idx="1">
                  <c:v>2Q13</c:v>
                </c:pt>
                <c:pt idx="2">
                  <c:v>3Q13</c:v>
                </c:pt>
                <c:pt idx="3">
                  <c:v>4Q13</c:v>
                </c:pt>
                <c:pt idx="4">
                  <c:v>1Q14</c:v>
                </c:pt>
                <c:pt idx="5">
                  <c:v>2Q14</c:v>
                </c:pt>
                <c:pt idx="6">
                  <c:v>3Q14</c:v>
                </c:pt>
                <c:pt idx="7">
                  <c:v>4Q14</c:v>
                </c:pt>
                <c:pt idx="8">
                  <c:v>1Q15</c:v>
                </c:pt>
                <c:pt idx="9">
                  <c:v>2Q15</c:v>
                </c:pt>
                <c:pt idx="10">
                  <c:v>3Q15</c:v>
                </c:pt>
                <c:pt idx="11">
                  <c:v>4Q15</c:v>
                </c:pt>
                <c:pt idx="12">
                  <c:v>1Q16</c:v>
                </c:pt>
                <c:pt idx="13">
                  <c:v>2Q16</c:v>
                </c:pt>
                <c:pt idx="14">
                  <c:v>3Q16</c:v>
                </c:pt>
                <c:pt idx="15">
                  <c:v>4Q16</c:v>
                </c:pt>
                <c:pt idx="16">
                  <c:v>1Q17</c:v>
                </c:pt>
              </c:strCache>
            </c:strRef>
          </c:cat>
          <c:val>
            <c:numRef>
              <c:f>Sheet1!$H$2:$H$18</c:f>
              <c:numCache>
                <c:formatCode>General</c:formatCode>
                <c:ptCount val="17"/>
                <c:pt idx="5">
                  <c:v>87</c:v>
                </c:pt>
                <c:pt idx="6">
                  <c:v>1459</c:v>
                </c:pt>
                <c:pt idx="7">
                  <c:v>2180</c:v>
                </c:pt>
                <c:pt idx="8">
                  <c:v>3175</c:v>
                </c:pt>
                <c:pt idx="9">
                  <c:v>4320</c:v>
                </c:pt>
                <c:pt idx="10">
                  <c:v>4614</c:v>
                </c:pt>
                <c:pt idx="11">
                  <c:v>4414</c:v>
                </c:pt>
                <c:pt idx="12">
                  <c:v>4724</c:v>
                </c:pt>
                <c:pt idx="13">
                  <c:v>5634</c:v>
                </c:pt>
                <c:pt idx="14">
                  <c:v>4677</c:v>
                </c:pt>
                <c:pt idx="15">
                  <c:v>3777</c:v>
                </c:pt>
                <c:pt idx="16">
                  <c:v>4480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41296976"/>
        <c:axId val="141301968"/>
      </c:barChart>
      <c:catAx>
        <c:axId val="141296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41301968"/>
        <c:crosses val="autoZero"/>
        <c:auto val="1"/>
        <c:lblAlgn val="ctr"/>
        <c:lblOffset val="100"/>
        <c:noMultiLvlLbl val="0"/>
      </c:catAx>
      <c:valAx>
        <c:axId val="141301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4129697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/>
              <a:t>Quarterly Annualized</a:t>
            </a:r>
            <a:r>
              <a:rPr lang="en-US" sz="1400" b="0" baseline="0" dirty="0"/>
              <a:t> </a:t>
            </a:r>
            <a:r>
              <a:rPr lang="en-US" sz="1400" b="0" dirty="0"/>
              <a:t>Case</a:t>
            </a:r>
            <a:r>
              <a:rPr lang="en-US" sz="1400" b="0" baseline="0" dirty="0"/>
              <a:t> Notification Rate (CNR</a:t>
            </a:r>
            <a:r>
              <a:rPr lang="en-US" sz="1400" b="0" baseline="0" dirty="0" smtClean="0"/>
              <a:t>), per 100,000</a:t>
            </a:r>
            <a:endParaRPr lang="en-US" sz="1400" b="0" dirty="0"/>
          </a:p>
        </c:rich>
      </c:tx>
      <c:layout>
        <c:manualLayout>
          <c:xMode val="edge"/>
          <c:yMode val="edge"/>
          <c:x val="0.16682499756974822"/>
          <c:y val="7.399258916164888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1015845241567E-2"/>
          <c:y val="0.12238562091503269"/>
          <c:w val="0.61365324617441686"/>
          <c:h val="0.67616487083851362"/>
        </c:manualLayout>
      </c:layout>
      <c:lineChart>
        <c:grouping val="stacked"/>
        <c:varyColors val="0"/>
        <c:ser>
          <c:idx val="0"/>
          <c:order val="0"/>
          <c:tx>
            <c:strRef>
              <c:f>'[OT_May2017 (5).xlsx]Sheet1'!$B$1</c:f>
              <c:strCache>
                <c:ptCount val="1"/>
                <c:pt idx="0">
                  <c:v>Quarterly Annualized Public CNR</c:v>
                </c:pt>
              </c:strCache>
            </c:strRef>
          </c:tx>
          <c:dLbls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'[OT_May2017 (5).xlsx]Sheet1'!$A$2:$A$18</c:f>
              <c:strCache>
                <c:ptCount val="17"/>
                <c:pt idx="0">
                  <c:v>1Q13</c:v>
                </c:pt>
                <c:pt idx="1">
                  <c:v>2Q13</c:v>
                </c:pt>
                <c:pt idx="2">
                  <c:v>3Q13</c:v>
                </c:pt>
                <c:pt idx="3">
                  <c:v>4Q13</c:v>
                </c:pt>
                <c:pt idx="4">
                  <c:v>1Q14</c:v>
                </c:pt>
                <c:pt idx="5">
                  <c:v>2Q14</c:v>
                </c:pt>
                <c:pt idx="6">
                  <c:v>3Q14</c:v>
                </c:pt>
                <c:pt idx="7">
                  <c:v>4Q14</c:v>
                </c:pt>
                <c:pt idx="8">
                  <c:v>1Q15</c:v>
                </c:pt>
                <c:pt idx="9">
                  <c:v>2Q15</c:v>
                </c:pt>
                <c:pt idx="10">
                  <c:v>3Q15</c:v>
                </c:pt>
                <c:pt idx="11">
                  <c:v>4Q15</c:v>
                </c:pt>
                <c:pt idx="12">
                  <c:v>1Q16</c:v>
                </c:pt>
                <c:pt idx="13">
                  <c:v>2Q16</c:v>
                </c:pt>
                <c:pt idx="14">
                  <c:v>3Q16</c:v>
                </c:pt>
                <c:pt idx="15">
                  <c:v>4Q16</c:v>
                </c:pt>
                <c:pt idx="16">
                  <c:v>1Q17</c:v>
                </c:pt>
              </c:strCache>
            </c:strRef>
          </c:cat>
          <c:val>
            <c:numRef>
              <c:f>'[OT_May2017 (5).xlsx]Sheet1'!$B$2:$B$18</c:f>
              <c:numCache>
                <c:formatCode>0</c:formatCode>
                <c:ptCount val="17"/>
                <c:pt idx="0">
                  <c:v>72.521440823327623</c:v>
                </c:pt>
                <c:pt idx="1">
                  <c:v>92.21269296740995</c:v>
                </c:pt>
                <c:pt idx="2">
                  <c:v>86.380789022298458</c:v>
                </c:pt>
                <c:pt idx="3">
                  <c:v>68.747855917667238</c:v>
                </c:pt>
                <c:pt idx="4">
                  <c:v>74.373927958833619</c:v>
                </c:pt>
                <c:pt idx="5">
                  <c:v>90.566037735849065</c:v>
                </c:pt>
                <c:pt idx="6">
                  <c:v>83.910806174957116</c:v>
                </c:pt>
                <c:pt idx="7">
                  <c:v>62.710120068610635</c:v>
                </c:pt>
                <c:pt idx="8">
                  <c:v>68.130360205831906</c:v>
                </c:pt>
                <c:pt idx="9">
                  <c:v>86.655231560891949</c:v>
                </c:pt>
                <c:pt idx="10">
                  <c:v>67.101200686106353</c:v>
                </c:pt>
                <c:pt idx="11">
                  <c:v>54.202401372212698</c:v>
                </c:pt>
                <c:pt idx="12">
                  <c:v>53.437990580847725</c:v>
                </c:pt>
                <c:pt idx="13">
                  <c:v>68.759811616954465</c:v>
                </c:pt>
                <c:pt idx="14">
                  <c:v>53.563579277864989</c:v>
                </c:pt>
                <c:pt idx="15">
                  <c:v>42.700156985871267</c:v>
                </c:pt>
                <c:pt idx="16">
                  <c:v>50.423861852433276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'[OT_May2017 (5).xlsx]Sheet1'!$C$1</c:f>
              <c:strCache>
                <c:ptCount val="1"/>
                <c:pt idx="0">
                  <c:v>Quarterly Annualized Private CNR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'[OT_May2017 (5).xlsx]Sheet1'!$A$2:$A$18</c:f>
              <c:strCache>
                <c:ptCount val="17"/>
                <c:pt idx="0">
                  <c:v>1Q13</c:v>
                </c:pt>
                <c:pt idx="1">
                  <c:v>2Q13</c:v>
                </c:pt>
                <c:pt idx="2">
                  <c:v>3Q13</c:v>
                </c:pt>
                <c:pt idx="3">
                  <c:v>4Q13</c:v>
                </c:pt>
                <c:pt idx="4">
                  <c:v>1Q14</c:v>
                </c:pt>
                <c:pt idx="5">
                  <c:v>2Q14</c:v>
                </c:pt>
                <c:pt idx="6">
                  <c:v>3Q14</c:v>
                </c:pt>
                <c:pt idx="7">
                  <c:v>4Q14</c:v>
                </c:pt>
                <c:pt idx="8">
                  <c:v>1Q15</c:v>
                </c:pt>
                <c:pt idx="9">
                  <c:v>2Q15</c:v>
                </c:pt>
                <c:pt idx="10">
                  <c:v>3Q15</c:v>
                </c:pt>
                <c:pt idx="11">
                  <c:v>4Q15</c:v>
                </c:pt>
                <c:pt idx="12">
                  <c:v>1Q16</c:v>
                </c:pt>
                <c:pt idx="13">
                  <c:v>2Q16</c:v>
                </c:pt>
                <c:pt idx="14">
                  <c:v>3Q16</c:v>
                </c:pt>
                <c:pt idx="15">
                  <c:v>4Q16</c:v>
                </c:pt>
                <c:pt idx="16">
                  <c:v>1Q17</c:v>
                </c:pt>
              </c:strCache>
            </c:strRef>
          </c:cat>
          <c:val>
            <c:numRef>
              <c:f>'[OT_May2017 (5).xlsx]Sheet1'!$C$2:$C$18</c:f>
              <c:numCache>
                <c:formatCode>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5.9691252144082334</c:v>
                </c:pt>
                <c:pt idx="6">
                  <c:v>100.10291595197256</c:v>
                </c:pt>
                <c:pt idx="7">
                  <c:v>149.57118353344768</c:v>
                </c:pt>
                <c:pt idx="8">
                  <c:v>217.83876500857633</c:v>
                </c:pt>
                <c:pt idx="9">
                  <c:v>296.39794168096057</c:v>
                </c:pt>
                <c:pt idx="10">
                  <c:v>316.5694682675815</c:v>
                </c:pt>
                <c:pt idx="11">
                  <c:v>302.84734133790738</c:v>
                </c:pt>
                <c:pt idx="12">
                  <c:v>296.64050235478805</c:v>
                </c:pt>
                <c:pt idx="13">
                  <c:v>353.78335949764522</c:v>
                </c:pt>
                <c:pt idx="14">
                  <c:v>293.68916797488225</c:v>
                </c:pt>
                <c:pt idx="15">
                  <c:v>237.17425431711146</c:v>
                </c:pt>
                <c:pt idx="16">
                  <c:v>281.31868131868129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'[OT_May2017 (5).xlsx]Sheet1'!$D$1</c:f>
              <c:strCache>
                <c:ptCount val="1"/>
                <c:pt idx="0">
                  <c:v>Quarterly Annualized CNR: Total Patna District</c:v>
                </c:pt>
              </c:strCache>
            </c:strRef>
          </c:tx>
          <c:dLbls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z="1200" smtClean="0"/>
                      <a:t>348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z="1200" dirty="0" smtClean="0"/>
                      <a:t>331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'[OT_May2017 (5).xlsx]Sheet1'!$A$2:$A$18</c:f>
              <c:strCache>
                <c:ptCount val="17"/>
                <c:pt idx="0">
                  <c:v>1Q13</c:v>
                </c:pt>
                <c:pt idx="1">
                  <c:v>2Q13</c:v>
                </c:pt>
                <c:pt idx="2">
                  <c:v>3Q13</c:v>
                </c:pt>
                <c:pt idx="3">
                  <c:v>4Q13</c:v>
                </c:pt>
                <c:pt idx="4">
                  <c:v>1Q14</c:v>
                </c:pt>
                <c:pt idx="5">
                  <c:v>2Q14</c:v>
                </c:pt>
                <c:pt idx="6">
                  <c:v>3Q14</c:v>
                </c:pt>
                <c:pt idx="7">
                  <c:v>4Q14</c:v>
                </c:pt>
                <c:pt idx="8">
                  <c:v>1Q15</c:v>
                </c:pt>
                <c:pt idx="9">
                  <c:v>2Q15</c:v>
                </c:pt>
                <c:pt idx="10">
                  <c:v>3Q15</c:v>
                </c:pt>
                <c:pt idx="11">
                  <c:v>4Q15</c:v>
                </c:pt>
                <c:pt idx="12">
                  <c:v>1Q16</c:v>
                </c:pt>
                <c:pt idx="13">
                  <c:v>2Q16</c:v>
                </c:pt>
                <c:pt idx="14">
                  <c:v>3Q16</c:v>
                </c:pt>
                <c:pt idx="15">
                  <c:v>4Q16</c:v>
                </c:pt>
                <c:pt idx="16">
                  <c:v>1Q17</c:v>
                </c:pt>
              </c:strCache>
            </c:strRef>
          </c:cat>
          <c:val>
            <c:numRef>
              <c:f>'[OT_May2017 (5).xlsx]Sheet1'!$D$2:$D$18</c:f>
              <c:numCache>
                <c:formatCode>0</c:formatCode>
                <c:ptCount val="17"/>
                <c:pt idx="0">
                  <c:v>72.521440823327623</c:v>
                </c:pt>
                <c:pt idx="1">
                  <c:v>92.21269296740995</c:v>
                </c:pt>
                <c:pt idx="2">
                  <c:v>86.380789022298458</c:v>
                </c:pt>
                <c:pt idx="3">
                  <c:v>68.747855917667238</c:v>
                </c:pt>
                <c:pt idx="4">
                  <c:v>74.373927958833619</c:v>
                </c:pt>
                <c:pt idx="5">
                  <c:v>96.535162950257302</c:v>
                </c:pt>
                <c:pt idx="6">
                  <c:v>184.01372212692968</c:v>
                </c:pt>
                <c:pt idx="7">
                  <c:v>212.2813036020583</c:v>
                </c:pt>
                <c:pt idx="8">
                  <c:v>285.96912521440822</c:v>
                </c:pt>
                <c:pt idx="9">
                  <c:v>383.05317324185251</c:v>
                </c:pt>
                <c:pt idx="10">
                  <c:v>383.67066895368782</c:v>
                </c:pt>
                <c:pt idx="11">
                  <c:v>357.04974271012009</c:v>
                </c:pt>
                <c:pt idx="12">
                  <c:v>350.07849293563578</c:v>
                </c:pt>
                <c:pt idx="13">
                  <c:v>422.54317111459966</c:v>
                </c:pt>
                <c:pt idx="14">
                  <c:v>347.25274725274721</c:v>
                </c:pt>
                <c:pt idx="15">
                  <c:v>279.87441130298271</c:v>
                </c:pt>
                <c:pt idx="16">
                  <c:v>331.74254317111456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267344"/>
        <c:axId val="142011368"/>
      </c:lineChart>
      <c:catAx>
        <c:axId val="14126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011368"/>
        <c:crosses val="autoZero"/>
        <c:auto val="1"/>
        <c:lblAlgn val="ctr"/>
        <c:lblOffset val="100"/>
        <c:noMultiLvlLbl val="0"/>
      </c:catAx>
      <c:valAx>
        <c:axId val="142011368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1267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90021386215615"/>
          <c:y val="0.20281869178117445"/>
          <c:w val="0.32155660377358491"/>
          <c:h val="0.4490323249067551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75332001410269E-2"/>
          <c:y val="0.16516129032258065"/>
          <c:w val="0.93888888888888888"/>
          <c:h val="0.71221420239136779"/>
        </c:manualLayout>
      </c:layout>
      <c:lineChart>
        <c:grouping val="stacked"/>
        <c:varyColors val="0"/>
        <c:ser>
          <c:idx val="0"/>
          <c:order val="0"/>
          <c:tx>
            <c:strRef>
              <c:f>'cnr GRAPH'!$C$49</c:f>
              <c:strCache>
                <c:ptCount val="1"/>
                <c:pt idx="0">
                  <c:v>Annualize CNR</c:v>
                </c:pt>
              </c:strCache>
            </c:strRef>
          </c:tx>
          <c:spPr>
            <a:ln w="25400" cap="rnd">
              <a:solidFill>
                <a:srgbClr val="F1650F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accent1"/>
                </a:solidFill>
              </a:ln>
              <a:effectLst/>
            </c:spPr>
            <c:txPr>
              <a:bodyPr rot="0" vert="horz"/>
              <a:lstStyle/>
              <a:p>
                <a:pPr>
                  <a:defRPr sz="12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'cnr GRAPH'!$B$50:$B$53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'cnr GRAPH'!$C$50:$C$53</c:f>
              <c:numCache>
                <c:formatCode>0</c:formatCode>
                <c:ptCount val="4"/>
                <c:pt idx="0">
                  <c:v>79.965694682675817</c:v>
                </c:pt>
                <c:pt idx="1">
                  <c:v>141.80102915951974</c:v>
                </c:pt>
                <c:pt idx="2">
                  <c:v>352.43567753001719</c:v>
                </c:pt>
                <c:pt idx="3">
                  <c:v>349.93720565149135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41716464"/>
        <c:axId val="141716856"/>
      </c:lineChart>
      <c:catAx>
        <c:axId val="14171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1716856"/>
        <c:crosses val="autoZero"/>
        <c:auto val="1"/>
        <c:lblAlgn val="ctr"/>
        <c:lblOffset val="100"/>
        <c:noMultiLvlLbl val="0"/>
      </c:catAx>
      <c:valAx>
        <c:axId val="141716856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141716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Treatment Outcomes: 1Q2014-1Q2016 </a:t>
            </a:r>
            <a:r>
              <a:rPr lang="en-US" sz="1200" dirty="0" smtClean="0"/>
              <a:t>(N=22,403</a:t>
            </a:r>
            <a:r>
              <a:rPr lang="en-US" sz="1200" dirty="0"/>
              <a:t>)</a:t>
            </a:r>
          </a:p>
        </c:rich>
      </c:tx>
      <c:layout>
        <c:manualLayout>
          <c:xMode val="edge"/>
          <c:yMode val="edge"/>
          <c:x val="0.16705555555555557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Sheet6!$H$11</c:f>
              <c:strCache>
                <c:ptCount val="1"/>
                <c:pt idx="0">
                  <c:v>%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100" smtClean="0"/>
                      <a:t>Treatment</a:t>
                    </a:r>
                    <a:r>
                      <a:rPr lang="en-US" sz="1100" baseline="0" smtClean="0"/>
                      <a:t> Completed</a:t>
                    </a:r>
                    <a:r>
                      <a:rPr lang="en-US" sz="1100" dirty="0"/>
                      <a:t>
75%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4589895013123363E-2"/>
                  <c:y val="0.11623659542557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0045205286839168"/>
                  <c:y val="9.54203224596927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Sheet6!$G$12:$G$16</c:f>
              <c:strCache>
                <c:ptCount val="5"/>
                <c:pt idx="0">
                  <c:v>Completed_6_months</c:v>
                </c:pt>
                <c:pt idx="1">
                  <c:v>Died</c:v>
                </c:pt>
                <c:pt idx="2">
                  <c:v>Not Evaluated</c:v>
                </c:pt>
                <c:pt idx="3">
                  <c:v>Treatment Regimen changed</c:v>
                </c:pt>
                <c:pt idx="4">
                  <c:v>Lost to Follow up</c:v>
                </c:pt>
              </c:strCache>
            </c:strRef>
          </c:cat>
          <c:val>
            <c:numRef>
              <c:f>Sheet6!$H$12:$H$16</c:f>
              <c:numCache>
                <c:formatCode>0%</c:formatCode>
                <c:ptCount val="5"/>
                <c:pt idx="0">
                  <c:v>0.74000000000000055</c:v>
                </c:pt>
                <c:pt idx="1">
                  <c:v>3.0000000000000002E-2</c:v>
                </c:pt>
                <c:pt idx="2">
                  <c:v>0.17</c:v>
                </c:pt>
                <c:pt idx="3">
                  <c:v>1.0000000000000005E-2</c:v>
                </c:pt>
                <c:pt idx="4">
                  <c:v>4.0000000000000022E-2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Treatment Outcomes (n=22,403)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Sheet3!$B$12</c:f>
              <c:strCache>
                <c:ptCount val="1"/>
                <c:pt idx="0">
                  <c:v>Treatment Completed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Sheet3!$C$11:$H$11</c:f>
              <c:strCache>
                <c:ptCount val="6"/>
                <c:pt idx="0">
                  <c:v>Q1-Q4 2014</c:v>
                </c:pt>
                <c:pt idx="1">
                  <c:v>Q1 2015</c:v>
                </c:pt>
                <c:pt idx="2">
                  <c:v>Q2 2015</c:v>
                </c:pt>
                <c:pt idx="3">
                  <c:v>Q3 2015</c:v>
                </c:pt>
                <c:pt idx="4">
                  <c:v>Q4 2015</c:v>
                </c:pt>
                <c:pt idx="5">
                  <c:v>Q1 2016</c:v>
                </c:pt>
              </c:strCache>
            </c:strRef>
          </c:cat>
          <c:val>
            <c:numRef>
              <c:f>Sheet3!$C$12:$H$12</c:f>
              <c:numCache>
                <c:formatCode>0%</c:formatCode>
                <c:ptCount val="6"/>
                <c:pt idx="0">
                  <c:v>0.76</c:v>
                </c:pt>
                <c:pt idx="1">
                  <c:v>0.76</c:v>
                </c:pt>
                <c:pt idx="2">
                  <c:v>0.78</c:v>
                </c:pt>
                <c:pt idx="3">
                  <c:v>0.72</c:v>
                </c:pt>
                <c:pt idx="4">
                  <c:v>0.73</c:v>
                </c:pt>
                <c:pt idx="5">
                  <c:v>0.73</c:v>
                </c:pt>
              </c:numCache>
            </c:numRef>
          </c:val>
        </c:ser>
        <c:ser>
          <c:idx val="1"/>
          <c:order val="1"/>
          <c:tx>
            <c:strRef>
              <c:f>Sheet3!$B$13</c:f>
              <c:strCache>
                <c:ptCount val="1"/>
                <c:pt idx="0">
                  <c:v>Died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Sheet3!$C$11:$H$11</c:f>
              <c:strCache>
                <c:ptCount val="6"/>
                <c:pt idx="0">
                  <c:v>Q1-Q4 2014</c:v>
                </c:pt>
                <c:pt idx="1">
                  <c:v>Q1 2015</c:v>
                </c:pt>
                <c:pt idx="2">
                  <c:v>Q2 2015</c:v>
                </c:pt>
                <c:pt idx="3">
                  <c:v>Q3 2015</c:v>
                </c:pt>
                <c:pt idx="4">
                  <c:v>Q4 2015</c:v>
                </c:pt>
                <c:pt idx="5">
                  <c:v>Q1 2016</c:v>
                </c:pt>
              </c:strCache>
            </c:strRef>
          </c:cat>
          <c:val>
            <c:numRef>
              <c:f>Sheet3!$C$13:$H$13</c:f>
              <c:numCache>
                <c:formatCode>0%</c:formatCode>
                <c:ptCount val="6"/>
                <c:pt idx="0">
                  <c:v>0.03</c:v>
                </c:pt>
                <c:pt idx="1">
                  <c:v>0.03</c:v>
                </c:pt>
                <c:pt idx="2">
                  <c:v>0.02</c:v>
                </c:pt>
                <c:pt idx="3">
                  <c:v>0.03</c:v>
                </c:pt>
                <c:pt idx="4">
                  <c:v>0.04</c:v>
                </c:pt>
                <c:pt idx="5">
                  <c:v>0.04</c:v>
                </c:pt>
              </c:numCache>
            </c:numRef>
          </c:val>
        </c:ser>
        <c:ser>
          <c:idx val="2"/>
          <c:order val="2"/>
          <c:tx>
            <c:strRef>
              <c:f>Sheet3!$B$14</c:f>
              <c:strCache>
                <c:ptCount val="1"/>
                <c:pt idx="0">
                  <c:v>Not Evaluated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Sheet3!$C$11:$H$11</c:f>
              <c:strCache>
                <c:ptCount val="6"/>
                <c:pt idx="0">
                  <c:v>Q1-Q4 2014</c:v>
                </c:pt>
                <c:pt idx="1">
                  <c:v>Q1 2015</c:v>
                </c:pt>
                <c:pt idx="2">
                  <c:v>Q2 2015</c:v>
                </c:pt>
                <c:pt idx="3">
                  <c:v>Q3 2015</c:v>
                </c:pt>
                <c:pt idx="4">
                  <c:v>Q4 2015</c:v>
                </c:pt>
                <c:pt idx="5">
                  <c:v>Q1 2016</c:v>
                </c:pt>
              </c:strCache>
            </c:strRef>
          </c:cat>
          <c:val>
            <c:numRef>
              <c:f>Sheet3!$C$14:$H$14</c:f>
              <c:numCache>
                <c:formatCode>0%</c:formatCode>
                <c:ptCount val="6"/>
                <c:pt idx="0">
                  <c:v>0.17</c:v>
                </c:pt>
                <c:pt idx="1">
                  <c:v>0.17</c:v>
                </c:pt>
                <c:pt idx="2">
                  <c:v>0.15</c:v>
                </c:pt>
                <c:pt idx="3">
                  <c:v>0.19</c:v>
                </c:pt>
                <c:pt idx="4">
                  <c:v>0.17</c:v>
                </c:pt>
                <c:pt idx="5">
                  <c:v>0.17</c:v>
                </c:pt>
              </c:numCache>
            </c:numRef>
          </c:val>
        </c:ser>
        <c:ser>
          <c:idx val="3"/>
          <c:order val="3"/>
          <c:tx>
            <c:strRef>
              <c:f>Sheet3!$B$15</c:f>
              <c:strCache>
                <c:ptCount val="1"/>
                <c:pt idx="0">
                  <c:v>Treatment Regimen changed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Sheet3!$C$11:$H$11</c:f>
              <c:strCache>
                <c:ptCount val="6"/>
                <c:pt idx="0">
                  <c:v>Q1-Q4 2014</c:v>
                </c:pt>
                <c:pt idx="1">
                  <c:v>Q1 2015</c:v>
                </c:pt>
                <c:pt idx="2">
                  <c:v>Q2 2015</c:v>
                </c:pt>
                <c:pt idx="3">
                  <c:v>Q3 2015</c:v>
                </c:pt>
                <c:pt idx="4">
                  <c:v>Q4 2015</c:v>
                </c:pt>
                <c:pt idx="5">
                  <c:v>Q1 2016</c:v>
                </c:pt>
              </c:strCache>
            </c:strRef>
          </c:cat>
          <c:val>
            <c:numRef>
              <c:f>Sheet3!$C$15:$H$15</c:f>
              <c:numCache>
                <c:formatCode>0%</c:formatCode>
                <c:ptCount val="6"/>
                <c:pt idx="0">
                  <c:v>0.02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0.02</c:v>
                </c:pt>
              </c:numCache>
            </c:numRef>
          </c:val>
        </c:ser>
        <c:ser>
          <c:idx val="4"/>
          <c:order val="4"/>
          <c:tx>
            <c:strRef>
              <c:f>Sheet3!$B$16</c:f>
              <c:strCache>
                <c:ptCount val="1"/>
                <c:pt idx="0">
                  <c:v>Lost to Follow up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Sheet3!$C$11:$H$11</c:f>
              <c:strCache>
                <c:ptCount val="6"/>
                <c:pt idx="0">
                  <c:v>Q1-Q4 2014</c:v>
                </c:pt>
                <c:pt idx="1">
                  <c:v>Q1 2015</c:v>
                </c:pt>
                <c:pt idx="2">
                  <c:v>Q2 2015</c:v>
                </c:pt>
                <c:pt idx="3">
                  <c:v>Q3 2015</c:v>
                </c:pt>
                <c:pt idx="4">
                  <c:v>Q4 2015</c:v>
                </c:pt>
                <c:pt idx="5">
                  <c:v>Q1 2016</c:v>
                </c:pt>
              </c:strCache>
            </c:strRef>
          </c:cat>
          <c:val>
            <c:numRef>
              <c:f>Sheet3!$C$16:$H$16</c:f>
              <c:numCache>
                <c:formatCode>0%</c:formatCode>
                <c:ptCount val="6"/>
                <c:pt idx="0">
                  <c:v>0.02</c:v>
                </c:pt>
                <c:pt idx="1">
                  <c:v>0.03</c:v>
                </c:pt>
                <c:pt idx="2">
                  <c:v>0.04</c:v>
                </c:pt>
                <c:pt idx="3">
                  <c:v>0.05</c:v>
                </c:pt>
                <c:pt idx="4">
                  <c:v>0.05</c:v>
                </c:pt>
                <c:pt idx="5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18032"/>
        <c:axId val="141718424"/>
      </c:barChart>
      <c:lineChart>
        <c:grouping val="standard"/>
        <c:varyColors val="0"/>
        <c:ser>
          <c:idx val="5"/>
          <c:order val="5"/>
          <c:tx>
            <c:strRef>
              <c:f>Sheet3!$B$17</c:f>
              <c:strCache>
                <c:ptCount val="1"/>
                <c:pt idx="0">
                  <c:v>Total No. Patients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Sheet3!$C$11:$H$11</c:f>
              <c:strCache>
                <c:ptCount val="6"/>
                <c:pt idx="0">
                  <c:v>Q1-Q4 2014</c:v>
                </c:pt>
                <c:pt idx="1">
                  <c:v>Q1 2015</c:v>
                </c:pt>
                <c:pt idx="2">
                  <c:v>Q2 2015</c:v>
                </c:pt>
                <c:pt idx="3">
                  <c:v>Q3 2015</c:v>
                </c:pt>
                <c:pt idx="4">
                  <c:v>Q4 2015</c:v>
                </c:pt>
                <c:pt idx="5">
                  <c:v>Q1 2016</c:v>
                </c:pt>
              </c:strCache>
            </c:strRef>
          </c:cat>
          <c:val>
            <c:numRef>
              <c:f>Sheet3!$C$17:$H$17</c:f>
              <c:numCache>
                <c:formatCode>0</c:formatCode>
                <c:ptCount val="6"/>
                <c:pt idx="0">
                  <c:v>3107</c:v>
                </c:pt>
                <c:pt idx="1">
                  <c:v>2483</c:v>
                </c:pt>
                <c:pt idx="2">
                  <c:v>3964</c:v>
                </c:pt>
                <c:pt idx="3">
                  <c:v>4327</c:v>
                </c:pt>
                <c:pt idx="4">
                  <c:v>4166</c:v>
                </c:pt>
                <c:pt idx="5">
                  <c:v>4356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19208"/>
        <c:axId val="141718816"/>
      </c:lineChart>
      <c:catAx>
        <c:axId val="14171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718424"/>
        <c:crosses val="autoZero"/>
        <c:auto val="1"/>
        <c:lblAlgn val="ctr"/>
        <c:lblOffset val="100"/>
        <c:noMultiLvlLbl val="0"/>
      </c:catAx>
      <c:valAx>
        <c:axId val="141718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1718032"/>
        <c:crosses val="autoZero"/>
        <c:crossBetween val="between"/>
      </c:valAx>
      <c:valAx>
        <c:axId val="141718816"/>
        <c:scaling>
          <c:orientation val="minMax"/>
        </c:scaling>
        <c:delete val="0"/>
        <c:axPos val="r"/>
        <c:numFmt formatCode="0" sourceLinked="1"/>
        <c:majorTickMark val="out"/>
        <c:minorTickMark val="none"/>
        <c:tickLblPos val="nextTo"/>
        <c:crossAx val="141719208"/>
        <c:crosses val="max"/>
        <c:crossBetween val="between"/>
      </c:valAx>
      <c:catAx>
        <c:axId val="1417192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71881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FDC Activity: Providers &amp; Patients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FPs engaged with FDCs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Sheet1!$H$1:$K$3</c:f>
              <c:strCache>
                <c:ptCount val="4"/>
                <c:pt idx="0">
                  <c:v>Mar-17</c:v>
                </c:pt>
                <c:pt idx="1">
                  <c:v>Apr-17</c:v>
                </c:pt>
                <c:pt idx="2">
                  <c:v>May-17</c:v>
                </c:pt>
                <c:pt idx="3">
                  <c:v>Jun-17</c:v>
                </c:pt>
              </c:strCache>
            </c:strRef>
          </c:cat>
          <c:val>
            <c:numRef>
              <c:f>Sheet1!$H$4:$K$4</c:f>
              <c:numCache>
                <c:formatCode>General</c:formatCode>
                <c:ptCount val="4"/>
                <c:pt idx="0">
                  <c:v>107</c:v>
                </c:pt>
                <c:pt idx="1">
                  <c:v>137</c:v>
                </c:pt>
                <c:pt idx="2">
                  <c:v>151</c:v>
                </c:pt>
                <c:pt idx="3">
                  <c:v>167</c:v>
                </c:pt>
              </c:numCache>
            </c:numRef>
          </c:val>
        </c:ser>
        <c:ser>
          <c:idx val="1"/>
          <c:order val="1"/>
          <c:tx>
            <c:strRef>
              <c:f>Sheet1!$G$5</c:f>
              <c:strCache>
                <c:ptCount val="1"/>
                <c:pt idx="0">
                  <c:v>FPs active with FDCs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Sheet1!$H$1:$K$3</c:f>
              <c:strCache>
                <c:ptCount val="4"/>
                <c:pt idx="0">
                  <c:v>Mar-17</c:v>
                </c:pt>
                <c:pt idx="1">
                  <c:v>Apr-17</c:v>
                </c:pt>
                <c:pt idx="2">
                  <c:v>May-17</c:v>
                </c:pt>
                <c:pt idx="3">
                  <c:v>Jun-17</c:v>
                </c:pt>
              </c:strCache>
            </c:strRef>
          </c:cat>
          <c:val>
            <c:numRef>
              <c:f>Sheet1!$H$5:$K$5</c:f>
              <c:numCache>
                <c:formatCode>General</c:formatCode>
                <c:ptCount val="4"/>
                <c:pt idx="0">
                  <c:v>36</c:v>
                </c:pt>
                <c:pt idx="1">
                  <c:v>50</c:v>
                </c:pt>
                <c:pt idx="2">
                  <c:v>87</c:v>
                </c:pt>
                <c:pt idx="3">
                  <c:v>115</c:v>
                </c:pt>
              </c:numCache>
            </c:numRef>
          </c:val>
        </c:ser>
        <c:ser>
          <c:idx val="2"/>
          <c:order val="2"/>
          <c:tx>
            <c:strRef>
              <c:f>Sheet1!$G$6</c:f>
              <c:strCache>
                <c:ptCount val="1"/>
                <c:pt idx="0">
                  <c:v>Chemists engaged with FDCs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6.2305295950155761E-3"/>
                  <c:y val="0.110289934059615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Sheet1!$H$1:$K$3</c:f>
              <c:strCache>
                <c:ptCount val="4"/>
                <c:pt idx="0">
                  <c:v>Mar-17</c:v>
                </c:pt>
                <c:pt idx="1">
                  <c:v>Apr-17</c:v>
                </c:pt>
                <c:pt idx="2">
                  <c:v>May-17</c:v>
                </c:pt>
                <c:pt idx="3">
                  <c:v>Jun-17</c:v>
                </c:pt>
              </c:strCache>
            </c:strRef>
          </c:cat>
          <c:val>
            <c:numRef>
              <c:f>Sheet1!$H$6:$K$6</c:f>
              <c:numCache>
                <c:formatCode>General</c:formatCode>
                <c:ptCount val="4"/>
                <c:pt idx="0">
                  <c:v>109</c:v>
                </c:pt>
                <c:pt idx="1">
                  <c:v>110</c:v>
                </c:pt>
                <c:pt idx="2">
                  <c:v>128</c:v>
                </c:pt>
                <c:pt idx="3">
                  <c:v>141</c:v>
                </c:pt>
              </c:numCache>
            </c:numRef>
          </c:val>
        </c:ser>
        <c:ser>
          <c:idx val="3"/>
          <c:order val="3"/>
          <c:tx>
            <c:strRef>
              <c:f>Sheet1!$G$7</c:f>
              <c:strCache>
                <c:ptCount val="1"/>
                <c:pt idx="0">
                  <c:v>Chemists active with FDCs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Sheet1!$H$1:$K$3</c:f>
              <c:strCache>
                <c:ptCount val="4"/>
                <c:pt idx="0">
                  <c:v>Mar-17</c:v>
                </c:pt>
                <c:pt idx="1">
                  <c:v>Apr-17</c:v>
                </c:pt>
                <c:pt idx="2">
                  <c:v>May-17</c:v>
                </c:pt>
                <c:pt idx="3">
                  <c:v>Jun-17</c:v>
                </c:pt>
              </c:strCache>
            </c:strRef>
          </c:cat>
          <c:val>
            <c:numRef>
              <c:f>Sheet1!$H$7:$K$7</c:f>
              <c:numCache>
                <c:formatCode>General</c:formatCode>
                <c:ptCount val="4"/>
                <c:pt idx="0">
                  <c:v>27</c:v>
                </c:pt>
                <c:pt idx="1">
                  <c:v>36</c:v>
                </c:pt>
                <c:pt idx="2">
                  <c:v>61</c:v>
                </c:pt>
                <c:pt idx="3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719992"/>
        <c:axId val="141911688"/>
      </c:barChart>
      <c:lineChart>
        <c:grouping val="standard"/>
        <c:varyColors val="0"/>
        <c:ser>
          <c:idx val="4"/>
          <c:order val="4"/>
          <c:tx>
            <c:strRef>
              <c:f>Sheet1!$G$8</c:f>
              <c:strCache>
                <c:ptCount val="1"/>
                <c:pt idx="0">
                  <c:v>Total No. Patients Initiated on FDCs</c:v>
                </c:pt>
              </c:strCache>
            </c:strRef>
          </c:tx>
          <c:marker>
            <c:symbol val="none"/>
          </c:marker>
          <c:dLbls>
            <c:spPr>
              <a:solidFill>
                <a:schemeClr val="accent2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Sheet1!$H$1:$K$3</c:f>
              <c:strCache>
                <c:ptCount val="4"/>
                <c:pt idx="0">
                  <c:v>Mar-17</c:v>
                </c:pt>
                <c:pt idx="1">
                  <c:v>Apr-17</c:v>
                </c:pt>
                <c:pt idx="2">
                  <c:v>May-17</c:v>
                </c:pt>
                <c:pt idx="3">
                  <c:v>Jun-17</c:v>
                </c:pt>
              </c:strCache>
            </c:strRef>
          </c:cat>
          <c:val>
            <c:numRef>
              <c:f>Sheet1!$H$8:$K$8</c:f>
              <c:numCache>
                <c:formatCode>General</c:formatCode>
                <c:ptCount val="4"/>
                <c:pt idx="0">
                  <c:v>104</c:v>
                </c:pt>
                <c:pt idx="1">
                  <c:v>160</c:v>
                </c:pt>
                <c:pt idx="2">
                  <c:v>255</c:v>
                </c:pt>
                <c:pt idx="3">
                  <c:v>319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12472"/>
        <c:axId val="141912080"/>
      </c:lineChart>
      <c:catAx>
        <c:axId val="141719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911688"/>
        <c:crosses val="autoZero"/>
        <c:auto val="1"/>
        <c:lblAlgn val="ctr"/>
        <c:lblOffset val="100"/>
        <c:noMultiLvlLbl val="0"/>
      </c:catAx>
      <c:valAx>
        <c:axId val="141911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1719992"/>
        <c:crosses val="autoZero"/>
        <c:crossBetween val="between"/>
      </c:valAx>
      <c:valAx>
        <c:axId val="1419120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41912472"/>
        <c:crosses val="max"/>
        <c:crossBetween val="between"/>
      </c:valAx>
      <c:catAx>
        <c:axId val="141912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12080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0.63767</cdr:x>
      <cdr:y>0.55066</cdr:y>
    </cdr:from>
    <cdr:to>
      <cdr:x>0.72133</cdr:x>
      <cdr:y>0.67619</cdr:y>
    </cdr:to>
    <cdr:sp macro="" textlink="">
      <cdr:nvSpPr>
        <cdr:cNvPr id="2" name="Oval 1"/>
        <cdr:cNvSpPr/>
      </cdr:nvSpPr>
      <cdr:spPr>
        <a:xfrm xmlns:a="http://schemas.openxmlformats.org/drawingml/2006/main">
          <a:off x="3935804" y="2215167"/>
          <a:ext cx="516366" cy="50497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/>
        </a:p>
      </cdr:txBody>
    </cdr:sp>
  </cdr:relSizeAnchor>
  <cdr:relSizeAnchor xmlns:cdr="http://schemas.openxmlformats.org/drawingml/2006/chartDrawing">
    <cdr:from>
      <cdr:x>0.3242</cdr:x>
      <cdr:y>0.09545</cdr:y>
    </cdr:from>
    <cdr:to>
      <cdr:x>0.40787</cdr:x>
      <cdr:y>0.22098</cdr:y>
    </cdr:to>
    <cdr:sp macro="" textlink="">
      <cdr:nvSpPr>
        <cdr:cNvPr id="3" name="Oval 2"/>
        <cdr:cNvSpPr/>
      </cdr:nvSpPr>
      <cdr:spPr>
        <a:xfrm xmlns:a="http://schemas.openxmlformats.org/drawingml/2006/main">
          <a:off x="2122161" y="383989"/>
          <a:ext cx="547658" cy="504967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IN"/>
        </a:p>
      </cdr:txBody>
    </cdr:sp>
  </cdr:relSizeAnchor>
  <cdr:relSizeAnchor xmlns:cdr="http://schemas.openxmlformats.org/drawingml/2006/chartDrawing">
    <cdr:from>
      <cdr:x>0.20493</cdr:x>
      <cdr:y>0.62076</cdr:y>
    </cdr:from>
    <cdr:to>
      <cdr:x>0.3933</cdr:x>
      <cdr:y>0.71257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341437" y="2497137"/>
          <a:ext cx="123303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(N=65,518)</a:t>
          </a:r>
          <a:endParaRPr lang="en-IN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0.03947</cdr:x>
      <cdr:y>0.05556</cdr:y>
    </cdr:from>
    <cdr:to>
      <cdr:x>1</cdr:x>
      <cdr:y>0.25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510" y="131244"/>
          <a:ext cx="4903890" cy="4593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Annual Case Notification Rate (CNR), per 100,000: Patna District</a:t>
          </a:r>
          <a:endParaRPr lang="en-US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10929E9-511E-48A8-8C19-7BA4DD7FCA6A}" type="datetimeFigureOut">
              <a:rPr lang="en-US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62" tIns="46831" rIns="93662" bIns="468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6"/>
            <a:ext cx="5636260" cy="4205526"/>
          </a:xfrm>
          <a:prstGeom prst="rect">
            <a:avLst/>
          </a:prstGeom>
        </p:spPr>
        <p:txBody>
          <a:bodyPr vert="horz" lIns="93662" tIns="46831" rIns="93662" bIns="4683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6710"/>
            <a:ext cx="3052974" cy="467281"/>
          </a:xfrm>
          <a:prstGeom prst="rect">
            <a:avLst/>
          </a:prstGeom>
        </p:spPr>
        <p:txBody>
          <a:bodyPr vert="horz" lIns="93662" tIns="46831" rIns="93662" bIns="468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0"/>
            <a:ext cx="3052974" cy="467281"/>
          </a:xfrm>
          <a:prstGeom prst="rect">
            <a:avLst/>
          </a:prstGeom>
        </p:spPr>
        <p:txBody>
          <a:bodyPr vert="horz" wrap="square" lIns="93662" tIns="46831" rIns="93662" bIns="468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C03F2082-726D-4EDB-BAEB-06DC303645D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4240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A25D4-6442-45BA-8E7C-84CBDB31C52E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14CB05-EC49-4662-96EC-1C0244C97F86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6FB85D-E211-421A-A60E-F064986581C6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26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B194EA-418C-4CB4-B897-FCEC9BEC8AA8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269C26-89E3-4CCB-91C3-50CAC6C752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4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A4883F0-31C7-40A0-9B7D-7245AD652D0A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269C26-89E3-4CCB-91C3-50CAC6C752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50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0D6C6DC-EE61-4960-99FE-635EC422039A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269C26-89E3-4CCB-91C3-50CAC6C752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5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DB5B7E-8096-48F4-B8AF-6E8BF0E942BA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269C26-89E3-4CCB-91C3-50CAC6C752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021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F0B588-C145-4813-BEE0-B17479A49ABD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269C26-89E3-4CCB-91C3-50CAC6C752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407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61747F1-CAE3-41EF-B4D7-4FBDEB5C1583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9269C26-89E3-4CCB-91C3-50CAC6C7529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675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6057A-EC07-4277-A5AC-521F270DA287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71361-20EB-4EF6-A923-54D200E12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00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6C0A64-32B4-4382-9CD1-20BF910458D9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6CA4F3-BCCE-478A-93F7-229FEEF29C5B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8921-3D72-4388-8F3D-52528236866B}" type="datetime1">
              <a:rPr lang="en-US" smtClean="0"/>
              <a:pPr/>
              <a:t>7/8/2017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54E69-B01E-4F8C-AFEE-C6C540CCF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543951-F230-465B-8B32-57A4D6339654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314B32-9B9F-408C-811D-A70F0BA93F26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D0723-AAAC-41C8-86C1-364A0AA1C6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781E1-E8DC-4BC0-B175-3B260CF29093}" type="datetime1">
              <a:rPr lang="en-US" smtClean="0"/>
              <a:pPr/>
              <a:t>7/8/2017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0A25D4-6442-45BA-8E7C-84CBDB31C52E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95AA8-FFBB-497C-9D8A-7646F67CC954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70A25D4-6442-45BA-8E7C-84CBDB31C52E}" type="datetime1">
              <a:rPr lang="en-US" smtClean="0"/>
              <a:pPr>
                <a:defRPr/>
              </a:pPr>
              <a:t>7/8/2017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6B325-BC97-4801-A31F-32597E051D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44" r:id="rId13"/>
    <p:sldLayoutId id="2147483745" r:id="rId14"/>
    <p:sldLayoutId id="2147483746" r:id="rId15"/>
    <p:sldLayoutId id="2147483747" r:id="rId16"/>
    <p:sldLayoutId id="2147483750" r:id="rId17"/>
    <p:sldLayoutId id="2147483751" r:id="rId18"/>
    <p:sldLayoutId id="2147483760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546B325-BC97-4801-A31F-32597E051D28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25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54" y="446364"/>
            <a:ext cx="9144000" cy="1077218"/>
          </a:xfrm>
          <a:prstGeom prst="rect">
            <a:avLst/>
          </a:prstGeom>
          <a:solidFill>
            <a:schemeClr val="accent6">
              <a:lumMod val="75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IMPROVING CASE NOTIFICATION AND QUALITY IN PRIVATE SECTOR  - PATNA, BIHAR</a:t>
            </a:r>
          </a:p>
        </p:txBody>
      </p:sp>
    </p:spTree>
    <p:extLst>
      <p:ext uri="{BB962C8B-B14F-4D97-AF65-F5344CB8AC3E}">
        <p14:creationId xmlns:p14="http://schemas.microsoft.com/office/powerpoint/2010/main" val="39323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1233" y="304800"/>
            <a:ext cx="8229600" cy="484187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Patient Coverage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920353"/>
              </p:ext>
            </p:extLst>
          </p:nvPr>
        </p:nvGraphicFramePr>
        <p:xfrm>
          <a:off x="1748416" y="5506948"/>
          <a:ext cx="5325633" cy="10200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39472"/>
                <a:gridCol w="1886161"/>
              </a:tblGrid>
              <a:tr h="1009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May'17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697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Patient-months of Ant-TB drug sales (IMS)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12568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69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Patient-months  of drug vouchers </a:t>
                      </a:r>
                      <a:r>
                        <a:rPr lang="en-US" sz="1200" u="none" strike="noStrike" dirty="0" smtClean="0">
                          <a:effectLst/>
                        </a:rPr>
                        <a:t>validated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8323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882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% Patient Coverage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50" y="2224216"/>
            <a:ext cx="5972175" cy="32209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055" y="914400"/>
            <a:ext cx="87238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Patient-months of anti-TB drugs  in </a:t>
            </a:r>
            <a:r>
              <a:rPr lang="en-US" sz="1400" dirty="0"/>
              <a:t>the private sector </a:t>
            </a:r>
            <a:r>
              <a:rPr lang="en-US" sz="1400" dirty="0" smtClean="0"/>
              <a:t>is </a:t>
            </a:r>
            <a:r>
              <a:rPr lang="en-US" sz="1400" dirty="0"/>
              <a:t>estimated </a:t>
            </a:r>
            <a:r>
              <a:rPr lang="en-US" sz="1400" dirty="0" smtClean="0"/>
              <a:t>by </a:t>
            </a:r>
            <a:r>
              <a:rPr lang="en-US" sz="1400" dirty="0"/>
              <a:t>a </a:t>
            </a:r>
            <a:r>
              <a:rPr lang="en-US" sz="1400" dirty="0" smtClean="0"/>
              <a:t>third-party </a:t>
            </a:r>
            <a:r>
              <a:rPr lang="en-US" sz="1400" dirty="0"/>
              <a:t>agency IMS</a:t>
            </a:r>
            <a:r>
              <a:rPr lang="en-US" sz="14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PPIA estimates </a:t>
            </a:r>
            <a:r>
              <a:rPr lang="en-US" sz="1400" dirty="0"/>
              <a:t>the same metric by the number of 30-day (patient-month) </a:t>
            </a:r>
            <a:r>
              <a:rPr lang="en-US" sz="1400" dirty="0" smtClean="0"/>
              <a:t>e-vouchers validated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PPIA covered 66% of patient-months in the private sector in the last reporting period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153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9491" y="228600"/>
            <a:ext cx="8256588" cy="568325"/>
          </a:xfrm>
        </p:spPr>
        <p:txBody>
          <a:bodyPr>
            <a:noAutofit/>
          </a:bodyPr>
          <a:lstStyle/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Adherence Mechanisms</a:t>
            </a:r>
            <a:br>
              <a:rPr lang="en-US" sz="2200" dirty="0" smtClean="0">
                <a:solidFill>
                  <a:srgbClr val="FF0000"/>
                </a:solidFill>
              </a:rPr>
            </a:b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97128"/>
              </p:ext>
            </p:extLst>
          </p:nvPr>
        </p:nvGraphicFramePr>
        <p:xfrm>
          <a:off x="1678275" y="2209799"/>
          <a:ext cx="5021293" cy="384810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914400"/>
                <a:gridCol w="1249381"/>
                <a:gridCol w="1635223"/>
                <a:gridCol w="1222289"/>
              </a:tblGrid>
              <a:tr h="11620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Patient </a:t>
                      </a:r>
                      <a:r>
                        <a:rPr lang="en-US" sz="1200" u="none" strike="noStrike" dirty="0" smtClean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01-Mar-17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10-Apr-17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30-Apr-17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12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2740" y="1371600"/>
            <a:ext cx="85725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1) Medication Possession via drug refill monitoring (e-Vouchers)</a:t>
            </a:r>
          </a:p>
          <a:p>
            <a:endParaRPr lang="en-US" sz="14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“Gap days” generated based on date of issuance and number of days issued 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86264" y="2778150"/>
            <a:ext cx="87630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1400" b="1" dirty="0" smtClean="0"/>
              <a:t>Daily Dosing  via calendar days of doses  taken (Call center outgoing patient calls, 99D/MERM)</a:t>
            </a:r>
          </a:p>
          <a:p>
            <a:pPr marL="342900" indent="-342900">
              <a:buAutoNum type="arabicParenR" startAt="2"/>
            </a:pP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Adherence score percentage calculated based on doses taken </a:t>
            </a:r>
            <a:endParaRPr lang="en-US" sz="1400" dirty="0"/>
          </a:p>
        </p:txBody>
      </p:sp>
      <p:pic>
        <p:nvPicPr>
          <p:cNvPr id="10" name="Picture 8" descr="C:\Users\Pranati\Desktop\ppt\IMG-20150609-WA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118" y="5257800"/>
            <a:ext cx="1744157" cy="10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ispensing medic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4038600"/>
            <a:ext cx="1607839" cy="10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4" cstate="print"/>
          <a:srcRect t="-1120" r="80"/>
          <a:stretch/>
        </p:blipFill>
        <p:spPr>
          <a:xfrm>
            <a:off x="6781799" y="4038600"/>
            <a:ext cx="1514579" cy="994675"/>
          </a:xfrm>
          <a:prstGeom prst="rect">
            <a:avLst/>
          </a:prstGeom>
          <a:ln>
            <a:solidFill>
              <a:srgbClr val="4F81BD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9491" y="94861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Two Measures </a:t>
            </a:r>
            <a:r>
              <a:rPr lang="en-US" sz="1400" dirty="0"/>
              <a:t>of adherence: Medication possession and Daily Dosing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75" y="3733800"/>
            <a:ext cx="4280515" cy="24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05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2400" y="152400"/>
            <a:ext cx="3733800" cy="533400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Treatment Outcomes</a:t>
            </a:r>
            <a:endParaRPr lang="en-US" sz="2200" dirty="0">
              <a:solidFill>
                <a:srgbClr val="FF0000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853376"/>
              </p:ext>
            </p:extLst>
          </p:nvPr>
        </p:nvGraphicFramePr>
        <p:xfrm>
          <a:off x="1143000" y="3962400"/>
          <a:ext cx="4267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181600" y="4854834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75% treatment completion 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364580"/>
              </p:ext>
            </p:extLst>
          </p:nvPr>
        </p:nvGraphicFramePr>
        <p:xfrm>
          <a:off x="304800" y="762000"/>
          <a:ext cx="83058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76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4714" y="76200"/>
            <a:ext cx="8229600" cy="990600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Integration with RNTCP: </a:t>
            </a:r>
            <a:r>
              <a:rPr lang="en-US" sz="2200" dirty="0" err="1" smtClean="0">
                <a:solidFill>
                  <a:srgbClr val="FF0000"/>
                </a:solidFill>
              </a:rPr>
              <a:t>GoI</a:t>
            </a:r>
            <a:r>
              <a:rPr lang="en-US" sz="2200" dirty="0" smtClean="0">
                <a:solidFill>
                  <a:srgbClr val="FF0000"/>
                </a:solidFill>
              </a:rPr>
              <a:t> FDCs 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1" name="Picture 3" descr="C:\Users\Admin\Downloads\DSC_0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14" y="4102364"/>
            <a:ext cx="2895600" cy="191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ownloads\DSC_0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91" y="2133278"/>
            <a:ext cx="2594920" cy="171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ownloads\DSC_07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016" y="4067678"/>
            <a:ext cx="2612566" cy="173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ownloads\IMG_6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2010858"/>
            <a:ext cx="2362200" cy="196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152" y="1066800"/>
            <a:ext cx="8839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GoI</a:t>
            </a:r>
            <a:r>
              <a:rPr lang="en-US" sz="1400" dirty="0" smtClean="0"/>
              <a:t> FDCs stored at private chemists and disbursed to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Providers trained on STCI protocols (dosage as per weight category for adult/pediatric)</a:t>
            </a:r>
            <a:endParaRPr lang="en-US" sz="1400" dirty="0"/>
          </a:p>
        </p:txBody>
      </p:sp>
      <p:pic>
        <p:nvPicPr>
          <p:cNvPr id="10" name="Picture 3" descr="C:\Users\Mugdha\Desktop\FCD DRUG LETTER\DRUG PHOTO\PWB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0" y="2392560"/>
            <a:ext cx="21336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ownloads\20170328_15352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8" y="4102364"/>
            <a:ext cx="1976164" cy="11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3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8229600" cy="685800"/>
          </a:xfrm>
        </p:spPr>
        <p:txBody>
          <a:bodyPr/>
          <a:lstStyle/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FDC Activity: Providers &amp; Patients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7772400"/>
            <a:ext cx="47156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63% of FDC-Engaged Formal providers prescribed FDCs in June’17</a:t>
            </a:r>
          </a:p>
          <a:p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57% of FDC-engaged chemists validated FDC-vouchers in June’17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Increasing patient coverage with 14% of notified cases initiated on FDCs (3 month progress)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406180"/>
            <a:ext cx="7018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Total No. Patients Initiated on FDCs: 838</a:t>
            </a:r>
            <a:endParaRPr lang="en-US" sz="1600" b="1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428868"/>
              </p:ext>
            </p:extLst>
          </p:nvPr>
        </p:nvGraphicFramePr>
        <p:xfrm>
          <a:off x="533400" y="1066800"/>
          <a:ext cx="8153400" cy="3339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257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62% of Formal providers engaged with FDCs are active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69% of Chemists engaged with FDCs are active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1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4171" y="9525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200" dirty="0" smtClean="0">
                <a:solidFill>
                  <a:srgbClr val="FF0000"/>
                </a:solidFill>
              </a:rPr>
              <a:t>Impact Evaluation: Randomized Controlled Trial (RCT)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1" y="3276600"/>
            <a:ext cx="882857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0550"/>
            <a:ext cx="21717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0113" y="2057400"/>
            <a:ext cx="8204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“Standardized patients” presented  4 different cases to both groups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Diagnostic and treatment practices were observed between PPIA-engaged providers and non PPIA-engaged providers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9938" y="1263075"/>
            <a:ext cx="726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Providers randomized to </a:t>
            </a:r>
            <a:r>
              <a:rPr lang="en-US" sz="1600" dirty="0" smtClean="0"/>
              <a:t>PPIA-engaged (treatment)  and </a:t>
            </a:r>
            <a:br>
              <a:rPr lang="en-US" sz="1600" dirty="0" smtClean="0"/>
            </a:br>
            <a:r>
              <a:rPr lang="en-US" sz="1600" dirty="0" smtClean="0"/>
              <a:t>non PPIA-engaged groups (control)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97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10801"/>
            <a:ext cx="6433457" cy="410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5246913"/>
            <a:ext cx="8585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PPIA-engaged (treatment group) performed better than non-PPIA engaged (control groups) with: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b="1" dirty="0"/>
              <a:t>I</a:t>
            </a:r>
            <a:r>
              <a:rPr lang="en-US" sz="1400" b="1" dirty="0" smtClean="0"/>
              <a:t>ncreased </a:t>
            </a:r>
            <a:r>
              <a:rPr lang="en-US" sz="1400" b="1" dirty="0"/>
              <a:t>correct management rates by at least 22 </a:t>
            </a:r>
            <a:r>
              <a:rPr lang="en-US" sz="1400" b="1" dirty="0" smtClean="0"/>
              <a:t>percentage points </a:t>
            </a:r>
            <a:r>
              <a:rPr lang="en-US" sz="1400" b="1" dirty="0"/>
              <a:t>from a base of 43</a:t>
            </a:r>
            <a:r>
              <a:rPr lang="en-US" sz="1400" b="1" dirty="0" smtClean="0"/>
              <a:t>%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</a:t>
            </a:r>
            <a:r>
              <a:rPr lang="en-US" sz="1400" dirty="0"/>
              <a:t>increased use of chest X-rays by at least 11 </a:t>
            </a:r>
            <a:r>
              <a:rPr lang="en-US" sz="1400" dirty="0" smtClean="0"/>
              <a:t>percentage points  </a:t>
            </a:r>
            <a:r>
              <a:rPr lang="en-US" sz="1400" dirty="0"/>
              <a:t>from 62</a:t>
            </a:r>
            <a:r>
              <a:rPr lang="en-US" sz="1400" dirty="0" smtClean="0"/>
              <a:t>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 Increased use of sputum smear </a:t>
            </a:r>
            <a:r>
              <a:rPr lang="en-US" sz="1400" dirty="0"/>
              <a:t>microscopy by at least 19 </a:t>
            </a:r>
            <a:r>
              <a:rPr lang="en-US" sz="1400" dirty="0" smtClean="0"/>
              <a:t>percentage points </a:t>
            </a:r>
            <a:r>
              <a:rPr lang="en-US" sz="1400" dirty="0"/>
              <a:t>from 27%,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Increased use of </a:t>
            </a:r>
            <a:r>
              <a:rPr lang="en-US" sz="1400" dirty="0" err="1" smtClean="0"/>
              <a:t>Xpert</a:t>
            </a:r>
            <a:r>
              <a:rPr lang="en-US" sz="1400" dirty="0" smtClean="0"/>
              <a:t> </a:t>
            </a:r>
            <a:r>
              <a:rPr lang="en-US" sz="1400" dirty="0"/>
              <a:t>MTB/RIF by at least 20 </a:t>
            </a:r>
            <a:r>
              <a:rPr lang="en-US" sz="1400" dirty="0" smtClean="0"/>
              <a:t>percentage points  </a:t>
            </a:r>
            <a:r>
              <a:rPr lang="en-US" sz="1400" dirty="0"/>
              <a:t>from 4%.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95400" y="292035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Baseline Round 1:  November 2014 – December 2015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 smtClean="0"/>
              <a:t>Endline</a:t>
            </a:r>
            <a:r>
              <a:rPr lang="en-US" sz="1400" b="1" dirty="0" smtClean="0"/>
              <a:t> Round 2: March 2016 – July 2016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24986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9800" y="2895600"/>
            <a:ext cx="3124200" cy="990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021" y="76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200" spc="-100" dirty="0" smtClean="0">
                <a:solidFill>
                  <a:srgbClr val="FF0000"/>
                </a:solidFill>
                <a:latin typeface="Arial"/>
                <a:cs typeface="Arial"/>
              </a:rPr>
              <a:t>Why Private Sector?</a:t>
            </a:r>
            <a:endParaRPr lang="en-US" sz="2200" spc="-10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884" y="1045884"/>
            <a:ext cx="8458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Nearly </a:t>
            </a:r>
            <a:r>
              <a:rPr lang="en-US" sz="1600" dirty="0"/>
              <a:t>6</a:t>
            </a:r>
            <a:r>
              <a:rPr lang="en-US" sz="1600" dirty="0" smtClean="0"/>
              <a:t>0% of TB patients are treated in the Indian private sector but rarely reported to public health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Studies have documented sub-optimal practices in the private sector and non-compliance with the Standards of TB </a:t>
            </a:r>
            <a:r>
              <a:rPr lang="en-US" sz="1600" dirty="0" smtClean="0"/>
              <a:t>Care </a:t>
            </a:r>
            <a:r>
              <a:rPr lang="en-US" sz="1600" dirty="0" smtClean="0"/>
              <a:t>in India (STCI)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3199" y="2590800"/>
            <a:ext cx="8686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Challenges to private provider engagement:</a:t>
            </a:r>
          </a:p>
          <a:p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Highly fragmented and unregulated private sector (formal and informal providers)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Absence of a technological  platform  that can absorb large patient volumes and coordinate patient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Prior models of private provider engagement required private providers to refer to public sector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203199" y="4800677"/>
            <a:ext cx="9334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Bihar </a:t>
            </a:r>
            <a:r>
              <a:rPr lang="en-US" sz="1600" dirty="0"/>
              <a:t>exemplifies the socioeconomic challenge of India’s TB </a:t>
            </a:r>
            <a:r>
              <a:rPr lang="en-US" sz="1600" dirty="0" smtClean="0"/>
              <a:t>epidemic:</a:t>
            </a:r>
          </a:p>
          <a:p>
            <a:pPr marL="0" lvl="1"/>
            <a:endParaRPr lang="en-US" sz="1600" dirty="0" smtClean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T</a:t>
            </a:r>
            <a:r>
              <a:rPr lang="en-US" sz="1600" dirty="0" smtClean="0"/>
              <a:t>hird </a:t>
            </a:r>
            <a:r>
              <a:rPr lang="en-US" sz="1600" dirty="0"/>
              <a:t>highest incidence of poverty, with 33.7% of people living below the poverty </a:t>
            </a:r>
            <a:r>
              <a:rPr lang="en-US" sz="1600" dirty="0" smtClean="0"/>
              <a:t>line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Ranks 15 </a:t>
            </a:r>
            <a:r>
              <a:rPr lang="en-US" sz="1600" dirty="0"/>
              <a:t>out of 17 major states in Global Hunger Index (</a:t>
            </a:r>
            <a:r>
              <a:rPr lang="en-US" sz="1600" dirty="0" smtClean="0"/>
              <a:t>GHI)</a:t>
            </a:r>
            <a:endParaRPr lang="en-US" sz="1600" baseline="30000" dirty="0"/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Ranks 21 </a:t>
            </a:r>
            <a:r>
              <a:rPr lang="en-US" sz="1600" dirty="0"/>
              <a:t>out of 23 key Indian states in the Human Development Index (</a:t>
            </a:r>
            <a:r>
              <a:rPr lang="en-US" sz="1600" dirty="0" smtClean="0"/>
              <a:t>HDI)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Has a vast </a:t>
            </a:r>
            <a:r>
              <a:rPr lang="en-US" sz="1600" dirty="0"/>
              <a:t>private sector </a:t>
            </a:r>
            <a:r>
              <a:rPr lang="en-US" sz="1600" dirty="0" smtClean="0"/>
              <a:t> </a:t>
            </a:r>
            <a:r>
              <a:rPr lang="en-US" sz="1600" dirty="0"/>
              <a:t>to meet patient demand for </a:t>
            </a:r>
            <a:r>
              <a:rPr lang="en-US" sz="1600" dirty="0" smtClean="0"/>
              <a:t>basic  </a:t>
            </a:r>
            <a:r>
              <a:rPr lang="en-US" sz="1600" dirty="0"/>
              <a:t>health </a:t>
            </a:r>
            <a:r>
              <a:rPr lang="en-US" sz="1600" dirty="0" smtClean="0"/>
              <a:t>needs</a:t>
            </a:r>
            <a:r>
              <a:rPr lang="en-US" sz="1600" dirty="0"/>
              <a:t> 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292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FF0000"/>
                </a:solidFill>
              </a:rPr>
              <a:t>General </a:t>
            </a:r>
            <a:r>
              <a:rPr lang="en-US" sz="2800" dirty="0" smtClean="0">
                <a:solidFill>
                  <a:srgbClr val="FF0000"/>
                </a:solidFill>
              </a:rPr>
              <a:t>household </a:t>
            </a:r>
            <a:r>
              <a:rPr lang="en-US" sz="2400" spc="-100" dirty="0" smtClean="0">
                <a:solidFill>
                  <a:srgbClr val="FF0000"/>
                </a:solidFill>
                <a:latin typeface="Arial"/>
                <a:cs typeface="Arial"/>
              </a:rPr>
              <a:t>care-seeking</a:t>
            </a:r>
            <a:r>
              <a:rPr lang="en-US" sz="2800" dirty="0" smtClean="0">
                <a:solidFill>
                  <a:srgbClr val="FF0000"/>
                </a:solidFill>
              </a:rPr>
              <a:t> behavior: Patna</a:t>
            </a:r>
            <a:endParaRPr lang="en-IN" sz="2800" dirty="0">
              <a:solidFill>
                <a:srgbClr val="FF0000"/>
              </a:solidFill>
            </a:endParaRPr>
          </a:p>
        </p:txBody>
      </p:sp>
      <p:graphicFrame>
        <p:nvGraphicFramePr>
          <p:cNvPr id="11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-14288" y="1587435"/>
          <a:ext cx="61722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CBA16-5640-473C-B333-E86F16396E18}" type="slidenum">
              <a:rPr lang="en-IN" smtClean="0"/>
              <a:pPr/>
              <a:t>3</a:t>
            </a:fld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257800" y="1905000"/>
            <a:ext cx="3428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than 2/3</a:t>
            </a:r>
            <a:r>
              <a:rPr lang="en-US" baseline="30000" dirty="0"/>
              <a:t>rd</a:t>
            </a:r>
            <a:r>
              <a:rPr lang="en-US" dirty="0"/>
              <a:t> of the population preferred going to private practitioners for their health care needs.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alarming number (1/5</a:t>
            </a:r>
            <a:r>
              <a:rPr lang="en-US" baseline="30000" dirty="0"/>
              <a:t>th</a:t>
            </a:r>
            <a:r>
              <a:rPr lang="en-US" dirty="0"/>
              <a:t>) of the households mentioned going to pharmacies for general healthcare needs.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257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3035" y="762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Public Private Interface Agency (PPIA)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2143" y="144780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The Public Private Interface Agency (PPIA) </a:t>
            </a:r>
            <a:r>
              <a:rPr lang="en-US" sz="1600" dirty="0"/>
              <a:t>model was piloted in </a:t>
            </a:r>
            <a:r>
              <a:rPr lang="en-US" sz="1600" dirty="0" smtClean="0"/>
              <a:t>2014  with technical support from World Health Partners in  Patna </a:t>
            </a:r>
            <a:r>
              <a:rPr lang="en-US" sz="1600" dirty="0"/>
              <a:t>(Bihar</a:t>
            </a:r>
            <a:r>
              <a:rPr lang="en-US" sz="1600" dirty="0" smtClean="0"/>
              <a:t>)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PPIA Objectives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 smtClean="0"/>
              <a:t>Facilitate </a:t>
            </a:r>
            <a:r>
              <a:rPr lang="en-IN" sz="1600" dirty="0"/>
              <a:t>early and accurate diagnosis of TB in the private sector in urban Patna</a:t>
            </a:r>
            <a:r>
              <a:rPr lang="en-IN" sz="1600" dirty="0" smtClean="0"/>
              <a:t>.</a:t>
            </a:r>
            <a:br>
              <a:rPr lang="en-IN" sz="1600" dirty="0" smtClean="0"/>
            </a:b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Facilitate notification of cases diagnosed and treated in the private sector</a:t>
            </a:r>
            <a:r>
              <a:rPr lang="en-IN" sz="1600" dirty="0" smtClean="0"/>
              <a:t>.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Ensure appropriate treatment of cases in the private sector as per national Standards for TB Care</a:t>
            </a:r>
            <a:r>
              <a:rPr lang="en-IN" sz="1600" dirty="0" smtClean="0"/>
              <a:t>.</a:t>
            </a:r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sz="1600" dirty="0"/>
              <a:t>Ensure treatment completion and improved cure rates of TB patients in the private sector.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1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idx="4294967295"/>
          </p:nvPr>
        </p:nvSpPr>
        <p:spPr>
          <a:xfrm>
            <a:off x="152400" y="304800"/>
            <a:ext cx="4267200" cy="33813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Intervention Area: Patna District Profile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584" y="1125425"/>
            <a:ext cx="5305286" cy="2455975"/>
          </a:xfrm>
          <a:prstGeom prst="rect">
            <a:avLst/>
          </a:prstGeo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22938" y="3999285"/>
          <a:ext cx="4582462" cy="2560453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401318"/>
                <a:gridCol w="1563075"/>
                <a:gridCol w="1618069"/>
              </a:tblGrid>
              <a:tr h="234757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</a:rPr>
                        <a:t>PATNA</a:t>
                      </a:r>
                      <a:r>
                        <a:rPr lang="en-US" sz="1200" baseline="0" dirty="0" smtClean="0"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390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</a:rPr>
                        <a:t>Population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Total population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62,89,193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Urban population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22,50,000 (43%)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390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Geography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Total Blocks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23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18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Urban Blocks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</a:rPr>
                        <a:t>3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18390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</a:rPr>
                        <a:t>Public health facilities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TUs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DMCs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009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0" marB="0"/>
                </a:tc>
              </a:tr>
              <a:tr h="18390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+mn-lt"/>
                        </a:rPr>
                        <a:t>Private health facilities</a:t>
                      </a:r>
                      <a:endParaRPr lang="en-US" sz="12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Private doctors (MBBS/+)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1812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AYUSH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1563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Chemists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1556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839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Laboratories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641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8" name="Picture 4" descr="http://www.luventicus.org/maps2/india/states/bih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91" y="1125426"/>
            <a:ext cx="2614709" cy="284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urved Connector 8"/>
          <p:cNvCxnSpPr/>
          <p:nvPr/>
        </p:nvCxnSpPr>
        <p:spPr>
          <a:xfrm flipV="1">
            <a:off x="2057400" y="1676400"/>
            <a:ext cx="2057400" cy="609600"/>
          </a:xfrm>
          <a:prstGeom prst="curvedConnector3">
            <a:avLst/>
          </a:prstGeom>
          <a:ln w="53975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181600" y="4419362"/>
            <a:ext cx="3886200" cy="1384995"/>
          </a:xfrm>
          <a:prstGeom prst="rect">
            <a:avLst/>
          </a:prstGeom>
          <a:noFill/>
          <a:ln>
            <a:solidFill>
              <a:schemeClr val="tx1">
                <a:alpha val="81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1200" u="sng" dirty="0" smtClean="0"/>
              <a:t>Key PPIA Stakeholders</a:t>
            </a:r>
            <a:r>
              <a:rPr lang="en-IN" sz="1200" dirty="0" smtClean="0"/>
              <a:t>:</a:t>
            </a:r>
            <a:br>
              <a:rPr lang="en-IN" sz="1200" dirty="0" smtClean="0"/>
            </a:br>
            <a:endParaRPr lang="en-IN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200" dirty="0" smtClean="0"/>
              <a:t>DTO, STO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200" dirty="0"/>
              <a:t>Indian Medical Association (IMA</a:t>
            </a:r>
            <a:r>
              <a:rPr lang="en-IN" sz="1200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200" dirty="0" smtClean="0"/>
              <a:t>Bihar TB Association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200" dirty="0" smtClean="0"/>
              <a:t>Indian Academy of Pediatricians (IAP)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200" dirty="0" smtClean="0"/>
              <a:t>Patna Drugs and Chemists Association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2991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2286000" cy="338138"/>
          </a:xfrm>
        </p:spPr>
        <p:txBody>
          <a:bodyPr>
            <a:no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PPIA Model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34245"/>
            <a:ext cx="5042338" cy="27671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701382"/>
            <a:ext cx="3276600" cy="304698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Call </a:t>
            </a:r>
            <a:r>
              <a:rPr lang="en-US" sz="1200" b="1" u="sng" dirty="0"/>
              <a:t>Center Operations</a:t>
            </a:r>
            <a:r>
              <a:rPr lang="en-US" sz="1200" b="1" u="sng" dirty="0" smtClean="0"/>
              <a:t>:</a:t>
            </a:r>
          </a:p>
          <a:p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Beneficiary registration via mobile calls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Issuance of diagnostic and treatment e-Vouchers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Patient Notification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e-Voucher validations by </a:t>
            </a:r>
            <a:r>
              <a:rPr lang="en-US" sz="1200" dirty="0"/>
              <a:t>diagnostic </a:t>
            </a:r>
            <a:r>
              <a:rPr lang="en-US" sz="1200" dirty="0" smtClean="0"/>
              <a:t>facilities/chemists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Drug e-Voucher confirmation calls to patients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Patient </a:t>
            </a:r>
            <a:r>
              <a:rPr lang="en-US" sz="1200" dirty="0" smtClean="0"/>
              <a:t>counseling </a:t>
            </a:r>
            <a:r>
              <a:rPr lang="en-US" sz="1200" dirty="0"/>
              <a:t>and adherence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793715"/>
            <a:ext cx="2743200" cy="286232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Patient Field Team </a:t>
            </a:r>
            <a:r>
              <a:rPr lang="en-US" sz="1200" b="1" u="sng" dirty="0" smtClean="0"/>
              <a:t>Operations</a:t>
            </a:r>
          </a:p>
          <a:p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Patient Verification </a:t>
            </a:r>
            <a:r>
              <a:rPr lang="en-US" sz="1200" dirty="0"/>
              <a:t>of </a:t>
            </a:r>
            <a:r>
              <a:rPr lang="en-US" sz="1200" dirty="0" smtClean="0"/>
              <a:t>diagnosis &amp; free services </a:t>
            </a:r>
            <a:r>
              <a:rPr lang="en-US" sz="1200" dirty="0"/>
              <a:t>received </a:t>
            </a:r>
            <a:br>
              <a:rPr lang="en-US" sz="1200" dirty="0"/>
            </a:b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Patient education and Family DOTS counseling in HH visit (IP phase)</a:t>
            </a:r>
          </a:p>
          <a:p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Patient follow-ups and adherence monitoring of at-risk </a:t>
            </a:r>
            <a:r>
              <a:rPr lang="en-US" sz="1200" dirty="0" smtClean="0"/>
              <a:t>patients </a:t>
            </a:r>
            <a:endParaRPr lang="en-US" sz="1200" dirty="0"/>
          </a:p>
          <a:p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Default retrieval and case management of adverse </a:t>
            </a:r>
            <a:r>
              <a:rPr lang="en-US" sz="1200" dirty="0" smtClean="0"/>
              <a:t>events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685800"/>
            <a:ext cx="3276600" cy="229293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u="sng" dirty="0" smtClean="0"/>
              <a:t>Provider </a:t>
            </a:r>
            <a:r>
              <a:rPr lang="en-US" sz="1200" b="1" u="sng" dirty="0"/>
              <a:t>Field Team Operations</a:t>
            </a:r>
            <a:r>
              <a:rPr lang="en-US" sz="1200" b="1" u="sng" dirty="0" smtClean="0"/>
              <a:t>:</a:t>
            </a:r>
          </a:p>
          <a:p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Provider mapping, </a:t>
            </a:r>
            <a:r>
              <a:rPr lang="en-US" sz="1200" dirty="0" smtClean="0"/>
              <a:t>identification</a:t>
            </a:r>
            <a:r>
              <a:rPr lang="en-US" sz="1200" dirty="0"/>
              <a:t>, &amp; </a:t>
            </a:r>
            <a:r>
              <a:rPr lang="en-US" sz="1200" dirty="0" smtClean="0"/>
              <a:t>engagement 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Provider sensitizations </a:t>
            </a:r>
            <a:r>
              <a:rPr lang="en-US" sz="1200" dirty="0" smtClean="0"/>
              <a:t>on PPIA model and  </a:t>
            </a:r>
            <a:r>
              <a:rPr lang="en-US" sz="1200" dirty="0"/>
              <a:t>STCI for TB diagnosis &amp; treatment </a:t>
            </a:r>
            <a:endParaRPr lang="en-US" sz="12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Sputum Transportation services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FF0000"/>
                </a:solidFill>
              </a:rPr>
              <a:t>Supply chain management of  </a:t>
            </a:r>
            <a:r>
              <a:rPr lang="en-US" sz="1200" dirty="0" err="1" smtClean="0">
                <a:solidFill>
                  <a:srgbClr val="FF0000"/>
                </a:solidFill>
              </a:rPr>
              <a:t>GoI</a:t>
            </a:r>
            <a:r>
              <a:rPr lang="en-US" sz="1200" dirty="0" smtClean="0">
                <a:solidFill>
                  <a:srgbClr val="FF0000"/>
                </a:solidFill>
              </a:rPr>
              <a:t> FDCs</a:t>
            </a:r>
            <a:endParaRPr lang="en-US" sz="1200" dirty="0">
              <a:solidFill>
                <a:srgbClr val="FF0000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4460" y="212000"/>
            <a:ext cx="8202613" cy="642937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Provider Coverage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09954"/>
              </p:ext>
            </p:extLst>
          </p:nvPr>
        </p:nvGraphicFramePr>
        <p:xfrm>
          <a:off x="214185" y="2590800"/>
          <a:ext cx="6796216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233" y="1167376"/>
            <a:ext cx="59580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b="1" dirty="0" smtClean="0"/>
              <a:t>Mapped &amp; Targeted (M&amp;T) </a:t>
            </a:r>
            <a:r>
              <a:rPr lang="en-US" sz="1300" dirty="0" smtClean="0"/>
              <a:t>: Providers with  a TB Case Load </a:t>
            </a:r>
          </a:p>
          <a:p>
            <a:endParaRPr lang="en-US" sz="13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b="1" dirty="0" smtClean="0"/>
              <a:t>Engaged</a:t>
            </a:r>
            <a:r>
              <a:rPr lang="en-US" sz="1300" dirty="0" smtClean="0"/>
              <a:t>: Providers with a signed  </a:t>
            </a:r>
            <a:r>
              <a:rPr lang="en-US" sz="1300" dirty="0" err="1" smtClean="0"/>
              <a:t>M.o.U</a:t>
            </a:r>
            <a:r>
              <a:rPr lang="en-US" sz="1300" dirty="0" smtClean="0"/>
              <a:t> agreeing to participate in PPIA</a:t>
            </a:r>
          </a:p>
          <a:p>
            <a:endParaRPr lang="en-US" sz="1300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300" b="1" dirty="0" smtClean="0"/>
              <a:t>Active</a:t>
            </a:r>
            <a:r>
              <a:rPr lang="en-US" sz="1300" dirty="0" smtClean="0"/>
              <a:t>: Providers participating in PPIA with at least one activity during reporting period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60133"/>
              </p:ext>
            </p:extLst>
          </p:nvPr>
        </p:nvGraphicFramePr>
        <p:xfrm>
          <a:off x="990600" y="5638800"/>
          <a:ext cx="6019800" cy="10058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6845"/>
                <a:gridCol w="1954705"/>
                <a:gridCol w="2508250"/>
              </a:tblGrid>
              <a:tr h="143552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Formal Provider Engagement &amp; Activity</a:t>
                      </a:r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0" dirty="0"/>
                    </a:p>
                  </a:txBody>
                  <a:tcPr/>
                </a:tc>
              </a:tr>
              <a:tr h="243554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No. Mapped &amp; Targeted 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err="1" smtClean="0"/>
                        <a:t>Cumul</a:t>
                      </a:r>
                      <a:r>
                        <a:rPr lang="en-US" sz="1200" b="0" baseline="0" dirty="0" smtClean="0"/>
                        <a:t> . </a:t>
                      </a:r>
                      <a:r>
                        <a:rPr lang="en-US" sz="1200" b="0" dirty="0" smtClean="0"/>
                        <a:t>Engaged</a:t>
                      </a:r>
                    </a:p>
                    <a:p>
                      <a:pPr algn="ctr"/>
                      <a:r>
                        <a:rPr lang="en-US" sz="1200" b="0" dirty="0" smtClean="0"/>
                        <a:t>(% of M&amp;T)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/>
                        <a:t>No. Active May</a:t>
                      </a:r>
                      <a:r>
                        <a:rPr lang="en-US" sz="1200" b="0" baseline="0" dirty="0" smtClean="0"/>
                        <a:t> 2017</a:t>
                      </a:r>
                    </a:p>
                    <a:p>
                      <a:pPr algn="ctr"/>
                      <a:r>
                        <a:rPr lang="en-US" sz="1200" b="0" baseline="0" dirty="0" smtClean="0"/>
                        <a:t>(% of M&amp;T)</a:t>
                      </a:r>
                      <a:endParaRPr lang="en-US" sz="1200" b="0" dirty="0"/>
                    </a:p>
                  </a:txBody>
                  <a:tcPr/>
                </a:tc>
              </a:tr>
              <a:tr h="14629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597 (70%)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402 (47%)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367849" y="867294"/>
            <a:ext cx="2199503" cy="18928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u="sng" dirty="0" smtClean="0"/>
              <a:t>PPIA Engaged Network</a:t>
            </a:r>
            <a:r>
              <a:rPr lang="en-US" sz="1300" b="1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597 </a:t>
            </a:r>
            <a:r>
              <a:rPr lang="en-US" sz="1300" dirty="0"/>
              <a:t>formal </a:t>
            </a:r>
            <a:r>
              <a:rPr lang="en-US" sz="1300" dirty="0" smtClean="0"/>
              <a:t>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455 </a:t>
            </a:r>
            <a:r>
              <a:rPr lang="en-US" sz="1300" dirty="0"/>
              <a:t>informal </a:t>
            </a:r>
            <a:r>
              <a:rPr lang="en-US" sz="1300" dirty="0" smtClean="0"/>
              <a:t>providers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699 chemists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3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 smtClean="0"/>
              <a:t>130 </a:t>
            </a:r>
            <a:r>
              <a:rPr lang="en-US" sz="1300" dirty="0"/>
              <a:t>labs</a:t>
            </a:r>
          </a:p>
        </p:txBody>
      </p:sp>
    </p:spTree>
    <p:extLst>
      <p:ext uri="{BB962C8B-B14F-4D97-AF65-F5344CB8AC3E}">
        <p14:creationId xmlns:p14="http://schemas.microsoft.com/office/powerpoint/2010/main" val="373807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" y="228600"/>
            <a:ext cx="8229600" cy="609600"/>
          </a:xfrm>
        </p:spPr>
        <p:txBody>
          <a:bodyPr/>
          <a:lstStyle/>
          <a:p>
            <a:pPr algn="l"/>
            <a:r>
              <a:rPr lang="en-US" sz="2400" dirty="0" smtClean="0">
                <a:solidFill>
                  <a:srgbClr val="FF0000"/>
                </a:solidFill>
              </a:rPr>
              <a:t>TB Case Notifications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984070" y="6487836"/>
            <a:ext cx="1066800" cy="329184"/>
          </a:xfrm>
        </p:spPr>
        <p:txBody>
          <a:bodyPr/>
          <a:lstStyle/>
          <a:p>
            <a:fld id="{E9269C26-89E3-4CCB-91C3-50CAC6C7529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5486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PPIA  Patna contributed to 19% </a:t>
            </a:r>
            <a:r>
              <a:rPr lang="en-US" sz="1400" dirty="0" smtClean="0"/>
              <a:t> of total Patna district notifications in 2016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/>
              <a:t>PPIA  Patna contributed to </a:t>
            </a:r>
            <a:r>
              <a:rPr lang="en-US" sz="1400" dirty="0" smtClean="0"/>
              <a:t>84% </a:t>
            </a:r>
            <a:r>
              <a:rPr lang="en-US" sz="1400" dirty="0"/>
              <a:t>of total state (Bihar) notifications and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882030"/>
              </p:ext>
            </p:extLst>
          </p:nvPr>
        </p:nvGraphicFramePr>
        <p:xfrm>
          <a:off x="762000" y="990600"/>
          <a:ext cx="83820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58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95282"/>
              </p:ext>
            </p:extLst>
          </p:nvPr>
        </p:nvGraphicFramePr>
        <p:xfrm>
          <a:off x="457200" y="745696"/>
          <a:ext cx="82296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07306"/>
              </p:ext>
            </p:extLst>
          </p:nvPr>
        </p:nvGraphicFramePr>
        <p:xfrm>
          <a:off x="1524000" y="4343400"/>
          <a:ext cx="51054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04800" y="152400"/>
            <a:ext cx="8229600" cy="593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sz="2200" dirty="0" smtClean="0">
                <a:solidFill>
                  <a:srgbClr val="FF0000"/>
                </a:solidFill>
              </a:rPr>
              <a:t>Case Notification Rate (CNR)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71194</TotalTime>
  <Words>913</Words>
  <Application>Microsoft Office PowerPoint</Application>
  <PresentationFormat>On-screen Show (4:3)</PresentationFormat>
  <Paragraphs>225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ＭＳ Ｐゴシック</vt:lpstr>
      <vt:lpstr>Arial</vt:lpstr>
      <vt:lpstr>Calibri</vt:lpstr>
      <vt:lpstr>Wingdings</vt:lpstr>
      <vt:lpstr>Office Theme</vt:lpstr>
      <vt:lpstr>PowerPoint Presentation</vt:lpstr>
      <vt:lpstr>Why Private Sector?</vt:lpstr>
      <vt:lpstr>General household care-seeking behavior: Patna</vt:lpstr>
      <vt:lpstr>Public Private Interface Agency (PPIA)</vt:lpstr>
      <vt:lpstr>Intervention Area: Patna District Profile</vt:lpstr>
      <vt:lpstr>PPIA Model</vt:lpstr>
      <vt:lpstr>Provider Coverage</vt:lpstr>
      <vt:lpstr>TB Case Notifications</vt:lpstr>
      <vt:lpstr>PowerPoint Presentation</vt:lpstr>
      <vt:lpstr>Patient Coverage</vt:lpstr>
      <vt:lpstr>Adherence Mechanisms </vt:lpstr>
      <vt:lpstr>Treatment Outcomes</vt:lpstr>
      <vt:lpstr>Integration with RNTCP: GoI FDCs </vt:lpstr>
      <vt:lpstr>FDC Activity: Providers &amp; Patients</vt:lpstr>
      <vt:lpstr>Impact Evaluation: Randomized Controlled Trial (RCT) 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TB- Aug 1, 2014</dc:title>
  <dc:creator>Rajul</dc:creator>
  <cp:lastModifiedBy>Dr. Nita</cp:lastModifiedBy>
  <cp:revision>7875</cp:revision>
  <cp:lastPrinted>2013-04-04T06:10:03Z</cp:lastPrinted>
  <dcterms:created xsi:type="dcterms:W3CDTF">2013-01-24T04:13:09Z</dcterms:created>
  <dcterms:modified xsi:type="dcterms:W3CDTF">2017-07-08T03:08:10Z</dcterms:modified>
</cp:coreProperties>
</file>