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5"/>
  </p:notesMasterIdLst>
  <p:sldIdLst>
    <p:sldId id="256" r:id="rId2"/>
    <p:sldId id="263" r:id="rId3"/>
    <p:sldId id="473" r:id="rId4"/>
    <p:sldId id="258" r:id="rId5"/>
    <p:sldId id="471" r:id="rId6"/>
    <p:sldId id="265" r:id="rId7"/>
    <p:sldId id="269" r:id="rId8"/>
    <p:sldId id="472" r:id="rId9"/>
    <p:sldId id="494" r:id="rId10"/>
    <p:sldId id="499" r:id="rId11"/>
    <p:sldId id="496" r:id="rId12"/>
    <p:sldId id="480" r:id="rId13"/>
    <p:sldId id="479" r:id="rId14"/>
    <p:sldId id="481" r:id="rId15"/>
    <p:sldId id="474" r:id="rId16"/>
    <p:sldId id="468" r:id="rId17"/>
    <p:sldId id="502" r:id="rId18"/>
    <p:sldId id="289" r:id="rId19"/>
    <p:sldId id="306" r:id="rId20"/>
    <p:sldId id="492" r:id="rId21"/>
    <p:sldId id="493" r:id="rId22"/>
    <p:sldId id="491" r:id="rId23"/>
    <p:sldId id="478" r:id="rId24"/>
    <p:sldId id="299" r:id="rId25"/>
    <p:sldId id="261" r:id="rId26"/>
    <p:sldId id="497" r:id="rId27"/>
    <p:sldId id="477" r:id="rId28"/>
    <p:sldId id="504" r:id="rId29"/>
    <p:sldId id="257" r:id="rId30"/>
    <p:sldId id="378" r:id="rId31"/>
    <p:sldId id="410" r:id="rId32"/>
    <p:sldId id="412" r:id="rId33"/>
    <p:sldId id="487" r:id="rId34"/>
    <p:sldId id="456" r:id="rId35"/>
    <p:sldId id="416" r:id="rId36"/>
    <p:sldId id="340" r:id="rId37"/>
    <p:sldId id="338" r:id="rId38"/>
    <p:sldId id="417" r:id="rId39"/>
    <p:sldId id="347" r:id="rId40"/>
    <p:sldId id="349" r:id="rId41"/>
    <p:sldId id="488" r:id="rId42"/>
    <p:sldId id="495" r:id="rId43"/>
    <p:sldId id="278" r:id="rId44"/>
    <p:sldId id="501" r:id="rId45"/>
    <p:sldId id="483" r:id="rId46"/>
    <p:sldId id="484" r:id="rId47"/>
    <p:sldId id="485" r:id="rId48"/>
    <p:sldId id="489" r:id="rId49"/>
    <p:sldId id="486" r:id="rId50"/>
    <p:sldId id="292" r:id="rId51"/>
    <p:sldId id="304" r:id="rId52"/>
    <p:sldId id="505" r:id="rId53"/>
    <p:sldId id="30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6699FF"/>
    <a:srgbClr val="BF9000"/>
    <a:srgbClr val="385723"/>
    <a:srgbClr val="8B4719"/>
    <a:srgbClr val="2F528F"/>
    <a:srgbClr val="FDF3ED"/>
    <a:srgbClr val="FBE5D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26" autoAdjust="0"/>
    <p:restoredTop sz="94660"/>
  </p:normalViewPr>
  <p:slideViewPr>
    <p:cSldViewPr snapToGrid="0">
      <p:cViewPr>
        <p:scale>
          <a:sx n="66" d="100"/>
          <a:sy n="66" d="100"/>
        </p:scale>
        <p:origin x="-900" y="-144"/>
      </p:cViewPr>
      <p:guideLst>
        <p:guide orient="horz" pos="2160"/>
        <p:guide pos="3840"/>
      </p:guideLst>
    </p:cSldViewPr>
  </p:slideViewPr>
  <p:notesTextViewPr>
    <p:cViewPr>
      <p:scale>
        <a:sx n="1" d="1"/>
        <a:sy n="1" d="1"/>
      </p:scale>
      <p:origin x="0" y="0"/>
    </p:cViewPr>
  </p:notesTextViewPr>
  <p:sorterViewPr>
    <p:cViewPr>
      <p:scale>
        <a:sx n="66" d="100"/>
        <a:sy n="66" d="100"/>
      </p:scale>
      <p:origin x="0" y="138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6526BE-4DE2-4ED8-871C-A585A868BE8E}" type="doc">
      <dgm:prSet loTypeId="urn:microsoft.com/office/officeart/2005/8/layout/hProcess11" loCatId="process" qsTypeId="urn:microsoft.com/office/officeart/2005/8/quickstyle/simple4" qsCatId="simple" csTypeId="urn:microsoft.com/office/officeart/2005/8/colors/accent2_2" csCatId="accent2" phldr="1"/>
      <dgm:spPr/>
      <dgm:t>
        <a:bodyPr/>
        <a:lstStyle/>
        <a:p>
          <a:endParaRPr lang="en-IN"/>
        </a:p>
      </dgm:t>
    </dgm:pt>
    <dgm:pt modelId="{90D40720-5CDA-432D-96CB-507B8F1E1783}">
      <dgm:prSet phldrT="[Text]" custT="1"/>
      <dgm:spPr/>
      <dgm:t>
        <a:bodyPr/>
        <a:lstStyle/>
        <a:p>
          <a:pPr algn="ctr"/>
          <a:r>
            <a:rPr lang="en-US" sz="2800" b="1" dirty="0"/>
            <a:t>Sep 2017</a:t>
          </a:r>
          <a:endParaRPr lang="en-IN" sz="2800" b="1" dirty="0"/>
        </a:p>
      </dgm:t>
    </dgm:pt>
    <dgm:pt modelId="{17F846ED-94A0-4999-BC17-C27BE9ED9F5E}" type="parTrans" cxnId="{D12B6D12-0F67-4B2E-B14E-1BC3BF288BA0}">
      <dgm:prSet/>
      <dgm:spPr/>
      <dgm:t>
        <a:bodyPr/>
        <a:lstStyle/>
        <a:p>
          <a:pPr algn="ctr"/>
          <a:endParaRPr lang="en-IN" sz="3200"/>
        </a:p>
      </dgm:t>
    </dgm:pt>
    <dgm:pt modelId="{945BBEF2-1E6E-4A50-ACDC-455460DF3C6A}" type="sibTrans" cxnId="{D12B6D12-0F67-4B2E-B14E-1BC3BF288BA0}">
      <dgm:prSet/>
      <dgm:spPr/>
      <dgm:t>
        <a:bodyPr/>
        <a:lstStyle/>
        <a:p>
          <a:pPr algn="ctr"/>
          <a:endParaRPr lang="en-IN" sz="3200"/>
        </a:p>
      </dgm:t>
    </dgm:pt>
    <dgm:pt modelId="{BEFD1598-7682-4A52-8055-804A19CCE6BA}">
      <dgm:prSet phldrT="[Text]" custT="1"/>
      <dgm:spPr/>
      <dgm:t>
        <a:bodyPr/>
        <a:lstStyle/>
        <a:p>
          <a:pPr algn="ctr"/>
          <a:r>
            <a:rPr lang="en-US" sz="2400" b="1" dirty="0"/>
            <a:t>Nov 2017</a:t>
          </a:r>
          <a:endParaRPr lang="en-IN" sz="2400" b="1" dirty="0"/>
        </a:p>
      </dgm:t>
    </dgm:pt>
    <dgm:pt modelId="{14803237-C6E7-4AD7-8770-D86BF43CC2CD}" type="parTrans" cxnId="{642F1F76-25D5-4B68-9C1A-5B2F3D67FBB4}">
      <dgm:prSet/>
      <dgm:spPr/>
      <dgm:t>
        <a:bodyPr/>
        <a:lstStyle/>
        <a:p>
          <a:pPr algn="ctr"/>
          <a:endParaRPr lang="en-IN" sz="3200"/>
        </a:p>
      </dgm:t>
    </dgm:pt>
    <dgm:pt modelId="{7A500D8A-48D7-46B4-B0AF-243466090B6E}" type="sibTrans" cxnId="{642F1F76-25D5-4B68-9C1A-5B2F3D67FBB4}">
      <dgm:prSet/>
      <dgm:spPr/>
      <dgm:t>
        <a:bodyPr/>
        <a:lstStyle/>
        <a:p>
          <a:pPr algn="ctr"/>
          <a:endParaRPr lang="en-IN" sz="3200"/>
        </a:p>
      </dgm:t>
    </dgm:pt>
    <dgm:pt modelId="{6F4C2D4D-80A5-4869-93D0-6F092BDADCD4}">
      <dgm:prSet custT="1"/>
      <dgm:spPr/>
      <dgm:t>
        <a:bodyPr/>
        <a:lstStyle/>
        <a:p>
          <a:pPr algn="ctr"/>
          <a:r>
            <a:rPr lang="en-US" sz="1800" b="1" dirty="0"/>
            <a:t>Protocol Development</a:t>
          </a:r>
          <a:endParaRPr lang="en-IN" sz="1800" b="1" dirty="0"/>
        </a:p>
      </dgm:t>
    </dgm:pt>
    <dgm:pt modelId="{D9C309CB-F171-4785-8880-C7DAD9A3754C}" type="parTrans" cxnId="{DE8C304A-4426-4DF3-9677-9A2658AF8482}">
      <dgm:prSet/>
      <dgm:spPr/>
      <dgm:t>
        <a:bodyPr/>
        <a:lstStyle/>
        <a:p>
          <a:pPr algn="ctr"/>
          <a:endParaRPr lang="en-IN" sz="3200"/>
        </a:p>
      </dgm:t>
    </dgm:pt>
    <dgm:pt modelId="{0D189006-5E1B-438F-B301-E0266CF64E91}" type="sibTrans" cxnId="{DE8C304A-4426-4DF3-9677-9A2658AF8482}">
      <dgm:prSet/>
      <dgm:spPr/>
      <dgm:t>
        <a:bodyPr/>
        <a:lstStyle/>
        <a:p>
          <a:pPr algn="ctr"/>
          <a:endParaRPr lang="en-IN" sz="3200"/>
        </a:p>
      </dgm:t>
    </dgm:pt>
    <dgm:pt modelId="{60838924-EFA4-4C7D-901E-9FF9D67979A1}">
      <dgm:prSet phldrT="[Text]" custT="1"/>
      <dgm:spPr/>
      <dgm:t>
        <a:bodyPr/>
        <a:lstStyle/>
        <a:p>
          <a:pPr algn="ctr"/>
          <a:r>
            <a:rPr lang="en-US" sz="1600" b="1" dirty="0"/>
            <a:t>CVHO &amp; STS in position</a:t>
          </a:r>
          <a:endParaRPr lang="en-IN" sz="1600" b="1" dirty="0"/>
        </a:p>
      </dgm:t>
    </dgm:pt>
    <dgm:pt modelId="{CC6420B7-9BFD-4829-9165-BE9F16A9117A}" type="parTrans" cxnId="{0A8360D2-C46E-4240-A711-597C1F38AED9}">
      <dgm:prSet/>
      <dgm:spPr/>
      <dgm:t>
        <a:bodyPr/>
        <a:lstStyle/>
        <a:p>
          <a:pPr algn="ctr"/>
          <a:endParaRPr lang="en-IN" sz="3200"/>
        </a:p>
      </dgm:t>
    </dgm:pt>
    <dgm:pt modelId="{869892F5-3BF1-43D7-863D-9B646BD60C8D}" type="sibTrans" cxnId="{0A8360D2-C46E-4240-A711-597C1F38AED9}">
      <dgm:prSet/>
      <dgm:spPr/>
      <dgm:t>
        <a:bodyPr/>
        <a:lstStyle/>
        <a:p>
          <a:pPr algn="ctr"/>
          <a:endParaRPr lang="en-IN" sz="3200"/>
        </a:p>
      </dgm:t>
    </dgm:pt>
    <dgm:pt modelId="{19AE3BFC-D356-424B-96C7-32C38DCC3EF4}">
      <dgm:prSet phldrT="[Text]" custT="1"/>
      <dgm:spPr/>
      <dgm:t>
        <a:bodyPr/>
        <a:lstStyle/>
        <a:p>
          <a:pPr algn="ctr"/>
          <a:r>
            <a:rPr lang="en-US" sz="1600" b="1" dirty="0"/>
            <a:t>Induction training</a:t>
          </a:r>
          <a:endParaRPr lang="en-IN" sz="1600" b="1" dirty="0"/>
        </a:p>
      </dgm:t>
    </dgm:pt>
    <dgm:pt modelId="{28BADBC3-4B8E-4D6F-BC05-36D1D1BD59DC}" type="parTrans" cxnId="{50772B8D-D52B-426A-B433-BB6CAC362D2A}">
      <dgm:prSet/>
      <dgm:spPr/>
      <dgm:t>
        <a:bodyPr/>
        <a:lstStyle/>
        <a:p>
          <a:pPr algn="ctr"/>
          <a:endParaRPr lang="en-IN" sz="3200"/>
        </a:p>
      </dgm:t>
    </dgm:pt>
    <dgm:pt modelId="{4CE1A548-83E2-4122-ACF3-3E3B32F1A9D8}" type="sibTrans" cxnId="{50772B8D-D52B-426A-B433-BB6CAC362D2A}">
      <dgm:prSet/>
      <dgm:spPr/>
      <dgm:t>
        <a:bodyPr/>
        <a:lstStyle/>
        <a:p>
          <a:pPr algn="ctr"/>
          <a:endParaRPr lang="en-IN" sz="3200"/>
        </a:p>
      </dgm:t>
    </dgm:pt>
    <dgm:pt modelId="{B17FD405-8BC3-4BBC-AF99-A1F2C42585EC}">
      <dgm:prSet phldrT="[Text]" custT="1"/>
      <dgm:spPr/>
      <dgm:t>
        <a:bodyPr/>
        <a:lstStyle/>
        <a:p>
          <a:pPr algn="ctr"/>
          <a:r>
            <a:rPr lang="en-US" sz="2400" b="1" dirty="0"/>
            <a:t>Feb 2018</a:t>
          </a:r>
          <a:endParaRPr lang="en-IN" sz="2400" b="1" dirty="0"/>
        </a:p>
      </dgm:t>
    </dgm:pt>
    <dgm:pt modelId="{3B6959B0-E7EB-41F5-91AB-B618B46727FA}" type="parTrans" cxnId="{6FCC77F5-71BF-4C03-99EC-51400E2EE6D4}">
      <dgm:prSet/>
      <dgm:spPr/>
      <dgm:t>
        <a:bodyPr/>
        <a:lstStyle/>
        <a:p>
          <a:pPr algn="ctr"/>
          <a:endParaRPr lang="en-IN" sz="3200"/>
        </a:p>
      </dgm:t>
    </dgm:pt>
    <dgm:pt modelId="{0EA7E32E-8D0D-4A10-8794-1BB25AA2CBFB}" type="sibTrans" cxnId="{6FCC77F5-71BF-4C03-99EC-51400E2EE6D4}">
      <dgm:prSet/>
      <dgm:spPr/>
      <dgm:t>
        <a:bodyPr/>
        <a:lstStyle/>
        <a:p>
          <a:pPr algn="ctr"/>
          <a:endParaRPr lang="en-IN" sz="3200"/>
        </a:p>
      </dgm:t>
    </dgm:pt>
    <dgm:pt modelId="{08EAAACA-6875-41F2-8E56-B13AE5CFCDCA}">
      <dgm:prSet phldrT="[Text]" custT="1"/>
      <dgm:spPr/>
      <dgm:t>
        <a:bodyPr/>
        <a:lstStyle/>
        <a:p>
          <a:pPr algn="ctr"/>
          <a:r>
            <a:rPr lang="en-US" sz="1600" b="1" dirty="0"/>
            <a:t>Technical Workshop in Delhi</a:t>
          </a:r>
          <a:endParaRPr lang="en-IN" sz="1600" b="1" dirty="0"/>
        </a:p>
      </dgm:t>
    </dgm:pt>
    <dgm:pt modelId="{4EAFFEF6-EE37-4121-A532-9DBC011C1421}" type="parTrans" cxnId="{D0B84294-19C5-43C8-B146-B71ECE57CB07}">
      <dgm:prSet/>
      <dgm:spPr/>
      <dgm:t>
        <a:bodyPr/>
        <a:lstStyle/>
        <a:p>
          <a:pPr algn="ctr"/>
          <a:endParaRPr lang="en-IN" sz="3200"/>
        </a:p>
      </dgm:t>
    </dgm:pt>
    <dgm:pt modelId="{B31054DC-B476-4F89-8C1E-535F80CE44E1}" type="sibTrans" cxnId="{D0B84294-19C5-43C8-B146-B71ECE57CB07}">
      <dgm:prSet/>
      <dgm:spPr/>
      <dgm:t>
        <a:bodyPr/>
        <a:lstStyle/>
        <a:p>
          <a:pPr algn="ctr"/>
          <a:endParaRPr lang="en-IN" sz="3200"/>
        </a:p>
      </dgm:t>
    </dgm:pt>
    <dgm:pt modelId="{5DAA2232-6EF9-47E9-ACC3-F4062A4A7CE8}">
      <dgm:prSet phldrT="[Text]" custT="1"/>
      <dgm:spPr/>
      <dgm:t>
        <a:bodyPr/>
        <a:lstStyle/>
        <a:p>
          <a:pPr algn="ctr"/>
          <a:r>
            <a:rPr lang="en-US" sz="1600" b="1" dirty="0"/>
            <a:t>TOT at state level</a:t>
          </a:r>
          <a:endParaRPr lang="en-IN" sz="1600" b="1" dirty="0"/>
        </a:p>
      </dgm:t>
    </dgm:pt>
    <dgm:pt modelId="{2D979893-72BA-474C-A00C-2D51E580C623}" type="parTrans" cxnId="{F7C10D72-E56C-4B88-ABCD-7785BDE00F02}">
      <dgm:prSet/>
      <dgm:spPr/>
      <dgm:t>
        <a:bodyPr/>
        <a:lstStyle/>
        <a:p>
          <a:endParaRPr lang="en-IN"/>
        </a:p>
      </dgm:t>
    </dgm:pt>
    <dgm:pt modelId="{E26D92C0-5832-4348-9337-D54F624CC86F}" type="sibTrans" cxnId="{F7C10D72-E56C-4B88-ABCD-7785BDE00F02}">
      <dgm:prSet/>
      <dgm:spPr/>
      <dgm:t>
        <a:bodyPr/>
        <a:lstStyle/>
        <a:p>
          <a:endParaRPr lang="en-IN"/>
        </a:p>
      </dgm:t>
    </dgm:pt>
    <dgm:pt modelId="{EAAD1646-304E-43C9-B85A-CF400C9899FC}" type="pres">
      <dgm:prSet presAssocID="{D86526BE-4DE2-4ED8-871C-A585A868BE8E}" presName="Name0" presStyleCnt="0">
        <dgm:presLayoutVars>
          <dgm:dir/>
          <dgm:resizeHandles val="exact"/>
        </dgm:presLayoutVars>
      </dgm:prSet>
      <dgm:spPr/>
      <dgm:t>
        <a:bodyPr/>
        <a:lstStyle/>
        <a:p>
          <a:endParaRPr lang="en-US"/>
        </a:p>
      </dgm:t>
    </dgm:pt>
    <dgm:pt modelId="{08A049A2-845E-44F0-BF89-64683386B066}" type="pres">
      <dgm:prSet presAssocID="{D86526BE-4DE2-4ED8-871C-A585A868BE8E}" presName="arrow" presStyleLbl="bgShp" presStyleIdx="0" presStyleCnt="1" custScaleY="73637" custLinFactNeighborX="-135"/>
      <dgm:spPr/>
    </dgm:pt>
    <dgm:pt modelId="{D9930C6A-4943-4DB7-9089-B2F028369E5C}" type="pres">
      <dgm:prSet presAssocID="{D86526BE-4DE2-4ED8-871C-A585A868BE8E}" presName="points" presStyleCnt="0"/>
      <dgm:spPr/>
    </dgm:pt>
    <dgm:pt modelId="{E27E7FBA-722F-4694-9A83-134A1584408F}" type="pres">
      <dgm:prSet presAssocID="{90D40720-5CDA-432D-96CB-507B8F1E1783}" presName="compositeA" presStyleCnt="0"/>
      <dgm:spPr/>
    </dgm:pt>
    <dgm:pt modelId="{41B6E025-942D-4BFD-822D-E9A68F1F6746}" type="pres">
      <dgm:prSet presAssocID="{90D40720-5CDA-432D-96CB-507B8F1E1783}" presName="textA" presStyleLbl="revTx" presStyleIdx="0" presStyleCnt="3" custScaleX="143966">
        <dgm:presLayoutVars>
          <dgm:bulletEnabled val="1"/>
        </dgm:presLayoutVars>
      </dgm:prSet>
      <dgm:spPr/>
      <dgm:t>
        <a:bodyPr/>
        <a:lstStyle/>
        <a:p>
          <a:endParaRPr lang="en-US"/>
        </a:p>
      </dgm:t>
    </dgm:pt>
    <dgm:pt modelId="{49E26284-FEBD-465A-B344-87D0D1BF3C82}" type="pres">
      <dgm:prSet presAssocID="{90D40720-5CDA-432D-96CB-507B8F1E1783}" presName="circleA" presStyleLbl="node1" presStyleIdx="0" presStyleCnt="3"/>
      <dgm:spPr/>
    </dgm:pt>
    <dgm:pt modelId="{660E431E-DC63-4BD2-973F-16F077F2ECF0}" type="pres">
      <dgm:prSet presAssocID="{90D40720-5CDA-432D-96CB-507B8F1E1783}" presName="spaceA" presStyleCnt="0"/>
      <dgm:spPr/>
    </dgm:pt>
    <dgm:pt modelId="{D771516C-C319-44EA-8A74-71A18C792FDD}" type="pres">
      <dgm:prSet presAssocID="{945BBEF2-1E6E-4A50-ACDC-455460DF3C6A}" presName="space" presStyleCnt="0"/>
      <dgm:spPr/>
    </dgm:pt>
    <dgm:pt modelId="{CD92E6AA-95DA-4117-A37E-9B4329F58E2E}" type="pres">
      <dgm:prSet presAssocID="{BEFD1598-7682-4A52-8055-804A19CCE6BA}" presName="compositeB" presStyleCnt="0"/>
      <dgm:spPr/>
    </dgm:pt>
    <dgm:pt modelId="{4868F5FD-63B0-443F-B5B3-195BA809BDF6}" type="pres">
      <dgm:prSet presAssocID="{BEFD1598-7682-4A52-8055-804A19CCE6BA}" presName="textB" presStyleLbl="revTx" presStyleIdx="1" presStyleCnt="3" custScaleX="141347">
        <dgm:presLayoutVars>
          <dgm:bulletEnabled val="1"/>
        </dgm:presLayoutVars>
      </dgm:prSet>
      <dgm:spPr/>
      <dgm:t>
        <a:bodyPr/>
        <a:lstStyle/>
        <a:p>
          <a:endParaRPr lang="en-US"/>
        </a:p>
      </dgm:t>
    </dgm:pt>
    <dgm:pt modelId="{A7D6D476-6269-41C0-A33B-320591D6A95A}" type="pres">
      <dgm:prSet presAssocID="{BEFD1598-7682-4A52-8055-804A19CCE6BA}" presName="circleB" presStyleLbl="node1" presStyleIdx="1" presStyleCnt="3"/>
      <dgm:spPr/>
    </dgm:pt>
    <dgm:pt modelId="{085D40B6-CA99-47FA-AFCD-56F816631912}" type="pres">
      <dgm:prSet presAssocID="{BEFD1598-7682-4A52-8055-804A19CCE6BA}" presName="spaceB" presStyleCnt="0"/>
      <dgm:spPr/>
    </dgm:pt>
    <dgm:pt modelId="{ADBA95D1-ABCB-4B5C-A8A9-F7A55CE7F509}" type="pres">
      <dgm:prSet presAssocID="{7A500D8A-48D7-46B4-B0AF-243466090B6E}" presName="space" presStyleCnt="0"/>
      <dgm:spPr/>
    </dgm:pt>
    <dgm:pt modelId="{BCF79A6D-7274-4E65-9A62-BFD63A7954BA}" type="pres">
      <dgm:prSet presAssocID="{B17FD405-8BC3-4BBC-AF99-A1F2C42585EC}" presName="compositeA" presStyleCnt="0"/>
      <dgm:spPr/>
    </dgm:pt>
    <dgm:pt modelId="{AFCA1AEC-7BAC-47C0-A505-E2BE6A4167C5}" type="pres">
      <dgm:prSet presAssocID="{B17FD405-8BC3-4BBC-AF99-A1F2C42585EC}" presName="textA" presStyleLbl="revTx" presStyleIdx="2" presStyleCnt="3">
        <dgm:presLayoutVars>
          <dgm:bulletEnabled val="1"/>
        </dgm:presLayoutVars>
      </dgm:prSet>
      <dgm:spPr/>
      <dgm:t>
        <a:bodyPr/>
        <a:lstStyle/>
        <a:p>
          <a:endParaRPr lang="en-US"/>
        </a:p>
      </dgm:t>
    </dgm:pt>
    <dgm:pt modelId="{F2A7DD7D-4931-433B-A999-DDF34371D52B}" type="pres">
      <dgm:prSet presAssocID="{B17FD405-8BC3-4BBC-AF99-A1F2C42585EC}" presName="circleA" presStyleLbl="node1" presStyleIdx="2" presStyleCnt="3"/>
      <dgm:spPr/>
    </dgm:pt>
    <dgm:pt modelId="{A8C8A6D0-FA82-4380-A4BC-191B30E3071A}" type="pres">
      <dgm:prSet presAssocID="{B17FD405-8BC3-4BBC-AF99-A1F2C42585EC}" presName="spaceA" presStyleCnt="0"/>
      <dgm:spPr/>
    </dgm:pt>
  </dgm:ptLst>
  <dgm:cxnLst>
    <dgm:cxn modelId="{48CF8289-B54C-490A-80CC-DC0C5FC36849}" type="presOf" srcId="{D86526BE-4DE2-4ED8-871C-A585A868BE8E}" destId="{EAAD1646-304E-43C9-B85A-CF400C9899FC}" srcOrd="0" destOrd="0" presId="urn:microsoft.com/office/officeart/2005/8/layout/hProcess11"/>
    <dgm:cxn modelId="{F7C10D72-E56C-4B88-ABCD-7785BDE00F02}" srcId="{B17FD405-8BC3-4BBC-AF99-A1F2C42585EC}" destId="{5DAA2232-6EF9-47E9-ACC3-F4062A4A7CE8}" srcOrd="1" destOrd="0" parTransId="{2D979893-72BA-474C-A00C-2D51E580C623}" sibTransId="{E26D92C0-5832-4348-9337-D54F624CC86F}"/>
    <dgm:cxn modelId="{847B8BE9-A4CE-49F5-988B-3610EB3FC57A}" type="presOf" srcId="{BEFD1598-7682-4A52-8055-804A19CCE6BA}" destId="{4868F5FD-63B0-443F-B5B3-195BA809BDF6}" srcOrd="0" destOrd="0" presId="urn:microsoft.com/office/officeart/2005/8/layout/hProcess11"/>
    <dgm:cxn modelId="{642F1F76-25D5-4B68-9C1A-5B2F3D67FBB4}" srcId="{D86526BE-4DE2-4ED8-871C-A585A868BE8E}" destId="{BEFD1598-7682-4A52-8055-804A19CCE6BA}" srcOrd="1" destOrd="0" parTransId="{14803237-C6E7-4AD7-8770-D86BF43CC2CD}" sibTransId="{7A500D8A-48D7-46B4-B0AF-243466090B6E}"/>
    <dgm:cxn modelId="{9345CBCE-ECD5-480C-92BB-B58EC8CC3618}" type="presOf" srcId="{B17FD405-8BC3-4BBC-AF99-A1F2C42585EC}" destId="{AFCA1AEC-7BAC-47C0-A505-E2BE6A4167C5}" srcOrd="0" destOrd="0" presId="urn:microsoft.com/office/officeart/2005/8/layout/hProcess11"/>
    <dgm:cxn modelId="{50772B8D-D52B-426A-B433-BB6CAC362D2A}" srcId="{BEFD1598-7682-4A52-8055-804A19CCE6BA}" destId="{19AE3BFC-D356-424B-96C7-32C38DCC3EF4}" srcOrd="1" destOrd="0" parTransId="{28BADBC3-4B8E-4D6F-BC05-36D1D1BD59DC}" sibTransId="{4CE1A548-83E2-4122-ACF3-3E3B32F1A9D8}"/>
    <dgm:cxn modelId="{D12B6D12-0F67-4B2E-B14E-1BC3BF288BA0}" srcId="{D86526BE-4DE2-4ED8-871C-A585A868BE8E}" destId="{90D40720-5CDA-432D-96CB-507B8F1E1783}" srcOrd="0" destOrd="0" parTransId="{17F846ED-94A0-4999-BC17-C27BE9ED9F5E}" sibTransId="{945BBEF2-1E6E-4A50-ACDC-455460DF3C6A}"/>
    <dgm:cxn modelId="{DB43B6AF-D2BA-414C-923F-3530AFEC52EA}" type="presOf" srcId="{6F4C2D4D-80A5-4869-93D0-6F092BDADCD4}" destId="{41B6E025-942D-4BFD-822D-E9A68F1F6746}" srcOrd="0" destOrd="1" presId="urn:microsoft.com/office/officeart/2005/8/layout/hProcess11"/>
    <dgm:cxn modelId="{25122CE3-E003-4BDF-B121-FFE8D2AC7B95}" type="presOf" srcId="{60838924-EFA4-4C7D-901E-9FF9D67979A1}" destId="{4868F5FD-63B0-443F-B5B3-195BA809BDF6}" srcOrd="0" destOrd="1" presId="urn:microsoft.com/office/officeart/2005/8/layout/hProcess11"/>
    <dgm:cxn modelId="{DE8C304A-4426-4DF3-9677-9A2658AF8482}" srcId="{90D40720-5CDA-432D-96CB-507B8F1E1783}" destId="{6F4C2D4D-80A5-4869-93D0-6F092BDADCD4}" srcOrd="0" destOrd="0" parTransId="{D9C309CB-F171-4785-8880-C7DAD9A3754C}" sibTransId="{0D189006-5E1B-438F-B301-E0266CF64E91}"/>
    <dgm:cxn modelId="{D0B84294-19C5-43C8-B146-B71ECE57CB07}" srcId="{B17FD405-8BC3-4BBC-AF99-A1F2C42585EC}" destId="{08EAAACA-6875-41F2-8E56-B13AE5CFCDCA}" srcOrd="0" destOrd="0" parTransId="{4EAFFEF6-EE37-4121-A532-9DBC011C1421}" sibTransId="{B31054DC-B476-4F89-8C1E-535F80CE44E1}"/>
    <dgm:cxn modelId="{B7A464F5-BA50-403E-9EB2-1C8B34925C63}" type="presOf" srcId="{5DAA2232-6EF9-47E9-ACC3-F4062A4A7CE8}" destId="{AFCA1AEC-7BAC-47C0-A505-E2BE6A4167C5}" srcOrd="0" destOrd="2" presId="urn:microsoft.com/office/officeart/2005/8/layout/hProcess11"/>
    <dgm:cxn modelId="{6FCC77F5-71BF-4C03-99EC-51400E2EE6D4}" srcId="{D86526BE-4DE2-4ED8-871C-A585A868BE8E}" destId="{B17FD405-8BC3-4BBC-AF99-A1F2C42585EC}" srcOrd="2" destOrd="0" parTransId="{3B6959B0-E7EB-41F5-91AB-B618B46727FA}" sibTransId="{0EA7E32E-8D0D-4A10-8794-1BB25AA2CBFB}"/>
    <dgm:cxn modelId="{6B5F55C2-9BBF-4A29-B8C5-98EB842638DD}" type="presOf" srcId="{08EAAACA-6875-41F2-8E56-B13AE5CFCDCA}" destId="{AFCA1AEC-7BAC-47C0-A505-E2BE6A4167C5}" srcOrd="0" destOrd="1" presId="urn:microsoft.com/office/officeart/2005/8/layout/hProcess11"/>
    <dgm:cxn modelId="{274AD2F6-9F44-4CAF-97CF-079BB4A15336}" type="presOf" srcId="{90D40720-5CDA-432D-96CB-507B8F1E1783}" destId="{41B6E025-942D-4BFD-822D-E9A68F1F6746}" srcOrd="0" destOrd="0" presId="urn:microsoft.com/office/officeart/2005/8/layout/hProcess11"/>
    <dgm:cxn modelId="{E2DBD04D-BC37-4691-AF2E-56A587E5EE44}" type="presOf" srcId="{19AE3BFC-D356-424B-96C7-32C38DCC3EF4}" destId="{4868F5FD-63B0-443F-B5B3-195BA809BDF6}" srcOrd="0" destOrd="2" presId="urn:microsoft.com/office/officeart/2005/8/layout/hProcess11"/>
    <dgm:cxn modelId="{0A8360D2-C46E-4240-A711-597C1F38AED9}" srcId="{BEFD1598-7682-4A52-8055-804A19CCE6BA}" destId="{60838924-EFA4-4C7D-901E-9FF9D67979A1}" srcOrd="0" destOrd="0" parTransId="{CC6420B7-9BFD-4829-9165-BE9F16A9117A}" sibTransId="{869892F5-3BF1-43D7-863D-9B646BD60C8D}"/>
    <dgm:cxn modelId="{75EA9CBB-E54B-4C68-8F41-7ABB6F8A0FFA}" type="presParOf" srcId="{EAAD1646-304E-43C9-B85A-CF400C9899FC}" destId="{08A049A2-845E-44F0-BF89-64683386B066}" srcOrd="0" destOrd="0" presId="urn:microsoft.com/office/officeart/2005/8/layout/hProcess11"/>
    <dgm:cxn modelId="{E846F6CA-0507-459C-A7E4-9E9A3529A8E4}" type="presParOf" srcId="{EAAD1646-304E-43C9-B85A-CF400C9899FC}" destId="{D9930C6A-4943-4DB7-9089-B2F028369E5C}" srcOrd="1" destOrd="0" presId="urn:microsoft.com/office/officeart/2005/8/layout/hProcess11"/>
    <dgm:cxn modelId="{6D0BF633-0937-4E74-B329-95D5B7FC3BD8}" type="presParOf" srcId="{D9930C6A-4943-4DB7-9089-B2F028369E5C}" destId="{E27E7FBA-722F-4694-9A83-134A1584408F}" srcOrd="0" destOrd="0" presId="urn:microsoft.com/office/officeart/2005/8/layout/hProcess11"/>
    <dgm:cxn modelId="{F9752479-0A94-4C1E-9161-BAAD7BB53CE4}" type="presParOf" srcId="{E27E7FBA-722F-4694-9A83-134A1584408F}" destId="{41B6E025-942D-4BFD-822D-E9A68F1F6746}" srcOrd="0" destOrd="0" presId="urn:microsoft.com/office/officeart/2005/8/layout/hProcess11"/>
    <dgm:cxn modelId="{EC2CDBFE-06EB-400C-BD54-6BCD7AC4E40D}" type="presParOf" srcId="{E27E7FBA-722F-4694-9A83-134A1584408F}" destId="{49E26284-FEBD-465A-B344-87D0D1BF3C82}" srcOrd="1" destOrd="0" presId="urn:microsoft.com/office/officeart/2005/8/layout/hProcess11"/>
    <dgm:cxn modelId="{EBFE6619-E5B2-4352-AAF3-03D7FE07601F}" type="presParOf" srcId="{E27E7FBA-722F-4694-9A83-134A1584408F}" destId="{660E431E-DC63-4BD2-973F-16F077F2ECF0}" srcOrd="2" destOrd="0" presId="urn:microsoft.com/office/officeart/2005/8/layout/hProcess11"/>
    <dgm:cxn modelId="{4C3F52C0-2662-4815-8AED-49028B3A6AD7}" type="presParOf" srcId="{D9930C6A-4943-4DB7-9089-B2F028369E5C}" destId="{D771516C-C319-44EA-8A74-71A18C792FDD}" srcOrd="1" destOrd="0" presId="urn:microsoft.com/office/officeart/2005/8/layout/hProcess11"/>
    <dgm:cxn modelId="{34727675-368E-4891-AC42-4529D5037594}" type="presParOf" srcId="{D9930C6A-4943-4DB7-9089-B2F028369E5C}" destId="{CD92E6AA-95DA-4117-A37E-9B4329F58E2E}" srcOrd="2" destOrd="0" presId="urn:microsoft.com/office/officeart/2005/8/layout/hProcess11"/>
    <dgm:cxn modelId="{91A5E465-367C-4552-8820-A6CC3BF1BE91}" type="presParOf" srcId="{CD92E6AA-95DA-4117-A37E-9B4329F58E2E}" destId="{4868F5FD-63B0-443F-B5B3-195BA809BDF6}" srcOrd="0" destOrd="0" presId="urn:microsoft.com/office/officeart/2005/8/layout/hProcess11"/>
    <dgm:cxn modelId="{5F373133-FECA-4740-8E9E-5E7E71AE3FD8}" type="presParOf" srcId="{CD92E6AA-95DA-4117-A37E-9B4329F58E2E}" destId="{A7D6D476-6269-41C0-A33B-320591D6A95A}" srcOrd="1" destOrd="0" presId="urn:microsoft.com/office/officeart/2005/8/layout/hProcess11"/>
    <dgm:cxn modelId="{15B952C5-63A4-4483-B67E-8EFCFA0DC120}" type="presParOf" srcId="{CD92E6AA-95DA-4117-A37E-9B4329F58E2E}" destId="{085D40B6-CA99-47FA-AFCD-56F816631912}" srcOrd="2" destOrd="0" presId="urn:microsoft.com/office/officeart/2005/8/layout/hProcess11"/>
    <dgm:cxn modelId="{6647ED2B-3472-4B15-8B48-168094F7EF22}" type="presParOf" srcId="{D9930C6A-4943-4DB7-9089-B2F028369E5C}" destId="{ADBA95D1-ABCB-4B5C-A8A9-F7A55CE7F509}" srcOrd="3" destOrd="0" presId="urn:microsoft.com/office/officeart/2005/8/layout/hProcess11"/>
    <dgm:cxn modelId="{270373A2-02CB-4A90-8317-48D4EEC0A6E4}" type="presParOf" srcId="{D9930C6A-4943-4DB7-9089-B2F028369E5C}" destId="{BCF79A6D-7274-4E65-9A62-BFD63A7954BA}" srcOrd="4" destOrd="0" presId="urn:microsoft.com/office/officeart/2005/8/layout/hProcess11"/>
    <dgm:cxn modelId="{97B1D219-758A-48E6-AB94-B2871CBBE78F}" type="presParOf" srcId="{BCF79A6D-7274-4E65-9A62-BFD63A7954BA}" destId="{AFCA1AEC-7BAC-47C0-A505-E2BE6A4167C5}" srcOrd="0" destOrd="0" presId="urn:microsoft.com/office/officeart/2005/8/layout/hProcess11"/>
    <dgm:cxn modelId="{F148CAA3-0469-4AA0-8A0C-DF099403C654}" type="presParOf" srcId="{BCF79A6D-7274-4E65-9A62-BFD63A7954BA}" destId="{F2A7DD7D-4931-433B-A999-DDF34371D52B}" srcOrd="1" destOrd="0" presId="urn:microsoft.com/office/officeart/2005/8/layout/hProcess11"/>
    <dgm:cxn modelId="{3970C2D3-4F97-4BEF-92F9-F77D4255E87D}" type="presParOf" srcId="{BCF79A6D-7274-4E65-9A62-BFD63A7954BA}" destId="{A8C8A6D0-FA82-4380-A4BC-191B30E3071A}" srcOrd="2" destOrd="0" presId="urn:microsoft.com/office/officeart/2005/8/layout/hProcess11"/>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6526BE-4DE2-4ED8-871C-A585A868BE8E}" type="doc">
      <dgm:prSet loTypeId="urn:microsoft.com/office/officeart/2005/8/layout/hProcess11" loCatId="process" qsTypeId="urn:microsoft.com/office/officeart/2005/8/quickstyle/simple4" qsCatId="simple" csTypeId="urn:microsoft.com/office/officeart/2005/8/colors/accent2_2" csCatId="accent2" phldr="1"/>
      <dgm:spPr/>
      <dgm:t>
        <a:bodyPr/>
        <a:lstStyle/>
        <a:p>
          <a:endParaRPr lang="en-IN"/>
        </a:p>
      </dgm:t>
    </dgm:pt>
    <dgm:pt modelId="{B698F3DD-0FD3-4E0E-A294-A98C88F274D3}">
      <dgm:prSet phldrT="[Text]" custT="1"/>
      <dgm:spPr/>
      <dgm:t>
        <a:bodyPr/>
        <a:lstStyle/>
        <a:p>
          <a:pPr algn="ctr"/>
          <a:r>
            <a:rPr lang="en-US" sz="1800" b="1" dirty="0"/>
            <a:t>Program Appraisal</a:t>
          </a:r>
          <a:endParaRPr lang="en-IN" sz="1800" b="1" dirty="0"/>
        </a:p>
      </dgm:t>
    </dgm:pt>
    <dgm:pt modelId="{E0070C89-3F2A-46D8-9835-8820518E932B}" type="parTrans" cxnId="{083BE6EB-D8D1-4CE5-B354-113A8A716979}">
      <dgm:prSet/>
      <dgm:spPr/>
      <dgm:t>
        <a:bodyPr/>
        <a:lstStyle/>
        <a:p>
          <a:pPr algn="ctr"/>
          <a:endParaRPr lang="en-IN" sz="3200"/>
        </a:p>
      </dgm:t>
    </dgm:pt>
    <dgm:pt modelId="{1FD68D00-51F3-48B1-BD26-218C1232681B}" type="sibTrans" cxnId="{083BE6EB-D8D1-4CE5-B354-113A8A716979}">
      <dgm:prSet/>
      <dgm:spPr/>
      <dgm:t>
        <a:bodyPr/>
        <a:lstStyle/>
        <a:p>
          <a:pPr algn="ctr"/>
          <a:endParaRPr lang="en-IN" sz="3200"/>
        </a:p>
      </dgm:t>
    </dgm:pt>
    <dgm:pt modelId="{5DAA2232-6EF9-47E9-ACC3-F4062A4A7CE8}">
      <dgm:prSet phldrT="[Text]" custT="1"/>
      <dgm:spPr/>
      <dgm:t>
        <a:bodyPr/>
        <a:lstStyle/>
        <a:p>
          <a:pPr algn="ctr"/>
          <a:r>
            <a:rPr lang="en-US" sz="2000" b="1" dirty="0"/>
            <a:t>Mar 2018</a:t>
          </a:r>
          <a:endParaRPr lang="en-IN" sz="1400" b="1" dirty="0"/>
        </a:p>
      </dgm:t>
    </dgm:pt>
    <dgm:pt modelId="{2D979893-72BA-474C-A00C-2D51E580C623}" type="parTrans" cxnId="{F7C10D72-E56C-4B88-ABCD-7785BDE00F02}">
      <dgm:prSet/>
      <dgm:spPr/>
      <dgm:t>
        <a:bodyPr/>
        <a:lstStyle/>
        <a:p>
          <a:endParaRPr lang="en-IN"/>
        </a:p>
      </dgm:t>
    </dgm:pt>
    <dgm:pt modelId="{E26D92C0-5832-4348-9337-D54F624CC86F}" type="sibTrans" cxnId="{F7C10D72-E56C-4B88-ABCD-7785BDE00F02}">
      <dgm:prSet/>
      <dgm:spPr/>
      <dgm:t>
        <a:bodyPr/>
        <a:lstStyle/>
        <a:p>
          <a:endParaRPr lang="en-IN"/>
        </a:p>
      </dgm:t>
    </dgm:pt>
    <dgm:pt modelId="{17427F26-9412-4F88-AD69-DA6FD48D4583}">
      <dgm:prSet phldrT="[Text]" custT="1"/>
      <dgm:spPr/>
      <dgm:t>
        <a:bodyPr/>
        <a:lstStyle/>
        <a:p>
          <a:pPr algn="ctr"/>
          <a:r>
            <a:rPr lang="en-US" sz="2000" b="1" dirty="0"/>
            <a:t>Apr 2018</a:t>
          </a:r>
          <a:endParaRPr lang="en-IN" sz="2000" b="1" dirty="0"/>
        </a:p>
      </dgm:t>
    </dgm:pt>
    <dgm:pt modelId="{326F7D2F-EF99-4035-BB09-143450F4B9EE}" type="sibTrans" cxnId="{B1ED8690-88EB-4E49-A2A4-F062E5C349CE}">
      <dgm:prSet/>
      <dgm:spPr/>
      <dgm:t>
        <a:bodyPr/>
        <a:lstStyle/>
        <a:p>
          <a:pPr algn="ctr"/>
          <a:endParaRPr lang="en-IN" sz="3200"/>
        </a:p>
      </dgm:t>
    </dgm:pt>
    <dgm:pt modelId="{D596BDBA-2C1F-45D5-B41F-C435E23C0F56}" type="parTrans" cxnId="{B1ED8690-88EB-4E49-A2A4-F062E5C349CE}">
      <dgm:prSet/>
      <dgm:spPr/>
      <dgm:t>
        <a:bodyPr/>
        <a:lstStyle/>
        <a:p>
          <a:pPr algn="ctr"/>
          <a:endParaRPr lang="en-IN" sz="3200"/>
        </a:p>
      </dgm:t>
    </dgm:pt>
    <dgm:pt modelId="{6AE091EC-E4E5-49D4-A8DA-D4632F042E33}">
      <dgm:prSet phldrT="[Text]" custT="1"/>
      <dgm:spPr/>
      <dgm:t>
        <a:bodyPr/>
        <a:lstStyle/>
        <a:p>
          <a:pPr algn="ctr"/>
          <a:r>
            <a:rPr lang="en-US" sz="1800" b="1" dirty="0"/>
            <a:t>Officially launched</a:t>
          </a:r>
          <a:endParaRPr lang="en-IN" sz="1800" b="1" dirty="0"/>
        </a:p>
      </dgm:t>
    </dgm:pt>
    <dgm:pt modelId="{29C64A39-F8AE-4379-8243-307C2000A2AD}" type="sibTrans" cxnId="{A5234278-D1BD-4221-89A0-37E9DD6B5B85}">
      <dgm:prSet/>
      <dgm:spPr/>
      <dgm:t>
        <a:bodyPr/>
        <a:lstStyle/>
        <a:p>
          <a:pPr algn="ctr"/>
          <a:endParaRPr lang="en-IN" sz="3200"/>
        </a:p>
      </dgm:t>
    </dgm:pt>
    <dgm:pt modelId="{F11F722E-556E-4564-A8AC-B33CF165D099}" type="parTrans" cxnId="{A5234278-D1BD-4221-89A0-37E9DD6B5B85}">
      <dgm:prSet/>
      <dgm:spPr/>
      <dgm:t>
        <a:bodyPr/>
        <a:lstStyle/>
        <a:p>
          <a:pPr algn="ctr"/>
          <a:endParaRPr lang="en-IN" sz="3200"/>
        </a:p>
      </dgm:t>
    </dgm:pt>
    <dgm:pt modelId="{C1733EAE-91B6-4068-9550-9088BBAA0F0F}">
      <dgm:prSet phldrT="[Text]" custT="1"/>
      <dgm:spPr/>
      <dgm:t>
        <a:bodyPr/>
        <a:lstStyle/>
        <a:p>
          <a:pPr algn="ctr"/>
          <a:r>
            <a:rPr lang="en-US" sz="2000" b="1" dirty="0"/>
            <a:t>Jun 2018</a:t>
          </a:r>
          <a:endParaRPr lang="en-IN" sz="2800" b="1" dirty="0">
            <a:solidFill>
              <a:schemeClr val="tx1"/>
            </a:solidFill>
          </a:endParaRPr>
        </a:p>
      </dgm:t>
    </dgm:pt>
    <dgm:pt modelId="{82A559CF-ACA1-493E-AD64-31D85C0CE83B}" type="sibTrans" cxnId="{23FF6786-8E72-4FF4-BF09-935148368372}">
      <dgm:prSet/>
      <dgm:spPr/>
      <dgm:t>
        <a:bodyPr/>
        <a:lstStyle/>
        <a:p>
          <a:pPr algn="ctr"/>
          <a:endParaRPr lang="en-IN" sz="3200"/>
        </a:p>
      </dgm:t>
    </dgm:pt>
    <dgm:pt modelId="{F6A36470-D171-44F5-A48A-6C3F80B35ACB}" type="parTrans" cxnId="{23FF6786-8E72-4FF4-BF09-935148368372}">
      <dgm:prSet/>
      <dgm:spPr/>
      <dgm:t>
        <a:bodyPr/>
        <a:lstStyle/>
        <a:p>
          <a:pPr algn="ctr"/>
          <a:endParaRPr lang="en-IN" sz="3200"/>
        </a:p>
      </dgm:t>
    </dgm:pt>
    <dgm:pt modelId="{9F8AE6BE-FF49-4DAA-B9AD-3D1F64E51952}">
      <dgm:prSet phldrT="[Text]" custT="1"/>
      <dgm:spPr/>
      <dgm:t>
        <a:bodyPr/>
        <a:lstStyle/>
        <a:p>
          <a:pPr algn="ctr"/>
          <a:r>
            <a:rPr lang="en-US" sz="1800" b="1" dirty="0">
              <a:solidFill>
                <a:schemeClr val="tx1"/>
              </a:solidFill>
            </a:rPr>
            <a:t>Trainings completed</a:t>
          </a:r>
          <a:endParaRPr lang="en-IN" sz="1800" b="1" dirty="0">
            <a:solidFill>
              <a:schemeClr val="tx1"/>
            </a:solidFill>
          </a:endParaRPr>
        </a:p>
      </dgm:t>
    </dgm:pt>
    <dgm:pt modelId="{12AE9AB4-1934-42EB-BFF5-D5FCF6C550C9}" type="sibTrans" cxnId="{50D58856-E42C-4EBF-9FFC-027E88453E7D}">
      <dgm:prSet/>
      <dgm:spPr/>
      <dgm:t>
        <a:bodyPr/>
        <a:lstStyle/>
        <a:p>
          <a:pPr algn="ctr"/>
          <a:endParaRPr lang="en-IN" sz="3200"/>
        </a:p>
      </dgm:t>
    </dgm:pt>
    <dgm:pt modelId="{844186F4-32AC-40DA-840D-52A558C97E81}" type="parTrans" cxnId="{50D58856-E42C-4EBF-9FFC-027E88453E7D}">
      <dgm:prSet/>
      <dgm:spPr/>
      <dgm:t>
        <a:bodyPr/>
        <a:lstStyle/>
        <a:p>
          <a:pPr algn="ctr"/>
          <a:endParaRPr lang="en-IN" sz="3200"/>
        </a:p>
      </dgm:t>
    </dgm:pt>
    <dgm:pt modelId="{EAAD1646-304E-43C9-B85A-CF400C9899FC}" type="pres">
      <dgm:prSet presAssocID="{D86526BE-4DE2-4ED8-871C-A585A868BE8E}" presName="Name0" presStyleCnt="0">
        <dgm:presLayoutVars>
          <dgm:dir/>
          <dgm:resizeHandles val="exact"/>
        </dgm:presLayoutVars>
      </dgm:prSet>
      <dgm:spPr/>
      <dgm:t>
        <a:bodyPr/>
        <a:lstStyle/>
        <a:p>
          <a:endParaRPr lang="en-US"/>
        </a:p>
      </dgm:t>
    </dgm:pt>
    <dgm:pt modelId="{08A049A2-845E-44F0-BF89-64683386B066}" type="pres">
      <dgm:prSet presAssocID="{D86526BE-4DE2-4ED8-871C-A585A868BE8E}" presName="arrow" presStyleLbl="bgShp" presStyleIdx="0" presStyleCnt="1" custScaleY="73637" custLinFactNeighborX="-135"/>
      <dgm:spPr/>
    </dgm:pt>
    <dgm:pt modelId="{D9930C6A-4943-4DB7-9089-B2F028369E5C}" type="pres">
      <dgm:prSet presAssocID="{D86526BE-4DE2-4ED8-871C-A585A868BE8E}" presName="points" presStyleCnt="0"/>
      <dgm:spPr/>
    </dgm:pt>
    <dgm:pt modelId="{21A9D758-0E61-43C4-B3E9-A6FE136036AE}" type="pres">
      <dgm:prSet presAssocID="{5DAA2232-6EF9-47E9-ACC3-F4062A4A7CE8}" presName="compositeA" presStyleCnt="0"/>
      <dgm:spPr/>
    </dgm:pt>
    <dgm:pt modelId="{78A01E0C-C462-40F4-9643-64FC85981634}" type="pres">
      <dgm:prSet presAssocID="{5DAA2232-6EF9-47E9-ACC3-F4062A4A7CE8}" presName="textA" presStyleLbl="revTx" presStyleIdx="0" presStyleCnt="3">
        <dgm:presLayoutVars>
          <dgm:bulletEnabled val="1"/>
        </dgm:presLayoutVars>
      </dgm:prSet>
      <dgm:spPr/>
      <dgm:t>
        <a:bodyPr/>
        <a:lstStyle/>
        <a:p>
          <a:endParaRPr lang="en-US"/>
        </a:p>
      </dgm:t>
    </dgm:pt>
    <dgm:pt modelId="{0F48D054-4CCF-4A5E-9FCD-403EB20A8751}" type="pres">
      <dgm:prSet presAssocID="{5DAA2232-6EF9-47E9-ACC3-F4062A4A7CE8}" presName="circleA" presStyleLbl="node1" presStyleIdx="0" presStyleCnt="3"/>
      <dgm:spPr/>
    </dgm:pt>
    <dgm:pt modelId="{547E4AFC-86FE-434A-98DB-41C44C4A6C6C}" type="pres">
      <dgm:prSet presAssocID="{5DAA2232-6EF9-47E9-ACC3-F4062A4A7CE8}" presName="spaceA" presStyleCnt="0"/>
      <dgm:spPr/>
    </dgm:pt>
    <dgm:pt modelId="{A68D2E14-8149-4870-8271-172215DBD774}" type="pres">
      <dgm:prSet presAssocID="{E26D92C0-5832-4348-9337-D54F624CC86F}" presName="space" presStyleCnt="0"/>
      <dgm:spPr/>
    </dgm:pt>
    <dgm:pt modelId="{53AD318E-F78E-4FF2-A7F4-229B705DE355}" type="pres">
      <dgm:prSet presAssocID="{17427F26-9412-4F88-AD69-DA6FD48D4583}" presName="compositeB" presStyleCnt="0"/>
      <dgm:spPr/>
    </dgm:pt>
    <dgm:pt modelId="{260BA8CD-A542-497F-A3C6-8656C33A133E}" type="pres">
      <dgm:prSet presAssocID="{17427F26-9412-4F88-AD69-DA6FD48D4583}" presName="textB" presStyleLbl="revTx" presStyleIdx="1" presStyleCnt="3">
        <dgm:presLayoutVars>
          <dgm:bulletEnabled val="1"/>
        </dgm:presLayoutVars>
      </dgm:prSet>
      <dgm:spPr/>
      <dgm:t>
        <a:bodyPr/>
        <a:lstStyle/>
        <a:p>
          <a:endParaRPr lang="en-US"/>
        </a:p>
      </dgm:t>
    </dgm:pt>
    <dgm:pt modelId="{1F82C8DF-0A7C-43CC-BD0C-542033F5D53A}" type="pres">
      <dgm:prSet presAssocID="{17427F26-9412-4F88-AD69-DA6FD48D4583}" presName="circleB" presStyleLbl="node1" presStyleIdx="1" presStyleCnt="3"/>
      <dgm:spPr/>
    </dgm:pt>
    <dgm:pt modelId="{22A48CB7-7860-4909-8C9F-831D201F69CA}" type="pres">
      <dgm:prSet presAssocID="{17427F26-9412-4F88-AD69-DA6FD48D4583}" presName="spaceB" presStyleCnt="0"/>
      <dgm:spPr/>
    </dgm:pt>
    <dgm:pt modelId="{B2B48E93-4F4E-4CC1-B8A4-8D7B77142175}" type="pres">
      <dgm:prSet presAssocID="{326F7D2F-EF99-4035-BB09-143450F4B9EE}" presName="space" presStyleCnt="0"/>
      <dgm:spPr/>
    </dgm:pt>
    <dgm:pt modelId="{07702133-98AE-4EFB-9730-49904C69DB9F}" type="pres">
      <dgm:prSet presAssocID="{C1733EAE-91B6-4068-9550-9088BBAA0F0F}" presName="compositeA" presStyleCnt="0"/>
      <dgm:spPr/>
    </dgm:pt>
    <dgm:pt modelId="{0899093F-5538-4C99-9654-4764BF415547}" type="pres">
      <dgm:prSet presAssocID="{C1733EAE-91B6-4068-9550-9088BBAA0F0F}" presName="textA" presStyleLbl="revTx" presStyleIdx="2" presStyleCnt="3">
        <dgm:presLayoutVars>
          <dgm:bulletEnabled val="1"/>
        </dgm:presLayoutVars>
      </dgm:prSet>
      <dgm:spPr/>
      <dgm:t>
        <a:bodyPr/>
        <a:lstStyle/>
        <a:p>
          <a:endParaRPr lang="en-US"/>
        </a:p>
      </dgm:t>
    </dgm:pt>
    <dgm:pt modelId="{F7B7D634-5FE0-44E2-BD1F-A04EAD3CBB8E}" type="pres">
      <dgm:prSet presAssocID="{C1733EAE-91B6-4068-9550-9088BBAA0F0F}" presName="circleA" presStyleLbl="node1" presStyleIdx="2" presStyleCnt="3"/>
      <dgm:spPr/>
    </dgm:pt>
    <dgm:pt modelId="{84252248-FDD7-4EB6-8BDA-C74739F4A95E}" type="pres">
      <dgm:prSet presAssocID="{C1733EAE-91B6-4068-9550-9088BBAA0F0F}" presName="spaceA" presStyleCnt="0"/>
      <dgm:spPr/>
    </dgm:pt>
  </dgm:ptLst>
  <dgm:cxnLst>
    <dgm:cxn modelId="{23FF6786-8E72-4FF4-BF09-935148368372}" srcId="{D86526BE-4DE2-4ED8-871C-A585A868BE8E}" destId="{C1733EAE-91B6-4068-9550-9088BBAA0F0F}" srcOrd="2" destOrd="0" parTransId="{F6A36470-D171-44F5-A48A-6C3F80B35ACB}" sibTransId="{82A559CF-ACA1-493E-AD64-31D85C0CE83B}"/>
    <dgm:cxn modelId="{50D58856-E42C-4EBF-9FFC-027E88453E7D}" srcId="{C1733EAE-91B6-4068-9550-9088BBAA0F0F}" destId="{9F8AE6BE-FF49-4DAA-B9AD-3D1F64E51952}" srcOrd="0" destOrd="0" parTransId="{844186F4-32AC-40DA-840D-52A558C97E81}" sibTransId="{12AE9AB4-1934-42EB-BFF5-D5FCF6C550C9}"/>
    <dgm:cxn modelId="{48CF8289-B54C-490A-80CC-DC0C5FC36849}" type="presOf" srcId="{D86526BE-4DE2-4ED8-871C-A585A868BE8E}" destId="{EAAD1646-304E-43C9-B85A-CF400C9899FC}" srcOrd="0" destOrd="0" presId="urn:microsoft.com/office/officeart/2005/8/layout/hProcess11"/>
    <dgm:cxn modelId="{F7C10D72-E56C-4B88-ABCD-7785BDE00F02}" srcId="{D86526BE-4DE2-4ED8-871C-A585A868BE8E}" destId="{5DAA2232-6EF9-47E9-ACC3-F4062A4A7CE8}" srcOrd="0" destOrd="0" parTransId="{2D979893-72BA-474C-A00C-2D51E580C623}" sibTransId="{E26D92C0-5832-4348-9337-D54F624CC86F}"/>
    <dgm:cxn modelId="{E808D415-9B75-4480-A079-60B1440DCD24}" type="presOf" srcId="{C1733EAE-91B6-4068-9550-9088BBAA0F0F}" destId="{0899093F-5538-4C99-9654-4764BF415547}" srcOrd="0" destOrd="0" presId="urn:microsoft.com/office/officeart/2005/8/layout/hProcess11"/>
    <dgm:cxn modelId="{B1ED8690-88EB-4E49-A2A4-F062E5C349CE}" srcId="{D86526BE-4DE2-4ED8-871C-A585A868BE8E}" destId="{17427F26-9412-4F88-AD69-DA6FD48D4583}" srcOrd="1" destOrd="0" parTransId="{D596BDBA-2C1F-45D5-B41F-C435E23C0F56}" sibTransId="{326F7D2F-EF99-4035-BB09-143450F4B9EE}"/>
    <dgm:cxn modelId="{0A995C4F-4530-47B4-8720-5247640F7A20}" type="presOf" srcId="{6AE091EC-E4E5-49D4-A8DA-D4632F042E33}" destId="{260BA8CD-A542-497F-A3C6-8656C33A133E}" srcOrd="0" destOrd="1" presId="urn:microsoft.com/office/officeart/2005/8/layout/hProcess11"/>
    <dgm:cxn modelId="{359C401F-FCAA-4B4C-A7F1-6A858DECEA44}" type="presOf" srcId="{17427F26-9412-4F88-AD69-DA6FD48D4583}" destId="{260BA8CD-A542-497F-A3C6-8656C33A133E}" srcOrd="0" destOrd="0" presId="urn:microsoft.com/office/officeart/2005/8/layout/hProcess11"/>
    <dgm:cxn modelId="{2984C048-AB17-4D7C-8DDB-768DCE7CEC38}" type="presOf" srcId="{B698F3DD-0FD3-4E0E-A294-A98C88F274D3}" destId="{78A01E0C-C462-40F4-9643-64FC85981634}" srcOrd="0" destOrd="1" presId="urn:microsoft.com/office/officeart/2005/8/layout/hProcess11"/>
    <dgm:cxn modelId="{A5234278-D1BD-4221-89A0-37E9DD6B5B85}" srcId="{17427F26-9412-4F88-AD69-DA6FD48D4583}" destId="{6AE091EC-E4E5-49D4-A8DA-D4632F042E33}" srcOrd="0" destOrd="0" parTransId="{F11F722E-556E-4564-A8AC-B33CF165D099}" sibTransId="{29C64A39-F8AE-4379-8243-307C2000A2AD}"/>
    <dgm:cxn modelId="{5EE0BE3D-EE79-4668-9CA6-2F05249DF428}" type="presOf" srcId="{5DAA2232-6EF9-47E9-ACC3-F4062A4A7CE8}" destId="{78A01E0C-C462-40F4-9643-64FC85981634}" srcOrd="0" destOrd="0" presId="urn:microsoft.com/office/officeart/2005/8/layout/hProcess11"/>
    <dgm:cxn modelId="{083BE6EB-D8D1-4CE5-B354-113A8A716979}" srcId="{5DAA2232-6EF9-47E9-ACC3-F4062A4A7CE8}" destId="{B698F3DD-0FD3-4E0E-A294-A98C88F274D3}" srcOrd="0" destOrd="0" parTransId="{E0070C89-3F2A-46D8-9835-8820518E932B}" sibTransId="{1FD68D00-51F3-48B1-BD26-218C1232681B}"/>
    <dgm:cxn modelId="{7DACFB0F-F205-4FE9-B802-8F8798D29DDB}" type="presOf" srcId="{9F8AE6BE-FF49-4DAA-B9AD-3D1F64E51952}" destId="{0899093F-5538-4C99-9654-4764BF415547}" srcOrd="0" destOrd="1" presId="urn:microsoft.com/office/officeart/2005/8/layout/hProcess11"/>
    <dgm:cxn modelId="{75EA9CBB-E54B-4C68-8F41-7ABB6F8A0FFA}" type="presParOf" srcId="{EAAD1646-304E-43C9-B85A-CF400C9899FC}" destId="{08A049A2-845E-44F0-BF89-64683386B066}" srcOrd="0" destOrd="0" presId="urn:microsoft.com/office/officeart/2005/8/layout/hProcess11"/>
    <dgm:cxn modelId="{E846F6CA-0507-459C-A7E4-9E9A3529A8E4}" type="presParOf" srcId="{EAAD1646-304E-43C9-B85A-CF400C9899FC}" destId="{D9930C6A-4943-4DB7-9089-B2F028369E5C}" srcOrd="1" destOrd="0" presId="urn:microsoft.com/office/officeart/2005/8/layout/hProcess11"/>
    <dgm:cxn modelId="{756E4D04-4862-487C-B6BC-0EC120D12264}" type="presParOf" srcId="{D9930C6A-4943-4DB7-9089-B2F028369E5C}" destId="{21A9D758-0E61-43C4-B3E9-A6FE136036AE}" srcOrd="0" destOrd="0" presId="urn:microsoft.com/office/officeart/2005/8/layout/hProcess11"/>
    <dgm:cxn modelId="{F3AA396C-4290-4A21-AACA-63F2CB954B33}" type="presParOf" srcId="{21A9D758-0E61-43C4-B3E9-A6FE136036AE}" destId="{78A01E0C-C462-40F4-9643-64FC85981634}" srcOrd="0" destOrd="0" presId="urn:microsoft.com/office/officeart/2005/8/layout/hProcess11"/>
    <dgm:cxn modelId="{47B646F2-000A-4893-B84B-C06A3C509CEF}" type="presParOf" srcId="{21A9D758-0E61-43C4-B3E9-A6FE136036AE}" destId="{0F48D054-4CCF-4A5E-9FCD-403EB20A8751}" srcOrd="1" destOrd="0" presId="urn:microsoft.com/office/officeart/2005/8/layout/hProcess11"/>
    <dgm:cxn modelId="{C97C566B-9F33-438D-A229-9F51A5BB8258}" type="presParOf" srcId="{21A9D758-0E61-43C4-B3E9-A6FE136036AE}" destId="{547E4AFC-86FE-434A-98DB-41C44C4A6C6C}" srcOrd="2" destOrd="0" presId="urn:microsoft.com/office/officeart/2005/8/layout/hProcess11"/>
    <dgm:cxn modelId="{1E3673EA-1EAC-4465-BF77-542F571335A6}" type="presParOf" srcId="{D9930C6A-4943-4DB7-9089-B2F028369E5C}" destId="{A68D2E14-8149-4870-8271-172215DBD774}" srcOrd="1" destOrd="0" presId="urn:microsoft.com/office/officeart/2005/8/layout/hProcess11"/>
    <dgm:cxn modelId="{98F22D02-E588-419B-A1CC-7DDF0489887A}" type="presParOf" srcId="{D9930C6A-4943-4DB7-9089-B2F028369E5C}" destId="{53AD318E-F78E-4FF2-A7F4-229B705DE355}" srcOrd="2" destOrd="0" presId="urn:microsoft.com/office/officeart/2005/8/layout/hProcess11"/>
    <dgm:cxn modelId="{49DCFDF5-1F18-468E-A2A0-7171480647E1}" type="presParOf" srcId="{53AD318E-F78E-4FF2-A7F4-229B705DE355}" destId="{260BA8CD-A542-497F-A3C6-8656C33A133E}" srcOrd="0" destOrd="0" presId="urn:microsoft.com/office/officeart/2005/8/layout/hProcess11"/>
    <dgm:cxn modelId="{8512FE70-CF2D-4CFC-8995-4923ADECFEED}" type="presParOf" srcId="{53AD318E-F78E-4FF2-A7F4-229B705DE355}" destId="{1F82C8DF-0A7C-43CC-BD0C-542033F5D53A}" srcOrd="1" destOrd="0" presId="urn:microsoft.com/office/officeart/2005/8/layout/hProcess11"/>
    <dgm:cxn modelId="{4229CFAD-06BE-4FE7-A0B9-EC9125C0855F}" type="presParOf" srcId="{53AD318E-F78E-4FF2-A7F4-229B705DE355}" destId="{22A48CB7-7860-4909-8C9F-831D201F69CA}" srcOrd="2" destOrd="0" presId="urn:microsoft.com/office/officeart/2005/8/layout/hProcess11"/>
    <dgm:cxn modelId="{CE69FA73-B01A-4FD1-B4E4-5E54C7B23872}" type="presParOf" srcId="{D9930C6A-4943-4DB7-9089-B2F028369E5C}" destId="{B2B48E93-4F4E-4CC1-B8A4-8D7B77142175}" srcOrd="3" destOrd="0" presId="urn:microsoft.com/office/officeart/2005/8/layout/hProcess11"/>
    <dgm:cxn modelId="{D7E2C158-2301-4977-B075-5F763F87CB15}" type="presParOf" srcId="{D9930C6A-4943-4DB7-9089-B2F028369E5C}" destId="{07702133-98AE-4EFB-9730-49904C69DB9F}" srcOrd="4" destOrd="0" presId="urn:microsoft.com/office/officeart/2005/8/layout/hProcess11"/>
    <dgm:cxn modelId="{A56E50B4-636F-4A6A-ABA3-91CE007A4E7B}" type="presParOf" srcId="{07702133-98AE-4EFB-9730-49904C69DB9F}" destId="{0899093F-5538-4C99-9654-4764BF415547}" srcOrd="0" destOrd="0" presId="urn:microsoft.com/office/officeart/2005/8/layout/hProcess11"/>
    <dgm:cxn modelId="{33CC5E56-EAD8-4695-8461-0EBC3A3C1ED2}" type="presParOf" srcId="{07702133-98AE-4EFB-9730-49904C69DB9F}" destId="{F7B7D634-5FE0-44E2-BD1F-A04EAD3CBB8E}" srcOrd="1" destOrd="0" presId="urn:microsoft.com/office/officeart/2005/8/layout/hProcess11"/>
    <dgm:cxn modelId="{0DBC9B9C-D489-4287-AFAE-9B017DE62430}" type="presParOf" srcId="{07702133-98AE-4EFB-9730-49904C69DB9F}" destId="{84252248-FDD7-4EB6-8BDA-C74739F4A95E}" srcOrd="2" destOrd="0" presId="urn:microsoft.com/office/officeart/2005/8/layout/hProcess11"/>
  </dgm:cxnLst>
  <dgm:bg>
    <a:noFill/>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049A2-845E-44F0-BF89-64683386B066}">
      <dsp:nvSpPr>
        <dsp:cNvPr id="0" name=""/>
        <dsp:cNvSpPr/>
      </dsp:nvSpPr>
      <dsp:spPr>
        <a:xfrm>
          <a:off x="0" y="1327523"/>
          <a:ext cx="11672215" cy="1108564"/>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1B6E025-942D-4BFD-822D-E9A68F1F6746}">
      <dsp:nvSpPr>
        <dsp:cNvPr id="0" name=""/>
        <dsp:cNvSpPr/>
      </dsp:nvSpPr>
      <dsp:spPr>
        <a:xfrm>
          <a:off x="714" y="0"/>
          <a:ext cx="3825212" cy="150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1">
          <a:noAutofit/>
        </a:bodyPr>
        <a:lstStyle/>
        <a:p>
          <a:pPr marL="0" lvl="0" indent="0" algn="ctr" defTabSz="889000">
            <a:lnSpc>
              <a:spcPct val="90000"/>
            </a:lnSpc>
            <a:spcBef>
              <a:spcPct val="0"/>
            </a:spcBef>
            <a:spcAft>
              <a:spcPct val="35000"/>
            </a:spcAft>
            <a:buNone/>
          </a:pPr>
          <a:r>
            <a:rPr lang="en-US" sz="2000" kern="1200" dirty="0"/>
            <a:t>Sep 2017</a:t>
          </a:r>
          <a:endParaRPr lang="en-IN" sz="2000" kern="1200" dirty="0"/>
        </a:p>
        <a:p>
          <a:pPr marL="114300" lvl="1" indent="-114300" algn="ctr" defTabSz="622300">
            <a:lnSpc>
              <a:spcPct val="90000"/>
            </a:lnSpc>
            <a:spcBef>
              <a:spcPct val="0"/>
            </a:spcBef>
            <a:spcAft>
              <a:spcPct val="15000"/>
            </a:spcAft>
            <a:buChar char="•"/>
          </a:pPr>
          <a:r>
            <a:rPr lang="en-US" sz="1400" kern="1200" dirty="0"/>
            <a:t>Protocol Development</a:t>
          </a:r>
          <a:endParaRPr lang="en-IN" sz="1400" kern="1200" dirty="0"/>
        </a:p>
      </dsp:txBody>
      <dsp:txXfrm>
        <a:off x="714" y="0"/>
        <a:ext cx="3825212" cy="1505444"/>
      </dsp:txXfrm>
    </dsp:sp>
    <dsp:sp modelId="{49E26284-FEBD-465A-B344-87D0D1BF3C82}">
      <dsp:nvSpPr>
        <dsp:cNvPr id="0" name=""/>
        <dsp:cNvSpPr/>
      </dsp:nvSpPr>
      <dsp:spPr>
        <a:xfrm>
          <a:off x="1725140" y="1693624"/>
          <a:ext cx="376361" cy="37636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868F5FD-63B0-443F-B5B3-195BA809BDF6}">
      <dsp:nvSpPr>
        <dsp:cNvPr id="0" name=""/>
        <dsp:cNvSpPr/>
      </dsp:nvSpPr>
      <dsp:spPr>
        <a:xfrm>
          <a:off x="3958778" y="2258166"/>
          <a:ext cx="3755624" cy="150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1">
          <a:noAutofit/>
        </a:bodyPr>
        <a:lstStyle/>
        <a:p>
          <a:pPr marL="0" lvl="0" indent="0" algn="ctr" defTabSz="889000">
            <a:lnSpc>
              <a:spcPct val="90000"/>
            </a:lnSpc>
            <a:spcBef>
              <a:spcPct val="0"/>
            </a:spcBef>
            <a:spcAft>
              <a:spcPct val="35000"/>
            </a:spcAft>
            <a:buNone/>
          </a:pPr>
          <a:r>
            <a:rPr lang="en-US" sz="2000" kern="1200" dirty="0"/>
            <a:t>Nov 2017</a:t>
          </a:r>
          <a:endParaRPr lang="en-IN" sz="2000" kern="1200" dirty="0"/>
        </a:p>
        <a:p>
          <a:pPr marL="114300" lvl="1" indent="-114300" algn="ctr" defTabSz="622300">
            <a:lnSpc>
              <a:spcPct val="90000"/>
            </a:lnSpc>
            <a:spcBef>
              <a:spcPct val="0"/>
            </a:spcBef>
            <a:spcAft>
              <a:spcPct val="15000"/>
            </a:spcAft>
            <a:buChar char="•"/>
          </a:pPr>
          <a:r>
            <a:rPr lang="en-US" sz="1400" kern="1200" dirty="0"/>
            <a:t>CVHO &amp; STS in position</a:t>
          </a:r>
          <a:endParaRPr lang="en-IN" sz="1400" kern="1200" dirty="0"/>
        </a:p>
        <a:p>
          <a:pPr marL="114300" lvl="1" indent="-114300" algn="ctr" defTabSz="622300">
            <a:lnSpc>
              <a:spcPct val="90000"/>
            </a:lnSpc>
            <a:spcBef>
              <a:spcPct val="0"/>
            </a:spcBef>
            <a:spcAft>
              <a:spcPct val="15000"/>
            </a:spcAft>
            <a:buChar char="•"/>
          </a:pPr>
          <a:r>
            <a:rPr lang="en-US" sz="1400" kern="1200" dirty="0"/>
            <a:t>Induction training</a:t>
          </a:r>
          <a:endParaRPr lang="en-IN" sz="1400" kern="1200" dirty="0"/>
        </a:p>
      </dsp:txBody>
      <dsp:txXfrm>
        <a:off x="3958778" y="2258166"/>
        <a:ext cx="3755624" cy="1505444"/>
      </dsp:txXfrm>
    </dsp:sp>
    <dsp:sp modelId="{A7D6D476-6269-41C0-A33B-320591D6A95A}">
      <dsp:nvSpPr>
        <dsp:cNvPr id="0" name=""/>
        <dsp:cNvSpPr/>
      </dsp:nvSpPr>
      <dsp:spPr>
        <a:xfrm>
          <a:off x="5648409" y="1693624"/>
          <a:ext cx="376361" cy="37636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FCA1AEC-7BAC-47C0-A505-E2BE6A4167C5}">
      <dsp:nvSpPr>
        <dsp:cNvPr id="0" name=""/>
        <dsp:cNvSpPr/>
      </dsp:nvSpPr>
      <dsp:spPr>
        <a:xfrm>
          <a:off x="7847254" y="0"/>
          <a:ext cx="2657024" cy="150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1">
          <a:noAutofit/>
        </a:bodyPr>
        <a:lstStyle/>
        <a:p>
          <a:pPr marL="0" lvl="0" indent="0" algn="ctr" defTabSz="889000">
            <a:lnSpc>
              <a:spcPct val="90000"/>
            </a:lnSpc>
            <a:spcBef>
              <a:spcPct val="0"/>
            </a:spcBef>
            <a:spcAft>
              <a:spcPct val="35000"/>
            </a:spcAft>
            <a:buNone/>
          </a:pPr>
          <a:r>
            <a:rPr lang="en-US" sz="2000" kern="1200" dirty="0"/>
            <a:t>Feb 2018</a:t>
          </a:r>
          <a:endParaRPr lang="en-IN" sz="2000" kern="1200" dirty="0"/>
        </a:p>
        <a:p>
          <a:pPr marL="114300" lvl="1" indent="-114300" algn="ctr" defTabSz="622300">
            <a:lnSpc>
              <a:spcPct val="90000"/>
            </a:lnSpc>
            <a:spcBef>
              <a:spcPct val="0"/>
            </a:spcBef>
            <a:spcAft>
              <a:spcPct val="15000"/>
            </a:spcAft>
            <a:buChar char="•"/>
          </a:pPr>
          <a:r>
            <a:rPr lang="en-US" sz="1400" kern="1200" dirty="0"/>
            <a:t>Technical Workshop in Delhi</a:t>
          </a:r>
          <a:endParaRPr lang="en-IN" sz="1400" kern="1200" dirty="0"/>
        </a:p>
        <a:p>
          <a:pPr marL="114300" lvl="1" indent="-114300" algn="ctr" defTabSz="622300">
            <a:lnSpc>
              <a:spcPct val="90000"/>
            </a:lnSpc>
            <a:spcBef>
              <a:spcPct val="0"/>
            </a:spcBef>
            <a:spcAft>
              <a:spcPct val="15000"/>
            </a:spcAft>
            <a:buChar char="•"/>
          </a:pPr>
          <a:r>
            <a:rPr lang="en-US" sz="1400" kern="1200" dirty="0"/>
            <a:t>TOT at state level</a:t>
          </a:r>
          <a:endParaRPr lang="en-IN" sz="1400" kern="1200" dirty="0"/>
        </a:p>
      </dsp:txBody>
      <dsp:txXfrm>
        <a:off x="7847254" y="0"/>
        <a:ext cx="2657024" cy="1505444"/>
      </dsp:txXfrm>
    </dsp:sp>
    <dsp:sp modelId="{F2A7DD7D-4931-433B-A999-DDF34371D52B}">
      <dsp:nvSpPr>
        <dsp:cNvPr id="0" name=""/>
        <dsp:cNvSpPr/>
      </dsp:nvSpPr>
      <dsp:spPr>
        <a:xfrm>
          <a:off x="8987585" y="1693624"/>
          <a:ext cx="376361" cy="37636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049A2-845E-44F0-BF89-64683386B066}">
      <dsp:nvSpPr>
        <dsp:cNvPr id="0" name=""/>
        <dsp:cNvSpPr/>
      </dsp:nvSpPr>
      <dsp:spPr>
        <a:xfrm>
          <a:off x="0" y="1327523"/>
          <a:ext cx="11672215" cy="1108564"/>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8A01E0C-C462-40F4-9643-64FC85981634}">
      <dsp:nvSpPr>
        <dsp:cNvPr id="0" name=""/>
        <dsp:cNvSpPr/>
      </dsp:nvSpPr>
      <dsp:spPr>
        <a:xfrm>
          <a:off x="5129" y="0"/>
          <a:ext cx="3385398" cy="150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1">
          <a:noAutofit/>
        </a:bodyPr>
        <a:lstStyle/>
        <a:p>
          <a:pPr marL="0" lvl="0" indent="0" algn="ctr" defTabSz="889000">
            <a:lnSpc>
              <a:spcPct val="90000"/>
            </a:lnSpc>
            <a:spcBef>
              <a:spcPct val="0"/>
            </a:spcBef>
            <a:spcAft>
              <a:spcPct val="35000"/>
            </a:spcAft>
            <a:buNone/>
          </a:pPr>
          <a:r>
            <a:rPr lang="en-US" sz="2000" kern="1200" dirty="0"/>
            <a:t>Mar 2018</a:t>
          </a:r>
          <a:endParaRPr lang="en-IN" sz="1400" kern="1200" dirty="0"/>
        </a:p>
        <a:p>
          <a:pPr marL="114300" lvl="1" indent="-114300" algn="ctr" defTabSz="622300">
            <a:lnSpc>
              <a:spcPct val="90000"/>
            </a:lnSpc>
            <a:spcBef>
              <a:spcPct val="0"/>
            </a:spcBef>
            <a:spcAft>
              <a:spcPct val="15000"/>
            </a:spcAft>
            <a:buChar char="•"/>
          </a:pPr>
          <a:r>
            <a:rPr lang="en-US" sz="1400" kern="1200" dirty="0"/>
            <a:t>Program Appraisal</a:t>
          </a:r>
          <a:endParaRPr lang="en-IN" sz="1400" kern="1200" dirty="0"/>
        </a:p>
      </dsp:txBody>
      <dsp:txXfrm>
        <a:off x="5129" y="0"/>
        <a:ext cx="3385398" cy="1505444"/>
      </dsp:txXfrm>
    </dsp:sp>
    <dsp:sp modelId="{0F48D054-4CCF-4A5E-9FCD-403EB20A8751}">
      <dsp:nvSpPr>
        <dsp:cNvPr id="0" name=""/>
        <dsp:cNvSpPr/>
      </dsp:nvSpPr>
      <dsp:spPr>
        <a:xfrm>
          <a:off x="1509647" y="1693624"/>
          <a:ext cx="376361" cy="37636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60BA8CD-A542-497F-A3C6-8656C33A133E}">
      <dsp:nvSpPr>
        <dsp:cNvPr id="0" name=""/>
        <dsp:cNvSpPr/>
      </dsp:nvSpPr>
      <dsp:spPr>
        <a:xfrm>
          <a:off x="3559797" y="2258166"/>
          <a:ext cx="3385398" cy="150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1">
          <a:noAutofit/>
        </a:bodyPr>
        <a:lstStyle/>
        <a:p>
          <a:pPr marL="0" lvl="0" indent="0" algn="ctr" defTabSz="889000">
            <a:lnSpc>
              <a:spcPct val="90000"/>
            </a:lnSpc>
            <a:spcBef>
              <a:spcPct val="0"/>
            </a:spcBef>
            <a:spcAft>
              <a:spcPct val="35000"/>
            </a:spcAft>
            <a:buNone/>
          </a:pPr>
          <a:r>
            <a:rPr lang="en-US" sz="2000" kern="1200" dirty="0"/>
            <a:t>Apr 2018</a:t>
          </a:r>
          <a:endParaRPr lang="en-IN" sz="2000" kern="1200" dirty="0"/>
        </a:p>
        <a:p>
          <a:pPr marL="114300" lvl="1" indent="-114300" algn="ctr" defTabSz="622300">
            <a:lnSpc>
              <a:spcPct val="90000"/>
            </a:lnSpc>
            <a:spcBef>
              <a:spcPct val="0"/>
            </a:spcBef>
            <a:spcAft>
              <a:spcPct val="15000"/>
            </a:spcAft>
            <a:buChar char="•"/>
          </a:pPr>
          <a:r>
            <a:rPr lang="en-US" sz="1400" kern="1200" dirty="0"/>
            <a:t>Officially launched</a:t>
          </a:r>
          <a:endParaRPr lang="en-IN" sz="1400" kern="1200" dirty="0"/>
        </a:p>
      </dsp:txBody>
      <dsp:txXfrm>
        <a:off x="3559797" y="2258166"/>
        <a:ext cx="3385398" cy="1505444"/>
      </dsp:txXfrm>
    </dsp:sp>
    <dsp:sp modelId="{1F82C8DF-0A7C-43CC-BD0C-542033F5D53A}">
      <dsp:nvSpPr>
        <dsp:cNvPr id="0" name=""/>
        <dsp:cNvSpPr/>
      </dsp:nvSpPr>
      <dsp:spPr>
        <a:xfrm>
          <a:off x="5064316" y="1693624"/>
          <a:ext cx="376361" cy="37636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899093F-5538-4C99-9654-4764BF415547}">
      <dsp:nvSpPr>
        <dsp:cNvPr id="0" name=""/>
        <dsp:cNvSpPr/>
      </dsp:nvSpPr>
      <dsp:spPr>
        <a:xfrm>
          <a:off x="7114465" y="0"/>
          <a:ext cx="3385398" cy="150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1">
          <a:noAutofit/>
        </a:bodyPr>
        <a:lstStyle/>
        <a:p>
          <a:pPr marL="0" lvl="0" indent="0" algn="ctr" defTabSz="889000">
            <a:lnSpc>
              <a:spcPct val="90000"/>
            </a:lnSpc>
            <a:spcBef>
              <a:spcPct val="0"/>
            </a:spcBef>
            <a:spcAft>
              <a:spcPct val="35000"/>
            </a:spcAft>
            <a:buNone/>
          </a:pPr>
          <a:r>
            <a:rPr lang="en-US" sz="2000" kern="1200" dirty="0"/>
            <a:t>Jun 2018</a:t>
          </a:r>
          <a:endParaRPr lang="en-IN" sz="2000" kern="1200" dirty="0"/>
        </a:p>
        <a:p>
          <a:pPr marL="114300" lvl="1" indent="-114300" algn="ctr" defTabSz="622300">
            <a:lnSpc>
              <a:spcPct val="90000"/>
            </a:lnSpc>
            <a:spcBef>
              <a:spcPct val="0"/>
            </a:spcBef>
            <a:spcAft>
              <a:spcPct val="15000"/>
            </a:spcAft>
            <a:buChar char="•"/>
          </a:pPr>
          <a:r>
            <a:rPr lang="en-US" sz="1400" kern="1200" dirty="0"/>
            <a:t>Trainings completed</a:t>
          </a:r>
          <a:endParaRPr lang="en-IN" sz="1400" kern="1200" dirty="0"/>
        </a:p>
      </dsp:txBody>
      <dsp:txXfrm>
        <a:off x="7114465" y="0"/>
        <a:ext cx="3385398" cy="1505444"/>
      </dsp:txXfrm>
    </dsp:sp>
    <dsp:sp modelId="{F7B7D634-5FE0-44E2-BD1F-A04EAD3CBB8E}">
      <dsp:nvSpPr>
        <dsp:cNvPr id="0" name=""/>
        <dsp:cNvSpPr/>
      </dsp:nvSpPr>
      <dsp:spPr>
        <a:xfrm>
          <a:off x="8618984" y="1693624"/>
          <a:ext cx="376361" cy="37636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CBD60A-1783-46AE-8EF0-77B4818B200D}" type="datetimeFigureOut">
              <a:rPr lang="en-IN" smtClean="0"/>
              <a:pPr/>
              <a:t>30-10-2018</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E63A90-0C6F-4C16-B374-0A1317AA4DBA}" type="slidenum">
              <a:rPr lang="en-IN" smtClean="0"/>
              <a:pPr/>
              <a:t>‹#›</a:t>
            </a:fld>
            <a:endParaRPr lang="en-IN"/>
          </a:p>
        </p:txBody>
      </p:sp>
    </p:spTree>
    <p:extLst>
      <p:ext uri="{BB962C8B-B14F-4D97-AF65-F5344CB8AC3E}">
        <p14:creationId xmlns="" xmlns:p14="http://schemas.microsoft.com/office/powerpoint/2010/main" val="670263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710407" y="4925408"/>
            <a:ext cx="5683250" cy="4029879"/>
          </a:xfrm>
          <a:prstGeom prst="rect">
            <a:avLst/>
          </a:prstGeom>
        </p:spPr>
        <p:txBody>
          <a:bodyPr spcFirstLastPara="1" wrap="square" lIns="96645" tIns="48309" rIns="96645" bIns="48309" anchor="t" anchorCtr="0">
            <a:noAutofit/>
          </a:bodyPr>
          <a:lstStyle/>
          <a:p>
            <a:pPr marL="0" indent="0"/>
            <a:endParaRPr/>
          </a:p>
        </p:txBody>
      </p:sp>
      <p:sp>
        <p:nvSpPr>
          <p:cNvPr id="88" name="Google Shape;88;p1: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Date Placeholder 1">
            <a:extLst>
              <a:ext uri="{FF2B5EF4-FFF2-40B4-BE49-F238E27FC236}">
                <a16:creationId xmlns="" xmlns:a16="http://schemas.microsoft.com/office/drawing/2014/main" id="{BDCB8868-13DD-4862-8057-6C9BBDE7F450}"/>
              </a:ext>
            </a:extLst>
          </p:cNvPr>
          <p:cNvSpPr>
            <a:spLocks noGrp="1"/>
          </p:cNvSpPr>
          <p:nvPr>
            <p:ph type="dt" idx="10"/>
          </p:nvPr>
        </p:nvSpPr>
        <p:spPr/>
        <p:txBody>
          <a:bodyPr/>
          <a:lstStyle/>
          <a:p>
            <a:fld id="{30836D06-8D64-4DDF-AD3E-D9B9C94401C4}" type="datetime1">
              <a:rPr lang="en-US" smtClean="0"/>
              <a:pPr/>
              <a:t>10/30/2018</a:t>
            </a:fld>
            <a:endParaRPr lang="en-US"/>
          </a:p>
        </p:txBody>
      </p:sp>
      <p:sp>
        <p:nvSpPr>
          <p:cNvPr id="3" name="Slide Number Placeholder 2">
            <a:extLst>
              <a:ext uri="{FF2B5EF4-FFF2-40B4-BE49-F238E27FC236}">
                <a16:creationId xmlns="" xmlns:a16="http://schemas.microsoft.com/office/drawing/2014/main" id="{CAE8EB2E-1CEE-4CF2-A7C9-3483F73BB7AE}"/>
              </a:ext>
            </a:extLst>
          </p:cNvPr>
          <p:cNvSpPr>
            <a:spLocks noGrp="1"/>
          </p:cNvSpPr>
          <p:nvPr>
            <p:ph type="sldNum" idx="12"/>
          </p:nvPr>
        </p:nvSpPr>
        <p:spPr/>
        <p:txBody>
          <a:bodyPr/>
          <a:lstStyle/>
          <a:p>
            <a:pPr algn="r"/>
            <a:fld id="{00000000-1234-1234-1234-123412341234}" type="slidenum">
              <a:rPr lang="en-IN" sz="1300">
                <a:solidFill>
                  <a:schemeClr val="dk1"/>
                </a:solidFill>
                <a:latin typeface="Calibri"/>
                <a:ea typeface="Calibri"/>
                <a:cs typeface="Calibri"/>
                <a:sym typeface="Calibri"/>
              </a:rPr>
              <a:pPr algn="r"/>
              <a:t>1</a:t>
            </a:fld>
            <a:endParaRPr lang="en-IN" sz="13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5:notes"/>
          <p:cNvSpPr txBox="1">
            <a:spLocks noGrp="1"/>
          </p:cNvSpPr>
          <p:nvPr>
            <p:ph type="body" idx="1"/>
          </p:nvPr>
        </p:nvSpPr>
        <p:spPr>
          <a:xfrm>
            <a:off x="710407" y="4925408"/>
            <a:ext cx="5683250" cy="4029879"/>
          </a:xfrm>
          <a:prstGeom prst="rect">
            <a:avLst/>
          </a:prstGeom>
          <a:noFill/>
          <a:ln>
            <a:noFill/>
          </a:ln>
        </p:spPr>
        <p:txBody>
          <a:bodyPr spcFirstLastPara="1" wrap="square" lIns="96645" tIns="48309" rIns="96645" bIns="48309" anchor="t" anchorCtr="0">
            <a:noAutofit/>
          </a:bodyPr>
          <a:lstStyle/>
          <a:p>
            <a:pPr marL="0" indent="0">
              <a:lnSpc>
                <a:spcPct val="80000"/>
              </a:lnSpc>
            </a:pPr>
            <a:r>
              <a:rPr lang="en-IN" sz="1000" b="1" u="sng"/>
              <a:t>Essential components of scalable treatment of hypertension</a:t>
            </a:r>
            <a:endParaRPr/>
          </a:p>
          <a:p>
            <a:pPr marL="0" indent="0">
              <a:lnSpc>
                <a:spcPct val="80000"/>
              </a:lnSpc>
            </a:pPr>
            <a:endParaRPr sz="1000"/>
          </a:p>
          <a:p>
            <a:pPr marL="0" indent="0">
              <a:lnSpc>
                <a:spcPct val="80000"/>
              </a:lnSpc>
            </a:pPr>
            <a:r>
              <a:rPr lang="en-IN" sz="1000"/>
              <a:t>•Simple, detailed protocols including specific medication dosage and schedule for titration or addition of medications if blood pressure not controlled to establish standard treatment of patients</a:t>
            </a:r>
            <a:endParaRPr/>
          </a:p>
          <a:p>
            <a:pPr marL="0" indent="0">
              <a:lnSpc>
                <a:spcPct val="80000"/>
              </a:lnSpc>
            </a:pPr>
            <a:r>
              <a:rPr lang="en-IN" sz="1000"/>
              <a:t>•Legal and operational procedures in place to enable task sharing so health workers who are accessible to patients can provide and, following physician orders and/or protocols, adjust and intensify medication regimens</a:t>
            </a:r>
            <a:endParaRPr/>
          </a:p>
          <a:p>
            <a:pPr marL="0" indent="0">
              <a:lnSpc>
                <a:spcPct val="80000"/>
              </a:lnSpc>
            </a:pPr>
            <a:r>
              <a:rPr lang="en-IN" sz="1000"/>
              <a:t>•Regular and uninterrupted supply of quality assured medications </a:t>
            </a:r>
            <a:endParaRPr/>
          </a:p>
          <a:p>
            <a:pPr marL="0" indent="0">
              <a:lnSpc>
                <a:spcPct val="80000"/>
              </a:lnSpc>
            </a:pPr>
            <a:r>
              <a:rPr lang="en-IN" sz="1000"/>
              <a:t>•Patient-centered services that reduce the barriers to adherence, including:</a:t>
            </a:r>
            <a:endParaRPr/>
          </a:p>
          <a:p>
            <a:pPr marL="664534" lvl="1" indent="-181240">
              <a:lnSpc>
                <a:spcPct val="80000"/>
              </a:lnSpc>
              <a:buClr>
                <a:schemeClr val="dk1"/>
              </a:buClr>
              <a:buSzPts val="930"/>
              <a:buFont typeface="Arial"/>
              <a:buChar char="•"/>
            </a:pPr>
            <a:r>
              <a:rPr lang="en-IN" sz="1000"/>
              <a:t>reduction (preferably elimination) of costs for medications and medical visits</a:t>
            </a:r>
            <a:endParaRPr/>
          </a:p>
          <a:p>
            <a:pPr marL="664534" lvl="1" indent="-181240">
              <a:lnSpc>
                <a:spcPct val="80000"/>
              </a:lnSpc>
              <a:buClr>
                <a:schemeClr val="dk1"/>
              </a:buClr>
              <a:buSzPts val="930"/>
              <a:buFont typeface="Arial"/>
              <a:buChar char="•"/>
            </a:pPr>
            <a:r>
              <a:rPr lang="en-IN" sz="1000"/>
              <a:t>increasing patient convenience of medical visits and medication refills (e.g. every quarter or every 6 months for stable patients)</a:t>
            </a:r>
            <a:endParaRPr/>
          </a:p>
          <a:p>
            <a:pPr marL="664534" lvl="1" indent="-181240">
              <a:lnSpc>
                <a:spcPct val="80000"/>
              </a:lnSpc>
              <a:buClr>
                <a:schemeClr val="dk1"/>
              </a:buClr>
              <a:buSzPts val="930"/>
              <a:buFont typeface="Arial"/>
              <a:buChar char="•"/>
            </a:pPr>
            <a:r>
              <a:rPr lang="en-IN" sz="1000"/>
              <a:t>use of once-daily treatment regimens</a:t>
            </a:r>
            <a:endParaRPr/>
          </a:p>
          <a:p>
            <a:pPr marL="664534" lvl="1" indent="-181240">
              <a:lnSpc>
                <a:spcPct val="80000"/>
              </a:lnSpc>
              <a:buClr>
                <a:schemeClr val="dk1"/>
              </a:buClr>
              <a:buSzPts val="930"/>
              <a:buFont typeface="Arial"/>
              <a:buChar char="•"/>
            </a:pPr>
            <a:r>
              <a:rPr lang="en-IN" sz="1000"/>
              <a:t>use of fewer tablets, including through combination medications</a:t>
            </a:r>
            <a:endParaRPr/>
          </a:p>
          <a:p>
            <a:pPr marL="664534" lvl="1" indent="-181240">
              <a:lnSpc>
                <a:spcPct val="80000"/>
              </a:lnSpc>
              <a:buClr>
                <a:schemeClr val="dk1"/>
              </a:buClr>
              <a:buSzPts val="930"/>
              <a:buFont typeface="Arial"/>
              <a:buChar char="•"/>
            </a:pPr>
            <a:r>
              <a:rPr lang="en-IN" sz="1000"/>
              <a:t>improving access to blood pressure monitoring including in public places</a:t>
            </a:r>
            <a:endParaRPr/>
          </a:p>
          <a:p>
            <a:pPr marL="664534" lvl="1" indent="-181240">
              <a:lnSpc>
                <a:spcPct val="80000"/>
              </a:lnSpc>
              <a:buClr>
                <a:schemeClr val="dk1"/>
              </a:buClr>
              <a:buSzPts val="930"/>
              <a:buFont typeface="Arial"/>
              <a:buChar char="•"/>
            </a:pPr>
            <a:r>
              <a:rPr lang="en-IN" sz="1000"/>
              <a:t>public education to increase awareness of the importance of control of blood pressure</a:t>
            </a:r>
            <a:endParaRPr/>
          </a:p>
          <a:p>
            <a:pPr marL="0" indent="0">
              <a:lnSpc>
                <a:spcPct val="80000"/>
              </a:lnSpc>
            </a:pPr>
            <a:r>
              <a:rPr lang="en-IN" sz="1000"/>
              <a:t>•An information system which allows real-time feedback on adherence and blood pressure control of individual patients and of different treatment systems to facilitate continuous program improvement</a:t>
            </a:r>
            <a:endParaRPr/>
          </a:p>
          <a:p>
            <a:pPr marL="0" indent="0">
              <a:lnSpc>
                <a:spcPct val="80000"/>
              </a:lnSpc>
            </a:pPr>
            <a:endParaRPr sz="1000"/>
          </a:p>
          <a:p>
            <a:pPr marL="0" indent="0">
              <a:lnSpc>
                <a:spcPct val="80000"/>
              </a:lnSpc>
            </a:pPr>
            <a:r>
              <a:rPr lang="en-IN" sz="1000"/>
              <a:t>For treatment to succeed the following measures are needed:</a:t>
            </a:r>
            <a:endParaRPr/>
          </a:p>
          <a:p>
            <a:pPr marL="362480" indent="-362480">
              <a:lnSpc>
                <a:spcPct val="80000"/>
              </a:lnSpc>
              <a:spcBef>
                <a:spcPts val="634"/>
              </a:spcBef>
              <a:buClr>
                <a:schemeClr val="dk1"/>
              </a:buClr>
              <a:buSzPts val="930"/>
              <a:buFont typeface="Noto Sans Symbols"/>
              <a:buChar char="▪"/>
            </a:pPr>
            <a:r>
              <a:rPr lang="en-IN" sz="1000" b="1">
                <a:solidFill>
                  <a:srgbClr val="CF5748"/>
                </a:solidFill>
              </a:rPr>
              <a:t>Detailed algorithms</a:t>
            </a:r>
            <a:r>
              <a:rPr lang="en-IN" sz="1000">
                <a:solidFill>
                  <a:srgbClr val="CF5748"/>
                </a:solidFill>
              </a:rPr>
              <a:t> </a:t>
            </a:r>
            <a:r>
              <a:rPr lang="en-IN" sz="1000"/>
              <a:t>to ensure quality and  titrate-specific medicines</a:t>
            </a:r>
            <a:endParaRPr/>
          </a:p>
          <a:p>
            <a:pPr marL="362480" indent="-362480">
              <a:lnSpc>
                <a:spcPct val="80000"/>
              </a:lnSpc>
              <a:spcBef>
                <a:spcPts val="634"/>
              </a:spcBef>
              <a:buClr>
                <a:schemeClr val="dk1"/>
              </a:buClr>
              <a:buSzPts val="930"/>
              <a:buFont typeface="Noto Sans Symbols"/>
              <a:buChar char="▪"/>
            </a:pPr>
            <a:r>
              <a:rPr lang="en-IN" sz="1000" b="1">
                <a:solidFill>
                  <a:srgbClr val="CF5748"/>
                </a:solidFill>
              </a:rPr>
              <a:t>Empower nurses and lay health workers</a:t>
            </a:r>
            <a:r>
              <a:rPr lang="en-IN" sz="1000">
                <a:solidFill>
                  <a:srgbClr val="CF5748"/>
                </a:solidFill>
              </a:rPr>
              <a:t> </a:t>
            </a:r>
            <a:r>
              <a:rPr lang="en-IN" sz="1000"/>
              <a:t>to start and </a:t>
            </a:r>
            <a:br>
              <a:rPr lang="en-IN" sz="1000"/>
            </a:br>
            <a:r>
              <a:rPr lang="en-IN" sz="1000"/>
              <a:t>adjust medications</a:t>
            </a:r>
            <a:endParaRPr/>
          </a:p>
          <a:p>
            <a:pPr marL="362480" indent="-362480">
              <a:lnSpc>
                <a:spcPct val="80000"/>
              </a:lnSpc>
              <a:spcBef>
                <a:spcPts val="634"/>
              </a:spcBef>
              <a:buClr>
                <a:schemeClr val="dk1"/>
              </a:buClr>
              <a:buSzPts val="930"/>
              <a:buFont typeface="Noto Sans Symbols"/>
              <a:buChar char="▪"/>
            </a:pPr>
            <a:r>
              <a:rPr lang="en-IN" sz="1000" b="1">
                <a:solidFill>
                  <a:srgbClr val="CF5748"/>
                </a:solidFill>
              </a:rPr>
              <a:t>Track patients</a:t>
            </a:r>
            <a:r>
              <a:rPr lang="en-IN" sz="1000">
                <a:solidFill>
                  <a:srgbClr val="CF5748"/>
                </a:solidFill>
              </a:rPr>
              <a:t> </a:t>
            </a:r>
            <a:r>
              <a:rPr lang="en-IN" sz="1000"/>
              <a:t>and get them back if they lapse</a:t>
            </a:r>
            <a:endParaRPr/>
          </a:p>
          <a:p>
            <a:pPr marL="362480" indent="-362480">
              <a:lnSpc>
                <a:spcPct val="80000"/>
              </a:lnSpc>
              <a:spcBef>
                <a:spcPts val="634"/>
              </a:spcBef>
              <a:buClr>
                <a:schemeClr val="dk1"/>
              </a:buClr>
              <a:buSzPts val="930"/>
              <a:buFont typeface="Noto Sans Symbols"/>
              <a:buChar char="▪"/>
            </a:pPr>
            <a:r>
              <a:rPr lang="en-IN" sz="1000"/>
              <a:t>Ensure an uninterrupted, affordable, simple </a:t>
            </a:r>
            <a:br>
              <a:rPr lang="en-IN" sz="1000"/>
            </a:br>
            <a:r>
              <a:rPr lang="en-IN" sz="1000" b="1">
                <a:solidFill>
                  <a:srgbClr val="CF5748"/>
                </a:solidFill>
              </a:rPr>
              <a:t>medication supply</a:t>
            </a:r>
            <a:r>
              <a:rPr lang="en-IN" sz="1000">
                <a:solidFill>
                  <a:srgbClr val="CF5748"/>
                </a:solidFill>
              </a:rPr>
              <a:t> </a:t>
            </a:r>
            <a:r>
              <a:rPr lang="en-IN" sz="1000"/>
              <a:t>so drugs never run out</a:t>
            </a:r>
            <a:endParaRPr sz="1000" u="sng"/>
          </a:p>
          <a:p>
            <a:pPr marL="362480" indent="-362480">
              <a:lnSpc>
                <a:spcPct val="80000"/>
              </a:lnSpc>
              <a:spcBef>
                <a:spcPts val="634"/>
              </a:spcBef>
              <a:buClr>
                <a:schemeClr val="dk1"/>
              </a:buClr>
              <a:buSzPts val="930"/>
              <a:buFont typeface="Noto Sans Symbols"/>
              <a:buChar char="▪"/>
            </a:pPr>
            <a:r>
              <a:rPr lang="en-IN" sz="1000"/>
              <a:t>Make it </a:t>
            </a:r>
            <a:r>
              <a:rPr lang="en-IN" sz="1000" b="1">
                <a:solidFill>
                  <a:srgbClr val="CF5748"/>
                </a:solidFill>
              </a:rPr>
              <a:t>easy for patients</a:t>
            </a:r>
            <a:r>
              <a:rPr lang="en-IN" sz="1000">
                <a:solidFill>
                  <a:srgbClr val="CF5748"/>
                </a:solidFill>
              </a:rPr>
              <a:t> </a:t>
            </a:r>
            <a:r>
              <a:rPr lang="en-IN" sz="1000"/>
              <a:t>by generating demand and making care free and convenient (e.g., 3-month prescription refills, once-daily dosing, community BP check stations)</a:t>
            </a:r>
            <a:endParaRPr/>
          </a:p>
          <a:p>
            <a:pPr marL="0" indent="0">
              <a:lnSpc>
                <a:spcPct val="80000"/>
              </a:lnSpc>
              <a:spcBef>
                <a:spcPts val="634"/>
              </a:spcBef>
            </a:pPr>
            <a:endParaRPr sz="1000"/>
          </a:p>
          <a:p>
            <a:pPr marL="0" indent="0">
              <a:lnSpc>
                <a:spcPct val="80000"/>
              </a:lnSpc>
            </a:pPr>
            <a:endParaRPr sz="1000"/>
          </a:p>
          <a:p>
            <a:pPr marL="0" indent="0">
              <a:lnSpc>
                <a:spcPct val="80000"/>
              </a:lnSpc>
            </a:pPr>
            <a:endParaRPr sz="1000"/>
          </a:p>
        </p:txBody>
      </p:sp>
      <p:sp>
        <p:nvSpPr>
          <p:cNvPr id="2" name="Date Placeholder 1">
            <a:extLst>
              <a:ext uri="{FF2B5EF4-FFF2-40B4-BE49-F238E27FC236}">
                <a16:creationId xmlns="" xmlns:a16="http://schemas.microsoft.com/office/drawing/2014/main" id="{1596FBDA-F2A9-4800-8D0B-81A65F330F78}"/>
              </a:ext>
            </a:extLst>
          </p:cNvPr>
          <p:cNvSpPr>
            <a:spLocks noGrp="1"/>
          </p:cNvSpPr>
          <p:nvPr>
            <p:ph type="dt" idx="10"/>
          </p:nvPr>
        </p:nvSpPr>
        <p:spPr/>
        <p:txBody>
          <a:bodyPr/>
          <a:lstStyle/>
          <a:p>
            <a:fld id="{CA2E67FF-9142-4D16-83A8-EC07DE5D1D31}" type="datetime1">
              <a:rPr lang="en-US" smtClean="0"/>
              <a:pPr/>
              <a:t>10/30/2018</a:t>
            </a:fld>
            <a:endParaRPr lang="en-US"/>
          </a:p>
        </p:txBody>
      </p:sp>
      <p:sp>
        <p:nvSpPr>
          <p:cNvPr id="3" name="Slide Number Placeholder 2">
            <a:extLst>
              <a:ext uri="{FF2B5EF4-FFF2-40B4-BE49-F238E27FC236}">
                <a16:creationId xmlns="" xmlns:a16="http://schemas.microsoft.com/office/drawing/2014/main" id="{E80CB492-D4A7-43AB-9293-B44F25EACE13}"/>
              </a:ext>
            </a:extLst>
          </p:cNvPr>
          <p:cNvSpPr>
            <a:spLocks noGrp="1"/>
          </p:cNvSpPr>
          <p:nvPr>
            <p:ph type="sldNum" idx="12"/>
          </p:nvPr>
        </p:nvSpPr>
        <p:spPr/>
        <p:txBody>
          <a:bodyPr/>
          <a:lstStyle/>
          <a:p>
            <a:pPr algn="r"/>
            <a:fld id="{00000000-1234-1234-1234-123412341234}" type="slidenum">
              <a:rPr lang="en-IN" sz="1300">
                <a:solidFill>
                  <a:schemeClr val="dk1"/>
                </a:solidFill>
                <a:latin typeface="Calibri"/>
                <a:ea typeface="Calibri"/>
                <a:cs typeface="Calibri"/>
                <a:sym typeface="Calibri"/>
              </a:rPr>
              <a:pPr algn="r"/>
              <a:t>24</a:t>
            </a:fld>
            <a:endParaRPr lang="en-IN" sz="13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3076934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txBox="1">
            <a:spLocks noGrp="1"/>
          </p:cNvSpPr>
          <p:nvPr>
            <p:ph type="body" idx="1"/>
          </p:nvPr>
        </p:nvSpPr>
        <p:spPr>
          <a:xfrm>
            <a:off x="710407" y="4925408"/>
            <a:ext cx="5683250" cy="4029879"/>
          </a:xfrm>
          <a:prstGeom prst="rect">
            <a:avLst/>
          </a:prstGeom>
        </p:spPr>
        <p:txBody>
          <a:bodyPr spcFirstLastPara="1" wrap="square" lIns="96645" tIns="48309" rIns="96645" bIns="48309" anchor="t" anchorCtr="0">
            <a:noAutofit/>
          </a:bodyPr>
          <a:lstStyle/>
          <a:p>
            <a:pPr marL="0" indent="0"/>
            <a:endParaRPr/>
          </a:p>
        </p:txBody>
      </p:sp>
      <p:sp>
        <p:nvSpPr>
          <p:cNvPr id="145" name="Google Shape;145;p6: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Date Placeholder 1">
            <a:extLst>
              <a:ext uri="{FF2B5EF4-FFF2-40B4-BE49-F238E27FC236}">
                <a16:creationId xmlns="" xmlns:a16="http://schemas.microsoft.com/office/drawing/2014/main" id="{5AF2B29C-60AB-466E-849F-19E66AE7E773}"/>
              </a:ext>
            </a:extLst>
          </p:cNvPr>
          <p:cNvSpPr>
            <a:spLocks noGrp="1"/>
          </p:cNvSpPr>
          <p:nvPr>
            <p:ph type="dt" idx="10"/>
          </p:nvPr>
        </p:nvSpPr>
        <p:spPr/>
        <p:txBody>
          <a:bodyPr/>
          <a:lstStyle/>
          <a:p>
            <a:fld id="{DB1C1F46-E427-4560-877C-4F94AA5B1903}" type="datetime1">
              <a:rPr lang="en-US" smtClean="0"/>
              <a:pPr/>
              <a:t>10/30/2018</a:t>
            </a:fld>
            <a:endParaRPr lang="en-US"/>
          </a:p>
        </p:txBody>
      </p:sp>
      <p:sp>
        <p:nvSpPr>
          <p:cNvPr id="3" name="Slide Number Placeholder 2">
            <a:extLst>
              <a:ext uri="{FF2B5EF4-FFF2-40B4-BE49-F238E27FC236}">
                <a16:creationId xmlns="" xmlns:a16="http://schemas.microsoft.com/office/drawing/2014/main" id="{662E5745-DD5C-4237-9C4C-6E0EAA06EF3C}"/>
              </a:ext>
            </a:extLst>
          </p:cNvPr>
          <p:cNvSpPr>
            <a:spLocks noGrp="1"/>
          </p:cNvSpPr>
          <p:nvPr>
            <p:ph type="sldNum" idx="12"/>
          </p:nvPr>
        </p:nvSpPr>
        <p:spPr/>
        <p:txBody>
          <a:bodyPr/>
          <a:lstStyle/>
          <a:p>
            <a:pPr algn="r"/>
            <a:fld id="{00000000-1234-1234-1234-123412341234}" type="slidenum">
              <a:rPr lang="en-IN" sz="1300">
                <a:solidFill>
                  <a:schemeClr val="dk1"/>
                </a:solidFill>
                <a:latin typeface="Calibri"/>
                <a:ea typeface="Calibri"/>
                <a:cs typeface="Calibri"/>
                <a:sym typeface="Calibri"/>
              </a:rPr>
              <a:pPr algn="r"/>
              <a:t>25</a:t>
            </a:fld>
            <a:endParaRPr lang="en-IN" sz="13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IN" b="1" dirty="0"/>
          </a:p>
        </p:txBody>
      </p:sp>
      <p:sp>
        <p:nvSpPr>
          <p:cNvPr id="4" name="Slide Number Placeholder 3"/>
          <p:cNvSpPr>
            <a:spLocks noGrp="1"/>
          </p:cNvSpPr>
          <p:nvPr>
            <p:ph type="sldNum" sz="quarter" idx="10"/>
          </p:nvPr>
        </p:nvSpPr>
        <p:spPr/>
        <p:txBody>
          <a:bodyPr/>
          <a:lstStyle/>
          <a:p>
            <a:fld id="{BA3A9EBA-4B74-4859-9779-894C67D7B32C}" type="slidenum">
              <a:rPr lang="en-IN" smtClean="0"/>
              <a:pPr/>
              <a:t>26</a:t>
            </a:fld>
            <a:endParaRPr lang="en-I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58" name="Shape 7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val="4273007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Shape 822"/>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23" name="Shape 8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Shape 812"/>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13" name="Shape 8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Shape 86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64" name="Shape 8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Shape 87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74" name="Shape 8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0:notes"/>
          <p:cNvSpPr txBox="1">
            <a:spLocks noGrp="1"/>
          </p:cNvSpPr>
          <p:nvPr>
            <p:ph type="body" idx="1"/>
          </p:nvPr>
        </p:nvSpPr>
        <p:spPr>
          <a:xfrm>
            <a:off x="710407" y="4925408"/>
            <a:ext cx="5683250" cy="4029879"/>
          </a:xfrm>
          <a:prstGeom prst="rect">
            <a:avLst/>
          </a:prstGeom>
        </p:spPr>
        <p:txBody>
          <a:bodyPr spcFirstLastPara="1" wrap="square" lIns="96645" tIns="48309" rIns="96645" bIns="48309" anchor="t" anchorCtr="0">
            <a:noAutofit/>
          </a:bodyPr>
          <a:lstStyle/>
          <a:p>
            <a:pPr marL="0" indent="0"/>
            <a:endParaRPr/>
          </a:p>
        </p:txBody>
      </p:sp>
      <p:sp>
        <p:nvSpPr>
          <p:cNvPr id="244" name="Google Shape;244;p20: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Date Placeholder 1">
            <a:extLst>
              <a:ext uri="{FF2B5EF4-FFF2-40B4-BE49-F238E27FC236}">
                <a16:creationId xmlns="" xmlns:a16="http://schemas.microsoft.com/office/drawing/2014/main" id="{478C3D70-21D8-4853-B4EC-9D8F019EB7DD}"/>
              </a:ext>
            </a:extLst>
          </p:cNvPr>
          <p:cNvSpPr>
            <a:spLocks noGrp="1"/>
          </p:cNvSpPr>
          <p:nvPr>
            <p:ph type="dt" idx="10"/>
          </p:nvPr>
        </p:nvSpPr>
        <p:spPr/>
        <p:txBody>
          <a:bodyPr/>
          <a:lstStyle/>
          <a:p>
            <a:fld id="{2C786DBB-E645-4805-810B-92C4D61244B5}" type="datetime1">
              <a:rPr lang="en-US" smtClean="0"/>
              <a:pPr/>
              <a:t>10/30/2018</a:t>
            </a:fld>
            <a:endParaRPr lang="en-US"/>
          </a:p>
        </p:txBody>
      </p:sp>
      <p:sp>
        <p:nvSpPr>
          <p:cNvPr id="3" name="Slide Number Placeholder 2">
            <a:extLst>
              <a:ext uri="{FF2B5EF4-FFF2-40B4-BE49-F238E27FC236}">
                <a16:creationId xmlns="" xmlns:a16="http://schemas.microsoft.com/office/drawing/2014/main" id="{9BEE7095-1B60-4915-9D6E-D107385D5628}"/>
              </a:ext>
            </a:extLst>
          </p:cNvPr>
          <p:cNvSpPr>
            <a:spLocks noGrp="1"/>
          </p:cNvSpPr>
          <p:nvPr>
            <p:ph type="sldNum" idx="12"/>
          </p:nvPr>
        </p:nvSpPr>
        <p:spPr/>
        <p:txBody>
          <a:bodyPr/>
          <a:lstStyle/>
          <a:p>
            <a:pPr algn="r"/>
            <a:fld id="{00000000-1234-1234-1234-123412341234}" type="slidenum">
              <a:rPr lang="en-IN" sz="1300">
                <a:solidFill>
                  <a:schemeClr val="dk1"/>
                </a:solidFill>
                <a:latin typeface="Calibri"/>
                <a:ea typeface="Calibri"/>
                <a:cs typeface="Calibri"/>
                <a:sym typeface="Calibri"/>
              </a:rPr>
              <a:pPr algn="r"/>
              <a:t>47</a:t>
            </a:fld>
            <a:endParaRPr lang="en-IN" sz="13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0:notes"/>
          <p:cNvSpPr txBox="1">
            <a:spLocks noGrp="1"/>
          </p:cNvSpPr>
          <p:nvPr>
            <p:ph type="body" idx="1"/>
          </p:nvPr>
        </p:nvSpPr>
        <p:spPr>
          <a:xfrm>
            <a:off x="710407" y="4925408"/>
            <a:ext cx="5683250" cy="4029879"/>
          </a:xfrm>
          <a:prstGeom prst="rect">
            <a:avLst/>
          </a:prstGeom>
        </p:spPr>
        <p:txBody>
          <a:bodyPr spcFirstLastPara="1" wrap="square" lIns="96645" tIns="48309" rIns="96645" bIns="48309" anchor="t" anchorCtr="0">
            <a:noAutofit/>
          </a:bodyPr>
          <a:lstStyle/>
          <a:p>
            <a:pPr marL="0" indent="0"/>
            <a:r>
              <a:rPr lang="en-US" dirty="0"/>
              <a:t>93</a:t>
            </a:r>
          </a:p>
          <a:p>
            <a:pPr marL="0" indent="0"/>
            <a:r>
              <a:rPr lang="en-US" dirty="0"/>
              <a:t>96</a:t>
            </a:r>
          </a:p>
          <a:p>
            <a:pPr marL="0" indent="0"/>
            <a:r>
              <a:rPr lang="en-US" dirty="0"/>
              <a:t>86</a:t>
            </a:r>
            <a:endParaRPr dirty="0"/>
          </a:p>
        </p:txBody>
      </p:sp>
      <p:sp>
        <p:nvSpPr>
          <p:cNvPr id="244" name="Google Shape;244;p20: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Date Placeholder 1">
            <a:extLst>
              <a:ext uri="{FF2B5EF4-FFF2-40B4-BE49-F238E27FC236}">
                <a16:creationId xmlns="" xmlns:a16="http://schemas.microsoft.com/office/drawing/2014/main" id="{FAEA5D5A-C8D6-40D0-B54D-A6134FAC0CC0}"/>
              </a:ext>
            </a:extLst>
          </p:cNvPr>
          <p:cNvSpPr>
            <a:spLocks noGrp="1"/>
          </p:cNvSpPr>
          <p:nvPr>
            <p:ph type="dt" idx="10"/>
          </p:nvPr>
        </p:nvSpPr>
        <p:spPr/>
        <p:txBody>
          <a:bodyPr/>
          <a:lstStyle/>
          <a:p>
            <a:fld id="{6A816496-B74C-4A0F-8EA7-9136FB1D8C0D}" type="datetime1">
              <a:rPr lang="en-US" smtClean="0"/>
              <a:pPr/>
              <a:t>10/30/2018</a:t>
            </a:fld>
            <a:endParaRPr lang="en-US"/>
          </a:p>
        </p:txBody>
      </p:sp>
      <p:sp>
        <p:nvSpPr>
          <p:cNvPr id="3" name="Slide Number Placeholder 2">
            <a:extLst>
              <a:ext uri="{FF2B5EF4-FFF2-40B4-BE49-F238E27FC236}">
                <a16:creationId xmlns="" xmlns:a16="http://schemas.microsoft.com/office/drawing/2014/main" id="{F303E839-A3EA-4D57-98CA-8BFD4D732105}"/>
              </a:ext>
            </a:extLst>
          </p:cNvPr>
          <p:cNvSpPr>
            <a:spLocks noGrp="1"/>
          </p:cNvSpPr>
          <p:nvPr>
            <p:ph type="sldNum" idx="12"/>
          </p:nvPr>
        </p:nvSpPr>
        <p:spPr/>
        <p:txBody>
          <a:bodyPr/>
          <a:lstStyle/>
          <a:p>
            <a:pPr algn="r"/>
            <a:fld id="{00000000-1234-1234-1234-123412341234}" type="slidenum">
              <a:rPr lang="en-IN" sz="1300">
                <a:solidFill>
                  <a:schemeClr val="dk1"/>
                </a:solidFill>
                <a:latin typeface="Calibri"/>
                <a:ea typeface="Calibri"/>
                <a:cs typeface="Calibri"/>
                <a:sym typeface="Calibri"/>
              </a:rPr>
              <a:pPr algn="r"/>
              <a:t>49</a:t>
            </a:fld>
            <a:endParaRPr lang="en-IN" sz="13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580928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200"/>
              <a:buFont typeface="Arial"/>
              <a:buChar char="•"/>
            </a:pPr>
            <a:r>
              <a:rPr lang="en-IN" sz="1200" b="0" i="0" u="none" strike="noStrike" cap="none">
                <a:solidFill>
                  <a:schemeClr val="dk1"/>
                </a:solidFill>
                <a:latin typeface="Calibri"/>
                <a:ea typeface="Calibri"/>
                <a:cs typeface="Calibri"/>
                <a:sym typeface="Calibri"/>
              </a:rPr>
              <a:t>High blood pressure, or hypertension, is a leading risk factor for CVD. Raised blood pressure is defined as systolic blood pressure ≥140 mm Hg and/or diastolic blood pressure ≥90 mm Hg among persons aged 18+ years. </a:t>
            </a:r>
            <a:endParaRPr/>
          </a:p>
          <a:p>
            <a:pPr marL="171450" marR="0" lvl="0" indent="-171450" algn="l" rtl="0">
              <a:spcBef>
                <a:spcPts val="0"/>
              </a:spcBef>
              <a:spcAft>
                <a:spcPts val="0"/>
              </a:spcAft>
              <a:buClr>
                <a:schemeClr val="dk1"/>
              </a:buClr>
              <a:buSzPts val="1200"/>
              <a:buFont typeface="Arial"/>
              <a:buChar char="•"/>
            </a:pPr>
            <a:r>
              <a:rPr lang="en-IN" sz="1200" b="0" i="0" u="none" strike="noStrike" cap="none">
                <a:solidFill>
                  <a:schemeClr val="dk1"/>
                </a:solidFill>
                <a:latin typeface="Calibri"/>
                <a:ea typeface="Calibri"/>
                <a:cs typeface="Calibri"/>
                <a:sym typeface="Calibri"/>
              </a:rPr>
              <a:t>HTNN rarely causes symptoms in the early stages and so many people go undiagnosed.  Not only does hypertension increase the risk of heart disease, it can also damage your brain, arteries and kidneys. Uncontrolled hypertension can also cause blindness, irregularities of the heartbeat and heart failure.</a:t>
            </a:r>
            <a:endParaRPr/>
          </a:p>
        </p:txBody>
      </p:sp>
      <p:sp>
        <p:nvSpPr>
          <p:cNvPr id="242" name="Shape 24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N" sz="1200">
                <a:solidFill>
                  <a:schemeClr val="dk1"/>
                </a:solidFill>
                <a:latin typeface="Calibri"/>
                <a:ea typeface="Calibri"/>
                <a:cs typeface="Calibri"/>
                <a:sym typeface="Calibri"/>
              </a:rPr>
              <a:pPr marL="0" marR="0" lvl="0" indent="0" algn="r" rtl="0">
                <a:spcBef>
                  <a:spcPts val="0"/>
                </a:spcBef>
                <a:spcAft>
                  <a:spcPts val="0"/>
                </a:spcAft>
                <a:buNone/>
              </a:p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2:notes"/>
          <p:cNvSpPr txBox="1">
            <a:spLocks noGrp="1"/>
          </p:cNvSpPr>
          <p:nvPr>
            <p:ph type="body" idx="1"/>
          </p:nvPr>
        </p:nvSpPr>
        <p:spPr>
          <a:xfrm>
            <a:off x="710407" y="4925408"/>
            <a:ext cx="5683250" cy="4029879"/>
          </a:xfrm>
          <a:prstGeom prst="rect">
            <a:avLst/>
          </a:prstGeom>
        </p:spPr>
        <p:txBody>
          <a:bodyPr spcFirstLastPara="1" wrap="square" lIns="96645" tIns="48309" rIns="96645" bIns="48309" anchor="t" anchorCtr="0">
            <a:noAutofit/>
          </a:bodyPr>
          <a:lstStyle/>
          <a:p>
            <a:pPr marL="0" indent="0"/>
            <a:endParaRPr/>
          </a:p>
        </p:txBody>
      </p:sp>
      <p:sp>
        <p:nvSpPr>
          <p:cNvPr id="256" name="Google Shape;256;p22: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Date Placeholder 1">
            <a:extLst>
              <a:ext uri="{FF2B5EF4-FFF2-40B4-BE49-F238E27FC236}">
                <a16:creationId xmlns="" xmlns:a16="http://schemas.microsoft.com/office/drawing/2014/main" id="{1DA7C27A-6CDF-4380-B8B0-D551406C9B3D}"/>
              </a:ext>
            </a:extLst>
          </p:cNvPr>
          <p:cNvSpPr>
            <a:spLocks noGrp="1"/>
          </p:cNvSpPr>
          <p:nvPr>
            <p:ph type="dt" idx="10"/>
          </p:nvPr>
        </p:nvSpPr>
        <p:spPr/>
        <p:txBody>
          <a:bodyPr/>
          <a:lstStyle/>
          <a:p>
            <a:fld id="{B8DB4E6D-37DC-4D98-A2F7-725071D91C3C}" type="datetime1">
              <a:rPr lang="en-US" smtClean="0"/>
              <a:pPr/>
              <a:t>10/30/2018</a:t>
            </a:fld>
            <a:endParaRPr lang="en-US"/>
          </a:p>
        </p:txBody>
      </p:sp>
      <p:sp>
        <p:nvSpPr>
          <p:cNvPr id="3" name="Slide Number Placeholder 2">
            <a:extLst>
              <a:ext uri="{FF2B5EF4-FFF2-40B4-BE49-F238E27FC236}">
                <a16:creationId xmlns="" xmlns:a16="http://schemas.microsoft.com/office/drawing/2014/main" id="{0A736AC7-374F-4C20-892E-2908C8468E88}"/>
              </a:ext>
            </a:extLst>
          </p:cNvPr>
          <p:cNvSpPr>
            <a:spLocks noGrp="1"/>
          </p:cNvSpPr>
          <p:nvPr>
            <p:ph type="sldNum" idx="12"/>
          </p:nvPr>
        </p:nvSpPr>
        <p:spPr/>
        <p:txBody>
          <a:bodyPr/>
          <a:lstStyle/>
          <a:p>
            <a:pPr algn="r"/>
            <a:fld id="{00000000-1234-1234-1234-123412341234}" type="slidenum">
              <a:rPr lang="en-IN" sz="1300">
                <a:solidFill>
                  <a:schemeClr val="dk1"/>
                </a:solidFill>
                <a:latin typeface="Calibri"/>
                <a:ea typeface="Calibri"/>
                <a:cs typeface="Calibri"/>
                <a:sym typeface="Calibri"/>
              </a:rPr>
              <a:pPr algn="r"/>
              <a:t>51</a:t>
            </a:fld>
            <a:endParaRPr lang="en-IN" sz="13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643308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3:notes"/>
          <p:cNvSpPr txBox="1">
            <a:spLocks noGrp="1"/>
          </p:cNvSpPr>
          <p:nvPr>
            <p:ph type="body" idx="1"/>
          </p:nvPr>
        </p:nvSpPr>
        <p:spPr>
          <a:xfrm>
            <a:off x="710407" y="4925408"/>
            <a:ext cx="5683250" cy="4029879"/>
          </a:xfrm>
          <a:prstGeom prst="rect">
            <a:avLst/>
          </a:prstGeom>
        </p:spPr>
        <p:txBody>
          <a:bodyPr spcFirstLastPara="1" wrap="square" lIns="96645" tIns="48309" rIns="96645" bIns="48309" anchor="t" anchorCtr="0">
            <a:noAutofit/>
          </a:bodyPr>
          <a:lstStyle/>
          <a:p>
            <a:pPr marL="0" indent="0"/>
            <a:endParaRPr/>
          </a:p>
        </p:txBody>
      </p:sp>
      <p:sp>
        <p:nvSpPr>
          <p:cNvPr id="262" name="Google Shape;262;p23: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Date Placeholder 1">
            <a:extLst>
              <a:ext uri="{FF2B5EF4-FFF2-40B4-BE49-F238E27FC236}">
                <a16:creationId xmlns="" xmlns:a16="http://schemas.microsoft.com/office/drawing/2014/main" id="{6C50A6ED-EB7E-4A95-9DC7-C511EE1DC57F}"/>
              </a:ext>
            </a:extLst>
          </p:cNvPr>
          <p:cNvSpPr>
            <a:spLocks noGrp="1"/>
          </p:cNvSpPr>
          <p:nvPr>
            <p:ph type="dt" idx="10"/>
          </p:nvPr>
        </p:nvSpPr>
        <p:spPr/>
        <p:txBody>
          <a:bodyPr/>
          <a:lstStyle/>
          <a:p>
            <a:fld id="{89D96C4F-C37C-4CD7-AA7B-A108BF9BD447}" type="datetime1">
              <a:rPr lang="en-US" smtClean="0"/>
              <a:pPr/>
              <a:t>10/30/2018</a:t>
            </a:fld>
            <a:endParaRPr lang="en-US"/>
          </a:p>
        </p:txBody>
      </p:sp>
      <p:sp>
        <p:nvSpPr>
          <p:cNvPr id="3" name="Slide Number Placeholder 2">
            <a:extLst>
              <a:ext uri="{FF2B5EF4-FFF2-40B4-BE49-F238E27FC236}">
                <a16:creationId xmlns="" xmlns:a16="http://schemas.microsoft.com/office/drawing/2014/main" id="{BB3E9101-6632-4C9C-86D5-2CFC9ECC7952}"/>
              </a:ext>
            </a:extLst>
          </p:cNvPr>
          <p:cNvSpPr>
            <a:spLocks noGrp="1"/>
          </p:cNvSpPr>
          <p:nvPr>
            <p:ph type="sldNum" idx="12"/>
          </p:nvPr>
        </p:nvSpPr>
        <p:spPr/>
        <p:txBody>
          <a:bodyPr/>
          <a:lstStyle/>
          <a:p>
            <a:pPr algn="r"/>
            <a:fld id="{00000000-1234-1234-1234-123412341234}" type="slidenum">
              <a:rPr lang="en-IN" sz="1300">
                <a:solidFill>
                  <a:schemeClr val="dk1"/>
                </a:solidFill>
                <a:latin typeface="Calibri"/>
                <a:ea typeface="Calibri"/>
                <a:cs typeface="Calibri"/>
                <a:sym typeface="Calibri"/>
              </a:rPr>
              <a:pPr algn="r"/>
              <a:t>53</a:t>
            </a:fld>
            <a:endParaRPr lang="en-IN" sz="13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3" name="Shape 1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1" name="Shape 23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N" sz="1200" b="0" i="0" u="none" strike="noStrike" cap="none">
                <a:solidFill>
                  <a:schemeClr val="dk1"/>
                </a:solidFill>
                <a:latin typeface="Calibri"/>
                <a:ea typeface="Calibri"/>
                <a:cs typeface="Calibri"/>
                <a:sym typeface="Calibri"/>
              </a:rPr>
              <a:t>High blood pressure is responsible for almost ten million deaths globally each year</a:t>
            </a:r>
            <a:endParaRPr/>
          </a:p>
          <a:p>
            <a:pPr marL="0" marR="0" lvl="0" indent="0" algn="l" rtl="0">
              <a:spcBef>
                <a:spcPts val="360"/>
              </a:spcBef>
              <a:spcAft>
                <a:spcPts val="0"/>
              </a:spcAft>
              <a:buNone/>
            </a:pPr>
            <a:r>
              <a:rPr lang="en-IN" sz="1200" b="0" i="0" u="none" strike="noStrike" cap="none">
                <a:solidFill>
                  <a:schemeClr val="dk1"/>
                </a:solidFill>
                <a:latin typeface="Calibri"/>
                <a:ea typeface="Calibri"/>
                <a:cs typeface="Calibri"/>
                <a:sym typeface="Calibri"/>
              </a:rPr>
              <a:t>High blood pressure went from being the 4</a:t>
            </a:r>
            <a:r>
              <a:rPr lang="en-IN" sz="1200" b="0" i="0" u="none" strike="noStrike" cap="none" baseline="30000">
                <a:solidFill>
                  <a:schemeClr val="dk1"/>
                </a:solidFill>
                <a:latin typeface="Calibri"/>
                <a:ea typeface="Calibri"/>
                <a:cs typeface="Calibri"/>
                <a:sym typeface="Calibri"/>
              </a:rPr>
              <a:t>th</a:t>
            </a:r>
            <a:r>
              <a:rPr lang="en-IN" sz="1200" b="0" i="0" u="none" strike="noStrike" cap="none">
                <a:solidFill>
                  <a:schemeClr val="dk1"/>
                </a:solidFill>
                <a:latin typeface="Calibri"/>
                <a:ea typeface="Calibri"/>
                <a:cs typeface="Calibri"/>
                <a:sym typeface="Calibri"/>
              </a:rPr>
              <a:t> leading risk factor in 1990 for GBD to the number one risk factor in 2010.</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2" name="Shape 23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N"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5" name="Shape 26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N" sz="1200" b="0" i="0" u="none" strike="noStrike" cap="none">
                <a:solidFill>
                  <a:schemeClr val="dk1"/>
                </a:solidFill>
                <a:latin typeface="Calibri"/>
                <a:ea typeface="Calibri"/>
                <a:cs typeface="Calibri"/>
                <a:sym typeface="Calibri"/>
              </a:rPr>
              <a:t>Despite the heavy burden of illness and death from hypertension, many countries have been slow to respond. Just over half with HTN know they have it and just 1 in 7 globally have it under control. These proportions are significantly higher in LMICs. Yet HTN is probably the easiest to treat and effective treatment is available and can be relatively inexpensive.</a:t>
            </a:r>
            <a:endParaRPr/>
          </a:p>
        </p:txBody>
      </p:sp>
      <p:sp>
        <p:nvSpPr>
          <p:cNvPr id="266" name="Shape 26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N" sz="1200">
                <a:solidFill>
                  <a:schemeClr val="dk1"/>
                </a:solidFill>
                <a:latin typeface="Calibri"/>
                <a:ea typeface="Calibri"/>
                <a:cs typeface="Calibri"/>
                <a:sym typeface="Calibri"/>
              </a:rPr>
              <a:pPr marL="0" marR="0" lvl="0" indent="0" algn="r" rtl="0">
                <a:spcBef>
                  <a:spcPts val="0"/>
                </a:spcBef>
                <a:spcAft>
                  <a:spcPts val="0"/>
                </a:spcAft>
                <a:buNone/>
              </a:p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5" name="Shape 30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N" sz="1200" b="0" i="0" u="none" strike="noStrike" cap="none">
                <a:solidFill>
                  <a:schemeClr val="dk1"/>
                </a:solidFill>
                <a:latin typeface="Calibri"/>
                <a:ea typeface="Calibri"/>
                <a:cs typeface="Calibri"/>
                <a:sym typeface="Calibri"/>
              </a:rPr>
              <a:t>India: Burden of Hypertension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200"/>
              <a:buFont typeface="Noto Sans Symbols"/>
              <a:buChar char="➢"/>
            </a:pPr>
            <a:r>
              <a:rPr lang="en-IN" sz="1200" b="0" i="0" u="none" strike="noStrike" cap="none">
                <a:solidFill>
                  <a:schemeClr val="dk1"/>
                </a:solidFill>
                <a:latin typeface="Calibri"/>
                <a:ea typeface="Calibri"/>
                <a:cs typeface="Calibri"/>
                <a:sym typeface="Calibri"/>
              </a:rPr>
              <a:t> nearly one third of adults have hypertension </a:t>
            </a:r>
            <a:endParaRPr/>
          </a:p>
          <a:p>
            <a:pPr marL="0" marR="0" lvl="0" indent="0" algn="l" rtl="0">
              <a:lnSpc>
                <a:spcPct val="150000"/>
              </a:lnSpc>
              <a:spcBef>
                <a:spcPts val="0"/>
              </a:spcBef>
              <a:spcAft>
                <a:spcPts val="0"/>
              </a:spcAft>
              <a:buClr>
                <a:schemeClr val="dk1"/>
              </a:buClr>
              <a:buSzPts val="1200"/>
              <a:buFont typeface="Noto Sans Symbols"/>
              <a:buChar char="➢"/>
            </a:pPr>
            <a:r>
              <a:rPr lang="en-IN" sz="1200" b="0" i="0" u="none" strike="noStrike" cap="none">
                <a:solidFill>
                  <a:schemeClr val="dk1"/>
                </a:solidFill>
                <a:latin typeface="Calibri"/>
                <a:ea typeface="Calibri"/>
                <a:cs typeface="Calibri"/>
                <a:sym typeface="Calibri"/>
              </a:rPr>
              <a:t> only one fourth of the people with hypertension are aware of their condition </a:t>
            </a:r>
            <a:endParaRPr/>
          </a:p>
          <a:p>
            <a:pPr marL="0" marR="0" lvl="0" indent="0" algn="l" rtl="0">
              <a:lnSpc>
                <a:spcPct val="150000"/>
              </a:lnSpc>
              <a:spcBef>
                <a:spcPts val="0"/>
              </a:spcBef>
              <a:spcAft>
                <a:spcPts val="0"/>
              </a:spcAft>
              <a:buClr>
                <a:schemeClr val="dk1"/>
              </a:buClr>
              <a:buSzPts val="1200"/>
              <a:buFont typeface="Noto Sans Symbols"/>
              <a:buChar char="➢"/>
            </a:pPr>
            <a:r>
              <a:rPr lang="en-IN" sz="1200" b="0" i="0" u="none" strike="noStrike" cap="none">
                <a:solidFill>
                  <a:schemeClr val="dk1"/>
                </a:solidFill>
                <a:latin typeface="Calibri"/>
                <a:ea typeface="Calibri"/>
                <a:cs typeface="Calibri"/>
                <a:sym typeface="Calibri"/>
              </a:rPr>
              <a:t> only approximately 10% of those with hypertension have their blood pressure controlled</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IN" sz="1200" b="0" i="0" u="none" strike="noStrike" cap="none">
                <a:solidFill>
                  <a:schemeClr val="dk1"/>
                </a:solidFill>
                <a:latin typeface="Calibri"/>
                <a:ea typeface="Calibri"/>
                <a:cs typeface="Calibri"/>
                <a:sym typeface="Calibri"/>
              </a:rPr>
              <a:t>In order to meet the GOI target of a 25% relative reduction in the prevalence of raised blood pressure: </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IN" sz="1200" b="0" i="0" u="none" strike="noStrike" cap="none">
                <a:solidFill>
                  <a:schemeClr val="dk1"/>
                </a:solidFill>
                <a:latin typeface="Calibri"/>
                <a:ea typeface="Calibri"/>
                <a:cs typeface="Calibri"/>
                <a:sym typeface="Calibri"/>
              </a:rPr>
              <a:t>Approximately 5 crore (48 million) additional people will need to have their blood pressure effectively treated, more than tripling the number controlled (from approximately 2.2 crore to 7 crore).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06" name="Shape 30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N" sz="1200">
                <a:solidFill>
                  <a:schemeClr val="dk1"/>
                </a:solidFill>
                <a:latin typeface="Calibri"/>
                <a:ea typeface="Calibri"/>
                <a:cs typeface="Calibri"/>
                <a:sym typeface="Calibri"/>
              </a:rPr>
              <a:pPr marL="0" marR="0" lvl="0" indent="0" algn="r" rtl="0">
                <a:spcBef>
                  <a:spcPts val="0"/>
                </a:spcBef>
                <a:spcAft>
                  <a:spcPts val="0"/>
                </a:spcAft>
                <a:buNone/>
              </a:p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1" name="Shape 29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N" sz="1200" b="0" i="0" u="none" strike="noStrike" cap="none">
                <a:solidFill>
                  <a:schemeClr val="dk1"/>
                </a:solidFill>
                <a:latin typeface="Calibri"/>
                <a:ea typeface="Calibri"/>
                <a:cs typeface="Calibri"/>
                <a:sym typeface="Calibri"/>
              </a:rPr>
              <a:t>The District Level Household and Facility Survey (DLHS-4) is a nationwide survey which was conducted during 2012-13.</a:t>
            </a:r>
            <a:endParaRPr/>
          </a:p>
          <a:p>
            <a:pPr marL="0" marR="0" lvl="0" indent="0" algn="l" rtl="0">
              <a:spcBef>
                <a:spcPts val="0"/>
              </a:spcBef>
              <a:spcAft>
                <a:spcPts val="0"/>
              </a:spcAft>
              <a:buNone/>
            </a:pPr>
            <a:r>
              <a:rPr lang="en-IN" sz="1200" b="0" i="0" u="none" strike="noStrike" cap="none">
                <a:solidFill>
                  <a:schemeClr val="dk1"/>
                </a:solidFill>
                <a:latin typeface="Calibri"/>
                <a:ea typeface="Calibri"/>
                <a:cs typeface="Calibri"/>
                <a:sym typeface="Calibri"/>
              </a:rPr>
              <a:t>Showed wide state-state variation in prevalence of hypertension.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IN" sz="1200" b="0" i="0" u="none" strike="noStrike" cap="none">
                <a:solidFill>
                  <a:schemeClr val="dk1"/>
                </a:solidFill>
                <a:latin typeface="Calibri"/>
                <a:ea typeface="Calibri"/>
                <a:cs typeface="Calibri"/>
                <a:sym typeface="Calibri"/>
              </a:rPr>
              <a:t>In 2016, three of the five leading individual causes of disease burden n India were NCD, with IHD, COPD as the top 2 causes and stroke as the 5</a:t>
            </a:r>
            <a:r>
              <a:rPr lang="en-IN" sz="1200" b="0" i="0" u="none" strike="noStrike" cap="none" baseline="30000">
                <a:solidFill>
                  <a:schemeClr val="dk1"/>
                </a:solidFill>
                <a:latin typeface="Calibri"/>
                <a:ea typeface="Calibri"/>
                <a:cs typeface="Calibri"/>
                <a:sym typeface="Calibri"/>
              </a:rPr>
              <a:t>th</a:t>
            </a:r>
            <a:r>
              <a:rPr lang="en-IN" sz="1200" b="0" i="0" u="none" strike="noStrike" cap="none">
                <a:solidFill>
                  <a:schemeClr val="dk1"/>
                </a:solidFill>
                <a:latin typeface="Calibri"/>
                <a:ea typeface="Calibri"/>
                <a:cs typeface="Calibri"/>
                <a:sym typeface="Calibri"/>
              </a:rPr>
              <a:t> leading cause. (India State-level Disease Burden Initiative)</a:t>
            </a:r>
            <a:endParaRPr sz="1200" b="0" i="0" u="none" strike="noStrike" cap="none">
              <a:solidFill>
                <a:schemeClr val="dk1"/>
              </a:solidFill>
              <a:latin typeface="Calibri"/>
              <a:ea typeface="Calibri"/>
              <a:cs typeface="Calibri"/>
              <a:sym typeface="Calibri"/>
            </a:endParaRPr>
          </a:p>
        </p:txBody>
      </p:sp>
      <p:sp>
        <p:nvSpPr>
          <p:cNvPr id="292" name="Shape 29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N" sz="1200">
                <a:solidFill>
                  <a:schemeClr val="dk1"/>
                </a:solidFill>
                <a:latin typeface="Calibri"/>
                <a:ea typeface="Calibri"/>
                <a:cs typeface="Calibri"/>
                <a:sym typeface="Calibri"/>
              </a:rPr>
              <a:pPr marL="0" marR="0" lvl="0" indent="0" algn="r" rtl="0">
                <a:spcBef>
                  <a:spcPts val="0"/>
                </a:spcBef>
                <a:spcAft>
                  <a:spcPts val="0"/>
                </a:spcAft>
                <a:buNone/>
              </a:p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Protocol development</a:t>
            </a:r>
          </a:p>
          <a:p>
            <a:r>
              <a:rPr lang="en-US" dirty="0"/>
              <a:t>Transition</a:t>
            </a:r>
          </a:p>
          <a:p>
            <a:r>
              <a:rPr lang="en-US" dirty="0"/>
              <a:t>Induction Training</a:t>
            </a:r>
          </a:p>
          <a:p>
            <a:r>
              <a:rPr lang="en-US" dirty="0"/>
              <a:t>Launch</a:t>
            </a:r>
          </a:p>
          <a:p>
            <a:r>
              <a:rPr lang="en-US" dirty="0"/>
              <a:t>Trainings</a:t>
            </a:r>
          </a:p>
          <a:p>
            <a:endParaRPr lang="en-IN" dirty="0"/>
          </a:p>
        </p:txBody>
      </p:sp>
      <p:sp>
        <p:nvSpPr>
          <p:cNvPr id="5" name="Date Placeholder 4">
            <a:extLst>
              <a:ext uri="{FF2B5EF4-FFF2-40B4-BE49-F238E27FC236}">
                <a16:creationId xmlns="" xmlns:a16="http://schemas.microsoft.com/office/drawing/2014/main" id="{14DF88FE-A90D-453A-8FB6-3F553F9B4B4A}"/>
              </a:ext>
            </a:extLst>
          </p:cNvPr>
          <p:cNvSpPr>
            <a:spLocks noGrp="1"/>
          </p:cNvSpPr>
          <p:nvPr>
            <p:ph type="dt" idx="10"/>
          </p:nvPr>
        </p:nvSpPr>
        <p:spPr/>
        <p:txBody>
          <a:bodyPr/>
          <a:lstStyle/>
          <a:p>
            <a:fld id="{D90679C9-D71E-4653-943A-4DE372D06F34}" type="datetime1">
              <a:rPr lang="en-US" smtClean="0"/>
              <a:pPr/>
              <a:t>10/30/2018</a:t>
            </a:fld>
            <a:endParaRPr lang="en-US"/>
          </a:p>
        </p:txBody>
      </p:sp>
      <p:sp>
        <p:nvSpPr>
          <p:cNvPr id="6" name="Slide Number Placeholder 5">
            <a:extLst>
              <a:ext uri="{FF2B5EF4-FFF2-40B4-BE49-F238E27FC236}">
                <a16:creationId xmlns="" xmlns:a16="http://schemas.microsoft.com/office/drawing/2014/main" id="{297B7FA4-98E3-40C7-8B0B-5D545AF2C0CD}"/>
              </a:ext>
            </a:extLst>
          </p:cNvPr>
          <p:cNvSpPr>
            <a:spLocks noGrp="1"/>
          </p:cNvSpPr>
          <p:nvPr>
            <p:ph type="sldNum" idx="12"/>
          </p:nvPr>
        </p:nvSpPr>
        <p:spPr/>
        <p:txBody>
          <a:bodyPr/>
          <a:lstStyle/>
          <a:p>
            <a:pPr algn="r"/>
            <a:fld id="{00000000-1234-1234-1234-123412341234}" type="slidenum">
              <a:rPr lang="en-IN" sz="1300">
                <a:solidFill>
                  <a:schemeClr val="dk1"/>
                </a:solidFill>
                <a:latin typeface="Calibri"/>
                <a:ea typeface="Calibri"/>
                <a:cs typeface="Calibri"/>
                <a:sym typeface="Calibri"/>
              </a:rPr>
              <a:pPr algn="r"/>
              <a:t>18</a:t>
            </a:fld>
            <a:endParaRPr lang="en-IN" sz="13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62329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Protocol development</a:t>
            </a:r>
          </a:p>
          <a:p>
            <a:r>
              <a:rPr lang="en-US" dirty="0"/>
              <a:t>Transition</a:t>
            </a:r>
          </a:p>
          <a:p>
            <a:r>
              <a:rPr lang="en-US" dirty="0"/>
              <a:t>Induction Training</a:t>
            </a:r>
          </a:p>
          <a:p>
            <a:r>
              <a:rPr lang="en-US" dirty="0"/>
              <a:t>Launch</a:t>
            </a:r>
          </a:p>
          <a:p>
            <a:r>
              <a:rPr lang="en-US" dirty="0"/>
              <a:t>Trainings</a:t>
            </a:r>
          </a:p>
          <a:p>
            <a:endParaRPr lang="en-IN" dirty="0"/>
          </a:p>
        </p:txBody>
      </p:sp>
      <p:sp>
        <p:nvSpPr>
          <p:cNvPr id="5" name="Date Placeholder 4">
            <a:extLst>
              <a:ext uri="{FF2B5EF4-FFF2-40B4-BE49-F238E27FC236}">
                <a16:creationId xmlns="" xmlns:a16="http://schemas.microsoft.com/office/drawing/2014/main" id="{14DF88FE-A90D-453A-8FB6-3F553F9B4B4A}"/>
              </a:ext>
            </a:extLst>
          </p:cNvPr>
          <p:cNvSpPr>
            <a:spLocks noGrp="1"/>
          </p:cNvSpPr>
          <p:nvPr>
            <p:ph type="dt" idx="10"/>
          </p:nvPr>
        </p:nvSpPr>
        <p:spPr/>
        <p:txBody>
          <a:bodyPr/>
          <a:lstStyle/>
          <a:p>
            <a:fld id="{D90679C9-D71E-4653-943A-4DE372D06F34}" type="datetime1">
              <a:rPr lang="en-US" smtClean="0"/>
              <a:pPr/>
              <a:t>10/30/2018</a:t>
            </a:fld>
            <a:endParaRPr lang="en-US"/>
          </a:p>
        </p:txBody>
      </p:sp>
      <p:sp>
        <p:nvSpPr>
          <p:cNvPr id="6" name="Slide Number Placeholder 5">
            <a:extLst>
              <a:ext uri="{FF2B5EF4-FFF2-40B4-BE49-F238E27FC236}">
                <a16:creationId xmlns="" xmlns:a16="http://schemas.microsoft.com/office/drawing/2014/main" id="{297B7FA4-98E3-40C7-8B0B-5D545AF2C0CD}"/>
              </a:ext>
            </a:extLst>
          </p:cNvPr>
          <p:cNvSpPr>
            <a:spLocks noGrp="1"/>
          </p:cNvSpPr>
          <p:nvPr>
            <p:ph type="sldNum" idx="12"/>
          </p:nvPr>
        </p:nvSpPr>
        <p:spPr/>
        <p:txBody>
          <a:bodyPr/>
          <a:lstStyle/>
          <a:p>
            <a:pPr algn="r"/>
            <a:fld id="{00000000-1234-1234-1234-123412341234}" type="slidenum">
              <a:rPr lang="en-IN" sz="1300">
                <a:solidFill>
                  <a:schemeClr val="dk1"/>
                </a:solidFill>
                <a:latin typeface="Calibri"/>
                <a:ea typeface="Calibri"/>
                <a:cs typeface="Calibri"/>
                <a:sym typeface="Calibri"/>
              </a:rPr>
              <a:pPr algn="r"/>
              <a:t>19</a:t>
            </a:fld>
            <a:endParaRPr lang="en-IN" sz="13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782261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BD0CCC-F673-499B-B3C5-D71E70E05D3B}"/>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endParaRPr lang="en-IN" dirty="0"/>
          </a:p>
        </p:txBody>
      </p:sp>
      <p:sp>
        <p:nvSpPr>
          <p:cNvPr id="3" name="Subtitle 2">
            <a:extLst>
              <a:ext uri="{FF2B5EF4-FFF2-40B4-BE49-F238E27FC236}">
                <a16:creationId xmlns="" xmlns:a16="http://schemas.microsoft.com/office/drawing/2014/main" id="{D30FC928-BB30-4E31-BEC6-B02AC1462A03}"/>
              </a:ext>
            </a:extLst>
          </p:cNvPr>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sp>
        <p:nvSpPr>
          <p:cNvPr id="7" name="Rectangle 6">
            <a:extLst>
              <a:ext uri="{FF2B5EF4-FFF2-40B4-BE49-F238E27FC236}">
                <a16:creationId xmlns="" xmlns:a16="http://schemas.microsoft.com/office/drawing/2014/main" id="{95B040A6-09DB-4E41-ABC0-C90BBB44924C}"/>
              </a:ext>
            </a:extLst>
          </p:cNvPr>
          <p:cNvSpPr/>
          <p:nvPr/>
        </p:nvSpPr>
        <p:spPr>
          <a:xfrm>
            <a:off x="0" y="1"/>
            <a:ext cx="12191999" cy="6857999"/>
          </a:xfrm>
          <a:prstGeom prst="rect">
            <a:avLst/>
          </a:prstGeom>
          <a:noFill/>
          <a:ln w="1206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Tree>
    <p:extLst>
      <p:ext uri="{BB962C8B-B14F-4D97-AF65-F5344CB8AC3E}">
        <p14:creationId xmlns="" xmlns:p14="http://schemas.microsoft.com/office/powerpoint/2010/main" val="4182024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EFDEEC-5431-468A-915C-268299C41F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 xmlns:a16="http://schemas.microsoft.com/office/drawing/2014/main" id="{CBC33567-69BA-4BAB-AFCF-F27D735CF9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a:extLst>
              <a:ext uri="{FF2B5EF4-FFF2-40B4-BE49-F238E27FC236}">
                <a16:creationId xmlns="" xmlns:a16="http://schemas.microsoft.com/office/drawing/2014/main" id="{68595285-36D6-4089-86BA-C93B3DCB2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D35B1E3-FCA8-447E-9AE6-0FE7B8CB5939}"/>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6" name="Footer Placeholder 5">
            <a:extLst>
              <a:ext uri="{FF2B5EF4-FFF2-40B4-BE49-F238E27FC236}">
                <a16:creationId xmlns="" xmlns:a16="http://schemas.microsoft.com/office/drawing/2014/main" id="{A90DD19B-AE14-4D7A-97F9-54ACD7F17343}"/>
              </a:ext>
            </a:extLst>
          </p:cNvPr>
          <p:cNvSpPr>
            <a:spLocks noGrp="1"/>
          </p:cNvSpPr>
          <p:nvPr>
            <p:ph type="ftr" sz="quarter" idx="11"/>
          </p:nvPr>
        </p:nvSpPr>
        <p:spPr>
          <a:xfrm>
            <a:off x="4038600" y="6356350"/>
            <a:ext cx="4114800" cy="365125"/>
          </a:xfrm>
          <a:prstGeom prst="rect">
            <a:avLst/>
          </a:prstGeom>
        </p:spPr>
        <p:txBody>
          <a:bodyPr/>
          <a:lstStyle/>
          <a:p>
            <a:r>
              <a:rPr lang="en-IN"/>
              <a:t>Kannur District</a:t>
            </a:r>
          </a:p>
        </p:txBody>
      </p:sp>
      <p:sp>
        <p:nvSpPr>
          <p:cNvPr id="7" name="Slide Number Placeholder 6">
            <a:extLst>
              <a:ext uri="{FF2B5EF4-FFF2-40B4-BE49-F238E27FC236}">
                <a16:creationId xmlns="" xmlns:a16="http://schemas.microsoft.com/office/drawing/2014/main" id="{09493371-D74B-4FFA-8192-DC4D94C87416}"/>
              </a:ext>
            </a:extLst>
          </p:cNvPr>
          <p:cNvSpPr>
            <a:spLocks noGrp="1"/>
          </p:cNvSpPr>
          <p:nvPr>
            <p:ph type="sldNum" sz="quarter" idx="12"/>
          </p:nvPr>
        </p:nvSpPr>
        <p:spPr>
          <a:xfrm>
            <a:off x="8610600" y="6356350"/>
            <a:ext cx="2743200" cy="365125"/>
          </a:xfrm>
          <a:prstGeom prst="rect">
            <a:avLst/>
          </a:prstGeom>
        </p:spPr>
        <p:txBody>
          <a:bodyPr/>
          <a:lstStyle/>
          <a:p>
            <a:fld id="{CC75BEFF-D09A-4303-BCEE-C41B69958A8F}" type="slidenum">
              <a:rPr lang="en-IN" smtClean="0"/>
              <a:pPr/>
              <a:t>‹#›</a:t>
            </a:fld>
            <a:endParaRPr lang="en-IN"/>
          </a:p>
        </p:txBody>
      </p:sp>
    </p:spTree>
    <p:extLst>
      <p:ext uri="{BB962C8B-B14F-4D97-AF65-F5344CB8AC3E}">
        <p14:creationId xmlns="" xmlns:p14="http://schemas.microsoft.com/office/powerpoint/2010/main" val="1399399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C3E8E7-055D-49F0-BD4A-F2019726B22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D5DD6B4C-B836-4615-A188-E2DA30951A2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53231747-AA55-4FBF-AE1E-9DD9C57DA1A0}"/>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5" name="Footer Placeholder 4">
            <a:extLst>
              <a:ext uri="{FF2B5EF4-FFF2-40B4-BE49-F238E27FC236}">
                <a16:creationId xmlns="" xmlns:a16="http://schemas.microsoft.com/office/drawing/2014/main" id="{DDCBD3D1-558C-4D11-9428-E8B64A959A27}"/>
              </a:ext>
            </a:extLst>
          </p:cNvPr>
          <p:cNvSpPr>
            <a:spLocks noGrp="1"/>
          </p:cNvSpPr>
          <p:nvPr>
            <p:ph type="ftr" sz="quarter" idx="11"/>
          </p:nvPr>
        </p:nvSpPr>
        <p:spPr>
          <a:xfrm>
            <a:off x="4038600" y="6356350"/>
            <a:ext cx="4114800" cy="365125"/>
          </a:xfrm>
          <a:prstGeom prst="rect">
            <a:avLst/>
          </a:prstGeom>
        </p:spPr>
        <p:txBody>
          <a:bodyPr/>
          <a:lstStyle/>
          <a:p>
            <a:r>
              <a:rPr lang="en-IN"/>
              <a:t>Kannur District</a:t>
            </a:r>
          </a:p>
        </p:txBody>
      </p:sp>
      <p:sp>
        <p:nvSpPr>
          <p:cNvPr id="6" name="Slide Number Placeholder 5">
            <a:extLst>
              <a:ext uri="{FF2B5EF4-FFF2-40B4-BE49-F238E27FC236}">
                <a16:creationId xmlns="" xmlns:a16="http://schemas.microsoft.com/office/drawing/2014/main" id="{251397A7-FD5B-46AD-B064-4F79A942D9D7}"/>
              </a:ext>
            </a:extLst>
          </p:cNvPr>
          <p:cNvSpPr>
            <a:spLocks noGrp="1"/>
          </p:cNvSpPr>
          <p:nvPr>
            <p:ph type="sldNum" sz="quarter" idx="12"/>
          </p:nvPr>
        </p:nvSpPr>
        <p:spPr>
          <a:xfrm>
            <a:off x="8610600" y="6356350"/>
            <a:ext cx="2743200" cy="365125"/>
          </a:xfrm>
          <a:prstGeom prst="rect">
            <a:avLst/>
          </a:prstGeom>
        </p:spPr>
        <p:txBody>
          <a:bodyPr/>
          <a:lstStyle/>
          <a:p>
            <a:fld id="{CC75BEFF-D09A-4303-BCEE-C41B69958A8F}" type="slidenum">
              <a:rPr lang="en-IN" smtClean="0"/>
              <a:pPr/>
              <a:t>‹#›</a:t>
            </a:fld>
            <a:endParaRPr lang="en-IN"/>
          </a:p>
        </p:txBody>
      </p:sp>
    </p:spTree>
    <p:extLst>
      <p:ext uri="{BB962C8B-B14F-4D97-AF65-F5344CB8AC3E}">
        <p14:creationId xmlns="" xmlns:p14="http://schemas.microsoft.com/office/powerpoint/2010/main" val="307524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7115BF8-EE72-4B25-BA55-E7CA8B8E1A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2E439ABF-2DAD-41B9-9418-8222FAFC6B6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AD04CBF9-BACE-47C0-8835-8667CB00B404}"/>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5" name="Footer Placeholder 4">
            <a:extLst>
              <a:ext uri="{FF2B5EF4-FFF2-40B4-BE49-F238E27FC236}">
                <a16:creationId xmlns="" xmlns:a16="http://schemas.microsoft.com/office/drawing/2014/main" id="{4DF39DD5-CD76-4B73-AD8A-EBA0C08562F7}"/>
              </a:ext>
            </a:extLst>
          </p:cNvPr>
          <p:cNvSpPr>
            <a:spLocks noGrp="1"/>
          </p:cNvSpPr>
          <p:nvPr>
            <p:ph type="ftr" sz="quarter" idx="11"/>
          </p:nvPr>
        </p:nvSpPr>
        <p:spPr>
          <a:xfrm>
            <a:off x="4038600" y="6356350"/>
            <a:ext cx="4114800" cy="365125"/>
          </a:xfrm>
          <a:prstGeom prst="rect">
            <a:avLst/>
          </a:prstGeom>
        </p:spPr>
        <p:txBody>
          <a:bodyPr/>
          <a:lstStyle/>
          <a:p>
            <a:r>
              <a:rPr lang="en-IN"/>
              <a:t>Kannur District</a:t>
            </a:r>
          </a:p>
        </p:txBody>
      </p:sp>
      <p:sp>
        <p:nvSpPr>
          <p:cNvPr id="6" name="Slide Number Placeholder 5">
            <a:extLst>
              <a:ext uri="{FF2B5EF4-FFF2-40B4-BE49-F238E27FC236}">
                <a16:creationId xmlns="" xmlns:a16="http://schemas.microsoft.com/office/drawing/2014/main" id="{6296C4DB-60A6-4DAD-A6DB-617650146878}"/>
              </a:ext>
            </a:extLst>
          </p:cNvPr>
          <p:cNvSpPr>
            <a:spLocks noGrp="1"/>
          </p:cNvSpPr>
          <p:nvPr>
            <p:ph type="sldNum" sz="quarter" idx="12"/>
          </p:nvPr>
        </p:nvSpPr>
        <p:spPr>
          <a:xfrm>
            <a:off x="8610600" y="6356350"/>
            <a:ext cx="2743200" cy="365125"/>
          </a:xfrm>
          <a:prstGeom prst="rect">
            <a:avLst/>
          </a:prstGeom>
        </p:spPr>
        <p:txBody>
          <a:bodyPr/>
          <a:lstStyle/>
          <a:p>
            <a:fld id="{CC75BEFF-D09A-4303-BCEE-C41B69958A8F}" type="slidenum">
              <a:rPr lang="en-IN" smtClean="0"/>
              <a:pPr/>
              <a:t>‹#›</a:t>
            </a:fld>
            <a:endParaRPr lang="en-IN"/>
          </a:p>
        </p:txBody>
      </p:sp>
    </p:spTree>
    <p:extLst>
      <p:ext uri="{BB962C8B-B14F-4D97-AF65-F5344CB8AC3E}">
        <p14:creationId xmlns="" xmlns:p14="http://schemas.microsoft.com/office/powerpoint/2010/main" val="2919570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6"/>
        <p:cNvGrpSpPr/>
        <p:nvPr/>
      </p:nvGrpSpPr>
      <p:grpSpPr>
        <a:xfrm>
          <a:off x="0" y="0"/>
          <a:ext cx="0" cy="0"/>
          <a:chOff x="0" y="0"/>
          <a:chExt cx="0" cy="0"/>
        </a:xfrm>
      </p:grpSpPr>
    </p:spTree>
    <p:extLst>
      <p:ext uri="{BB962C8B-B14F-4D97-AF65-F5344CB8AC3E}">
        <p14:creationId xmlns="" xmlns:p14="http://schemas.microsoft.com/office/powerpoint/2010/main" val="3356235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Data Slide (for content heavy tables and charts)">
  <p:cSld name="Data Slide (for content heavy tables and charts)">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609604" y="274637"/>
            <a:ext cx="10972801" cy="1143000"/>
          </a:xfrm>
          <a:prstGeom prst="rect">
            <a:avLst/>
          </a:prstGeom>
          <a:noFill/>
          <a:ln>
            <a:noFill/>
          </a:ln>
        </p:spPr>
        <p:txBody>
          <a:bodyPr spcFirstLastPara="1" wrap="square" lIns="91425" tIns="91425" rIns="91425" bIns="91425" anchor="b" anchorCtr="0"/>
          <a:lstStyle>
            <a:lvl1pPr marR="0" lvl="0" algn="l" rtl="0">
              <a:lnSpc>
                <a:spcPct val="107142"/>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3" name="Shape 103"/>
          <p:cNvSpPr txBox="1">
            <a:spLocks noGrp="1"/>
          </p:cNvSpPr>
          <p:nvPr>
            <p:ph type="body" idx="1"/>
          </p:nvPr>
        </p:nvSpPr>
        <p:spPr>
          <a:xfrm>
            <a:off x="609604" y="1600201"/>
            <a:ext cx="10972801" cy="4191000"/>
          </a:xfrm>
          <a:prstGeom prst="rect">
            <a:avLst/>
          </a:prstGeom>
          <a:noFill/>
          <a:ln>
            <a:noFill/>
          </a:ln>
        </p:spPr>
        <p:txBody>
          <a:bodyPr spcFirstLastPara="1" wrap="square" lIns="91425" tIns="91425" rIns="91425" bIns="91425" anchor="t" anchorCtr="0"/>
          <a:lstStyle>
            <a:lvl1pPr marL="457200" marR="0" lvl="0" indent="-335280" algn="l" rtl="0">
              <a:lnSpc>
                <a:spcPct val="90000"/>
              </a:lnSpc>
              <a:spcBef>
                <a:spcPts val="1000"/>
              </a:spcBef>
              <a:spcAft>
                <a:spcPts val="0"/>
              </a:spcAft>
              <a:buClr>
                <a:schemeClr val="lt1"/>
              </a:buClr>
              <a:buSzPts val="1680"/>
              <a:buFont typeface="Arial"/>
              <a:buChar char="•"/>
              <a:defRPr sz="2400" b="1" i="0" u="none" strike="noStrike" cap="none">
                <a:solidFill>
                  <a:schemeClr val="lt2"/>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lt1"/>
              </a:buClr>
              <a:buSzPts val="2000"/>
              <a:buFont typeface="Noto Sans Symbols"/>
              <a:buChar char="▪"/>
              <a:defRPr sz="2000" b="0" i="0" u="none" strike="noStrike" cap="none">
                <a:solidFill>
                  <a:schemeClr val="lt2"/>
                </a:solidFill>
                <a:latin typeface="Calibri"/>
                <a:ea typeface="Calibri"/>
                <a:cs typeface="Calibri"/>
                <a:sym typeface="Calibri"/>
              </a:defRPr>
            </a:lvl2pPr>
            <a:lvl3pPr marL="1371600" marR="0" lvl="2" indent="-349250" algn="l" rtl="0">
              <a:lnSpc>
                <a:spcPct val="90000"/>
              </a:lnSpc>
              <a:spcBef>
                <a:spcPts val="500"/>
              </a:spcBef>
              <a:spcAft>
                <a:spcPts val="0"/>
              </a:spcAft>
              <a:buClr>
                <a:schemeClr val="lt1"/>
              </a:buClr>
              <a:buSzPts val="1900"/>
              <a:buFont typeface="Arial"/>
              <a:buChar char="•"/>
              <a:defRPr sz="1900" b="0" i="0" u="none" strike="noStrike" cap="none">
                <a:solidFill>
                  <a:schemeClr val="lt2"/>
                </a:solidFill>
                <a:latin typeface="Calibri"/>
                <a:ea typeface="Calibri"/>
                <a:cs typeface="Calibri"/>
                <a:sym typeface="Calibri"/>
              </a:defRPr>
            </a:lvl3pPr>
            <a:lvl4pPr marL="1828800" marR="0" lvl="3" indent="-313055" algn="l" rtl="0">
              <a:lnSpc>
                <a:spcPct val="90000"/>
              </a:lnSpc>
              <a:spcBef>
                <a:spcPts val="500"/>
              </a:spcBef>
              <a:spcAft>
                <a:spcPts val="0"/>
              </a:spcAft>
              <a:buClr>
                <a:schemeClr val="lt1"/>
              </a:buClr>
              <a:buSzPts val="1330"/>
              <a:buFont typeface="Courier New"/>
              <a:buChar char="o"/>
              <a:defRPr sz="1900" b="0" i="0" u="none" strike="noStrike" cap="none">
                <a:solidFill>
                  <a:schemeClr val="lt2"/>
                </a:solidFill>
                <a:latin typeface="Calibri"/>
                <a:ea typeface="Calibri"/>
                <a:cs typeface="Calibri"/>
                <a:sym typeface="Calibri"/>
              </a:defRPr>
            </a:lvl4pPr>
            <a:lvl5pPr marL="2286000" marR="0" lvl="4" indent="-313054" algn="l" rtl="0">
              <a:lnSpc>
                <a:spcPct val="90000"/>
              </a:lnSpc>
              <a:spcBef>
                <a:spcPts val="500"/>
              </a:spcBef>
              <a:spcAft>
                <a:spcPts val="0"/>
              </a:spcAft>
              <a:buClr>
                <a:schemeClr val="lt1"/>
              </a:buClr>
              <a:buSzPts val="1330"/>
              <a:buFont typeface="Arial"/>
              <a:buChar char="•"/>
              <a:defRPr sz="1900" b="0" i="0" u="none" strike="noStrike" cap="none">
                <a:solidFill>
                  <a:schemeClr val="lt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body" idx="2"/>
          </p:nvPr>
        </p:nvSpPr>
        <p:spPr>
          <a:xfrm>
            <a:off x="609604" y="5791200"/>
            <a:ext cx="10972801" cy="6096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1000"/>
              </a:spcBef>
              <a:spcAft>
                <a:spcPts val="0"/>
              </a:spcAft>
              <a:buClr>
                <a:schemeClr val="dk2"/>
              </a:buClr>
              <a:buSzPts val="1100"/>
              <a:buFont typeface="Arial"/>
              <a:buNone/>
              <a:defRPr sz="1100" b="0" i="0" u="none" strike="noStrike" cap="none">
                <a:solidFill>
                  <a:schemeClr val="dk2"/>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 xmlns:p14="http://schemas.microsoft.com/office/powerpoint/2010/main" val="2689392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BD0CCC-F673-499B-B3C5-D71E70E05D3B}"/>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endParaRPr lang="en-IN" dirty="0"/>
          </a:p>
        </p:txBody>
      </p:sp>
      <p:sp>
        <p:nvSpPr>
          <p:cNvPr id="3" name="Subtitle 2">
            <a:extLst>
              <a:ext uri="{FF2B5EF4-FFF2-40B4-BE49-F238E27FC236}">
                <a16:creationId xmlns="" xmlns:a16="http://schemas.microsoft.com/office/drawing/2014/main" id="{D30FC928-BB30-4E31-BEC6-B02AC1462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 xmlns:a16="http://schemas.microsoft.com/office/drawing/2014/main" id="{E4878484-5A29-42B7-97F6-54B1E81FB28B}"/>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5" name="Footer Placeholder 4">
            <a:extLst>
              <a:ext uri="{FF2B5EF4-FFF2-40B4-BE49-F238E27FC236}">
                <a16:creationId xmlns="" xmlns:a16="http://schemas.microsoft.com/office/drawing/2014/main" id="{E0FFAC83-36F6-4DF8-B8DE-9F762FBE66D6}"/>
              </a:ext>
            </a:extLst>
          </p:cNvPr>
          <p:cNvSpPr>
            <a:spLocks noGrp="1"/>
          </p:cNvSpPr>
          <p:nvPr>
            <p:ph type="ftr" sz="quarter" idx="11"/>
          </p:nvPr>
        </p:nvSpPr>
        <p:spPr>
          <a:xfrm>
            <a:off x="4038600" y="6356350"/>
            <a:ext cx="4114800" cy="365125"/>
          </a:xfrm>
          <a:prstGeom prst="rect">
            <a:avLst/>
          </a:prstGeom>
        </p:spPr>
        <p:txBody>
          <a:bodyPr/>
          <a:lstStyle/>
          <a:p>
            <a:r>
              <a:rPr lang="en-IN"/>
              <a:t>Kannur District</a:t>
            </a:r>
          </a:p>
        </p:txBody>
      </p:sp>
      <p:sp>
        <p:nvSpPr>
          <p:cNvPr id="6" name="Slide Number Placeholder 5">
            <a:extLst>
              <a:ext uri="{FF2B5EF4-FFF2-40B4-BE49-F238E27FC236}">
                <a16:creationId xmlns="" xmlns:a16="http://schemas.microsoft.com/office/drawing/2014/main" id="{D4290445-4E0A-4789-9D3A-B080C8F35D5D}"/>
              </a:ext>
            </a:extLst>
          </p:cNvPr>
          <p:cNvSpPr>
            <a:spLocks noGrp="1"/>
          </p:cNvSpPr>
          <p:nvPr>
            <p:ph type="sldNum" sz="quarter" idx="12"/>
          </p:nvPr>
        </p:nvSpPr>
        <p:spPr>
          <a:xfrm>
            <a:off x="8610600" y="6356350"/>
            <a:ext cx="2743200" cy="365125"/>
          </a:xfrm>
          <a:prstGeom prst="rect">
            <a:avLst/>
          </a:prstGeom>
        </p:spPr>
        <p:txBody>
          <a:bodyPr/>
          <a:lstStyle/>
          <a:p>
            <a:fld id="{CC75BEFF-D09A-4303-BCEE-C41B69958A8F}" type="slidenum">
              <a:rPr lang="en-IN" smtClean="0"/>
              <a:pPr/>
              <a:t>‹#›</a:t>
            </a:fld>
            <a:endParaRPr lang="en-IN"/>
          </a:p>
        </p:txBody>
      </p:sp>
      <p:sp>
        <p:nvSpPr>
          <p:cNvPr id="7" name="Rectangle 6">
            <a:extLst>
              <a:ext uri="{FF2B5EF4-FFF2-40B4-BE49-F238E27FC236}">
                <a16:creationId xmlns="" xmlns:a16="http://schemas.microsoft.com/office/drawing/2014/main" id="{95B040A6-09DB-4E41-ABC0-C90BBB44924C}"/>
              </a:ext>
            </a:extLst>
          </p:cNvPr>
          <p:cNvSpPr/>
          <p:nvPr/>
        </p:nvSpPr>
        <p:spPr>
          <a:xfrm>
            <a:off x="0" y="1"/>
            <a:ext cx="12191999" cy="6857999"/>
          </a:xfrm>
          <a:prstGeom prst="rect">
            <a:avLst/>
          </a:prstGeom>
          <a:noFill/>
          <a:ln w="1206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Tree>
    <p:extLst>
      <p:ext uri="{BB962C8B-B14F-4D97-AF65-F5344CB8AC3E}">
        <p14:creationId xmlns="" xmlns:p14="http://schemas.microsoft.com/office/powerpoint/2010/main" val="475671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82A62D-9B91-4B00-968A-B9E31FF609AD}"/>
              </a:ext>
            </a:extLst>
          </p:cNvPr>
          <p:cNvSpPr>
            <a:spLocks noGrp="1"/>
          </p:cNvSpPr>
          <p:nvPr>
            <p:ph type="title"/>
          </p:nvPr>
        </p:nvSpPr>
        <p:spPr/>
        <p:txBody>
          <a:bodyPr/>
          <a:lstStyle>
            <a:lvl1pPr>
              <a:defRPr sz="4000" b="1">
                <a:solidFill>
                  <a:schemeClr val="accent1">
                    <a:lumMod val="50000"/>
                  </a:schemeClr>
                </a:solidFill>
              </a:defRPr>
            </a:lvl1pPr>
          </a:lstStyle>
          <a:p>
            <a:r>
              <a:rPr lang="en-US"/>
              <a:t>Click to edit Master title style</a:t>
            </a:r>
            <a:endParaRPr lang="en-IN" dirty="0"/>
          </a:p>
        </p:txBody>
      </p:sp>
      <p:sp>
        <p:nvSpPr>
          <p:cNvPr id="3" name="Content Placeholder 2">
            <a:extLst>
              <a:ext uri="{FF2B5EF4-FFF2-40B4-BE49-F238E27FC236}">
                <a16:creationId xmlns="" xmlns:a16="http://schemas.microsoft.com/office/drawing/2014/main" id="{D561936D-BF25-4479-8DB1-7E4504FBC10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Tree>
    <p:extLst>
      <p:ext uri="{BB962C8B-B14F-4D97-AF65-F5344CB8AC3E}">
        <p14:creationId xmlns="" xmlns:p14="http://schemas.microsoft.com/office/powerpoint/2010/main" val="535956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CE4B70-3FE3-4873-B6D2-E251FC70F1E7}"/>
              </a:ext>
            </a:extLst>
          </p:cNvPr>
          <p:cNvSpPr>
            <a:spLocks noGrp="1"/>
          </p:cNvSpPr>
          <p:nvPr>
            <p:ph type="title"/>
          </p:nvPr>
        </p:nvSpPr>
        <p:spPr>
          <a:xfrm>
            <a:off x="831850" y="1709738"/>
            <a:ext cx="10515600" cy="2852737"/>
          </a:xfrm>
        </p:spPr>
        <p:txBody>
          <a:bodyPr anchor="b">
            <a:normAutofit/>
          </a:bodyPr>
          <a:lstStyle>
            <a:lvl1pPr>
              <a:defRPr sz="5400">
                <a:solidFill>
                  <a:schemeClr val="accent1">
                    <a:lumMod val="50000"/>
                  </a:schemeClr>
                </a:solidFill>
              </a:defRPr>
            </a:lvl1pPr>
          </a:lstStyle>
          <a:p>
            <a:r>
              <a:rPr lang="en-US"/>
              <a:t>Click to edit Master title style</a:t>
            </a:r>
            <a:endParaRPr lang="en-IN" dirty="0"/>
          </a:p>
        </p:txBody>
      </p:sp>
      <p:sp>
        <p:nvSpPr>
          <p:cNvPr id="3" name="Text Placeholder 2">
            <a:extLst>
              <a:ext uri="{FF2B5EF4-FFF2-40B4-BE49-F238E27FC236}">
                <a16:creationId xmlns="" xmlns:a16="http://schemas.microsoft.com/office/drawing/2014/main" id="{77230CA9-3BC4-4EB3-99D2-F1E7CEC1B2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09A402D6-EA7F-4F27-ADB8-07618444AA1C}"/>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5" name="Footer Placeholder 4">
            <a:extLst>
              <a:ext uri="{FF2B5EF4-FFF2-40B4-BE49-F238E27FC236}">
                <a16:creationId xmlns="" xmlns:a16="http://schemas.microsoft.com/office/drawing/2014/main" id="{B10EEA5D-9077-4261-9DBA-41614F32D4A6}"/>
              </a:ext>
            </a:extLst>
          </p:cNvPr>
          <p:cNvSpPr>
            <a:spLocks noGrp="1"/>
          </p:cNvSpPr>
          <p:nvPr>
            <p:ph type="ftr" sz="quarter" idx="11"/>
          </p:nvPr>
        </p:nvSpPr>
        <p:spPr>
          <a:xfrm>
            <a:off x="4038600" y="6356350"/>
            <a:ext cx="4114800" cy="365125"/>
          </a:xfrm>
          <a:prstGeom prst="rect">
            <a:avLst/>
          </a:prstGeom>
        </p:spPr>
        <p:txBody>
          <a:bodyPr/>
          <a:lstStyle/>
          <a:p>
            <a:r>
              <a:rPr lang="en-IN"/>
              <a:t>Kannur District</a:t>
            </a:r>
          </a:p>
        </p:txBody>
      </p:sp>
      <p:sp>
        <p:nvSpPr>
          <p:cNvPr id="6" name="Slide Number Placeholder 5">
            <a:extLst>
              <a:ext uri="{FF2B5EF4-FFF2-40B4-BE49-F238E27FC236}">
                <a16:creationId xmlns="" xmlns:a16="http://schemas.microsoft.com/office/drawing/2014/main" id="{9EDA148E-77D4-43A2-B53A-2AC4FE470679}"/>
              </a:ext>
            </a:extLst>
          </p:cNvPr>
          <p:cNvSpPr>
            <a:spLocks noGrp="1"/>
          </p:cNvSpPr>
          <p:nvPr>
            <p:ph type="sldNum" sz="quarter" idx="12"/>
          </p:nvPr>
        </p:nvSpPr>
        <p:spPr>
          <a:xfrm>
            <a:off x="8610600" y="6356350"/>
            <a:ext cx="2743200" cy="365125"/>
          </a:xfrm>
          <a:prstGeom prst="rect">
            <a:avLst/>
          </a:prstGeom>
        </p:spPr>
        <p:txBody>
          <a:bodyPr/>
          <a:lstStyle/>
          <a:p>
            <a:fld id="{CC75BEFF-D09A-4303-BCEE-C41B69958A8F}" type="slidenum">
              <a:rPr lang="en-IN" smtClean="0"/>
              <a:pPr/>
              <a:t>‹#›</a:t>
            </a:fld>
            <a:endParaRPr lang="en-IN"/>
          </a:p>
        </p:txBody>
      </p:sp>
    </p:spTree>
    <p:extLst>
      <p:ext uri="{BB962C8B-B14F-4D97-AF65-F5344CB8AC3E}">
        <p14:creationId xmlns="" xmlns:p14="http://schemas.microsoft.com/office/powerpoint/2010/main" val="3165781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D390E9-2CED-4BAB-8ABD-9D570DC37E43}"/>
              </a:ext>
            </a:extLst>
          </p:cNvPr>
          <p:cNvSpPr>
            <a:spLocks noGrp="1"/>
          </p:cNvSpPr>
          <p:nvPr>
            <p:ph type="title"/>
          </p:nvPr>
        </p:nvSpPr>
        <p:spPr/>
        <p:txBody>
          <a:bodyPr/>
          <a:lstStyle/>
          <a:p>
            <a:r>
              <a:rPr lang="en-US"/>
              <a:t>Click to edit Master title style</a:t>
            </a:r>
            <a:endParaRPr lang="en-IN" dirty="0"/>
          </a:p>
        </p:txBody>
      </p:sp>
      <p:sp>
        <p:nvSpPr>
          <p:cNvPr id="3" name="Content Placeholder 2">
            <a:extLst>
              <a:ext uri="{FF2B5EF4-FFF2-40B4-BE49-F238E27FC236}">
                <a16:creationId xmlns="" xmlns:a16="http://schemas.microsoft.com/office/drawing/2014/main" id="{1376DD3D-9019-43B1-AB74-6C01E9F08A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 xmlns:a16="http://schemas.microsoft.com/office/drawing/2014/main" id="{35EEAE1A-9E20-4A1D-8483-99C1FEFB05B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 xmlns:a16="http://schemas.microsoft.com/office/drawing/2014/main" id="{5773A715-F5BB-4260-89D3-60C0D66B1D5E}"/>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6" name="Footer Placeholder 5">
            <a:extLst>
              <a:ext uri="{FF2B5EF4-FFF2-40B4-BE49-F238E27FC236}">
                <a16:creationId xmlns="" xmlns:a16="http://schemas.microsoft.com/office/drawing/2014/main" id="{38387DEF-737F-4921-8E49-B92B16629F67}"/>
              </a:ext>
            </a:extLst>
          </p:cNvPr>
          <p:cNvSpPr>
            <a:spLocks noGrp="1"/>
          </p:cNvSpPr>
          <p:nvPr>
            <p:ph type="ftr" sz="quarter" idx="11"/>
          </p:nvPr>
        </p:nvSpPr>
        <p:spPr>
          <a:xfrm>
            <a:off x="4038600" y="6356350"/>
            <a:ext cx="4114800" cy="365125"/>
          </a:xfrm>
          <a:prstGeom prst="rect">
            <a:avLst/>
          </a:prstGeom>
        </p:spPr>
        <p:txBody>
          <a:bodyPr/>
          <a:lstStyle/>
          <a:p>
            <a:r>
              <a:rPr lang="en-IN"/>
              <a:t>Kannur District</a:t>
            </a:r>
          </a:p>
        </p:txBody>
      </p:sp>
      <p:sp>
        <p:nvSpPr>
          <p:cNvPr id="7" name="Slide Number Placeholder 6">
            <a:extLst>
              <a:ext uri="{FF2B5EF4-FFF2-40B4-BE49-F238E27FC236}">
                <a16:creationId xmlns="" xmlns:a16="http://schemas.microsoft.com/office/drawing/2014/main" id="{839C1DD3-C772-443A-985C-232D35151819}"/>
              </a:ext>
            </a:extLst>
          </p:cNvPr>
          <p:cNvSpPr>
            <a:spLocks noGrp="1"/>
          </p:cNvSpPr>
          <p:nvPr>
            <p:ph type="sldNum" sz="quarter" idx="12"/>
          </p:nvPr>
        </p:nvSpPr>
        <p:spPr>
          <a:xfrm>
            <a:off x="8610600" y="6356350"/>
            <a:ext cx="2743200" cy="365125"/>
          </a:xfrm>
          <a:prstGeom prst="rect">
            <a:avLst/>
          </a:prstGeom>
        </p:spPr>
        <p:txBody>
          <a:bodyPr/>
          <a:lstStyle/>
          <a:p>
            <a:fld id="{CC75BEFF-D09A-4303-BCEE-C41B69958A8F}" type="slidenum">
              <a:rPr lang="en-IN" smtClean="0"/>
              <a:pPr/>
              <a:t>‹#›</a:t>
            </a:fld>
            <a:endParaRPr lang="en-IN"/>
          </a:p>
        </p:txBody>
      </p:sp>
    </p:spTree>
    <p:extLst>
      <p:ext uri="{BB962C8B-B14F-4D97-AF65-F5344CB8AC3E}">
        <p14:creationId xmlns="" xmlns:p14="http://schemas.microsoft.com/office/powerpoint/2010/main" val="1931496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7747E2-A3B6-4450-BE3F-6B7752FC092A}"/>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99F9A4DD-1AFB-4D91-8CE9-CC3F2A5AAD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E1F2F86-BA9F-4A26-9245-E05859E93BC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 xmlns:a16="http://schemas.microsoft.com/office/drawing/2014/main" id="{E0EB7F0F-568E-43E4-9161-3C2F71BD46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1B066A57-EAEC-486E-8847-0CBAEE716D9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 xmlns:a16="http://schemas.microsoft.com/office/drawing/2014/main" id="{0EB98510-5387-4097-BE8F-4C502429C780}"/>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8" name="Footer Placeholder 7">
            <a:extLst>
              <a:ext uri="{FF2B5EF4-FFF2-40B4-BE49-F238E27FC236}">
                <a16:creationId xmlns="" xmlns:a16="http://schemas.microsoft.com/office/drawing/2014/main" id="{7201B860-9F76-4DBE-9A6E-A665BC37C77A}"/>
              </a:ext>
            </a:extLst>
          </p:cNvPr>
          <p:cNvSpPr>
            <a:spLocks noGrp="1"/>
          </p:cNvSpPr>
          <p:nvPr>
            <p:ph type="ftr" sz="quarter" idx="11"/>
          </p:nvPr>
        </p:nvSpPr>
        <p:spPr>
          <a:xfrm>
            <a:off x="4038600" y="6356350"/>
            <a:ext cx="4114800" cy="365125"/>
          </a:xfrm>
          <a:prstGeom prst="rect">
            <a:avLst/>
          </a:prstGeom>
        </p:spPr>
        <p:txBody>
          <a:bodyPr/>
          <a:lstStyle/>
          <a:p>
            <a:r>
              <a:rPr lang="en-IN"/>
              <a:t>Kannur District</a:t>
            </a:r>
          </a:p>
        </p:txBody>
      </p:sp>
      <p:sp>
        <p:nvSpPr>
          <p:cNvPr id="9" name="Slide Number Placeholder 8">
            <a:extLst>
              <a:ext uri="{FF2B5EF4-FFF2-40B4-BE49-F238E27FC236}">
                <a16:creationId xmlns="" xmlns:a16="http://schemas.microsoft.com/office/drawing/2014/main" id="{D39BCF93-9E94-4EC9-B72D-42BB4AFE094B}"/>
              </a:ext>
            </a:extLst>
          </p:cNvPr>
          <p:cNvSpPr>
            <a:spLocks noGrp="1"/>
          </p:cNvSpPr>
          <p:nvPr>
            <p:ph type="sldNum" sz="quarter" idx="12"/>
          </p:nvPr>
        </p:nvSpPr>
        <p:spPr>
          <a:xfrm>
            <a:off x="8610600" y="6356350"/>
            <a:ext cx="2743200" cy="365125"/>
          </a:xfrm>
          <a:prstGeom prst="rect">
            <a:avLst/>
          </a:prstGeom>
        </p:spPr>
        <p:txBody>
          <a:bodyPr/>
          <a:lstStyle/>
          <a:p>
            <a:fld id="{CC75BEFF-D09A-4303-BCEE-C41B69958A8F}" type="slidenum">
              <a:rPr lang="en-IN" smtClean="0"/>
              <a:pPr/>
              <a:t>‹#›</a:t>
            </a:fld>
            <a:endParaRPr lang="en-IN"/>
          </a:p>
        </p:txBody>
      </p:sp>
    </p:spTree>
    <p:extLst>
      <p:ext uri="{BB962C8B-B14F-4D97-AF65-F5344CB8AC3E}">
        <p14:creationId xmlns="" xmlns:p14="http://schemas.microsoft.com/office/powerpoint/2010/main" val="2104749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ED537C-F23F-4741-ACF3-D99FF209BAA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 xmlns:a16="http://schemas.microsoft.com/office/drawing/2014/main" id="{6BD48EF0-5E35-417D-97D1-D99D8DFBE1C1}"/>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4" name="Footer Placeholder 3">
            <a:extLst>
              <a:ext uri="{FF2B5EF4-FFF2-40B4-BE49-F238E27FC236}">
                <a16:creationId xmlns="" xmlns:a16="http://schemas.microsoft.com/office/drawing/2014/main" id="{B40596CF-1399-43AB-BF8A-F1CE36DE5C8C}"/>
              </a:ext>
            </a:extLst>
          </p:cNvPr>
          <p:cNvSpPr>
            <a:spLocks noGrp="1"/>
          </p:cNvSpPr>
          <p:nvPr>
            <p:ph type="ftr" sz="quarter" idx="11"/>
          </p:nvPr>
        </p:nvSpPr>
        <p:spPr>
          <a:xfrm>
            <a:off x="4038600" y="6356350"/>
            <a:ext cx="4114800" cy="365125"/>
          </a:xfrm>
          <a:prstGeom prst="rect">
            <a:avLst/>
          </a:prstGeom>
        </p:spPr>
        <p:txBody>
          <a:bodyPr/>
          <a:lstStyle/>
          <a:p>
            <a:r>
              <a:rPr lang="en-IN"/>
              <a:t>Kannur District</a:t>
            </a:r>
          </a:p>
        </p:txBody>
      </p:sp>
      <p:sp>
        <p:nvSpPr>
          <p:cNvPr id="5" name="Slide Number Placeholder 4">
            <a:extLst>
              <a:ext uri="{FF2B5EF4-FFF2-40B4-BE49-F238E27FC236}">
                <a16:creationId xmlns="" xmlns:a16="http://schemas.microsoft.com/office/drawing/2014/main" id="{8EA6F140-A933-434C-A973-B9B32494FEFF}"/>
              </a:ext>
            </a:extLst>
          </p:cNvPr>
          <p:cNvSpPr>
            <a:spLocks noGrp="1"/>
          </p:cNvSpPr>
          <p:nvPr>
            <p:ph type="sldNum" sz="quarter" idx="12"/>
          </p:nvPr>
        </p:nvSpPr>
        <p:spPr>
          <a:xfrm>
            <a:off x="8610600" y="6356350"/>
            <a:ext cx="2743200" cy="365125"/>
          </a:xfrm>
          <a:prstGeom prst="rect">
            <a:avLst/>
          </a:prstGeom>
        </p:spPr>
        <p:txBody>
          <a:bodyPr/>
          <a:lstStyle/>
          <a:p>
            <a:fld id="{CC75BEFF-D09A-4303-BCEE-C41B69958A8F}" type="slidenum">
              <a:rPr lang="en-IN" smtClean="0"/>
              <a:pPr/>
              <a:t>‹#›</a:t>
            </a:fld>
            <a:endParaRPr lang="en-IN"/>
          </a:p>
        </p:txBody>
      </p:sp>
    </p:spTree>
    <p:extLst>
      <p:ext uri="{BB962C8B-B14F-4D97-AF65-F5344CB8AC3E}">
        <p14:creationId xmlns="" xmlns:p14="http://schemas.microsoft.com/office/powerpoint/2010/main" val="4205453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19AB1AD-1390-410F-A769-F0F6D4B0BB57}"/>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3" name="Footer Placeholder 2">
            <a:extLst>
              <a:ext uri="{FF2B5EF4-FFF2-40B4-BE49-F238E27FC236}">
                <a16:creationId xmlns="" xmlns:a16="http://schemas.microsoft.com/office/drawing/2014/main" id="{BF4882C0-B394-4225-8D5E-7FF8D0919E29}"/>
              </a:ext>
            </a:extLst>
          </p:cNvPr>
          <p:cNvSpPr>
            <a:spLocks noGrp="1"/>
          </p:cNvSpPr>
          <p:nvPr>
            <p:ph type="ftr" sz="quarter" idx="11"/>
          </p:nvPr>
        </p:nvSpPr>
        <p:spPr>
          <a:xfrm>
            <a:off x="4038600" y="6356350"/>
            <a:ext cx="4114800" cy="365125"/>
          </a:xfrm>
          <a:prstGeom prst="rect">
            <a:avLst/>
          </a:prstGeom>
        </p:spPr>
        <p:txBody>
          <a:bodyPr/>
          <a:lstStyle/>
          <a:p>
            <a:r>
              <a:rPr lang="en-IN"/>
              <a:t>Kannur District</a:t>
            </a:r>
          </a:p>
        </p:txBody>
      </p:sp>
      <p:sp>
        <p:nvSpPr>
          <p:cNvPr id="4" name="Slide Number Placeholder 3">
            <a:extLst>
              <a:ext uri="{FF2B5EF4-FFF2-40B4-BE49-F238E27FC236}">
                <a16:creationId xmlns="" xmlns:a16="http://schemas.microsoft.com/office/drawing/2014/main" id="{247A5C75-193F-4841-87AE-26BDAE686625}"/>
              </a:ext>
            </a:extLst>
          </p:cNvPr>
          <p:cNvSpPr>
            <a:spLocks noGrp="1"/>
          </p:cNvSpPr>
          <p:nvPr>
            <p:ph type="sldNum" sz="quarter" idx="12"/>
          </p:nvPr>
        </p:nvSpPr>
        <p:spPr>
          <a:xfrm>
            <a:off x="8610600" y="6356350"/>
            <a:ext cx="2743200" cy="365125"/>
          </a:xfrm>
          <a:prstGeom prst="rect">
            <a:avLst/>
          </a:prstGeom>
        </p:spPr>
        <p:txBody>
          <a:bodyPr/>
          <a:lstStyle/>
          <a:p>
            <a:fld id="{CC75BEFF-D09A-4303-BCEE-C41B69958A8F}" type="slidenum">
              <a:rPr lang="en-IN" smtClean="0"/>
              <a:pPr/>
              <a:t>‹#›</a:t>
            </a:fld>
            <a:endParaRPr lang="en-IN"/>
          </a:p>
        </p:txBody>
      </p:sp>
    </p:spTree>
    <p:extLst>
      <p:ext uri="{BB962C8B-B14F-4D97-AF65-F5344CB8AC3E}">
        <p14:creationId xmlns="" xmlns:p14="http://schemas.microsoft.com/office/powerpoint/2010/main" val="132724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9E877E-CCB6-4AAF-82A6-687AD1C967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5B17970C-C61C-4FED-941E-19F44380E9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 xmlns:a16="http://schemas.microsoft.com/office/drawing/2014/main" id="{E3C846E3-4463-401E-A465-6160DE77E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C483C9E-51BB-46E3-8616-702E22B56D2B}"/>
              </a:ext>
            </a:extLst>
          </p:cNvPr>
          <p:cNvSpPr>
            <a:spLocks noGrp="1"/>
          </p:cNvSpPr>
          <p:nvPr>
            <p:ph type="dt" sz="half" idx="10"/>
          </p:nvPr>
        </p:nvSpPr>
        <p:spPr>
          <a:xfrm>
            <a:off x="838200" y="6356350"/>
            <a:ext cx="2743200" cy="365125"/>
          </a:xfrm>
          <a:prstGeom prst="rect">
            <a:avLst/>
          </a:prstGeom>
        </p:spPr>
        <p:txBody>
          <a:bodyPr/>
          <a:lstStyle/>
          <a:p>
            <a:endParaRPr lang="en-IN"/>
          </a:p>
        </p:txBody>
      </p:sp>
      <p:sp>
        <p:nvSpPr>
          <p:cNvPr id="6" name="Footer Placeholder 5">
            <a:extLst>
              <a:ext uri="{FF2B5EF4-FFF2-40B4-BE49-F238E27FC236}">
                <a16:creationId xmlns="" xmlns:a16="http://schemas.microsoft.com/office/drawing/2014/main" id="{188F997C-1556-48F2-93CF-610C7A7A6AAF}"/>
              </a:ext>
            </a:extLst>
          </p:cNvPr>
          <p:cNvSpPr>
            <a:spLocks noGrp="1"/>
          </p:cNvSpPr>
          <p:nvPr>
            <p:ph type="ftr" sz="quarter" idx="11"/>
          </p:nvPr>
        </p:nvSpPr>
        <p:spPr>
          <a:xfrm>
            <a:off x="4038600" y="6356350"/>
            <a:ext cx="4114800" cy="365125"/>
          </a:xfrm>
          <a:prstGeom prst="rect">
            <a:avLst/>
          </a:prstGeom>
        </p:spPr>
        <p:txBody>
          <a:bodyPr/>
          <a:lstStyle/>
          <a:p>
            <a:r>
              <a:rPr lang="en-IN"/>
              <a:t>Kannur District</a:t>
            </a:r>
          </a:p>
        </p:txBody>
      </p:sp>
      <p:sp>
        <p:nvSpPr>
          <p:cNvPr id="7" name="Slide Number Placeholder 6">
            <a:extLst>
              <a:ext uri="{FF2B5EF4-FFF2-40B4-BE49-F238E27FC236}">
                <a16:creationId xmlns="" xmlns:a16="http://schemas.microsoft.com/office/drawing/2014/main" id="{86267799-9361-444D-A715-708A11164FE9}"/>
              </a:ext>
            </a:extLst>
          </p:cNvPr>
          <p:cNvSpPr>
            <a:spLocks noGrp="1"/>
          </p:cNvSpPr>
          <p:nvPr>
            <p:ph type="sldNum" sz="quarter" idx="12"/>
          </p:nvPr>
        </p:nvSpPr>
        <p:spPr>
          <a:xfrm>
            <a:off x="8610600" y="6356350"/>
            <a:ext cx="2743200" cy="365125"/>
          </a:xfrm>
          <a:prstGeom prst="rect">
            <a:avLst/>
          </a:prstGeom>
        </p:spPr>
        <p:txBody>
          <a:bodyPr/>
          <a:lstStyle/>
          <a:p>
            <a:fld id="{CC75BEFF-D09A-4303-BCEE-C41B69958A8F}" type="slidenum">
              <a:rPr lang="en-IN" smtClean="0"/>
              <a:pPr/>
              <a:t>‹#›</a:t>
            </a:fld>
            <a:endParaRPr lang="en-IN"/>
          </a:p>
        </p:txBody>
      </p:sp>
    </p:spTree>
    <p:extLst>
      <p:ext uri="{BB962C8B-B14F-4D97-AF65-F5344CB8AC3E}">
        <p14:creationId xmlns="" xmlns:p14="http://schemas.microsoft.com/office/powerpoint/2010/main" val="2806479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29408A8-F018-46C1-813B-D56C75326860}"/>
              </a:ext>
            </a:extLst>
          </p:cNvPr>
          <p:cNvSpPr>
            <a:spLocks noGrp="1"/>
          </p:cNvSpPr>
          <p:nvPr>
            <p:ph type="title"/>
          </p:nvPr>
        </p:nvSpPr>
        <p:spPr>
          <a:xfrm>
            <a:off x="554635" y="365125"/>
            <a:ext cx="11167672" cy="1325563"/>
          </a:xfrm>
          <a:prstGeom prst="rect">
            <a:avLst/>
          </a:prstGeom>
        </p:spPr>
        <p:txBody>
          <a:bodyPr vert="horz" lIns="91440" tIns="45720" rIns="91440" bIns="45720" rtlCol="0" anchor="ctr">
            <a:normAutofit/>
          </a:bodyPr>
          <a:lstStyle/>
          <a:p>
            <a:r>
              <a:rPr lang="en-US"/>
              <a:t>Click to edit Master title style</a:t>
            </a:r>
            <a:endParaRPr lang="en-IN" dirty="0"/>
          </a:p>
        </p:txBody>
      </p:sp>
      <p:sp>
        <p:nvSpPr>
          <p:cNvPr id="3" name="Text Placeholder 2">
            <a:extLst>
              <a:ext uri="{FF2B5EF4-FFF2-40B4-BE49-F238E27FC236}">
                <a16:creationId xmlns="" xmlns:a16="http://schemas.microsoft.com/office/drawing/2014/main" id="{6ABA72B3-0D85-445F-801B-4E11590CD1F5}"/>
              </a:ext>
            </a:extLst>
          </p:cNvPr>
          <p:cNvSpPr>
            <a:spLocks noGrp="1"/>
          </p:cNvSpPr>
          <p:nvPr>
            <p:ph type="body" idx="1"/>
          </p:nvPr>
        </p:nvSpPr>
        <p:spPr>
          <a:xfrm>
            <a:off x="554636" y="1825625"/>
            <a:ext cx="11167672" cy="46672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Rectangle 6">
            <a:extLst>
              <a:ext uri="{FF2B5EF4-FFF2-40B4-BE49-F238E27FC236}">
                <a16:creationId xmlns="" xmlns:a16="http://schemas.microsoft.com/office/drawing/2014/main" id="{F678E379-8744-4656-87BA-18C3AC6FA8CF}"/>
              </a:ext>
            </a:extLst>
          </p:cNvPr>
          <p:cNvSpPr/>
          <p:nvPr/>
        </p:nvSpPr>
        <p:spPr>
          <a:xfrm>
            <a:off x="0" y="1"/>
            <a:ext cx="12191999" cy="6857999"/>
          </a:xfrm>
          <a:prstGeom prst="rect">
            <a:avLst/>
          </a:prstGeom>
          <a:noFill/>
          <a:ln w="1206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Tree>
    <p:extLst>
      <p:ext uri="{BB962C8B-B14F-4D97-AF65-F5344CB8AC3E}">
        <p14:creationId xmlns="" xmlns:p14="http://schemas.microsoft.com/office/powerpoint/2010/main" val="3523426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dt="0"/>
  <p:txStyles>
    <p:titleStyle>
      <a:lvl1pPr algn="ctr" defTabSz="914400" rtl="0" eaLnBrk="1" latinLnBrk="0" hangingPunct="1">
        <a:lnSpc>
          <a:spcPct val="90000"/>
        </a:lnSpc>
        <a:spcBef>
          <a:spcPct val="0"/>
        </a:spcBef>
        <a:buNone/>
        <a:defRPr sz="40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2.xml"/><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microsoft.com/office/2007/relationships/diagramDrawing" Target="../diagrams/drawing2.xml"/><Relationship Id="rId4" Type="http://schemas.openxmlformats.org/officeDocument/2006/relationships/diagramLayout" Target="../diagrams/layout2.xml"/><Relationship Id="rId9"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jpeg"/><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ctrTitle"/>
          </p:nvPr>
        </p:nvSpPr>
        <p:spPr>
          <a:xfrm>
            <a:off x="97835" y="2427354"/>
            <a:ext cx="12014449" cy="1582772"/>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2060"/>
              </a:buClr>
              <a:buSzPts val="4000"/>
              <a:buFont typeface="Calibri"/>
              <a:buNone/>
            </a:pPr>
            <a:r>
              <a:rPr lang="en-IN" sz="4000" b="1" i="0" u="none" strike="noStrike" cap="none" dirty="0">
                <a:solidFill>
                  <a:srgbClr val="002060"/>
                </a:solidFill>
                <a:latin typeface="Calibri"/>
                <a:ea typeface="Calibri"/>
                <a:cs typeface="Calibri"/>
                <a:sym typeface="Calibri"/>
              </a:rPr>
              <a:t>India Hypertension Management Initiative</a:t>
            </a:r>
            <a:br>
              <a:rPr lang="en-IN" sz="4000" b="1" i="0" u="none" strike="noStrike" cap="none" dirty="0">
                <a:solidFill>
                  <a:srgbClr val="002060"/>
                </a:solidFill>
                <a:latin typeface="Calibri"/>
                <a:ea typeface="Calibri"/>
                <a:cs typeface="Calibri"/>
                <a:sym typeface="Calibri"/>
              </a:rPr>
            </a:br>
            <a:r>
              <a:rPr lang="en-IN" sz="3500" b="1" i="1" dirty="0">
                <a:solidFill>
                  <a:srgbClr val="002060"/>
                </a:solidFill>
              </a:rPr>
              <a:t>Government of Kerala</a:t>
            </a:r>
            <a:endParaRPr sz="3500" i="1" dirty="0"/>
          </a:p>
        </p:txBody>
      </p:sp>
      <p:pic>
        <p:nvPicPr>
          <p:cNvPr id="94" name="Google Shape;94;p14"/>
          <p:cNvPicPr preferRelativeResize="0"/>
          <p:nvPr/>
        </p:nvPicPr>
        <p:blipFill rotWithShape="1">
          <a:blip r:embed="rId3">
            <a:alphaModFix/>
          </a:blip>
          <a:srcRect/>
          <a:stretch/>
        </p:blipFill>
        <p:spPr>
          <a:xfrm>
            <a:off x="9170729" y="522428"/>
            <a:ext cx="1267029" cy="1221172"/>
          </a:xfrm>
          <a:prstGeom prst="rect">
            <a:avLst/>
          </a:prstGeom>
          <a:noFill/>
          <a:ln>
            <a:noFill/>
          </a:ln>
        </p:spPr>
      </p:pic>
      <p:pic>
        <p:nvPicPr>
          <p:cNvPr id="95" name="Google Shape;95;p14"/>
          <p:cNvPicPr preferRelativeResize="0"/>
          <p:nvPr/>
        </p:nvPicPr>
        <p:blipFill rotWithShape="1">
          <a:blip r:embed="rId4" cstate="print">
            <a:alphaModFix/>
          </a:blip>
          <a:srcRect/>
          <a:stretch/>
        </p:blipFill>
        <p:spPr>
          <a:xfrm>
            <a:off x="2521521" y="5503933"/>
            <a:ext cx="2273502" cy="1016805"/>
          </a:xfrm>
          <a:prstGeom prst="rect">
            <a:avLst/>
          </a:prstGeom>
          <a:noFill/>
          <a:ln>
            <a:noFill/>
          </a:ln>
        </p:spPr>
      </p:pic>
      <p:pic>
        <p:nvPicPr>
          <p:cNvPr id="96" name="Google Shape;96;p14" descr="A picture containing text  Logo of Resolve to Save Lives; An initiative of vital strategies"/>
          <p:cNvPicPr preferRelativeResize="0"/>
          <p:nvPr/>
        </p:nvPicPr>
        <p:blipFill rotWithShape="1">
          <a:blip r:embed="rId5" cstate="print">
            <a:alphaModFix/>
          </a:blip>
          <a:srcRect/>
          <a:stretch/>
        </p:blipFill>
        <p:spPr>
          <a:xfrm>
            <a:off x="9750366" y="5542670"/>
            <a:ext cx="1772529" cy="937597"/>
          </a:xfrm>
          <a:prstGeom prst="rect">
            <a:avLst/>
          </a:prstGeom>
          <a:noFill/>
          <a:ln>
            <a:noFill/>
          </a:ln>
        </p:spPr>
      </p:pic>
      <p:pic>
        <p:nvPicPr>
          <p:cNvPr id="97" name="Google Shape;97;p14"/>
          <p:cNvPicPr preferRelativeResize="0"/>
          <p:nvPr/>
        </p:nvPicPr>
        <p:blipFill rotWithShape="1">
          <a:blip r:embed="rId6">
            <a:alphaModFix/>
          </a:blip>
          <a:srcRect l="12477" t="25441" r="14323" b="25773"/>
          <a:stretch/>
        </p:blipFill>
        <p:spPr>
          <a:xfrm>
            <a:off x="7135161" y="5542670"/>
            <a:ext cx="2466369" cy="964000"/>
          </a:xfrm>
          <a:prstGeom prst="rect">
            <a:avLst/>
          </a:prstGeom>
          <a:noFill/>
          <a:ln>
            <a:noFill/>
          </a:ln>
        </p:spPr>
      </p:pic>
      <p:pic>
        <p:nvPicPr>
          <p:cNvPr id="98" name="Google Shape;98;p14"/>
          <p:cNvPicPr preferRelativeResize="0"/>
          <p:nvPr/>
        </p:nvPicPr>
        <p:blipFill rotWithShape="1">
          <a:blip r:embed="rId7" cstate="print">
            <a:alphaModFix/>
          </a:blip>
          <a:srcRect/>
          <a:stretch/>
        </p:blipFill>
        <p:spPr>
          <a:xfrm>
            <a:off x="891941" y="618980"/>
            <a:ext cx="2167769" cy="1096484"/>
          </a:xfrm>
          <a:prstGeom prst="rect">
            <a:avLst/>
          </a:prstGeom>
          <a:noFill/>
          <a:ln>
            <a:noFill/>
          </a:ln>
        </p:spPr>
      </p:pic>
      <p:pic>
        <p:nvPicPr>
          <p:cNvPr id="99" name="Google Shape;99;p14"/>
          <p:cNvPicPr preferRelativeResize="0"/>
          <p:nvPr/>
        </p:nvPicPr>
        <p:blipFill rotWithShape="1">
          <a:blip r:embed="rId8" cstate="print">
            <a:alphaModFix/>
          </a:blip>
          <a:srcRect l="24149" r="22112"/>
          <a:stretch/>
        </p:blipFill>
        <p:spPr>
          <a:xfrm>
            <a:off x="618980" y="5406883"/>
            <a:ext cx="1451358" cy="1245572"/>
          </a:xfrm>
          <a:prstGeom prst="rect">
            <a:avLst/>
          </a:prstGeom>
          <a:noFill/>
          <a:ln>
            <a:noFill/>
          </a:ln>
        </p:spPr>
      </p:pic>
      <p:pic>
        <p:nvPicPr>
          <p:cNvPr id="100" name="Google Shape;100;p14"/>
          <p:cNvPicPr preferRelativeResize="0"/>
          <p:nvPr/>
        </p:nvPicPr>
        <p:blipFill rotWithShape="1">
          <a:blip r:embed="rId9" cstate="print">
            <a:alphaModFix/>
          </a:blip>
          <a:srcRect/>
          <a:stretch/>
        </p:blipFill>
        <p:spPr>
          <a:xfrm>
            <a:off x="4871875" y="5409000"/>
            <a:ext cx="2466368" cy="1245572"/>
          </a:xfrm>
          <a:prstGeom prst="rect">
            <a:avLst/>
          </a:prstGeom>
          <a:noFill/>
          <a:ln>
            <a:noFill/>
          </a:ln>
        </p:spPr>
      </p:pic>
      <p:pic>
        <p:nvPicPr>
          <p:cNvPr id="5" name="Picture 4" descr="A close up of a logo&#10;&#10;Description generated with high confidence">
            <a:extLst>
              <a:ext uri="{FF2B5EF4-FFF2-40B4-BE49-F238E27FC236}">
                <a16:creationId xmlns="" xmlns:a16="http://schemas.microsoft.com/office/drawing/2014/main" id="{6F3633AA-C3E2-4772-B8DF-4D3BB91D779C}"/>
              </a:ext>
            </a:extLst>
          </p:cNvPr>
          <p:cNvPicPr>
            <a:picLocks noChangeAspect="1"/>
          </p:cNvPicPr>
          <p:nvPr/>
        </p:nvPicPr>
        <p:blipFill>
          <a:blip r:embed="rId10"/>
          <a:stretch>
            <a:fillRect/>
          </a:stretch>
        </p:blipFill>
        <p:spPr>
          <a:xfrm>
            <a:off x="4891182" y="522428"/>
            <a:ext cx="2409635" cy="1221172"/>
          </a:xfrm>
          <a:prstGeom prst="rect">
            <a:avLst/>
          </a:prstGeom>
        </p:spPr>
      </p:pic>
      <p:sp>
        <p:nvSpPr>
          <p:cNvPr id="11" name="TextBox 10">
            <a:extLst>
              <a:ext uri="{FF2B5EF4-FFF2-40B4-BE49-F238E27FC236}">
                <a16:creationId xmlns="" xmlns:a16="http://schemas.microsoft.com/office/drawing/2014/main" id="{FA29C85B-5959-4A43-9743-E546DBA91505}"/>
              </a:ext>
            </a:extLst>
          </p:cNvPr>
          <p:cNvSpPr txBox="1"/>
          <p:nvPr/>
        </p:nvSpPr>
        <p:spPr>
          <a:xfrm>
            <a:off x="3214302" y="4151086"/>
            <a:ext cx="5763396" cy="954107"/>
          </a:xfrm>
          <a:prstGeom prst="rect">
            <a:avLst/>
          </a:prstGeom>
          <a:noFill/>
        </p:spPr>
        <p:txBody>
          <a:bodyPr wrap="square" rtlCol="0">
            <a:spAutoFit/>
          </a:bodyPr>
          <a:lstStyle/>
          <a:p>
            <a:pPr algn="ctr"/>
            <a:r>
              <a:rPr lang="en-IN" sz="2800" b="1" i="1" dirty="0" smtClean="0"/>
              <a:t>Dr BIPIN GOPAL</a:t>
            </a:r>
          </a:p>
          <a:p>
            <a:pPr algn="ctr"/>
            <a:r>
              <a:rPr lang="en-IN" sz="2800" b="1" i="1" dirty="0" smtClean="0"/>
              <a:t>STATE NODAL OFFICER NCD ,KERALA</a:t>
            </a:r>
            <a:endParaRPr lang="en-US" sz="2800" b="1"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582200" y="1019775"/>
            <a:ext cx="3352800" cy="15240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400" b="1" dirty="0">
                <a:solidFill>
                  <a:schemeClr val="tx1"/>
                </a:solidFill>
              </a:rPr>
              <a:t>Heart Attack Mortality 6 -M</a:t>
            </a:r>
          </a:p>
          <a:p>
            <a:pPr algn="ctr">
              <a:defRPr/>
            </a:pPr>
            <a:r>
              <a:rPr lang="en-US" sz="2400" b="1" dirty="0">
                <a:solidFill>
                  <a:schemeClr val="tx1"/>
                </a:solidFill>
              </a:rPr>
              <a:t>                5.3-  W</a:t>
            </a:r>
          </a:p>
          <a:p>
            <a:pPr algn="ctr">
              <a:defRPr/>
            </a:pPr>
            <a:r>
              <a:rPr lang="en-US" sz="2400" b="1" dirty="0">
                <a:solidFill>
                  <a:schemeClr val="tx1"/>
                </a:solidFill>
              </a:rPr>
              <a:t>AR</a:t>
            </a:r>
          </a:p>
        </p:txBody>
      </p:sp>
      <p:sp>
        <p:nvSpPr>
          <p:cNvPr id="7" name="Rectangle 6"/>
          <p:cNvSpPr/>
          <p:nvPr/>
        </p:nvSpPr>
        <p:spPr>
          <a:xfrm>
            <a:off x="8628518" y="2595026"/>
            <a:ext cx="3325184" cy="1524000"/>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2400" b="1" dirty="0">
                <a:solidFill>
                  <a:schemeClr val="tx1"/>
                </a:solidFill>
              </a:rPr>
              <a:t>Stroke death</a:t>
            </a:r>
          </a:p>
          <a:p>
            <a:pPr algn="ctr">
              <a:defRPr/>
            </a:pPr>
            <a:r>
              <a:rPr lang="en-US" sz="2400" b="1" dirty="0">
                <a:solidFill>
                  <a:schemeClr val="tx1"/>
                </a:solidFill>
              </a:rPr>
              <a:t>Men 2.5</a:t>
            </a:r>
          </a:p>
          <a:p>
            <a:pPr algn="ctr">
              <a:defRPr/>
            </a:pPr>
            <a:r>
              <a:rPr lang="en-US" sz="2400" b="1" dirty="0">
                <a:solidFill>
                  <a:schemeClr val="tx1"/>
                </a:solidFill>
              </a:rPr>
              <a:t>Women-1.8</a:t>
            </a:r>
          </a:p>
          <a:p>
            <a:pPr algn="ctr">
              <a:defRPr/>
            </a:pPr>
            <a:r>
              <a:rPr lang="en-US" sz="2400" b="1" dirty="0">
                <a:solidFill>
                  <a:schemeClr val="tx1"/>
                </a:solidFill>
              </a:rPr>
              <a:t>ASR</a:t>
            </a:r>
          </a:p>
        </p:txBody>
      </p:sp>
      <p:sp>
        <p:nvSpPr>
          <p:cNvPr id="8" name="Rectangle 7"/>
          <p:cNvSpPr/>
          <p:nvPr/>
        </p:nvSpPr>
        <p:spPr>
          <a:xfrm>
            <a:off x="8689525" y="4303060"/>
            <a:ext cx="3230926" cy="1039905"/>
          </a:xfrm>
          <a:prstGeom prst="rect">
            <a:avLst/>
          </a:prstGeom>
          <a:solidFill>
            <a:srgbClr val="92D050"/>
          </a:solidFill>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sz="2400" b="1" dirty="0" smtClean="0">
                <a:solidFill>
                  <a:schemeClr val="tx1"/>
                </a:solidFill>
              </a:rPr>
              <a:t>High prevalence of Renal diseases</a:t>
            </a:r>
            <a:endParaRPr lang="en-US" sz="2400" b="1" dirty="0">
              <a:solidFill>
                <a:schemeClr val="tx1"/>
              </a:solidFill>
            </a:endParaRPr>
          </a:p>
        </p:txBody>
      </p:sp>
      <p:sp>
        <p:nvSpPr>
          <p:cNvPr id="12" name="Down Arrow 11"/>
          <p:cNvSpPr/>
          <p:nvPr/>
        </p:nvSpPr>
        <p:spPr>
          <a:xfrm rot="16200000">
            <a:off x="7180612" y="2247905"/>
            <a:ext cx="645583" cy="1416534"/>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rot="16200000">
            <a:off x="7142040" y="1054217"/>
            <a:ext cx="645584" cy="1396537"/>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rot="16200000">
            <a:off x="7197622" y="3509078"/>
            <a:ext cx="645584" cy="1274943"/>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4427913" y="5951913"/>
            <a:ext cx="2336800" cy="656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PURE </a:t>
            </a:r>
            <a:r>
              <a:rPr lang="en-US" dirty="0" smtClean="0"/>
              <a:t>STUDY/million death study</a:t>
            </a:r>
          </a:p>
        </p:txBody>
      </p:sp>
      <p:sp>
        <p:nvSpPr>
          <p:cNvPr id="15" name="Pentagon 14"/>
          <p:cNvSpPr/>
          <p:nvPr/>
        </p:nvSpPr>
        <p:spPr>
          <a:xfrm>
            <a:off x="268941" y="781395"/>
            <a:ext cx="3172527" cy="1562793"/>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000" b="1" dirty="0" smtClean="0">
                <a:solidFill>
                  <a:schemeClr val="tx1"/>
                </a:solidFill>
              </a:rPr>
              <a:t>Highest epidemiological transition zone</a:t>
            </a:r>
            <a:endParaRPr lang="en-US" sz="2000" b="1" dirty="0">
              <a:solidFill>
                <a:schemeClr val="tx1"/>
              </a:solidFill>
            </a:endParaRPr>
          </a:p>
        </p:txBody>
      </p:sp>
      <p:sp>
        <p:nvSpPr>
          <p:cNvPr id="11" name="Pentagon 10"/>
          <p:cNvSpPr/>
          <p:nvPr/>
        </p:nvSpPr>
        <p:spPr>
          <a:xfrm>
            <a:off x="304800" y="2657470"/>
            <a:ext cx="3052237" cy="1363287"/>
          </a:xfrm>
          <a:prstGeom prst="homePlat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2400" b="1" dirty="0" smtClean="0">
                <a:solidFill>
                  <a:schemeClr val="tx1"/>
                </a:solidFill>
              </a:rPr>
              <a:t>Rampant urbanisation</a:t>
            </a:r>
            <a:endParaRPr lang="en-US" sz="2400" b="1" dirty="0">
              <a:solidFill>
                <a:schemeClr val="tx1"/>
              </a:solidFill>
            </a:endParaRPr>
          </a:p>
        </p:txBody>
      </p:sp>
      <p:sp>
        <p:nvSpPr>
          <p:cNvPr id="17" name="Pentagon 16"/>
          <p:cNvSpPr/>
          <p:nvPr/>
        </p:nvSpPr>
        <p:spPr>
          <a:xfrm>
            <a:off x="358588" y="4256116"/>
            <a:ext cx="3063762" cy="1479666"/>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b="1" dirty="0" smtClean="0">
                <a:solidFill>
                  <a:schemeClr val="tx1"/>
                </a:solidFill>
              </a:rPr>
              <a:t>Changing lifestyles</a:t>
            </a:r>
            <a:endParaRPr lang="en-US" sz="2400" b="1" dirty="0">
              <a:solidFill>
                <a:schemeClr val="tx1"/>
              </a:solidFill>
            </a:endParaRPr>
          </a:p>
        </p:txBody>
      </p:sp>
      <p:sp>
        <p:nvSpPr>
          <p:cNvPr id="18" name="Pentagon 17"/>
          <p:cNvSpPr/>
          <p:nvPr/>
        </p:nvSpPr>
        <p:spPr>
          <a:xfrm>
            <a:off x="4338918" y="1703294"/>
            <a:ext cx="1972235" cy="975898"/>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smtClean="0">
                <a:solidFill>
                  <a:schemeClr val="tx1"/>
                </a:solidFill>
              </a:rPr>
              <a:t>High prevalence of Hypertension</a:t>
            </a:r>
            <a:endParaRPr lang="en-US" b="1" dirty="0">
              <a:solidFill>
                <a:schemeClr val="tx1"/>
              </a:solidFill>
            </a:endParaRPr>
          </a:p>
        </p:txBody>
      </p:sp>
      <p:sp>
        <p:nvSpPr>
          <p:cNvPr id="19" name="Pentagon 18"/>
          <p:cNvSpPr/>
          <p:nvPr/>
        </p:nvSpPr>
        <p:spPr>
          <a:xfrm>
            <a:off x="4305993" y="2761129"/>
            <a:ext cx="2094807" cy="1031969"/>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High prevalence of Diabetes</a:t>
            </a:r>
            <a:endParaRPr lang="en-US" b="1" dirty="0">
              <a:solidFill>
                <a:schemeClr val="tx1"/>
              </a:solidFill>
            </a:endParaRPr>
          </a:p>
        </p:txBody>
      </p:sp>
      <p:sp>
        <p:nvSpPr>
          <p:cNvPr id="20" name="Pentagon 19"/>
          <p:cNvSpPr/>
          <p:nvPr/>
        </p:nvSpPr>
        <p:spPr>
          <a:xfrm>
            <a:off x="4355868" y="3840480"/>
            <a:ext cx="1991143" cy="1113905"/>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solidFill>
                  <a:schemeClr val="tx1"/>
                </a:solidFill>
              </a:rPr>
              <a:t>Over </a:t>
            </a:r>
            <a:r>
              <a:rPr lang="en-US" b="1" dirty="0" err="1" smtClean="0">
                <a:solidFill>
                  <a:schemeClr val="tx1"/>
                </a:solidFill>
              </a:rPr>
              <a:t>weght</a:t>
            </a:r>
            <a:r>
              <a:rPr lang="en-US" b="1" dirty="0" smtClean="0">
                <a:solidFill>
                  <a:schemeClr val="tx1"/>
                </a:solidFill>
              </a:rPr>
              <a:t> obesity</a:t>
            </a:r>
          </a:p>
          <a:p>
            <a:pPr algn="ctr"/>
            <a:r>
              <a:rPr lang="en-US" b="1" dirty="0" smtClean="0">
                <a:solidFill>
                  <a:schemeClr val="tx1"/>
                </a:solidFill>
              </a:rPr>
              <a:t>Men 24%</a:t>
            </a:r>
          </a:p>
          <a:p>
            <a:pPr algn="ctr"/>
            <a:r>
              <a:rPr lang="en-US" b="1" dirty="0" smtClean="0">
                <a:solidFill>
                  <a:schemeClr val="tx1"/>
                </a:solidFill>
              </a:rPr>
              <a:t>Women 34%</a:t>
            </a:r>
            <a:endParaRPr lang="en-US" b="1" dirty="0">
              <a:solidFill>
                <a:schemeClr val="tx1"/>
              </a:solidFill>
            </a:endParaRPr>
          </a:p>
        </p:txBody>
      </p:sp>
      <p:sp>
        <p:nvSpPr>
          <p:cNvPr id="21" name="Rounded Rectangle 20"/>
          <p:cNvSpPr/>
          <p:nvPr/>
        </p:nvSpPr>
        <p:spPr>
          <a:xfrm>
            <a:off x="8606118" y="5683631"/>
            <a:ext cx="3316941"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smtClean="0">
                <a:solidFill>
                  <a:schemeClr val="tx1"/>
                </a:solidFill>
              </a:rPr>
              <a:t>High incidence of  cancer</a:t>
            </a:r>
            <a:endParaRPr lang="en-US" sz="2400" b="1" dirty="0">
              <a:solidFill>
                <a:schemeClr val="tx1"/>
              </a:solidFill>
            </a:endParaRPr>
          </a:p>
        </p:txBody>
      </p:sp>
      <p:sp>
        <p:nvSpPr>
          <p:cNvPr id="22" name="Rectangle 21"/>
          <p:cNvSpPr/>
          <p:nvPr/>
        </p:nvSpPr>
        <p:spPr>
          <a:xfrm>
            <a:off x="3788228" y="174184"/>
            <a:ext cx="4630057"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smtClean="0">
                <a:solidFill>
                  <a:schemeClr val="tx1"/>
                </a:solidFill>
              </a:rPr>
              <a:t>KERALA- THE WHEEL OF CHANGE</a:t>
            </a:r>
            <a:endParaRPr lang="en-US" sz="2400" b="1" dirty="0">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4635" y="365125"/>
            <a:ext cx="11167672" cy="701675"/>
          </a:xfrm>
        </p:spPr>
        <p:style>
          <a:lnRef idx="3">
            <a:schemeClr val="lt1"/>
          </a:lnRef>
          <a:fillRef idx="1">
            <a:schemeClr val="accent5"/>
          </a:fillRef>
          <a:effectRef idx="1">
            <a:schemeClr val="accent5"/>
          </a:effectRef>
          <a:fontRef idx="minor">
            <a:schemeClr val="lt1"/>
          </a:fontRef>
        </p:style>
        <p:txBody>
          <a:bodyPr/>
          <a:lstStyle/>
          <a:p>
            <a:r>
              <a:rPr lang="en-US" dirty="0" smtClean="0"/>
              <a:t>NCD control program- wheel of motion</a:t>
            </a:r>
            <a:endParaRPr lang="en-US" dirty="0"/>
          </a:p>
        </p:txBody>
      </p:sp>
      <p:sp>
        <p:nvSpPr>
          <p:cNvPr id="7" name="Content Placeholder 6"/>
          <p:cNvSpPr>
            <a:spLocks noGrp="1"/>
          </p:cNvSpPr>
          <p:nvPr>
            <p:ph idx="1"/>
          </p:nvPr>
        </p:nvSpPr>
        <p:spPr>
          <a:xfrm>
            <a:off x="554636" y="1244600"/>
            <a:ext cx="11167672" cy="5248275"/>
          </a:xfrm>
        </p:spPr>
        <p:txBody>
          <a:bodyPr/>
          <a:lstStyle/>
          <a:p>
            <a:endParaRPr lang="en-US" dirty="0"/>
          </a:p>
        </p:txBody>
      </p:sp>
      <p:sp>
        <p:nvSpPr>
          <p:cNvPr id="5" name="Footer Placeholder 4"/>
          <p:cNvSpPr>
            <a:spLocks noGrp="1"/>
          </p:cNvSpPr>
          <p:nvPr>
            <p:ph type="ftr" sz="quarter" idx="4294967295"/>
          </p:nvPr>
        </p:nvSpPr>
        <p:spPr>
          <a:xfrm>
            <a:off x="0" y="6356350"/>
            <a:ext cx="4114800" cy="365125"/>
          </a:xfrm>
          <a:prstGeom prst="rect">
            <a:avLst/>
          </a:prstGeom>
        </p:spPr>
        <p:txBody>
          <a:bodyPr/>
          <a:lstStyle/>
          <a:p>
            <a:endParaRPr lang="en-IN" dirty="0"/>
          </a:p>
        </p:txBody>
      </p:sp>
      <p:sp>
        <p:nvSpPr>
          <p:cNvPr id="8" name="16-Point Star 7"/>
          <p:cNvSpPr/>
          <p:nvPr/>
        </p:nvSpPr>
        <p:spPr>
          <a:xfrm>
            <a:off x="825500" y="1016000"/>
            <a:ext cx="6350000" cy="5473700"/>
          </a:xfrm>
          <a:prstGeom prst="star16">
            <a:avLst/>
          </a:prstGeom>
          <a:solidFill>
            <a:srgbClr val="669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sz="2000" b="1" dirty="0" smtClean="0">
                <a:solidFill>
                  <a:schemeClr val="tx1"/>
                </a:solidFill>
              </a:rPr>
              <a:t>NCD  CLINICS IN ALL PHC, CHC, SUB CENTRES.</a:t>
            </a:r>
          </a:p>
          <a:p>
            <a:pPr algn="ctr">
              <a:buFont typeface="Arial" pitchFamily="34" charset="0"/>
              <a:buChar char="•"/>
            </a:pPr>
            <a:r>
              <a:rPr lang="en-US" sz="2000" b="1" dirty="0" smtClean="0">
                <a:solidFill>
                  <a:schemeClr val="tx1"/>
                </a:solidFill>
              </a:rPr>
              <a:t>NCD CLINIC IN ALL DH/SDH</a:t>
            </a:r>
          </a:p>
          <a:p>
            <a:pPr algn="ctr">
              <a:buFont typeface="Arial" pitchFamily="34" charset="0"/>
              <a:buChar char="•"/>
            </a:pPr>
            <a:r>
              <a:rPr lang="en-US" sz="2000" b="1" dirty="0" smtClean="0">
                <a:solidFill>
                  <a:schemeClr val="tx1"/>
                </a:solidFill>
              </a:rPr>
              <a:t>SPECIAL CLINCS 6/7 IN FHC</a:t>
            </a:r>
          </a:p>
          <a:p>
            <a:pPr algn="ctr">
              <a:buFont typeface="Arial" pitchFamily="34" charset="0"/>
              <a:buChar char="•"/>
            </a:pPr>
            <a:r>
              <a:rPr lang="en-US" sz="2000" b="1" dirty="0" smtClean="0">
                <a:solidFill>
                  <a:schemeClr val="tx1"/>
                </a:solidFill>
              </a:rPr>
              <a:t>COE IN GH ERANAKULAM</a:t>
            </a:r>
          </a:p>
          <a:p>
            <a:pPr algn="ctr">
              <a:buFont typeface="Arial" pitchFamily="34" charset="0"/>
              <a:buChar char="•"/>
            </a:pPr>
            <a:r>
              <a:rPr lang="en-US" sz="2000" b="1" dirty="0" smtClean="0">
                <a:solidFill>
                  <a:schemeClr val="tx1"/>
                </a:solidFill>
              </a:rPr>
              <a:t>MEDICINES UP TO PHC LEVEL</a:t>
            </a:r>
          </a:p>
          <a:p>
            <a:pPr algn="ctr">
              <a:buFont typeface="Arial" pitchFamily="34" charset="0"/>
              <a:buChar char="•"/>
            </a:pPr>
            <a:r>
              <a:rPr lang="en-US" sz="2000" b="1" dirty="0" smtClean="0">
                <a:solidFill>
                  <a:schemeClr val="tx1"/>
                </a:solidFill>
              </a:rPr>
              <a:t>13300000 PEOPLE SCREENED</a:t>
            </a:r>
            <a:endParaRPr lang="en-US" sz="2000" b="1" dirty="0">
              <a:solidFill>
                <a:schemeClr val="tx1"/>
              </a:solidFill>
            </a:endParaRPr>
          </a:p>
        </p:txBody>
      </p:sp>
      <p:sp>
        <p:nvSpPr>
          <p:cNvPr id="9" name="Rectangle 8"/>
          <p:cNvSpPr/>
          <p:nvPr/>
        </p:nvSpPr>
        <p:spPr>
          <a:xfrm>
            <a:off x="7298575" y="2044700"/>
            <a:ext cx="4538749" cy="4394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smtClean="0">
                <a:solidFill>
                  <a:schemeClr val="tx1"/>
                </a:solidFill>
              </a:rPr>
              <a:t>NHM-DHS JOINT PROGRAM</a:t>
            </a:r>
          </a:p>
          <a:p>
            <a:pPr algn="ctr"/>
            <a:r>
              <a:rPr lang="en-US" sz="2400" b="1" dirty="0" smtClean="0">
                <a:solidFill>
                  <a:schemeClr val="tx1"/>
                </a:solidFill>
              </a:rPr>
              <a:t>SPECIAL PROGRAMS  FOR SCHOOLS &amp; WORK PLACES</a:t>
            </a:r>
          </a:p>
          <a:p>
            <a:pPr algn="ctr"/>
            <a:r>
              <a:rPr lang="en-US" sz="2400" b="1" dirty="0" smtClean="0">
                <a:solidFill>
                  <a:schemeClr val="tx1"/>
                </a:solidFill>
              </a:rPr>
              <a:t>TOBACCO CESSATION CENTRES IN ALL DISTRICTS</a:t>
            </a:r>
          </a:p>
          <a:p>
            <a:pPr algn="ctr"/>
            <a:r>
              <a:rPr lang="en-US" sz="2400" b="1" dirty="0" smtClean="0">
                <a:solidFill>
                  <a:schemeClr val="tx1"/>
                </a:solidFill>
              </a:rPr>
              <a:t>Hba1c analysis in all  FHCs</a:t>
            </a:r>
          </a:p>
          <a:p>
            <a:pPr algn="ctr"/>
            <a:endParaRPr lang="en-US" sz="2400" b="1" dirty="0" smtClean="0">
              <a:solidFill>
                <a:schemeClr val="tx1"/>
              </a:solidFill>
            </a:endParaRPr>
          </a:p>
          <a:p>
            <a:pPr algn="ct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4-Point Star 3"/>
          <p:cNvSpPr/>
          <p:nvPr/>
        </p:nvSpPr>
        <p:spPr>
          <a:xfrm>
            <a:off x="3323773" y="1582056"/>
            <a:ext cx="3947884" cy="3788229"/>
          </a:xfrm>
          <a:prstGeom prst="star24">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State NCD Cell</a:t>
            </a:r>
          </a:p>
        </p:txBody>
      </p:sp>
      <p:sp>
        <p:nvSpPr>
          <p:cNvPr id="6" name="16-Point Star 5"/>
          <p:cNvSpPr/>
          <p:nvPr/>
        </p:nvSpPr>
        <p:spPr>
          <a:xfrm>
            <a:off x="7443373" y="1969478"/>
            <a:ext cx="2558756" cy="2489980"/>
          </a:xfrm>
          <a:prstGeom prst="star1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smtClean="0">
                <a:solidFill>
                  <a:schemeClr val="tx1"/>
                </a:solidFill>
              </a:rPr>
              <a:t>COPD clinics in DH &amp; H&amp;WC</a:t>
            </a:r>
            <a:endParaRPr lang="en-US" sz="2400" b="1" dirty="0">
              <a:solidFill>
                <a:schemeClr val="tx1"/>
              </a:solidFill>
            </a:endParaRPr>
          </a:p>
        </p:txBody>
      </p:sp>
      <p:sp>
        <p:nvSpPr>
          <p:cNvPr id="7" name="16-Point Star 6"/>
          <p:cNvSpPr/>
          <p:nvPr/>
        </p:nvSpPr>
        <p:spPr>
          <a:xfrm>
            <a:off x="6409060" y="4370587"/>
            <a:ext cx="2847481" cy="2030214"/>
          </a:xfrm>
          <a:prstGeom prst="star16">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44 functional Dialysis units</a:t>
            </a:r>
            <a:endParaRPr lang="en-US" sz="2400" b="1" dirty="0">
              <a:solidFill>
                <a:schemeClr val="tx1"/>
              </a:solidFill>
            </a:endParaRPr>
          </a:p>
        </p:txBody>
      </p:sp>
      <p:sp>
        <p:nvSpPr>
          <p:cNvPr id="8" name="16-Point Star 7"/>
          <p:cNvSpPr/>
          <p:nvPr/>
        </p:nvSpPr>
        <p:spPr>
          <a:xfrm rot="21231596">
            <a:off x="4317220" y="5326824"/>
            <a:ext cx="1830107" cy="1475365"/>
          </a:xfrm>
          <a:prstGeom prst="star1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dirty="0" smtClean="0">
                <a:solidFill>
                  <a:schemeClr val="tx1"/>
                </a:solidFill>
              </a:rPr>
              <a:t>20 chemo units</a:t>
            </a:r>
            <a:endParaRPr lang="en-US" sz="2000" b="1" dirty="0">
              <a:solidFill>
                <a:schemeClr val="tx1"/>
              </a:solidFill>
            </a:endParaRPr>
          </a:p>
        </p:txBody>
      </p:sp>
      <p:sp>
        <p:nvSpPr>
          <p:cNvPr id="9" name="16-Point Star 8"/>
          <p:cNvSpPr/>
          <p:nvPr/>
        </p:nvSpPr>
        <p:spPr>
          <a:xfrm>
            <a:off x="2616590" y="0"/>
            <a:ext cx="2353862" cy="2222553"/>
          </a:xfrm>
          <a:prstGeom prst="star1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smtClean="0">
                <a:solidFill>
                  <a:schemeClr val="tx1"/>
                </a:solidFill>
              </a:rPr>
              <a:t>CCU/ </a:t>
            </a:r>
            <a:r>
              <a:rPr lang="en-US" sz="2400" b="1" dirty="0" err="1" smtClean="0">
                <a:solidFill>
                  <a:schemeClr val="tx1"/>
                </a:solidFill>
              </a:rPr>
              <a:t>Cath</a:t>
            </a:r>
            <a:r>
              <a:rPr lang="en-US" sz="2400" b="1" dirty="0" smtClean="0">
                <a:solidFill>
                  <a:schemeClr val="tx1"/>
                </a:solidFill>
              </a:rPr>
              <a:t> lab in DH</a:t>
            </a:r>
            <a:endParaRPr lang="en-US" sz="2400" b="1" dirty="0">
              <a:solidFill>
                <a:schemeClr val="tx1"/>
              </a:solidFill>
            </a:endParaRPr>
          </a:p>
        </p:txBody>
      </p:sp>
      <p:sp>
        <p:nvSpPr>
          <p:cNvPr id="12" name="16-Point Star 11"/>
          <p:cNvSpPr/>
          <p:nvPr/>
        </p:nvSpPr>
        <p:spPr>
          <a:xfrm>
            <a:off x="1055077" y="1927275"/>
            <a:ext cx="2395366" cy="2461846"/>
          </a:xfrm>
          <a:prstGeom prst="star1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smtClean="0"/>
              <a:t>Diabetic foot clinics</a:t>
            </a:r>
            <a:endParaRPr lang="en-US" sz="2000" b="1" dirty="0"/>
          </a:p>
        </p:txBody>
      </p:sp>
      <p:sp>
        <p:nvSpPr>
          <p:cNvPr id="14" name="16-Point Star 13"/>
          <p:cNvSpPr/>
          <p:nvPr/>
        </p:nvSpPr>
        <p:spPr>
          <a:xfrm>
            <a:off x="801858" y="4181940"/>
            <a:ext cx="3438273" cy="2676059"/>
          </a:xfrm>
          <a:prstGeom prst="star1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000" b="1" dirty="0" smtClean="0"/>
          </a:p>
          <a:p>
            <a:pPr algn="ctr"/>
            <a:endParaRPr lang="en-US" sz="2000" b="1" dirty="0" smtClean="0"/>
          </a:p>
          <a:p>
            <a:pPr algn="ctr"/>
            <a:r>
              <a:rPr lang="en-US" sz="2400" b="1" dirty="0" smtClean="0"/>
              <a:t>Retinopathy </a:t>
            </a:r>
          </a:p>
          <a:p>
            <a:pPr algn="ctr"/>
            <a:r>
              <a:rPr lang="en-US" sz="2400" b="1" dirty="0" smtClean="0"/>
              <a:t>clinics </a:t>
            </a:r>
            <a:endParaRPr lang="en-US" sz="2400" b="1" dirty="0"/>
          </a:p>
        </p:txBody>
      </p:sp>
      <p:sp>
        <p:nvSpPr>
          <p:cNvPr id="15" name="16-Point Star 14"/>
          <p:cNvSpPr/>
          <p:nvPr/>
        </p:nvSpPr>
        <p:spPr>
          <a:xfrm>
            <a:off x="5866227" y="0"/>
            <a:ext cx="2869809" cy="2307102"/>
          </a:xfrm>
          <a:prstGeom prst="star1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smtClean="0">
                <a:solidFill>
                  <a:schemeClr val="tx1"/>
                </a:solidFill>
              </a:rPr>
              <a:t>Stroke units in DH</a:t>
            </a:r>
            <a:endParaRPr lang="en-US" sz="2400" b="1" dirty="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635" y="365126"/>
            <a:ext cx="11167672" cy="999218"/>
          </a:xfrm>
        </p:spPr>
        <p:style>
          <a:lnRef idx="1">
            <a:schemeClr val="accent5"/>
          </a:lnRef>
          <a:fillRef idx="2">
            <a:schemeClr val="accent5"/>
          </a:fillRef>
          <a:effectRef idx="1">
            <a:schemeClr val="accent5"/>
          </a:effectRef>
          <a:fontRef idx="minor">
            <a:schemeClr val="dk1"/>
          </a:fontRef>
        </p:style>
        <p:txBody>
          <a:bodyPr/>
          <a:lstStyle/>
          <a:p>
            <a:r>
              <a:rPr lang="en-US" dirty="0" smtClean="0"/>
              <a:t>DHS- AMCHSS- NCD Survey</a:t>
            </a:r>
            <a:endParaRPr lang="en-US" dirty="0"/>
          </a:p>
        </p:txBody>
      </p:sp>
      <p:sp>
        <p:nvSpPr>
          <p:cNvPr id="3" name="Content Placeholder 2"/>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lstStyle/>
          <a:p>
            <a:pPr>
              <a:buNone/>
            </a:pPr>
            <a:endParaRPr lang="en-US" dirty="0"/>
          </a:p>
        </p:txBody>
      </p:sp>
      <p:sp>
        <p:nvSpPr>
          <p:cNvPr id="4" name="Right Arrow 3"/>
          <p:cNvSpPr/>
          <p:nvPr/>
        </p:nvSpPr>
        <p:spPr>
          <a:xfrm>
            <a:off x="667657" y="1494972"/>
            <a:ext cx="5384800" cy="2423886"/>
          </a:xfrm>
          <a:prstGeom prst="rightArrow">
            <a:avLst>
              <a:gd name="adj1" fmla="val 66766"/>
              <a:gd name="adj2" fmla="val 50000"/>
            </a:avLst>
          </a:prstGeom>
          <a:solidFill>
            <a:srgbClr val="92D050"/>
          </a:solidFill>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smtClean="0"/>
              <a:t>One out of Three have hypertension </a:t>
            </a:r>
            <a:endParaRPr lang="en-US" sz="2800" b="1" dirty="0"/>
          </a:p>
        </p:txBody>
      </p:sp>
      <p:sp>
        <p:nvSpPr>
          <p:cNvPr id="5" name="Right Arrow 4"/>
          <p:cNvSpPr/>
          <p:nvPr/>
        </p:nvSpPr>
        <p:spPr>
          <a:xfrm>
            <a:off x="667656" y="3961061"/>
            <a:ext cx="5544458" cy="2554514"/>
          </a:xfrm>
          <a:prstGeom prst="rightArrow">
            <a:avLst/>
          </a:prstGeom>
          <a:solidFill>
            <a:srgbClr val="00B0F0"/>
          </a:solidFill>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smtClean="0"/>
              <a:t>One out of Five have Diabetes</a:t>
            </a:r>
            <a:endParaRPr lang="en-US" sz="2800" b="1" dirty="0"/>
          </a:p>
        </p:txBody>
      </p:sp>
      <p:sp>
        <p:nvSpPr>
          <p:cNvPr id="7" name="Oval 6"/>
          <p:cNvSpPr/>
          <p:nvPr/>
        </p:nvSpPr>
        <p:spPr>
          <a:xfrm>
            <a:off x="6400799" y="1814286"/>
            <a:ext cx="3759201" cy="1799771"/>
          </a:xfrm>
          <a:prstGeom prst="ellipse">
            <a:avLst/>
          </a:prstGeom>
          <a:solidFill>
            <a:srgbClr val="92D050"/>
          </a:solidFill>
          <a:effectLst>
            <a:innerShdw blurRad="63500" dist="50800" dir="54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smtClean="0"/>
              <a:t>13 %  control rates</a:t>
            </a:r>
            <a:endParaRPr lang="en-US" sz="2800" b="1" dirty="0"/>
          </a:p>
        </p:txBody>
      </p:sp>
      <p:sp>
        <p:nvSpPr>
          <p:cNvPr id="8" name="Oval 7"/>
          <p:cNvSpPr/>
          <p:nvPr/>
        </p:nvSpPr>
        <p:spPr>
          <a:xfrm>
            <a:off x="6560457" y="4194629"/>
            <a:ext cx="3730172" cy="1785257"/>
          </a:xfrm>
          <a:prstGeom prst="ellipse">
            <a:avLst/>
          </a:prstGeom>
          <a:solidFill>
            <a:srgbClr val="00B0F0"/>
          </a:solidFill>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smtClean="0"/>
              <a:t>16 % control rates</a:t>
            </a:r>
            <a:endParaRPr lang="en-US" sz="28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endParaRPr lang="en-US" dirty="0"/>
          </a:p>
        </p:txBody>
      </p:sp>
      <p:sp>
        <p:nvSpPr>
          <p:cNvPr id="3" name="Content Placeholder 2"/>
          <p:cNvSpPr>
            <a:spLocks noGrp="1"/>
          </p:cNvSpPr>
          <p:nvPr>
            <p:ph idx="1"/>
          </p:nvPr>
        </p:nvSpPr>
        <p:spPr/>
        <p:style>
          <a:lnRef idx="1">
            <a:schemeClr val="accent4"/>
          </a:lnRef>
          <a:fillRef idx="2">
            <a:schemeClr val="accent4"/>
          </a:fillRef>
          <a:effectRef idx="1">
            <a:schemeClr val="accent4"/>
          </a:effectRef>
          <a:fontRef idx="minor">
            <a:schemeClr val="dk1"/>
          </a:fontRef>
        </p:style>
        <p:txBody>
          <a:bodyPr/>
          <a:lstStyle/>
          <a:p>
            <a:r>
              <a:rPr lang="en-US" dirty="0" smtClean="0"/>
              <a:t>Non compliance to protocol by doctors</a:t>
            </a:r>
          </a:p>
          <a:p>
            <a:r>
              <a:rPr lang="en-US" dirty="0" smtClean="0"/>
              <a:t>Non compliance to treatment by patients</a:t>
            </a:r>
          </a:p>
          <a:p>
            <a:r>
              <a:rPr lang="en-US" dirty="0" smtClean="0"/>
              <a:t>Non adherence to lifestyle modification</a:t>
            </a:r>
          </a:p>
          <a:p>
            <a:r>
              <a:rPr lang="en-US" dirty="0" smtClean="0"/>
              <a:t>Hospital and medical systems hopping </a:t>
            </a:r>
          </a:p>
          <a:p>
            <a:r>
              <a:rPr lang="en-US" dirty="0" smtClean="0"/>
              <a:t>Quality of medicines</a:t>
            </a:r>
          </a:p>
          <a:p>
            <a:endParaRPr lang="en-US" dirty="0" smtClean="0"/>
          </a:p>
          <a:p>
            <a:r>
              <a:rPr lang="en-US" b="1" dirty="0" smtClean="0"/>
              <a:t>And the solution……..</a:t>
            </a:r>
          </a:p>
          <a:p>
            <a:r>
              <a:rPr lang="en-US" dirty="0" smtClean="0"/>
              <a:t>3 programs adopted by state health department</a:t>
            </a:r>
          </a:p>
          <a:p>
            <a:r>
              <a:rPr lang="en-US" b="1" dirty="0" smtClean="0"/>
              <a:t>IHMI, QS and  PBS </a:t>
            </a:r>
            <a:endParaRPr lang="en-US"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25007B-83BF-482B-B16D-A3CA139D3A33}"/>
              </a:ext>
            </a:extLst>
          </p:cNvPr>
          <p:cNvSpPr>
            <a:spLocks noGrp="1"/>
          </p:cNvSpPr>
          <p:nvPr>
            <p:ph type="ctrTitle"/>
          </p:nvPr>
        </p:nvSpPr>
        <p:spPr>
          <a:xfrm>
            <a:off x="1524000" y="4715691"/>
            <a:ext cx="9144000" cy="1632858"/>
          </a:xfrm>
        </p:spPr>
        <p:txBody>
          <a:bodyPr/>
          <a:lstStyle/>
          <a:p>
            <a:r>
              <a:rPr lang="en-US" dirty="0" smtClean="0"/>
              <a:t>IHMI</a:t>
            </a:r>
            <a:br>
              <a:rPr lang="en-US" dirty="0" smtClean="0"/>
            </a:br>
            <a:r>
              <a:rPr lang="en-US" dirty="0" smtClean="0"/>
              <a:t>Program </a:t>
            </a:r>
            <a:r>
              <a:rPr lang="en-US" dirty="0"/>
              <a:t>Status</a:t>
            </a:r>
            <a:endParaRPr lang="en-IN" dirty="0"/>
          </a:p>
        </p:txBody>
      </p:sp>
      <p:sp>
        <p:nvSpPr>
          <p:cNvPr id="3" name="Subtitle 2">
            <a:extLst>
              <a:ext uri="{FF2B5EF4-FFF2-40B4-BE49-F238E27FC236}">
                <a16:creationId xmlns="" xmlns:a16="http://schemas.microsoft.com/office/drawing/2014/main" id="{EE2D0414-D1DA-4A2B-8FF4-D0BA4FEA6CBA}"/>
              </a:ext>
            </a:extLst>
          </p:cNvPr>
          <p:cNvSpPr>
            <a:spLocks noGrp="1"/>
          </p:cNvSpPr>
          <p:nvPr>
            <p:ph type="subTitle" idx="1"/>
          </p:nvPr>
        </p:nvSpPr>
        <p:spPr/>
        <p:txBody>
          <a:bodyPr/>
          <a:lstStyle/>
          <a:p>
            <a:r>
              <a:rPr lang="en-US" dirty="0"/>
              <a:t>Kerala State</a:t>
            </a:r>
            <a:endParaRPr lang="en-IN" dirty="0"/>
          </a:p>
        </p:txBody>
      </p:sp>
      <p:sp>
        <p:nvSpPr>
          <p:cNvPr id="4" name="Oval 3"/>
          <p:cNvSpPr/>
          <p:nvPr/>
        </p:nvSpPr>
        <p:spPr>
          <a:xfrm>
            <a:off x="966651" y="796834"/>
            <a:ext cx="10110652" cy="261257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smtClean="0">
                <a:solidFill>
                  <a:schemeClr val="tx1"/>
                </a:solidFill>
              </a:rPr>
              <a:t>INDIA HYPERTENSION MANAGEMENT INITIATIVE</a:t>
            </a:r>
          </a:p>
          <a:p>
            <a:pPr algn="ctr"/>
            <a:r>
              <a:rPr lang="en-US" sz="2400" b="1" dirty="0" smtClean="0">
                <a:solidFill>
                  <a:schemeClr val="tx1"/>
                </a:solidFill>
              </a:rPr>
              <a:t>In association with</a:t>
            </a:r>
          </a:p>
          <a:p>
            <a:pPr algn="ctr"/>
            <a:r>
              <a:rPr lang="en-US" sz="2400" b="1" dirty="0" smtClean="0">
                <a:solidFill>
                  <a:schemeClr val="tx1"/>
                </a:solidFill>
              </a:rPr>
              <a:t>WHO,ICMR, RESOLVE TO SAVE LIVES</a:t>
            </a:r>
            <a:endParaRPr lang="en-US" sz="2400" b="1" dirty="0">
              <a:solidFill>
                <a:schemeClr val="tx1"/>
              </a:solidFill>
            </a:endParaRPr>
          </a:p>
        </p:txBody>
      </p:sp>
    </p:spTree>
    <p:extLst>
      <p:ext uri="{BB962C8B-B14F-4D97-AF65-F5344CB8AC3E}">
        <p14:creationId xmlns="" xmlns:p14="http://schemas.microsoft.com/office/powerpoint/2010/main" val="2327574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tretch>
            <a:fillRect/>
          </a:stretch>
        </p:blipFill>
        <p:spPr bwMode="auto">
          <a:xfrm>
            <a:off x="651668" y="2029049"/>
            <a:ext cx="10801457" cy="27999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itle 4">
            <a:extLst>
              <a:ext uri="{FF2B5EF4-FFF2-40B4-BE49-F238E27FC236}">
                <a16:creationId xmlns="" xmlns:a16="http://schemas.microsoft.com/office/drawing/2014/main" id="{70EE24BC-DE88-43C1-B2D4-77E18BF798E7}"/>
              </a:ext>
            </a:extLst>
          </p:cNvPr>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In sync with  WHO global HEARTS  initiative </a:t>
            </a:r>
            <a:br>
              <a:rPr lang="en-US" dirty="0" smtClean="0"/>
            </a:br>
            <a:r>
              <a:rPr lang="en-US" sz="3100" dirty="0" smtClean="0">
                <a:latin typeface="Calibri" charset="0"/>
                <a:ea typeface="Calibri" charset="0"/>
                <a:cs typeface="Calibri" charset="0"/>
              </a:rPr>
              <a:t>Launched by WHO &amp; partners in Sept 2016 to reduce heart attacks and stroke</a:t>
            </a:r>
            <a:r>
              <a:rPr lang="en-US" dirty="0" smtClean="0">
                <a:latin typeface="Calibri" charset="0"/>
                <a:ea typeface="Calibri" charset="0"/>
                <a:cs typeface="Calibri" charset="0"/>
              </a:rPr>
              <a:t/>
            </a:r>
            <a:br>
              <a:rPr lang="en-US" dirty="0" smtClean="0">
                <a:latin typeface="Calibri" charset="0"/>
                <a:ea typeface="Calibri" charset="0"/>
                <a:cs typeface="Calibri" charset="0"/>
              </a:rPr>
            </a:br>
            <a:r>
              <a:rPr lang="en-US" dirty="0" smtClean="0"/>
              <a:t/>
            </a:r>
            <a:br>
              <a:rPr lang="en-US" dirty="0" smtClean="0"/>
            </a:br>
            <a:endParaRPr lang="en-IN" dirty="0"/>
          </a:p>
        </p:txBody>
      </p:sp>
    </p:spTree>
    <p:extLst>
      <p:ext uri="{BB962C8B-B14F-4D97-AF65-F5344CB8AC3E}">
        <p14:creationId xmlns="" xmlns:p14="http://schemas.microsoft.com/office/powerpoint/2010/main" val="1501572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4635" y="365125"/>
            <a:ext cx="11167672" cy="766989"/>
          </a:xfrm>
        </p:spPr>
        <p:txBody>
          <a:bodyPr>
            <a:normAutofit fontScale="90000"/>
          </a:bodyPr>
          <a:lstStyle/>
          <a:p>
            <a:r>
              <a:rPr lang="en-IN" dirty="0" smtClean="0"/>
              <a:t>What is IHMI</a:t>
            </a:r>
            <a:r>
              <a:rPr lang="en-US" dirty="0" smtClean="0"/>
              <a:t/>
            </a:r>
            <a:br>
              <a:rPr lang="en-US" dirty="0" smtClean="0"/>
            </a:br>
            <a:r>
              <a:rPr lang="en-US" dirty="0" smtClean="0"/>
              <a:t>4 districts piloted</a:t>
            </a:r>
            <a:endParaRPr lang="en-US" dirty="0"/>
          </a:p>
        </p:txBody>
      </p:sp>
      <p:sp>
        <p:nvSpPr>
          <p:cNvPr id="6" name="Content Placeholder 5"/>
          <p:cNvSpPr>
            <a:spLocks noGrp="1"/>
          </p:cNvSpPr>
          <p:nvPr>
            <p:ph idx="1"/>
          </p:nvPr>
        </p:nvSpPr>
        <p:spPr>
          <a:xfrm>
            <a:off x="333829" y="1277257"/>
            <a:ext cx="11640457" cy="5230132"/>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r>
              <a:rPr lang="en-IN" b="1" dirty="0" smtClean="0">
                <a:solidFill>
                  <a:schemeClr val="tx1"/>
                </a:solidFill>
                <a:effectLst>
                  <a:outerShdw blurRad="38100" dist="38100" dir="2700000" algn="tl">
                    <a:srgbClr val="000000">
                      <a:alpha val="43137"/>
                    </a:srgbClr>
                  </a:outerShdw>
                </a:effectLst>
              </a:rPr>
              <a:t>Development of Standard protocol for management</a:t>
            </a:r>
          </a:p>
          <a:p>
            <a:pPr>
              <a:buNone/>
            </a:pPr>
            <a:endParaRPr lang="en-IN" b="1" dirty="0" smtClean="0">
              <a:solidFill>
                <a:schemeClr val="tx1"/>
              </a:solidFill>
              <a:effectLst>
                <a:outerShdw blurRad="38100" dist="38100" dir="2700000" algn="tl">
                  <a:srgbClr val="000000">
                    <a:alpha val="43137"/>
                  </a:srgbClr>
                </a:outerShdw>
              </a:effectLst>
            </a:endParaRPr>
          </a:p>
          <a:p>
            <a:r>
              <a:rPr lang="en-IN" b="1" dirty="0" smtClean="0">
                <a:solidFill>
                  <a:schemeClr val="tx1"/>
                </a:solidFill>
                <a:effectLst>
                  <a:outerShdw blurRad="38100" dist="38100" dir="2700000" algn="tl">
                    <a:srgbClr val="000000">
                      <a:alpha val="43137"/>
                    </a:srgbClr>
                  </a:outerShdw>
                </a:effectLst>
              </a:rPr>
              <a:t> Appointing CVHOs and STS for IHMI Districts</a:t>
            </a:r>
          </a:p>
          <a:p>
            <a:endParaRPr lang="en-IN" b="1" dirty="0" smtClean="0">
              <a:solidFill>
                <a:schemeClr val="tx1"/>
              </a:solidFill>
              <a:effectLst>
                <a:outerShdw blurRad="38100" dist="38100" dir="2700000" algn="tl">
                  <a:srgbClr val="000000">
                    <a:alpha val="43137"/>
                  </a:srgbClr>
                </a:outerShdw>
              </a:effectLst>
            </a:endParaRPr>
          </a:p>
          <a:p>
            <a:r>
              <a:rPr lang="en-IN" b="1" dirty="0" smtClean="0">
                <a:solidFill>
                  <a:schemeClr val="tx1"/>
                </a:solidFill>
                <a:effectLst>
                  <a:outerShdw blurRad="38100" dist="38100" dir="2700000" algn="tl">
                    <a:srgbClr val="000000">
                      <a:alpha val="43137"/>
                    </a:srgbClr>
                  </a:outerShdw>
                </a:effectLst>
              </a:rPr>
              <a:t> Trainings and capacity building</a:t>
            </a:r>
          </a:p>
          <a:p>
            <a:endParaRPr lang="en-IN" b="1" dirty="0" smtClean="0">
              <a:solidFill>
                <a:schemeClr val="tx1"/>
              </a:solidFill>
              <a:effectLst>
                <a:outerShdw blurRad="38100" dist="38100" dir="2700000" algn="tl">
                  <a:srgbClr val="000000">
                    <a:alpha val="43137"/>
                  </a:srgbClr>
                </a:outerShdw>
              </a:effectLst>
            </a:endParaRPr>
          </a:p>
          <a:p>
            <a:r>
              <a:rPr lang="en-IN" b="1" dirty="0" smtClean="0">
                <a:solidFill>
                  <a:schemeClr val="tx1"/>
                </a:solidFill>
                <a:effectLst>
                  <a:outerShdw blurRad="38100" dist="38100" dir="2700000" algn="tl">
                    <a:srgbClr val="000000">
                      <a:alpha val="43137"/>
                    </a:srgbClr>
                  </a:outerShdw>
                </a:effectLst>
              </a:rPr>
              <a:t>Documentation </a:t>
            </a:r>
          </a:p>
          <a:p>
            <a:endParaRPr lang="en-IN" b="1" dirty="0" smtClean="0">
              <a:solidFill>
                <a:schemeClr val="tx1"/>
              </a:solidFill>
              <a:effectLst>
                <a:outerShdw blurRad="38100" dist="38100" dir="2700000" algn="tl">
                  <a:srgbClr val="000000">
                    <a:alpha val="43137"/>
                  </a:srgbClr>
                </a:outerShdw>
              </a:effectLst>
            </a:endParaRPr>
          </a:p>
          <a:p>
            <a:r>
              <a:rPr lang="en-IN" b="1" dirty="0" smtClean="0">
                <a:solidFill>
                  <a:schemeClr val="tx1"/>
                </a:solidFill>
                <a:effectLst>
                  <a:outerShdw blurRad="38100" dist="38100" dir="2700000" algn="tl">
                    <a:srgbClr val="000000">
                      <a:alpha val="43137"/>
                    </a:srgbClr>
                  </a:outerShdw>
                </a:effectLst>
              </a:rPr>
              <a:t>Screening of all persons above 18 yrs of age &amp;Protocol based management</a:t>
            </a:r>
          </a:p>
          <a:p>
            <a:endParaRPr lang="en-IN" b="1" dirty="0" smtClean="0">
              <a:solidFill>
                <a:schemeClr val="tx1"/>
              </a:solidFill>
              <a:effectLst>
                <a:outerShdw blurRad="38100" dist="38100" dir="2700000" algn="tl">
                  <a:srgbClr val="000000">
                    <a:alpha val="43137"/>
                  </a:srgbClr>
                </a:outerShdw>
              </a:effectLst>
            </a:endParaRPr>
          </a:p>
          <a:p>
            <a:r>
              <a:rPr lang="en-IN" b="1" dirty="0" smtClean="0">
                <a:solidFill>
                  <a:schemeClr val="tx1"/>
                </a:solidFill>
                <a:effectLst>
                  <a:outerShdw blurRad="38100" dist="38100" dir="2700000" algn="tl">
                    <a:srgbClr val="000000">
                      <a:alpha val="43137"/>
                    </a:srgbClr>
                  </a:outerShdw>
                </a:effectLst>
              </a:rPr>
              <a:t>Regular individual follow up and retrieval of defaulters</a:t>
            </a:r>
          </a:p>
          <a:p>
            <a:pPr>
              <a:buNone/>
            </a:pPr>
            <a:endParaRPr lang="en-IN" b="1" dirty="0" smtClean="0">
              <a:solidFill>
                <a:schemeClr val="tx1"/>
              </a:solidFill>
              <a:effectLst>
                <a:outerShdw blurRad="38100" dist="38100" dir="2700000" algn="tl">
                  <a:srgbClr val="000000">
                    <a:alpha val="43137"/>
                  </a:srgbClr>
                </a:outerShdw>
              </a:effectLst>
            </a:endParaRPr>
          </a:p>
          <a:p>
            <a:r>
              <a:rPr lang="en-IN" b="1" dirty="0" smtClean="0">
                <a:solidFill>
                  <a:schemeClr val="tx1"/>
                </a:solidFill>
                <a:effectLst>
                  <a:outerShdw blurRad="38100" dist="38100" dir="2700000" algn="tl">
                    <a:srgbClr val="000000">
                      <a:alpha val="43137"/>
                    </a:srgbClr>
                  </a:outerShdw>
                </a:effectLst>
              </a:rPr>
              <a:t>Half yearly and yearly evaluation</a:t>
            </a:r>
            <a:endParaRPr lang="en-US" b="1" dirty="0">
              <a:solidFill>
                <a:schemeClr val="tx1"/>
              </a:solidFill>
              <a:effectLst>
                <a:outerShdw blurRad="38100" dist="38100" dir="2700000" algn="tl">
                  <a:srgbClr val="000000">
                    <a:alpha val="43137"/>
                  </a:srgbClr>
                </a:outerShdw>
              </a:effectLst>
            </a:endParaRPr>
          </a:p>
        </p:txBody>
      </p:sp>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IN"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5DBBA6-7D88-4D7C-833F-FE4DD0EBB3DC}"/>
              </a:ext>
            </a:extLst>
          </p:cNvPr>
          <p:cNvSpPr>
            <a:spLocks noGrp="1"/>
          </p:cNvSpPr>
          <p:nvPr>
            <p:ph type="title"/>
          </p:nvPr>
        </p:nvSpPr>
        <p:spPr/>
        <p:txBody>
          <a:bodyPr/>
          <a:lstStyle/>
          <a:p>
            <a:r>
              <a:rPr lang="en-US" dirty="0"/>
              <a:t>Timeline of Major Events – 1</a:t>
            </a:r>
            <a:endParaRPr lang="en-IN" dirty="0"/>
          </a:p>
        </p:txBody>
      </p:sp>
      <p:graphicFrame>
        <p:nvGraphicFramePr>
          <p:cNvPr id="5" name="Diagram 4">
            <a:extLst>
              <a:ext uri="{FF2B5EF4-FFF2-40B4-BE49-F238E27FC236}">
                <a16:creationId xmlns="" xmlns:a16="http://schemas.microsoft.com/office/drawing/2014/main" id="{B7C78FEA-E94A-4A9A-A54A-FDB28D06DB44}"/>
              </a:ext>
            </a:extLst>
          </p:cNvPr>
          <p:cNvGraphicFramePr/>
          <p:nvPr>
            <p:extLst>
              <p:ext uri="{D42A27DB-BD31-4B8C-83A1-F6EECF244321}">
                <p14:modId xmlns="" xmlns:p14="http://schemas.microsoft.com/office/powerpoint/2010/main" val="2997104713"/>
              </p:ext>
            </p:extLst>
          </p:nvPr>
        </p:nvGraphicFramePr>
        <p:xfrm>
          <a:off x="259892" y="2025813"/>
          <a:ext cx="11672215" cy="3763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22030" y="4825218"/>
            <a:ext cx="3784209" cy="1842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7" cstate="print"/>
          <a:srcRect/>
          <a:stretch>
            <a:fillRect/>
          </a:stretch>
        </p:blipFill>
        <p:spPr bwMode="auto">
          <a:xfrm>
            <a:off x="437660" y="4468250"/>
            <a:ext cx="3810783" cy="2213904"/>
          </a:xfrm>
          <a:prstGeom prst="rect">
            <a:avLst/>
          </a:prstGeom>
          <a:noFill/>
          <a:ln w="9525">
            <a:noFill/>
            <a:miter lim="800000"/>
            <a:headEnd/>
            <a:tailEnd/>
          </a:ln>
          <a:effectLst/>
        </p:spPr>
      </p:pic>
      <p:sp>
        <p:nvSpPr>
          <p:cNvPr id="6" name="Rectangle 5"/>
          <p:cNvSpPr/>
          <p:nvPr/>
        </p:nvSpPr>
        <p:spPr>
          <a:xfrm>
            <a:off x="8285870" y="4417255"/>
            <a:ext cx="3137095" cy="18991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C:\Users\NCD\Desktop\ihmi\Training programs\GQUX2219.JPG"/>
          <p:cNvPicPr>
            <a:picLocks noGrp="1" noChangeAspect="1" noChangeArrowheads="1"/>
          </p:cNvPicPr>
          <p:nvPr>
            <p:ph sz="half" idx="4294967295"/>
          </p:nvPr>
        </p:nvPicPr>
        <p:blipFill>
          <a:blip r:embed="rId8"/>
          <a:srcRect/>
          <a:stretch>
            <a:fillRect/>
          </a:stretch>
        </p:blipFill>
        <p:spPr bwMode="auto">
          <a:xfrm>
            <a:off x="7895777" y="4339757"/>
            <a:ext cx="3831772" cy="2299063"/>
          </a:xfrm>
          <a:prstGeom prst="rect">
            <a:avLst/>
          </a:prstGeom>
          <a:noFill/>
        </p:spPr>
      </p:pic>
    </p:spTree>
    <p:extLst>
      <p:ext uri="{BB962C8B-B14F-4D97-AF65-F5344CB8AC3E}">
        <p14:creationId xmlns="" xmlns:p14="http://schemas.microsoft.com/office/powerpoint/2010/main" val="1470769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5DBBA6-7D88-4D7C-833F-FE4DD0EBB3DC}"/>
              </a:ext>
            </a:extLst>
          </p:cNvPr>
          <p:cNvSpPr>
            <a:spLocks noGrp="1"/>
          </p:cNvSpPr>
          <p:nvPr>
            <p:ph type="title"/>
          </p:nvPr>
        </p:nvSpPr>
        <p:spPr/>
        <p:txBody>
          <a:bodyPr/>
          <a:lstStyle/>
          <a:p>
            <a:r>
              <a:rPr lang="en-US" dirty="0"/>
              <a:t>Timeline of Major Events – 2</a:t>
            </a:r>
            <a:endParaRPr lang="en-IN" dirty="0"/>
          </a:p>
        </p:txBody>
      </p:sp>
      <p:graphicFrame>
        <p:nvGraphicFramePr>
          <p:cNvPr id="5" name="Diagram 4">
            <a:extLst>
              <a:ext uri="{FF2B5EF4-FFF2-40B4-BE49-F238E27FC236}">
                <a16:creationId xmlns="" xmlns:a16="http://schemas.microsoft.com/office/drawing/2014/main" id="{B7C78FEA-E94A-4A9A-A54A-FDB28D06DB44}"/>
              </a:ext>
            </a:extLst>
          </p:cNvPr>
          <p:cNvGraphicFramePr/>
          <p:nvPr>
            <p:extLst>
              <p:ext uri="{D42A27DB-BD31-4B8C-83A1-F6EECF244321}">
                <p14:modId xmlns="" xmlns:p14="http://schemas.microsoft.com/office/powerpoint/2010/main" val="2822959557"/>
              </p:ext>
            </p:extLst>
          </p:nvPr>
        </p:nvGraphicFramePr>
        <p:xfrm>
          <a:off x="259892" y="2025813"/>
          <a:ext cx="11672215" cy="3763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95422" y="4281715"/>
            <a:ext cx="3460652" cy="2231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15397" y="1350498"/>
            <a:ext cx="3840480" cy="2124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C:\Users\NCD\Desktop\ihmi\IHMI Launch\GBTB1546.JPG"/>
          <p:cNvPicPr>
            <a:picLocks noChangeAspect="1" noChangeArrowheads="1"/>
          </p:cNvPicPr>
          <p:nvPr/>
        </p:nvPicPr>
        <p:blipFill>
          <a:blip r:embed="rId7"/>
          <a:srcRect/>
          <a:stretch>
            <a:fillRect/>
          </a:stretch>
        </p:blipFill>
        <p:spPr bwMode="auto">
          <a:xfrm>
            <a:off x="3396343" y="1248229"/>
            <a:ext cx="4717143" cy="2351314"/>
          </a:xfrm>
          <a:prstGeom prst="rect">
            <a:avLst/>
          </a:prstGeom>
          <a:noFill/>
        </p:spPr>
      </p:pic>
      <p:pic>
        <p:nvPicPr>
          <p:cNvPr id="13" name="Picture 2" descr="C:\Users\NCD\Desktop\ihmi\Appraisal visits\IMG_3619.JPG"/>
          <p:cNvPicPr>
            <a:picLocks noGrp="1" noChangeAspect="1" noChangeArrowheads="1"/>
          </p:cNvPicPr>
          <p:nvPr>
            <p:ph sz="half" idx="1"/>
          </p:nvPr>
        </p:nvPicPr>
        <p:blipFill>
          <a:blip r:embed="rId8" cstate="print"/>
          <a:srcRect/>
          <a:stretch>
            <a:fillRect/>
          </a:stretch>
        </p:blipFill>
        <p:spPr bwMode="auto">
          <a:xfrm>
            <a:off x="261257" y="4267203"/>
            <a:ext cx="4005943" cy="2233272"/>
          </a:xfrm>
          <a:prstGeom prst="rect">
            <a:avLst/>
          </a:prstGeom>
          <a:noFill/>
        </p:spPr>
      </p:pic>
      <p:pic>
        <p:nvPicPr>
          <p:cNvPr id="14" name="Picture 3" descr="C:\Users\NCD\Desktop\ihmi\Training programs\GQUX2219.JPG"/>
          <p:cNvPicPr>
            <a:picLocks noChangeAspect="1" noChangeArrowheads="1"/>
          </p:cNvPicPr>
          <p:nvPr/>
        </p:nvPicPr>
        <p:blipFill>
          <a:blip r:embed="rId9"/>
          <a:srcRect/>
          <a:stretch>
            <a:fillRect/>
          </a:stretch>
        </p:blipFill>
        <p:spPr bwMode="auto">
          <a:xfrm>
            <a:off x="7660863" y="4325257"/>
            <a:ext cx="3979594" cy="2320471"/>
          </a:xfrm>
          <a:prstGeom prst="rect">
            <a:avLst/>
          </a:prstGeom>
          <a:noFill/>
        </p:spPr>
      </p:pic>
    </p:spTree>
    <p:extLst>
      <p:ext uri="{BB962C8B-B14F-4D97-AF65-F5344CB8AC3E}">
        <p14:creationId xmlns="" xmlns:p14="http://schemas.microsoft.com/office/powerpoint/2010/main" val="920586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Shape 244" descr="/Users/isabellelewis/ALL WORK/ONGOING WORK/01 CVD FOUNDATION PROJECT/Isa artwork/slide 9.jpg"/>
          <p:cNvPicPr preferRelativeResize="0"/>
          <p:nvPr/>
        </p:nvPicPr>
        <p:blipFill rotWithShape="1">
          <a:blip r:embed="rId3">
            <a:alphaModFix/>
          </a:blip>
          <a:srcRect/>
          <a:stretch/>
        </p:blipFill>
        <p:spPr>
          <a:xfrm>
            <a:off x="7213601" y="1096961"/>
            <a:ext cx="4571999" cy="5404104"/>
          </a:xfrm>
          <a:prstGeom prst="rect">
            <a:avLst/>
          </a:prstGeom>
          <a:noFill/>
          <a:ln>
            <a:noFill/>
          </a:ln>
        </p:spPr>
      </p:pic>
      <p:sp>
        <p:nvSpPr>
          <p:cNvPr id="245" name="Shape 245"/>
          <p:cNvSpPr txBox="1">
            <a:spLocks noGrp="1"/>
          </p:cNvSpPr>
          <p:nvPr>
            <p:ph type="title"/>
          </p:nvPr>
        </p:nvSpPr>
        <p:spPr>
          <a:xfrm>
            <a:off x="741191" y="275266"/>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4000"/>
              <a:buFont typeface="Calibri"/>
              <a:buNone/>
            </a:pPr>
            <a:r>
              <a:rPr lang="en-IN" sz="4000" b="0" i="0" u="none" strike="noStrike" cap="none">
                <a:solidFill>
                  <a:srgbClr val="0070C0"/>
                </a:solidFill>
                <a:latin typeface="Calibri"/>
                <a:ea typeface="Calibri"/>
                <a:cs typeface="Calibri"/>
                <a:sym typeface="Calibri"/>
              </a:rPr>
              <a:t>Hypertension is a Silent Killer </a:t>
            </a:r>
            <a:endParaRPr/>
          </a:p>
        </p:txBody>
      </p:sp>
      <p:sp>
        <p:nvSpPr>
          <p:cNvPr id="246" name="Shape 246"/>
          <p:cNvSpPr txBox="1"/>
          <p:nvPr/>
        </p:nvSpPr>
        <p:spPr>
          <a:xfrm>
            <a:off x="635001" y="1115022"/>
            <a:ext cx="8242900" cy="523218"/>
          </a:xfrm>
          <a:prstGeom prst="rect">
            <a:avLst/>
          </a:prstGeom>
          <a:noFill/>
          <a:ln>
            <a:noFill/>
          </a:ln>
        </p:spPr>
        <p:txBody>
          <a:bodyPr spcFirstLastPara="1" wrap="square" lIns="0" tIns="45700" rIns="91425" bIns="45700" anchor="t" anchorCtr="0">
            <a:noAutofit/>
          </a:bodyPr>
          <a:lstStyle/>
          <a:p>
            <a:pPr marL="0" marR="0" lvl="0" indent="0" algn="l" rtl="0">
              <a:spcBef>
                <a:spcPts val="0"/>
              </a:spcBef>
              <a:spcAft>
                <a:spcPts val="0"/>
              </a:spcAft>
              <a:buNone/>
            </a:pPr>
            <a:r>
              <a:rPr lang="en-IN" sz="2800" b="0" i="0" u="none" strike="noStrike" cap="none">
                <a:solidFill>
                  <a:schemeClr val="dk1"/>
                </a:solidFill>
                <a:latin typeface="Calibri"/>
                <a:ea typeface="Calibri"/>
                <a:cs typeface="Calibri"/>
                <a:sym typeface="Calibri"/>
              </a:rPr>
              <a:t>Hypertension (high blood pressure) can cause:</a:t>
            </a:r>
            <a:endParaRPr/>
          </a:p>
        </p:txBody>
      </p:sp>
      <p:cxnSp>
        <p:nvCxnSpPr>
          <p:cNvPr id="247" name="Shape 247"/>
          <p:cNvCxnSpPr/>
          <p:nvPr/>
        </p:nvCxnSpPr>
        <p:spPr>
          <a:xfrm rot="10800000">
            <a:off x="4470401" y="1977702"/>
            <a:ext cx="4556191" cy="1588"/>
          </a:xfrm>
          <a:prstGeom prst="straightConnector1">
            <a:avLst/>
          </a:prstGeom>
          <a:noFill/>
          <a:ln w="38100" cap="flat" cmpd="sng">
            <a:solidFill>
              <a:srgbClr val="57ACC7"/>
            </a:solidFill>
            <a:prstDash val="solid"/>
            <a:miter lim="800000"/>
            <a:headEnd type="none" w="med" len="med"/>
            <a:tailEnd type="oval" w="med" len="med"/>
          </a:ln>
        </p:spPr>
      </p:cxnSp>
      <p:cxnSp>
        <p:nvCxnSpPr>
          <p:cNvPr id="248" name="Shape 248"/>
          <p:cNvCxnSpPr/>
          <p:nvPr/>
        </p:nvCxnSpPr>
        <p:spPr>
          <a:xfrm rot="10800000">
            <a:off x="3911600" y="3173960"/>
            <a:ext cx="5033056" cy="1588"/>
          </a:xfrm>
          <a:prstGeom prst="straightConnector1">
            <a:avLst/>
          </a:prstGeom>
          <a:noFill/>
          <a:ln w="38100" cap="flat" cmpd="sng">
            <a:solidFill>
              <a:srgbClr val="57ACC7"/>
            </a:solidFill>
            <a:prstDash val="solid"/>
            <a:miter lim="800000"/>
            <a:headEnd type="none" w="med" len="med"/>
            <a:tailEnd type="oval" w="med" len="med"/>
          </a:ln>
        </p:spPr>
      </p:cxnSp>
      <p:cxnSp>
        <p:nvCxnSpPr>
          <p:cNvPr id="249" name="Shape 249"/>
          <p:cNvCxnSpPr/>
          <p:nvPr/>
        </p:nvCxnSpPr>
        <p:spPr>
          <a:xfrm rot="10800000">
            <a:off x="2832101" y="4353831"/>
            <a:ext cx="6333781" cy="1588"/>
          </a:xfrm>
          <a:prstGeom prst="straightConnector1">
            <a:avLst/>
          </a:prstGeom>
          <a:noFill/>
          <a:ln w="38100" cap="flat" cmpd="sng">
            <a:solidFill>
              <a:srgbClr val="57ACC7"/>
            </a:solidFill>
            <a:prstDash val="solid"/>
            <a:miter lim="800000"/>
            <a:headEnd type="none" w="med" len="med"/>
            <a:tailEnd type="oval" w="med" len="med"/>
          </a:ln>
        </p:spPr>
      </p:cxnSp>
      <p:cxnSp>
        <p:nvCxnSpPr>
          <p:cNvPr id="250" name="Shape 250"/>
          <p:cNvCxnSpPr/>
          <p:nvPr/>
        </p:nvCxnSpPr>
        <p:spPr>
          <a:xfrm rot="10800000">
            <a:off x="2133600" y="5540308"/>
            <a:ext cx="6647184" cy="1588"/>
          </a:xfrm>
          <a:prstGeom prst="straightConnector1">
            <a:avLst/>
          </a:prstGeom>
          <a:noFill/>
          <a:ln w="38100" cap="flat" cmpd="sng">
            <a:solidFill>
              <a:srgbClr val="57ACC7"/>
            </a:solidFill>
            <a:prstDash val="solid"/>
            <a:miter lim="800000"/>
            <a:headEnd type="none" w="med" len="med"/>
            <a:tailEnd type="oval" w="med" len="med"/>
          </a:ln>
        </p:spPr>
      </p:cxnSp>
      <p:sp>
        <p:nvSpPr>
          <p:cNvPr id="251" name="Shape 251"/>
          <p:cNvSpPr txBox="1"/>
          <p:nvPr/>
        </p:nvSpPr>
        <p:spPr>
          <a:xfrm>
            <a:off x="3581401" y="1724731"/>
            <a:ext cx="3003116" cy="9422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IN" sz="2400" b="1">
                <a:solidFill>
                  <a:srgbClr val="CF5748"/>
                </a:solidFill>
                <a:latin typeface="Calibri"/>
                <a:ea typeface="Calibri"/>
                <a:cs typeface="Calibri"/>
                <a:sym typeface="Calibri"/>
              </a:rPr>
              <a:t>Brain</a:t>
            </a:r>
            <a:endParaRPr/>
          </a:p>
          <a:p>
            <a:pPr marL="457200" marR="0" lvl="0" indent="-228600" algn="l" rtl="0">
              <a:lnSpc>
                <a:spcPct val="90000"/>
              </a:lnSpc>
              <a:spcBef>
                <a:spcPts val="0"/>
              </a:spcBef>
              <a:spcAft>
                <a:spcPts val="0"/>
              </a:spcAft>
              <a:buClr>
                <a:schemeClr val="dk1"/>
              </a:buClr>
              <a:buSzPts val="1800"/>
              <a:buFont typeface="Arial"/>
              <a:buChar char="•"/>
            </a:pPr>
            <a:r>
              <a:rPr lang="en-IN" sz="1800">
                <a:solidFill>
                  <a:schemeClr val="dk1"/>
                </a:solidFill>
                <a:latin typeface="Calibri"/>
                <a:ea typeface="Calibri"/>
                <a:cs typeface="Calibri"/>
                <a:sym typeface="Calibri"/>
              </a:rPr>
              <a:t>Stroke</a:t>
            </a:r>
            <a:endParaRPr/>
          </a:p>
          <a:p>
            <a:pPr marL="457200" marR="0" lvl="0" indent="-228600" algn="l" rtl="0">
              <a:lnSpc>
                <a:spcPct val="90000"/>
              </a:lnSpc>
              <a:spcBef>
                <a:spcPts val="0"/>
              </a:spcBef>
              <a:spcAft>
                <a:spcPts val="0"/>
              </a:spcAft>
              <a:buClr>
                <a:schemeClr val="dk1"/>
              </a:buClr>
              <a:buSzPts val="1800"/>
              <a:buFont typeface="Arial"/>
              <a:buChar char="•"/>
            </a:pPr>
            <a:r>
              <a:rPr lang="en-IN" sz="1800">
                <a:solidFill>
                  <a:schemeClr val="dk1"/>
                </a:solidFill>
                <a:latin typeface="Calibri"/>
                <a:ea typeface="Calibri"/>
                <a:cs typeface="Calibri"/>
                <a:sym typeface="Calibri"/>
              </a:rPr>
              <a:t>Dementia</a:t>
            </a:r>
            <a:endParaRPr/>
          </a:p>
        </p:txBody>
      </p:sp>
      <p:sp>
        <p:nvSpPr>
          <p:cNvPr id="252" name="Shape 252"/>
          <p:cNvSpPr txBox="1"/>
          <p:nvPr/>
        </p:nvSpPr>
        <p:spPr>
          <a:xfrm>
            <a:off x="2692401" y="2926580"/>
            <a:ext cx="3568700" cy="11509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IN" sz="2400" b="1">
                <a:solidFill>
                  <a:srgbClr val="CF5748"/>
                </a:solidFill>
                <a:latin typeface="Calibri"/>
                <a:ea typeface="Calibri"/>
                <a:cs typeface="Calibri"/>
                <a:sym typeface="Calibri"/>
              </a:rPr>
              <a:t>Arteries</a:t>
            </a:r>
            <a:endParaRPr/>
          </a:p>
          <a:p>
            <a:pPr marL="457200" marR="0" lvl="0" indent="-228600" algn="l" rtl="0">
              <a:lnSpc>
                <a:spcPct val="90000"/>
              </a:lnSpc>
              <a:spcBef>
                <a:spcPts val="0"/>
              </a:spcBef>
              <a:spcAft>
                <a:spcPts val="0"/>
              </a:spcAft>
              <a:buClr>
                <a:schemeClr val="dk1"/>
              </a:buClr>
              <a:buSzPts val="1800"/>
              <a:buFont typeface="Arial"/>
              <a:buChar char="•"/>
            </a:pPr>
            <a:r>
              <a:rPr lang="en-IN" sz="1800">
                <a:solidFill>
                  <a:schemeClr val="dk1"/>
                </a:solidFill>
                <a:latin typeface="Calibri"/>
                <a:ea typeface="Calibri"/>
                <a:cs typeface="Calibri"/>
                <a:sym typeface="Calibri"/>
              </a:rPr>
              <a:t>Artery damage and narrowing</a:t>
            </a:r>
            <a:endParaRPr/>
          </a:p>
          <a:p>
            <a:pPr marL="457200" marR="0" lvl="0" indent="-228600" algn="l" rtl="0">
              <a:lnSpc>
                <a:spcPct val="90000"/>
              </a:lnSpc>
              <a:spcBef>
                <a:spcPts val="0"/>
              </a:spcBef>
              <a:spcAft>
                <a:spcPts val="0"/>
              </a:spcAft>
              <a:buClr>
                <a:schemeClr val="dk1"/>
              </a:buClr>
              <a:buSzPts val="1800"/>
              <a:buFont typeface="Arial"/>
              <a:buChar char="•"/>
            </a:pPr>
            <a:r>
              <a:rPr lang="en-IN" sz="1800">
                <a:solidFill>
                  <a:schemeClr val="dk1"/>
                </a:solidFill>
                <a:latin typeface="Calibri"/>
                <a:ea typeface="Calibri"/>
                <a:cs typeface="Calibri"/>
                <a:sym typeface="Calibri"/>
              </a:rPr>
              <a:t>Aneurysm</a:t>
            </a:r>
            <a:endParaRPr/>
          </a:p>
          <a:p>
            <a:pPr marL="457200" marR="0" lvl="0" indent="-228600" algn="l" rtl="0">
              <a:lnSpc>
                <a:spcPct val="90000"/>
              </a:lnSpc>
              <a:spcBef>
                <a:spcPts val="0"/>
              </a:spcBef>
              <a:spcAft>
                <a:spcPts val="0"/>
              </a:spcAft>
              <a:buClr>
                <a:schemeClr val="dk1"/>
              </a:buClr>
              <a:buSzPts val="1800"/>
              <a:buFont typeface="Arial"/>
              <a:buChar char="•"/>
            </a:pPr>
            <a:r>
              <a:rPr lang="en-IN" sz="1800">
                <a:solidFill>
                  <a:schemeClr val="dk1"/>
                </a:solidFill>
                <a:latin typeface="Calibri"/>
                <a:ea typeface="Calibri"/>
                <a:cs typeface="Calibri"/>
                <a:sym typeface="Calibri"/>
              </a:rPr>
              <a:t>Leg amputation</a:t>
            </a:r>
            <a:endParaRPr/>
          </a:p>
        </p:txBody>
      </p:sp>
      <p:sp>
        <p:nvSpPr>
          <p:cNvPr id="253" name="Shape 253"/>
          <p:cNvSpPr txBox="1"/>
          <p:nvPr/>
        </p:nvSpPr>
        <p:spPr>
          <a:xfrm>
            <a:off x="1905000" y="4119219"/>
            <a:ext cx="3184976" cy="11509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IN" sz="2400" b="1">
                <a:solidFill>
                  <a:srgbClr val="CF5748"/>
                </a:solidFill>
                <a:latin typeface="Calibri"/>
                <a:ea typeface="Calibri"/>
                <a:cs typeface="Calibri"/>
                <a:sym typeface="Calibri"/>
              </a:rPr>
              <a:t>Heart</a:t>
            </a:r>
            <a:endParaRPr/>
          </a:p>
          <a:p>
            <a:pPr marL="457200" marR="0" lvl="0" indent="-228600" algn="l" rtl="0">
              <a:lnSpc>
                <a:spcPct val="90000"/>
              </a:lnSpc>
              <a:spcBef>
                <a:spcPts val="0"/>
              </a:spcBef>
              <a:spcAft>
                <a:spcPts val="0"/>
              </a:spcAft>
              <a:buClr>
                <a:schemeClr val="dk1"/>
              </a:buClr>
              <a:buSzPts val="1800"/>
              <a:buFont typeface="Arial"/>
              <a:buChar char="•"/>
            </a:pPr>
            <a:r>
              <a:rPr lang="en-IN" sz="1800">
                <a:solidFill>
                  <a:schemeClr val="dk1"/>
                </a:solidFill>
                <a:latin typeface="Calibri"/>
                <a:ea typeface="Calibri"/>
                <a:cs typeface="Calibri"/>
                <a:sym typeface="Calibri"/>
              </a:rPr>
              <a:t>Coronary artery disease</a:t>
            </a:r>
            <a:endParaRPr/>
          </a:p>
          <a:p>
            <a:pPr marL="457200" marR="0" lvl="0" indent="-228600" algn="l" rtl="0">
              <a:lnSpc>
                <a:spcPct val="90000"/>
              </a:lnSpc>
              <a:spcBef>
                <a:spcPts val="0"/>
              </a:spcBef>
              <a:spcAft>
                <a:spcPts val="0"/>
              </a:spcAft>
              <a:buClr>
                <a:schemeClr val="dk1"/>
              </a:buClr>
              <a:buSzPts val="1800"/>
              <a:buFont typeface="Arial"/>
              <a:buChar char="•"/>
            </a:pPr>
            <a:r>
              <a:rPr lang="en-IN" sz="1800">
                <a:solidFill>
                  <a:schemeClr val="dk1"/>
                </a:solidFill>
                <a:latin typeface="Calibri"/>
                <a:ea typeface="Calibri"/>
                <a:cs typeface="Calibri"/>
                <a:sym typeface="Calibri"/>
              </a:rPr>
              <a:t>Heart attack</a:t>
            </a:r>
            <a:endParaRPr/>
          </a:p>
          <a:p>
            <a:pPr marL="457200" marR="0" lvl="0" indent="-228600" algn="l" rtl="0">
              <a:lnSpc>
                <a:spcPct val="90000"/>
              </a:lnSpc>
              <a:spcBef>
                <a:spcPts val="0"/>
              </a:spcBef>
              <a:spcAft>
                <a:spcPts val="0"/>
              </a:spcAft>
              <a:buClr>
                <a:schemeClr val="dk1"/>
              </a:buClr>
              <a:buSzPts val="1800"/>
              <a:buFont typeface="Arial"/>
              <a:buChar char="•"/>
            </a:pPr>
            <a:r>
              <a:rPr lang="en-IN" sz="1800">
                <a:solidFill>
                  <a:schemeClr val="dk1"/>
                </a:solidFill>
                <a:latin typeface="Calibri"/>
                <a:ea typeface="Calibri"/>
                <a:cs typeface="Calibri"/>
                <a:sym typeface="Calibri"/>
              </a:rPr>
              <a:t>Congestive heart failure</a:t>
            </a:r>
            <a:endParaRPr/>
          </a:p>
        </p:txBody>
      </p:sp>
      <p:sp>
        <p:nvSpPr>
          <p:cNvPr id="254" name="Shape 254"/>
          <p:cNvSpPr txBox="1"/>
          <p:nvPr/>
        </p:nvSpPr>
        <p:spPr>
          <a:xfrm>
            <a:off x="899820" y="5286530"/>
            <a:ext cx="3638607" cy="11509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IN" sz="2400" b="1">
                <a:solidFill>
                  <a:srgbClr val="CF5748"/>
                </a:solidFill>
                <a:latin typeface="Calibri"/>
                <a:ea typeface="Calibri"/>
                <a:cs typeface="Calibri"/>
                <a:sym typeface="Calibri"/>
              </a:rPr>
              <a:t>Kidneys</a:t>
            </a:r>
            <a:endParaRPr/>
          </a:p>
          <a:p>
            <a:pPr marL="457200" marR="0" lvl="0" indent="-228600" algn="l" rtl="0">
              <a:lnSpc>
                <a:spcPct val="90000"/>
              </a:lnSpc>
              <a:spcBef>
                <a:spcPts val="0"/>
              </a:spcBef>
              <a:spcAft>
                <a:spcPts val="0"/>
              </a:spcAft>
              <a:buClr>
                <a:schemeClr val="dk1"/>
              </a:buClr>
              <a:buSzPts val="1800"/>
              <a:buFont typeface="Arial"/>
              <a:buChar char="•"/>
            </a:pPr>
            <a:r>
              <a:rPr lang="en-IN" sz="1800">
                <a:solidFill>
                  <a:schemeClr val="dk1"/>
                </a:solidFill>
                <a:latin typeface="Calibri"/>
                <a:ea typeface="Calibri"/>
                <a:cs typeface="Calibri"/>
                <a:sym typeface="Calibri"/>
              </a:rPr>
              <a:t>Kidney failure</a:t>
            </a:r>
            <a:endParaRPr/>
          </a:p>
          <a:p>
            <a:pPr marL="457200" marR="0" lvl="0" indent="-228600" algn="l" rtl="0">
              <a:lnSpc>
                <a:spcPct val="90000"/>
              </a:lnSpc>
              <a:spcBef>
                <a:spcPts val="0"/>
              </a:spcBef>
              <a:spcAft>
                <a:spcPts val="0"/>
              </a:spcAft>
              <a:buClr>
                <a:schemeClr val="dk1"/>
              </a:buClr>
              <a:buSzPts val="1800"/>
              <a:buFont typeface="Arial"/>
              <a:buChar char="•"/>
            </a:pPr>
            <a:r>
              <a:rPr lang="en-IN" sz="1800">
                <a:solidFill>
                  <a:schemeClr val="dk1"/>
                </a:solidFill>
                <a:latin typeface="Calibri"/>
                <a:ea typeface="Calibri"/>
                <a:cs typeface="Calibri"/>
                <a:sym typeface="Calibri"/>
              </a:rPr>
              <a:t>Kidney artery aneurysm</a:t>
            </a:r>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Protocol workshop</a:t>
            </a:r>
            <a:br>
              <a:rPr lang="en-US" dirty="0" smtClean="0"/>
            </a:br>
            <a:r>
              <a:rPr lang="en-US" dirty="0" smtClean="0"/>
              <a:t>chaired by ACS </a:t>
            </a:r>
            <a:r>
              <a:rPr lang="en-US" dirty="0" err="1" smtClean="0"/>
              <a:t>kerala</a:t>
            </a:r>
            <a:r>
              <a:rPr lang="en-US" dirty="0" smtClean="0"/>
              <a:t>, National and state level experts participated </a:t>
            </a:r>
            <a:endParaRPr lang="en-US" dirty="0"/>
          </a:p>
        </p:txBody>
      </p:sp>
      <p:sp>
        <p:nvSpPr>
          <p:cNvPr id="5" name="Footer Placeholder 4"/>
          <p:cNvSpPr>
            <a:spLocks noGrp="1"/>
          </p:cNvSpPr>
          <p:nvPr>
            <p:ph type="ftr" sz="quarter" idx="11"/>
          </p:nvPr>
        </p:nvSpPr>
        <p:spPr/>
        <p:txBody>
          <a:bodyPr/>
          <a:lstStyle/>
          <a:p>
            <a:r>
              <a:rPr lang="en-IN" dirty="0" err="1" smtClean="0"/>
              <a:t>trivandrum</a:t>
            </a:r>
            <a:endParaRPr lang="en-IN" dirty="0"/>
          </a:p>
        </p:txBody>
      </p:sp>
      <p:pic>
        <p:nvPicPr>
          <p:cNvPr id="5122" name="Picture 2"/>
          <p:cNvPicPr>
            <a:picLocks noGrp="1" noChangeAspect="1" noChangeArrowheads="1"/>
          </p:cNvPicPr>
          <p:nvPr>
            <p:ph sz="half" idx="1"/>
          </p:nvPr>
        </p:nvPicPr>
        <p:blipFill>
          <a:blip r:embed="rId2"/>
          <a:srcRect/>
          <a:stretch>
            <a:fillRect/>
          </a:stretch>
        </p:blipFill>
        <p:spPr bwMode="auto">
          <a:xfrm>
            <a:off x="592182" y="2061028"/>
            <a:ext cx="3007362" cy="4291873"/>
          </a:xfrm>
          <a:prstGeom prst="rect">
            <a:avLst/>
          </a:prstGeom>
          <a:noFill/>
          <a:ln w="9525">
            <a:noFill/>
            <a:miter lim="800000"/>
            <a:headEnd/>
            <a:tailEnd/>
          </a:ln>
          <a:effectLst/>
        </p:spPr>
      </p:pic>
      <p:pic>
        <p:nvPicPr>
          <p:cNvPr id="5123" name="Picture 3" descr="C:\Users\NCD\Desktop\ihmi\IMG-20170920-WA0048.jpg"/>
          <p:cNvPicPr>
            <a:picLocks noGrp="1" noChangeAspect="1" noChangeArrowheads="1"/>
          </p:cNvPicPr>
          <p:nvPr>
            <p:ph sz="half" idx="2"/>
          </p:nvPr>
        </p:nvPicPr>
        <p:blipFill>
          <a:blip r:embed="rId3"/>
          <a:srcRect/>
          <a:stretch>
            <a:fillRect/>
          </a:stretch>
        </p:blipFill>
        <p:spPr bwMode="auto">
          <a:xfrm>
            <a:off x="3860800" y="2010888"/>
            <a:ext cx="7908967" cy="4467497"/>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visits</a:t>
            </a:r>
            <a:br>
              <a:rPr lang="en-US" dirty="0" smtClean="0"/>
            </a:br>
            <a:r>
              <a:rPr lang="en-US" dirty="0" smtClean="0"/>
              <a:t>visit to institutions and houses lead by resolve team</a:t>
            </a:r>
            <a:endParaRPr lang="en-US" dirty="0"/>
          </a:p>
        </p:txBody>
      </p:sp>
      <p:sp>
        <p:nvSpPr>
          <p:cNvPr id="5" name="Footer Placeholder 4"/>
          <p:cNvSpPr>
            <a:spLocks noGrp="1"/>
          </p:cNvSpPr>
          <p:nvPr>
            <p:ph type="ftr" sz="quarter" idx="11"/>
          </p:nvPr>
        </p:nvSpPr>
        <p:spPr/>
        <p:txBody>
          <a:bodyPr/>
          <a:lstStyle/>
          <a:p>
            <a:endParaRPr lang="en-IN" dirty="0"/>
          </a:p>
        </p:txBody>
      </p:sp>
      <p:pic>
        <p:nvPicPr>
          <p:cNvPr id="6146" name="Picture 2"/>
          <p:cNvPicPr>
            <a:picLocks noGrp="1" noChangeAspect="1" noChangeArrowheads="1"/>
          </p:cNvPicPr>
          <p:nvPr>
            <p:ph sz="half" idx="1"/>
          </p:nvPr>
        </p:nvPicPr>
        <p:blipFill>
          <a:blip r:embed="rId2" cstate="print"/>
          <a:srcRect/>
          <a:stretch>
            <a:fillRect/>
          </a:stretch>
        </p:blipFill>
        <p:spPr bwMode="auto">
          <a:xfrm>
            <a:off x="381000" y="1727200"/>
            <a:ext cx="5664200" cy="4229894"/>
          </a:xfrm>
          <a:prstGeom prst="rect">
            <a:avLst/>
          </a:prstGeom>
          <a:noFill/>
          <a:ln w="9525">
            <a:noFill/>
            <a:miter lim="800000"/>
            <a:headEnd/>
            <a:tailEnd/>
          </a:ln>
          <a:effectLst/>
        </p:spPr>
      </p:pic>
      <p:pic>
        <p:nvPicPr>
          <p:cNvPr id="6147" name="Picture 3"/>
          <p:cNvPicPr>
            <a:picLocks noGrp="1" noChangeAspect="1" noChangeArrowheads="1"/>
          </p:cNvPicPr>
          <p:nvPr>
            <p:ph sz="half" idx="2"/>
          </p:nvPr>
        </p:nvPicPr>
        <p:blipFill>
          <a:blip r:embed="rId3"/>
          <a:srcRect/>
          <a:stretch>
            <a:fillRect/>
          </a:stretch>
        </p:blipFill>
        <p:spPr bwMode="auto">
          <a:xfrm>
            <a:off x="6172200" y="1676400"/>
            <a:ext cx="5664200" cy="43053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Appraisal visits</a:t>
            </a:r>
            <a:br>
              <a:rPr lang="en-US" dirty="0" smtClean="0"/>
            </a:br>
            <a:r>
              <a:rPr lang="en-US" dirty="0" smtClean="0"/>
              <a:t>to assess the preparedness of the districts lead by WHO and ICMR</a:t>
            </a:r>
            <a:endParaRPr lang="en-US" dirty="0"/>
          </a:p>
        </p:txBody>
      </p:sp>
      <p:sp>
        <p:nvSpPr>
          <p:cNvPr id="5" name="Footer Placeholder 4"/>
          <p:cNvSpPr>
            <a:spLocks noGrp="1"/>
          </p:cNvSpPr>
          <p:nvPr>
            <p:ph type="ftr" sz="quarter" idx="11"/>
          </p:nvPr>
        </p:nvSpPr>
        <p:spPr/>
        <p:txBody>
          <a:bodyPr/>
          <a:lstStyle/>
          <a:p>
            <a:endParaRPr lang="en-IN" dirty="0"/>
          </a:p>
        </p:txBody>
      </p:sp>
      <p:pic>
        <p:nvPicPr>
          <p:cNvPr id="4098" name="Picture 2"/>
          <p:cNvPicPr>
            <a:picLocks noGrp="1" noChangeAspect="1" noChangeArrowheads="1"/>
          </p:cNvPicPr>
          <p:nvPr>
            <p:ph sz="half" idx="1"/>
          </p:nvPr>
        </p:nvPicPr>
        <p:blipFill>
          <a:blip r:embed="rId2"/>
          <a:srcRect/>
          <a:stretch>
            <a:fillRect/>
          </a:stretch>
        </p:blipFill>
        <p:spPr bwMode="auto">
          <a:xfrm>
            <a:off x="653143" y="2058194"/>
            <a:ext cx="5366657" cy="3886200"/>
          </a:xfrm>
          <a:prstGeom prst="rect">
            <a:avLst/>
          </a:prstGeom>
          <a:noFill/>
          <a:ln w="9525">
            <a:noFill/>
            <a:miter lim="800000"/>
            <a:headEnd/>
            <a:tailEnd/>
          </a:ln>
          <a:effectLst/>
        </p:spPr>
      </p:pic>
      <p:pic>
        <p:nvPicPr>
          <p:cNvPr id="4099" name="Picture 3"/>
          <p:cNvPicPr>
            <a:picLocks noGrp="1" noChangeAspect="1" noChangeArrowheads="1"/>
          </p:cNvPicPr>
          <p:nvPr>
            <p:ph sz="half" idx="2"/>
          </p:nvPr>
        </p:nvPicPr>
        <p:blipFill>
          <a:blip r:embed="rId3" cstate="print"/>
          <a:srcRect/>
          <a:stretch>
            <a:fillRect/>
          </a:stretch>
        </p:blipFill>
        <p:spPr bwMode="auto">
          <a:xfrm>
            <a:off x="6172200" y="2058194"/>
            <a:ext cx="5181600" cy="38862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The official launch</a:t>
            </a:r>
            <a:br>
              <a:rPr lang="en-US" dirty="0" smtClean="0"/>
            </a:br>
            <a:r>
              <a:rPr lang="en-US" dirty="0" smtClean="0"/>
              <a:t>by Health minister in presence of ACS, DHS, Dr Tom </a:t>
            </a:r>
            <a:r>
              <a:rPr lang="en-US" dirty="0" err="1" smtClean="0"/>
              <a:t>Frieden</a:t>
            </a:r>
            <a:r>
              <a:rPr lang="en-US" dirty="0" smtClean="0"/>
              <a:t> </a:t>
            </a:r>
            <a:endParaRPr lang="en-US" dirty="0"/>
          </a:p>
        </p:txBody>
      </p:sp>
      <p:pic>
        <p:nvPicPr>
          <p:cNvPr id="3074" name="Picture 2"/>
          <p:cNvPicPr>
            <a:picLocks noGrp="1" noChangeAspect="1" noChangeArrowheads="1"/>
          </p:cNvPicPr>
          <p:nvPr>
            <p:ph sz="half" idx="1"/>
          </p:nvPr>
        </p:nvPicPr>
        <p:blipFill>
          <a:blip r:embed="rId2"/>
          <a:srcRect/>
          <a:stretch>
            <a:fillRect/>
          </a:stretch>
        </p:blipFill>
        <p:spPr bwMode="auto">
          <a:xfrm>
            <a:off x="261257" y="1854926"/>
            <a:ext cx="6871063" cy="4323805"/>
          </a:xfrm>
          <a:prstGeom prst="rect">
            <a:avLst/>
          </a:prstGeom>
          <a:noFill/>
          <a:ln w="9525">
            <a:noFill/>
            <a:miter lim="800000"/>
            <a:headEnd/>
            <a:tailEnd/>
          </a:ln>
          <a:effectLst/>
        </p:spPr>
      </p:pic>
      <p:pic>
        <p:nvPicPr>
          <p:cNvPr id="3075" name="Picture 3"/>
          <p:cNvPicPr>
            <a:picLocks noGrp="1" noChangeAspect="1" noChangeArrowheads="1"/>
          </p:cNvPicPr>
          <p:nvPr>
            <p:ph sz="half" idx="2"/>
          </p:nvPr>
        </p:nvPicPr>
        <p:blipFill>
          <a:blip r:embed="rId3"/>
          <a:srcRect/>
          <a:stretch>
            <a:fillRect/>
          </a:stretch>
        </p:blipFill>
        <p:spPr bwMode="auto">
          <a:xfrm>
            <a:off x="7276011" y="1881051"/>
            <a:ext cx="4715693" cy="4310743"/>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9" name="Google Shape;129;p18"/>
          <p:cNvSpPr txBox="1"/>
          <p:nvPr/>
        </p:nvSpPr>
        <p:spPr>
          <a:xfrm>
            <a:off x="392850" y="1579732"/>
            <a:ext cx="1692654" cy="39660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i="0" u="none" strike="noStrike" cap="none" dirty="0">
                <a:solidFill>
                  <a:srgbClr val="7030A0"/>
                </a:solidFill>
                <a:latin typeface="Arial Black"/>
                <a:ea typeface="Arial Black"/>
                <a:cs typeface="Arial Black"/>
                <a:sym typeface="Arial Black"/>
              </a:rPr>
              <a:t>Protocols</a:t>
            </a:r>
            <a:endParaRPr sz="1400" dirty="0"/>
          </a:p>
        </p:txBody>
      </p:sp>
      <p:sp>
        <p:nvSpPr>
          <p:cNvPr id="130" name="Google Shape;130;p18"/>
          <p:cNvSpPr txBox="1"/>
          <p:nvPr/>
        </p:nvSpPr>
        <p:spPr>
          <a:xfrm>
            <a:off x="2530527" y="2227885"/>
            <a:ext cx="2045897" cy="94126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IN" i="0" u="none" strike="noStrike" cap="none" dirty="0">
                <a:solidFill>
                  <a:srgbClr val="7030A0"/>
                </a:solidFill>
                <a:latin typeface="Arial Black"/>
                <a:ea typeface="Arial Black"/>
                <a:cs typeface="Arial Black"/>
                <a:sym typeface="Arial Black"/>
              </a:rPr>
              <a:t>Community-Based Treatment</a:t>
            </a:r>
            <a:endParaRPr sz="1400" dirty="0"/>
          </a:p>
        </p:txBody>
      </p:sp>
      <p:sp>
        <p:nvSpPr>
          <p:cNvPr id="131" name="Google Shape;131;p18"/>
          <p:cNvSpPr txBox="1"/>
          <p:nvPr/>
        </p:nvSpPr>
        <p:spPr>
          <a:xfrm>
            <a:off x="5127125" y="3079582"/>
            <a:ext cx="2205199" cy="7138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i="0" u="none" strike="noStrike" cap="none" dirty="0">
                <a:solidFill>
                  <a:srgbClr val="7030A0"/>
                </a:solidFill>
                <a:latin typeface="Arial Black"/>
                <a:ea typeface="Arial Black"/>
                <a:cs typeface="Arial Black"/>
                <a:sym typeface="Arial Black"/>
              </a:rPr>
              <a:t>Medication Supply</a:t>
            </a:r>
            <a:endParaRPr sz="1400" dirty="0"/>
          </a:p>
        </p:txBody>
      </p:sp>
      <p:pic>
        <p:nvPicPr>
          <p:cNvPr id="132" name="Google Shape;132;p18"/>
          <p:cNvPicPr preferRelativeResize="0"/>
          <p:nvPr/>
        </p:nvPicPr>
        <p:blipFill rotWithShape="1">
          <a:blip r:embed="rId3">
            <a:alphaModFix/>
          </a:blip>
          <a:srcRect l="3416" t="61895" r="70890" b="3789"/>
          <a:stretch/>
        </p:blipFill>
        <p:spPr>
          <a:xfrm>
            <a:off x="7615577" y="4630115"/>
            <a:ext cx="1926467" cy="1592885"/>
          </a:xfrm>
          <a:prstGeom prst="rect">
            <a:avLst/>
          </a:prstGeom>
          <a:noFill/>
          <a:ln>
            <a:noFill/>
          </a:ln>
          <a:effectLst>
            <a:outerShdw blurRad="50800" dist="38100" dir="2700000" algn="tl" rotWithShape="0">
              <a:srgbClr val="000000">
                <a:alpha val="42745"/>
              </a:srgbClr>
            </a:outerShdw>
          </a:effectLst>
        </p:spPr>
      </p:pic>
      <p:sp>
        <p:nvSpPr>
          <p:cNvPr id="133" name="Google Shape;133;p18"/>
          <p:cNvSpPr txBox="1"/>
          <p:nvPr/>
        </p:nvSpPr>
        <p:spPr>
          <a:xfrm>
            <a:off x="7630778" y="3677489"/>
            <a:ext cx="1962146" cy="93598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IN" i="0" u="none" strike="noStrike" cap="none" dirty="0">
                <a:solidFill>
                  <a:srgbClr val="7030A0"/>
                </a:solidFill>
                <a:latin typeface="Arial Black"/>
                <a:ea typeface="Arial Black"/>
                <a:cs typeface="Arial Black"/>
                <a:sym typeface="Arial Black"/>
              </a:rPr>
              <a:t>Patient-</a:t>
            </a:r>
            <a:endParaRPr sz="1400" dirty="0"/>
          </a:p>
          <a:p>
            <a:pPr marL="0" marR="0" lvl="0" indent="0" algn="ctr" rtl="0">
              <a:lnSpc>
                <a:spcPct val="90000"/>
              </a:lnSpc>
              <a:spcBef>
                <a:spcPts val="0"/>
              </a:spcBef>
              <a:spcAft>
                <a:spcPts val="0"/>
              </a:spcAft>
              <a:buNone/>
            </a:pPr>
            <a:r>
              <a:rPr lang="en-IN" i="0" u="none" strike="noStrike" cap="none" dirty="0" err="1">
                <a:solidFill>
                  <a:srgbClr val="7030A0"/>
                </a:solidFill>
                <a:latin typeface="Arial Black"/>
                <a:ea typeface="Arial Black"/>
                <a:cs typeface="Arial Black"/>
                <a:sym typeface="Arial Black"/>
              </a:rPr>
              <a:t>Centered</a:t>
            </a:r>
            <a:r>
              <a:rPr lang="en-IN" i="0" u="none" strike="noStrike" cap="none" dirty="0">
                <a:solidFill>
                  <a:srgbClr val="7030A0"/>
                </a:solidFill>
                <a:latin typeface="Arial Black"/>
                <a:ea typeface="Arial Black"/>
                <a:cs typeface="Arial Black"/>
                <a:sym typeface="Arial Black"/>
              </a:rPr>
              <a:t> Care</a:t>
            </a:r>
            <a:endParaRPr sz="1400" dirty="0"/>
          </a:p>
        </p:txBody>
      </p:sp>
      <p:sp>
        <p:nvSpPr>
          <p:cNvPr id="134" name="Google Shape;134;p18"/>
          <p:cNvSpPr txBox="1"/>
          <p:nvPr/>
        </p:nvSpPr>
        <p:spPr>
          <a:xfrm>
            <a:off x="10023527" y="4517839"/>
            <a:ext cx="2045897" cy="65571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IN" i="0" u="none" strike="noStrike" cap="none" dirty="0">
                <a:solidFill>
                  <a:srgbClr val="7030A0"/>
                </a:solidFill>
                <a:latin typeface="Arial Black"/>
                <a:ea typeface="Arial Black"/>
                <a:cs typeface="Arial Black"/>
                <a:sym typeface="Arial Black"/>
              </a:rPr>
              <a:t>Information</a:t>
            </a:r>
            <a:endParaRPr sz="1400" dirty="0"/>
          </a:p>
          <a:p>
            <a:pPr marL="0" marR="0" lvl="0" indent="0" algn="ctr" rtl="0">
              <a:lnSpc>
                <a:spcPct val="90000"/>
              </a:lnSpc>
              <a:spcBef>
                <a:spcPts val="0"/>
              </a:spcBef>
              <a:spcAft>
                <a:spcPts val="0"/>
              </a:spcAft>
              <a:buNone/>
            </a:pPr>
            <a:r>
              <a:rPr lang="en-IN" i="0" u="none" strike="noStrike" cap="none" dirty="0">
                <a:solidFill>
                  <a:srgbClr val="7030A0"/>
                </a:solidFill>
                <a:latin typeface="Arial Black"/>
                <a:ea typeface="Arial Black"/>
                <a:cs typeface="Arial Black"/>
                <a:sym typeface="Arial Black"/>
              </a:rPr>
              <a:t>Systems</a:t>
            </a:r>
            <a:endParaRPr sz="1400" dirty="0"/>
          </a:p>
        </p:txBody>
      </p:sp>
      <p:pic>
        <p:nvPicPr>
          <p:cNvPr id="135" name="Google Shape;135;p18" descr="download-1.jpg"/>
          <p:cNvPicPr preferRelativeResize="0"/>
          <p:nvPr/>
        </p:nvPicPr>
        <p:blipFill rotWithShape="1">
          <a:blip r:embed="rId4">
            <a:alphaModFix/>
          </a:blip>
          <a:srcRect/>
          <a:stretch/>
        </p:blipFill>
        <p:spPr>
          <a:xfrm>
            <a:off x="287786" y="2001128"/>
            <a:ext cx="1788664" cy="1631071"/>
          </a:xfrm>
          <a:prstGeom prst="rect">
            <a:avLst/>
          </a:prstGeom>
          <a:noFill/>
          <a:ln>
            <a:noFill/>
          </a:ln>
        </p:spPr>
      </p:pic>
      <p:grpSp>
        <p:nvGrpSpPr>
          <p:cNvPr id="136" name="Google Shape;136;p18"/>
          <p:cNvGrpSpPr/>
          <p:nvPr/>
        </p:nvGrpSpPr>
        <p:grpSpPr>
          <a:xfrm>
            <a:off x="5077132" y="3816632"/>
            <a:ext cx="2175421" cy="1695097"/>
            <a:chOff x="4740164" y="3386150"/>
            <a:chExt cx="2309189" cy="1973180"/>
          </a:xfrm>
        </p:grpSpPr>
        <p:pic>
          <p:nvPicPr>
            <p:cNvPr id="137" name="Google Shape;137;p18"/>
            <p:cNvPicPr preferRelativeResize="0"/>
            <p:nvPr/>
          </p:nvPicPr>
          <p:blipFill rotWithShape="1">
            <a:blip r:embed="rId5">
              <a:alphaModFix/>
            </a:blip>
            <a:srcRect l="3180" r="2473"/>
            <a:stretch/>
          </p:blipFill>
          <p:spPr>
            <a:xfrm>
              <a:off x="4740164" y="3386150"/>
              <a:ext cx="2309189" cy="1466707"/>
            </a:xfrm>
            <a:prstGeom prst="rect">
              <a:avLst/>
            </a:prstGeom>
            <a:noFill/>
            <a:ln>
              <a:noFill/>
            </a:ln>
          </p:spPr>
        </p:pic>
        <p:pic>
          <p:nvPicPr>
            <p:cNvPr id="138" name="Google Shape;138;p18" descr="bottles no pills.png"/>
            <p:cNvPicPr preferRelativeResize="0"/>
            <p:nvPr/>
          </p:nvPicPr>
          <p:blipFill rotWithShape="1">
            <a:blip r:embed="rId6">
              <a:alphaModFix/>
            </a:blip>
            <a:srcRect r="16981" b="5455"/>
            <a:stretch/>
          </p:blipFill>
          <p:spPr>
            <a:xfrm>
              <a:off x="5605465" y="3657600"/>
              <a:ext cx="1440491" cy="1701730"/>
            </a:xfrm>
            <a:prstGeom prst="rect">
              <a:avLst/>
            </a:prstGeom>
            <a:noFill/>
            <a:ln>
              <a:noFill/>
            </a:ln>
          </p:spPr>
        </p:pic>
      </p:grpSp>
      <p:pic>
        <p:nvPicPr>
          <p:cNvPr id="139" name="Google Shape;139;p18" descr="165762587-1.jpg"/>
          <p:cNvPicPr preferRelativeResize="0"/>
          <p:nvPr/>
        </p:nvPicPr>
        <p:blipFill rotWithShape="1">
          <a:blip r:embed="rId7">
            <a:alphaModFix/>
          </a:blip>
          <a:srcRect l="3478" t="3478" b="10435"/>
          <a:stretch/>
        </p:blipFill>
        <p:spPr>
          <a:xfrm>
            <a:off x="2488916" y="3166953"/>
            <a:ext cx="2033760" cy="1654081"/>
          </a:xfrm>
          <a:prstGeom prst="rect">
            <a:avLst/>
          </a:prstGeom>
          <a:noFill/>
          <a:ln>
            <a:noFill/>
          </a:ln>
          <a:effectLst>
            <a:outerShdw blurRad="50800" dist="38100" dir="2700000" algn="tl" rotWithShape="0">
              <a:srgbClr val="000000">
                <a:alpha val="42745"/>
              </a:srgbClr>
            </a:outerShdw>
          </a:effectLst>
        </p:spPr>
      </p:pic>
      <p:pic>
        <p:nvPicPr>
          <p:cNvPr id="140" name="Google Shape;140;p18"/>
          <p:cNvPicPr preferRelativeResize="0"/>
          <p:nvPr/>
        </p:nvPicPr>
        <p:blipFill rotWithShape="1">
          <a:blip r:embed="rId8">
            <a:alphaModFix/>
          </a:blip>
          <a:srcRect/>
          <a:stretch/>
        </p:blipFill>
        <p:spPr>
          <a:xfrm>
            <a:off x="9945846" y="5179794"/>
            <a:ext cx="2093754" cy="1614706"/>
          </a:xfrm>
          <a:prstGeom prst="rect">
            <a:avLst/>
          </a:prstGeom>
          <a:noFill/>
          <a:ln>
            <a:noFill/>
          </a:ln>
        </p:spPr>
      </p:pic>
      <p:cxnSp>
        <p:nvCxnSpPr>
          <p:cNvPr id="141" name="Google Shape;141;p18"/>
          <p:cNvCxnSpPr>
            <a:cxnSpLocks/>
          </p:cNvCxnSpPr>
          <p:nvPr/>
        </p:nvCxnSpPr>
        <p:spPr>
          <a:xfrm flipV="1">
            <a:off x="11751223" y="5401663"/>
            <a:ext cx="1496" cy="37586"/>
          </a:xfrm>
          <a:prstGeom prst="straightConnector1">
            <a:avLst/>
          </a:prstGeom>
          <a:noFill/>
          <a:ln w="25400" cap="flat" cmpd="sng">
            <a:solidFill>
              <a:schemeClr val="accent1"/>
            </a:solidFill>
            <a:prstDash val="solid"/>
            <a:miter lim="800000"/>
            <a:headEnd type="none" w="sm" len="sm"/>
            <a:tailEnd type="stealth" w="med" len="med"/>
          </a:ln>
        </p:spPr>
      </p:cxnSp>
      <p:sp>
        <p:nvSpPr>
          <p:cNvPr id="142" name="Google Shape;142;p18"/>
          <p:cNvSpPr txBox="1"/>
          <p:nvPr/>
        </p:nvSpPr>
        <p:spPr>
          <a:xfrm>
            <a:off x="11460717" y="5690194"/>
            <a:ext cx="634108" cy="3701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1000" i="0" u="none" strike="noStrike" cap="none">
                <a:solidFill>
                  <a:schemeClr val="dk1"/>
                </a:solidFill>
                <a:latin typeface="Calibri"/>
                <a:ea typeface="Calibri"/>
                <a:cs typeface="Calibri"/>
                <a:sym typeface="Calibri"/>
              </a:rPr>
              <a:t>14.5% increase</a:t>
            </a:r>
            <a:endParaRPr sz="1400"/>
          </a:p>
        </p:txBody>
      </p:sp>
      <p:sp>
        <p:nvSpPr>
          <p:cNvPr id="18" name="Title 1">
            <a:extLst>
              <a:ext uri="{FF2B5EF4-FFF2-40B4-BE49-F238E27FC236}">
                <a16:creationId xmlns="" xmlns:a16="http://schemas.microsoft.com/office/drawing/2014/main" id="{158D4ACA-F11D-44DB-9699-1172774174F6}"/>
              </a:ext>
            </a:extLst>
          </p:cNvPr>
          <p:cNvSpPr txBox="1">
            <a:spLocks/>
          </p:cNvSpPr>
          <p:nvPr/>
        </p:nvSpPr>
        <p:spPr>
          <a:xfrm>
            <a:off x="554635" y="365125"/>
            <a:ext cx="11167672" cy="1325563"/>
          </a:xfrm>
          <a:prstGeom prst="rect">
            <a:avLst/>
          </a:prstGeom>
        </p:spPr>
        <p:txBody>
          <a:bodyPr anchor="ctr"/>
          <a:lstStyle>
            <a:lvl1pPr algn="ctr" defTabSz="914400" rtl="0" eaLnBrk="1" latinLnBrk="0" hangingPunct="1">
              <a:lnSpc>
                <a:spcPct val="90000"/>
              </a:lnSpc>
              <a:spcBef>
                <a:spcPct val="0"/>
              </a:spcBef>
              <a:buNone/>
              <a:defRPr sz="4000" kern="1200">
                <a:solidFill>
                  <a:schemeClr val="accent1">
                    <a:lumMod val="50000"/>
                  </a:schemeClr>
                </a:solidFill>
                <a:latin typeface="+mj-lt"/>
                <a:ea typeface="+mj-ea"/>
                <a:cs typeface="+mj-cs"/>
              </a:defRPr>
            </a:lvl1pPr>
          </a:lstStyle>
          <a:p>
            <a:r>
              <a:rPr lang="en-US" b="1" dirty="0"/>
              <a:t>Five Components of WHO HEARTS Technical Package</a:t>
            </a:r>
          </a:p>
        </p:txBody>
      </p:sp>
    </p:spTree>
    <p:extLst>
      <p:ext uri="{BB962C8B-B14F-4D97-AF65-F5344CB8AC3E}">
        <p14:creationId xmlns="" xmlns:p14="http://schemas.microsoft.com/office/powerpoint/2010/main" val="18009696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Title 1">
            <a:extLst>
              <a:ext uri="{FF2B5EF4-FFF2-40B4-BE49-F238E27FC236}">
                <a16:creationId xmlns="" xmlns:a16="http://schemas.microsoft.com/office/drawing/2014/main" id="{C183AB1D-9550-4CF9-AC2C-E0C01241A4A6}"/>
              </a:ext>
            </a:extLst>
          </p:cNvPr>
          <p:cNvSpPr txBox="1">
            <a:spLocks/>
          </p:cNvSpPr>
          <p:nvPr/>
        </p:nvSpPr>
        <p:spPr>
          <a:xfrm>
            <a:off x="962595" y="365760"/>
            <a:ext cx="4270583" cy="1907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chemeClr val="accent1">
                    <a:lumMod val="50000"/>
                  </a:schemeClr>
                </a:solidFill>
                <a:latin typeface="+mj-lt"/>
                <a:ea typeface="+mj-ea"/>
                <a:cs typeface="+mj-cs"/>
              </a:defRPr>
            </a:lvl1pPr>
          </a:lstStyle>
          <a:p>
            <a:r>
              <a:rPr lang="en-US" sz="3600" dirty="0"/>
              <a:t>Hypertension </a:t>
            </a:r>
            <a:br>
              <a:rPr lang="en-US" sz="3600" dirty="0"/>
            </a:br>
            <a:r>
              <a:rPr lang="en-US" sz="3600" dirty="0"/>
              <a:t>Treatment Protocol</a:t>
            </a:r>
            <a:br>
              <a:rPr lang="en-US" sz="3600" dirty="0"/>
            </a:br>
            <a:r>
              <a:rPr lang="en-US" sz="3600" dirty="0"/>
              <a:t>(Kerala)</a:t>
            </a:r>
            <a:endParaRPr lang="en-IN" sz="3600" dirty="0"/>
          </a:p>
        </p:txBody>
      </p:sp>
      <p:pic>
        <p:nvPicPr>
          <p:cNvPr id="7" name="Picture 6" descr="A screenshot of a cell phone&#10;&#10;Description generated with very high confidence">
            <a:extLst>
              <a:ext uri="{FF2B5EF4-FFF2-40B4-BE49-F238E27FC236}">
                <a16:creationId xmlns="" xmlns:a16="http://schemas.microsoft.com/office/drawing/2014/main" id="{F836080C-80A1-411E-9940-AAF309AD2E9C}"/>
              </a:ext>
            </a:extLst>
          </p:cNvPr>
          <p:cNvPicPr>
            <a:picLocks noChangeAspect="1"/>
          </p:cNvPicPr>
          <p:nvPr/>
        </p:nvPicPr>
        <p:blipFill>
          <a:blip r:embed="rId3"/>
          <a:stretch>
            <a:fillRect/>
          </a:stretch>
        </p:blipFill>
        <p:spPr>
          <a:xfrm>
            <a:off x="6226630" y="153774"/>
            <a:ext cx="4206092" cy="6550452"/>
          </a:xfrm>
          <a:prstGeom prst="rect">
            <a:avLst/>
          </a:prstGeom>
        </p:spPr>
      </p:pic>
      <p:sp>
        <p:nvSpPr>
          <p:cNvPr id="4" name="Rectangle 3"/>
          <p:cNvSpPr/>
          <p:nvPr/>
        </p:nvSpPr>
        <p:spPr>
          <a:xfrm>
            <a:off x="783771" y="2286000"/>
            <a:ext cx="4258492" cy="4075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NCD\Desktop\ihmi\IMG-20170919-WA0168.jpg"/>
          <p:cNvPicPr>
            <a:picLocks noChangeAspect="1" noChangeArrowheads="1"/>
          </p:cNvPicPr>
          <p:nvPr/>
        </p:nvPicPr>
        <p:blipFill>
          <a:blip r:embed="rId4"/>
          <a:srcRect/>
          <a:stretch>
            <a:fillRect/>
          </a:stretch>
        </p:blipFill>
        <p:spPr bwMode="auto">
          <a:xfrm>
            <a:off x="287383" y="2272936"/>
            <a:ext cx="5577839" cy="4245429"/>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1814" y="1124087"/>
            <a:ext cx="5335992" cy="510156"/>
          </a:xfrm>
          <a:prstGeom prst="rect">
            <a:avLst/>
          </a:prstGeom>
        </p:spPr>
        <p:txBody>
          <a:bodyPr vert="horz" wrap="square" lIns="0" tIns="15002" rIns="0" bIns="0" rtlCol="0">
            <a:spAutoFit/>
          </a:bodyPr>
          <a:lstStyle/>
          <a:p>
            <a:pPr marL="9092" marR="482327">
              <a:lnSpc>
                <a:spcPts val="830"/>
              </a:lnSpc>
              <a:spcBef>
                <a:spcPts val="118"/>
              </a:spcBef>
            </a:pPr>
            <a:r>
              <a:rPr sz="700" spc="-4" dirty="0">
                <a:latin typeface="Cambria"/>
                <a:cs typeface="Cambria"/>
              </a:rPr>
              <a:t>Advice Life Style Modifications (LSM) &amp; Assess for  complications</a:t>
            </a:r>
            <a:endParaRPr sz="700">
              <a:latin typeface="Cambria"/>
              <a:cs typeface="Cambria"/>
            </a:endParaRPr>
          </a:p>
          <a:p>
            <a:pPr marL="9092">
              <a:spcBef>
                <a:spcPts val="272"/>
              </a:spcBef>
            </a:pPr>
            <a:r>
              <a:rPr sz="1100" b="1" i="1" spc="-4" dirty="0">
                <a:solidFill>
                  <a:srgbClr val="1F487C"/>
                </a:solidFill>
                <a:latin typeface="Arial"/>
                <a:cs typeface="Arial"/>
              </a:rPr>
              <a:t>Start </a:t>
            </a:r>
            <a:r>
              <a:rPr sz="1100" b="1" spc="-4" dirty="0">
                <a:solidFill>
                  <a:srgbClr val="1F487C"/>
                </a:solidFill>
                <a:latin typeface="Arial"/>
                <a:cs typeface="Arial"/>
              </a:rPr>
              <a:t>T. Metformin 500mg </a:t>
            </a:r>
            <a:r>
              <a:rPr sz="1100" b="1" spc="-7" dirty="0">
                <a:solidFill>
                  <a:srgbClr val="1F487C"/>
                </a:solidFill>
                <a:latin typeface="Arial"/>
                <a:cs typeface="Arial"/>
              </a:rPr>
              <a:t>OD </a:t>
            </a:r>
            <a:r>
              <a:rPr sz="1100" dirty="0">
                <a:solidFill>
                  <a:srgbClr val="1F487C"/>
                </a:solidFill>
                <a:latin typeface="Arial"/>
                <a:cs typeface="Arial"/>
              </a:rPr>
              <a:t>or</a:t>
            </a:r>
            <a:r>
              <a:rPr sz="1100" spc="14" dirty="0">
                <a:solidFill>
                  <a:srgbClr val="1F487C"/>
                </a:solidFill>
                <a:latin typeface="Arial"/>
                <a:cs typeface="Arial"/>
              </a:rPr>
              <a:t> </a:t>
            </a:r>
            <a:r>
              <a:rPr sz="1100" spc="-4" dirty="0">
                <a:solidFill>
                  <a:srgbClr val="1F487C"/>
                </a:solidFill>
                <a:latin typeface="Arial"/>
                <a:cs typeface="Arial"/>
              </a:rPr>
              <a:t>BD</a:t>
            </a:r>
            <a:endParaRPr sz="1100">
              <a:latin typeface="Arial"/>
              <a:cs typeface="Arial"/>
            </a:endParaRPr>
          </a:p>
          <a:p>
            <a:pPr marL="9092">
              <a:spcBef>
                <a:spcPts val="551"/>
              </a:spcBef>
            </a:pPr>
            <a:r>
              <a:rPr sz="700" spc="-4" dirty="0">
                <a:latin typeface="Cambria"/>
                <a:cs typeface="Cambria"/>
              </a:rPr>
              <a:t>Monitor FPG/PPPG monthly</a:t>
            </a:r>
            <a:endParaRPr sz="700">
              <a:latin typeface="Cambria"/>
              <a:cs typeface="Cambria"/>
            </a:endParaRPr>
          </a:p>
        </p:txBody>
      </p:sp>
      <p:sp>
        <p:nvSpPr>
          <p:cNvPr id="3" name="object 3"/>
          <p:cNvSpPr txBox="1"/>
          <p:nvPr/>
        </p:nvSpPr>
        <p:spPr>
          <a:xfrm>
            <a:off x="1591824" y="1699104"/>
            <a:ext cx="5140761" cy="504005"/>
          </a:xfrm>
          <a:prstGeom prst="rect">
            <a:avLst/>
          </a:prstGeom>
        </p:spPr>
        <p:txBody>
          <a:bodyPr vert="horz" wrap="square" lIns="0" tIns="49551" rIns="0" bIns="0" rtlCol="0">
            <a:spAutoFit/>
          </a:bodyPr>
          <a:lstStyle/>
          <a:p>
            <a:pPr marL="9092">
              <a:spcBef>
                <a:spcPts val="390"/>
              </a:spcBef>
            </a:pPr>
            <a:r>
              <a:rPr sz="700" spc="-4" dirty="0">
                <a:latin typeface="Cambria"/>
                <a:cs typeface="Cambria"/>
              </a:rPr>
              <a:t>Review </a:t>
            </a:r>
            <a:r>
              <a:rPr sz="700" dirty="0">
                <a:latin typeface="Cambria"/>
                <a:cs typeface="Cambria"/>
              </a:rPr>
              <a:t>in </a:t>
            </a:r>
            <a:r>
              <a:rPr sz="700" spc="-4" dirty="0">
                <a:latin typeface="Cambria"/>
                <a:cs typeface="Cambria"/>
              </a:rPr>
              <a:t>1 month, </a:t>
            </a:r>
            <a:r>
              <a:rPr sz="700" dirty="0">
                <a:latin typeface="Cambria"/>
                <a:cs typeface="Cambria"/>
              </a:rPr>
              <a:t>if </a:t>
            </a:r>
            <a:r>
              <a:rPr sz="700" spc="-4" dirty="0">
                <a:latin typeface="Cambria"/>
                <a:cs typeface="Cambria"/>
              </a:rPr>
              <a:t>FPG,PPBG values are</a:t>
            </a:r>
            <a:r>
              <a:rPr sz="700" spc="-11" dirty="0">
                <a:latin typeface="Cambria"/>
                <a:cs typeface="Cambria"/>
              </a:rPr>
              <a:t> </a:t>
            </a:r>
            <a:r>
              <a:rPr sz="700" spc="-4" dirty="0">
                <a:latin typeface="Cambria"/>
                <a:cs typeface="Cambria"/>
              </a:rPr>
              <a:t>high,</a:t>
            </a:r>
            <a:endParaRPr sz="700">
              <a:latin typeface="Cambria"/>
              <a:cs typeface="Cambria"/>
            </a:endParaRPr>
          </a:p>
          <a:p>
            <a:pPr marL="9092">
              <a:lnSpc>
                <a:spcPts val="1360"/>
              </a:lnSpc>
              <a:spcBef>
                <a:spcPts val="515"/>
              </a:spcBef>
            </a:pPr>
            <a:r>
              <a:rPr sz="1100" i="1" spc="-4" dirty="0">
                <a:solidFill>
                  <a:srgbClr val="17365D"/>
                </a:solidFill>
                <a:latin typeface="Arial"/>
                <a:cs typeface="Arial"/>
              </a:rPr>
              <a:t>Intensify </a:t>
            </a:r>
            <a:r>
              <a:rPr sz="1100" b="1" spc="-4" dirty="0">
                <a:solidFill>
                  <a:srgbClr val="17365D"/>
                </a:solidFill>
                <a:latin typeface="Arial"/>
                <a:cs typeface="Arial"/>
              </a:rPr>
              <a:t>T. Metformin 1000mg</a:t>
            </a:r>
            <a:r>
              <a:rPr sz="1100" b="1" spc="18" dirty="0">
                <a:solidFill>
                  <a:srgbClr val="17365D"/>
                </a:solidFill>
                <a:latin typeface="Arial"/>
                <a:cs typeface="Arial"/>
              </a:rPr>
              <a:t> </a:t>
            </a:r>
            <a:r>
              <a:rPr sz="1100" b="1" spc="-4" dirty="0">
                <a:solidFill>
                  <a:srgbClr val="17365D"/>
                </a:solidFill>
                <a:latin typeface="Arial"/>
                <a:cs typeface="Arial"/>
              </a:rPr>
              <a:t>BD</a:t>
            </a:r>
            <a:endParaRPr sz="1100">
              <a:latin typeface="Arial"/>
              <a:cs typeface="Arial"/>
            </a:endParaRPr>
          </a:p>
          <a:p>
            <a:pPr marL="9092">
              <a:lnSpc>
                <a:spcPts val="845"/>
              </a:lnSpc>
            </a:pPr>
            <a:r>
              <a:rPr sz="700" spc="-4" dirty="0">
                <a:latin typeface="Cambria"/>
                <a:cs typeface="Cambria"/>
              </a:rPr>
              <a:t>Along with</a:t>
            </a:r>
            <a:r>
              <a:rPr sz="700" spc="-7" dirty="0">
                <a:latin typeface="Cambria"/>
                <a:cs typeface="Cambria"/>
              </a:rPr>
              <a:t> </a:t>
            </a:r>
            <a:r>
              <a:rPr sz="700" spc="-4" dirty="0">
                <a:latin typeface="Cambria"/>
                <a:cs typeface="Cambria"/>
              </a:rPr>
              <a:t>LSM</a:t>
            </a:r>
            <a:endParaRPr sz="700">
              <a:latin typeface="Cambria"/>
              <a:cs typeface="Cambria"/>
            </a:endParaRPr>
          </a:p>
        </p:txBody>
      </p:sp>
      <p:sp>
        <p:nvSpPr>
          <p:cNvPr id="4" name="object 4"/>
          <p:cNvSpPr txBox="1"/>
          <p:nvPr/>
        </p:nvSpPr>
        <p:spPr>
          <a:xfrm>
            <a:off x="1591813" y="2223207"/>
            <a:ext cx="4097867" cy="116443"/>
          </a:xfrm>
          <a:prstGeom prst="rect">
            <a:avLst/>
          </a:prstGeom>
        </p:spPr>
        <p:txBody>
          <a:bodyPr vert="horz" wrap="square" lIns="0" tIns="8637" rIns="0" bIns="0" rtlCol="0">
            <a:spAutoFit/>
          </a:bodyPr>
          <a:lstStyle/>
          <a:p>
            <a:pPr marL="9092">
              <a:spcBef>
                <a:spcPts val="68"/>
              </a:spcBef>
            </a:pPr>
            <a:r>
              <a:rPr sz="700" spc="-4" dirty="0">
                <a:latin typeface="Cambria"/>
                <a:cs typeface="Cambria"/>
              </a:rPr>
              <a:t>Review </a:t>
            </a:r>
            <a:r>
              <a:rPr sz="700" dirty="0">
                <a:latin typeface="Cambria"/>
                <a:cs typeface="Cambria"/>
              </a:rPr>
              <a:t>in </a:t>
            </a:r>
            <a:r>
              <a:rPr sz="700" spc="-4" dirty="0">
                <a:latin typeface="Cambria"/>
                <a:cs typeface="Cambria"/>
              </a:rPr>
              <a:t>1 month, </a:t>
            </a:r>
            <a:r>
              <a:rPr sz="700" dirty="0">
                <a:latin typeface="Cambria"/>
                <a:cs typeface="Cambria"/>
              </a:rPr>
              <a:t>if </a:t>
            </a:r>
            <a:r>
              <a:rPr sz="700" spc="-4" dirty="0">
                <a:latin typeface="Cambria"/>
                <a:cs typeface="Cambria"/>
              </a:rPr>
              <a:t>FPG,PPBG values are</a:t>
            </a:r>
            <a:r>
              <a:rPr sz="700" spc="-7" dirty="0">
                <a:latin typeface="Cambria"/>
                <a:cs typeface="Cambria"/>
              </a:rPr>
              <a:t> </a:t>
            </a:r>
            <a:r>
              <a:rPr sz="700" spc="-4" dirty="0">
                <a:latin typeface="Cambria"/>
                <a:cs typeface="Cambria"/>
              </a:rPr>
              <a:t>high</a:t>
            </a:r>
            <a:endParaRPr sz="700">
              <a:latin typeface="Cambria"/>
              <a:cs typeface="Cambria"/>
            </a:endParaRPr>
          </a:p>
        </p:txBody>
      </p:sp>
      <p:sp>
        <p:nvSpPr>
          <p:cNvPr id="5" name="object 5"/>
          <p:cNvSpPr txBox="1"/>
          <p:nvPr/>
        </p:nvSpPr>
        <p:spPr>
          <a:xfrm>
            <a:off x="1591824" y="2379959"/>
            <a:ext cx="5396751" cy="393442"/>
          </a:xfrm>
          <a:prstGeom prst="rect">
            <a:avLst/>
          </a:prstGeom>
        </p:spPr>
        <p:txBody>
          <a:bodyPr vert="horz" wrap="square" lIns="0" tIns="8637" rIns="0" bIns="0" rtlCol="0">
            <a:spAutoFit/>
          </a:bodyPr>
          <a:lstStyle/>
          <a:p>
            <a:pPr marL="9092">
              <a:lnSpc>
                <a:spcPts val="1360"/>
              </a:lnSpc>
              <a:spcBef>
                <a:spcPts val="68"/>
              </a:spcBef>
            </a:pPr>
            <a:r>
              <a:rPr sz="1100" i="1" spc="-4" dirty="0">
                <a:solidFill>
                  <a:srgbClr val="17365D"/>
                </a:solidFill>
                <a:latin typeface="Arial"/>
                <a:cs typeface="Arial"/>
              </a:rPr>
              <a:t>Add </a:t>
            </a:r>
            <a:r>
              <a:rPr sz="1100" b="1" spc="-4" dirty="0">
                <a:solidFill>
                  <a:srgbClr val="17365D"/>
                </a:solidFill>
                <a:latin typeface="Arial"/>
                <a:cs typeface="Arial"/>
              </a:rPr>
              <a:t>T</a:t>
            </a:r>
            <a:r>
              <a:rPr sz="1100" i="1" spc="-4" dirty="0">
                <a:solidFill>
                  <a:srgbClr val="17365D"/>
                </a:solidFill>
                <a:latin typeface="Arial"/>
                <a:cs typeface="Arial"/>
              </a:rPr>
              <a:t>. </a:t>
            </a:r>
            <a:r>
              <a:rPr sz="1100" b="1" spc="-4" dirty="0">
                <a:solidFill>
                  <a:srgbClr val="17365D"/>
                </a:solidFill>
                <a:latin typeface="Arial"/>
                <a:cs typeface="Arial"/>
              </a:rPr>
              <a:t>Glimepiride 1 mg</a:t>
            </a:r>
            <a:r>
              <a:rPr sz="1100" b="1" spc="14" dirty="0">
                <a:solidFill>
                  <a:srgbClr val="17365D"/>
                </a:solidFill>
                <a:latin typeface="Arial"/>
                <a:cs typeface="Arial"/>
              </a:rPr>
              <a:t> </a:t>
            </a:r>
            <a:r>
              <a:rPr sz="1100" b="1" spc="-11" dirty="0">
                <a:solidFill>
                  <a:srgbClr val="17365D"/>
                </a:solidFill>
                <a:latin typeface="Arial"/>
                <a:cs typeface="Arial"/>
              </a:rPr>
              <a:t>OD</a:t>
            </a:r>
            <a:endParaRPr sz="1100">
              <a:latin typeface="Arial"/>
              <a:cs typeface="Arial"/>
            </a:endParaRPr>
          </a:p>
          <a:p>
            <a:pPr marL="9092" marR="4546">
              <a:lnSpc>
                <a:spcPts val="830"/>
              </a:lnSpc>
              <a:spcBef>
                <a:spcPts val="39"/>
              </a:spcBef>
            </a:pPr>
            <a:r>
              <a:rPr sz="700" spc="-4" dirty="0">
                <a:latin typeface="Cambria"/>
                <a:cs typeface="Cambria"/>
              </a:rPr>
              <a:t>(½ hour before breakfast and reduce to </a:t>
            </a:r>
            <a:r>
              <a:rPr sz="700" dirty="0">
                <a:latin typeface="Cambria"/>
                <a:cs typeface="Cambria"/>
              </a:rPr>
              <a:t>0.5 </a:t>
            </a:r>
            <a:r>
              <a:rPr sz="700" spc="-4" dirty="0">
                <a:latin typeface="Cambria"/>
                <a:cs typeface="Cambria"/>
              </a:rPr>
              <a:t>mg/day depending  if there is</a:t>
            </a:r>
            <a:r>
              <a:rPr sz="700" spc="-14" dirty="0">
                <a:latin typeface="Cambria"/>
                <a:cs typeface="Cambria"/>
              </a:rPr>
              <a:t> </a:t>
            </a:r>
            <a:r>
              <a:rPr sz="700" spc="-4" dirty="0">
                <a:latin typeface="Cambria"/>
                <a:cs typeface="Cambria"/>
              </a:rPr>
              <a:t>hypoglycemia.)</a:t>
            </a:r>
            <a:endParaRPr sz="700">
              <a:latin typeface="Cambria"/>
              <a:cs typeface="Cambria"/>
            </a:endParaRPr>
          </a:p>
          <a:p>
            <a:pPr marL="9092" marR="3637">
              <a:lnSpc>
                <a:spcPts val="845"/>
              </a:lnSpc>
              <a:spcBef>
                <a:spcPts val="4"/>
              </a:spcBef>
            </a:pPr>
            <a:r>
              <a:rPr sz="700" spc="-4" dirty="0">
                <a:latin typeface="Cambria"/>
                <a:cs typeface="Cambria"/>
              </a:rPr>
              <a:t>Along </a:t>
            </a:r>
            <a:r>
              <a:rPr sz="700" spc="-7" dirty="0">
                <a:latin typeface="Cambria"/>
                <a:cs typeface="Cambria"/>
              </a:rPr>
              <a:t>with </a:t>
            </a:r>
            <a:r>
              <a:rPr sz="700" spc="-4" dirty="0">
                <a:latin typeface="Cambria"/>
                <a:cs typeface="Cambria"/>
              </a:rPr>
              <a:t>LSM, T.Metformin </a:t>
            </a:r>
            <a:r>
              <a:rPr sz="700" dirty="0">
                <a:latin typeface="Cambria"/>
                <a:cs typeface="Cambria"/>
              </a:rPr>
              <a:t>1000mg </a:t>
            </a:r>
            <a:r>
              <a:rPr sz="700" spc="-4" dirty="0">
                <a:latin typeface="Cambria"/>
                <a:cs typeface="Cambria"/>
              </a:rPr>
              <a:t>BID. </a:t>
            </a:r>
            <a:r>
              <a:rPr sz="700" dirty="0">
                <a:latin typeface="Cambria"/>
                <a:cs typeface="Cambria"/>
              </a:rPr>
              <a:t>Give </a:t>
            </a:r>
            <a:r>
              <a:rPr sz="700" spc="-4" dirty="0">
                <a:latin typeface="Cambria"/>
                <a:cs typeface="Cambria"/>
              </a:rPr>
              <a:t>hypoglycemia  training.</a:t>
            </a:r>
            <a:endParaRPr sz="700">
              <a:latin typeface="Cambria"/>
              <a:cs typeface="Cambria"/>
            </a:endParaRPr>
          </a:p>
        </p:txBody>
      </p:sp>
      <p:sp>
        <p:nvSpPr>
          <p:cNvPr id="6" name="object 6"/>
          <p:cNvSpPr txBox="1"/>
          <p:nvPr/>
        </p:nvSpPr>
        <p:spPr>
          <a:xfrm>
            <a:off x="1591814" y="3199656"/>
            <a:ext cx="5320056" cy="443850"/>
          </a:xfrm>
          <a:prstGeom prst="rect">
            <a:avLst/>
          </a:prstGeom>
        </p:spPr>
        <p:txBody>
          <a:bodyPr vert="horz" wrap="square" lIns="0" tIns="20457" rIns="0" bIns="0" rtlCol="0">
            <a:spAutoFit/>
          </a:bodyPr>
          <a:lstStyle/>
          <a:p>
            <a:pPr marL="9092" marR="3637" indent="23639">
              <a:lnSpc>
                <a:spcPts val="1317"/>
              </a:lnSpc>
              <a:spcBef>
                <a:spcPts val="161"/>
              </a:spcBef>
            </a:pPr>
            <a:r>
              <a:rPr sz="1100" i="1" spc="-4" dirty="0">
                <a:solidFill>
                  <a:srgbClr val="17365D"/>
                </a:solidFill>
                <a:latin typeface="Arial"/>
                <a:cs typeface="Arial"/>
              </a:rPr>
              <a:t>Intensify </a:t>
            </a:r>
            <a:r>
              <a:rPr sz="1100" b="1" spc="-4" dirty="0">
                <a:solidFill>
                  <a:srgbClr val="17365D"/>
                </a:solidFill>
                <a:latin typeface="Arial"/>
                <a:cs typeface="Arial"/>
              </a:rPr>
              <a:t>T.Glimepiride 1 </a:t>
            </a:r>
            <a:r>
              <a:rPr sz="1100" b="1" spc="-7" dirty="0">
                <a:solidFill>
                  <a:srgbClr val="17365D"/>
                </a:solidFill>
                <a:latin typeface="Arial"/>
                <a:cs typeface="Arial"/>
              </a:rPr>
              <a:t>mg BD </a:t>
            </a:r>
            <a:r>
              <a:rPr sz="1100" spc="-4" dirty="0">
                <a:solidFill>
                  <a:srgbClr val="17365D"/>
                </a:solidFill>
                <a:latin typeface="Arial"/>
                <a:cs typeface="Arial"/>
              </a:rPr>
              <a:t>up  to 2mg BID</a:t>
            </a:r>
            <a:endParaRPr sz="1100">
              <a:latin typeface="Arial"/>
              <a:cs typeface="Arial"/>
            </a:endParaRPr>
          </a:p>
          <a:p>
            <a:pPr marL="32731">
              <a:lnSpc>
                <a:spcPts val="848"/>
              </a:lnSpc>
              <a:spcBef>
                <a:spcPts val="433"/>
              </a:spcBef>
            </a:pPr>
            <a:r>
              <a:rPr sz="700" spc="-4" dirty="0">
                <a:latin typeface="Cambria"/>
                <a:cs typeface="Cambria"/>
              </a:rPr>
              <a:t>(½ hour before</a:t>
            </a:r>
            <a:r>
              <a:rPr sz="700" spc="4" dirty="0">
                <a:latin typeface="Cambria"/>
                <a:cs typeface="Cambria"/>
              </a:rPr>
              <a:t> </a:t>
            </a:r>
            <a:r>
              <a:rPr sz="700" spc="-4" dirty="0">
                <a:latin typeface="Cambria"/>
                <a:cs typeface="Cambria"/>
              </a:rPr>
              <a:t>meals)</a:t>
            </a:r>
            <a:endParaRPr sz="700">
              <a:latin typeface="Cambria"/>
              <a:cs typeface="Cambria"/>
            </a:endParaRPr>
          </a:p>
          <a:p>
            <a:pPr marL="9092">
              <a:lnSpc>
                <a:spcPts val="848"/>
              </a:lnSpc>
            </a:pPr>
            <a:r>
              <a:rPr sz="700" spc="-4" dirty="0">
                <a:latin typeface="Cambria"/>
                <a:cs typeface="Cambria"/>
              </a:rPr>
              <a:t>Along with LSM, T.Metformin 1000 mg/day</a:t>
            </a:r>
            <a:r>
              <a:rPr sz="700" spc="7" dirty="0">
                <a:latin typeface="Cambria"/>
                <a:cs typeface="Cambria"/>
              </a:rPr>
              <a:t> </a:t>
            </a:r>
            <a:r>
              <a:rPr sz="700" spc="-4" dirty="0">
                <a:latin typeface="Cambria"/>
                <a:cs typeface="Cambria"/>
              </a:rPr>
              <a:t>BID.</a:t>
            </a:r>
            <a:endParaRPr sz="700">
              <a:latin typeface="Cambria"/>
              <a:cs typeface="Cambria"/>
            </a:endParaRPr>
          </a:p>
        </p:txBody>
      </p:sp>
      <p:sp>
        <p:nvSpPr>
          <p:cNvPr id="7" name="object 7"/>
          <p:cNvSpPr txBox="1"/>
          <p:nvPr/>
        </p:nvSpPr>
        <p:spPr>
          <a:xfrm>
            <a:off x="1591813" y="3826810"/>
            <a:ext cx="5397749" cy="249652"/>
          </a:xfrm>
          <a:prstGeom prst="rect">
            <a:avLst/>
          </a:prstGeom>
        </p:spPr>
        <p:txBody>
          <a:bodyPr vert="horz" wrap="square" lIns="0" tIns="18638" rIns="0" bIns="0" rtlCol="0">
            <a:spAutoFit/>
          </a:bodyPr>
          <a:lstStyle/>
          <a:p>
            <a:pPr marL="9092" marR="3637">
              <a:lnSpc>
                <a:spcPts val="895"/>
              </a:lnSpc>
              <a:spcBef>
                <a:spcPts val="146"/>
              </a:spcBef>
            </a:pPr>
            <a:r>
              <a:rPr sz="800" dirty="0">
                <a:latin typeface="Georgia"/>
                <a:cs typeface="Georgia"/>
              </a:rPr>
              <a:t>If </a:t>
            </a:r>
            <a:r>
              <a:rPr sz="800" spc="-4" dirty="0">
                <a:latin typeface="Georgia"/>
                <a:cs typeface="Georgia"/>
              </a:rPr>
              <a:t>plasma glucose not under control after second drug  and </a:t>
            </a:r>
            <a:r>
              <a:rPr sz="800" dirty="0">
                <a:latin typeface="Georgia"/>
                <a:cs typeface="Georgia"/>
              </a:rPr>
              <a:t>if </a:t>
            </a:r>
            <a:r>
              <a:rPr sz="800" spc="-4" dirty="0">
                <a:latin typeface="Georgia"/>
                <a:cs typeface="Georgia"/>
              </a:rPr>
              <a:t>any complications</a:t>
            </a:r>
            <a:r>
              <a:rPr sz="800" spc="-14" dirty="0">
                <a:latin typeface="Georgia"/>
                <a:cs typeface="Georgia"/>
              </a:rPr>
              <a:t> </a:t>
            </a:r>
            <a:r>
              <a:rPr sz="800" spc="-4" dirty="0">
                <a:latin typeface="Georgia"/>
                <a:cs typeface="Georgia"/>
              </a:rPr>
              <a:t>present,</a:t>
            </a:r>
            <a:endParaRPr sz="800">
              <a:latin typeface="Georgia"/>
              <a:cs typeface="Georgia"/>
            </a:endParaRPr>
          </a:p>
          <a:p>
            <a:pPr marL="9092">
              <a:lnSpc>
                <a:spcPts val="870"/>
              </a:lnSpc>
            </a:pPr>
            <a:r>
              <a:rPr sz="800" spc="-4" dirty="0">
                <a:latin typeface="Georgia"/>
                <a:cs typeface="Georgia"/>
              </a:rPr>
              <a:t>Refer </a:t>
            </a:r>
            <a:r>
              <a:rPr sz="800" spc="-7" dirty="0">
                <a:latin typeface="Georgia"/>
                <a:cs typeface="Georgia"/>
              </a:rPr>
              <a:t>to </a:t>
            </a:r>
            <a:r>
              <a:rPr sz="800" spc="-4" dirty="0">
                <a:latin typeface="Georgia"/>
                <a:cs typeface="Georgia"/>
              </a:rPr>
              <a:t>District</a:t>
            </a:r>
            <a:r>
              <a:rPr sz="800" spc="11" dirty="0">
                <a:latin typeface="Georgia"/>
                <a:cs typeface="Georgia"/>
              </a:rPr>
              <a:t> </a:t>
            </a:r>
            <a:r>
              <a:rPr sz="800" spc="-4" dirty="0">
                <a:latin typeface="Georgia"/>
                <a:cs typeface="Georgia"/>
              </a:rPr>
              <a:t>hospital</a:t>
            </a:r>
            <a:endParaRPr sz="800">
              <a:latin typeface="Georgia"/>
              <a:cs typeface="Georgia"/>
            </a:endParaRPr>
          </a:p>
        </p:txBody>
      </p:sp>
      <p:sp>
        <p:nvSpPr>
          <p:cNvPr id="8" name="object 8"/>
          <p:cNvSpPr txBox="1"/>
          <p:nvPr/>
        </p:nvSpPr>
        <p:spPr>
          <a:xfrm>
            <a:off x="1591823" y="4254613"/>
            <a:ext cx="5395757" cy="116363"/>
          </a:xfrm>
          <a:prstGeom prst="rect">
            <a:avLst/>
          </a:prstGeom>
        </p:spPr>
        <p:txBody>
          <a:bodyPr vert="horz" wrap="square" lIns="0" tIns="13638" rIns="0" bIns="0" rtlCol="0">
            <a:spAutoFit/>
          </a:bodyPr>
          <a:lstStyle/>
          <a:p>
            <a:pPr marL="9092" marR="3637">
              <a:lnSpc>
                <a:spcPts val="845"/>
              </a:lnSpc>
              <a:spcBef>
                <a:spcPts val="107"/>
              </a:spcBef>
            </a:pPr>
            <a:r>
              <a:rPr sz="700" spc="-4" dirty="0">
                <a:latin typeface="Cambria"/>
                <a:cs typeface="Cambria"/>
              </a:rPr>
              <a:t>If there is no complications, Continue LSM, Metformin 1 </a:t>
            </a:r>
            <a:r>
              <a:rPr sz="700" spc="-7" dirty="0">
                <a:latin typeface="Cambria"/>
                <a:cs typeface="Cambria"/>
              </a:rPr>
              <a:t>gm  </a:t>
            </a:r>
            <a:r>
              <a:rPr sz="700" spc="-4" dirty="0">
                <a:latin typeface="Cambria"/>
                <a:cs typeface="Cambria"/>
              </a:rPr>
              <a:t>BD, </a:t>
            </a:r>
            <a:r>
              <a:rPr sz="700" spc="-7" dirty="0">
                <a:latin typeface="Cambria"/>
                <a:cs typeface="Cambria"/>
              </a:rPr>
              <a:t>Tab. </a:t>
            </a:r>
            <a:r>
              <a:rPr sz="700" spc="-4" dirty="0">
                <a:latin typeface="Cambria"/>
                <a:cs typeface="Cambria"/>
              </a:rPr>
              <a:t>Glimepiride 2mg</a:t>
            </a:r>
            <a:r>
              <a:rPr sz="700" spc="18" dirty="0">
                <a:latin typeface="Cambria"/>
                <a:cs typeface="Cambria"/>
              </a:rPr>
              <a:t> </a:t>
            </a:r>
            <a:r>
              <a:rPr sz="700" dirty="0">
                <a:latin typeface="Cambria"/>
                <a:cs typeface="Cambria"/>
              </a:rPr>
              <a:t>BD,</a:t>
            </a:r>
            <a:endParaRPr sz="700">
              <a:latin typeface="Cambria"/>
              <a:cs typeface="Cambria"/>
            </a:endParaRPr>
          </a:p>
        </p:txBody>
      </p:sp>
      <p:sp>
        <p:nvSpPr>
          <p:cNvPr id="9" name="object 9"/>
          <p:cNvSpPr txBox="1"/>
          <p:nvPr/>
        </p:nvSpPr>
        <p:spPr>
          <a:xfrm>
            <a:off x="1591813" y="4490564"/>
            <a:ext cx="4517215" cy="485775"/>
          </a:xfrm>
          <a:prstGeom prst="rect">
            <a:avLst/>
          </a:prstGeom>
        </p:spPr>
        <p:txBody>
          <a:bodyPr vert="horz" wrap="square" lIns="0" tIns="8637" rIns="0" bIns="0" rtlCol="0">
            <a:spAutoFit/>
          </a:bodyPr>
          <a:lstStyle/>
          <a:p>
            <a:pPr marL="9092">
              <a:spcBef>
                <a:spcPts val="68"/>
              </a:spcBef>
            </a:pPr>
            <a:r>
              <a:rPr sz="1100" i="1" spc="-4" dirty="0">
                <a:solidFill>
                  <a:srgbClr val="17365D"/>
                </a:solidFill>
                <a:latin typeface="Arial"/>
                <a:cs typeface="Arial"/>
              </a:rPr>
              <a:t>Add </a:t>
            </a:r>
            <a:r>
              <a:rPr sz="1100" b="1" spc="-4" dirty="0">
                <a:solidFill>
                  <a:srgbClr val="17365D"/>
                </a:solidFill>
                <a:latin typeface="Arial"/>
                <a:cs typeface="Arial"/>
              </a:rPr>
              <a:t>T</a:t>
            </a:r>
            <a:r>
              <a:rPr sz="1100" spc="-4" dirty="0">
                <a:solidFill>
                  <a:srgbClr val="17365D"/>
                </a:solidFill>
                <a:latin typeface="Arial"/>
                <a:cs typeface="Arial"/>
              </a:rPr>
              <a:t>.</a:t>
            </a:r>
            <a:r>
              <a:rPr sz="1100" b="1" spc="-4" dirty="0">
                <a:solidFill>
                  <a:srgbClr val="17365D"/>
                </a:solidFill>
                <a:latin typeface="Arial"/>
                <a:cs typeface="Arial"/>
              </a:rPr>
              <a:t>Pioglitazone 7.5 mg</a:t>
            </a:r>
            <a:r>
              <a:rPr sz="1100" b="1" dirty="0">
                <a:solidFill>
                  <a:srgbClr val="17365D"/>
                </a:solidFill>
                <a:latin typeface="Arial"/>
                <a:cs typeface="Arial"/>
              </a:rPr>
              <a:t> </a:t>
            </a:r>
            <a:r>
              <a:rPr sz="1100" b="1" spc="-11" dirty="0">
                <a:solidFill>
                  <a:srgbClr val="17365D"/>
                </a:solidFill>
                <a:latin typeface="Arial"/>
                <a:cs typeface="Arial"/>
              </a:rPr>
              <a:t>OD</a:t>
            </a:r>
            <a:endParaRPr sz="1100">
              <a:latin typeface="Arial"/>
              <a:cs typeface="Arial"/>
            </a:endParaRPr>
          </a:p>
          <a:p>
            <a:pPr marL="9092">
              <a:lnSpc>
                <a:spcPts val="852"/>
              </a:lnSpc>
              <a:spcBef>
                <a:spcPts val="637"/>
              </a:spcBef>
            </a:pPr>
            <a:r>
              <a:rPr sz="700" spc="-4" dirty="0">
                <a:latin typeface="Cambria"/>
                <a:cs typeface="Cambria"/>
              </a:rPr>
              <a:t>(to a maximum 15 mg </a:t>
            </a:r>
            <a:r>
              <a:rPr sz="700" dirty="0">
                <a:latin typeface="Cambria"/>
                <a:cs typeface="Cambria"/>
              </a:rPr>
              <a:t>once</a:t>
            </a:r>
            <a:r>
              <a:rPr sz="700" spc="4" dirty="0">
                <a:latin typeface="Cambria"/>
                <a:cs typeface="Cambria"/>
              </a:rPr>
              <a:t> </a:t>
            </a:r>
            <a:r>
              <a:rPr sz="700" dirty="0">
                <a:latin typeface="Cambria"/>
                <a:cs typeface="Cambria"/>
              </a:rPr>
              <a:t>daily)</a:t>
            </a:r>
            <a:endParaRPr sz="700">
              <a:latin typeface="Cambria"/>
              <a:cs typeface="Cambria"/>
            </a:endParaRPr>
          </a:p>
          <a:p>
            <a:pPr marL="9092">
              <a:lnSpc>
                <a:spcPts val="852"/>
              </a:lnSpc>
            </a:pPr>
            <a:r>
              <a:rPr sz="700" spc="-4" dirty="0">
                <a:latin typeface="Cambria"/>
                <a:cs typeface="Cambria"/>
              </a:rPr>
              <a:t>Avoid </a:t>
            </a:r>
            <a:r>
              <a:rPr sz="700" dirty="0">
                <a:latin typeface="Cambria"/>
                <a:cs typeface="Cambria"/>
              </a:rPr>
              <a:t>in </a:t>
            </a:r>
            <a:r>
              <a:rPr sz="700" spc="-4" dirty="0">
                <a:latin typeface="Cambria"/>
                <a:cs typeface="Cambria"/>
              </a:rPr>
              <a:t>cardiac failure, fluid overload</a:t>
            </a:r>
            <a:r>
              <a:rPr sz="700" spc="11" dirty="0">
                <a:latin typeface="Cambria"/>
                <a:cs typeface="Cambria"/>
              </a:rPr>
              <a:t> </a:t>
            </a:r>
            <a:r>
              <a:rPr sz="700" spc="-4" dirty="0">
                <a:latin typeface="Cambria"/>
                <a:cs typeface="Cambria"/>
              </a:rPr>
              <a:t>patients</a:t>
            </a:r>
            <a:endParaRPr sz="700">
              <a:latin typeface="Cambria"/>
              <a:cs typeface="Cambria"/>
            </a:endParaRPr>
          </a:p>
        </p:txBody>
      </p:sp>
      <p:sp>
        <p:nvSpPr>
          <p:cNvPr id="10" name="object 10"/>
          <p:cNvSpPr txBox="1"/>
          <p:nvPr/>
        </p:nvSpPr>
        <p:spPr>
          <a:xfrm>
            <a:off x="1591816" y="4989536"/>
            <a:ext cx="4442509" cy="379678"/>
          </a:xfrm>
          <a:prstGeom prst="rect">
            <a:avLst/>
          </a:prstGeom>
        </p:spPr>
        <p:txBody>
          <a:bodyPr vert="horz" wrap="square" lIns="0" tIns="38186" rIns="0" bIns="0" rtlCol="0">
            <a:spAutoFit/>
          </a:bodyPr>
          <a:lstStyle/>
          <a:p>
            <a:pPr marL="9092">
              <a:spcBef>
                <a:spcPts val="301"/>
              </a:spcBef>
            </a:pPr>
            <a:r>
              <a:rPr sz="700" spc="-4" dirty="0">
                <a:latin typeface="Cambria"/>
                <a:cs typeface="Cambria"/>
              </a:rPr>
              <a:t>If plasma glucose not under control </a:t>
            </a:r>
            <a:r>
              <a:rPr sz="700" dirty="0">
                <a:latin typeface="Cambria"/>
                <a:cs typeface="Cambria"/>
              </a:rPr>
              <a:t>after </a:t>
            </a:r>
            <a:r>
              <a:rPr sz="700" spc="-4" dirty="0">
                <a:latin typeface="Cambria"/>
                <a:cs typeface="Cambria"/>
              </a:rPr>
              <a:t>third</a:t>
            </a:r>
            <a:r>
              <a:rPr sz="700" dirty="0">
                <a:latin typeface="Cambria"/>
                <a:cs typeface="Cambria"/>
              </a:rPr>
              <a:t> </a:t>
            </a:r>
            <a:r>
              <a:rPr sz="700" spc="-7" dirty="0">
                <a:latin typeface="Cambria"/>
                <a:cs typeface="Cambria"/>
              </a:rPr>
              <a:t>drug,</a:t>
            </a:r>
            <a:endParaRPr sz="700">
              <a:latin typeface="Cambria"/>
              <a:cs typeface="Cambria"/>
            </a:endParaRPr>
          </a:p>
          <a:p>
            <a:pPr marL="9092">
              <a:spcBef>
                <a:spcPts val="369"/>
              </a:spcBef>
            </a:pPr>
            <a:r>
              <a:rPr sz="1100" b="1" i="1" spc="-4" dirty="0">
                <a:solidFill>
                  <a:srgbClr val="17365D"/>
                </a:solidFill>
                <a:latin typeface="Arial"/>
                <a:cs typeface="Arial"/>
              </a:rPr>
              <a:t>Start</a:t>
            </a:r>
            <a:r>
              <a:rPr sz="1100" b="1" i="1" spc="-7" dirty="0">
                <a:solidFill>
                  <a:srgbClr val="17365D"/>
                </a:solidFill>
                <a:latin typeface="Arial"/>
                <a:cs typeface="Arial"/>
              </a:rPr>
              <a:t> </a:t>
            </a:r>
            <a:r>
              <a:rPr sz="1100" b="1" spc="-4" dirty="0">
                <a:solidFill>
                  <a:srgbClr val="17365D"/>
                </a:solidFill>
                <a:latin typeface="Arial"/>
                <a:cs typeface="Arial"/>
              </a:rPr>
              <a:t>Insulin</a:t>
            </a:r>
            <a:endParaRPr sz="1100">
              <a:latin typeface="Arial"/>
              <a:cs typeface="Arial"/>
            </a:endParaRPr>
          </a:p>
        </p:txBody>
      </p:sp>
      <p:sp>
        <p:nvSpPr>
          <p:cNvPr id="11" name="object 11"/>
          <p:cNvSpPr txBox="1"/>
          <p:nvPr/>
        </p:nvSpPr>
        <p:spPr>
          <a:xfrm>
            <a:off x="1591815" y="5449256"/>
            <a:ext cx="4206438" cy="329322"/>
          </a:xfrm>
          <a:prstGeom prst="rect">
            <a:avLst/>
          </a:prstGeom>
        </p:spPr>
        <p:txBody>
          <a:bodyPr vert="horz" wrap="square" lIns="0" tIns="8637" rIns="0" bIns="0" rtlCol="0">
            <a:spAutoFit/>
          </a:bodyPr>
          <a:lstStyle/>
          <a:p>
            <a:pPr marL="9092">
              <a:spcBef>
                <a:spcPts val="68"/>
              </a:spcBef>
            </a:pPr>
            <a:r>
              <a:rPr sz="700" b="1" spc="-4" dirty="0">
                <a:latin typeface="Cambria"/>
                <a:cs typeface="Cambria"/>
              </a:rPr>
              <a:t>If plasma glucose not under</a:t>
            </a:r>
            <a:r>
              <a:rPr sz="700" b="1" spc="-7" dirty="0">
                <a:latin typeface="Cambria"/>
                <a:cs typeface="Cambria"/>
              </a:rPr>
              <a:t> </a:t>
            </a:r>
            <a:r>
              <a:rPr sz="700" b="1" spc="-4" dirty="0">
                <a:latin typeface="Cambria"/>
                <a:cs typeface="Cambria"/>
              </a:rPr>
              <a:t>control</a:t>
            </a:r>
            <a:endParaRPr sz="700">
              <a:latin typeface="Cambria"/>
              <a:cs typeface="Cambria"/>
            </a:endParaRPr>
          </a:p>
          <a:p>
            <a:pPr marL="9092">
              <a:spcBef>
                <a:spcPts val="72"/>
              </a:spcBef>
            </a:pPr>
            <a:r>
              <a:rPr sz="1300" b="1" i="1" spc="-4" dirty="0">
                <a:solidFill>
                  <a:srgbClr val="17365D"/>
                </a:solidFill>
                <a:latin typeface="Arial"/>
                <a:cs typeface="Arial"/>
              </a:rPr>
              <a:t>Refer </a:t>
            </a:r>
            <a:r>
              <a:rPr sz="1300" b="1" dirty="0">
                <a:solidFill>
                  <a:srgbClr val="17365D"/>
                </a:solidFill>
                <a:latin typeface="Arial"/>
                <a:cs typeface="Arial"/>
              </a:rPr>
              <a:t>to </a:t>
            </a:r>
            <a:r>
              <a:rPr sz="1300" b="1" spc="-4" dirty="0">
                <a:solidFill>
                  <a:srgbClr val="17365D"/>
                </a:solidFill>
                <a:latin typeface="Arial"/>
                <a:cs typeface="Arial"/>
              </a:rPr>
              <a:t>District</a:t>
            </a:r>
            <a:r>
              <a:rPr sz="1300" b="1" spc="-21" dirty="0">
                <a:solidFill>
                  <a:srgbClr val="17365D"/>
                </a:solidFill>
                <a:latin typeface="Arial"/>
                <a:cs typeface="Arial"/>
              </a:rPr>
              <a:t> </a:t>
            </a:r>
            <a:r>
              <a:rPr sz="1300" b="1" dirty="0">
                <a:solidFill>
                  <a:srgbClr val="17365D"/>
                </a:solidFill>
                <a:latin typeface="Arial"/>
                <a:cs typeface="Arial"/>
              </a:rPr>
              <a:t>hospital</a:t>
            </a:r>
            <a:endParaRPr sz="1300">
              <a:latin typeface="Arial"/>
              <a:cs typeface="Arial"/>
            </a:endParaRPr>
          </a:p>
        </p:txBody>
      </p:sp>
      <p:sp>
        <p:nvSpPr>
          <p:cNvPr id="12" name="object 12"/>
          <p:cNvSpPr/>
          <p:nvPr/>
        </p:nvSpPr>
        <p:spPr>
          <a:xfrm>
            <a:off x="821767" y="1153550"/>
            <a:ext cx="526927" cy="171109"/>
          </a:xfrm>
          <a:custGeom>
            <a:avLst/>
            <a:gdLst/>
            <a:ahLst/>
            <a:cxnLst/>
            <a:rect l="l" t="t" r="r" b="b"/>
            <a:pathLst>
              <a:path w="335915" h="319405">
                <a:moveTo>
                  <a:pt x="167957" y="0"/>
                </a:moveTo>
                <a:lnTo>
                  <a:pt x="123307" y="5704"/>
                </a:lnTo>
                <a:lnTo>
                  <a:pt x="83185" y="21801"/>
                </a:lnTo>
                <a:lnTo>
                  <a:pt x="49193" y="46767"/>
                </a:lnTo>
                <a:lnTo>
                  <a:pt x="22931" y="79078"/>
                </a:lnTo>
                <a:lnTo>
                  <a:pt x="5999" y="117210"/>
                </a:lnTo>
                <a:lnTo>
                  <a:pt x="0" y="159639"/>
                </a:lnTo>
                <a:lnTo>
                  <a:pt x="5999" y="202121"/>
                </a:lnTo>
                <a:lnTo>
                  <a:pt x="22931" y="240288"/>
                </a:lnTo>
                <a:lnTo>
                  <a:pt x="49193" y="272621"/>
                </a:lnTo>
                <a:lnTo>
                  <a:pt x="83185" y="297598"/>
                </a:lnTo>
                <a:lnTo>
                  <a:pt x="123307" y="313699"/>
                </a:lnTo>
                <a:lnTo>
                  <a:pt x="167957" y="319405"/>
                </a:lnTo>
                <a:lnTo>
                  <a:pt x="212607" y="313699"/>
                </a:lnTo>
                <a:lnTo>
                  <a:pt x="252729" y="297598"/>
                </a:lnTo>
                <a:lnTo>
                  <a:pt x="286721" y="272621"/>
                </a:lnTo>
                <a:lnTo>
                  <a:pt x="312983" y="240288"/>
                </a:lnTo>
                <a:lnTo>
                  <a:pt x="329915" y="202121"/>
                </a:lnTo>
                <a:lnTo>
                  <a:pt x="335915" y="159639"/>
                </a:lnTo>
                <a:lnTo>
                  <a:pt x="329915" y="117210"/>
                </a:lnTo>
                <a:lnTo>
                  <a:pt x="312983" y="79078"/>
                </a:lnTo>
                <a:lnTo>
                  <a:pt x="286721" y="46767"/>
                </a:lnTo>
                <a:lnTo>
                  <a:pt x="252729" y="21801"/>
                </a:lnTo>
                <a:lnTo>
                  <a:pt x="212607" y="5704"/>
                </a:lnTo>
                <a:lnTo>
                  <a:pt x="167957" y="0"/>
                </a:lnTo>
                <a:close/>
              </a:path>
            </a:pathLst>
          </a:custGeom>
          <a:solidFill>
            <a:srgbClr val="4F81BC"/>
          </a:solidFill>
        </p:spPr>
        <p:txBody>
          <a:bodyPr wrap="square" lIns="0" tIns="0" rIns="0" bIns="0" rtlCol="0"/>
          <a:lstStyle/>
          <a:p>
            <a:endParaRPr/>
          </a:p>
        </p:txBody>
      </p:sp>
      <p:sp>
        <p:nvSpPr>
          <p:cNvPr id="13" name="object 13"/>
          <p:cNvSpPr/>
          <p:nvPr/>
        </p:nvSpPr>
        <p:spPr>
          <a:xfrm>
            <a:off x="821767" y="1153550"/>
            <a:ext cx="526927" cy="171109"/>
          </a:xfrm>
          <a:custGeom>
            <a:avLst/>
            <a:gdLst/>
            <a:ahLst/>
            <a:cxnLst/>
            <a:rect l="l" t="t" r="r" b="b"/>
            <a:pathLst>
              <a:path w="335915" h="319405">
                <a:moveTo>
                  <a:pt x="167957" y="0"/>
                </a:moveTo>
                <a:lnTo>
                  <a:pt x="123307" y="5704"/>
                </a:lnTo>
                <a:lnTo>
                  <a:pt x="83185" y="21801"/>
                </a:lnTo>
                <a:lnTo>
                  <a:pt x="49193" y="46767"/>
                </a:lnTo>
                <a:lnTo>
                  <a:pt x="22931" y="79078"/>
                </a:lnTo>
                <a:lnTo>
                  <a:pt x="5999" y="117210"/>
                </a:lnTo>
                <a:lnTo>
                  <a:pt x="0" y="159639"/>
                </a:lnTo>
                <a:lnTo>
                  <a:pt x="5999" y="202121"/>
                </a:lnTo>
                <a:lnTo>
                  <a:pt x="22931" y="240288"/>
                </a:lnTo>
                <a:lnTo>
                  <a:pt x="49193" y="272621"/>
                </a:lnTo>
                <a:lnTo>
                  <a:pt x="83185" y="297598"/>
                </a:lnTo>
                <a:lnTo>
                  <a:pt x="123307" y="313699"/>
                </a:lnTo>
                <a:lnTo>
                  <a:pt x="167957" y="319405"/>
                </a:lnTo>
                <a:lnTo>
                  <a:pt x="212607" y="313699"/>
                </a:lnTo>
                <a:lnTo>
                  <a:pt x="252729" y="297598"/>
                </a:lnTo>
                <a:lnTo>
                  <a:pt x="286721" y="272621"/>
                </a:lnTo>
                <a:lnTo>
                  <a:pt x="312983" y="240288"/>
                </a:lnTo>
                <a:lnTo>
                  <a:pt x="329915" y="202121"/>
                </a:lnTo>
                <a:lnTo>
                  <a:pt x="335915" y="159639"/>
                </a:lnTo>
                <a:lnTo>
                  <a:pt x="329915" y="117210"/>
                </a:lnTo>
                <a:lnTo>
                  <a:pt x="312983" y="79078"/>
                </a:lnTo>
                <a:lnTo>
                  <a:pt x="286721" y="46767"/>
                </a:lnTo>
                <a:lnTo>
                  <a:pt x="252729" y="21801"/>
                </a:lnTo>
                <a:lnTo>
                  <a:pt x="212607" y="5704"/>
                </a:lnTo>
                <a:lnTo>
                  <a:pt x="167957" y="0"/>
                </a:lnTo>
                <a:close/>
              </a:path>
            </a:pathLst>
          </a:custGeom>
          <a:ln w="9525">
            <a:solidFill>
              <a:srgbClr val="4F81BC"/>
            </a:solidFill>
          </a:ln>
        </p:spPr>
        <p:txBody>
          <a:bodyPr wrap="square" lIns="0" tIns="0" rIns="0" bIns="0" rtlCol="0"/>
          <a:lstStyle/>
          <a:p>
            <a:endParaRPr/>
          </a:p>
        </p:txBody>
      </p:sp>
      <p:sp>
        <p:nvSpPr>
          <p:cNvPr id="14" name="object 14"/>
          <p:cNvSpPr txBox="1"/>
          <p:nvPr/>
        </p:nvSpPr>
        <p:spPr>
          <a:xfrm>
            <a:off x="1010422" y="1187772"/>
            <a:ext cx="151403" cy="132291"/>
          </a:xfrm>
          <a:prstGeom prst="rect">
            <a:avLst/>
          </a:prstGeom>
        </p:spPr>
        <p:txBody>
          <a:bodyPr vert="horz" wrap="square" lIns="0" tIns="9092" rIns="0" bIns="0" rtlCol="0">
            <a:spAutoFit/>
          </a:bodyPr>
          <a:lstStyle/>
          <a:p>
            <a:pPr marL="9092">
              <a:spcBef>
                <a:spcPts val="72"/>
              </a:spcBef>
            </a:pPr>
            <a:r>
              <a:rPr sz="800" dirty="0">
                <a:latin typeface="Calibri"/>
                <a:cs typeface="Calibri"/>
              </a:rPr>
              <a:t>1</a:t>
            </a:r>
            <a:endParaRPr sz="800">
              <a:latin typeface="Calibri"/>
              <a:cs typeface="Calibri"/>
            </a:endParaRPr>
          </a:p>
        </p:txBody>
      </p:sp>
      <p:sp>
        <p:nvSpPr>
          <p:cNvPr id="15" name="object 15"/>
          <p:cNvSpPr/>
          <p:nvPr/>
        </p:nvSpPr>
        <p:spPr>
          <a:xfrm>
            <a:off x="821767" y="1759745"/>
            <a:ext cx="527921" cy="171450"/>
          </a:xfrm>
          <a:custGeom>
            <a:avLst/>
            <a:gdLst/>
            <a:ahLst/>
            <a:cxnLst/>
            <a:rect l="l" t="t" r="r" b="b"/>
            <a:pathLst>
              <a:path w="336550" h="320039">
                <a:moveTo>
                  <a:pt x="168275" y="0"/>
                </a:moveTo>
                <a:lnTo>
                  <a:pt x="123539" y="5715"/>
                </a:lnTo>
                <a:lnTo>
                  <a:pt x="83342" y="21844"/>
                </a:lnTo>
                <a:lnTo>
                  <a:pt x="49285" y="46863"/>
                </a:lnTo>
                <a:lnTo>
                  <a:pt x="22973" y="79248"/>
                </a:lnTo>
                <a:lnTo>
                  <a:pt x="6010" y="117475"/>
                </a:lnTo>
                <a:lnTo>
                  <a:pt x="0" y="160020"/>
                </a:lnTo>
                <a:lnTo>
                  <a:pt x="6010" y="202565"/>
                </a:lnTo>
                <a:lnTo>
                  <a:pt x="22973" y="240792"/>
                </a:lnTo>
                <a:lnTo>
                  <a:pt x="49285" y="273176"/>
                </a:lnTo>
                <a:lnTo>
                  <a:pt x="83342" y="298196"/>
                </a:lnTo>
                <a:lnTo>
                  <a:pt x="123539" y="314325"/>
                </a:lnTo>
                <a:lnTo>
                  <a:pt x="168275" y="320040"/>
                </a:lnTo>
                <a:lnTo>
                  <a:pt x="213010" y="314325"/>
                </a:lnTo>
                <a:lnTo>
                  <a:pt x="253207" y="298196"/>
                </a:lnTo>
                <a:lnTo>
                  <a:pt x="287264" y="273176"/>
                </a:lnTo>
                <a:lnTo>
                  <a:pt x="313576" y="240792"/>
                </a:lnTo>
                <a:lnTo>
                  <a:pt x="330539" y="202565"/>
                </a:lnTo>
                <a:lnTo>
                  <a:pt x="336550" y="160020"/>
                </a:lnTo>
                <a:lnTo>
                  <a:pt x="330539" y="117475"/>
                </a:lnTo>
                <a:lnTo>
                  <a:pt x="313576" y="79248"/>
                </a:lnTo>
                <a:lnTo>
                  <a:pt x="287264" y="46863"/>
                </a:lnTo>
                <a:lnTo>
                  <a:pt x="253207" y="21844"/>
                </a:lnTo>
                <a:lnTo>
                  <a:pt x="213010" y="5715"/>
                </a:lnTo>
                <a:lnTo>
                  <a:pt x="168275" y="0"/>
                </a:lnTo>
                <a:close/>
              </a:path>
            </a:pathLst>
          </a:custGeom>
          <a:solidFill>
            <a:srgbClr val="4F81BC"/>
          </a:solidFill>
        </p:spPr>
        <p:txBody>
          <a:bodyPr wrap="square" lIns="0" tIns="0" rIns="0" bIns="0" rtlCol="0"/>
          <a:lstStyle/>
          <a:p>
            <a:endParaRPr/>
          </a:p>
        </p:txBody>
      </p:sp>
      <p:sp>
        <p:nvSpPr>
          <p:cNvPr id="16" name="object 16"/>
          <p:cNvSpPr/>
          <p:nvPr/>
        </p:nvSpPr>
        <p:spPr>
          <a:xfrm>
            <a:off x="821767" y="1759745"/>
            <a:ext cx="527921" cy="171450"/>
          </a:xfrm>
          <a:custGeom>
            <a:avLst/>
            <a:gdLst/>
            <a:ahLst/>
            <a:cxnLst/>
            <a:rect l="l" t="t" r="r" b="b"/>
            <a:pathLst>
              <a:path w="336550" h="320039">
                <a:moveTo>
                  <a:pt x="168275" y="0"/>
                </a:moveTo>
                <a:lnTo>
                  <a:pt x="123539" y="5715"/>
                </a:lnTo>
                <a:lnTo>
                  <a:pt x="83342" y="21844"/>
                </a:lnTo>
                <a:lnTo>
                  <a:pt x="49285" y="46863"/>
                </a:lnTo>
                <a:lnTo>
                  <a:pt x="22973" y="79248"/>
                </a:lnTo>
                <a:lnTo>
                  <a:pt x="6010" y="117475"/>
                </a:lnTo>
                <a:lnTo>
                  <a:pt x="0" y="160020"/>
                </a:lnTo>
                <a:lnTo>
                  <a:pt x="6010" y="202565"/>
                </a:lnTo>
                <a:lnTo>
                  <a:pt x="22973" y="240792"/>
                </a:lnTo>
                <a:lnTo>
                  <a:pt x="49285" y="273176"/>
                </a:lnTo>
                <a:lnTo>
                  <a:pt x="83342" y="298196"/>
                </a:lnTo>
                <a:lnTo>
                  <a:pt x="123539" y="314325"/>
                </a:lnTo>
                <a:lnTo>
                  <a:pt x="168275" y="320040"/>
                </a:lnTo>
                <a:lnTo>
                  <a:pt x="213010" y="314325"/>
                </a:lnTo>
                <a:lnTo>
                  <a:pt x="253207" y="298196"/>
                </a:lnTo>
                <a:lnTo>
                  <a:pt x="287264" y="273176"/>
                </a:lnTo>
                <a:lnTo>
                  <a:pt x="313576" y="240792"/>
                </a:lnTo>
                <a:lnTo>
                  <a:pt x="330539" y="202565"/>
                </a:lnTo>
                <a:lnTo>
                  <a:pt x="336550" y="160020"/>
                </a:lnTo>
                <a:lnTo>
                  <a:pt x="330539" y="117475"/>
                </a:lnTo>
                <a:lnTo>
                  <a:pt x="313576" y="79248"/>
                </a:lnTo>
                <a:lnTo>
                  <a:pt x="287264" y="46863"/>
                </a:lnTo>
                <a:lnTo>
                  <a:pt x="253207" y="21844"/>
                </a:lnTo>
                <a:lnTo>
                  <a:pt x="213010" y="5715"/>
                </a:lnTo>
                <a:lnTo>
                  <a:pt x="168275" y="0"/>
                </a:lnTo>
                <a:close/>
              </a:path>
            </a:pathLst>
          </a:custGeom>
          <a:ln w="9525">
            <a:solidFill>
              <a:srgbClr val="4F81BC"/>
            </a:solidFill>
          </a:ln>
        </p:spPr>
        <p:txBody>
          <a:bodyPr wrap="square" lIns="0" tIns="0" rIns="0" bIns="0" rtlCol="0"/>
          <a:lstStyle/>
          <a:p>
            <a:endParaRPr/>
          </a:p>
        </p:txBody>
      </p:sp>
      <p:sp>
        <p:nvSpPr>
          <p:cNvPr id="17" name="object 17"/>
          <p:cNvSpPr txBox="1"/>
          <p:nvPr/>
        </p:nvSpPr>
        <p:spPr>
          <a:xfrm>
            <a:off x="986517" y="1793560"/>
            <a:ext cx="151403" cy="132291"/>
          </a:xfrm>
          <a:prstGeom prst="rect">
            <a:avLst/>
          </a:prstGeom>
        </p:spPr>
        <p:txBody>
          <a:bodyPr vert="horz" wrap="square" lIns="0" tIns="9092" rIns="0" bIns="0" rtlCol="0">
            <a:spAutoFit/>
          </a:bodyPr>
          <a:lstStyle/>
          <a:p>
            <a:pPr marL="9092">
              <a:spcBef>
                <a:spcPts val="72"/>
              </a:spcBef>
            </a:pPr>
            <a:r>
              <a:rPr sz="800" dirty="0">
                <a:latin typeface="Calibri"/>
                <a:cs typeface="Calibri"/>
              </a:rPr>
              <a:t>2</a:t>
            </a:r>
            <a:endParaRPr sz="800">
              <a:latin typeface="Calibri"/>
              <a:cs typeface="Calibri"/>
            </a:endParaRPr>
          </a:p>
        </p:txBody>
      </p:sp>
      <p:sp>
        <p:nvSpPr>
          <p:cNvPr id="18" name="object 18"/>
          <p:cNvSpPr/>
          <p:nvPr/>
        </p:nvSpPr>
        <p:spPr>
          <a:xfrm>
            <a:off x="821767" y="2247901"/>
            <a:ext cx="527921" cy="171450"/>
          </a:xfrm>
          <a:custGeom>
            <a:avLst/>
            <a:gdLst/>
            <a:ahLst/>
            <a:cxnLst/>
            <a:rect l="l" t="t" r="r" b="b"/>
            <a:pathLst>
              <a:path w="336550" h="320039">
                <a:moveTo>
                  <a:pt x="168275" y="0"/>
                </a:moveTo>
                <a:lnTo>
                  <a:pt x="123539" y="5715"/>
                </a:lnTo>
                <a:lnTo>
                  <a:pt x="83342" y="21844"/>
                </a:lnTo>
                <a:lnTo>
                  <a:pt x="49285" y="46863"/>
                </a:lnTo>
                <a:lnTo>
                  <a:pt x="22973" y="79248"/>
                </a:lnTo>
                <a:lnTo>
                  <a:pt x="6010" y="117475"/>
                </a:lnTo>
                <a:lnTo>
                  <a:pt x="0" y="160020"/>
                </a:lnTo>
                <a:lnTo>
                  <a:pt x="6010" y="202565"/>
                </a:lnTo>
                <a:lnTo>
                  <a:pt x="22973" y="240792"/>
                </a:lnTo>
                <a:lnTo>
                  <a:pt x="49285" y="273176"/>
                </a:lnTo>
                <a:lnTo>
                  <a:pt x="83342" y="298196"/>
                </a:lnTo>
                <a:lnTo>
                  <a:pt x="123539" y="314325"/>
                </a:lnTo>
                <a:lnTo>
                  <a:pt x="168275" y="320040"/>
                </a:lnTo>
                <a:lnTo>
                  <a:pt x="213010" y="314325"/>
                </a:lnTo>
                <a:lnTo>
                  <a:pt x="253207" y="298196"/>
                </a:lnTo>
                <a:lnTo>
                  <a:pt x="287264" y="273176"/>
                </a:lnTo>
                <a:lnTo>
                  <a:pt x="313576" y="240792"/>
                </a:lnTo>
                <a:lnTo>
                  <a:pt x="330539" y="202565"/>
                </a:lnTo>
                <a:lnTo>
                  <a:pt x="336550" y="160020"/>
                </a:lnTo>
                <a:lnTo>
                  <a:pt x="330539" y="117475"/>
                </a:lnTo>
                <a:lnTo>
                  <a:pt x="313576" y="79248"/>
                </a:lnTo>
                <a:lnTo>
                  <a:pt x="287264" y="46863"/>
                </a:lnTo>
                <a:lnTo>
                  <a:pt x="253207" y="21844"/>
                </a:lnTo>
                <a:lnTo>
                  <a:pt x="213010" y="5715"/>
                </a:lnTo>
                <a:lnTo>
                  <a:pt x="168275" y="0"/>
                </a:lnTo>
                <a:close/>
              </a:path>
            </a:pathLst>
          </a:custGeom>
          <a:solidFill>
            <a:srgbClr val="4F81BC"/>
          </a:solidFill>
        </p:spPr>
        <p:txBody>
          <a:bodyPr wrap="square" lIns="0" tIns="0" rIns="0" bIns="0" rtlCol="0"/>
          <a:lstStyle/>
          <a:p>
            <a:endParaRPr/>
          </a:p>
        </p:txBody>
      </p:sp>
      <p:sp>
        <p:nvSpPr>
          <p:cNvPr id="19" name="object 19"/>
          <p:cNvSpPr/>
          <p:nvPr/>
        </p:nvSpPr>
        <p:spPr>
          <a:xfrm>
            <a:off x="821767" y="2247901"/>
            <a:ext cx="527921" cy="171450"/>
          </a:xfrm>
          <a:custGeom>
            <a:avLst/>
            <a:gdLst/>
            <a:ahLst/>
            <a:cxnLst/>
            <a:rect l="l" t="t" r="r" b="b"/>
            <a:pathLst>
              <a:path w="336550" h="320039">
                <a:moveTo>
                  <a:pt x="168275" y="0"/>
                </a:moveTo>
                <a:lnTo>
                  <a:pt x="123539" y="5715"/>
                </a:lnTo>
                <a:lnTo>
                  <a:pt x="83342" y="21844"/>
                </a:lnTo>
                <a:lnTo>
                  <a:pt x="49285" y="46863"/>
                </a:lnTo>
                <a:lnTo>
                  <a:pt x="22973" y="79248"/>
                </a:lnTo>
                <a:lnTo>
                  <a:pt x="6010" y="117475"/>
                </a:lnTo>
                <a:lnTo>
                  <a:pt x="0" y="160020"/>
                </a:lnTo>
                <a:lnTo>
                  <a:pt x="6010" y="202565"/>
                </a:lnTo>
                <a:lnTo>
                  <a:pt x="22973" y="240792"/>
                </a:lnTo>
                <a:lnTo>
                  <a:pt x="49285" y="273176"/>
                </a:lnTo>
                <a:lnTo>
                  <a:pt x="83342" y="298196"/>
                </a:lnTo>
                <a:lnTo>
                  <a:pt x="123539" y="314325"/>
                </a:lnTo>
                <a:lnTo>
                  <a:pt x="168275" y="320040"/>
                </a:lnTo>
                <a:lnTo>
                  <a:pt x="213010" y="314325"/>
                </a:lnTo>
                <a:lnTo>
                  <a:pt x="253207" y="298196"/>
                </a:lnTo>
                <a:lnTo>
                  <a:pt x="287264" y="273176"/>
                </a:lnTo>
                <a:lnTo>
                  <a:pt x="313576" y="240792"/>
                </a:lnTo>
                <a:lnTo>
                  <a:pt x="330539" y="202565"/>
                </a:lnTo>
                <a:lnTo>
                  <a:pt x="336550" y="160020"/>
                </a:lnTo>
                <a:lnTo>
                  <a:pt x="330539" y="117475"/>
                </a:lnTo>
                <a:lnTo>
                  <a:pt x="313576" y="79248"/>
                </a:lnTo>
                <a:lnTo>
                  <a:pt x="287264" y="46863"/>
                </a:lnTo>
                <a:lnTo>
                  <a:pt x="253207" y="21844"/>
                </a:lnTo>
                <a:lnTo>
                  <a:pt x="213010" y="5715"/>
                </a:lnTo>
                <a:lnTo>
                  <a:pt x="168275" y="0"/>
                </a:lnTo>
                <a:close/>
              </a:path>
            </a:pathLst>
          </a:custGeom>
          <a:ln w="9525">
            <a:solidFill>
              <a:srgbClr val="4F81BC"/>
            </a:solidFill>
          </a:ln>
        </p:spPr>
        <p:txBody>
          <a:bodyPr wrap="square" lIns="0" tIns="0" rIns="0" bIns="0" rtlCol="0"/>
          <a:lstStyle/>
          <a:p>
            <a:endParaRPr/>
          </a:p>
        </p:txBody>
      </p:sp>
      <p:sp>
        <p:nvSpPr>
          <p:cNvPr id="20" name="object 20"/>
          <p:cNvSpPr txBox="1"/>
          <p:nvPr/>
        </p:nvSpPr>
        <p:spPr>
          <a:xfrm>
            <a:off x="986517" y="2281991"/>
            <a:ext cx="151403" cy="132291"/>
          </a:xfrm>
          <a:prstGeom prst="rect">
            <a:avLst/>
          </a:prstGeom>
        </p:spPr>
        <p:txBody>
          <a:bodyPr vert="horz" wrap="square" lIns="0" tIns="9092" rIns="0" bIns="0" rtlCol="0">
            <a:spAutoFit/>
          </a:bodyPr>
          <a:lstStyle/>
          <a:p>
            <a:pPr marL="9092">
              <a:spcBef>
                <a:spcPts val="72"/>
              </a:spcBef>
            </a:pPr>
            <a:r>
              <a:rPr sz="800" dirty="0">
                <a:latin typeface="Calibri"/>
                <a:cs typeface="Calibri"/>
              </a:rPr>
              <a:t>3</a:t>
            </a:r>
            <a:endParaRPr sz="800">
              <a:latin typeface="Calibri"/>
              <a:cs typeface="Calibri"/>
            </a:endParaRPr>
          </a:p>
        </p:txBody>
      </p:sp>
      <p:sp>
        <p:nvSpPr>
          <p:cNvPr id="21" name="object 21"/>
          <p:cNvSpPr/>
          <p:nvPr/>
        </p:nvSpPr>
        <p:spPr>
          <a:xfrm>
            <a:off x="821767" y="4285232"/>
            <a:ext cx="527921" cy="171450"/>
          </a:xfrm>
          <a:custGeom>
            <a:avLst/>
            <a:gdLst/>
            <a:ahLst/>
            <a:cxnLst/>
            <a:rect l="l" t="t" r="r" b="b"/>
            <a:pathLst>
              <a:path w="336550" h="320040">
                <a:moveTo>
                  <a:pt x="168275" y="0"/>
                </a:moveTo>
                <a:lnTo>
                  <a:pt x="123539" y="5715"/>
                </a:lnTo>
                <a:lnTo>
                  <a:pt x="83342" y="21844"/>
                </a:lnTo>
                <a:lnTo>
                  <a:pt x="49285" y="46862"/>
                </a:lnTo>
                <a:lnTo>
                  <a:pt x="22973" y="79248"/>
                </a:lnTo>
                <a:lnTo>
                  <a:pt x="6010" y="117475"/>
                </a:lnTo>
                <a:lnTo>
                  <a:pt x="0" y="160019"/>
                </a:lnTo>
                <a:lnTo>
                  <a:pt x="6010" y="202564"/>
                </a:lnTo>
                <a:lnTo>
                  <a:pt x="22973" y="240791"/>
                </a:lnTo>
                <a:lnTo>
                  <a:pt x="49285" y="273176"/>
                </a:lnTo>
                <a:lnTo>
                  <a:pt x="83342" y="298196"/>
                </a:lnTo>
                <a:lnTo>
                  <a:pt x="123539" y="314325"/>
                </a:lnTo>
                <a:lnTo>
                  <a:pt x="168275" y="320039"/>
                </a:lnTo>
                <a:lnTo>
                  <a:pt x="213010" y="314325"/>
                </a:lnTo>
                <a:lnTo>
                  <a:pt x="253207" y="298196"/>
                </a:lnTo>
                <a:lnTo>
                  <a:pt x="287264" y="273176"/>
                </a:lnTo>
                <a:lnTo>
                  <a:pt x="313576" y="240791"/>
                </a:lnTo>
                <a:lnTo>
                  <a:pt x="330539" y="202564"/>
                </a:lnTo>
                <a:lnTo>
                  <a:pt x="336550" y="160019"/>
                </a:lnTo>
                <a:lnTo>
                  <a:pt x="330539" y="117475"/>
                </a:lnTo>
                <a:lnTo>
                  <a:pt x="313576" y="79248"/>
                </a:lnTo>
                <a:lnTo>
                  <a:pt x="287264" y="46862"/>
                </a:lnTo>
                <a:lnTo>
                  <a:pt x="253207" y="21844"/>
                </a:lnTo>
                <a:lnTo>
                  <a:pt x="213010" y="5715"/>
                </a:lnTo>
                <a:lnTo>
                  <a:pt x="168275" y="0"/>
                </a:lnTo>
                <a:close/>
              </a:path>
            </a:pathLst>
          </a:custGeom>
          <a:solidFill>
            <a:srgbClr val="4F81BC"/>
          </a:solidFill>
        </p:spPr>
        <p:txBody>
          <a:bodyPr wrap="square" lIns="0" tIns="0" rIns="0" bIns="0" rtlCol="0"/>
          <a:lstStyle/>
          <a:p>
            <a:endParaRPr/>
          </a:p>
        </p:txBody>
      </p:sp>
      <p:sp>
        <p:nvSpPr>
          <p:cNvPr id="22" name="object 22"/>
          <p:cNvSpPr/>
          <p:nvPr/>
        </p:nvSpPr>
        <p:spPr>
          <a:xfrm>
            <a:off x="821767" y="4285232"/>
            <a:ext cx="527921" cy="171450"/>
          </a:xfrm>
          <a:custGeom>
            <a:avLst/>
            <a:gdLst/>
            <a:ahLst/>
            <a:cxnLst/>
            <a:rect l="l" t="t" r="r" b="b"/>
            <a:pathLst>
              <a:path w="336550" h="320040">
                <a:moveTo>
                  <a:pt x="168275" y="0"/>
                </a:moveTo>
                <a:lnTo>
                  <a:pt x="123539" y="5714"/>
                </a:lnTo>
                <a:lnTo>
                  <a:pt x="83342" y="21843"/>
                </a:lnTo>
                <a:lnTo>
                  <a:pt x="49285" y="46862"/>
                </a:lnTo>
                <a:lnTo>
                  <a:pt x="22973" y="79247"/>
                </a:lnTo>
                <a:lnTo>
                  <a:pt x="6010" y="117474"/>
                </a:lnTo>
                <a:lnTo>
                  <a:pt x="0" y="160019"/>
                </a:lnTo>
                <a:lnTo>
                  <a:pt x="6010" y="202564"/>
                </a:lnTo>
                <a:lnTo>
                  <a:pt x="22973" y="240791"/>
                </a:lnTo>
                <a:lnTo>
                  <a:pt x="49285" y="273176"/>
                </a:lnTo>
                <a:lnTo>
                  <a:pt x="83342" y="298196"/>
                </a:lnTo>
                <a:lnTo>
                  <a:pt x="123539" y="314325"/>
                </a:lnTo>
                <a:lnTo>
                  <a:pt x="168275" y="320039"/>
                </a:lnTo>
                <a:lnTo>
                  <a:pt x="213010" y="314325"/>
                </a:lnTo>
                <a:lnTo>
                  <a:pt x="253207" y="298196"/>
                </a:lnTo>
                <a:lnTo>
                  <a:pt x="287264" y="273176"/>
                </a:lnTo>
                <a:lnTo>
                  <a:pt x="313576" y="240791"/>
                </a:lnTo>
                <a:lnTo>
                  <a:pt x="330539" y="202564"/>
                </a:lnTo>
                <a:lnTo>
                  <a:pt x="336550" y="160019"/>
                </a:lnTo>
                <a:lnTo>
                  <a:pt x="330539" y="117475"/>
                </a:lnTo>
                <a:lnTo>
                  <a:pt x="313576" y="79248"/>
                </a:lnTo>
                <a:lnTo>
                  <a:pt x="287264" y="46862"/>
                </a:lnTo>
                <a:lnTo>
                  <a:pt x="253207" y="21844"/>
                </a:lnTo>
                <a:lnTo>
                  <a:pt x="213010" y="5715"/>
                </a:lnTo>
                <a:lnTo>
                  <a:pt x="168275" y="0"/>
                </a:lnTo>
                <a:close/>
              </a:path>
            </a:pathLst>
          </a:custGeom>
          <a:ln w="9525">
            <a:solidFill>
              <a:srgbClr val="4F81BC"/>
            </a:solidFill>
          </a:ln>
        </p:spPr>
        <p:txBody>
          <a:bodyPr wrap="square" lIns="0" tIns="0" rIns="0" bIns="0" rtlCol="0"/>
          <a:lstStyle/>
          <a:p>
            <a:endParaRPr/>
          </a:p>
        </p:txBody>
      </p:sp>
      <p:sp>
        <p:nvSpPr>
          <p:cNvPr id="23" name="object 23"/>
          <p:cNvSpPr txBox="1"/>
          <p:nvPr/>
        </p:nvSpPr>
        <p:spPr>
          <a:xfrm>
            <a:off x="986517" y="4319112"/>
            <a:ext cx="151403" cy="132751"/>
          </a:xfrm>
          <a:prstGeom prst="rect">
            <a:avLst/>
          </a:prstGeom>
        </p:spPr>
        <p:txBody>
          <a:bodyPr vert="horz" wrap="square" lIns="0" tIns="9547" rIns="0" bIns="0" rtlCol="0">
            <a:spAutoFit/>
          </a:bodyPr>
          <a:lstStyle/>
          <a:p>
            <a:pPr marL="9092">
              <a:spcBef>
                <a:spcPts val="75"/>
              </a:spcBef>
            </a:pPr>
            <a:r>
              <a:rPr sz="800" dirty="0">
                <a:latin typeface="Calibri"/>
                <a:cs typeface="Calibri"/>
              </a:rPr>
              <a:t>5</a:t>
            </a:r>
            <a:endParaRPr sz="800">
              <a:latin typeface="Calibri"/>
              <a:cs typeface="Calibri"/>
            </a:endParaRPr>
          </a:p>
        </p:txBody>
      </p:sp>
      <p:sp>
        <p:nvSpPr>
          <p:cNvPr id="24" name="object 24"/>
          <p:cNvSpPr/>
          <p:nvPr/>
        </p:nvSpPr>
        <p:spPr>
          <a:xfrm>
            <a:off x="8120041" y="4284892"/>
            <a:ext cx="3426510" cy="1236890"/>
          </a:xfrm>
          <a:custGeom>
            <a:avLst/>
            <a:gdLst/>
            <a:ahLst/>
            <a:cxnLst/>
            <a:rect l="l" t="t" r="r" b="b"/>
            <a:pathLst>
              <a:path w="2184400" h="2308859">
                <a:moveTo>
                  <a:pt x="364108" y="0"/>
                </a:moveTo>
                <a:lnTo>
                  <a:pt x="314712" y="3324"/>
                </a:lnTo>
                <a:lnTo>
                  <a:pt x="267332" y="13009"/>
                </a:lnTo>
                <a:lnTo>
                  <a:pt x="222402" y="28620"/>
                </a:lnTo>
                <a:lnTo>
                  <a:pt x="180358" y="49722"/>
                </a:lnTo>
                <a:lnTo>
                  <a:pt x="141634" y="75882"/>
                </a:lnTo>
                <a:lnTo>
                  <a:pt x="106664" y="106664"/>
                </a:lnTo>
                <a:lnTo>
                  <a:pt x="75882" y="141634"/>
                </a:lnTo>
                <a:lnTo>
                  <a:pt x="49722" y="180358"/>
                </a:lnTo>
                <a:lnTo>
                  <a:pt x="28620" y="222402"/>
                </a:lnTo>
                <a:lnTo>
                  <a:pt x="13009" y="267332"/>
                </a:lnTo>
                <a:lnTo>
                  <a:pt x="3324" y="314712"/>
                </a:lnTo>
                <a:lnTo>
                  <a:pt x="0" y="364109"/>
                </a:lnTo>
                <a:lnTo>
                  <a:pt x="0" y="1944751"/>
                </a:lnTo>
                <a:lnTo>
                  <a:pt x="3324" y="1994147"/>
                </a:lnTo>
                <a:lnTo>
                  <a:pt x="13009" y="2041527"/>
                </a:lnTo>
                <a:lnTo>
                  <a:pt x="28620" y="2086457"/>
                </a:lnTo>
                <a:lnTo>
                  <a:pt x="49722" y="2128501"/>
                </a:lnTo>
                <a:lnTo>
                  <a:pt x="75882" y="2167225"/>
                </a:lnTo>
                <a:lnTo>
                  <a:pt x="106664" y="2202195"/>
                </a:lnTo>
                <a:lnTo>
                  <a:pt x="141634" y="2232977"/>
                </a:lnTo>
                <a:lnTo>
                  <a:pt x="180358" y="2259137"/>
                </a:lnTo>
                <a:lnTo>
                  <a:pt x="222402" y="2280239"/>
                </a:lnTo>
                <a:lnTo>
                  <a:pt x="267332" y="2295850"/>
                </a:lnTo>
                <a:lnTo>
                  <a:pt x="314712" y="2305535"/>
                </a:lnTo>
                <a:lnTo>
                  <a:pt x="364108" y="2308860"/>
                </a:lnTo>
                <a:lnTo>
                  <a:pt x="1820290" y="2308860"/>
                </a:lnTo>
                <a:lnTo>
                  <a:pt x="1869687" y="2305535"/>
                </a:lnTo>
                <a:lnTo>
                  <a:pt x="1917067" y="2295850"/>
                </a:lnTo>
                <a:lnTo>
                  <a:pt x="1961997" y="2280239"/>
                </a:lnTo>
                <a:lnTo>
                  <a:pt x="2004041" y="2259137"/>
                </a:lnTo>
                <a:lnTo>
                  <a:pt x="2042765" y="2232977"/>
                </a:lnTo>
                <a:lnTo>
                  <a:pt x="2077735" y="2202195"/>
                </a:lnTo>
                <a:lnTo>
                  <a:pt x="2108517" y="2167225"/>
                </a:lnTo>
                <a:lnTo>
                  <a:pt x="2134677" y="2128501"/>
                </a:lnTo>
                <a:lnTo>
                  <a:pt x="2155779" y="2086457"/>
                </a:lnTo>
                <a:lnTo>
                  <a:pt x="2171390" y="2041527"/>
                </a:lnTo>
                <a:lnTo>
                  <a:pt x="2181075" y="1994147"/>
                </a:lnTo>
                <a:lnTo>
                  <a:pt x="2184400" y="1944751"/>
                </a:lnTo>
                <a:lnTo>
                  <a:pt x="2184400" y="364109"/>
                </a:lnTo>
                <a:lnTo>
                  <a:pt x="2181075" y="314712"/>
                </a:lnTo>
                <a:lnTo>
                  <a:pt x="2171390" y="267332"/>
                </a:lnTo>
                <a:lnTo>
                  <a:pt x="2155779" y="222402"/>
                </a:lnTo>
                <a:lnTo>
                  <a:pt x="2134677" y="180358"/>
                </a:lnTo>
                <a:lnTo>
                  <a:pt x="2108517" y="141634"/>
                </a:lnTo>
                <a:lnTo>
                  <a:pt x="2077735" y="106664"/>
                </a:lnTo>
                <a:lnTo>
                  <a:pt x="2042765" y="75882"/>
                </a:lnTo>
                <a:lnTo>
                  <a:pt x="2004041" y="49722"/>
                </a:lnTo>
                <a:lnTo>
                  <a:pt x="1961997" y="28620"/>
                </a:lnTo>
                <a:lnTo>
                  <a:pt x="1917067" y="13009"/>
                </a:lnTo>
                <a:lnTo>
                  <a:pt x="1869687" y="3324"/>
                </a:lnTo>
                <a:lnTo>
                  <a:pt x="1820290" y="0"/>
                </a:lnTo>
                <a:lnTo>
                  <a:pt x="364108" y="0"/>
                </a:lnTo>
                <a:close/>
              </a:path>
            </a:pathLst>
          </a:custGeom>
          <a:ln w="9525">
            <a:solidFill>
              <a:srgbClr val="000000"/>
            </a:solidFill>
          </a:ln>
        </p:spPr>
        <p:txBody>
          <a:bodyPr wrap="square" lIns="0" tIns="0" rIns="0" bIns="0" rtlCol="0"/>
          <a:lstStyle/>
          <a:p>
            <a:endParaRPr/>
          </a:p>
        </p:txBody>
      </p:sp>
      <p:sp>
        <p:nvSpPr>
          <p:cNvPr id="25" name="object 25"/>
          <p:cNvSpPr txBox="1"/>
          <p:nvPr/>
        </p:nvSpPr>
        <p:spPr>
          <a:xfrm>
            <a:off x="8405907" y="4354221"/>
            <a:ext cx="2540996" cy="101514"/>
          </a:xfrm>
          <a:prstGeom prst="rect">
            <a:avLst/>
          </a:prstGeom>
        </p:spPr>
        <p:txBody>
          <a:bodyPr vert="horz" wrap="square" lIns="0" tIns="9092" rIns="0" bIns="0" rtlCol="0">
            <a:spAutoFit/>
          </a:bodyPr>
          <a:lstStyle/>
          <a:p>
            <a:pPr marL="9092">
              <a:spcBef>
                <a:spcPts val="72"/>
              </a:spcBef>
            </a:pPr>
            <a:r>
              <a:rPr sz="600" b="1" i="1" u="sng" dirty="0">
                <a:uFill>
                  <a:solidFill>
                    <a:srgbClr val="000000"/>
                  </a:solidFill>
                </a:uFill>
                <a:latin typeface="Arial"/>
                <a:cs typeface="Arial"/>
              </a:rPr>
              <a:t>LIFE STYLE</a:t>
            </a:r>
            <a:r>
              <a:rPr sz="600" b="1" i="1" u="sng" spc="-36" dirty="0">
                <a:uFill>
                  <a:solidFill>
                    <a:srgbClr val="000000"/>
                  </a:solidFill>
                </a:uFill>
                <a:latin typeface="Arial"/>
                <a:cs typeface="Arial"/>
              </a:rPr>
              <a:t> </a:t>
            </a:r>
            <a:r>
              <a:rPr sz="600" b="1" i="1" u="sng" spc="-4" dirty="0">
                <a:uFill>
                  <a:solidFill>
                    <a:srgbClr val="000000"/>
                  </a:solidFill>
                </a:uFill>
                <a:latin typeface="Arial"/>
                <a:cs typeface="Arial"/>
              </a:rPr>
              <a:t>MODIFICATIONS</a:t>
            </a:r>
            <a:endParaRPr sz="600">
              <a:latin typeface="Arial"/>
              <a:cs typeface="Arial"/>
            </a:endParaRPr>
          </a:p>
        </p:txBody>
      </p:sp>
      <p:sp>
        <p:nvSpPr>
          <p:cNvPr id="26" name="object 26"/>
          <p:cNvSpPr txBox="1"/>
          <p:nvPr/>
        </p:nvSpPr>
        <p:spPr>
          <a:xfrm>
            <a:off x="8315065" y="4495462"/>
            <a:ext cx="2881655" cy="948941"/>
          </a:xfrm>
          <a:prstGeom prst="rect">
            <a:avLst/>
          </a:prstGeom>
        </p:spPr>
        <p:txBody>
          <a:bodyPr vert="horz" wrap="square" lIns="0" tIns="24094" rIns="0" bIns="0" rtlCol="0">
            <a:spAutoFit/>
          </a:bodyPr>
          <a:lstStyle/>
          <a:p>
            <a:pPr marL="91828" indent="-82737">
              <a:spcBef>
                <a:spcPts val="190"/>
              </a:spcBef>
              <a:buFont typeface="Symbol"/>
              <a:buChar char=""/>
              <a:tabLst>
                <a:tab pos="92283" algn="l"/>
              </a:tabLst>
            </a:pPr>
            <a:r>
              <a:rPr sz="600" dirty="0">
                <a:latin typeface="Arial"/>
                <a:cs typeface="Arial"/>
              </a:rPr>
              <a:t>Restrict </a:t>
            </a:r>
            <a:r>
              <a:rPr sz="600" spc="-4" dirty="0">
                <a:latin typeface="Arial"/>
                <a:cs typeface="Arial"/>
              </a:rPr>
              <a:t>sugar </a:t>
            </a:r>
            <a:r>
              <a:rPr sz="600" dirty="0">
                <a:latin typeface="Arial"/>
                <a:cs typeface="Arial"/>
              </a:rPr>
              <a:t>&amp;</a:t>
            </a:r>
            <a:r>
              <a:rPr sz="600" spc="-11" dirty="0">
                <a:latin typeface="Arial"/>
                <a:cs typeface="Arial"/>
              </a:rPr>
              <a:t> </a:t>
            </a:r>
            <a:r>
              <a:rPr sz="600" spc="-4" dirty="0">
                <a:latin typeface="Arial"/>
                <a:cs typeface="Arial"/>
              </a:rPr>
              <a:t>sweets</a:t>
            </a:r>
            <a:endParaRPr sz="600">
              <a:latin typeface="Arial"/>
              <a:cs typeface="Arial"/>
            </a:endParaRPr>
          </a:p>
          <a:p>
            <a:pPr marL="91828" indent="-82737">
              <a:spcBef>
                <a:spcPts val="122"/>
              </a:spcBef>
              <a:buFont typeface="Symbol"/>
              <a:buChar char=""/>
              <a:tabLst>
                <a:tab pos="92283" algn="l"/>
              </a:tabLst>
            </a:pPr>
            <a:r>
              <a:rPr sz="600" dirty="0">
                <a:latin typeface="Arial"/>
                <a:cs typeface="Arial"/>
              </a:rPr>
              <a:t>Restrict </a:t>
            </a:r>
            <a:r>
              <a:rPr sz="600" spc="-4" dirty="0">
                <a:latin typeface="Arial"/>
                <a:cs typeface="Arial"/>
              </a:rPr>
              <a:t>fried and oily</a:t>
            </a:r>
            <a:r>
              <a:rPr sz="600" spc="-18" dirty="0">
                <a:latin typeface="Arial"/>
                <a:cs typeface="Arial"/>
              </a:rPr>
              <a:t> </a:t>
            </a:r>
            <a:r>
              <a:rPr sz="600" spc="-4" dirty="0">
                <a:latin typeface="Arial"/>
                <a:cs typeface="Arial"/>
              </a:rPr>
              <a:t>foods</a:t>
            </a:r>
            <a:endParaRPr sz="600">
              <a:latin typeface="Arial"/>
              <a:cs typeface="Arial"/>
            </a:endParaRPr>
          </a:p>
          <a:p>
            <a:pPr marL="91828" marR="12274" indent="-82737" algn="just">
              <a:lnSpc>
                <a:spcPct val="110600"/>
              </a:lnSpc>
              <a:spcBef>
                <a:spcPts val="39"/>
              </a:spcBef>
              <a:buFont typeface="Symbol"/>
              <a:buChar char=""/>
              <a:tabLst>
                <a:tab pos="92283" algn="l"/>
              </a:tabLst>
            </a:pPr>
            <a:r>
              <a:rPr sz="600" dirty="0">
                <a:latin typeface="Arial"/>
                <a:cs typeface="Arial"/>
              </a:rPr>
              <a:t>Increase </a:t>
            </a:r>
            <a:r>
              <a:rPr sz="600" spc="-4" dirty="0">
                <a:latin typeface="Arial"/>
                <a:cs typeface="Arial"/>
              </a:rPr>
              <a:t>fiber in diet (green leafy  vegetables, lentils or peas, whole  grains, apple,</a:t>
            </a:r>
            <a:r>
              <a:rPr sz="600" dirty="0">
                <a:latin typeface="Arial"/>
                <a:cs typeface="Arial"/>
              </a:rPr>
              <a:t> </a:t>
            </a:r>
            <a:r>
              <a:rPr sz="600" spc="-4" dirty="0">
                <a:latin typeface="Arial"/>
                <a:cs typeface="Arial"/>
              </a:rPr>
              <a:t>banana)</a:t>
            </a:r>
            <a:endParaRPr sz="600">
              <a:latin typeface="Arial"/>
              <a:cs typeface="Arial"/>
            </a:endParaRPr>
          </a:p>
          <a:p>
            <a:pPr marL="91828" marR="3637" indent="-82737">
              <a:lnSpc>
                <a:spcPct val="110300"/>
              </a:lnSpc>
              <a:spcBef>
                <a:spcPts val="39"/>
              </a:spcBef>
              <a:buFont typeface="Symbol"/>
              <a:buChar char=""/>
              <a:tabLst>
                <a:tab pos="92283" algn="l"/>
              </a:tabLst>
            </a:pPr>
            <a:r>
              <a:rPr sz="600" spc="-4" dirty="0">
                <a:latin typeface="Arial"/>
                <a:cs typeface="Arial"/>
              </a:rPr>
              <a:t>Regular consumption </a:t>
            </a:r>
            <a:r>
              <a:rPr sz="600" dirty="0">
                <a:latin typeface="Arial"/>
                <a:cs typeface="Arial"/>
              </a:rPr>
              <a:t>of </a:t>
            </a:r>
            <a:r>
              <a:rPr sz="600" spc="-4" dirty="0">
                <a:latin typeface="Arial"/>
                <a:cs typeface="Arial"/>
              </a:rPr>
              <a:t>seasonal  vegetables</a:t>
            </a:r>
            <a:endParaRPr sz="600">
              <a:latin typeface="Arial"/>
              <a:cs typeface="Arial"/>
            </a:endParaRPr>
          </a:p>
          <a:p>
            <a:pPr marL="91828" indent="-82737">
              <a:spcBef>
                <a:spcPts val="122"/>
              </a:spcBef>
              <a:buFont typeface="Symbol"/>
              <a:buChar char=""/>
              <a:tabLst>
                <a:tab pos="92283" algn="l"/>
              </a:tabLst>
            </a:pPr>
            <a:r>
              <a:rPr sz="600" dirty="0">
                <a:latin typeface="Arial"/>
                <a:cs typeface="Arial"/>
              </a:rPr>
              <a:t>Brisk </a:t>
            </a:r>
            <a:r>
              <a:rPr sz="600" spc="-4" dirty="0">
                <a:latin typeface="Arial"/>
                <a:cs typeface="Arial"/>
              </a:rPr>
              <a:t>walking </a:t>
            </a:r>
            <a:r>
              <a:rPr sz="600" dirty="0">
                <a:latin typeface="Arial"/>
                <a:cs typeface="Arial"/>
              </a:rPr>
              <a:t>for </a:t>
            </a:r>
            <a:r>
              <a:rPr sz="600" spc="-7" dirty="0">
                <a:latin typeface="Arial"/>
                <a:cs typeface="Arial"/>
              </a:rPr>
              <a:t>30 </a:t>
            </a:r>
            <a:r>
              <a:rPr sz="600" spc="-4" dirty="0">
                <a:latin typeface="Arial"/>
                <a:cs typeface="Arial"/>
              </a:rPr>
              <a:t>minutes</a:t>
            </a:r>
            <a:r>
              <a:rPr sz="600" spc="-25" dirty="0">
                <a:latin typeface="Arial"/>
                <a:cs typeface="Arial"/>
              </a:rPr>
              <a:t> </a:t>
            </a:r>
            <a:r>
              <a:rPr sz="600" spc="-4" dirty="0">
                <a:latin typeface="Arial"/>
                <a:cs typeface="Arial"/>
              </a:rPr>
              <a:t>daily</a:t>
            </a:r>
            <a:endParaRPr sz="600">
              <a:latin typeface="Arial"/>
              <a:cs typeface="Arial"/>
            </a:endParaRPr>
          </a:p>
          <a:p>
            <a:pPr marL="91828" indent="-82737">
              <a:spcBef>
                <a:spcPts val="129"/>
              </a:spcBef>
              <a:buFont typeface="Symbol"/>
              <a:buChar char=""/>
              <a:tabLst>
                <a:tab pos="92283" algn="l"/>
              </a:tabLst>
            </a:pPr>
            <a:r>
              <a:rPr sz="600" spc="-4" dirty="0">
                <a:latin typeface="Arial"/>
                <a:cs typeface="Arial"/>
              </a:rPr>
              <a:t>5 minutes warm</a:t>
            </a:r>
            <a:r>
              <a:rPr sz="600" spc="7" dirty="0">
                <a:latin typeface="Arial"/>
                <a:cs typeface="Arial"/>
              </a:rPr>
              <a:t> </a:t>
            </a:r>
            <a:r>
              <a:rPr sz="600" spc="-4" dirty="0">
                <a:latin typeface="Arial"/>
                <a:cs typeface="Arial"/>
              </a:rPr>
              <a:t>up</a:t>
            </a:r>
            <a:endParaRPr sz="600">
              <a:latin typeface="Arial"/>
              <a:cs typeface="Arial"/>
            </a:endParaRPr>
          </a:p>
          <a:p>
            <a:pPr marL="91828" indent="-82737">
              <a:spcBef>
                <a:spcPts val="118"/>
              </a:spcBef>
              <a:buFont typeface="Symbol"/>
              <a:buChar char=""/>
              <a:tabLst>
                <a:tab pos="92283" algn="l"/>
              </a:tabLst>
            </a:pPr>
            <a:r>
              <a:rPr sz="600" spc="-4" dirty="0">
                <a:latin typeface="Arial"/>
                <a:cs typeface="Arial"/>
              </a:rPr>
              <a:t>5 minutes cool down</a:t>
            </a:r>
            <a:endParaRPr sz="600">
              <a:latin typeface="Arial"/>
              <a:cs typeface="Arial"/>
            </a:endParaRPr>
          </a:p>
          <a:p>
            <a:pPr marL="91828" indent="-82737">
              <a:spcBef>
                <a:spcPts val="129"/>
              </a:spcBef>
              <a:buFont typeface="Symbol"/>
              <a:buChar char=""/>
              <a:tabLst>
                <a:tab pos="92283" algn="l"/>
              </a:tabLst>
            </a:pPr>
            <a:r>
              <a:rPr sz="600" spc="-4" dirty="0">
                <a:latin typeface="Arial"/>
                <a:cs typeface="Arial"/>
              </a:rPr>
              <a:t>Avoid Tobacco and</a:t>
            </a:r>
            <a:r>
              <a:rPr sz="600" dirty="0">
                <a:latin typeface="Arial"/>
                <a:cs typeface="Arial"/>
              </a:rPr>
              <a:t> </a:t>
            </a:r>
            <a:r>
              <a:rPr sz="600" spc="-4" dirty="0">
                <a:latin typeface="Arial"/>
                <a:cs typeface="Arial"/>
              </a:rPr>
              <a:t>Alcohol</a:t>
            </a:r>
            <a:endParaRPr sz="600">
              <a:latin typeface="Arial"/>
              <a:cs typeface="Arial"/>
            </a:endParaRPr>
          </a:p>
        </p:txBody>
      </p:sp>
      <p:sp>
        <p:nvSpPr>
          <p:cNvPr id="27" name="object 27"/>
          <p:cNvSpPr/>
          <p:nvPr/>
        </p:nvSpPr>
        <p:spPr>
          <a:xfrm>
            <a:off x="8326230" y="1939703"/>
            <a:ext cx="3210361" cy="1175997"/>
          </a:xfrm>
          <a:custGeom>
            <a:avLst/>
            <a:gdLst/>
            <a:ahLst/>
            <a:cxnLst/>
            <a:rect l="l" t="t" r="r" b="b"/>
            <a:pathLst>
              <a:path w="2046604" h="2195195">
                <a:moveTo>
                  <a:pt x="341122" y="0"/>
                </a:moveTo>
                <a:lnTo>
                  <a:pt x="294845" y="3115"/>
                </a:lnTo>
                <a:lnTo>
                  <a:pt x="250457" y="12189"/>
                </a:lnTo>
                <a:lnTo>
                  <a:pt x="208365" y="26814"/>
                </a:lnTo>
                <a:lnTo>
                  <a:pt x="168975" y="46585"/>
                </a:lnTo>
                <a:lnTo>
                  <a:pt x="132696" y="71093"/>
                </a:lnTo>
                <a:lnTo>
                  <a:pt x="99933" y="99933"/>
                </a:lnTo>
                <a:lnTo>
                  <a:pt x="71093" y="132696"/>
                </a:lnTo>
                <a:lnTo>
                  <a:pt x="46585" y="168975"/>
                </a:lnTo>
                <a:lnTo>
                  <a:pt x="26814" y="208365"/>
                </a:lnTo>
                <a:lnTo>
                  <a:pt x="12189" y="250457"/>
                </a:lnTo>
                <a:lnTo>
                  <a:pt x="3115" y="294845"/>
                </a:lnTo>
                <a:lnTo>
                  <a:pt x="0" y="341122"/>
                </a:lnTo>
                <a:lnTo>
                  <a:pt x="0" y="1854073"/>
                </a:lnTo>
                <a:lnTo>
                  <a:pt x="3115" y="1900349"/>
                </a:lnTo>
                <a:lnTo>
                  <a:pt x="12189" y="1944737"/>
                </a:lnTo>
                <a:lnTo>
                  <a:pt x="26814" y="1986829"/>
                </a:lnTo>
                <a:lnTo>
                  <a:pt x="46585" y="2026219"/>
                </a:lnTo>
                <a:lnTo>
                  <a:pt x="71093" y="2062498"/>
                </a:lnTo>
                <a:lnTo>
                  <a:pt x="99933" y="2095261"/>
                </a:lnTo>
                <a:lnTo>
                  <a:pt x="132696" y="2124101"/>
                </a:lnTo>
                <a:lnTo>
                  <a:pt x="168975" y="2148609"/>
                </a:lnTo>
                <a:lnTo>
                  <a:pt x="208365" y="2168380"/>
                </a:lnTo>
                <a:lnTo>
                  <a:pt x="250457" y="2183005"/>
                </a:lnTo>
                <a:lnTo>
                  <a:pt x="294845" y="2192079"/>
                </a:lnTo>
                <a:lnTo>
                  <a:pt x="341122" y="2195195"/>
                </a:lnTo>
                <a:lnTo>
                  <a:pt x="1705483" y="2195195"/>
                </a:lnTo>
                <a:lnTo>
                  <a:pt x="1751759" y="2192079"/>
                </a:lnTo>
                <a:lnTo>
                  <a:pt x="1796147" y="2183005"/>
                </a:lnTo>
                <a:lnTo>
                  <a:pt x="1838239" y="2168380"/>
                </a:lnTo>
                <a:lnTo>
                  <a:pt x="1877629" y="2148609"/>
                </a:lnTo>
                <a:lnTo>
                  <a:pt x="1913908" y="2124101"/>
                </a:lnTo>
                <a:lnTo>
                  <a:pt x="1946671" y="2095261"/>
                </a:lnTo>
                <a:lnTo>
                  <a:pt x="1975511" y="2062498"/>
                </a:lnTo>
                <a:lnTo>
                  <a:pt x="2000019" y="2026219"/>
                </a:lnTo>
                <a:lnTo>
                  <a:pt x="2019790" y="1986829"/>
                </a:lnTo>
                <a:lnTo>
                  <a:pt x="2034415" y="1944737"/>
                </a:lnTo>
                <a:lnTo>
                  <a:pt x="2043489" y="1900349"/>
                </a:lnTo>
                <a:lnTo>
                  <a:pt x="2046605" y="1854073"/>
                </a:lnTo>
                <a:lnTo>
                  <a:pt x="2046605" y="341122"/>
                </a:lnTo>
                <a:lnTo>
                  <a:pt x="2043489" y="294845"/>
                </a:lnTo>
                <a:lnTo>
                  <a:pt x="2034415" y="250457"/>
                </a:lnTo>
                <a:lnTo>
                  <a:pt x="2019790" y="208365"/>
                </a:lnTo>
                <a:lnTo>
                  <a:pt x="2000019" y="168975"/>
                </a:lnTo>
                <a:lnTo>
                  <a:pt x="1975511" y="132696"/>
                </a:lnTo>
                <a:lnTo>
                  <a:pt x="1946671" y="99933"/>
                </a:lnTo>
                <a:lnTo>
                  <a:pt x="1913908" y="71093"/>
                </a:lnTo>
                <a:lnTo>
                  <a:pt x="1877629" y="46585"/>
                </a:lnTo>
                <a:lnTo>
                  <a:pt x="1838239" y="26814"/>
                </a:lnTo>
                <a:lnTo>
                  <a:pt x="1796147" y="12189"/>
                </a:lnTo>
                <a:lnTo>
                  <a:pt x="1751759" y="3115"/>
                </a:lnTo>
                <a:lnTo>
                  <a:pt x="1705483" y="0"/>
                </a:lnTo>
                <a:lnTo>
                  <a:pt x="341122" y="0"/>
                </a:lnTo>
                <a:close/>
              </a:path>
            </a:pathLst>
          </a:custGeom>
          <a:ln w="9525">
            <a:solidFill>
              <a:srgbClr val="000000"/>
            </a:solidFill>
          </a:ln>
        </p:spPr>
        <p:txBody>
          <a:bodyPr wrap="square" lIns="0" tIns="0" rIns="0" bIns="0" rtlCol="0"/>
          <a:lstStyle/>
          <a:p>
            <a:endParaRPr/>
          </a:p>
        </p:txBody>
      </p:sp>
      <p:sp>
        <p:nvSpPr>
          <p:cNvPr id="28" name="object 28"/>
          <p:cNvSpPr txBox="1"/>
          <p:nvPr/>
        </p:nvSpPr>
        <p:spPr>
          <a:xfrm>
            <a:off x="8601936" y="2005834"/>
            <a:ext cx="1166407" cy="101514"/>
          </a:xfrm>
          <a:prstGeom prst="rect">
            <a:avLst/>
          </a:prstGeom>
        </p:spPr>
        <p:txBody>
          <a:bodyPr vert="horz" wrap="square" lIns="0" tIns="9092" rIns="0" bIns="0" rtlCol="0">
            <a:spAutoFit/>
          </a:bodyPr>
          <a:lstStyle/>
          <a:p>
            <a:pPr marL="9092">
              <a:spcBef>
                <a:spcPts val="72"/>
              </a:spcBef>
            </a:pPr>
            <a:r>
              <a:rPr sz="600" u="sng" spc="-4" dirty="0">
                <a:uFill>
                  <a:solidFill>
                    <a:srgbClr val="000000"/>
                  </a:solidFill>
                </a:uFill>
                <a:latin typeface="Arial"/>
                <a:cs typeface="Arial"/>
              </a:rPr>
              <a:t>Hypoglycemia</a:t>
            </a:r>
            <a:endParaRPr sz="600">
              <a:latin typeface="Arial"/>
              <a:cs typeface="Arial"/>
            </a:endParaRPr>
          </a:p>
        </p:txBody>
      </p:sp>
      <p:sp>
        <p:nvSpPr>
          <p:cNvPr id="29" name="object 29"/>
          <p:cNvSpPr txBox="1"/>
          <p:nvPr/>
        </p:nvSpPr>
        <p:spPr>
          <a:xfrm>
            <a:off x="8601944" y="2153808"/>
            <a:ext cx="2602754" cy="557151"/>
          </a:xfrm>
          <a:prstGeom prst="rect">
            <a:avLst/>
          </a:prstGeom>
        </p:spPr>
        <p:txBody>
          <a:bodyPr vert="horz" wrap="square" lIns="0" tIns="9092" rIns="0" bIns="0" rtlCol="0">
            <a:spAutoFit/>
          </a:bodyPr>
          <a:lstStyle/>
          <a:p>
            <a:pPr marL="9092">
              <a:lnSpc>
                <a:spcPts val="759"/>
              </a:lnSpc>
              <a:spcBef>
                <a:spcPts val="72"/>
              </a:spcBef>
            </a:pPr>
            <a:r>
              <a:rPr sz="600" u="sng" spc="-4" dirty="0">
                <a:uFill>
                  <a:solidFill>
                    <a:srgbClr val="000000"/>
                  </a:solidFill>
                </a:uFill>
                <a:latin typeface="Arial"/>
                <a:cs typeface="Arial"/>
              </a:rPr>
              <a:t>Symptoms</a:t>
            </a:r>
            <a:endParaRPr sz="600">
              <a:latin typeface="Arial"/>
              <a:cs typeface="Arial"/>
            </a:endParaRPr>
          </a:p>
          <a:p>
            <a:pPr marL="9092" marR="27730">
              <a:lnSpc>
                <a:spcPts val="737"/>
              </a:lnSpc>
              <a:spcBef>
                <a:spcPts val="39"/>
              </a:spcBef>
            </a:pPr>
            <a:r>
              <a:rPr sz="600" dirty="0">
                <a:latin typeface="Arial"/>
                <a:cs typeface="Arial"/>
              </a:rPr>
              <a:t>Cold </a:t>
            </a:r>
            <a:r>
              <a:rPr sz="600" spc="-4" dirty="0">
                <a:latin typeface="Arial"/>
                <a:cs typeface="Arial"/>
              </a:rPr>
              <a:t>sweat, trembling </a:t>
            </a:r>
            <a:r>
              <a:rPr sz="600" dirty="0">
                <a:latin typeface="Arial"/>
                <a:cs typeface="Arial"/>
              </a:rPr>
              <a:t>of </a:t>
            </a:r>
            <a:r>
              <a:rPr sz="600" spc="-4" dirty="0">
                <a:latin typeface="Arial"/>
                <a:cs typeface="Arial"/>
              </a:rPr>
              <a:t>hands,  hunger, palpitation, confusion  </a:t>
            </a:r>
            <a:r>
              <a:rPr sz="600" dirty="0">
                <a:latin typeface="Arial"/>
                <a:cs typeface="Arial"/>
              </a:rPr>
              <a:t>etc</a:t>
            </a:r>
            <a:endParaRPr sz="600">
              <a:latin typeface="Arial"/>
              <a:cs typeface="Arial"/>
            </a:endParaRPr>
          </a:p>
          <a:p>
            <a:pPr marL="9092">
              <a:lnSpc>
                <a:spcPts val="705"/>
              </a:lnSpc>
            </a:pPr>
            <a:r>
              <a:rPr sz="600" u="sng" spc="-4" dirty="0">
                <a:uFill>
                  <a:solidFill>
                    <a:srgbClr val="000000"/>
                  </a:solidFill>
                </a:uFill>
                <a:latin typeface="Arial"/>
                <a:cs typeface="Arial"/>
              </a:rPr>
              <a:t>Treatment</a:t>
            </a:r>
            <a:endParaRPr sz="600">
              <a:latin typeface="Arial"/>
              <a:cs typeface="Arial"/>
            </a:endParaRPr>
          </a:p>
          <a:p>
            <a:pPr marL="9092" marR="3637">
              <a:lnSpc>
                <a:spcPct val="95900"/>
              </a:lnSpc>
              <a:spcBef>
                <a:spcPts val="14"/>
              </a:spcBef>
            </a:pPr>
            <a:r>
              <a:rPr sz="600" spc="-4" dirty="0">
                <a:latin typeface="Arial"/>
                <a:cs typeface="Arial"/>
              </a:rPr>
              <a:t>Ingestion </a:t>
            </a:r>
            <a:r>
              <a:rPr sz="600" dirty="0">
                <a:latin typeface="Arial"/>
                <a:cs typeface="Arial"/>
              </a:rPr>
              <a:t>of </a:t>
            </a:r>
            <a:r>
              <a:rPr sz="600" spc="-4" dirty="0">
                <a:latin typeface="Arial"/>
                <a:cs typeface="Arial"/>
              </a:rPr>
              <a:t>glucose or  carbohydrate containing foods.  Consume </a:t>
            </a:r>
            <a:r>
              <a:rPr sz="600" spc="-7" dirty="0">
                <a:latin typeface="Arial"/>
                <a:cs typeface="Arial"/>
              </a:rPr>
              <a:t>15 </a:t>
            </a:r>
            <a:r>
              <a:rPr sz="600" spc="-4" dirty="0">
                <a:latin typeface="Arial"/>
                <a:cs typeface="Arial"/>
              </a:rPr>
              <a:t>gms </a:t>
            </a:r>
            <a:r>
              <a:rPr sz="600" dirty="0">
                <a:latin typeface="Arial"/>
                <a:cs typeface="Arial"/>
              </a:rPr>
              <a:t>of </a:t>
            </a:r>
            <a:r>
              <a:rPr sz="600" spc="-4" dirty="0">
                <a:latin typeface="Arial"/>
                <a:cs typeface="Arial"/>
              </a:rPr>
              <a:t>glucose i.e.  1 tablespoon sugar, fruits, next  </a:t>
            </a:r>
            <a:r>
              <a:rPr sz="600" dirty="0">
                <a:latin typeface="Arial"/>
                <a:cs typeface="Arial"/>
              </a:rPr>
              <a:t>meal &amp; </a:t>
            </a:r>
            <a:r>
              <a:rPr sz="600" spc="-4" dirty="0">
                <a:latin typeface="Arial"/>
                <a:cs typeface="Arial"/>
              </a:rPr>
              <a:t>recheck blood glucose  </a:t>
            </a:r>
            <a:r>
              <a:rPr sz="600" dirty="0">
                <a:latin typeface="Arial"/>
                <a:cs typeface="Arial"/>
              </a:rPr>
              <a:t>after </a:t>
            </a:r>
            <a:r>
              <a:rPr sz="600" spc="-7" dirty="0">
                <a:latin typeface="Arial"/>
                <a:cs typeface="Arial"/>
              </a:rPr>
              <a:t>15 </a:t>
            </a:r>
            <a:r>
              <a:rPr sz="600" spc="-4" dirty="0">
                <a:latin typeface="Arial"/>
                <a:cs typeface="Arial"/>
              </a:rPr>
              <a:t>minutes, repeat </a:t>
            </a:r>
            <a:r>
              <a:rPr sz="600" dirty="0">
                <a:latin typeface="Arial"/>
                <a:cs typeface="Arial"/>
              </a:rPr>
              <a:t>if  </a:t>
            </a:r>
            <a:r>
              <a:rPr sz="600" spc="-4" dirty="0">
                <a:latin typeface="Arial"/>
                <a:cs typeface="Arial"/>
              </a:rPr>
              <a:t>hypoglycemia</a:t>
            </a:r>
            <a:r>
              <a:rPr sz="600" spc="-11" dirty="0">
                <a:latin typeface="Arial"/>
                <a:cs typeface="Arial"/>
              </a:rPr>
              <a:t> </a:t>
            </a:r>
            <a:r>
              <a:rPr sz="600" spc="-4" dirty="0">
                <a:latin typeface="Arial"/>
                <a:cs typeface="Arial"/>
              </a:rPr>
              <a:t>continues</a:t>
            </a:r>
            <a:endParaRPr sz="600">
              <a:latin typeface="Arial"/>
              <a:cs typeface="Arial"/>
            </a:endParaRPr>
          </a:p>
        </p:txBody>
      </p:sp>
      <p:sp>
        <p:nvSpPr>
          <p:cNvPr id="30" name="object 30"/>
          <p:cNvSpPr/>
          <p:nvPr/>
        </p:nvSpPr>
        <p:spPr>
          <a:xfrm>
            <a:off x="821767" y="3848101"/>
            <a:ext cx="527921" cy="171449"/>
          </a:xfrm>
          <a:prstGeom prst="rect">
            <a:avLst/>
          </a:prstGeom>
          <a:blipFill>
            <a:blip r:embed="rId3" cstate="print"/>
            <a:stretch>
              <a:fillRect/>
            </a:stretch>
          </a:blipFill>
        </p:spPr>
        <p:txBody>
          <a:bodyPr wrap="square" lIns="0" tIns="0" rIns="0" bIns="0" rtlCol="0"/>
          <a:lstStyle/>
          <a:p>
            <a:endParaRPr/>
          </a:p>
        </p:txBody>
      </p:sp>
      <p:sp>
        <p:nvSpPr>
          <p:cNvPr id="31" name="object 31"/>
          <p:cNvSpPr/>
          <p:nvPr/>
        </p:nvSpPr>
        <p:spPr>
          <a:xfrm>
            <a:off x="821767" y="3848102"/>
            <a:ext cx="527921" cy="171450"/>
          </a:xfrm>
          <a:custGeom>
            <a:avLst/>
            <a:gdLst/>
            <a:ahLst/>
            <a:cxnLst/>
            <a:rect l="l" t="t" r="r" b="b"/>
            <a:pathLst>
              <a:path w="336550" h="320040">
                <a:moveTo>
                  <a:pt x="168275" y="0"/>
                </a:moveTo>
                <a:lnTo>
                  <a:pt x="123539" y="5714"/>
                </a:lnTo>
                <a:lnTo>
                  <a:pt x="83342" y="21843"/>
                </a:lnTo>
                <a:lnTo>
                  <a:pt x="49285" y="46862"/>
                </a:lnTo>
                <a:lnTo>
                  <a:pt x="22973" y="79247"/>
                </a:lnTo>
                <a:lnTo>
                  <a:pt x="6010" y="117474"/>
                </a:lnTo>
                <a:lnTo>
                  <a:pt x="0" y="160019"/>
                </a:lnTo>
                <a:lnTo>
                  <a:pt x="6010" y="202564"/>
                </a:lnTo>
                <a:lnTo>
                  <a:pt x="22973" y="240791"/>
                </a:lnTo>
                <a:lnTo>
                  <a:pt x="49285" y="273176"/>
                </a:lnTo>
                <a:lnTo>
                  <a:pt x="83342" y="298196"/>
                </a:lnTo>
                <a:lnTo>
                  <a:pt x="123539" y="314325"/>
                </a:lnTo>
                <a:lnTo>
                  <a:pt x="168275" y="320039"/>
                </a:lnTo>
                <a:lnTo>
                  <a:pt x="213010" y="314325"/>
                </a:lnTo>
                <a:lnTo>
                  <a:pt x="253207" y="298196"/>
                </a:lnTo>
                <a:lnTo>
                  <a:pt x="287264" y="273176"/>
                </a:lnTo>
                <a:lnTo>
                  <a:pt x="313576" y="240791"/>
                </a:lnTo>
                <a:lnTo>
                  <a:pt x="330539" y="202564"/>
                </a:lnTo>
                <a:lnTo>
                  <a:pt x="336550" y="160019"/>
                </a:lnTo>
                <a:lnTo>
                  <a:pt x="330539" y="117475"/>
                </a:lnTo>
                <a:lnTo>
                  <a:pt x="313576" y="79248"/>
                </a:lnTo>
                <a:lnTo>
                  <a:pt x="287264" y="46862"/>
                </a:lnTo>
                <a:lnTo>
                  <a:pt x="253207" y="21844"/>
                </a:lnTo>
                <a:lnTo>
                  <a:pt x="213010" y="5715"/>
                </a:lnTo>
                <a:lnTo>
                  <a:pt x="168275" y="0"/>
                </a:lnTo>
                <a:close/>
              </a:path>
            </a:pathLst>
          </a:custGeom>
          <a:ln w="9525">
            <a:solidFill>
              <a:srgbClr val="4F81BC"/>
            </a:solidFill>
          </a:ln>
        </p:spPr>
        <p:txBody>
          <a:bodyPr wrap="square" lIns="0" tIns="0" rIns="0" bIns="0" rtlCol="0"/>
          <a:lstStyle/>
          <a:p>
            <a:endParaRPr/>
          </a:p>
        </p:txBody>
      </p:sp>
      <p:sp>
        <p:nvSpPr>
          <p:cNvPr id="32" name="object 32"/>
          <p:cNvSpPr/>
          <p:nvPr/>
        </p:nvSpPr>
        <p:spPr>
          <a:xfrm>
            <a:off x="838700" y="5749019"/>
            <a:ext cx="4509246" cy="408555"/>
          </a:xfrm>
          <a:custGeom>
            <a:avLst/>
            <a:gdLst/>
            <a:ahLst/>
            <a:cxnLst/>
            <a:rect l="l" t="t" r="r" b="b"/>
            <a:pathLst>
              <a:path w="2874645" h="762634">
                <a:moveTo>
                  <a:pt x="127101" y="0"/>
                </a:moveTo>
                <a:lnTo>
                  <a:pt x="77634" y="9987"/>
                </a:lnTo>
                <a:lnTo>
                  <a:pt x="37233" y="37226"/>
                </a:lnTo>
                <a:lnTo>
                  <a:pt x="9990" y="77634"/>
                </a:lnTo>
                <a:lnTo>
                  <a:pt x="0" y="127126"/>
                </a:lnTo>
                <a:lnTo>
                  <a:pt x="0" y="635508"/>
                </a:lnTo>
                <a:lnTo>
                  <a:pt x="9990" y="685000"/>
                </a:lnTo>
                <a:lnTo>
                  <a:pt x="37233" y="725408"/>
                </a:lnTo>
                <a:lnTo>
                  <a:pt x="77634" y="752647"/>
                </a:lnTo>
                <a:lnTo>
                  <a:pt x="127101" y="762635"/>
                </a:lnTo>
                <a:lnTo>
                  <a:pt x="2747518" y="762635"/>
                </a:lnTo>
                <a:lnTo>
                  <a:pt x="2797010" y="752647"/>
                </a:lnTo>
                <a:lnTo>
                  <a:pt x="2837418" y="725408"/>
                </a:lnTo>
                <a:lnTo>
                  <a:pt x="2864657" y="685000"/>
                </a:lnTo>
                <a:lnTo>
                  <a:pt x="2874645" y="635508"/>
                </a:lnTo>
                <a:lnTo>
                  <a:pt x="2874645" y="127126"/>
                </a:lnTo>
                <a:lnTo>
                  <a:pt x="2864657" y="77634"/>
                </a:lnTo>
                <a:lnTo>
                  <a:pt x="2837418" y="37226"/>
                </a:lnTo>
                <a:lnTo>
                  <a:pt x="2797010" y="9987"/>
                </a:lnTo>
                <a:lnTo>
                  <a:pt x="2747518" y="0"/>
                </a:lnTo>
                <a:lnTo>
                  <a:pt x="127101" y="0"/>
                </a:lnTo>
                <a:close/>
              </a:path>
            </a:pathLst>
          </a:custGeom>
          <a:ln w="9525">
            <a:solidFill>
              <a:srgbClr val="000000"/>
            </a:solidFill>
          </a:ln>
        </p:spPr>
        <p:txBody>
          <a:bodyPr wrap="square" lIns="0" tIns="0" rIns="0" bIns="0" rtlCol="0"/>
          <a:lstStyle/>
          <a:p>
            <a:endParaRPr/>
          </a:p>
        </p:txBody>
      </p:sp>
      <p:sp>
        <p:nvSpPr>
          <p:cNvPr id="33" name="object 33"/>
          <p:cNvSpPr txBox="1"/>
          <p:nvPr/>
        </p:nvSpPr>
        <p:spPr>
          <a:xfrm>
            <a:off x="1019987" y="5775825"/>
            <a:ext cx="4144683" cy="210518"/>
          </a:xfrm>
          <a:prstGeom prst="rect">
            <a:avLst/>
          </a:prstGeom>
        </p:spPr>
        <p:txBody>
          <a:bodyPr vert="horz" wrap="square" lIns="0" tIns="9092" rIns="0" bIns="0" rtlCol="0">
            <a:spAutoFit/>
          </a:bodyPr>
          <a:lstStyle/>
          <a:p>
            <a:pPr marL="9092" marR="3637" algn="just">
              <a:lnSpc>
                <a:spcPct val="108900"/>
              </a:lnSpc>
              <a:spcBef>
                <a:spcPts val="72"/>
              </a:spcBef>
            </a:pPr>
            <a:r>
              <a:rPr sz="600" spc="-4" dirty="0">
                <a:latin typeface="Georgia"/>
                <a:cs typeface="Georgia"/>
              </a:rPr>
              <a:t>If patient </a:t>
            </a:r>
            <a:r>
              <a:rPr sz="600" dirty="0">
                <a:latin typeface="Georgia"/>
                <a:cs typeface="Georgia"/>
              </a:rPr>
              <a:t>is </a:t>
            </a:r>
            <a:r>
              <a:rPr sz="600" spc="-4" dirty="0">
                <a:latin typeface="Georgia"/>
                <a:cs typeface="Georgia"/>
              </a:rPr>
              <a:t>under control by </a:t>
            </a:r>
            <a:r>
              <a:rPr sz="600" dirty="0">
                <a:latin typeface="Georgia"/>
                <a:cs typeface="Georgia"/>
              </a:rPr>
              <a:t>any </a:t>
            </a:r>
            <a:r>
              <a:rPr sz="600" spc="-4" dirty="0">
                <a:latin typeface="Georgia"/>
                <a:cs typeface="Georgia"/>
              </a:rPr>
              <a:t>of the above steps,  continue </a:t>
            </a:r>
            <a:r>
              <a:rPr sz="600" dirty="0">
                <a:latin typeface="Georgia"/>
                <a:cs typeface="Georgia"/>
              </a:rPr>
              <a:t>same </a:t>
            </a:r>
            <a:r>
              <a:rPr sz="600" spc="-4" dirty="0">
                <a:latin typeface="Georgia"/>
                <a:cs typeface="Georgia"/>
              </a:rPr>
              <a:t>treatments </a:t>
            </a:r>
            <a:r>
              <a:rPr sz="600" dirty="0">
                <a:latin typeface="Georgia"/>
                <a:cs typeface="Georgia"/>
              </a:rPr>
              <a:t>if </a:t>
            </a:r>
            <a:r>
              <a:rPr sz="600" spc="-4" dirty="0">
                <a:latin typeface="Georgia"/>
                <a:cs typeface="Georgia"/>
              </a:rPr>
              <a:t>no complications </a:t>
            </a:r>
            <a:r>
              <a:rPr sz="600" dirty="0">
                <a:latin typeface="Georgia"/>
                <a:cs typeface="Georgia"/>
              </a:rPr>
              <a:t>is  </a:t>
            </a:r>
            <a:r>
              <a:rPr sz="600" spc="-4" dirty="0">
                <a:latin typeface="Georgia"/>
                <a:cs typeface="Georgia"/>
              </a:rPr>
              <a:t>identified </a:t>
            </a:r>
            <a:r>
              <a:rPr sz="600" dirty="0">
                <a:latin typeface="Georgia"/>
                <a:cs typeface="Georgia"/>
              </a:rPr>
              <a:t>and </a:t>
            </a:r>
            <a:r>
              <a:rPr sz="600" spc="-4" dirty="0">
                <a:latin typeface="Georgia"/>
                <a:cs typeface="Georgia"/>
              </a:rPr>
              <a:t>follow up shall be done every month  with FBG </a:t>
            </a:r>
            <a:r>
              <a:rPr sz="600" dirty="0">
                <a:latin typeface="Georgia"/>
                <a:cs typeface="Georgia"/>
              </a:rPr>
              <a:t>and </a:t>
            </a:r>
            <a:r>
              <a:rPr sz="600" spc="-4" dirty="0">
                <a:latin typeface="Georgia"/>
                <a:cs typeface="Georgia"/>
              </a:rPr>
              <a:t>2hour</a:t>
            </a:r>
            <a:r>
              <a:rPr sz="600" spc="-11" dirty="0">
                <a:latin typeface="Georgia"/>
                <a:cs typeface="Georgia"/>
              </a:rPr>
              <a:t> </a:t>
            </a:r>
            <a:r>
              <a:rPr sz="600" dirty="0">
                <a:latin typeface="Georgia"/>
                <a:cs typeface="Georgia"/>
              </a:rPr>
              <a:t>PPBG</a:t>
            </a:r>
            <a:endParaRPr sz="600">
              <a:latin typeface="Georgia"/>
              <a:cs typeface="Georgia"/>
            </a:endParaRPr>
          </a:p>
        </p:txBody>
      </p:sp>
      <p:sp>
        <p:nvSpPr>
          <p:cNvPr id="34" name="object 34"/>
          <p:cNvSpPr/>
          <p:nvPr/>
        </p:nvSpPr>
        <p:spPr>
          <a:xfrm>
            <a:off x="821767" y="3093585"/>
            <a:ext cx="527921" cy="171450"/>
          </a:xfrm>
          <a:custGeom>
            <a:avLst/>
            <a:gdLst/>
            <a:ahLst/>
            <a:cxnLst/>
            <a:rect l="l" t="t" r="r" b="b"/>
            <a:pathLst>
              <a:path w="336550" h="320039">
                <a:moveTo>
                  <a:pt x="168275" y="0"/>
                </a:moveTo>
                <a:lnTo>
                  <a:pt x="123539" y="5715"/>
                </a:lnTo>
                <a:lnTo>
                  <a:pt x="83342" y="21844"/>
                </a:lnTo>
                <a:lnTo>
                  <a:pt x="49285" y="46863"/>
                </a:lnTo>
                <a:lnTo>
                  <a:pt x="22973" y="79248"/>
                </a:lnTo>
                <a:lnTo>
                  <a:pt x="6010" y="117475"/>
                </a:lnTo>
                <a:lnTo>
                  <a:pt x="0" y="160019"/>
                </a:lnTo>
                <a:lnTo>
                  <a:pt x="6010" y="202564"/>
                </a:lnTo>
                <a:lnTo>
                  <a:pt x="22973" y="240791"/>
                </a:lnTo>
                <a:lnTo>
                  <a:pt x="49285" y="273176"/>
                </a:lnTo>
                <a:lnTo>
                  <a:pt x="83342" y="298195"/>
                </a:lnTo>
                <a:lnTo>
                  <a:pt x="123539" y="314324"/>
                </a:lnTo>
                <a:lnTo>
                  <a:pt x="168275" y="320039"/>
                </a:lnTo>
                <a:lnTo>
                  <a:pt x="213010" y="314324"/>
                </a:lnTo>
                <a:lnTo>
                  <a:pt x="253207" y="298195"/>
                </a:lnTo>
                <a:lnTo>
                  <a:pt x="287264" y="273176"/>
                </a:lnTo>
                <a:lnTo>
                  <a:pt x="313576" y="240791"/>
                </a:lnTo>
                <a:lnTo>
                  <a:pt x="330539" y="202564"/>
                </a:lnTo>
                <a:lnTo>
                  <a:pt x="336550" y="160019"/>
                </a:lnTo>
                <a:lnTo>
                  <a:pt x="330539" y="117475"/>
                </a:lnTo>
                <a:lnTo>
                  <a:pt x="313576" y="79248"/>
                </a:lnTo>
                <a:lnTo>
                  <a:pt x="287264" y="46863"/>
                </a:lnTo>
                <a:lnTo>
                  <a:pt x="253207" y="21844"/>
                </a:lnTo>
                <a:lnTo>
                  <a:pt x="213010" y="5715"/>
                </a:lnTo>
                <a:lnTo>
                  <a:pt x="168275" y="0"/>
                </a:lnTo>
                <a:close/>
              </a:path>
            </a:pathLst>
          </a:custGeom>
          <a:solidFill>
            <a:srgbClr val="4F81BC"/>
          </a:solidFill>
        </p:spPr>
        <p:txBody>
          <a:bodyPr wrap="square" lIns="0" tIns="0" rIns="0" bIns="0" rtlCol="0"/>
          <a:lstStyle/>
          <a:p>
            <a:endParaRPr/>
          </a:p>
        </p:txBody>
      </p:sp>
      <p:sp>
        <p:nvSpPr>
          <p:cNvPr id="35" name="object 35"/>
          <p:cNvSpPr/>
          <p:nvPr/>
        </p:nvSpPr>
        <p:spPr>
          <a:xfrm>
            <a:off x="821767" y="3093585"/>
            <a:ext cx="527921" cy="171450"/>
          </a:xfrm>
          <a:custGeom>
            <a:avLst/>
            <a:gdLst/>
            <a:ahLst/>
            <a:cxnLst/>
            <a:rect l="l" t="t" r="r" b="b"/>
            <a:pathLst>
              <a:path w="336550" h="320039">
                <a:moveTo>
                  <a:pt x="168275" y="0"/>
                </a:moveTo>
                <a:lnTo>
                  <a:pt x="123539" y="5715"/>
                </a:lnTo>
                <a:lnTo>
                  <a:pt x="83342" y="21844"/>
                </a:lnTo>
                <a:lnTo>
                  <a:pt x="49285" y="46863"/>
                </a:lnTo>
                <a:lnTo>
                  <a:pt x="22973" y="79248"/>
                </a:lnTo>
                <a:lnTo>
                  <a:pt x="6010" y="117475"/>
                </a:lnTo>
                <a:lnTo>
                  <a:pt x="0" y="160019"/>
                </a:lnTo>
                <a:lnTo>
                  <a:pt x="6010" y="202564"/>
                </a:lnTo>
                <a:lnTo>
                  <a:pt x="22973" y="240791"/>
                </a:lnTo>
                <a:lnTo>
                  <a:pt x="49285" y="273176"/>
                </a:lnTo>
                <a:lnTo>
                  <a:pt x="83342" y="298195"/>
                </a:lnTo>
                <a:lnTo>
                  <a:pt x="123539" y="314324"/>
                </a:lnTo>
                <a:lnTo>
                  <a:pt x="168275" y="320039"/>
                </a:lnTo>
                <a:lnTo>
                  <a:pt x="213010" y="314324"/>
                </a:lnTo>
                <a:lnTo>
                  <a:pt x="253207" y="298195"/>
                </a:lnTo>
                <a:lnTo>
                  <a:pt x="287264" y="273176"/>
                </a:lnTo>
                <a:lnTo>
                  <a:pt x="313576" y="240791"/>
                </a:lnTo>
                <a:lnTo>
                  <a:pt x="330539" y="202564"/>
                </a:lnTo>
                <a:lnTo>
                  <a:pt x="336550" y="160019"/>
                </a:lnTo>
                <a:lnTo>
                  <a:pt x="330539" y="117474"/>
                </a:lnTo>
                <a:lnTo>
                  <a:pt x="313576" y="79247"/>
                </a:lnTo>
                <a:lnTo>
                  <a:pt x="287264" y="46862"/>
                </a:lnTo>
                <a:lnTo>
                  <a:pt x="253207" y="21843"/>
                </a:lnTo>
                <a:lnTo>
                  <a:pt x="213010" y="5714"/>
                </a:lnTo>
                <a:lnTo>
                  <a:pt x="168275" y="0"/>
                </a:lnTo>
                <a:close/>
              </a:path>
            </a:pathLst>
          </a:custGeom>
          <a:ln w="9525">
            <a:solidFill>
              <a:srgbClr val="4F81BC"/>
            </a:solidFill>
          </a:ln>
        </p:spPr>
        <p:txBody>
          <a:bodyPr wrap="square" lIns="0" tIns="0" rIns="0" bIns="0" rtlCol="0"/>
          <a:lstStyle/>
          <a:p>
            <a:endParaRPr/>
          </a:p>
        </p:txBody>
      </p:sp>
      <p:sp>
        <p:nvSpPr>
          <p:cNvPr id="36" name="object 36"/>
          <p:cNvSpPr txBox="1"/>
          <p:nvPr/>
        </p:nvSpPr>
        <p:spPr>
          <a:xfrm>
            <a:off x="986528" y="3059228"/>
            <a:ext cx="3005169" cy="226730"/>
          </a:xfrm>
          <a:prstGeom prst="rect">
            <a:avLst/>
          </a:prstGeom>
        </p:spPr>
        <p:txBody>
          <a:bodyPr vert="horz" wrap="square" lIns="0" tIns="8637" rIns="0" bIns="0" rtlCol="0">
            <a:spAutoFit/>
          </a:bodyPr>
          <a:lstStyle/>
          <a:p>
            <a:pPr marL="285032">
              <a:lnSpc>
                <a:spcPts val="795"/>
              </a:lnSpc>
              <a:spcBef>
                <a:spcPts val="68"/>
              </a:spcBef>
            </a:pPr>
            <a:r>
              <a:rPr sz="700" spc="-4" dirty="0">
                <a:latin typeface="Cambria"/>
                <a:cs typeface="Cambria"/>
              </a:rPr>
              <a:t>Give hypoglycemia</a:t>
            </a:r>
            <a:r>
              <a:rPr sz="700" spc="-25" dirty="0">
                <a:latin typeface="Cambria"/>
                <a:cs typeface="Cambria"/>
              </a:rPr>
              <a:t> </a:t>
            </a:r>
            <a:r>
              <a:rPr sz="700" spc="-4" dirty="0">
                <a:latin typeface="Cambria"/>
                <a:cs typeface="Cambria"/>
              </a:rPr>
              <a:t>training.</a:t>
            </a:r>
            <a:endParaRPr sz="700">
              <a:latin typeface="Cambria"/>
              <a:cs typeface="Cambria"/>
            </a:endParaRPr>
          </a:p>
          <a:p>
            <a:pPr marL="9092">
              <a:lnSpc>
                <a:spcPts val="881"/>
              </a:lnSpc>
            </a:pPr>
            <a:r>
              <a:rPr sz="800" dirty="0">
                <a:latin typeface="Calibri"/>
                <a:cs typeface="Calibri"/>
              </a:rPr>
              <a:t>4</a:t>
            </a:r>
            <a:endParaRPr sz="800">
              <a:latin typeface="Calibri"/>
              <a:cs typeface="Calibri"/>
            </a:endParaRPr>
          </a:p>
        </p:txBody>
      </p:sp>
      <p:sp>
        <p:nvSpPr>
          <p:cNvPr id="37" name="object 37"/>
          <p:cNvSpPr/>
          <p:nvPr/>
        </p:nvSpPr>
        <p:spPr>
          <a:xfrm>
            <a:off x="7622999" y="1006931"/>
            <a:ext cx="3921562" cy="842623"/>
          </a:xfrm>
          <a:custGeom>
            <a:avLst/>
            <a:gdLst/>
            <a:ahLst/>
            <a:cxnLst/>
            <a:rect l="l" t="t" r="r" b="b"/>
            <a:pathLst>
              <a:path w="2499995" h="1572895">
                <a:moveTo>
                  <a:pt x="262128" y="0"/>
                </a:moveTo>
                <a:lnTo>
                  <a:pt x="215007" y="4222"/>
                </a:lnTo>
                <a:lnTo>
                  <a:pt x="170658" y="16398"/>
                </a:lnTo>
                <a:lnTo>
                  <a:pt x="129822" y="35785"/>
                </a:lnTo>
                <a:lnTo>
                  <a:pt x="93237" y="61645"/>
                </a:lnTo>
                <a:lnTo>
                  <a:pt x="61645" y="93237"/>
                </a:lnTo>
                <a:lnTo>
                  <a:pt x="35785" y="129822"/>
                </a:lnTo>
                <a:lnTo>
                  <a:pt x="16398" y="170658"/>
                </a:lnTo>
                <a:lnTo>
                  <a:pt x="4222" y="215007"/>
                </a:lnTo>
                <a:lnTo>
                  <a:pt x="0" y="262127"/>
                </a:lnTo>
                <a:lnTo>
                  <a:pt x="0" y="1310767"/>
                </a:lnTo>
                <a:lnTo>
                  <a:pt x="4222" y="1357887"/>
                </a:lnTo>
                <a:lnTo>
                  <a:pt x="16398" y="1402236"/>
                </a:lnTo>
                <a:lnTo>
                  <a:pt x="35785" y="1443072"/>
                </a:lnTo>
                <a:lnTo>
                  <a:pt x="61645" y="1479657"/>
                </a:lnTo>
                <a:lnTo>
                  <a:pt x="93237" y="1511249"/>
                </a:lnTo>
                <a:lnTo>
                  <a:pt x="129822" y="1537109"/>
                </a:lnTo>
                <a:lnTo>
                  <a:pt x="170658" y="1556496"/>
                </a:lnTo>
                <a:lnTo>
                  <a:pt x="215007" y="1568672"/>
                </a:lnTo>
                <a:lnTo>
                  <a:pt x="262128" y="1572895"/>
                </a:lnTo>
                <a:lnTo>
                  <a:pt x="2237867" y="1572895"/>
                </a:lnTo>
                <a:lnTo>
                  <a:pt x="2284987" y="1568672"/>
                </a:lnTo>
                <a:lnTo>
                  <a:pt x="2329336" y="1556496"/>
                </a:lnTo>
                <a:lnTo>
                  <a:pt x="2370172" y="1537109"/>
                </a:lnTo>
                <a:lnTo>
                  <a:pt x="2406757" y="1511249"/>
                </a:lnTo>
                <a:lnTo>
                  <a:pt x="2438349" y="1479657"/>
                </a:lnTo>
                <a:lnTo>
                  <a:pt x="2464209" y="1443072"/>
                </a:lnTo>
                <a:lnTo>
                  <a:pt x="2483596" y="1402236"/>
                </a:lnTo>
                <a:lnTo>
                  <a:pt x="2495772" y="1357887"/>
                </a:lnTo>
                <a:lnTo>
                  <a:pt x="2499995" y="1310767"/>
                </a:lnTo>
                <a:lnTo>
                  <a:pt x="2499995" y="262127"/>
                </a:lnTo>
                <a:lnTo>
                  <a:pt x="2495772" y="215007"/>
                </a:lnTo>
                <a:lnTo>
                  <a:pt x="2483596" y="170658"/>
                </a:lnTo>
                <a:lnTo>
                  <a:pt x="2464209" y="129822"/>
                </a:lnTo>
                <a:lnTo>
                  <a:pt x="2438349" y="93237"/>
                </a:lnTo>
                <a:lnTo>
                  <a:pt x="2406757" y="61645"/>
                </a:lnTo>
                <a:lnTo>
                  <a:pt x="2370172" y="35785"/>
                </a:lnTo>
                <a:lnTo>
                  <a:pt x="2329336" y="16398"/>
                </a:lnTo>
                <a:lnTo>
                  <a:pt x="2284987" y="4222"/>
                </a:lnTo>
                <a:lnTo>
                  <a:pt x="2237867" y="0"/>
                </a:lnTo>
                <a:lnTo>
                  <a:pt x="262128" y="0"/>
                </a:lnTo>
                <a:close/>
              </a:path>
            </a:pathLst>
          </a:custGeom>
          <a:ln w="9525">
            <a:solidFill>
              <a:srgbClr val="000000"/>
            </a:solidFill>
          </a:ln>
        </p:spPr>
        <p:txBody>
          <a:bodyPr wrap="square" lIns="0" tIns="0" rIns="0" bIns="0" rtlCol="0"/>
          <a:lstStyle/>
          <a:p>
            <a:endParaRPr/>
          </a:p>
        </p:txBody>
      </p:sp>
      <p:sp>
        <p:nvSpPr>
          <p:cNvPr id="38" name="object 38"/>
          <p:cNvSpPr txBox="1"/>
          <p:nvPr/>
        </p:nvSpPr>
        <p:spPr>
          <a:xfrm>
            <a:off x="869377" y="627701"/>
            <a:ext cx="10432926" cy="683724"/>
          </a:xfrm>
          <a:prstGeom prst="rect">
            <a:avLst/>
          </a:prstGeom>
        </p:spPr>
        <p:txBody>
          <a:bodyPr vert="horz" wrap="square" lIns="0" tIns="9092" rIns="0" bIns="0" rtlCol="0">
            <a:spAutoFit/>
          </a:bodyPr>
          <a:lstStyle/>
          <a:p>
            <a:pPr marL="337765" algn="ctr">
              <a:lnSpc>
                <a:spcPts val="945"/>
              </a:lnSpc>
              <a:spcBef>
                <a:spcPts val="72"/>
              </a:spcBef>
            </a:pPr>
            <a:r>
              <a:rPr sz="800" spc="-4" dirty="0">
                <a:latin typeface="Calibri"/>
                <a:cs typeface="Calibri"/>
              </a:rPr>
              <a:t>Department </a:t>
            </a:r>
            <a:r>
              <a:rPr sz="800" dirty="0">
                <a:latin typeface="Calibri"/>
                <a:cs typeface="Calibri"/>
              </a:rPr>
              <a:t>of </a:t>
            </a:r>
            <a:r>
              <a:rPr sz="800" spc="-4" dirty="0">
                <a:latin typeface="Calibri"/>
                <a:cs typeface="Calibri"/>
              </a:rPr>
              <a:t>Health </a:t>
            </a:r>
            <a:r>
              <a:rPr sz="800" dirty="0">
                <a:latin typeface="Calibri"/>
                <a:cs typeface="Calibri"/>
              </a:rPr>
              <a:t>&amp; </a:t>
            </a:r>
            <a:r>
              <a:rPr sz="800" spc="-4" dirty="0">
                <a:latin typeface="Calibri"/>
                <a:cs typeface="Calibri"/>
              </a:rPr>
              <a:t>Family</a:t>
            </a:r>
            <a:r>
              <a:rPr sz="800" spc="-18" dirty="0">
                <a:latin typeface="Calibri"/>
                <a:cs typeface="Calibri"/>
              </a:rPr>
              <a:t> </a:t>
            </a:r>
            <a:r>
              <a:rPr sz="800" spc="-4" dirty="0">
                <a:latin typeface="Calibri"/>
                <a:cs typeface="Calibri"/>
              </a:rPr>
              <a:t>Welfare</a:t>
            </a:r>
            <a:endParaRPr sz="800">
              <a:latin typeface="Calibri"/>
              <a:cs typeface="Calibri"/>
            </a:endParaRPr>
          </a:p>
          <a:p>
            <a:pPr marL="335492" algn="ctr">
              <a:lnSpc>
                <a:spcPts val="1546"/>
              </a:lnSpc>
            </a:pPr>
            <a:r>
              <a:rPr sz="1300" b="1" u="heavy" spc="-4" dirty="0">
                <a:solidFill>
                  <a:srgbClr val="1F487C"/>
                </a:solidFill>
                <a:uFill>
                  <a:solidFill>
                    <a:srgbClr val="1F487C"/>
                  </a:solidFill>
                </a:uFill>
                <a:latin typeface="Calibri"/>
                <a:cs typeface="Calibri"/>
              </a:rPr>
              <a:t>TREATMENT PROTOCOL </a:t>
            </a:r>
            <a:r>
              <a:rPr sz="1300" b="1" u="heavy" dirty="0">
                <a:solidFill>
                  <a:srgbClr val="1F487C"/>
                </a:solidFill>
                <a:uFill>
                  <a:solidFill>
                    <a:srgbClr val="1F487C"/>
                  </a:solidFill>
                </a:uFill>
                <a:latin typeface="Calibri"/>
                <a:cs typeface="Calibri"/>
              </a:rPr>
              <a:t>FOR </a:t>
            </a:r>
            <a:r>
              <a:rPr sz="1300" b="1" u="heavy" spc="-4" dirty="0">
                <a:solidFill>
                  <a:srgbClr val="1F487C"/>
                </a:solidFill>
                <a:uFill>
                  <a:solidFill>
                    <a:srgbClr val="1F487C"/>
                  </a:solidFill>
                </a:uFill>
                <a:latin typeface="Calibri"/>
                <a:cs typeface="Calibri"/>
              </a:rPr>
              <a:t>TYPE </a:t>
            </a:r>
            <a:r>
              <a:rPr sz="1300" b="1" u="heavy" dirty="0">
                <a:solidFill>
                  <a:srgbClr val="1F487C"/>
                </a:solidFill>
                <a:uFill>
                  <a:solidFill>
                    <a:srgbClr val="1F487C"/>
                  </a:solidFill>
                </a:uFill>
                <a:latin typeface="Calibri"/>
                <a:cs typeface="Calibri"/>
              </a:rPr>
              <a:t>2 </a:t>
            </a:r>
            <a:r>
              <a:rPr sz="1300" b="1" u="heavy" spc="-4" dirty="0">
                <a:solidFill>
                  <a:srgbClr val="1F487C"/>
                </a:solidFill>
                <a:uFill>
                  <a:solidFill>
                    <a:srgbClr val="1F487C"/>
                  </a:solidFill>
                </a:uFill>
                <a:latin typeface="Calibri"/>
                <a:cs typeface="Calibri"/>
              </a:rPr>
              <a:t>DIABETES</a:t>
            </a:r>
            <a:r>
              <a:rPr sz="1300" b="1" u="heavy" spc="7" dirty="0">
                <a:solidFill>
                  <a:srgbClr val="1F487C"/>
                </a:solidFill>
                <a:uFill>
                  <a:solidFill>
                    <a:srgbClr val="1F487C"/>
                  </a:solidFill>
                </a:uFill>
                <a:latin typeface="Calibri"/>
                <a:cs typeface="Calibri"/>
              </a:rPr>
              <a:t> </a:t>
            </a:r>
            <a:r>
              <a:rPr sz="1300" b="1" u="heavy" spc="-4" dirty="0">
                <a:solidFill>
                  <a:srgbClr val="1F487C"/>
                </a:solidFill>
                <a:uFill>
                  <a:solidFill>
                    <a:srgbClr val="1F487C"/>
                  </a:solidFill>
                </a:uFill>
                <a:latin typeface="Calibri"/>
                <a:cs typeface="Calibri"/>
              </a:rPr>
              <a:t>MELLITUS</a:t>
            </a:r>
            <a:endParaRPr sz="1300">
              <a:latin typeface="Calibri"/>
              <a:cs typeface="Calibri"/>
            </a:endParaRPr>
          </a:p>
          <a:p>
            <a:pPr marL="9092">
              <a:spcBef>
                <a:spcPts val="995"/>
              </a:spcBef>
            </a:pPr>
            <a:r>
              <a:rPr sz="700" i="1" spc="-4" dirty="0">
                <a:latin typeface="Arial"/>
                <a:cs typeface="Arial"/>
              </a:rPr>
              <a:t>Screen all individuals </a:t>
            </a:r>
            <a:r>
              <a:rPr sz="700" i="1" dirty="0">
                <a:latin typeface="Arial"/>
                <a:cs typeface="Arial"/>
              </a:rPr>
              <a:t>above </a:t>
            </a:r>
            <a:r>
              <a:rPr sz="700" i="1" spc="-4" dirty="0">
                <a:latin typeface="Arial"/>
                <a:cs typeface="Arial"/>
              </a:rPr>
              <a:t>30 years and </a:t>
            </a:r>
            <a:r>
              <a:rPr sz="700" i="1" spc="-7" dirty="0">
                <a:latin typeface="Arial"/>
                <a:cs typeface="Arial"/>
              </a:rPr>
              <a:t>if</a:t>
            </a:r>
            <a:r>
              <a:rPr sz="700" i="1" spc="21" dirty="0">
                <a:latin typeface="Arial"/>
                <a:cs typeface="Arial"/>
              </a:rPr>
              <a:t> </a:t>
            </a:r>
            <a:r>
              <a:rPr sz="700" i="1" spc="-4" dirty="0">
                <a:latin typeface="Arial"/>
                <a:cs typeface="Arial"/>
              </a:rPr>
              <a:t>diagnosed</a:t>
            </a:r>
            <a:endParaRPr sz="700">
              <a:latin typeface="Arial"/>
              <a:cs typeface="Arial"/>
            </a:endParaRPr>
          </a:p>
          <a:p>
            <a:pPr marR="3637" algn="r">
              <a:spcBef>
                <a:spcPts val="226"/>
              </a:spcBef>
            </a:pPr>
            <a:r>
              <a:rPr sz="600" spc="-4" dirty="0">
                <a:latin typeface="Arial"/>
                <a:cs typeface="Arial"/>
              </a:rPr>
              <a:t>Diagnosed diabetes with symptoms</a:t>
            </a:r>
            <a:r>
              <a:rPr sz="600" spc="50" dirty="0">
                <a:latin typeface="Arial"/>
                <a:cs typeface="Arial"/>
              </a:rPr>
              <a:t> </a:t>
            </a:r>
            <a:r>
              <a:rPr sz="600" dirty="0">
                <a:latin typeface="Arial"/>
                <a:cs typeface="Arial"/>
              </a:rPr>
              <a:t>&amp;</a:t>
            </a:r>
            <a:endParaRPr sz="600">
              <a:latin typeface="Arial"/>
              <a:cs typeface="Arial"/>
            </a:endParaRPr>
          </a:p>
        </p:txBody>
      </p:sp>
      <p:sp>
        <p:nvSpPr>
          <p:cNvPr id="39" name="object 39"/>
          <p:cNvSpPr txBox="1"/>
          <p:nvPr/>
        </p:nvSpPr>
        <p:spPr>
          <a:xfrm>
            <a:off x="7868024" y="1142868"/>
            <a:ext cx="2739215" cy="101514"/>
          </a:xfrm>
          <a:prstGeom prst="rect">
            <a:avLst/>
          </a:prstGeom>
        </p:spPr>
        <p:txBody>
          <a:bodyPr vert="horz" wrap="square" lIns="0" tIns="9092" rIns="0" bIns="0" rtlCol="0">
            <a:spAutoFit/>
          </a:bodyPr>
          <a:lstStyle/>
          <a:p>
            <a:pPr marL="9092">
              <a:spcBef>
                <a:spcPts val="72"/>
              </a:spcBef>
            </a:pPr>
            <a:r>
              <a:rPr sz="600" u="sng" spc="-161" dirty="0">
                <a:uFill>
                  <a:solidFill>
                    <a:srgbClr val="000000"/>
                  </a:solidFill>
                </a:uFill>
                <a:latin typeface="Times New Roman"/>
                <a:cs typeface="Times New Roman"/>
              </a:rPr>
              <a:t> </a:t>
            </a:r>
            <a:r>
              <a:rPr sz="600" u="sng" dirty="0">
                <a:uFill>
                  <a:solidFill>
                    <a:srgbClr val="000000"/>
                  </a:solidFill>
                </a:uFill>
                <a:latin typeface="Arial"/>
                <a:cs typeface="Arial"/>
              </a:rPr>
              <a:t>FPG ≥ 250 </a:t>
            </a:r>
            <a:r>
              <a:rPr sz="600" u="sng" spc="-4" dirty="0">
                <a:uFill>
                  <a:solidFill>
                    <a:srgbClr val="000000"/>
                  </a:solidFill>
                </a:uFill>
                <a:latin typeface="Arial"/>
                <a:cs typeface="Arial"/>
              </a:rPr>
              <a:t>mg/dL </a:t>
            </a:r>
            <a:r>
              <a:rPr sz="600" u="sng" dirty="0">
                <a:uFill>
                  <a:solidFill>
                    <a:srgbClr val="000000"/>
                  </a:solidFill>
                </a:uFill>
                <a:latin typeface="Arial"/>
                <a:cs typeface="Arial"/>
              </a:rPr>
              <a:t>at</a:t>
            </a:r>
            <a:r>
              <a:rPr sz="600" u="sng" spc="-43" dirty="0">
                <a:uFill>
                  <a:solidFill>
                    <a:srgbClr val="000000"/>
                  </a:solidFill>
                </a:uFill>
                <a:latin typeface="Arial"/>
                <a:cs typeface="Arial"/>
              </a:rPr>
              <a:t> </a:t>
            </a:r>
            <a:r>
              <a:rPr sz="600" u="sng" spc="-4" dirty="0">
                <a:uFill>
                  <a:solidFill>
                    <a:srgbClr val="000000"/>
                  </a:solidFill>
                </a:uFill>
                <a:latin typeface="Arial"/>
                <a:cs typeface="Arial"/>
              </a:rPr>
              <a:t>presentation.</a:t>
            </a:r>
            <a:endParaRPr sz="600">
              <a:latin typeface="Arial"/>
              <a:cs typeface="Arial"/>
            </a:endParaRPr>
          </a:p>
        </p:txBody>
      </p:sp>
      <p:sp>
        <p:nvSpPr>
          <p:cNvPr id="40" name="object 40"/>
          <p:cNvSpPr txBox="1"/>
          <p:nvPr/>
        </p:nvSpPr>
        <p:spPr>
          <a:xfrm>
            <a:off x="7868024" y="1297171"/>
            <a:ext cx="3436470" cy="313420"/>
          </a:xfrm>
          <a:prstGeom prst="rect">
            <a:avLst/>
          </a:prstGeom>
        </p:spPr>
        <p:txBody>
          <a:bodyPr vert="horz" wrap="square" lIns="0" tIns="8637" rIns="0" bIns="0" rtlCol="0">
            <a:spAutoFit/>
          </a:bodyPr>
          <a:lstStyle/>
          <a:p>
            <a:pPr marL="9092" marR="3637" algn="just">
              <a:lnSpc>
                <a:spcPct val="110200"/>
              </a:lnSpc>
              <a:spcBef>
                <a:spcPts val="68"/>
              </a:spcBef>
            </a:pPr>
            <a:r>
              <a:rPr sz="600" spc="-4" dirty="0">
                <a:latin typeface="Arial"/>
                <a:cs typeface="Arial"/>
              </a:rPr>
              <a:t>Repeat testing once a </a:t>
            </a:r>
            <a:r>
              <a:rPr sz="600" spc="-7" dirty="0">
                <a:latin typeface="Arial"/>
                <a:cs typeface="Arial"/>
              </a:rPr>
              <a:t>week </a:t>
            </a:r>
            <a:r>
              <a:rPr sz="600" spc="-4" dirty="0">
                <a:latin typeface="Arial"/>
                <a:cs typeface="Arial"/>
              </a:rPr>
              <a:t>and </a:t>
            </a:r>
            <a:r>
              <a:rPr sz="600" dirty="0">
                <a:latin typeface="Arial"/>
                <a:cs typeface="Arial"/>
              </a:rPr>
              <a:t>start  </a:t>
            </a:r>
            <a:r>
              <a:rPr sz="600" spc="-4" dirty="0">
                <a:latin typeface="Arial"/>
                <a:cs typeface="Arial"/>
              </a:rPr>
              <a:t>combination therapy with </a:t>
            </a:r>
            <a:r>
              <a:rPr sz="600" dirty="0">
                <a:latin typeface="Arial"/>
                <a:cs typeface="Arial"/>
              </a:rPr>
              <a:t>Tab. </a:t>
            </a:r>
            <a:r>
              <a:rPr sz="600" spc="-4" dirty="0">
                <a:latin typeface="Arial"/>
                <a:cs typeface="Arial"/>
              </a:rPr>
              <a:t>Metformin  500 </a:t>
            </a:r>
            <a:r>
              <a:rPr sz="600" dirty="0">
                <a:latin typeface="Arial"/>
                <a:cs typeface="Arial"/>
              </a:rPr>
              <a:t>mg </a:t>
            </a:r>
            <a:r>
              <a:rPr sz="600" spc="-4" dirty="0">
                <a:latin typeface="Arial"/>
                <a:cs typeface="Arial"/>
              </a:rPr>
              <a:t>BD </a:t>
            </a:r>
            <a:r>
              <a:rPr sz="600" dirty="0">
                <a:latin typeface="Arial"/>
                <a:cs typeface="Arial"/>
              </a:rPr>
              <a:t>&amp; </a:t>
            </a:r>
            <a:r>
              <a:rPr sz="600" spc="-4" dirty="0">
                <a:latin typeface="Arial"/>
                <a:cs typeface="Arial"/>
              </a:rPr>
              <a:t>Tab Glimepiride </a:t>
            </a:r>
            <a:r>
              <a:rPr sz="600" dirty="0">
                <a:latin typeface="Arial"/>
                <a:cs typeface="Arial"/>
              </a:rPr>
              <a:t>1mg </a:t>
            </a:r>
            <a:r>
              <a:rPr sz="600" spc="-4" dirty="0">
                <a:latin typeface="Arial"/>
                <a:cs typeface="Arial"/>
              </a:rPr>
              <a:t>daily </a:t>
            </a:r>
            <a:r>
              <a:rPr sz="600" dirty="0">
                <a:latin typeface="Arial"/>
                <a:cs typeface="Arial"/>
              </a:rPr>
              <a:t>,  </a:t>
            </a:r>
            <a:r>
              <a:rPr sz="600" spc="-4" dirty="0">
                <a:latin typeface="Arial"/>
                <a:cs typeface="Arial"/>
              </a:rPr>
              <a:t>up titrate </a:t>
            </a:r>
            <a:r>
              <a:rPr sz="600" dirty="0">
                <a:latin typeface="Arial"/>
                <a:cs typeface="Arial"/>
              </a:rPr>
              <a:t>, </a:t>
            </a:r>
            <a:r>
              <a:rPr sz="600" spc="-4" dirty="0">
                <a:latin typeface="Arial"/>
                <a:cs typeface="Arial"/>
              </a:rPr>
              <a:t>monitor weekly and </a:t>
            </a:r>
            <a:r>
              <a:rPr sz="600" dirty="0">
                <a:latin typeface="Arial"/>
                <a:cs typeface="Arial"/>
              </a:rPr>
              <a:t>to start  </a:t>
            </a:r>
            <a:r>
              <a:rPr sz="600" spc="-4" dirty="0">
                <a:latin typeface="Arial"/>
                <a:cs typeface="Arial"/>
              </a:rPr>
              <a:t>Insulin </a:t>
            </a:r>
            <a:r>
              <a:rPr sz="600" dirty="0">
                <a:latin typeface="Arial"/>
                <a:cs typeface="Arial"/>
              </a:rPr>
              <a:t>if not </a:t>
            </a:r>
            <a:r>
              <a:rPr sz="600" spc="-4" dirty="0">
                <a:latin typeface="Arial"/>
                <a:cs typeface="Arial"/>
              </a:rPr>
              <a:t>getting controlled. </a:t>
            </a:r>
            <a:r>
              <a:rPr sz="600" dirty="0">
                <a:latin typeface="Arial"/>
                <a:cs typeface="Arial"/>
              </a:rPr>
              <a:t>Refer if not  </a:t>
            </a:r>
            <a:r>
              <a:rPr sz="600" spc="-4" dirty="0">
                <a:latin typeface="Arial"/>
                <a:cs typeface="Arial"/>
              </a:rPr>
              <a:t>controlled</a:t>
            </a:r>
            <a:endParaRPr sz="600">
              <a:latin typeface="Arial"/>
              <a:cs typeface="Arial"/>
            </a:endParaRPr>
          </a:p>
        </p:txBody>
      </p:sp>
      <p:sp>
        <p:nvSpPr>
          <p:cNvPr id="41" name="object 41"/>
          <p:cNvSpPr/>
          <p:nvPr/>
        </p:nvSpPr>
        <p:spPr>
          <a:xfrm>
            <a:off x="8401934" y="3246326"/>
            <a:ext cx="3144620" cy="928008"/>
          </a:xfrm>
          <a:custGeom>
            <a:avLst/>
            <a:gdLst/>
            <a:ahLst/>
            <a:cxnLst/>
            <a:rect l="l" t="t" r="r" b="b"/>
            <a:pathLst>
              <a:path w="2004695" h="1732279">
                <a:moveTo>
                  <a:pt x="288671" y="0"/>
                </a:moveTo>
                <a:lnTo>
                  <a:pt x="241857" y="3779"/>
                </a:lnTo>
                <a:lnTo>
                  <a:pt x="197445" y="14720"/>
                </a:lnTo>
                <a:lnTo>
                  <a:pt x="156029" y="32229"/>
                </a:lnTo>
                <a:lnTo>
                  <a:pt x="118204" y="55709"/>
                </a:lnTo>
                <a:lnTo>
                  <a:pt x="84566" y="84566"/>
                </a:lnTo>
                <a:lnTo>
                  <a:pt x="55709" y="118204"/>
                </a:lnTo>
                <a:lnTo>
                  <a:pt x="32229" y="156029"/>
                </a:lnTo>
                <a:lnTo>
                  <a:pt x="14720" y="197445"/>
                </a:lnTo>
                <a:lnTo>
                  <a:pt x="3779" y="241857"/>
                </a:lnTo>
                <a:lnTo>
                  <a:pt x="0" y="288671"/>
                </a:lnTo>
                <a:lnTo>
                  <a:pt x="0" y="1443609"/>
                </a:lnTo>
                <a:lnTo>
                  <a:pt x="3779" y="1490422"/>
                </a:lnTo>
                <a:lnTo>
                  <a:pt x="14720" y="1534834"/>
                </a:lnTo>
                <a:lnTo>
                  <a:pt x="32229" y="1576250"/>
                </a:lnTo>
                <a:lnTo>
                  <a:pt x="55709" y="1614075"/>
                </a:lnTo>
                <a:lnTo>
                  <a:pt x="84566" y="1647713"/>
                </a:lnTo>
                <a:lnTo>
                  <a:pt x="118204" y="1676570"/>
                </a:lnTo>
                <a:lnTo>
                  <a:pt x="156029" y="1700050"/>
                </a:lnTo>
                <a:lnTo>
                  <a:pt x="197445" y="1717559"/>
                </a:lnTo>
                <a:lnTo>
                  <a:pt x="241857" y="1728500"/>
                </a:lnTo>
                <a:lnTo>
                  <a:pt x="288671" y="1732280"/>
                </a:lnTo>
                <a:lnTo>
                  <a:pt x="1716024" y="1732280"/>
                </a:lnTo>
                <a:lnTo>
                  <a:pt x="1762837" y="1728500"/>
                </a:lnTo>
                <a:lnTo>
                  <a:pt x="1807249" y="1717559"/>
                </a:lnTo>
                <a:lnTo>
                  <a:pt x="1848665" y="1700050"/>
                </a:lnTo>
                <a:lnTo>
                  <a:pt x="1886490" y="1676570"/>
                </a:lnTo>
                <a:lnTo>
                  <a:pt x="1920128" y="1647713"/>
                </a:lnTo>
                <a:lnTo>
                  <a:pt x="1948985" y="1614075"/>
                </a:lnTo>
                <a:lnTo>
                  <a:pt x="1972465" y="1576250"/>
                </a:lnTo>
                <a:lnTo>
                  <a:pt x="1989974" y="1534834"/>
                </a:lnTo>
                <a:lnTo>
                  <a:pt x="2000915" y="1490422"/>
                </a:lnTo>
                <a:lnTo>
                  <a:pt x="2004695" y="1443609"/>
                </a:lnTo>
                <a:lnTo>
                  <a:pt x="2004695" y="288671"/>
                </a:lnTo>
                <a:lnTo>
                  <a:pt x="2000915" y="241857"/>
                </a:lnTo>
                <a:lnTo>
                  <a:pt x="1989974" y="197445"/>
                </a:lnTo>
                <a:lnTo>
                  <a:pt x="1972465" y="156029"/>
                </a:lnTo>
                <a:lnTo>
                  <a:pt x="1948985" y="118204"/>
                </a:lnTo>
                <a:lnTo>
                  <a:pt x="1920128" y="84566"/>
                </a:lnTo>
                <a:lnTo>
                  <a:pt x="1886490" y="55709"/>
                </a:lnTo>
                <a:lnTo>
                  <a:pt x="1848665" y="32229"/>
                </a:lnTo>
                <a:lnTo>
                  <a:pt x="1807249" y="14720"/>
                </a:lnTo>
                <a:lnTo>
                  <a:pt x="1762837" y="3779"/>
                </a:lnTo>
                <a:lnTo>
                  <a:pt x="1716024" y="0"/>
                </a:lnTo>
                <a:lnTo>
                  <a:pt x="288671" y="0"/>
                </a:lnTo>
                <a:close/>
              </a:path>
            </a:pathLst>
          </a:custGeom>
          <a:ln w="9525">
            <a:solidFill>
              <a:srgbClr val="000000"/>
            </a:solidFill>
          </a:ln>
        </p:spPr>
        <p:txBody>
          <a:bodyPr wrap="square" lIns="0" tIns="0" rIns="0" bIns="0" rtlCol="0"/>
          <a:lstStyle/>
          <a:p>
            <a:endParaRPr/>
          </a:p>
        </p:txBody>
      </p:sp>
      <p:sp>
        <p:nvSpPr>
          <p:cNvPr id="42" name="object 42"/>
          <p:cNvSpPr txBox="1"/>
          <p:nvPr/>
        </p:nvSpPr>
        <p:spPr>
          <a:xfrm>
            <a:off x="8659309" y="3305789"/>
            <a:ext cx="2625663" cy="506588"/>
          </a:xfrm>
          <a:prstGeom prst="rect">
            <a:avLst/>
          </a:prstGeom>
        </p:spPr>
        <p:txBody>
          <a:bodyPr vert="horz" wrap="square" lIns="0" tIns="13183" rIns="0" bIns="0" rtlCol="0">
            <a:spAutoFit/>
          </a:bodyPr>
          <a:lstStyle/>
          <a:p>
            <a:pPr marL="9092" marR="3637">
              <a:lnSpc>
                <a:spcPct val="95800"/>
              </a:lnSpc>
              <a:spcBef>
                <a:spcPts val="104"/>
              </a:spcBef>
            </a:pPr>
            <a:r>
              <a:rPr sz="600" dirty="0">
                <a:latin typeface="Arial"/>
                <a:cs typeface="Arial"/>
              </a:rPr>
              <a:t>If </a:t>
            </a:r>
            <a:r>
              <a:rPr sz="600" spc="-4" dirty="0">
                <a:latin typeface="Arial"/>
                <a:cs typeface="Arial"/>
              </a:rPr>
              <a:t>any </a:t>
            </a:r>
            <a:r>
              <a:rPr sz="600" dirty="0">
                <a:latin typeface="Arial"/>
                <a:cs typeface="Arial"/>
              </a:rPr>
              <a:t>of </a:t>
            </a:r>
            <a:r>
              <a:rPr sz="600" spc="-4" dirty="0">
                <a:latin typeface="Arial"/>
                <a:cs typeface="Arial"/>
              </a:rPr>
              <a:t>the following  complications are present, </a:t>
            </a:r>
            <a:r>
              <a:rPr sz="700" b="1" i="1" spc="-4" dirty="0">
                <a:latin typeface="Arial"/>
                <a:cs typeface="Arial"/>
              </a:rPr>
              <a:t>refer  </a:t>
            </a:r>
            <a:r>
              <a:rPr sz="600" dirty="0">
                <a:latin typeface="Arial"/>
                <a:cs typeface="Arial"/>
              </a:rPr>
              <a:t>to </a:t>
            </a:r>
            <a:r>
              <a:rPr sz="600" spc="-4" dirty="0">
                <a:latin typeface="Arial"/>
                <a:cs typeface="Arial"/>
              </a:rPr>
              <a:t>higher</a:t>
            </a:r>
            <a:r>
              <a:rPr sz="600" spc="-11" dirty="0">
                <a:latin typeface="Arial"/>
                <a:cs typeface="Arial"/>
              </a:rPr>
              <a:t> </a:t>
            </a:r>
            <a:r>
              <a:rPr sz="600" spc="-4" dirty="0">
                <a:latin typeface="Arial"/>
                <a:cs typeface="Arial"/>
              </a:rPr>
              <a:t>centre.</a:t>
            </a:r>
            <a:endParaRPr sz="600">
              <a:latin typeface="Arial"/>
              <a:cs typeface="Arial"/>
            </a:endParaRPr>
          </a:p>
          <a:p>
            <a:pPr marL="132288" marR="9547" indent="-81827">
              <a:lnSpc>
                <a:spcPts val="745"/>
              </a:lnSpc>
              <a:spcBef>
                <a:spcPts val="57"/>
              </a:spcBef>
              <a:buFont typeface="Symbol"/>
              <a:buChar char=""/>
              <a:tabLst>
                <a:tab pos="132742" algn="l"/>
              </a:tabLst>
            </a:pPr>
            <a:r>
              <a:rPr sz="600" spc="-4" dirty="0">
                <a:latin typeface="Arial"/>
                <a:cs typeface="Arial"/>
              </a:rPr>
              <a:t>Uncontrolled plasma glucose  with symptoms</a:t>
            </a:r>
            <a:endParaRPr sz="600">
              <a:latin typeface="Arial"/>
              <a:cs typeface="Arial"/>
            </a:endParaRPr>
          </a:p>
          <a:p>
            <a:pPr marL="132288" indent="-81827">
              <a:lnSpc>
                <a:spcPts val="766"/>
              </a:lnSpc>
              <a:buFont typeface="Symbol"/>
              <a:buChar char=""/>
              <a:tabLst>
                <a:tab pos="132742" algn="l"/>
              </a:tabLst>
            </a:pPr>
            <a:r>
              <a:rPr sz="600" spc="-4" dirty="0">
                <a:latin typeface="Arial"/>
                <a:cs typeface="Arial"/>
              </a:rPr>
              <a:t>Visual symptoms</a:t>
            </a:r>
            <a:endParaRPr sz="600">
              <a:latin typeface="Arial"/>
              <a:cs typeface="Arial"/>
            </a:endParaRPr>
          </a:p>
          <a:p>
            <a:pPr marL="132288" indent="-81827">
              <a:spcBef>
                <a:spcPts val="11"/>
              </a:spcBef>
              <a:buFont typeface="Symbol"/>
              <a:buChar char=""/>
              <a:tabLst>
                <a:tab pos="132742" algn="l"/>
              </a:tabLst>
            </a:pPr>
            <a:r>
              <a:rPr sz="600" dirty="0">
                <a:latin typeface="Arial"/>
                <a:cs typeface="Arial"/>
              </a:rPr>
              <a:t>Foot</a:t>
            </a:r>
            <a:r>
              <a:rPr sz="600" spc="-4" dirty="0">
                <a:latin typeface="Arial"/>
                <a:cs typeface="Arial"/>
              </a:rPr>
              <a:t> ulcer</a:t>
            </a:r>
            <a:endParaRPr sz="600">
              <a:latin typeface="Arial"/>
              <a:cs typeface="Arial"/>
            </a:endParaRPr>
          </a:p>
          <a:p>
            <a:pPr marL="132288" indent="-81827">
              <a:spcBef>
                <a:spcPts val="14"/>
              </a:spcBef>
              <a:buFont typeface="Symbol"/>
              <a:buChar char=""/>
              <a:tabLst>
                <a:tab pos="132742" algn="l"/>
              </a:tabLst>
            </a:pPr>
            <a:r>
              <a:rPr sz="600" spc="-4" dirty="0">
                <a:latin typeface="Arial"/>
                <a:cs typeface="Arial"/>
              </a:rPr>
              <a:t>Nephropathy/ frothing </a:t>
            </a:r>
            <a:r>
              <a:rPr sz="600" dirty="0">
                <a:latin typeface="Arial"/>
                <a:cs typeface="Arial"/>
              </a:rPr>
              <a:t>of</a:t>
            </a:r>
            <a:endParaRPr sz="600">
              <a:latin typeface="Arial"/>
              <a:cs typeface="Arial"/>
            </a:endParaRPr>
          </a:p>
        </p:txBody>
      </p:sp>
      <p:sp>
        <p:nvSpPr>
          <p:cNvPr id="43" name="object 43"/>
          <p:cNvSpPr txBox="1"/>
          <p:nvPr/>
        </p:nvSpPr>
        <p:spPr>
          <a:xfrm>
            <a:off x="8750162" y="3893757"/>
            <a:ext cx="1716243" cy="193847"/>
          </a:xfrm>
          <a:prstGeom prst="rect">
            <a:avLst/>
          </a:prstGeom>
        </p:spPr>
        <p:txBody>
          <a:bodyPr vert="horz" wrap="square" lIns="0" tIns="9092" rIns="0" bIns="0" rtlCol="0">
            <a:spAutoFit/>
          </a:bodyPr>
          <a:lstStyle/>
          <a:p>
            <a:pPr marL="90919">
              <a:spcBef>
                <a:spcPts val="72"/>
              </a:spcBef>
            </a:pPr>
            <a:r>
              <a:rPr sz="600" spc="-4" dirty="0">
                <a:latin typeface="Arial"/>
                <a:cs typeface="Arial"/>
              </a:rPr>
              <a:t>urine</a:t>
            </a:r>
            <a:endParaRPr sz="600">
              <a:latin typeface="Arial"/>
              <a:cs typeface="Arial"/>
            </a:endParaRPr>
          </a:p>
          <a:p>
            <a:pPr marL="90919" indent="-81827">
              <a:spcBef>
                <a:spcPts val="7"/>
              </a:spcBef>
              <a:buFont typeface="Symbol"/>
              <a:buChar char=""/>
              <a:tabLst>
                <a:tab pos="91374" algn="l"/>
              </a:tabLst>
            </a:pPr>
            <a:r>
              <a:rPr sz="600" spc="-4" dirty="0">
                <a:latin typeface="Arial"/>
                <a:cs typeface="Arial"/>
              </a:rPr>
              <a:t>Painful</a:t>
            </a:r>
            <a:r>
              <a:rPr sz="600" spc="-21" dirty="0">
                <a:latin typeface="Arial"/>
                <a:cs typeface="Arial"/>
              </a:rPr>
              <a:t> </a:t>
            </a:r>
            <a:r>
              <a:rPr sz="600" spc="-4" dirty="0">
                <a:latin typeface="Arial"/>
                <a:cs typeface="Arial"/>
              </a:rPr>
              <a:t>neuropathy</a:t>
            </a:r>
            <a:endParaRPr sz="600">
              <a:latin typeface="Arial"/>
              <a:cs typeface="Arial"/>
            </a:endParaRPr>
          </a:p>
        </p:txBody>
      </p:sp>
      <p:sp>
        <p:nvSpPr>
          <p:cNvPr id="44" name="object 44"/>
          <p:cNvSpPr txBox="1"/>
          <p:nvPr/>
        </p:nvSpPr>
        <p:spPr>
          <a:xfrm>
            <a:off x="8750154" y="4042346"/>
            <a:ext cx="1595716" cy="101514"/>
          </a:xfrm>
          <a:prstGeom prst="rect">
            <a:avLst/>
          </a:prstGeom>
        </p:spPr>
        <p:txBody>
          <a:bodyPr vert="horz" wrap="square" lIns="0" tIns="9092" rIns="0" bIns="0" rtlCol="0">
            <a:spAutoFit/>
          </a:bodyPr>
          <a:lstStyle/>
          <a:p>
            <a:pPr marL="90919" indent="-81827">
              <a:spcBef>
                <a:spcPts val="72"/>
              </a:spcBef>
              <a:buFont typeface="Symbol"/>
              <a:buChar char=""/>
              <a:tabLst>
                <a:tab pos="91374" algn="l"/>
              </a:tabLst>
            </a:pPr>
            <a:r>
              <a:rPr sz="600" spc="-4" dirty="0">
                <a:latin typeface="Arial"/>
                <a:cs typeface="Arial"/>
              </a:rPr>
              <a:t>Infections/sepsis.</a:t>
            </a:r>
            <a:endParaRPr sz="600">
              <a:latin typeface="Arial"/>
              <a:cs typeface="Arial"/>
            </a:endParaRPr>
          </a:p>
        </p:txBody>
      </p:sp>
      <p:sp>
        <p:nvSpPr>
          <p:cNvPr id="45" name="object 45"/>
          <p:cNvSpPr/>
          <p:nvPr/>
        </p:nvSpPr>
        <p:spPr>
          <a:xfrm>
            <a:off x="840693" y="5063900"/>
            <a:ext cx="527921" cy="171450"/>
          </a:xfrm>
          <a:custGeom>
            <a:avLst/>
            <a:gdLst/>
            <a:ahLst/>
            <a:cxnLst/>
            <a:rect l="l" t="t" r="r" b="b"/>
            <a:pathLst>
              <a:path w="336550" h="320040">
                <a:moveTo>
                  <a:pt x="168275" y="0"/>
                </a:moveTo>
                <a:lnTo>
                  <a:pt x="123539" y="5715"/>
                </a:lnTo>
                <a:lnTo>
                  <a:pt x="83342" y="21844"/>
                </a:lnTo>
                <a:lnTo>
                  <a:pt x="49285" y="46863"/>
                </a:lnTo>
                <a:lnTo>
                  <a:pt x="22973" y="79248"/>
                </a:lnTo>
                <a:lnTo>
                  <a:pt x="6010" y="117475"/>
                </a:lnTo>
                <a:lnTo>
                  <a:pt x="0" y="160020"/>
                </a:lnTo>
                <a:lnTo>
                  <a:pt x="6010" y="202565"/>
                </a:lnTo>
                <a:lnTo>
                  <a:pt x="22973" y="240792"/>
                </a:lnTo>
                <a:lnTo>
                  <a:pt x="49285" y="273177"/>
                </a:lnTo>
                <a:lnTo>
                  <a:pt x="83342" y="298196"/>
                </a:lnTo>
                <a:lnTo>
                  <a:pt x="123539" y="314325"/>
                </a:lnTo>
                <a:lnTo>
                  <a:pt x="168275" y="320040"/>
                </a:lnTo>
                <a:lnTo>
                  <a:pt x="213010" y="314325"/>
                </a:lnTo>
                <a:lnTo>
                  <a:pt x="253207" y="298196"/>
                </a:lnTo>
                <a:lnTo>
                  <a:pt x="287264" y="273177"/>
                </a:lnTo>
                <a:lnTo>
                  <a:pt x="313576" y="240792"/>
                </a:lnTo>
                <a:lnTo>
                  <a:pt x="330539" y="202565"/>
                </a:lnTo>
                <a:lnTo>
                  <a:pt x="336550" y="160020"/>
                </a:lnTo>
                <a:lnTo>
                  <a:pt x="330539" y="117475"/>
                </a:lnTo>
                <a:lnTo>
                  <a:pt x="313576" y="79248"/>
                </a:lnTo>
                <a:lnTo>
                  <a:pt x="287264" y="46863"/>
                </a:lnTo>
                <a:lnTo>
                  <a:pt x="253207" y="21844"/>
                </a:lnTo>
                <a:lnTo>
                  <a:pt x="213010" y="5715"/>
                </a:lnTo>
                <a:lnTo>
                  <a:pt x="168275" y="0"/>
                </a:lnTo>
                <a:close/>
              </a:path>
            </a:pathLst>
          </a:custGeom>
          <a:solidFill>
            <a:srgbClr val="4F81BC"/>
          </a:solidFill>
        </p:spPr>
        <p:txBody>
          <a:bodyPr wrap="square" lIns="0" tIns="0" rIns="0" bIns="0" rtlCol="0"/>
          <a:lstStyle/>
          <a:p>
            <a:endParaRPr/>
          </a:p>
        </p:txBody>
      </p:sp>
      <p:sp>
        <p:nvSpPr>
          <p:cNvPr id="46" name="object 46"/>
          <p:cNvSpPr/>
          <p:nvPr/>
        </p:nvSpPr>
        <p:spPr>
          <a:xfrm>
            <a:off x="840693" y="5063900"/>
            <a:ext cx="527921" cy="171450"/>
          </a:xfrm>
          <a:custGeom>
            <a:avLst/>
            <a:gdLst/>
            <a:ahLst/>
            <a:cxnLst/>
            <a:rect l="l" t="t" r="r" b="b"/>
            <a:pathLst>
              <a:path w="336550" h="320040">
                <a:moveTo>
                  <a:pt x="168275" y="0"/>
                </a:moveTo>
                <a:lnTo>
                  <a:pt x="123539" y="5715"/>
                </a:lnTo>
                <a:lnTo>
                  <a:pt x="83342" y="21844"/>
                </a:lnTo>
                <a:lnTo>
                  <a:pt x="49285" y="46862"/>
                </a:lnTo>
                <a:lnTo>
                  <a:pt x="22973" y="79248"/>
                </a:lnTo>
                <a:lnTo>
                  <a:pt x="6010" y="117475"/>
                </a:lnTo>
                <a:lnTo>
                  <a:pt x="0" y="160020"/>
                </a:lnTo>
                <a:lnTo>
                  <a:pt x="6010" y="202565"/>
                </a:lnTo>
                <a:lnTo>
                  <a:pt x="22973" y="240792"/>
                </a:lnTo>
                <a:lnTo>
                  <a:pt x="49285" y="273177"/>
                </a:lnTo>
                <a:lnTo>
                  <a:pt x="83342" y="298196"/>
                </a:lnTo>
                <a:lnTo>
                  <a:pt x="123539" y="314325"/>
                </a:lnTo>
                <a:lnTo>
                  <a:pt x="168275" y="320040"/>
                </a:lnTo>
                <a:lnTo>
                  <a:pt x="213010" y="314325"/>
                </a:lnTo>
                <a:lnTo>
                  <a:pt x="253207" y="298196"/>
                </a:lnTo>
                <a:lnTo>
                  <a:pt x="287264" y="273177"/>
                </a:lnTo>
                <a:lnTo>
                  <a:pt x="313576" y="240792"/>
                </a:lnTo>
                <a:lnTo>
                  <a:pt x="330539" y="202565"/>
                </a:lnTo>
                <a:lnTo>
                  <a:pt x="336550" y="160020"/>
                </a:lnTo>
                <a:lnTo>
                  <a:pt x="330539" y="117475"/>
                </a:lnTo>
                <a:lnTo>
                  <a:pt x="313576" y="79248"/>
                </a:lnTo>
                <a:lnTo>
                  <a:pt x="287264" y="46863"/>
                </a:lnTo>
                <a:lnTo>
                  <a:pt x="253207" y="21844"/>
                </a:lnTo>
                <a:lnTo>
                  <a:pt x="213010" y="5714"/>
                </a:lnTo>
                <a:lnTo>
                  <a:pt x="168275" y="0"/>
                </a:lnTo>
                <a:close/>
              </a:path>
            </a:pathLst>
          </a:custGeom>
          <a:ln w="9525">
            <a:solidFill>
              <a:srgbClr val="4F81BC"/>
            </a:solidFill>
          </a:ln>
        </p:spPr>
        <p:txBody>
          <a:bodyPr wrap="square" lIns="0" tIns="0" rIns="0" bIns="0" rtlCol="0"/>
          <a:lstStyle/>
          <a:p>
            <a:endParaRPr/>
          </a:p>
        </p:txBody>
      </p:sp>
      <p:sp>
        <p:nvSpPr>
          <p:cNvPr id="47" name="object 47"/>
          <p:cNvSpPr txBox="1"/>
          <p:nvPr/>
        </p:nvSpPr>
        <p:spPr>
          <a:xfrm>
            <a:off x="1005640" y="5098187"/>
            <a:ext cx="151403" cy="132751"/>
          </a:xfrm>
          <a:prstGeom prst="rect">
            <a:avLst/>
          </a:prstGeom>
        </p:spPr>
        <p:txBody>
          <a:bodyPr vert="horz" wrap="square" lIns="0" tIns="9547" rIns="0" bIns="0" rtlCol="0">
            <a:spAutoFit/>
          </a:bodyPr>
          <a:lstStyle/>
          <a:p>
            <a:pPr marL="9092">
              <a:spcBef>
                <a:spcPts val="75"/>
              </a:spcBef>
            </a:pPr>
            <a:r>
              <a:rPr sz="800" dirty="0">
                <a:latin typeface="Calibri"/>
                <a:cs typeface="Calibri"/>
              </a:rPr>
              <a:t>6</a:t>
            </a:r>
            <a:endParaRPr sz="800">
              <a:latin typeface="Calibri"/>
              <a:cs typeface="Calibri"/>
            </a:endParaRPr>
          </a:p>
        </p:txBody>
      </p:sp>
      <p:sp>
        <p:nvSpPr>
          <p:cNvPr id="48" name="object 48"/>
          <p:cNvSpPr/>
          <p:nvPr/>
        </p:nvSpPr>
        <p:spPr>
          <a:xfrm>
            <a:off x="844677" y="5473475"/>
            <a:ext cx="527921" cy="171450"/>
          </a:xfrm>
          <a:custGeom>
            <a:avLst/>
            <a:gdLst/>
            <a:ahLst/>
            <a:cxnLst/>
            <a:rect l="l" t="t" r="r" b="b"/>
            <a:pathLst>
              <a:path w="336550" h="320040">
                <a:moveTo>
                  <a:pt x="168275" y="0"/>
                </a:moveTo>
                <a:lnTo>
                  <a:pt x="123539" y="5714"/>
                </a:lnTo>
                <a:lnTo>
                  <a:pt x="83342" y="21843"/>
                </a:lnTo>
                <a:lnTo>
                  <a:pt x="49285" y="46862"/>
                </a:lnTo>
                <a:lnTo>
                  <a:pt x="22973" y="79248"/>
                </a:lnTo>
                <a:lnTo>
                  <a:pt x="6010" y="117475"/>
                </a:lnTo>
                <a:lnTo>
                  <a:pt x="0" y="160019"/>
                </a:lnTo>
                <a:lnTo>
                  <a:pt x="6010" y="202564"/>
                </a:lnTo>
                <a:lnTo>
                  <a:pt x="22973" y="240791"/>
                </a:lnTo>
                <a:lnTo>
                  <a:pt x="49285" y="273176"/>
                </a:lnTo>
                <a:lnTo>
                  <a:pt x="83342" y="298195"/>
                </a:lnTo>
                <a:lnTo>
                  <a:pt x="123539" y="314325"/>
                </a:lnTo>
                <a:lnTo>
                  <a:pt x="168275" y="320039"/>
                </a:lnTo>
                <a:lnTo>
                  <a:pt x="213010" y="314325"/>
                </a:lnTo>
                <a:lnTo>
                  <a:pt x="253207" y="298195"/>
                </a:lnTo>
                <a:lnTo>
                  <a:pt x="287264" y="273176"/>
                </a:lnTo>
                <a:lnTo>
                  <a:pt x="313576" y="240791"/>
                </a:lnTo>
                <a:lnTo>
                  <a:pt x="330539" y="202564"/>
                </a:lnTo>
                <a:lnTo>
                  <a:pt x="336550" y="160019"/>
                </a:lnTo>
                <a:lnTo>
                  <a:pt x="330539" y="117475"/>
                </a:lnTo>
                <a:lnTo>
                  <a:pt x="313576" y="79248"/>
                </a:lnTo>
                <a:lnTo>
                  <a:pt x="287264" y="46862"/>
                </a:lnTo>
                <a:lnTo>
                  <a:pt x="253207" y="21843"/>
                </a:lnTo>
                <a:lnTo>
                  <a:pt x="213010" y="5714"/>
                </a:lnTo>
                <a:lnTo>
                  <a:pt x="168275" y="0"/>
                </a:lnTo>
                <a:close/>
              </a:path>
            </a:pathLst>
          </a:custGeom>
          <a:solidFill>
            <a:srgbClr val="4F81BC"/>
          </a:solidFill>
        </p:spPr>
        <p:txBody>
          <a:bodyPr wrap="square" lIns="0" tIns="0" rIns="0" bIns="0" rtlCol="0"/>
          <a:lstStyle/>
          <a:p>
            <a:endParaRPr/>
          </a:p>
        </p:txBody>
      </p:sp>
      <p:sp>
        <p:nvSpPr>
          <p:cNvPr id="49" name="object 49"/>
          <p:cNvSpPr/>
          <p:nvPr/>
        </p:nvSpPr>
        <p:spPr>
          <a:xfrm>
            <a:off x="844677" y="5473475"/>
            <a:ext cx="527921" cy="171450"/>
          </a:xfrm>
          <a:custGeom>
            <a:avLst/>
            <a:gdLst/>
            <a:ahLst/>
            <a:cxnLst/>
            <a:rect l="l" t="t" r="r" b="b"/>
            <a:pathLst>
              <a:path w="336550" h="320040">
                <a:moveTo>
                  <a:pt x="168275" y="0"/>
                </a:moveTo>
                <a:lnTo>
                  <a:pt x="123539" y="5714"/>
                </a:lnTo>
                <a:lnTo>
                  <a:pt x="83342" y="21843"/>
                </a:lnTo>
                <a:lnTo>
                  <a:pt x="49285" y="46862"/>
                </a:lnTo>
                <a:lnTo>
                  <a:pt x="22973" y="79248"/>
                </a:lnTo>
                <a:lnTo>
                  <a:pt x="6010" y="117475"/>
                </a:lnTo>
                <a:lnTo>
                  <a:pt x="0" y="160019"/>
                </a:lnTo>
                <a:lnTo>
                  <a:pt x="6010" y="202564"/>
                </a:lnTo>
                <a:lnTo>
                  <a:pt x="22973" y="240791"/>
                </a:lnTo>
                <a:lnTo>
                  <a:pt x="49285" y="273176"/>
                </a:lnTo>
                <a:lnTo>
                  <a:pt x="83342" y="298195"/>
                </a:lnTo>
                <a:lnTo>
                  <a:pt x="123539" y="314325"/>
                </a:lnTo>
                <a:lnTo>
                  <a:pt x="168275" y="320039"/>
                </a:lnTo>
                <a:lnTo>
                  <a:pt x="213010" y="314325"/>
                </a:lnTo>
                <a:lnTo>
                  <a:pt x="253207" y="298195"/>
                </a:lnTo>
                <a:lnTo>
                  <a:pt x="287264" y="273176"/>
                </a:lnTo>
                <a:lnTo>
                  <a:pt x="313576" y="240791"/>
                </a:lnTo>
                <a:lnTo>
                  <a:pt x="330539" y="202564"/>
                </a:lnTo>
                <a:lnTo>
                  <a:pt x="336550" y="160019"/>
                </a:lnTo>
                <a:lnTo>
                  <a:pt x="330539" y="117475"/>
                </a:lnTo>
                <a:lnTo>
                  <a:pt x="313576" y="79248"/>
                </a:lnTo>
                <a:lnTo>
                  <a:pt x="287264" y="46862"/>
                </a:lnTo>
                <a:lnTo>
                  <a:pt x="253207" y="21843"/>
                </a:lnTo>
                <a:lnTo>
                  <a:pt x="213010" y="5714"/>
                </a:lnTo>
                <a:lnTo>
                  <a:pt x="168275" y="0"/>
                </a:lnTo>
                <a:close/>
              </a:path>
            </a:pathLst>
          </a:custGeom>
          <a:ln w="9525">
            <a:solidFill>
              <a:srgbClr val="4F81BC"/>
            </a:solidFill>
          </a:ln>
        </p:spPr>
        <p:txBody>
          <a:bodyPr wrap="square" lIns="0" tIns="0" rIns="0" bIns="0" rtlCol="0"/>
          <a:lstStyle/>
          <a:p>
            <a:endParaRPr/>
          </a:p>
        </p:txBody>
      </p:sp>
      <p:sp>
        <p:nvSpPr>
          <p:cNvPr id="50" name="object 50"/>
          <p:cNvSpPr txBox="1"/>
          <p:nvPr/>
        </p:nvSpPr>
        <p:spPr>
          <a:xfrm>
            <a:off x="1008031" y="5508040"/>
            <a:ext cx="151403" cy="132291"/>
          </a:xfrm>
          <a:prstGeom prst="rect">
            <a:avLst/>
          </a:prstGeom>
        </p:spPr>
        <p:txBody>
          <a:bodyPr vert="horz" wrap="square" lIns="0" tIns="9092" rIns="0" bIns="0" rtlCol="0">
            <a:spAutoFit/>
          </a:bodyPr>
          <a:lstStyle/>
          <a:p>
            <a:pPr marL="9092">
              <a:spcBef>
                <a:spcPts val="72"/>
              </a:spcBef>
            </a:pPr>
            <a:r>
              <a:rPr sz="800" dirty="0">
                <a:latin typeface="Calibri"/>
                <a:cs typeface="Calibri"/>
              </a:rPr>
              <a:t>7</a:t>
            </a:r>
            <a:endParaRPr sz="800">
              <a:latin typeface="Calibri"/>
              <a:cs typeface="Calibri"/>
            </a:endParaRPr>
          </a:p>
        </p:txBody>
      </p:sp>
      <p:sp>
        <p:nvSpPr>
          <p:cNvPr id="51" name="object 51"/>
          <p:cNvSpPr/>
          <p:nvPr/>
        </p:nvSpPr>
        <p:spPr>
          <a:xfrm>
            <a:off x="7605062" y="6205540"/>
            <a:ext cx="3692463" cy="244929"/>
          </a:xfrm>
          <a:custGeom>
            <a:avLst/>
            <a:gdLst/>
            <a:ahLst/>
            <a:cxnLst/>
            <a:rect l="l" t="t" r="r" b="b"/>
            <a:pathLst>
              <a:path w="2353945" h="457200">
                <a:moveTo>
                  <a:pt x="76200" y="0"/>
                </a:moveTo>
                <a:lnTo>
                  <a:pt x="46559" y="5989"/>
                </a:lnTo>
                <a:lnTo>
                  <a:pt x="22336" y="22321"/>
                </a:lnTo>
                <a:lnTo>
                  <a:pt x="5994" y="46543"/>
                </a:lnTo>
                <a:lnTo>
                  <a:pt x="0" y="76199"/>
                </a:lnTo>
                <a:lnTo>
                  <a:pt x="0" y="380999"/>
                </a:lnTo>
                <a:lnTo>
                  <a:pt x="5994" y="410656"/>
                </a:lnTo>
                <a:lnTo>
                  <a:pt x="22336" y="434878"/>
                </a:lnTo>
                <a:lnTo>
                  <a:pt x="46559" y="451210"/>
                </a:lnTo>
                <a:lnTo>
                  <a:pt x="76200" y="457199"/>
                </a:lnTo>
                <a:lnTo>
                  <a:pt x="2277745" y="457199"/>
                </a:lnTo>
                <a:lnTo>
                  <a:pt x="2307385" y="451210"/>
                </a:lnTo>
                <a:lnTo>
                  <a:pt x="2331608" y="434878"/>
                </a:lnTo>
                <a:lnTo>
                  <a:pt x="2347950" y="410656"/>
                </a:lnTo>
                <a:lnTo>
                  <a:pt x="2353945" y="380999"/>
                </a:lnTo>
                <a:lnTo>
                  <a:pt x="2353945" y="76199"/>
                </a:lnTo>
                <a:lnTo>
                  <a:pt x="2347950" y="46543"/>
                </a:lnTo>
                <a:lnTo>
                  <a:pt x="2331608" y="22321"/>
                </a:lnTo>
                <a:lnTo>
                  <a:pt x="2307385" y="5989"/>
                </a:lnTo>
                <a:lnTo>
                  <a:pt x="2277745" y="0"/>
                </a:lnTo>
                <a:lnTo>
                  <a:pt x="76200" y="0"/>
                </a:lnTo>
                <a:close/>
              </a:path>
            </a:pathLst>
          </a:custGeom>
          <a:ln w="31750">
            <a:solidFill>
              <a:srgbClr val="4F81BC"/>
            </a:solidFill>
          </a:ln>
        </p:spPr>
        <p:txBody>
          <a:bodyPr wrap="square" lIns="0" tIns="0" rIns="0" bIns="0" rtlCol="0"/>
          <a:lstStyle/>
          <a:p>
            <a:endParaRPr/>
          </a:p>
        </p:txBody>
      </p:sp>
      <p:sp>
        <p:nvSpPr>
          <p:cNvPr id="52" name="object 52"/>
          <p:cNvSpPr txBox="1"/>
          <p:nvPr/>
        </p:nvSpPr>
        <p:spPr>
          <a:xfrm>
            <a:off x="7781973" y="6235450"/>
            <a:ext cx="3070910" cy="209236"/>
          </a:xfrm>
          <a:prstGeom prst="rect">
            <a:avLst/>
          </a:prstGeom>
        </p:spPr>
        <p:txBody>
          <a:bodyPr vert="horz" wrap="square" lIns="0" tIns="9092" rIns="0" bIns="0" rtlCol="0">
            <a:spAutoFit/>
          </a:bodyPr>
          <a:lstStyle/>
          <a:p>
            <a:pPr marL="9092">
              <a:spcBef>
                <a:spcPts val="72"/>
              </a:spcBef>
            </a:pPr>
            <a:r>
              <a:rPr sz="1300" spc="-4" dirty="0">
                <a:solidFill>
                  <a:srgbClr val="17365D"/>
                </a:solidFill>
                <a:latin typeface="Calibri"/>
                <a:cs typeface="Calibri"/>
              </a:rPr>
              <a:t>STATE </a:t>
            </a:r>
            <a:r>
              <a:rPr sz="1300" dirty="0">
                <a:solidFill>
                  <a:srgbClr val="17365D"/>
                </a:solidFill>
                <a:latin typeface="Calibri"/>
                <a:cs typeface="Calibri"/>
              </a:rPr>
              <a:t>NCD</a:t>
            </a:r>
            <a:r>
              <a:rPr sz="1300" spc="-54" dirty="0">
                <a:solidFill>
                  <a:srgbClr val="17365D"/>
                </a:solidFill>
                <a:latin typeface="Calibri"/>
                <a:cs typeface="Calibri"/>
              </a:rPr>
              <a:t> </a:t>
            </a:r>
            <a:r>
              <a:rPr sz="1300" spc="-4" dirty="0">
                <a:solidFill>
                  <a:srgbClr val="17365D"/>
                </a:solidFill>
                <a:latin typeface="Calibri"/>
                <a:cs typeface="Calibri"/>
              </a:rPr>
              <a:t>DIVISION</a:t>
            </a:r>
            <a:endParaRPr sz="1300">
              <a:latin typeface="Calibri"/>
              <a:cs typeface="Calibri"/>
            </a:endParaRPr>
          </a:p>
        </p:txBody>
      </p:sp>
      <p:sp>
        <p:nvSpPr>
          <p:cNvPr id="53" name="object 53"/>
          <p:cNvSpPr txBox="1"/>
          <p:nvPr/>
        </p:nvSpPr>
        <p:spPr>
          <a:xfrm>
            <a:off x="1086932" y="6311451"/>
            <a:ext cx="2070847" cy="227307"/>
          </a:xfrm>
          <a:prstGeom prst="rect">
            <a:avLst/>
          </a:prstGeom>
        </p:spPr>
        <p:txBody>
          <a:bodyPr vert="horz" wrap="square" lIns="0" tIns="28640" rIns="0" bIns="0" rtlCol="0">
            <a:spAutoFit/>
          </a:bodyPr>
          <a:lstStyle/>
          <a:p>
            <a:pPr marL="9092">
              <a:spcBef>
                <a:spcPts val="226"/>
              </a:spcBef>
            </a:pPr>
            <a:r>
              <a:rPr sz="600" u="sng" spc="-4" dirty="0">
                <a:uFill>
                  <a:solidFill>
                    <a:srgbClr val="000000"/>
                  </a:solidFill>
                </a:uFill>
                <a:latin typeface="Calibri"/>
                <a:cs typeface="Calibri"/>
              </a:rPr>
              <a:t>Base Line </a:t>
            </a:r>
            <a:r>
              <a:rPr sz="600" u="sng" dirty="0">
                <a:uFill>
                  <a:solidFill>
                    <a:srgbClr val="000000"/>
                  </a:solidFill>
                </a:uFill>
                <a:latin typeface="Calibri"/>
                <a:cs typeface="Calibri"/>
              </a:rPr>
              <a:t>Lab</a:t>
            </a:r>
            <a:r>
              <a:rPr sz="600" u="sng" spc="-7" dirty="0">
                <a:uFill>
                  <a:solidFill>
                    <a:srgbClr val="000000"/>
                  </a:solidFill>
                </a:uFill>
                <a:latin typeface="Calibri"/>
                <a:cs typeface="Calibri"/>
              </a:rPr>
              <a:t> </a:t>
            </a:r>
            <a:r>
              <a:rPr sz="600" u="sng" spc="-4" dirty="0">
                <a:uFill>
                  <a:solidFill>
                    <a:srgbClr val="000000"/>
                  </a:solidFill>
                </a:uFill>
                <a:latin typeface="Calibri"/>
                <a:cs typeface="Calibri"/>
              </a:rPr>
              <a:t>Investigations</a:t>
            </a:r>
            <a:endParaRPr sz="600">
              <a:latin typeface="Calibri"/>
              <a:cs typeface="Calibri"/>
            </a:endParaRPr>
          </a:p>
          <a:p>
            <a:pPr marL="9092" marR="416865">
              <a:lnSpc>
                <a:spcPct val="101400"/>
              </a:lnSpc>
              <a:spcBef>
                <a:spcPts val="129"/>
              </a:spcBef>
            </a:pPr>
            <a:r>
              <a:rPr sz="600" spc="-4" dirty="0">
                <a:latin typeface="Calibri"/>
                <a:cs typeface="Calibri"/>
              </a:rPr>
              <a:t>Urine Albumin  Blood Urea  Serum</a:t>
            </a:r>
            <a:r>
              <a:rPr sz="600" spc="-39" dirty="0">
                <a:latin typeface="Calibri"/>
                <a:cs typeface="Calibri"/>
              </a:rPr>
              <a:t> </a:t>
            </a:r>
            <a:r>
              <a:rPr sz="600" spc="-4" dirty="0">
                <a:latin typeface="Calibri"/>
                <a:cs typeface="Calibri"/>
              </a:rPr>
              <a:t>Creatinine</a:t>
            </a:r>
            <a:endParaRPr sz="600">
              <a:latin typeface="Calibri"/>
              <a:cs typeface="Calibri"/>
            </a:endParaRPr>
          </a:p>
        </p:txBody>
      </p:sp>
      <p:sp>
        <p:nvSpPr>
          <p:cNvPr id="54" name="object 54"/>
          <p:cNvSpPr txBox="1"/>
          <p:nvPr/>
        </p:nvSpPr>
        <p:spPr>
          <a:xfrm>
            <a:off x="3746451" y="6338593"/>
            <a:ext cx="1256056" cy="309073"/>
          </a:xfrm>
          <a:prstGeom prst="rect">
            <a:avLst/>
          </a:prstGeom>
          <a:ln w="6096">
            <a:solidFill>
              <a:srgbClr val="000000"/>
            </a:solidFill>
          </a:ln>
        </p:spPr>
        <p:txBody>
          <a:bodyPr vert="horz" wrap="square" lIns="0" tIns="6364" rIns="0" bIns="0" rtlCol="0">
            <a:spAutoFit/>
          </a:bodyPr>
          <a:lstStyle/>
          <a:p>
            <a:pPr marL="51369">
              <a:spcBef>
                <a:spcPts val="50"/>
              </a:spcBef>
            </a:pPr>
            <a:r>
              <a:rPr sz="600" u="sng" spc="-4" dirty="0">
                <a:uFill>
                  <a:solidFill>
                    <a:srgbClr val="000000"/>
                  </a:solidFill>
                </a:uFill>
                <a:latin typeface="Calibri"/>
                <a:cs typeface="Calibri"/>
              </a:rPr>
              <a:t>Target</a:t>
            </a:r>
            <a:r>
              <a:rPr sz="600" u="sng" spc="-11" dirty="0">
                <a:uFill>
                  <a:solidFill>
                    <a:srgbClr val="000000"/>
                  </a:solidFill>
                </a:uFill>
                <a:latin typeface="Calibri"/>
                <a:cs typeface="Calibri"/>
              </a:rPr>
              <a:t> </a:t>
            </a:r>
            <a:r>
              <a:rPr sz="600" u="sng" spc="-4" dirty="0">
                <a:uFill>
                  <a:solidFill>
                    <a:srgbClr val="000000"/>
                  </a:solidFill>
                </a:uFill>
                <a:latin typeface="Calibri"/>
                <a:cs typeface="Calibri"/>
              </a:rPr>
              <a:t>mg/dL</a:t>
            </a:r>
            <a:endParaRPr sz="600">
              <a:latin typeface="Calibri"/>
              <a:cs typeface="Calibri"/>
            </a:endParaRPr>
          </a:p>
          <a:p>
            <a:pPr marL="51369">
              <a:spcBef>
                <a:spcPts val="122"/>
              </a:spcBef>
            </a:pPr>
            <a:r>
              <a:rPr sz="600" spc="-4" dirty="0">
                <a:latin typeface="Calibri"/>
                <a:cs typeface="Calibri"/>
              </a:rPr>
              <a:t>FPG:</a:t>
            </a:r>
            <a:r>
              <a:rPr sz="600" spc="-61" dirty="0">
                <a:latin typeface="Calibri"/>
                <a:cs typeface="Calibri"/>
              </a:rPr>
              <a:t> </a:t>
            </a:r>
            <a:r>
              <a:rPr sz="600" spc="-4" dirty="0">
                <a:latin typeface="Calibri"/>
                <a:cs typeface="Calibri"/>
              </a:rPr>
              <a:t>80-130</a:t>
            </a:r>
            <a:endParaRPr sz="600">
              <a:latin typeface="Calibri"/>
              <a:cs typeface="Calibri"/>
            </a:endParaRPr>
          </a:p>
          <a:p>
            <a:pPr marL="51369">
              <a:spcBef>
                <a:spcPts val="140"/>
              </a:spcBef>
            </a:pPr>
            <a:r>
              <a:rPr sz="600" dirty="0">
                <a:latin typeface="Calibri"/>
                <a:cs typeface="Calibri"/>
              </a:rPr>
              <a:t>PPPG:</a:t>
            </a:r>
            <a:r>
              <a:rPr sz="600" spc="-64" dirty="0">
                <a:latin typeface="Calibri"/>
                <a:cs typeface="Calibri"/>
              </a:rPr>
              <a:t> </a:t>
            </a:r>
            <a:r>
              <a:rPr sz="600" spc="-4" dirty="0">
                <a:latin typeface="Calibri"/>
                <a:cs typeface="Calibri"/>
              </a:rPr>
              <a:t>&gt;180</a:t>
            </a:r>
            <a:endParaRPr sz="600">
              <a:latin typeface="Calibri"/>
              <a:cs typeface="Calibri"/>
            </a:endParaRPr>
          </a:p>
        </p:txBody>
      </p:sp>
      <p:sp>
        <p:nvSpPr>
          <p:cNvPr id="55" name="object 55"/>
          <p:cNvSpPr/>
          <p:nvPr/>
        </p:nvSpPr>
        <p:spPr>
          <a:xfrm>
            <a:off x="831727" y="6284801"/>
            <a:ext cx="4554070" cy="352086"/>
          </a:xfrm>
          <a:custGeom>
            <a:avLst/>
            <a:gdLst/>
            <a:ahLst/>
            <a:cxnLst/>
            <a:rect l="l" t="t" r="r" b="b"/>
            <a:pathLst>
              <a:path w="2903220" h="657225">
                <a:moveTo>
                  <a:pt x="109537" y="0"/>
                </a:moveTo>
                <a:lnTo>
                  <a:pt x="66903" y="8608"/>
                </a:lnTo>
                <a:lnTo>
                  <a:pt x="32084" y="32084"/>
                </a:lnTo>
                <a:lnTo>
                  <a:pt x="8608" y="66903"/>
                </a:lnTo>
                <a:lnTo>
                  <a:pt x="0" y="109537"/>
                </a:lnTo>
                <a:lnTo>
                  <a:pt x="0" y="547687"/>
                </a:lnTo>
                <a:lnTo>
                  <a:pt x="8608" y="590321"/>
                </a:lnTo>
                <a:lnTo>
                  <a:pt x="32084" y="625140"/>
                </a:lnTo>
                <a:lnTo>
                  <a:pt x="66903" y="648616"/>
                </a:lnTo>
                <a:lnTo>
                  <a:pt x="109537" y="657225"/>
                </a:lnTo>
                <a:lnTo>
                  <a:pt x="2793746" y="657225"/>
                </a:lnTo>
                <a:lnTo>
                  <a:pt x="2836354" y="648616"/>
                </a:lnTo>
                <a:lnTo>
                  <a:pt x="2871152" y="625140"/>
                </a:lnTo>
                <a:lnTo>
                  <a:pt x="2894615" y="590321"/>
                </a:lnTo>
                <a:lnTo>
                  <a:pt x="2903220" y="547687"/>
                </a:lnTo>
                <a:lnTo>
                  <a:pt x="2903220" y="109537"/>
                </a:lnTo>
                <a:lnTo>
                  <a:pt x="2894615" y="66903"/>
                </a:lnTo>
                <a:lnTo>
                  <a:pt x="2871152" y="32084"/>
                </a:lnTo>
                <a:lnTo>
                  <a:pt x="2836354" y="8608"/>
                </a:lnTo>
                <a:lnTo>
                  <a:pt x="2793746" y="0"/>
                </a:lnTo>
                <a:lnTo>
                  <a:pt x="109537" y="0"/>
                </a:lnTo>
                <a:close/>
              </a:path>
            </a:pathLst>
          </a:custGeom>
          <a:ln w="9525">
            <a:solidFill>
              <a:srgbClr val="000000"/>
            </a:solidFill>
          </a:ln>
        </p:spPr>
        <p:txBody>
          <a:bodyPr wrap="square" lIns="0" tIns="0" rIns="0" bIns="0" rtlCol="0"/>
          <a:lstStyle/>
          <a:p>
            <a:endParaRPr/>
          </a:p>
        </p:txBody>
      </p:sp>
      <p:sp>
        <p:nvSpPr>
          <p:cNvPr id="56" name="object 56"/>
          <p:cNvSpPr/>
          <p:nvPr/>
        </p:nvSpPr>
        <p:spPr>
          <a:xfrm>
            <a:off x="5834034" y="6148729"/>
            <a:ext cx="1069986" cy="340936"/>
          </a:xfrm>
          <a:prstGeom prst="rect">
            <a:avLst/>
          </a:prstGeom>
          <a:blipFill>
            <a:blip r:embed="rId4" cstate="print"/>
            <a:stretch>
              <a:fillRect/>
            </a:stretch>
          </a:blipFill>
        </p:spPr>
        <p:txBody>
          <a:bodyPr wrap="square" lIns="0" tIns="0" rIns="0" bIns="0" rtlCol="0"/>
          <a:lstStyle/>
          <a:p>
            <a:endParaRPr/>
          </a:p>
        </p:txBody>
      </p:sp>
      <p:sp>
        <p:nvSpPr>
          <p:cNvPr id="57" name="object 57"/>
          <p:cNvSpPr/>
          <p:nvPr/>
        </p:nvSpPr>
        <p:spPr>
          <a:xfrm>
            <a:off x="597653" y="183698"/>
            <a:ext cx="10999695" cy="0"/>
          </a:xfrm>
          <a:custGeom>
            <a:avLst/>
            <a:gdLst/>
            <a:ahLst/>
            <a:cxnLst/>
            <a:rect l="l" t="t" r="r" b="b"/>
            <a:pathLst>
              <a:path w="7012305">
                <a:moveTo>
                  <a:pt x="0" y="0"/>
                </a:moveTo>
                <a:lnTo>
                  <a:pt x="7011924" y="0"/>
                </a:lnTo>
              </a:path>
            </a:pathLst>
          </a:custGeom>
          <a:ln w="76200">
            <a:solidFill>
              <a:srgbClr val="006FC0"/>
            </a:solidFill>
          </a:ln>
        </p:spPr>
        <p:txBody>
          <a:bodyPr wrap="square" lIns="0" tIns="0" rIns="0" bIns="0" rtlCol="0"/>
          <a:lstStyle/>
          <a:p>
            <a:endParaRPr/>
          </a:p>
        </p:txBody>
      </p:sp>
      <p:sp>
        <p:nvSpPr>
          <p:cNvPr id="58" name="object 58"/>
          <p:cNvSpPr/>
          <p:nvPr/>
        </p:nvSpPr>
        <p:spPr>
          <a:xfrm>
            <a:off x="537882" y="163288"/>
            <a:ext cx="0" cy="6532449"/>
          </a:xfrm>
          <a:custGeom>
            <a:avLst/>
            <a:gdLst/>
            <a:ahLst/>
            <a:cxnLst/>
            <a:rect l="l" t="t" r="r" b="b"/>
            <a:pathLst>
              <a:path h="12193905">
                <a:moveTo>
                  <a:pt x="0" y="0"/>
                </a:moveTo>
                <a:lnTo>
                  <a:pt x="0" y="12193524"/>
                </a:lnTo>
              </a:path>
            </a:pathLst>
          </a:custGeom>
          <a:ln w="76200">
            <a:solidFill>
              <a:srgbClr val="006FC0"/>
            </a:solidFill>
          </a:ln>
        </p:spPr>
        <p:txBody>
          <a:bodyPr wrap="square" lIns="0" tIns="0" rIns="0" bIns="0" rtlCol="0"/>
          <a:lstStyle/>
          <a:p>
            <a:endParaRPr/>
          </a:p>
        </p:txBody>
      </p:sp>
      <p:sp>
        <p:nvSpPr>
          <p:cNvPr id="59" name="object 59"/>
          <p:cNvSpPr/>
          <p:nvPr/>
        </p:nvSpPr>
        <p:spPr>
          <a:xfrm>
            <a:off x="11656507" y="163290"/>
            <a:ext cx="535494" cy="6694714"/>
          </a:xfrm>
          <a:custGeom>
            <a:avLst/>
            <a:gdLst/>
            <a:ahLst/>
            <a:cxnLst/>
            <a:rect l="l" t="t" r="r" b="b"/>
            <a:pathLst>
              <a:path h="12193905">
                <a:moveTo>
                  <a:pt x="0" y="0"/>
                </a:moveTo>
                <a:lnTo>
                  <a:pt x="0" y="12193524"/>
                </a:lnTo>
              </a:path>
            </a:pathLst>
          </a:custGeom>
          <a:ln w="76200">
            <a:solidFill>
              <a:srgbClr val="006FC0"/>
            </a:solidFill>
          </a:ln>
        </p:spPr>
        <p:txBody>
          <a:bodyPr wrap="square" lIns="0" tIns="0" rIns="0" bIns="0" rtlCol="0"/>
          <a:lstStyle/>
          <a:p>
            <a:endParaRPr/>
          </a:p>
        </p:txBody>
      </p:sp>
      <p:sp>
        <p:nvSpPr>
          <p:cNvPr id="60" name="object 60"/>
          <p:cNvSpPr/>
          <p:nvPr/>
        </p:nvSpPr>
        <p:spPr>
          <a:xfrm>
            <a:off x="597653" y="6675120"/>
            <a:ext cx="10999695" cy="0"/>
          </a:xfrm>
          <a:custGeom>
            <a:avLst/>
            <a:gdLst/>
            <a:ahLst/>
            <a:cxnLst/>
            <a:rect l="l" t="t" r="r" b="b"/>
            <a:pathLst>
              <a:path w="7012305">
                <a:moveTo>
                  <a:pt x="0" y="0"/>
                </a:moveTo>
                <a:lnTo>
                  <a:pt x="7011924" y="0"/>
                </a:lnTo>
              </a:path>
            </a:pathLst>
          </a:custGeom>
          <a:ln w="76200">
            <a:solidFill>
              <a:srgbClr val="006FC0"/>
            </a:solidFill>
          </a:ln>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DF3A37-9086-4865-BAF4-68C66B53C416}"/>
              </a:ext>
            </a:extLst>
          </p:cNvPr>
          <p:cNvSpPr>
            <a:spLocks noGrp="1"/>
          </p:cNvSpPr>
          <p:nvPr>
            <p:ph type="title"/>
          </p:nvPr>
        </p:nvSpPr>
        <p:spPr/>
        <p:txBody>
          <a:bodyPr>
            <a:normAutofit/>
          </a:bodyPr>
          <a:lstStyle/>
          <a:p>
            <a:r>
              <a:rPr lang="en-US" dirty="0"/>
              <a:t>Establishing </a:t>
            </a:r>
            <a:br>
              <a:rPr lang="en-US" dirty="0"/>
            </a:br>
            <a:r>
              <a:rPr lang="en-US" dirty="0"/>
              <a:t>NCD Pre-assessment Area</a:t>
            </a:r>
            <a:endParaRPr lang="en-IN" dirty="0"/>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2"/>
          </p:nvPr>
        </p:nvSpPr>
        <p:spPr/>
        <p:txBody>
          <a:bodyPr/>
          <a:lstStyle/>
          <a:p>
            <a:r>
              <a:rPr lang="en-US" dirty="0" smtClean="0"/>
              <a:t>Managed by staff Nurse</a:t>
            </a:r>
          </a:p>
          <a:p>
            <a:r>
              <a:rPr lang="en-US" dirty="0" smtClean="0"/>
              <a:t>BP measurement of all above 18 years of age</a:t>
            </a:r>
          </a:p>
          <a:p>
            <a:r>
              <a:rPr lang="en-US" dirty="0" smtClean="0"/>
              <a:t>Enters the recordings in treatment card</a:t>
            </a:r>
          </a:p>
          <a:p>
            <a:r>
              <a:rPr lang="en-US" dirty="0" smtClean="0"/>
              <a:t>Blood sugar estimation, HbA1c estimation, PFT in FHCs</a:t>
            </a:r>
          </a:p>
          <a:p>
            <a:r>
              <a:rPr lang="en-US" dirty="0" smtClean="0"/>
              <a:t>Patient send to physician after pre check.</a:t>
            </a:r>
          </a:p>
          <a:p>
            <a:endParaRPr lang="en-US" dirty="0"/>
          </a:p>
        </p:txBody>
      </p:sp>
      <p:pic>
        <p:nvPicPr>
          <p:cNvPr id="7170" name="Picture 2" descr="C:\Users\NCD\Desktop\ihmi\Registration process\Picture1.jpg"/>
          <p:cNvPicPr>
            <a:picLocks noChangeAspect="1" noChangeArrowheads="1"/>
          </p:cNvPicPr>
          <p:nvPr/>
        </p:nvPicPr>
        <p:blipFill>
          <a:blip r:embed="rId2"/>
          <a:srcRect/>
          <a:stretch>
            <a:fillRect/>
          </a:stretch>
        </p:blipFill>
        <p:spPr bwMode="auto">
          <a:xfrm>
            <a:off x="850900" y="1918741"/>
            <a:ext cx="4950293" cy="4515397"/>
          </a:xfrm>
          <a:prstGeom prst="rect">
            <a:avLst/>
          </a:prstGeom>
          <a:noFill/>
        </p:spPr>
      </p:pic>
    </p:spTree>
    <p:extLst>
      <p:ext uri="{BB962C8B-B14F-4D97-AF65-F5344CB8AC3E}">
        <p14:creationId xmlns="" xmlns:p14="http://schemas.microsoft.com/office/powerpoint/2010/main" val="1788982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663874-56AD-424B-8889-B30C0C336BAD}"/>
              </a:ext>
            </a:extLst>
          </p:cNvPr>
          <p:cNvSpPr>
            <a:spLocks noGrp="1"/>
          </p:cNvSpPr>
          <p:nvPr>
            <p:ph type="title"/>
          </p:nvPr>
        </p:nvSpPr>
        <p:spPr/>
        <p:txBody>
          <a:bodyPr/>
          <a:lstStyle/>
          <a:p>
            <a:r>
              <a:rPr lang="en-IN" dirty="0" smtClean="0"/>
              <a:t>BP apparatus used in pre check area</a:t>
            </a:r>
            <a:endParaRPr lang="en-IN" dirty="0"/>
          </a:p>
        </p:txBody>
      </p:sp>
      <p:sp>
        <p:nvSpPr>
          <p:cNvPr id="3" name="Text Placeholder 2">
            <a:extLst>
              <a:ext uri="{FF2B5EF4-FFF2-40B4-BE49-F238E27FC236}">
                <a16:creationId xmlns="" xmlns:a16="http://schemas.microsoft.com/office/drawing/2014/main" id="{F4C40990-48D9-4EA2-962E-81EE9C4B133E}"/>
              </a:ext>
            </a:extLst>
          </p:cNvPr>
          <p:cNvSpPr>
            <a:spLocks noGrp="1"/>
          </p:cNvSpPr>
          <p:nvPr>
            <p:ph type="body" idx="1"/>
          </p:nvPr>
        </p:nvSpPr>
        <p:spPr/>
        <p:txBody>
          <a:bodyPr/>
          <a:lstStyle/>
          <a:p>
            <a:endParaRPr lang="en-IN"/>
          </a:p>
        </p:txBody>
      </p:sp>
      <p:pic>
        <p:nvPicPr>
          <p:cNvPr id="5" name="Picture 4">
            <a:extLst>
              <a:ext uri="{FF2B5EF4-FFF2-40B4-BE49-F238E27FC236}">
                <a16:creationId xmlns="" xmlns:a16="http://schemas.microsoft.com/office/drawing/2014/main" id="{16D3B148-CB8B-42A8-BACE-9F9F51257BDE}"/>
              </a:ext>
            </a:extLst>
          </p:cNvPr>
          <p:cNvPicPr>
            <a:picLocks noChangeAspect="1"/>
          </p:cNvPicPr>
          <p:nvPr/>
        </p:nvPicPr>
        <p:blipFill>
          <a:blip r:embed="rId2"/>
          <a:stretch>
            <a:fillRect/>
          </a:stretch>
        </p:blipFill>
        <p:spPr>
          <a:xfrm>
            <a:off x="3524250" y="1683656"/>
            <a:ext cx="5143500" cy="4746173"/>
          </a:xfrm>
          <a:prstGeom prst="rect">
            <a:avLst/>
          </a:prstGeom>
        </p:spPr>
      </p:pic>
      <p:pic>
        <p:nvPicPr>
          <p:cNvPr id="7" name="Picture 6">
            <a:extLst>
              <a:ext uri="{FF2B5EF4-FFF2-40B4-BE49-F238E27FC236}">
                <a16:creationId xmlns="" xmlns:a16="http://schemas.microsoft.com/office/drawing/2014/main" id="{862C5CE8-0146-4188-A2C9-7E430D0F7803}"/>
              </a:ext>
            </a:extLst>
          </p:cNvPr>
          <p:cNvPicPr>
            <a:picLocks noChangeAspect="1"/>
          </p:cNvPicPr>
          <p:nvPr/>
        </p:nvPicPr>
        <p:blipFill>
          <a:blip r:embed="rId3"/>
          <a:stretch>
            <a:fillRect/>
          </a:stretch>
        </p:blipFill>
        <p:spPr>
          <a:xfrm>
            <a:off x="0" y="1615023"/>
            <a:ext cx="3830918" cy="4858348"/>
          </a:xfrm>
          <a:prstGeom prst="rect">
            <a:avLst/>
          </a:prstGeom>
        </p:spPr>
      </p:pic>
      <p:pic>
        <p:nvPicPr>
          <p:cNvPr id="9" name="Picture 8">
            <a:extLst>
              <a:ext uri="{FF2B5EF4-FFF2-40B4-BE49-F238E27FC236}">
                <a16:creationId xmlns="" xmlns:a16="http://schemas.microsoft.com/office/drawing/2014/main" id="{ADDCFB97-FDFA-4D8D-8A2F-985835A582F7}"/>
              </a:ext>
            </a:extLst>
          </p:cNvPr>
          <p:cNvPicPr>
            <a:picLocks noChangeAspect="1"/>
          </p:cNvPicPr>
          <p:nvPr/>
        </p:nvPicPr>
        <p:blipFill>
          <a:blip r:embed="rId4"/>
          <a:stretch>
            <a:fillRect/>
          </a:stretch>
        </p:blipFill>
        <p:spPr>
          <a:xfrm>
            <a:off x="8606971" y="1553030"/>
            <a:ext cx="3559074" cy="4920342"/>
          </a:xfrm>
          <a:prstGeom prst="rect">
            <a:avLst/>
          </a:prstGeom>
        </p:spPr>
      </p:pic>
    </p:spTree>
    <p:extLst>
      <p:ext uri="{BB962C8B-B14F-4D97-AF65-F5344CB8AC3E}">
        <p14:creationId xmlns="" xmlns:p14="http://schemas.microsoft.com/office/powerpoint/2010/main" val="3697134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9C9B48-2975-4D75-9837-4A4D33D0D8AB}"/>
              </a:ext>
            </a:extLst>
          </p:cNvPr>
          <p:cNvSpPr>
            <a:spLocks noGrp="1"/>
          </p:cNvSpPr>
          <p:nvPr>
            <p:ph type="title"/>
          </p:nvPr>
        </p:nvSpPr>
        <p:spPr/>
        <p:txBody>
          <a:bodyPr/>
          <a:lstStyle/>
          <a:p>
            <a:r>
              <a:rPr lang="en-US" dirty="0"/>
              <a:t>Ideal Patient Flow on all days</a:t>
            </a:r>
            <a:endParaRPr lang="en-IN" dirty="0"/>
          </a:p>
        </p:txBody>
      </p:sp>
      <p:pic>
        <p:nvPicPr>
          <p:cNvPr id="5" name="Content Placeholder 4" descr="A close up of a sign&#10;&#10;Description generated with high confidence">
            <a:extLst>
              <a:ext uri="{FF2B5EF4-FFF2-40B4-BE49-F238E27FC236}">
                <a16:creationId xmlns="" xmlns:a16="http://schemas.microsoft.com/office/drawing/2014/main" id="{A9FDEA73-76A3-4158-A65E-6417E965896A}"/>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427118" y="1690688"/>
            <a:ext cx="1966912" cy="1966912"/>
          </a:xfrm>
        </p:spPr>
      </p:pic>
      <p:grpSp>
        <p:nvGrpSpPr>
          <p:cNvPr id="22" name="Group 21">
            <a:extLst>
              <a:ext uri="{FF2B5EF4-FFF2-40B4-BE49-F238E27FC236}">
                <a16:creationId xmlns="" xmlns:a16="http://schemas.microsoft.com/office/drawing/2014/main" id="{76E55226-0C9C-415D-9968-0F76C05CB7AD}"/>
              </a:ext>
            </a:extLst>
          </p:cNvPr>
          <p:cNvGrpSpPr/>
          <p:nvPr/>
        </p:nvGrpSpPr>
        <p:grpSpPr>
          <a:xfrm>
            <a:off x="2203802" y="4025974"/>
            <a:ext cx="2995584" cy="2282676"/>
            <a:chOff x="2283658" y="4183858"/>
            <a:chExt cx="2995584" cy="2282676"/>
          </a:xfrm>
        </p:grpSpPr>
        <p:pic>
          <p:nvPicPr>
            <p:cNvPr id="7" name="Picture 6" descr="A close up of a logo&#10;&#10;Description generated with high confidence">
              <a:extLst>
                <a:ext uri="{FF2B5EF4-FFF2-40B4-BE49-F238E27FC236}">
                  <a16:creationId xmlns="" xmlns:a16="http://schemas.microsoft.com/office/drawing/2014/main" id="{B5537E92-033D-4DE8-A55C-93A6C2AAC95F}"/>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83658" y="4736592"/>
              <a:ext cx="1425816" cy="1325563"/>
            </a:xfrm>
            <a:prstGeom prst="rect">
              <a:avLst/>
            </a:prstGeom>
          </p:spPr>
        </p:pic>
        <p:pic>
          <p:nvPicPr>
            <p:cNvPr id="9" name="Picture 8" descr="A picture containing LEGO&#10;&#10;Description generated with high confidence">
              <a:extLst>
                <a:ext uri="{FF2B5EF4-FFF2-40B4-BE49-F238E27FC236}">
                  <a16:creationId xmlns="" xmlns:a16="http://schemas.microsoft.com/office/drawing/2014/main" id="{D157EFDC-8CA1-43DC-B619-7D3B0BDE94CB}"/>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996566" y="4183858"/>
              <a:ext cx="2282676" cy="2282676"/>
            </a:xfrm>
            <a:prstGeom prst="rect">
              <a:avLst/>
            </a:prstGeom>
          </p:spPr>
        </p:pic>
      </p:grpSp>
      <p:pic>
        <p:nvPicPr>
          <p:cNvPr id="11" name="Picture 10">
            <a:extLst>
              <a:ext uri="{FF2B5EF4-FFF2-40B4-BE49-F238E27FC236}">
                <a16:creationId xmlns="" xmlns:a16="http://schemas.microsoft.com/office/drawing/2014/main" id="{B0F9E5D9-0023-4E65-A8DC-C4E67000E393}"/>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199386" y="1602581"/>
            <a:ext cx="1793228" cy="2143126"/>
          </a:xfrm>
          <a:prstGeom prst="rect">
            <a:avLst/>
          </a:prstGeom>
        </p:spPr>
      </p:pic>
      <p:pic>
        <p:nvPicPr>
          <p:cNvPr id="13" name="Picture 12" descr="A screenshot of a cell phone&#10;&#10;Description generated with high confidence">
            <a:extLst>
              <a:ext uri="{FF2B5EF4-FFF2-40B4-BE49-F238E27FC236}">
                <a16:creationId xmlns="" xmlns:a16="http://schemas.microsoft.com/office/drawing/2014/main" id="{9DA39A20-DD59-450B-887B-27A81CADDD87}"/>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9289726" y="1773634"/>
            <a:ext cx="1889126" cy="1889126"/>
          </a:xfrm>
          <a:prstGeom prst="rect">
            <a:avLst/>
          </a:prstGeom>
        </p:spPr>
      </p:pic>
      <p:cxnSp>
        <p:nvCxnSpPr>
          <p:cNvPr id="8" name="Straight Arrow Connector 7">
            <a:extLst>
              <a:ext uri="{FF2B5EF4-FFF2-40B4-BE49-F238E27FC236}">
                <a16:creationId xmlns="" xmlns:a16="http://schemas.microsoft.com/office/drawing/2014/main" id="{B2072344-2EE7-4D25-9279-D3B3F267EA15}"/>
              </a:ext>
            </a:extLst>
          </p:cNvPr>
          <p:cNvCxnSpPr>
            <a:cxnSpLocks/>
            <a:stCxn id="5" idx="3"/>
            <a:endCxn id="11" idx="1"/>
          </p:cNvCxnSpPr>
          <p:nvPr/>
        </p:nvCxnSpPr>
        <p:spPr>
          <a:xfrm>
            <a:off x="2394030" y="2674144"/>
            <a:ext cx="2805356"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803CC5C8-D8D5-4A34-A5DB-435A78DDCF8E}"/>
              </a:ext>
            </a:extLst>
          </p:cNvPr>
          <p:cNvCxnSpPr>
            <a:cxnSpLocks/>
            <a:stCxn id="5" idx="2"/>
          </p:cNvCxnSpPr>
          <p:nvPr/>
        </p:nvCxnSpPr>
        <p:spPr>
          <a:xfrm>
            <a:off x="1410574" y="3657600"/>
            <a:ext cx="983456" cy="80521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EBF9BFC9-F445-4CA0-86CF-E1CC1A152159}"/>
              </a:ext>
            </a:extLst>
          </p:cNvPr>
          <p:cNvCxnSpPr>
            <a:cxnSpLocks/>
          </p:cNvCxnSpPr>
          <p:nvPr/>
        </p:nvCxnSpPr>
        <p:spPr>
          <a:xfrm flipV="1">
            <a:off x="4786209" y="3864987"/>
            <a:ext cx="1054476" cy="86417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 xmlns:a16="http://schemas.microsoft.com/office/drawing/2014/main" id="{4D0E75C2-9D2F-49C4-9525-68EAD44E8F88}"/>
              </a:ext>
            </a:extLst>
          </p:cNvPr>
          <p:cNvCxnSpPr>
            <a:cxnSpLocks/>
            <a:stCxn id="11" idx="3"/>
            <a:endCxn id="13" idx="1"/>
          </p:cNvCxnSpPr>
          <p:nvPr/>
        </p:nvCxnSpPr>
        <p:spPr>
          <a:xfrm>
            <a:off x="6992614" y="2674144"/>
            <a:ext cx="2297112" cy="4405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B987A5BC-F326-4F8B-91C7-2384252FD372}"/>
              </a:ext>
            </a:extLst>
          </p:cNvPr>
          <p:cNvCxnSpPr>
            <a:cxnSpLocks/>
          </p:cNvCxnSpPr>
          <p:nvPr/>
        </p:nvCxnSpPr>
        <p:spPr>
          <a:xfrm>
            <a:off x="3505186" y="2459773"/>
            <a:ext cx="345108" cy="399549"/>
          </a:xfrm>
          <a:prstGeom prst="line">
            <a:avLst/>
          </a:prstGeom>
          <a:ln w="1016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 xmlns:a16="http://schemas.microsoft.com/office/drawing/2014/main" id="{D9275BEB-CBFE-46B1-998C-73B59B7534C9}"/>
              </a:ext>
            </a:extLst>
          </p:cNvPr>
          <p:cNvCxnSpPr>
            <a:cxnSpLocks/>
          </p:cNvCxnSpPr>
          <p:nvPr/>
        </p:nvCxnSpPr>
        <p:spPr>
          <a:xfrm flipH="1">
            <a:off x="3491870" y="2470246"/>
            <a:ext cx="358424" cy="379193"/>
          </a:xfrm>
          <a:prstGeom prst="line">
            <a:avLst/>
          </a:prstGeom>
          <a:ln w="101600">
            <a:solidFill>
              <a:srgbClr val="FF0000"/>
            </a:solidFill>
          </a:ln>
        </p:spPr>
        <p:style>
          <a:lnRef idx="1">
            <a:schemeClr val="accent2"/>
          </a:lnRef>
          <a:fillRef idx="0">
            <a:schemeClr val="accent2"/>
          </a:fillRef>
          <a:effectRef idx="0">
            <a:schemeClr val="accent2"/>
          </a:effectRef>
          <a:fontRef idx="minor">
            <a:schemeClr val="tx1"/>
          </a:fontRef>
        </p:style>
      </p:cxnSp>
      <p:sp>
        <p:nvSpPr>
          <p:cNvPr id="45" name="TextBox 44">
            <a:extLst>
              <a:ext uri="{FF2B5EF4-FFF2-40B4-BE49-F238E27FC236}">
                <a16:creationId xmlns="" xmlns:a16="http://schemas.microsoft.com/office/drawing/2014/main" id="{7E3E2C72-0E81-437D-9946-264B8B4522DB}"/>
              </a:ext>
            </a:extLst>
          </p:cNvPr>
          <p:cNvSpPr txBox="1"/>
          <p:nvPr/>
        </p:nvSpPr>
        <p:spPr>
          <a:xfrm>
            <a:off x="2047796" y="6023517"/>
            <a:ext cx="2960931" cy="369332"/>
          </a:xfrm>
          <a:prstGeom prst="rect">
            <a:avLst/>
          </a:prstGeom>
          <a:noFill/>
        </p:spPr>
        <p:txBody>
          <a:bodyPr wrap="square" rtlCol="0">
            <a:spAutoFit/>
          </a:bodyPr>
          <a:lstStyle/>
          <a:p>
            <a:pPr algn="ctr"/>
            <a:r>
              <a:rPr lang="en-US" dirty="0">
                <a:solidFill>
                  <a:schemeClr val="tx1">
                    <a:lumMod val="50000"/>
                    <a:lumOff val="50000"/>
                  </a:schemeClr>
                </a:solidFill>
              </a:rPr>
              <a:t>NCD Pre-assessment Area</a:t>
            </a:r>
            <a:endParaRPr lang="en-IN" dirty="0">
              <a:solidFill>
                <a:schemeClr val="tx1">
                  <a:lumMod val="50000"/>
                  <a:lumOff val="50000"/>
                </a:schemeClr>
              </a:solidFill>
            </a:endParaRPr>
          </a:p>
        </p:txBody>
      </p:sp>
      <p:sp>
        <p:nvSpPr>
          <p:cNvPr id="16" name="Rectangle 15"/>
          <p:cNvSpPr/>
          <p:nvPr/>
        </p:nvSpPr>
        <p:spPr>
          <a:xfrm>
            <a:off x="6283234" y="4415245"/>
            <a:ext cx="5721532" cy="220762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solidFill>
                  <a:schemeClr val="tx1"/>
                </a:solidFill>
              </a:rPr>
              <a:t>All patients above 18 years screened for  blood pressure irrespective of their purpose of visit</a:t>
            </a:r>
            <a:endParaRPr lang="en-US" sz="3200" b="1" dirty="0">
              <a:solidFill>
                <a:schemeClr val="tx1"/>
              </a:solidFill>
            </a:endParaRPr>
          </a:p>
        </p:txBody>
      </p:sp>
    </p:spTree>
    <p:extLst>
      <p:ext uri="{BB962C8B-B14F-4D97-AF65-F5344CB8AC3E}">
        <p14:creationId xmlns="" xmlns:p14="http://schemas.microsoft.com/office/powerpoint/2010/main" val="95827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10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up)">
                                      <p:cBhvr>
                                        <p:cTn id="16" dur="500"/>
                                        <p:tgtEl>
                                          <p:spTgt spid="39"/>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up)">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par>
                          <p:cTn id="25" fill="hold">
                            <p:stCondLst>
                              <p:cond delay="0"/>
                            </p:stCondLst>
                            <p:childTnLst>
                              <p:par>
                                <p:cTn id="26" presetID="22" presetClass="entr" presetSubtype="8"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1000"/>
                                        <p:tgtEl>
                                          <p:spTgt spid="19"/>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CE0C2A-A0B7-4979-A030-7230A25FC283}"/>
              </a:ext>
            </a:extLst>
          </p:cNvPr>
          <p:cNvSpPr>
            <a:spLocks noGrp="1"/>
          </p:cNvSpPr>
          <p:nvPr>
            <p:ph type="title"/>
          </p:nvPr>
        </p:nvSpPr>
        <p:spPr/>
        <p:txBody>
          <a:bodyPr/>
          <a:lstStyle/>
          <a:p>
            <a:r>
              <a:rPr lang="en-US" dirty="0"/>
              <a:t>Burden of CVDs &amp; Hypertension</a:t>
            </a:r>
            <a:endParaRPr lang="en-IN" dirty="0"/>
          </a:p>
        </p:txBody>
      </p:sp>
      <p:sp>
        <p:nvSpPr>
          <p:cNvPr id="3" name="Text Placeholder 2">
            <a:extLst>
              <a:ext uri="{FF2B5EF4-FFF2-40B4-BE49-F238E27FC236}">
                <a16:creationId xmlns="" xmlns:a16="http://schemas.microsoft.com/office/drawing/2014/main" id="{0A2DD3B0-4B6D-4096-8ECE-F36F11793635}"/>
              </a:ext>
            </a:extLst>
          </p:cNvPr>
          <p:cNvSpPr>
            <a:spLocks noGrp="1"/>
          </p:cNvSpPr>
          <p:nvPr>
            <p:ph type="body" idx="1"/>
          </p:nvPr>
        </p:nvSpPr>
        <p:spPr/>
        <p:txBody>
          <a:bodyPr/>
          <a:lstStyle/>
          <a:p>
            <a:pPr algn="ctr"/>
            <a:r>
              <a:rPr lang="en-US" dirty="0"/>
              <a:t>Global | India | Kerala</a:t>
            </a:r>
            <a:endParaRPr lang="en-IN" dirty="0"/>
          </a:p>
        </p:txBody>
      </p:sp>
    </p:spTree>
    <p:extLst>
      <p:ext uri="{BB962C8B-B14F-4D97-AF65-F5344CB8AC3E}">
        <p14:creationId xmlns="" xmlns:p14="http://schemas.microsoft.com/office/powerpoint/2010/main" val="861413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34910" y="67455"/>
            <a:ext cx="10313235" cy="6723089"/>
          </a:xfrm>
          <a:prstGeom prst="rect">
            <a:avLst/>
          </a:prstGeom>
        </p:spPr>
      </p:pic>
      <p:sp>
        <p:nvSpPr>
          <p:cNvPr id="3" name="TextBox 2"/>
          <p:cNvSpPr txBox="1"/>
          <p:nvPr/>
        </p:nvSpPr>
        <p:spPr>
          <a:xfrm>
            <a:off x="8236957" y="453609"/>
            <a:ext cx="3635254" cy="523220"/>
          </a:xfrm>
          <a:prstGeom prst="rect">
            <a:avLst/>
          </a:prstGeom>
          <a:noFill/>
        </p:spPr>
        <p:txBody>
          <a:bodyPr wrap="square" rtlCol="0">
            <a:spAutoFit/>
          </a:bodyPr>
          <a:lstStyle/>
          <a:p>
            <a:pPr algn="ctr"/>
            <a:r>
              <a:rPr lang="en-US" sz="2800" dirty="0">
                <a:solidFill>
                  <a:srgbClr val="FF0000"/>
                </a:solidFill>
                <a:latin typeface="+mn-lt"/>
              </a:rPr>
              <a:t>Patient flow in FHC</a:t>
            </a:r>
          </a:p>
        </p:txBody>
      </p:sp>
    </p:spTree>
    <p:extLst>
      <p:ext uri="{BB962C8B-B14F-4D97-AF65-F5344CB8AC3E}">
        <p14:creationId xmlns="" xmlns:p14="http://schemas.microsoft.com/office/powerpoint/2010/main" val="345187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2C6E13-F02F-4C71-926B-45ADA43BA573}"/>
              </a:ext>
            </a:extLst>
          </p:cNvPr>
          <p:cNvSpPr>
            <a:spLocks noGrp="1"/>
          </p:cNvSpPr>
          <p:nvPr>
            <p:ph type="ctrTitle"/>
          </p:nvPr>
        </p:nvSpPr>
        <p:spPr>
          <a:xfrm>
            <a:off x="1235612" y="1994560"/>
            <a:ext cx="9720776" cy="2387600"/>
          </a:xfrm>
        </p:spPr>
        <p:txBody>
          <a:bodyPr/>
          <a:lstStyle/>
          <a:p>
            <a:r>
              <a:rPr lang="en-US" dirty="0"/>
              <a:t>Recording &amp; Reporting System</a:t>
            </a:r>
            <a:endParaRPr lang="en-IN" dirty="0"/>
          </a:p>
        </p:txBody>
      </p:sp>
      <p:sp>
        <p:nvSpPr>
          <p:cNvPr id="3" name="Subtitle 2">
            <a:extLst>
              <a:ext uri="{FF2B5EF4-FFF2-40B4-BE49-F238E27FC236}">
                <a16:creationId xmlns="" xmlns:a16="http://schemas.microsoft.com/office/drawing/2014/main" id="{037AD946-CC47-4931-ABD2-E99F9197C94A}"/>
              </a:ext>
            </a:extLst>
          </p:cNvPr>
          <p:cNvSpPr>
            <a:spLocks noGrp="1"/>
          </p:cNvSpPr>
          <p:nvPr>
            <p:ph type="subTitle" idx="1"/>
          </p:nvPr>
        </p:nvSpPr>
        <p:spPr>
          <a:xfrm>
            <a:off x="1535723" y="4474235"/>
            <a:ext cx="9144000" cy="1655762"/>
          </a:xfrm>
        </p:spPr>
        <p:txBody>
          <a:bodyPr/>
          <a:lstStyle/>
          <a:p>
            <a:r>
              <a:rPr lang="en-US" dirty="0"/>
              <a:t>Treatment Card  |  HT Facility Register  |  Patient Passbook </a:t>
            </a:r>
          </a:p>
        </p:txBody>
      </p:sp>
    </p:spTree>
    <p:extLst>
      <p:ext uri="{BB962C8B-B14F-4D97-AF65-F5344CB8AC3E}">
        <p14:creationId xmlns="" xmlns:p14="http://schemas.microsoft.com/office/powerpoint/2010/main" val="1284951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6F3FE2-3AED-4440-B717-E78D0C265F56}"/>
              </a:ext>
            </a:extLst>
          </p:cNvPr>
          <p:cNvSpPr>
            <a:spLocks noGrp="1"/>
          </p:cNvSpPr>
          <p:nvPr>
            <p:ph type="title"/>
          </p:nvPr>
        </p:nvSpPr>
        <p:spPr>
          <a:xfrm>
            <a:off x="831850" y="705395"/>
            <a:ext cx="10515600" cy="1123406"/>
          </a:xfrm>
        </p:spPr>
        <p:txBody>
          <a:bodyPr/>
          <a:lstStyle/>
          <a:p>
            <a:r>
              <a:rPr lang="en-US" dirty="0"/>
              <a:t>Treatment Card</a:t>
            </a:r>
            <a:endParaRPr lang="en-IN" dirty="0"/>
          </a:p>
        </p:txBody>
      </p:sp>
      <p:sp>
        <p:nvSpPr>
          <p:cNvPr id="3" name="Text Placeholder 2">
            <a:extLst>
              <a:ext uri="{FF2B5EF4-FFF2-40B4-BE49-F238E27FC236}">
                <a16:creationId xmlns="" xmlns:a16="http://schemas.microsoft.com/office/drawing/2014/main" id="{C9D2AB65-4A43-4DAB-8887-BCD7D21E5B41}"/>
              </a:ext>
            </a:extLst>
          </p:cNvPr>
          <p:cNvSpPr>
            <a:spLocks noGrp="1"/>
          </p:cNvSpPr>
          <p:nvPr>
            <p:ph type="body" idx="1"/>
          </p:nvPr>
        </p:nvSpPr>
        <p:spPr>
          <a:xfrm>
            <a:off x="831850" y="1802675"/>
            <a:ext cx="10515600" cy="4286976"/>
          </a:xfrm>
        </p:spPr>
        <p:txBody>
          <a:bodyPr/>
          <a:lstStyle/>
          <a:p>
            <a:pPr algn="ctr"/>
            <a:endParaRPr lang="en-US" dirty="0" smtClean="0"/>
          </a:p>
          <a:p>
            <a:pPr algn="ctr"/>
            <a:endParaRPr lang="en-US" dirty="0" smtClean="0"/>
          </a:p>
          <a:p>
            <a:pPr algn="ctr"/>
            <a:r>
              <a:rPr lang="en-US" sz="2800" b="1" dirty="0" smtClean="0">
                <a:solidFill>
                  <a:schemeClr val="tx1"/>
                </a:solidFill>
              </a:rPr>
              <a:t>For </a:t>
            </a:r>
            <a:r>
              <a:rPr lang="en-US" sz="2800" b="1" dirty="0">
                <a:solidFill>
                  <a:schemeClr val="tx1"/>
                </a:solidFill>
              </a:rPr>
              <a:t>Hypertension and Diabetes </a:t>
            </a:r>
            <a:r>
              <a:rPr lang="en-US" sz="2800" b="1" dirty="0" smtClean="0">
                <a:solidFill>
                  <a:schemeClr val="tx1"/>
                </a:solidFill>
              </a:rPr>
              <a:t>Mellitus</a:t>
            </a:r>
          </a:p>
          <a:p>
            <a:pPr algn="ctr"/>
            <a:endParaRPr lang="en-US" sz="2800" b="1" dirty="0" smtClean="0">
              <a:solidFill>
                <a:schemeClr val="tx1"/>
              </a:solidFill>
            </a:endParaRPr>
          </a:p>
          <a:p>
            <a:pPr marL="0" lvl="1" algn="ctr">
              <a:spcBef>
                <a:spcPts val="1000"/>
              </a:spcBef>
            </a:pPr>
            <a:r>
              <a:rPr lang="en-US" sz="2800" b="1" dirty="0" smtClean="0">
                <a:solidFill>
                  <a:schemeClr val="tx1"/>
                </a:solidFill>
              </a:rPr>
              <a:t>All diagnosed patients will be given an unique id number and a treatment card which will be stored in the facility.</a:t>
            </a:r>
          </a:p>
          <a:p>
            <a:pPr marL="0" lvl="1" algn="ctr">
              <a:spcBef>
                <a:spcPts val="1000"/>
              </a:spcBef>
            </a:pPr>
            <a:endParaRPr lang="en-US" sz="2800" b="1" dirty="0" smtClean="0">
              <a:solidFill>
                <a:schemeClr val="tx1"/>
              </a:solidFill>
            </a:endParaRPr>
          </a:p>
          <a:p>
            <a:pPr marL="0" lvl="1" algn="ctr">
              <a:spcBef>
                <a:spcPts val="1000"/>
              </a:spcBef>
            </a:pPr>
            <a:r>
              <a:rPr lang="en-US" dirty="0" smtClean="0">
                <a:solidFill>
                  <a:schemeClr val="dk1"/>
                </a:solidFill>
                <a:ea typeface="Calibri"/>
                <a:cs typeface="Calibri"/>
                <a:sym typeface="Calibri"/>
              </a:rPr>
              <a:t> </a:t>
            </a:r>
            <a:r>
              <a:rPr lang="en-US" sz="2400" b="1" dirty="0" smtClean="0">
                <a:solidFill>
                  <a:schemeClr val="tx1"/>
                </a:solidFill>
                <a:ea typeface="Calibri"/>
                <a:cs typeface="Calibri"/>
                <a:sym typeface="Calibri"/>
              </a:rPr>
              <a:t>For individual patient monitoring: identifies when was the last visit; when is follow up due; if BP controlled; if patient irregular; what medications</a:t>
            </a:r>
            <a:endParaRPr lang="en-US" sz="3200" b="1" dirty="0" smtClean="0">
              <a:solidFill>
                <a:schemeClr val="tx1"/>
              </a:solidFill>
            </a:endParaRPr>
          </a:p>
          <a:p>
            <a:pPr algn="ctr"/>
            <a:endParaRPr lang="en-US" sz="3200" b="1" dirty="0" smtClean="0">
              <a:solidFill>
                <a:schemeClr val="tx1"/>
              </a:solidFill>
            </a:endParaRPr>
          </a:p>
          <a:p>
            <a:pPr algn="ctr"/>
            <a:endParaRPr lang="en-IN" sz="2800" b="1" dirty="0">
              <a:solidFill>
                <a:schemeClr val="tx1"/>
              </a:solidFill>
            </a:endParaRPr>
          </a:p>
        </p:txBody>
      </p:sp>
    </p:spTree>
    <p:extLst>
      <p:ext uri="{BB962C8B-B14F-4D97-AF65-F5344CB8AC3E}">
        <p14:creationId xmlns="" xmlns:p14="http://schemas.microsoft.com/office/powerpoint/2010/main" val="4281756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Registration and issue of treatment card</a:t>
            </a:r>
            <a:endParaRPr lang="en-US" dirty="0"/>
          </a:p>
        </p:txBody>
      </p:sp>
      <p:pic>
        <p:nvPicPr>
          <p:cNvPr id="3074" name="Picture 2" descr="C:\Users\NCD\Desktop\ihmi\Registration process\Picture6.jpg"/>
          <p:cNvPicPr>
            <a:picLocks noGrp="1" noChangeAspect="1" noChangeArrowheads="1"/>
          </p:cNvPicPr>
          <p:nvPr>
            <p:ph sz="half" idx="1"/>
          </p:nvPr>
        </p:nvPicPr>
        <p:blipFill>
          <a:blip r:embed="rId2"/>
          <a:srcRect/>
          <a:stretch>
            <a:fillRect/>
          </a:stretch>
        </p:blipFill>
        <p:spPr bwMode="auto">
          <a:xfrm>
            <a:off x="522515" y="1759335"/>
            <a:ext cx="5146766" cy="4497773"/>
          </a:xfrm>
          <a:prstGeom prst="rect">
            <a:avLst/>
          </a:prstGeom>
          <a:noFill/>
        </p:spPr>
      </p:pic>
      <p:pic>
        <p:nvPicPr>
          <p:cNvPr id="3075" name="Picture 3" descr="C:\Users\NCD\Desktop\ihmi\Registration process\Picture5.jpg"/>
          <p:cNvPicPr>
            <a:picLocks noGrp="1" noChangeAspect="1" noChangeArrowheads="1"/>
          </p:cNvPicPr>
          <p:nvPr>
            <p:ph sz="half" idx="2"/>
          </p:nvPr>
        </p:nvPicPr>
        <p:blipFill>
          <a:blip r:embed="rId3"/>
          <a:srcRect/>
          <a:stretch>
            <a:fillRect/>
          </a:stretch>
        </p:blipFill>
        <p:spPr bwMode="auto">
          <a:xfrm>
            <a:off x="5865223" y="1675557"/>
            <a:ext cx="5734594" cy="4542363"/>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Shape 760"/>
          <p:cNvPicPr preferRelativeResize="0"/>
          <p:nvPr/>
        </p:nvPicPr>
        <p:blipFill rotWithShape="1">
          <a:blip r:embed="rId3">
            <a:alphaModFix/>
          </a:blip>
          <a:srcRect/>
          <a:stretch/>
        </p:blipFill>
        <p:spPr>
          <a:xfrm>
            <a:off x="346077" y="194872"/>
            <a:ext cx="5749923" cy="6468256"/>
          </a:xfrm>
          <a:prstGeom prst="rect">
            <a:avLst/>
          </a:prstGeom>
          <a:noFill/>
          <a:ln>
            <a:noFill/>
          </a:ln>
        </p:spPr>
      </p:pic>
      <p:pic>
        <p:nvPicPr>
          <p:cNvPr id="3" name="Shape 765">
            <a:extLst>
              <a:ext uri="{FF2B5EF4-FFF2-40B4-BE49-F238E27FC236}">
                <a16:creationId xmlns="" xmlns:a16="http://schemas.microsoft.com/office/drawing/2014/main" id="{31CED721-9C01-48A1-8194-FA109D90A191}"/>
              </a:ext>
            </a:extLst>
          </p:cNvPr>
          <p:cNvPicPr preferRelativeResize="0"/>
          <p:nvPr/>
        </p:nvPicPr>
        <p:blipFill rotWithShape="1">
          <a:blip r:embed="rId4">
            <a:alphaModFix/>
          </a:blip>
          <a:srcRect/>
          <a:stretch/>
        </p:blipFill>
        <p:spPr>
          <a:xfrm>
            <a:off x="6096000" y="288560"/>
            <a:ext cx="5749923" cy="6280879"/>
          </a:xfrm>
          <a:prstGeom prst="rect">
            <a:avLst/>
          </a:prstGeom>
          <a:noFill/>
          <a:ln>
            <a:noFill/>
          </a:ln>
        </p:spPr>
      </p:pic>
    </p:spTree>
    <p:extLst>
      <p:ext uri="{BB962C8B-B14F-4D97-AF65-F5344CB8AC3E}">
        <p14:creationId xmlns="" xmlns:p14="http://schemas.microsoft.com/office/powerpoint/2010/main" val="969568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6F3FE2-3AED-4440-B717-E78D0C265F56}"/>
              </a:ext>
            </a:extLst>
          </p:cNvPr>
          <p:cNvSpPr>
            <a:spLocks noGrp="1"/>
          </p:cNvSpPr>
          <p:nvPr>
            <p:ph type="title"/>
          </p:nvPr>
        </p:nvSpPr>
        <p:spPr/>
        <p:txBody>
          <a:bodyPr/>
          <a:lstStyle/>
          <a:p>
            <a:r>
              <a:rPr lang="en-US" dirty="0"/>
              <a:t>Hypertension Facility Register</a:t>
            </a:r>
            <a:endParaRPr lang="en-IN" dirty="0"/>
          </a:p>
        </p:txBody>
      </p:sp>
      <p:sp>
        <p:nvSpPr>
          <p:cNvPr id="3" name="Text Placeholder 2">
            <a:extLst>
              <a:ext uri="{FF2B5EF4-FFF2-40B4-BE49-F238E27FC236}">
                <a16:creationId xmlns="" xmlns:a16="http://schemas.microsoft.com/office/drawing/2014/main" id="{C9D2AB65-4A43-4DAB-8887-BCD7D21E5B41}"/>
              </a:ext>
            </a:extLst>
          </p:cNvPr>
          <p:cNvSpPr>
            <a:spLocks noGrp="1"/>
          </p:cNvSpPr>
          <p:nvPr>
            <p:ph type="body" idx="1"/>
          </p:nvPr>
        </p:nvSpPr>
        <p:spPr>
          <a:xfrm>
            <a:off x="831850" y="4589463"/>
            <a:ext cx="10515600" cy="780823"/>
          </a:xfrm>
        </p:spPr>
        <p:txBody>
          <a:bodyPr/>
          <a:lstStyle/>
          <a:p>
            <a:pPr algn="ctr"/>
            <a:r>
              <a:rPr lang="en-US" dirty="0"/>
              <a:t>Only for </a:t>
            </a:r>
            <a:r>
              <a:rPr lang="en-US" dirty="0" smtClean="0"/>
              <a:t>Hypertension</a:t>
            </a:r>
          </a:p>
          <a:p>
            <a:pPr algn="ctr"/>
            <a:endParaRPr lang="en-IN" dirty="0" smtClean="0"/>
          </a:p>
        </p:txBody>
      </p:sp>
    </p:spTree>
    <p:extLst>
      <p:ext uri="{BB962C8B-B14F-4D97-AF65-F5344CB8AC3E}">
        <p14:creationId xmlns="" xmlns:p14="http://schemas.microsoft.com/office/powerpoint/2010/main" val="3345480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Shape 825"/>
          <p:cNvSpPr txBox="1">
            <a:spLocks noGrp="1"/>
          </p:cNvSpPr>
          <p:nvPr>
            <p:ph type="title"/>
          </p:nvPr>
        </p:nvSpPr>
        <p:spPr>
          <a:xfrm>
            <a:off x="464712" y="133305"/>
            <a:ext cx="11193887" cy="1325563"/>
          </a:xfrm>
          <a:prstGeom prst="rect">
            <a:avLst/>
          </a:prstGeom>
          <a:noFill/>
          <a:ln>
            <a:noFill/>
          </a:ln>
        </p:spPr>
        <p:txBody>
          <a:bodyPr spcFirstLastPara="1" wrap="square" lIns="91425" tIns="45700" rIns="91425" bIns="45700" anchor="ctr" anchorCtr="0">
            <a:noAutofit/>
          </a:bodyPr>
          <a:lstStyle/>
          <a:p>
            <a:pPr lvl="0">
              <a:buSzPts val="4000"/>
            </a:pPr>
            <a:r>
              <a:rPr lang="en-IN" sz="4000" dirty="0">
                <a:solidFill>
                  <a:srgbClr val="FF0000"/>
                </a:solidFill>
              </a:rPr>
              <a:t>Hypertension Facility </a:t>
            </a:r>
            <a:r>
              <a:rPr lang="en-IN" sz="4000" b="0" i="0" u="none" strike="noStrike" cap="none" dirty="0">
                <a:solidFill>
                  <a:srgbClr val="FF0000"/>
                </a:solidFill>
                <a:latin typeface="Calibri"/>
                <a:ea typeface="Calibri"/>
                <a:cs typeface="Calibri"/>
                <a:sym typeface="Calibri"/>
              </a:rPr>
              <a:t>Register</a:t>
            </a:r>
            <a:endParaRPr dirty="0">
              <a:solidFill>
                <a:srgbClr val="FF0000"/>
              </a:solidFill>
            </a:endParaRPr>
          </a:p>
        </p:txBody>
      </p:sp>
      <p:sp>
        <p:nvSpPr>
          <p:cNvPr id="826" name="Shape 826"/>
          <p:cNvSpPr txBox="1">
            <a:spLocks noGrp="1"/>
          </p:cNvSpPr>
          <p:nvPr>
            <p:ph idx="1"/>
          </p:nvPr>
        </p:nvSpPr>
        <p:spPr>
          <a:xfrm>
            <a:off x="613817" y="1218770"/>
            <a:ext cx="11113471" cy="5228822"/>
          </a:xfrm>
          <a:prstGeom prst="rect">
            <a:avLst/>
          </a:prstGeom>
          <a:noFill/>
          <a:ln>
            <a:noFill/>
          </a:ln>
        </p:spPr>
        <p:txBody>
          <a:bodyPr spcFirstLastPara="1" wrap="square" lIns="91425" tIns="45700" rIns="91425" bIns="45700" anchor="t" anchorCtr="0">
            <a:noAutofit/>
          </a:bodyPr>
          <a:lstStyle/>
          <a:p>
            <a:pPr marL="228600" indent="-228600">
              <a:lnSpc>
                <a:spcPct val="110000"/>
              </a:lnSpc>
              <a:spcBef>
                <a:spcPts val="500"/>
              </a:spcBef>
            </a:pPr>
            <a:r>
              <a:rPr lang="en-IN" b="0" i="0" u="none" strike="noStrike" cap="none" dirty="0">
                <a:solidFill>
                  <a:schemeClr val="dk1"/>
                </a:solidFill>
                <a:latin typeface="Calibri"/>
                <a:ea typeface="Calibri"/>
                <a:cs typeface="Calibri"/>
                <a:sym typeface="Calibri"/>
              </a:rPr>
              <a:t>Each health facility maintains a HTN Register</a:t>
            </a:r>
            <a:endParaRPr sz="2400" dirty="0"/>
          </a:p>
          <a:p>
            <a:pPr marL="228600" indent="-228600">
              <a:lnSpc>
                <a:spcPct val="110000"/>
              </a:lnSpc>
              <a:spcBef>
                <a:spcPts val="500"/>
              </a:spcBef>
            </a:pPr>
            <a:r>
              <a:rPr lang="en-IN" b="0" i="0" u="none" strike="noStrike" cap="none" dirty="0">
                <a:solidFill>
                  <a:schemeClr val="dk1"/>
                </a:solidFill>
                <a:latin typeface="Calibri"/>
                <a:ea typeface="Calibri"/>
                <a:cs typeface="Calibri"/>
                <a:sym typeface="Calibri"/>
              </a:rPr>
              <a:t>It is line listing of all patients on treatment in that health facility</a:t>
            </a:r>
            <a:endParaRPr sz="2400" dirty="0"/>
          </a:p>
          <a:p>
            <a:pPr marL="228600" indent="-228600">
              <a:lnSpc>
                <a:spcPct val="110000"/>
              </a:lnSpc>
              <a:spcBef>
                <a:spcPts val="500"/>
              </a:spcBef>
            </a:pPr>
            <a:r>
              <a:rPr lang="en-IN" b="0" i="0" u="none" strike="noStrike" cap="none" dirty="0">
                <a:solidFill>
                  <a:schemeClr val="dk1"/>
                </a:solidFill>
                <a:latin typeface="Calibri"/>
                <a:ea typeface="Calibri"/>
                <a:cs typeface="Calibri"/>
                <a:sym typeface="Calibri"/>
              </a:rPr>
              <a:t>Entries are made from the patient treatment cards</a:t>
            </a:r>
            <a:endParaRPr sz="2400" dirty="0"/>
          </a:p>
          <a:p>
            <a:pPr marL="685800" lvl="1" indent="-228600">
              <a:lnSpc>
                <a:spcPct val="110000"/>
              </a:lnSpc>
            </a:pPr>
            <a:r>
              <a:rPr lang="en-IN" b="0" i="0" u="none" strike="noStrike" cap="none" dirty="0">
                <a:solidFill>
                  <a:schemeClr val="dk1"/>
                </a:solidFill>
                <a:latin typeface="Calibri"/>
                <a:ea typeface="Calibri"/>
                <a:cs typeface="Calibri"/>
                <a:sym typeface="Calibri"/>
              </a:rPr>
              <a:t>Each health facility designates a staff who will be responsible for maintaining this register</a:t>
            </a:r>
            <a:endParaRPr b="0" i="0" u="none" strike="noStrike" cap="none" dirty="0">
              <a:solidFill>
                <a:schemeClr val="dk1"/>
              </a:solidFill>
              <a:latin typeface="Calibri"/>
              <a:ea typeface="Calibri"/>
              <a:cs typeface="Calibri"/>
              <a:sym typeface="Calibri"/>
            </a:endParaRPr>
          </a:p>
          <a:p>
            <a:pPr marL="228600" indent="-228600">
              <a:lnSpc>
                <a:spcPct val="110000"/>
              </a:lnSpc>
              <a:spcBef>
                <a:spcPts val="500"/>
              </a:spcBef>
            </a:pPr>
            <a:r>
              <a:rPr lang="en-IN" b="0" i="0" u="none" strike="noStrike" cap="none" dirty="0">
                <a:solidFill>
                  <a:schemeClr val="dk1"/>
                </a:solidFill>
                <a:latin typeface="Calibri"/>
                <a:ea typeface="Calibri"/>
                <a:cs typeface="Calibri"/>
                <a:sym typeface="Calibri"/>
              </a:rPr>
              <a:t>Patient ID information can be filled at the time of starting the treatment card or soon after</a:t>
            </a:r>
            <a:endParaRPr sz="2400" b="0" i="0" u="none" strike="noStrike" cap="none" dirty="0">
              <a:solidFill>
                <a:schemeClr val="dk1"/>
              </a:solidFill>
              <a:latin typeface="Calibri"/>
              <a:ea typeface="Calibri"/>
              <a:cs typeface="Calibri"/>
              <a:sym typeface="Calibri"/>
            </a:endParaRPr>
          </a:p>
          <a:p>
            <a:pPr marL="228600" indent="-228600">
              <a:lnSpc>
                <a:spcPct val="110000"/>
              </a:lnSpc>
              <a:spcBef>
                <a:spcPts val="500"/>
              </a:spcBef>
            </a:pPr>
            <a:r>
              <a:rPr lang="en-IN" b="0" i="0" u="none" strike="noStrike" cap="none" dirty="0">
                <a:solidFill>
                  <a:schemeClr val="dk1"/>
                </a:solidFill>
                <a:latin typeface="Calibri"/>
                <a:ea typeface="Calibri"/>
                <a:cs typeface="Calibri"/>
                <a:sym typeface="Calibri"/>
              </a:rPr>
              <a:t>After 2 quarters i.e. at the end of 6-9 months, and every year thereafter, update the Register to indicate if the patient’s BP is under control or not by writing Yes/No</a:t>
            </a:r>
            <a:endParaRPr sz="2400" b="0" i="0" u="none" strike="noStrike" cap="none" dirty="0">
              <a:solidFill>
                <a:schemeClr val="dk1"/>
              </a:solidFill>
              <a:latin typeface="Calibri"/>
              <a:ea typeface="Calibri"/>
              <a:cs typeface="Calibri"/>
              <a:sym typeface="Calibri"/>
            </a:endParaRPr>
          </a:p>
          <a:p>
            <a:pPr marL="228600" marR="0" lvl="0" indent="-228600" algn="l" rtl="0">
              <a:lnSpc>
                <a:spcPct val="11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p:txBody>
      </p:sp>
      <p:sp>
        <p:nvSpPr>
          <p:cNvPr id="827" name="Shape 827"/>
          <p:cNvSpPr txBox="1">
            <a:spLocks noGrp="1"/>
          </p:cNvSpPr>
          <p:nvPr>
            <p:ph type="sldNum" idx="4294967295"/>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IN" sz="1200">
                <a:solidFill>
                  <a:srgbClr val="888888"/>
                </a:solidFill>
                <a:latin typeface="Calibri"/>
                <a:ea typeface="Calibri"/>
                <a:cs typeface="Calibri"/>
                <a:sym typeface="Calibri"/>
              </a:rPr>
              <a:pPr marL="0" marR="0" lvl="0" indent="0" algn="r" rtl="0">
                <a:spcBef>
                  <a:spcPts val="0"/>
                </a:spcBef>
                <a:spcAft>
                  <a:spcPts val="0"/>
                </a:spcAft>
                <a:buNone/>
              </a:pPr>
              <a:t>36</a:t>
            </a:fld>
            <a:endParaRPr sz="1200">
              <a:solidFill>
                <a:srgbClr val="888888"/>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Shape 815"/>
          <p:cNvPicPr preferRelativeResize="0"/>
          <p:nvPr/>
        </p:nvPicPr>
        <p:blipFill rotWithShape="1">
          <a:blip r:embed="rId3">
            <a:alphaModFix/>
          </a:blip>
          <a:srcRect/>
          <a:stretch/>
        </p:blipFill>
        <p:spPr>
          <a:xfrm>
            <a:off x="18287" y="0"/>
            <a:ext cx="12155425" cy="6858000"/>
          </a:xfrm>
          <a:prstGeom prst="rect">
            <a:avLst/>
          </a:prstGeom>
          <a:noFill/>
          <a:ln>
            <a:noFill/>
          </a:ln>
        </p:spPr>
      </p:pic>
      <p:sp>
        <p:nvSpPr>
          <p:cNvPr id="3" name="TextBox 2">
            <a:extLst>
              <a:ext uri="{FF2B5EF4-FFF2-40B4-BE49-F238E27FC236}">
                <a16:creationId xmlns="" xmlns:a16="http://schemas.microsoft.com/office/drawing/2014/main" id="{42D0B379-879A-47A0-80A1-031FBBC2A009}"/>
              </a:ext>
            </a:extLst>
          </p:cNvPr>
          <p:cNvSpPr txBox="1"/>
          <p:nvPr/>
        </p:nvSpPr>
        <p:spPr>
          <a:xfrm>
            <a:off x="53008" y="0"/>
            <a:ext cx="8509101" cy="6247864"/>
          </a:xfrm>
          <a:prstGeom prst="rect">
            <a:avLst/>
          </a:prstGeom>
          <a:noFill/>
          <a:ln w="57150">
            <a:solidFill>
              <a:srgbClr val="FF0000"/>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r>
              <a:rPr lang="en-US" sz="3200" b="1" dirty="0">
                <a:solidFill>
                  <a:srgbClr val="FF0000"/>
                </a:solidFill>
              </a:rPr>
              <a:t>F</a:t>
            </a:r>
            <a:r>
              <a:rPr lang="en-IN" sz="3200" b="1" dirty="0" err="1">
                <a:solidFill>
                  <a:srgbClr val="FF0000"/>
                </a:solidFill>
              </a:rPr>
              <a:t>illed</a:t>
            </a:r>
            <a:r>
              <a:rPr lang="en-IN" sz="3200" b="1" dirty="0">
                <a:solidFill>
                  <a:srgbClr val="FF0000"/>
                </a:solidFill>
              </a:rPr>
              <a:t> immediately or soon after starting the treatment card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IN" dirty="0"/>
          </a:p>
        </p:txBody>
      </p:sp>
      <p:sp>
        <p:nvSpPr>
          <p:cNvPr id="4" name="TextBox 3">
            <a:extLst>
              <a:ext uri="{FF2B5EF4-FFF2-40B4-BE49-F238E27FC236}">
                <a16:creationId xmlns="" xmlns:a16="http://schemas.microsoft.com/office/drawing/2014/main" id="{33B0B02D-35EB-45B4-8CFC-89767973AA63}"/>
              </a:ext>
            </a:extLst>
          </p:cNvPr>
          <p:cNvSpPr txBox="1"/>
          <p:nvPr/>
        </p:nvSpPr>
        <p:spPr>
          <a:xfrm>
            <a:off x="8596830" y="0"/>
            <a:ext cx="3542162" cy="6309420"/>
          </a:xfrm>
          <a:prstGeom prst="rect">
            <a:avLst/>
          </a:prstGeom>
          <a:noFill/>
          <a:ln w="57150">
            <a:solidFill>
              <a:srgbClr val="00B050"/>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r>
              <a:rPr lang="en-US" sz="4000" b="1" dirty="0">
                <a:solidFill>
                  <a:schemeClr val="accent6"/>
                </a:solidFill>
              </a:rPr>
              <a:t>Filled later</a:t>
            </a:r>
            <a:endParaRPr lang="en-US" sz="20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I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6F3FE2-3AED-4440-B717-E78D0C265F56}"/>
              </a:ext>
            </a:extLst>
          </p:cNvPr>
          <p:cNvSpPr>
            <a:spLocks noGrp="1"/>
          </p:cNvSpPr>
          <p:nvPr>
            <p:ph type="title"/>
          </p:nvPr>
        </p:nvSpPr>
        <p:spPr/>
        <p:txBody>
          <a:bodyPr/>
          <a:lstStyle/>
          <a:p>
            <a:r>
              <a:rPr lang="en-US" dirty="0"/>
              <a:t>Patient Pass Book</a:t>
            </a:r>
            <a:endParaRPr lang="en-IN" dirty="0"/>
          </a:p>
        </p:txBody>
      </p:sp>
      <p:sp>
        <p:nvSpPr>
          <p:cNvPr id="3" name="Text Placeholder 2">
            <a:extLst>
              <a:ext uri="{FF2B5EF4-FFF2-40B4-BE49-F238E27FC236}">
                <a16:creationId xmlns="" xmlns:a16="http://schemas.microsoft.com/office/drawing/2014/main" id="{C9D2AB65-4A43-4DAB-8887-BCD7D21E5B41}"/>
              </a:ext>
            </a:extLst>
          </p:cNvPr>
          <p:cNvSpPr>
            <a:spLocks noGrp="1"/>
          </p:cNvSpPr>
          <p:nvPr>
            <p:ph type="body" idx="1"/>
          </p:nvPr>
        </p:nvSpPr>
        <p:spPr/>
        <p:txBody>
          <a:bodyPr/>
          <a:lstStyle/>
          <a:p>
            <a:pPr algn="ctr"/>
            <a:r>
              <a:rPr lang="en-US" dirty="0"/>
              <a:t>For Hypertension &amp; Diabetes Mellitus</a:t>
            </a:r>
          </a:p>
          <a:p>
            <a:pPr algn="ctr"/>
            <a:r>
              <a:rPr lang="en-US" dirty="0"/>
              <a:t>Given to Patients</a:t>
            </a:r>
            <a:endParaRPr lang="en-IN" dirty="0"/>
          </a:p>
        </p:txBody>
      </p:sp>
    </p:spTree>
    <p:extLst>
      <p:ext uri="{BB962C8B-B14F-4D97-AF65-F5344CB8AC3E}">
        <p14:creationId xmlns="" xmlns:p14="http://schemas.microsoft.com/office/powerpoint/2010/main" val="1958882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Shape 866"/>
          <p:cNvPicPr preferRelativeResize="0"/>
          <p:nvPr/>
        </p:nvPicPr>
        <p:blipFill rotWithShape="1">
          <a:blip r:embed="rId3">
            <a:alphaModFix/>
          </a:blip>
          <a:srcRect l="50000"/>
          <a:stretch/>
        </p:blipFill>
        <p:spPr>
          <a:xfrm>
            <a:off x="6096000" y="123437"/>
            <a:ext cx="4889602" cy="6611125"/>
          </a:xfrm>
          <a:prstGeom prst="rect">
            <a:avLst/>
          </a:prstGeom>
          <a:noFill/>
          <a:ln>
            <a:noFill/>
          </a:ln>
        </p:spPr>
      </p:pic>
      <p:pic>
        <p:nvPicPr>
          <p:cNvPr id="3" name="Shape 861">
            <a:extLst>
              <a:ext uri="{FF2B5EF4-FFF2-40B4-BE49-F238E27FC236}">
                <a16:creationId xmlns="" xmlns:a16="http://schemas.microsoft.com/office/drawing/2014/main" id="{B7321690-5682-47D5-9A5C-BCE71ED48138}"/>
              </a:ext>
            </a:extLst>
          </p:cNvPr>
          <p:cNvPicPr preferRelativeResize="0"/>
          <p:nvPr/>
        </p:nvPicPr>
        <p:blipFill rotWithShape="1">
          <a:blip r:embed="rId4">
            <a:alphaModFix/>
          </a:blip>
          <a:srcRect l="48017"/>
          <a:stretch/>
        </p:blipFill>
        <p:spPr>
          <a:xfrm>
            <a:off x="748145" y="158505"/>
            <a:ext cx="5083566" cy="65760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9384144" y="2303161"/>
            <a:ext cx="2538962" cy="1125839"/>
          </a:xfrm>
          <a:prstGeom prst="rect">
            <a:avLst/>
          </a:prstGeom>
          <a:noFill/>
          <a:ln>
            <a:noFill/>
          </a:ln>
        </p:spPr>
        <p:txBody>
          <a:bodyPr spcFirstLastPara="1" wrap="square" lIns="91425" tIns="45700" rIns="91425" bIns="45700" anchor="b" anchorCtr="0">
            <a:noAutofit/>
          </a:bodyPr>
          <a:lstStyle/>
          <a:p>
            <a:pPr marL="0" marR="0" lvl="0" indent="0" algn="l" rtl="0">
              <a:lnSpc>
                <a:spcPct val="75000"/>
              </a:lnSpc>
              <a:spcBef>
                <a:spcPts val="0"/>
              </a:spcBef>
              <a:spcAft>
                <a:spcPts val="0"/>
              </a:spcAft>
              <a:buClr>
                <a:srgbClr val="0070C0"/>
              </a:buClr>
              <a:buSzPts val="4000"/>
              <a:buFont typeface="Calibri"/>
              <a:buNone/>
            </a:pPr>
            <a:r>
              <a:rPr lang="en-IN" sz="2400" b="0" i="0" u="none" strike="noStrike" cap="none" dirty="0">
                <a:solidFill>
                  <a:srgbClr val="0070C0"/>
                </a:solidFill>
                <a:latin typeface="Calibri"/>
                <a:ea typeface="Calibri"/>
                <a:cs typeface="Calibri"/>
                <a:sym typeface="Calibri"/>
              </a:rPr>
              <a:t>NCDs</a:t>
            </a:r>
            <a:r>
              <a:rPr lang="en-IN" sz="2400" b="0" dirty="0">
                <a:solidFill>
                  <a:srgbClr val="0070C0"/>
                </a:solidFill>
              </a:rPr>
              <a:t> are</a:t>
            </a:r>
            <a:r>
              <a:rPr lang="en-IN" sz="2400" b="0" i="0" u="none" strike="noStrike" cap="none" dirty="0">
                <a:solidFill>
                  <a:srgbClr val="0070C0"/>
                </a:solidFill>
                <a:latin typeface="Calibri"/>
                <a:ea typeface="Calibri"/>
                <a:cs typeface="Calibri"/>
                <a:sym typeface="Calibri"/>
              </a:rPr>
              <a:t> major cause of death in India 2016</a:t>
            </a:r>
            <a:endParaRPr sz="1600" dirty="0"/>
          </a:p>
        </p:txBody>
      </p:sp>
      <p:pic>
        <p:nvPicPr>
          <p:cNvPr id="197" name="Shape 197"/>
          <p:cNvPicPr preferRelativeResize="0">
            <a:picLocks noGrp="1"/>
          </p:cNvPicPr>
          <p:nvPr>
            <p:ph type="body" idx="1"/>
          </p:nvPr>
        </p:nvPicPr>
        <p:blipFill rotWithShape="1">
          <a:blip r:embed="rId3">
            <a:alphaModFix/>
          </a:blip>
          <a:srcRect l="13043" t="20044" r="12199" b="5816"/>
          <a:stretch/>
        </p:blipFill>
        <p:spPr>
          <a:xfrm>
            <a:off x="149900" y="1719216"/>
            <a:ext cx="9234244" cy="4816812"/>
          </a:xfrm>
          <a:prstGeom prst="rect">
            <a:avLst/>
          </a:prstGeom>
          <a:noFill/>
          <a:ln>
            <a:noFill/>
          </a:ln>
        </p:spPr>
      </p:pic>
      <p:sp>
        <p:nvSpPr>
          <p:cNvPr id="196" name="Shape 196"/>
          <p:cNvSpPr txBox="1">
            <a:spLocks noGrp="1"/>
          </p:cNvSpPr>
          <p:nvPr>
            <p:ph type="body" idx="2"/>
          </p:nvPr>
        </p:nvSpPr>
        <p:spPr>
          <a:xfrm>
            <a:off x="5908068" y="6583362"/>
            <a:ext cx="6015038" cy="238545"/>
          </a:xfrm>
          <a:prstGeom prst="rect">
            <a:avLst/>
          </a:prstGeom>
          <a:noFill/>
          <a:ln>
            <a:noFill/>
          </a:ln>
        </p:spPr>
        <p:txBody>
          <a:bodyPr spcFirstLastPara="1" wrap="square" lIns="91425" tIns="45700" rIns="91425" bIns="45700" anchor="b" anchorCtr="0">
            <a:noAutofit/>
          </a:bodyPr>
          <a:lstStyle/>
          <a:p>
            <a:pPr marL="228600" marR="0" lvl="0" indent="-228600" algn="l" rtl="0">
              <a:lnSpc>
                <a:spcPct val="100000"/>
              </a:lnSpc>
              <a:spcBef>
                <a:spcPts val="0"/>
              </a:spcBef>
              <a:spcAft>
                <a:spcPts val="0"/>
              </a:spcAft>
              <a:buClr>
                <a:schemeClr val="dk2"/>
              </a:buClr>
              <a:buSzPts val="1100"/>
              <a:buFont typeface="Arial"/>
              <a:buNone/>
            </a:pPr>
            <a:r>
              <a:rPr lang="en-IN" sz="1100" b="0" i="0" u="none" strike="noStrike" cap="none">
                <a:solidFill>
                  <a:schemeClr val="dk2"/>
                </a:solidFill>
                <a:latin typeface="Calibri"/>
                <a:ea typeface="Calibri"/>
                <a:cs typeface="Calibri"/>
                <a:sym typeface="Calibri"/>
              </a:rPr>
              <a:t>Source: India: Health of the Nation’s States The India State-Level Disease Burden Initiative</a:t>
            </a:r>
            <a:endParaRPr/>
          </a:p>
        </p:txBody>
      </p:sp>
      <p:sp>
        <p:nvSpPr>
          <p:cNvPr id="199" name="Shape 199"/>
          <p:cNvSpPr txBox="1"/>
          <p:nvPr/>
        </p:nvSpPr>
        <p:spPr>
          <a:xfrm>
            <a:off x="9384144" y="5138543"/>
            <a:ext cx="2198255" cy="978729"/>
          </a:xfrm>
          <a:prstGeom prst="rect">
            <a:avLst/>
          </a:prstGeom>
          <a:solidFill>
            <a:srgbClr val="FFF2CC"/>
          </a:solid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None/>
            </a:pPr>
            <a:r>
              <a:rPr lang="en-IN" sz="1600" b="1" i="0" u="none" strike="noStrike" cap="none" dirty="0">
                <a:solidFill>
                  <a:schemeClr val="dk1"/>
                </a:solidFill>
                <a:latin typeface="Calibri"/>
                <a:ea typeface="Calibri"/>
                <a:cs typeface="Calibri"/>
                <a:sym typeface="Calibri"/>
              </a:rPr>
              <a:t>India, 2016:</a:t>
            </a:r>
            <a:endParaRPr dirty="0"/>
          </a:p>
          <a:p>
            <a:pPr marL="0" marR="0" lvl="0" indent="0" algn="ctr" rtl="0">
              <a:lnSpc>
                <a:spcPct val="120000"/>
              </a:lnSpc>
              <a:spcBef>
                <a:spcPts val="0"/>
              </a:spcBef>
              <a:spcAft>
                <a:spcPts val="0"/>
              </a:spcAft>
              <a:buNone/>
            </a:pPr>
            <a:r>
              <a:rPr lang="en-IN" sz="1600" b="0" i="0" u="none" strike="noStrike" cap="none" dirty="0">
                <a:solidFill>
                  <a:schemeClr val="dk1"/>
                </a:solidFill>
                <a:latin typeface="Calibri"/>
                <a:ea typeface="Calibri"/>
                <a:cs typeface="Calibri"/>
                <a:sym typeface="Calibri"/>
              </a:rPr>
              <a:t>Total deaths: 98 lakhs</a:t>
            </a:r>
            <a:endParaRPr dirty="0"/>
          </a:p>
          <a:p>
            <a:pPr marL="0" marR="0" lvl="0" indent="0" algn="ctr" rtl="0">
              <a:lnSpc>
                <a:spcPct val="120000"/>
              </a:lnSpc>
              <a:spcBef>
                <a:spcPts val="0"/>
              </a:spcBef>
              <a:spcAft>
                <a:spcPts val="0"/>
              </a:spcAft>
              <a:buNone/>
            </a:pPr>
            <a:r>
              <a:rPr lang="en-IN" sz="1600" b="0" i="0" u="none" strike="noStrike" cap="none" dirty="0">
                <a:solidFill>
                  <a:schemeClr val="dk1"/>
                </a:solidFill>
                <a:latin typeface="Calibri"/>
                <a:ea typeface="Calibri"/>
                <a:cs typeface="Calibri"/>
                <a:sym typeface="Calibri"/>
              </a:rPr>
              <a:t>NCD deaths: 60.5 lakhs</a:t>
            </a:r>
            <a:endParaRPr dirty="0"/>
          </a:p>
        </p:txBody>
      </p:sp>
      <p:pic>
        <p:nvPicPr>
          <p:cNvPr id="6" name="Shape 197">
            <a:extLst>
              <a:ext uri="{FF2B5EF4-FFF2-40B4-BE49-F238E27FC236}">
                <a16:creationId xmlns="" xmlns:a16="http://schemas.microsoft.com/office/drawing/2014/main" id="{48260093-B383-4BB3-933D-D28A2C8C6119}"/>
              </a:ext>
            </a:extLst>
          </p:cNvPr>
          <p:cNvPicPr preferRelativeResize="0">
            <a:picLocks/>
          </p:cNvPicPr>
          <p:nvPr/>
        </p:nvPicPr>
        <p:blipFill rotWithShape="1">
          <a:blip r:embed="rId4">
            <a:alphaModFix/>
            <a:extLst>
              <a:ext uri="{BEBA8EAE-BF5A-486C-A8C5-ECC9F3942E4B}">
                <a14:imgProps xmlns="" xmlns:a14="http://schemas.microsoft.com/office/drawing/2010/main">
                  <a14:imgLayer r:embed="rId5">
                    <a14:imgEffect>
                      <a14:sharpenSoften amount="50000"/>
                    </a14:imgEffect>
                  </a14:imgLayer>
                </a14:imgProps>
              </a:ext>
            </a:extLst>
          </a:blip>
          <a:srcRect l="14211" t="6053" r="20852" b="87472"/>
          <a:stretch/>
        </p:blipFill>
        <p:spPr>
          <a:xfrm>
            <a:off x="299802" y="1156539"/>
            <a:ext cx="9996245" cy="562676"/>
          </a:xfrm>
          <a:prstGeom prst="rect">
            <a:avLst/>
          </a:prstGeom>
          <a:noFill/>
          <a:ln>
            <a:noFill/>
          </a:ln>
        </p:spPr>
      </p:pic>
      <p:pic>
        <p:nvPicPr>
          <p:cNvPr id="7" name="Shape 197">
            <a:extLst>
              <a:ext uri="{FF2B5EF4-FFF2-40B4-BE49-F238E27FC236}">
                <a16:creationId xmlns="" xmlns:a16="http://schemas.microsoft.com/office/drawing/2014/main" id="{DB683ACE-E378-42F2-8B25-B05BD6F37F33}"/>
              </a:ext>
            </a:extLst>
          </p:cNvPr>
          <p:cNvPicPr preferRelativeResize="0">
            <a:picLocks/>
          </p:cNvPicPr>
          <p:nvPr/>
        </p:nvPicPr>
        <p:blipFill rotWithShape="1">
          <a:blip r:embed="rId4">
            <a:alphaModFix/>
            <a:extLst>
              <a:ext uri="{BEBA8EAE-BF5A-486C-A8C5-ECC9F3942E4B}">
                <a14:imgProps xmlns="" xmlns:a14="http://schemas.microsoft.com/office/drawing/2010/main">
                  <a14:imgLayer r:embed="rId5">
                    <a14:imgEffect>
                      <a14:sharpenSoften amount="50000"/>
                    </a14:imgEffect>
                  </a14:imgLayer>
                </a14:imgProps>
              </a:ext>
            </a:extLst>
          </a:blip>
          <a:srcRect l="14211" t="-1066" r="30739" b="94892"/>
          <a:stretch/>
        </p:blipFill>
        <p:spPr>
          <a:xfrm>
            <a:off x="299802" y="277144"/>
            <a:ext cx="10972800" cy="677113"/>
          </a:xfrm>
          <a:prstGeom prst="rect">
            <a:avLst/>
          </a:prstGeom>
          <a:noFill/>
          <a:ln>
            <a:noFill/>
          </a:ln>
        </p:spPr>
      </p:pic>
      <p:cxnSp>
        <p:nvCxnSpPr>
          <p:cNvPr id="3" name="Straight Arrow Connector 2">
            <a:extLst>
              <a:ext uri="{FF2B5EF4-FFF2-40B4-BE49-F238E27FC236}">
                <a16:creationId xmlns="" xmlns:a16="http://schemas.microsoft.com/office/drawing/2014/main" id="{3F5FBA5B-C068-4CEC-8879-6976574B878E}"/>
              </a:ext>
            </a:extLst>
          </p:cNvPr>
          <p:cNvCxnSpPr>
            <a:cxnSpLocks/>
          </p:cNvCxnSpPr>
          <p:nvPr/>
        </p:nvCxnSpPr>
        <p:spPr>
          <a:xfrm flipV="1">
            <a:off x="8484433" y="3476334"/>
            <a:ext cx="1316786" cy="80940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pic>
        <p:nvPicPr>
          <p:cNvPr id="876" name="Shape 876"/>
          <p:cNvPicPr preferRelativeResize="0"/>
          <p:nvPr/>
        </p:nvPicPr>
        <p:blipFill rotWithShape="1">
          <a:blip r:embed="rId3">
            <a:alphaModFix/>
          </a:blip>
          <a:srcRect/>
          <a:stretch/>
        </p:blipFill>
        <p:spPr>
          <a:xfrm>
            <a:off x="1052581" y="0"/>
            <a:ext cx="10086837"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with e health system</a:t>
            </a:r>
            <a:endParaRPr lang="en-US" dirty="0"/>
          </a:p>
        </p:txBody>
      </p:sp>
      <p:sp>
        <p:nvSpPr>
          <p:cNvPr id="3" name="Content Placeholder 2"/>
          <p:cNvSpPr>
            <a:spLocks noGrp="1"/>
          </p:cNvSpPr>
          <p:nvPr>
            <p:ph idx="1"/>
          </p:nvPr>
        </p:nvSpPr>
        <p:spPr/>
        <p:txBody>
          <a:bodyPr/>
          <a:lstStyle/>
          <a:p>
            <a:endParaRPr lang="en-US" dirty="0" smtClean="0"/>
          </a:p>
          <a:p>
            <a:r>
              <a:rPr lang="en-US" dirty="0" smtClean="0"/>
              <a:t>All health workers provided tablet PC through </a:t>
            </a:r>
            <a:r>
              <a:rPr lang="en-US" dirty="0" err="1" smtClean="0"/>
              <a:t>ehealth</a:t>
            </a:r>
            <a:r>
              <a:rPr lang="en-US" dirty="0" smtClean="0"/>
              <a:t> system</a:t>
            </a:r>
          </a:p>
          <a:p>
            <a:r>
              <a:rPr lang="en-US" dirty="0" smtClean="0"/>
              <a:t>NCD module integrated in the </a:t>
            </a:r>
            <a:r>
              <a:rPr lang="en-US" dirty="0" err="1" smtClean="0"/>
              <a:t>ehealth</a:t>
            </a:r>
            <a:r>
              <a:rPr lang="en-US" dirty="0" smtClean="0"/>
              <a:t> system</a:t>
            </a:r>
          </a:p>
          <a:p>
            <a:r>
              <a:rPr lang="en-US" dirty="0" smtClean="0"/>
              <a:t>Registration and referral could be done online</a:t>
            </a:r>
          </a:p>
          <a:p>
            <a:r>
              <a:rPr lang="en-US" dirty="0" smtClean="0"/>
              <a:t>Back referral from the doctor to the concerned health worker</a:t>
            </a:r>
          </a:p>
          <a:p>
            <a:r>
              <a:rPr lang="en-US" dirty="0" smtClean="0"/>
              <a:t>Alerts to health workers and field workers to track defaulters</a:t>
            </a:r>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Indicator based evaluation</a:t>
            </a:r>
            <a:endParaRPr lang="en-US" dirty="0"/>
          </a:p>
        </p:txBody>
      </p:sp>
      <p:sp>
        <p:nvSpPr>
          <p:cNvPr id="3" name="Content Placeholder 2"/>
          <p:cNvSpPr>
            <a:spLocks noGrp="1"/>
          </p:cNvSpPr>
          <p:nvPr>
            <p:ph idx="1"/>
          </p:nvPr>
        </p:nvSpPr>
        <p:spPr/>
        <p:txBody>
          <a:bodyPr/>
          <a:lstStyle/>
          <a:p>
            <a:pPr>
              <a:buNone/>
            </a:pPr>
            <a:endParaRPr lang="en-US" dirty="0"/>
          </a:p>
        </p:txBody>
      </p:sp>
      <p:sp>
        <p:nvSpPr>
          <p:cNvPr id="4" name="Rectangle 3"/>
          <p:cNvSpPr/>
          <p:nvPr/>
        </p:nvSpPr>
        <p:spPr>
          <a:xfrm>
            <a:off x="762000" y="1905000"/>
            <a:ext cx="10375900" cy="11049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solidFill>
                  <a:schemeClr val="tx1"/>
                </a:solidFill>
              </a:rPr>
              <a:t>Screening – number screened out of total eligible population</a:t>
            </a:r>
            <a:endParaRPr lang="en-US" sz="2400" b="1" dirty="0">
              <a:solidFill>
                <a:schemeClr val="tx1"/>
              </a:solidFill>
            </a:endParaRPr>
          </a:p>
        </p:txBody>
      </p:sp>
      <p:sp>
        <p:nvSpPr>
          <p:cNvPr id="5" name="Rectangle 4"/>
          <p:cNvSpPr/>
          <p:nvPr/>
        </p:nvSpPr>
        <p:spPr>
          <a:xfrm>
            <a:off x="774700" y="3187700"/>
            <a:ext cx="10350500" cy="914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smtClean="0">
                <a:solidFill>
                  <a:schemeClr val="tx1"/>
                </a:solidFill>
              </a:rPr>
              <a:t>Detection- number of cases detected out of number screened</a:t>
            </a:r>
            <a:endParaRPr lang="en-US" sz="2400" b="1" dirty="0">
              <a:solidFill>
                <a:schemeClr val="tx1"/>
              </a:solidFill>
            </a:endParaRPr>
          </a:p>
        </p:txBody>
      </p:sp>
      <p:sp>
        <p:nvSpPr>
          <p:cNvPr id="6" name="Rectangle 5"/>
          <p:cNvSpPr/>
          <p:nvPr/>
        </p:nvSpPr>
        <p:spPr>
          <a:xfrm>
            <a:off x="762000" y="4241800"/>
            <a:ext cx="10363200" cy="914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smtClean="0">
                <a:solidFill>
                  <a:schemeClr val="tx1"/>
                </a:solidFill>
              </a:rPr>
              <a:t>Treatment-number put on treatment out of number detected</a:t>
            </a:r>
            <a:endParaRPr lang="en-US" sz="2400" b="1" dirty="0">
              <a:solidFill>
                <a:schemeClr val="tx1"/>
              </a:solidFill>
            </a:endParaRPr>
          </a:p>
        </p:txBody>
      </p:sp>
      <p:sp>
        <p:nvSpPr>
          <p:cNvPr id="7" name="Rectangle 6"/>
          <p:cNvSpPr/>
          <p:nvPr/>
        </p:nvSpPr>
        <p:spPr>
          <a:xfrm>
            <a:off x="774700" y="5384800"/>
            <a:ext cx="10337800" cy="914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smtClean="0">
                <a:solidFill>
                  <a:schemeClr val="tx1"/>
                </a:solidFill>
              </a:rPr>
              <a:t>Outcome- number of people attaining control levels out of number treated</a:t>
            </a:r>
            <a:endParaRPr lang="en-US" sz="2400" b="1" dirty="0">
              <a:solidFill>
                <a:schemeClr val="tx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9AC650-87E4-4064-8BCD-B10DD8B2BF42}"/>
              </a:ext>
            </a:extLst>
          </p:cNvPr>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b="1" dirty="0" smtClean="0"/>
              <a:t>Implementation </a:t>
            </a:r>
            <a:r>
              <a:rPr lang="en-US" b="1" dirty="0"/>
              <a:t>of </a:t>
            </a:r>
            <a:r>
              <a:rPr lang="en-US" b="1" dirty="0" smtClean="0"/>
              <a:t>Population Based Screening</a:t>
            </a:r>
            <a:r>
              <a:rPr lang="en-US" dirty="0" smtClean="0"/>
              <a:t/>
            </a:r>
            <a:br>
              <a:rPr lang="en-US" dirty="0" smtClean="0"/>
            </a:br>
            <a:r>
              <a:rPr lang="en-IN" dirty="0" smtClean="0">
                <a:solidFill>
                  <a:schemeClr val="tx1"/>
                </a:solidFill>
              </a:rPr>
              <a:t/>
            </a:r>
            <a:br>
              <a:rPr lang="en-IN" dirty="0" smtClean="0">
                <a:solidFill>
                  <a:schemeClr val="tx1"/>
                </a:solidFill>
              </a:rPr>
            </a:br>
            <a:r>
              <a:rPr lang="en-US" dirty="0" smtClean="0"/>
              <a:t/>
            </a:r>
            <a:br>
              <a:rPr lang="en-US" dirty="0" smtClean="0"/>
            </a:br>
            <a:endParaRPr lang="en-IN" dirty="0"/>
          </a:p>
        </p:txBody>
      </p:sp>
      <p:pic>
        <p:nvPicPr>
          <p:cNvPr id="10" name="Content Placeholder 9">
            <a:extLst>
              <a:ext uri="{FF2B5EF4-FFF2-40B4-BE49-F238E27FC236}">
                <a16:creationId xmlns="" xmlns:a16="http://schemas.microsoft.com/office/drawing/2014/main" id="{E24C5EB8-EC74-451B-94FC-ECFC6DB19D96}"/>
              </a:ext>
            </a:extLst>
          </p:cNvPr>
          <p:cNvPicPr>
            <a:picLocks noGrp="1" noChangeAspect="1"/>
          </p:cNvPicPr>
          <p:nvPr>
            <p:ph sz="half" idx="1"/>
          </p:nvPr>
        </p:nvPicPr>
        <p:blipFill rotWithShape="1">
          <a:blip r:embed="rId2">
            <a:extLst>
              <a:ext uri="{28A0092B-C50C-407E-A947-70E740481C1C}">
                <a14:useLocalDpi xmlns="" xmlns:a14="http://schemas.microsoft.com/office/drawing/2010/main" val="0"/>
              </a:ext>
            </a:extLst>
          </a:blip>
          <a:stretch/>
        </p:blipFill>
        <p:spPr>
          <a:xfrm>
            <a:off x="838200" y="2038350"/>
            <a:ext cx="5181600" cy="4114800"/>
          </a:xfrm>
          <a:prstGeom prst="rect">
            <a:avLst/>
          </a:prstGeom>
        </p:spPr>
      </p:pic>
      <p:sp>
        <p:nvSpPr>
          <p:cNvPr id="9" name="Content Placeholder 8"/>
          <p:cNvSpPr>
            <a:spLocks noGrp="1"/>
          </p:cNvSpPr>
          <p:nvPr>
            <p:ph sz="half" idx="2"/>
          </p:nvPr>
        </p:nvSpPr>
        <p:spPr/>
        <p:txBody>
          <a:bodyPr/>
          <a:lstStyle/>
          <a:p>
            <a:r>
              <a:rPr lang="en-IN" b="1" dirty="0" smtClean="0"/>
              <a:t>The same four districts selected for an integrated synergistic activity</a:t>
            </a:r>
          </a:p>
          <a:p>
            <a:r>
              <a:rPr lang="en-IN" b="1" dirty="0" smtClean="0"/>
              <a:t>Helped in accessing the target population</a:t>
            </a:r>
          </a:p>
          <a:p>
            <a:r>
              <a:rPr lang="en-IN" b="1" dirty="0" smtClean="0"/>
              <a:t>Patient tracking and referral using ASHA</a:t>
            </a:r>
          </a:p>
          <a:p>
            <a:r>
              <a:rPr lang="en-IN" b="1" dirty="0" smtClean="0"/>
              <a:t>Default retrieval using ASHA</a:t>
            </a:r>
            <a:endParaRPr lang="en-US" b="1" dirty="0"/>
          </a:p>
        </p:txBody>
      </p:sp>
      <p:sp>
        <p:nvSpPr>
          <p:cNvPr id="6" name="Content Placeholder 2">
            <a:extLst>
              <a:ext uri="{FF2B5EF4-FFF2-40B4-BE49-F238E27FC236}">
                <a16:creationId xmlns="" xmlns:a16="http://schemas.microsoft.com/office/drawing/2014/main" id="{427DEC0B-F08C-4E38-82C7-E0B40D573225}"/>
              </a:ext>
            </a:extLst>
          </p:cNvPr>
          <p:cNvSpPr txBox="1">
            <a:spLocks/>
          </p:cNvSpPr>
          <p:nvPr/>
        </p:nvSpPr>
        <p:spPr>
          <a:xfrm>
            <a:off x="1036511" y="6226628"/>
            <a:ext cx="10118976" cy="245779"/>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p:txBody>
      </p:sp>
    </p:spTree>
    <p:extLst>
      <p:ext uri="{BB962C8B-B14F-4D97-AF65-F5344CB8AC3E}">
        <p14:creationId xmlns="" xmlns:p14="http://schemas.microsoft.com/office/powerpoint/2010/main" val="3481606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QUALITY STANDARDS IN HYPERTENSION MANAGEMENT</a:t>
            </a:r>
            <a:endParaRPr lang="en-US"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IN" dirty="0" smtClean="0">
                <a:cs typeface="Arial" pitchFamily="34" charset="0"/>
              </a:rPr>
              <a:t>PILOTED IN 2 DISTRICTS – ALAPPUZHA &amp; ERANAKULAM</a:t>
            </a:r>
          </a:p>
          <a:p>
            <a:pPr>
              <a:buNone/>
            </a:pPr>
            <a:endParaRPr lang="en-IN" dirty="0" smtClean="0">
              <a:cs typeface="Arial" pitchFamily="34" charset="0"/>
            </a:endParaRPr>
          </a:p>
          <a:p>
            <a:r>
              <a:rPr lang="en-IN" b="1" dirty="0" smtClean="0">
                <a:cs typeface="Arial" pitchFamily="34" charset="0"/>
              </a:rPr>
              <a:t>IN ASSOCIATION WITH IMPERIAL COLLEGE LONDON</a:t>
            </a:r>
          </a:p>
          <a:p>
            <a:r>
              <a:rPr lang="en-IN" dirty="0" smtClean="0">
                <a:cs typeface="Arial" pitchFamily="34" charset="0"/>
              </a:rPr>
              <a:t>ACTIVITIES SIMILAR TO IHMI</a:t>
            </a:r>
          </a:p>
          <a:p>
            <a:endParaRPr lang="en-IN" dirty="0" smtClean="0">
              <a:cs typeface="Arial" pitchFamily="34" charset="0"/>
            </a:endParaRPr>
          </a:p>
          <a:p>
            <a:r>
              <a:rPr lang="en-IN" b="1" dirty="0" smtClean="0">
                <a:cs typeface="Arial" pitchFamily="34" charset="0"/>
              </a:rPr>
              <a:t>FOCUS ON SERVICE PROVIDERS THAN BENEFICIARIES</a:t>
            </a:r>
          </a:p>
          <a:p>
            <a:endParaRPr lang="en-IN" b="1" dirty="0" smtClean="0">
              <a:cs typeface="Arial" pitchFamily="34" charset="0"/>
            </a:endParaRPr>
          </a:p>
          <a:p>
            <a:r>
              <a:rPr lang="en-IN" dirty="0" smtClean="0">
                <a:cs typeface="Arial" pitchFamily="34" charset="0"/>
              </a:rPr>
              <a:t>TRAINING ON </a:t>
            </a:r>
            <a:r>
              <a:rPr lang="en-IN" b="1" dirty="0" smtClean="0">
                <a:cs typeface="Arial" pitchFamily="34" charset="0"/>
              </a:rPr>
              <a:t>IDEAL BP MEASUREMENT TECHNIQUES </a:t>
            </a:r>
            <a:r>
              <a:rPr lang="en-IN" dirty="0" smtClean="0">
                <a:cs typeface="Arial" pitchFamily="34" charset="0"/>
              </a:rPr>
              <a:t>FOR ALL HEALTH STAFF</a:t>
            </a:r>
          </a:p>
          <a:p>
            <a:endParaRPr lang="en-IN" dirty="0" smtClean="0">
              <a:cs typeface="Arial" pitchFamily="34" charset="0"/>
            </a:endParaRPr>
          </a:p>
          <a:p>
            <a:r>
              <a:rPr lang="en-IN" dirty="0" smtClean="0">
                <a:cs typeface="Arial" pitchFamily="34" charset="0"/>
              </a:rPr>
              <a:t>FOLLOW UP</a:t>
            </a:r>
          </a:p>
          <a:p>
            <a:endParaRPr lang="en-IN" dirty="0" smtClean="0"/>
          </a:p>
          <a:p>
            <a:endParaRPr lang="en-IN" dirty="0" smtClean="0"/>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520CDE-4BEC-467E-8564-15063F4760DE}"/>
              </a:ext>
            </a:extLst>
          </p:cNvPr>
          <p:cNvSpPr>
            <a:spLocks noGrp="1"/>
          </p:cNvSpPr>
          <p:nvPr>
            <p:ph type="title"/>
          </p:nvPr>
        </p:nvSpPr>
        <p:spPr/>
        <p:txBody>
          <a:bodyPr/>
          <a:lstStyle/>
          <a:p>
            <a:r>
              <a:rPr lang="en-US" dirty="0"/>
              <a:t>IHMI Implementation Status</a:t>
            </a:r>
            <a:endParaRPr lang="en-IN" dirty="0"/>
          </a:p>
        </p:txBody>
      </p:sp>
      <p:sp>
        <p:nvSpPr>
          <p:cNvPr id="5" name="Rectangle 4">
            <a:extLst>
              <a:ext uri="{FF2B5EF4-FFF2-40B4-BE49-F238E27FC236}">
                <a16:creationId xmlns="" xmlns:a16="http://schemas.microsoft.com/office/drawing/2014/main" id="{1F46D68A-814C-4713-9BE6-3B17CF216FC9}"/>
              </a:ext>
            </a:extLst>
          </p:cNvPr>
          <p:cNvSpPr/>
          <p:nvPr/>
        </p:nvSpPr>
        <p:spPr>
          <a:xfrm>
            <a:off x="10482090" y="6258480"/>
            <a:ext cx="1521570" cy="369332"/>
          </a:xfrm>
          <a:prstGeom prst="rect">
            <a:avLst/>
          </a:prstGeom>
        </p:spPr>
        <p:txBody>
          <a:bodyPr wrap="none">
            <a:spAutoFit/>
          </a:bodyPr>
          <a:lstStyle/>
          <a:p>
            <a:r>
              <a:rPr lang="en-US" dirty="0"/>
              <a:t>As on 29/9/18</a:t>
            </a:r>
            <a:endParaRPr lang="en-IN" dirty="0"/>
          </a:p>
        </p:txBody>
      </p:sp>
      <p:sp>
        <p:nvSpPr>
          <p:cNvPr id="6" name="Content Placeholder 5">
            <a:extLst>
              <a:ext uri="{FF2B5EF4-FFF2-40B4-BE49-F238E27FC236}">
                <a16:creationId xmlns="" xmlns:a16="http://schemas.microsoft.com/office/drawing/2014/main" id="{EAF15895-F3E2-44B2-B7CB-0CCCF91E2A3F}"/>
              </a:ext>
            </a:extLst>
          </p:cNvPr>
          <p:cNvSpPr>
            <a:spLocks noGrp="1"/>
          </p:cNvSpPr>
          <p:nvPr>
            <p:ph idx="1"/>
          </p:nvPr>
        </p:nvSpPr>
        <p:spPr>
          <a:xfrm>
            <a:off x="1941995" y="1988722"/>
            <a:ext cx="8308010" cy="4667250"/>
          </a:xfrm>
        </p:spPr>
        <p:txBody>
          <a:bodyPr>
            <a:normAutofit/>
          </a:bodyPr>
          <a:lstStyle/>
          <a:p>
            <a:pPr marL="0" indent="0" algn="ctr">
              <a:lnSpc>
                <a:spcPct val="150000"/>
              </a:lnSpc>
              <a:buNone/>
            </a:pPr>
            <a:r>
              <a:rPr lang="en-US" sz="6000" dirty="0"/>
              <a:t>96% </a:t>
            </a:r>
            <a:r>
              <a:rPr lang="en-US" dirty="0"/>
              <a:t>of institutions in 4 IHMI districts have implemented the program including screening, treatment and follow-up of Diabetes Mellitus</a:t>
            </a:r>
            <a:endParaRPr lang="en-IN" dirty="0"/>
          </a:p>
        </p:txBody>
      </p:sp>
    </p:spTree>
    <p:extLst>
      <p:ext uri="{BB962C8B-B14F-4D97-AF65-F5344CB8AC3E}">
        <p14:creationId xmlns="" xmlns:p14="http://schemas.microsoft.com/office/powerpoint/2010/main" val="3509855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520CDE-4BEC-467E-8564-15063F4760DE}"/>
              </a:ext>
            </a:extLst>
          </p:cNvPr>
          <p:cNvSpPr>
            <a:spLocks noGrp="1"/>
          </p:cNvSpPr>
          <p:nvPr>
            <p:ph type="title"/>
          </p:nvPr>
        </p:nvSpPr>
        <p:spPr/>
        <p:txBody>
          <a:bodyPr/>
          <a:lstStyle/>
          <a:p>
            <a:r>
              <a:rPr lang="en-US" dirty="0"/>
              <a:t>Registration Status</a:t>
            </a:r>
            <a:endParaRPr lang="en-IN" dirty="0"/>
          </a:p>
        </p:txBody>
      </p:sp>
      <p:sp>
        <p:nvSpPr>
          <p:cNvPr id="5" name="Rectangle 4">
            <a:extLst>
              <a:ext uri="{FF2B5EF4-FFF2-40B4-BE49-F238E27FC236}">
                <a16:creationId xmlns="" xmlns:a16="http://schemas.microsoft.com/office/drawing/2014/main" id="{1F46D68A-814C-4713-9BE6-3B17CF216FC9}"/>
              </a:ext>
            </a:extLst>
          </p:cNvPr>
          <p:cNvSpPr/>
          <p:nvPr/>
        </p:nvSpPr>
        <p:spPr>
          <a:xfrm>
            <a:off x="9470975" y="6075896"/>
            <a:ext cx="2110065" cy="369332"/>
          </a:xfrm>
          <a:prstGeom prst="rect">
            <a:avLst/>
          </a:prstGeom>
        </p:spPr>
        <p:txBody>
          <a:bodyPr wrap="none">
            <a:spAutoFit/>
          </a:bodyPr>
          <a:lstStyle/>
          <a:p>
            <a:r>
              <a:rPr lang="en-US" dirty="0"/>
              <a:t>Updated on 29/9/18</a:t>
            </a:r>
            <a:endParaRPr lang="en-IN" dirty="0"/>
          </a:p>
        </p:txBody>
      </p:sp>
      <p:sp>
        <p:nvSpPr>
          <p:cNvPr id="6" name="Content Placeholder 5">
            <a:extLst>
              <a:ext uri="{FF2B5EF4-FFF2-40B4-BE49-F238E27FC236}">
                <a16:creationId xmlns="" xmlns:a16="http://schemas.microsoft.com/office/drawing/2014/main" id="{34323DF3-63A6-475B-A6FC-F1C62ED6EA2B}"/>
              </a:ext>
            </a:extLst>
          </p:cNvPr>
          <p:cNvSpPr>
            <a:spLocks noGrp="1"/>
          </p:cNvSpPr>
          <p:nvPr>
            <p:ph idx="1"/>
          </p:nvPr>
        </p:nvSpPr>
        <p:spPr>
          <a:xfrm>
            <a:off x="554635" y="1549667"/>
            <a:ext cx="11167672" cy="4667250"/>
          </a:xfrm>
        </p:spPr>
        <p:txBody>
          <a:bodyPr/>
          <a:lstStyle/>
          <a:p>
            <a:pPr marL="0" indent="0" algn="ctr">
              <a:lnSpc>
                <a:spcPct val="150000"/>
              </a:lnSpc>
              <a:buNone/>
            </a:pPr>
            <a:r>
              <a:rPr lang="en-US" sz="6000" dirty="0"/>
              <a:t>69460 </a:t>
            </a:r>
            <a:r>
              <a:rPr lang="en-US" dirty="0"/>
              <a:t>patients registered for HT and DM till Sep 2018</a:t>
            </a:r>
            <a:endParaRPr lang="en-IN" dirty="0"/>
          </a:p>
        </p:txBody>
      </p:sp>
      <p:graphicFrame>
        <p:nvGraphicFramePr>
          <p:cNvPr id="7" name="Table 6">
            <a:extLst>
              <a:ext uri="{FF2B5EF4-FFF2-40B4-BE49-F238E27FC236}">
                <a16:creationId xmlns="" xmlns:a16="http://schemas.microsoft.com/office/drawing/2014/main" id="{6F7B4023-3E4C-44E6-9591-62346F1DB378}"/>
              </a:ext>
            </a:extLst>
          </p:cNvPr>
          <p:cNvGraphicFramePr>
            <a:graphicFrameLocks noGrp="1"/>
          </p:cNvGraphicFramePr>
          <p:nvPr>
            <p:extLst>
              <p:ext uri="{D42A27DB-BD31-4B8C-83A1-F6EECF244321}">
                <p14:modId xmlns="" xmlns:p14="http://schemas.microsoft.com/office/powerpoint/2010/main" val="2044878517"/>
              </p:ext>
            </p:extLst>
          </p:nvPr>
        </p:nvGraphicFramePr>
        <p:xfrm>
          <a:off x="2074471" y="3429000"/>
          <a:ext cx="8127999" cy="1763276"/>
        </p:xfrm>
        <a:graphic>
          <a:graphicData uri="http://schemas.openxmlformats.org/drawingml/2006/table">
            <a:tbl>
              <a:tblPr firstRow="1" bandRow="1">
                <a:tableStyleId>{5940675A-B579-460E-94D1-54222C63F5DA}</a:tableStyleId>
              </a:tblPr>
              <a:tblGrid>
                <a:gridCol w="2709333">
                  <a:extLst>
                    <a:ext uri="{9D8B030D-6E8A-4147-A177-3AD203B41FA5}">
                      <a16:colId xmlns="" xmlns:a16="http://schemas.microsoft.com/office/drawing/2014/main" val="3087440227"/>
                    </a:ext>
                  </a:extLst>
                </a:gridCol>
                <a:gridCol w="2709333">
                  <a:extLst>
                    <a:ext uri="{9D8B030D-6E8A-4147-A177-3AD203B41FA5}">
                      <a16:colId xmlns="" xmlns:a16="http://schemas.microsoft.com/office/drawing/2014/main" val="3226370547"/>
                    </a:ext>
                  </a:extLst>
                </a:gridCol>
                <a:gridCol w="2709333">
                  <a:extLst>
                    <a:ext uri="{9D8B030D-6E8A-4147-A177-3AD203B41FA5}">
                      <a16:colId xmlns="" xmlns:a16="http://schemas.microsoft.com/office/drawing/2014/main" val="3330133829"/>
                    </a:ext>
                  </a:extLst>
                </a:gridCol>
              </a:tblGrid>
              <a:tr h="881638">
                <a:tc>
                  <a:txBody>
                    <a:bodyPr/>
                    <a:lstStyle/>
                    <a:p>
                      <a:pPr algn="ctr"/>
                      <a:r>
                        <a:rPr lang="en-US" sz="2800" b="1" dirty="0"/>
                        <a:t>HT</a:t>
                      </a:r>
                      <a:endParaRPr lang="en-IN" sz="2800" b="1" dirty="0"/>
                    </a:p>
                  </a:txBody>
                  <a:tcPr anchor="ctr"/>
                </a:tc>
                <a:tc>
                  <a:txBody>
                    <a:bodyPr/>
                    <a:lstStyle/>
                    <a:p>
                      <a:pPr algn="ctr"/>
                      <a:r>
                        <a:rPr lang="en-US" sz="2800" b="1" dirty="0"/>
                        <a:t>DM</a:t>
                      </a:r>
                      <a:endParaRPr lang="en-IN" sz="2800" b="1" dirty="0"/>
                    </a:p>
                  </a:txBody>
                  <a:tcPr anchor="ctr"/>
                </a:tc>
                <a:tc>
                  <a:txBody>
                    <a:bodyPr/>
                    <a:lstStyle/>
                    <a:p>
                      <a:pPr algn="ctr"/>
                      <a:r>
                        <a:rPr lang="en-US" sz="2800" b="1" dirty="0"/>
                        <a:t>Both</a:t>
                      </a:r>
                      <a:endParaRPr lang="en-IN" sz="2800" b="1" dirty="0"/>
                    </a:p>
                  </a:txBody>
                  <a:tcPr anchor="ctr"/>
                </a:tc>
                <a:extLst>
                  <a:ext uri="{0D108BD9-81ED-4DB2-BD59-A6C34878D82A}">
                    <a16:rowId xmlns="" xmlns:a16="http://schemas.microsoft.com/office/drawing/2014/main" val="4000946643"/>
                  </a:ext>
                </a:extLst>
              </a:tr>
              <a:tr h="881638">
                <a:tc>
                  <a:txBody>
                    <a:bodyPr/>
                    <a:lstStyle/>
                    <a:p>
                      <a:pPr algn="ctr"/>
                      <a:r>
                        <a:rPr lang="en-US" sz="2800" dirty="0"/>
                        <a:t>37643</a:t>
                      </a:r>
                      <a:endParaRPr lang="en-IN" sz="2800" dirty="0"/>
                    </a:p>
                  </a:txBody>
                  <a:tcPr anchor="ctr"/>
                </a:tc>
                <a:tc>
                  <a:txBody>
                    <a:bodyPr/>
                    <a:lstStyle/>
                    <a:p>
                      <a:pPr algn="ctr"/>
                      <a:r>
                        <a:rPr lang="en-US" sz="2800" dirty="0"/>
                        <a:t>9988</a:t>
                      </a:r>
                      <a:endParaRPr lang="en-IN" sz="2800" dirty="0"/>
                    </a:p>
                  </a:txBody>
                  <a:tcPr anchor="ctr"/>
                </a:tc>
                <a:tc>
                  <a:txBody>
                    <a:bodyPr/>
                    <a:lstStyle/>
                    <a:p>
                      <a:pPr algn="ctr"/>
                      <a:r>
                        <a:rPr lang="en-US" sz="2800" dirty="0"/>
                        <a:t>21829</a:t>
                      </a:r>
                      <a:endParaRPr lang="en-IN" sz="2800" dirty="0"/>
                    </a:p>
                  </a:txBody>
                  <a:tcPr anchor="ctr"/>
                </a:tc>
                <a:extLst>
                  <a:ext uri="{0D108BD9-81ED-4DB2-BD59-A6C34878D82A}">
                    <a16:rowId xmlns="" xmlns:a16="http://schemas.microsoft.com/office/drawing/2014/main" val="1014421649"/>
                  </a:ext>
                </a:extLst>
              </a:tr>
            </a:tbl>
          </a:graphicData>
        </a:graphic>
      </p:graphicFrame>
    </p:spTree>
    <p:extLst>
      <p:ext uri="{BB962C8B-B14F-4D97-AF65-F5344CB8AC3E}">
        <p14:creationId xmlns="" xmlns:p14="http://schemas.microsoft.com/office/powerpoint/2010/main" val="15937259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2060"/>
              </a:buClr>
              <a:buSzPts val="4400"/>
              <a:buFont typeface="Calibri"/>
              <a:buNone/>
            </a:pPr>
            <a:r>
              <a:rPr lang="en-IN" b="0" i="0" u="none" strike="noStrike" cap="none" dirty="0">
                <a:solidFill>
                  <a:srgbClr val="002060"/>
                </a:solidFill>
                <a:ea typeface="Calibri"/>
                <a:cs typeface="Calibri"/>
                <a:sym typeface="Calibri"/>
              </a:rPr>
              <a:t>Implementation &amp; Registration – District wise status</a:t>
            </a:r>
            <a:endParaRPr sz="3600" b="0" dirty="0"/>
          </a:p>
        </p:txBody>
      </p:sp>
      <p:graphicFrame>
        <p:nvGraphicFramePr>
          <p:cNvPr id="247" name="Google Shape;247;p33"/>
          <p:cNvGraphicFramePr/>
          <p:nvPr>
            <p:extLst/>
          </p:nvPr>
        </p:nvGraphicFramePr>
        <p:xfrm>
          <a:off x="1249679" y="1871003"/>
          <a:ext cx="9692641" cy="4023356"/>
        </p:xfrm>
        <a:graphic>
          <a:graphicData uri="http://schemas.openxmlformats.org/drawingml/2006/table">
            <a:tbl>
              <a:tblPr>
                <a:noFill/>
              </a:tblPr>
              <a:tblGrid>
                <a:gridCol w="1474745">
                  <a:extLst>
                    <a:ext uri="{9D8B030D-6E8A-4147-A177-3AD203B41FA5}">
                      <a16:colId xmlns="" xmlns:a16="http://schemas.microsoft.com/office/drawing/2014/main" val="20000"/>
                    </a:ext>
                  </a:extLst>
                </a:gridCol>
                <a:gridCol w="1294581">
                  <a:extLst>
                    <a:ext uri="{9D8B030D-6E8A-4147-A177-3AD203B41FA5}">
                      <a16:colId xmlns="" xmlns:a16="http://schemas.microsoft.com/office/drawing/2014/main" val="20001"/>
                    </a:ext>
                  </a:extLst>
                </a:gridCol>
                <a:gridCol w="1527070">
                  <a:extLst>
                    <a:ext uri="{9D8B030D-6E8A-4147-A177-3AD203B41FA5}">
                      <a16:colId xmlns="" xmlns:a16="http://schemas.microsoft.com/office/drawing/2014/main" val="20002"/>
                    </a:ext>
                  </a:extLst>
                </a:gridCol>
                <a:gridCol w="1242256">
                  <a:extLst>
                    <a:ext uri="{9D8B030D-6E8A-4147-A177-3AD203B41FA5}">
                      <a16:colId xmlns="" xmlns:a16="http://schemas.microsoft.com/office/drawing/2014/main" val="20003"/>
                    </a:ext>
                  </a:extLst>
                </a:gridCol>
                <a:gridCol w="1384663">
                  <a:extLst>
                    <a:ext uri="{9D8B030D-6E8A-4147-A177-3AD203B41FA5}">
                      <a16:colId xmlns="" xmlns:a16="http://schemas.microsoft.com/office/drawing/2014/main" val="20004"/>
                    </a:ext>
                  </a:extLst>
                </a:gridCol>
                <a:gridCol w="1384663">
                  <a:extLst>
                    <a:ext uri="{9D8B030D-6E8A-4147-A177-3AD203B41FA5}">
                      <a16:colId xmlns="" xmlns:a16="http://schemas.microsoft.com/office/drawing/2014/main" val="20005"/>
                    </a:ext>
                  </a:extLst>
                </a:gridCol>
                <a:gridCol w="1384663">
                  <a:extLst>
                    <a:ext uri="{9D8B030D-6E8A-4147-A177-3AD203B41FA5}">
                      <a16:colId xmlns="" xmlns:a16="http://schemas.microsoft.com/office/drawing/2014/main" val="20006"/>
                    </a:ext>
                  </a:extLst>
                </a:gridCol>
              </a:tblGrid>
              <a:tr h="1046951">
                <a:tc>
                  <a:txBody>
                    <a:bodyPr/>
                    <a:lstStyle/>
                    <a:p>
                      <a:pPr marL="0" marR="0" lvl="0" indent="0" algn="ctr" rtl="0">
                        <a:spcBef>
                          <a:spcPts val="0"/>
                        </a:spcBef>
                        <a:spcAft>
                          <a:spcPts val="0"/>
                        </a:spcAft>
                        <a:buClr>
                          <a:schemeClr val="dk1"/>
                        </a:buClr>
                        <a:buSzPts val="2000"/>
                        <a:buFont typeface="Calibri"/>
                        <a:buNone/>
                      </a:pPr>
                      <a:r>
                        <a:rPr lang="en-IN" sz="1800" b="1" u="none" strike="noStrike" cap="none" dirty="0"/>
                        <a:t>District</a:t>
                      </a:r>
                      <a:endParaRPr sz="1800" b="1" u="none" strike="noStrike" cap="none" dirty="0"/>
                    </a:p>
                  </a:txBody>
                  <a:tcPr marL="91450" marR="91450" marT="45725" marB="45725" anchor="ctr">
                    <a:solidFill>
                      <a:srgbClr val="FBE4D4"/>
                    </a:solidFill>
                  </a:tcPr>
                </a:tc>
                <a:tc>
                  <a:txBody>
                    <a:bodyPr/>
                    <a:lstStyle/>
                    <a:p>
                      <a:pPr marL="0" marR="0" lvl="0" indent="0" algn="ctr" rtl="0">
                        <a:spcBef>
                          <a:spcPts val="0"/>
                        </a:spcBef>
                        <a:spcAft>
                          <a:spcPts val="0"/>
                        </a:spcAft>
                        <a:buClr>
                          <a:schemeClr val="dk1"/>
                        </a:buClr>
                        <a:buSzPts val="2000"/>
                        <a:buFont typeface="Calibri"/>
                        <a:buNone/>
                      </a:pPr>
                      <a:r>
                        <a:rPr lang="en-IN" sz="1600" b="1" u="none" strike="noStrike" cap="none" dirty="0"/>
                        <a:t>Total No. of facilities</a:t>
                      </a:r>
                      <a:endParaRPr sz="1600" b="1" u="none" strike="noStrike" cap="none" dirty="0"/>
                    </a:p>
                  </a:txBody>
                  <a:tcPr marL="91450" marR="91450" marT="45725" marB="45725" anchor="ctr">
                    <a:solidFill>
                      <a:srgbClr val="FBE4D4"/>
                    </a:solidFill>
                  </a:tcPr>
                </a:tc>
                <a:tc>
                  <a:txBody>
                    <a:bodyPr/>
                    <a:lstStyle/>
                    <a:p>
                      <a:pPr marL="0" marR="0" lvl="0" indent="0" algn="ctr" rtl="0">
                        <a:spcBef>
                          <a:spcPts val="0"/>
                        </a:spcBef>
                        <a:spcAft>
                          <a:spcPts val="0"/>
                        </a:spcAft>
                        <a:buClr>
                          <a:schemeClr val="dk1"/>
                        </a:buClr>
                        <a:buSzPts val="2000"/>
                        <a:buFont typeface="Calibri"/>
                        <a:buNone/>
                      </a:pPr>
                      <a:r>
                        <a:rPr lang="en-IN" sz="1400" b="1" u="none" strike="noStrike" cap="none" dirty="0"/>
                        <a:t>No. of facilities where IHMI implemented</a:t>
                      </a:r>
                      <a:endParaRPr sz="1400" b="1" u="none" strike="noStrike" cap="none" dirty="0"/>
                    </a:p>
                  </a:txBody>
                  <a:tcPr marL="91450" marR="91450" marT="45725" marB="45725" anchor="ctr">
                    <a:solidFill>
                      <a:srgbClr val="FBE4D4"/>
                    </a:solidFill>
                  </a:tcPr>
                </a:tc>
                <a:tc>
                  <a:txBody>
                    <a:bodyPr/>
                    <a:lstStyle/>
                    <a:p>
                      <a:pPr marL="0" marR="0" lvl="0" indent="0" algn="ctr" rtl="0">
                        <a:spcBef>
                          <a:spcPts val="0"/>
                        </a:spcBef>
                        <a:spcAft>
                          <a:spcPts val="0"/>
                        </a:spcAft>
                        <a:buClr>
                          <a:schemeClr val="dk1"/>
                        </a:buClr>
                        <a:buSzPts val="2000"/>
                        <a:buFont typeface="Calibri"/>
                        <a:buNone/>
                      </a:pPr>
                      <a:r>
                        <a:rPr lang="en-IN" sz="1800" b="1" u="none" strike="noStrike" cap="none" dirty="0"/>
                        <a:t>HT</a:t>
                      </a:r>
                      <a:endParaRPr sz="1800" b="1" u="none" strike="noStrike" cap="none" dirty="0"/>
                    </a:p>
                  </a:txBody>
                  <a:tcPr marL="91450" marR="91450" marT="45725" marB="45725" anchor="ctr">
                    <a:solidFill>
                      <a:srgbClr val="FBE4D4"/>
                    </a:solidFill>
                  </a:tcPr>
                </a:tc>
                <a:tc>
                  <a:txBody>
                    <a:bodyPr/>
                    <a:lstStyle/>
                    <a:p>
                      <a:pPr marL="0" marR="0" lvl="0" indent="0" algn="ctr" rtl="0">
                        <a:spcBef>
                          <a:spcPts val="0"/>
                        </a:spcBef>
                        <a:spcAft>
                          <a:spcPts val="0"/>
                        </a:spcAft>
                        <a:buClr>
                          <a:schemeClr val="dk1"/>
                        </a:buClr>
                        <a:buSzPts val="2000"/>
                        <a:buFont typeface="Calibri"/>
                        <a:buNone/>
                      </a:pPr>
                      <a:r>
                        <a:rPr lang="en-IN" sz="1800" b="1" u="none" strike="noStrike" cap="none"/>
                        <a:t>DM</a:t>
                      </a:r>
                      <a:endParaRPr sz="1800" b="1" u="none" strike="noStrike" cap="none"/>
                    </a:p>
                  </a:txBody>
                  <a:tcPr marL="91450" marR="91450" marT="45725" marB="45725" anchor="ctr">
                    <a:solidFill>
                      <a:srgbClr val="FBE4D4"/>
                    </a:solidFill>
                  </a:tcPr>
                </a:tc>
                <a:tc>
                  <a:txBody>
                    <a:bodyPr/>
                    <a:lstStyle/>
                    <a:p>
                      <a:pPr marL="0" marR="0" lvl="0" indent="0" algn="ctr" rtl="0">
                        <a:spcBef>
                          <a:spcPts val="0"/>
                        </a:spcBef>
                        <a:spcAft>
                          <a:spcPts val="0"/>
                        </a:spcAft>
                        <a:buClr>
                          <a:schemeClr val="dk1"/>
                        </a:buClr>
                        <a:buSzPts val="2000"/>
                        <a:buFont typeface="Calibri"/>
                        <a:buNone/>
                      </a:pPr>
                      <a:r>
                        <a:rPr lang="en-IN" sz="1800" b="1" u="none" strike="noStrike" cap="none" dirty="0"/>
                        <a:t>Both</a:t>
                      </a:r>
                      <a:endParaRPr sz="1800" b="1" u="none" strike="noStrike" cap="none" dirty="0"/>
                    </a:p>
                  </a:txBody>
                  <a:tcPr marL="91450" marR="91450" marT="45725" marB="45725" anchor="ctr">
                    <a:solidFill>
                      <a:srgbClr val="FBE4D4"/>
                    </a:solidFill>
                  </a:tcPr>
                </a:tc>
                <a:tc>
                  <a:txBody>
                    <a:bodyPr/>
                    <a:lstStyle/>
                    <a:p>
                      <a:pPr marL="0" marR="0" lvl="0" indent="0" algn="ctr" rtl="0">
                        <a:spcBef>
                          <a:spcPts val="0"/>
                        </a:spcBef>
                        <a:spcAft>
                          <a:spcPts val="0"/>
                        </a:spcAft>
                        <a:buClr>
                          <a:schemeClr val="dk1"/>
                        </a:buClr>
                        <a:buSzPts val="2000"/>
                        <a:buFont typeface="Calibri"/>
                        <a:buNone/>
                      </a:pPr>
                      <a:r>
                        <a:rPr lang="en-IN" sz="1800" b="1" u="none" strike="noStrike" cap="none"/>
                        <a:t>Total</a:t>
                      </a:r>
                      <a:endParaRPr sz="1800" b="1" u="none" strike="noStrike" cap="none"/>
                    </a:p>
                  </a:txBody>
                  <a:tcPr marL="91450" marR="91450" marT="45725" marB="45725" anchor="ctr">
                    <a:solidFill>
                      <a:srgbClr val="FBE4D4"/>
                    </a:solidFill>
                  </a:tcPr>
                </a:tc>
                <a:extLst>
                  <a:ext uri="{0D108BD9-81ED-4DB2-BD59-A6C34878D82A}">
                    <a16:rowId xmlns="" xmlns:a16="http://schemas.microsoft.com/office/drawing/2014/main" val="10000"/>
                  </a:ext>
                </a:extLst>
              </a:tr>
              <a:tr h="595281">
                <a:tc>
                  <a:txBody>
                    <a:bodyPr/>
                    <a:lstStyle/>
                    <a:p>
                      <a:pPr marL="0" marR="0" lvl="0" indent="0" algn="ctr" rtl="0">
                        <a:spcBef>
                          <a:spcPts val="0"/>
                        </a:spcBef>
                        <a:spcAft>
                          <a:spcPts val="0"/>
                        </a:spcAft>
                        <a:buClr>
                          <a:schemeClr val="dk1"/>
                        </a:buClr>
                        <a:buSzPts val="2000"/>
                        <a:buFont typeface="Calibri"/>
                        <a:buNone/>
                      </a:pPr>
                      <a:r>
                        <a:rPr lang="en-IN" sz="1800" b="1" u="none" strike="noStrike" cap="none" dirty="0"/>
                        <a:t>Trivandrum</a:t>
                      </a:r>
                      <a:endParaRPr sz="1800" b="1" u="none" strike="noStrike" cap="none" dirty="0"/>
                    </a:p>
                  </a:txBody>
                  <a:tcPr marL="91450" marR="91450" marT="45725" marB="45725" anchor="ctr"/>
                </a:tc>
                <a:tc>
                  <a:txBody>
                    <a:bodyPr/>
                    <a:lstStyle/>
                    <a:p>
                      <a:pPr marL="0" marR="0" lvl="0" indent="0" algn="r" rtl="0">
                        <a:spcBef>
                          <a:spcPts val="0"/>
                        </a:spcBef>
                        <a:spcAft>
                          <a:spcPts val="0"/>
                        </a:spcAft>
                        <a:buClr>
                          <a:schemeClr val="dk1"/>
                        </a:buClr>
                        <a:buSzPts val="2000"/>
                        <a:buFont typeface="Calibri"/>
                        <a:buNone/>
                      </a:pPr>
                      <a:r>
                        <a:rPr lang="en-IN" sz="1800" b="0" dirty="0"/>
                        <a:t>92</a:t>
                      </a:r>
                      <a:endParaRPr sz="1800" b="0" u="none" strike="noStrike" cap="none" dirty="0"/>
                    </a:p>
                  </a:txBody>
                  <a:tcPr marL="91450" marR="91450" marT="45725" marB="45725" anchor="ctr">
                    <a:solidFill>
                      <a:srgbClr val="FDF3ED"/>
                    </a:solidFill>
                  </a:tcPr>
                </a:tc>
                <a:tc>
                  <a:txBody>
                    <a:bodyPr/>
                    <a:lstStyle/>
                    <a:p>
                      <a:pPr marL="0" marR="0" lvl="0" indent="0" algn="r" rtl="0">
                        <a:spcBef>
                          <a:spcPts val="0"/>
                        </a:spcBef>
                        <a:spcAft>
                          <a:spcPts val="0"/>
                        </a:spcAft>
                        <a:buClr>
                          <a:schemeClr val="dk1"/>
                        </a:buClr>
                        <a:buSzPts val="2000"/>
                        <a:buFont typeface="Calibri"/>
                        <a:buNone/>
                      </a:pPr>
                      <a:r>
                        <a:rPr lang="en-IN" sz="1800" b="0" dirty="0"/>
                        <a:t>92</a:t>
                      </a:r>
                      <a:endParaRPr sz="1800" b="0" u="none" strike="noStrike" cap="none" dirty="0"/>
                    </a:p>
                  </a:txBody>
                  <a:tcPr marL="91450" marR="91450" marT="45725" marB="45725" anchor="ctr">
                    <a:solidFill>
                      <a:srgbClr val="FDF3ED"/>
                    </a:solidFill>
                  </a:tcPr>
                </a:tc>
                <a:tc>
                  <a:txBody>
                    <a:bodyPr/>
                    <a:lstStyle/>
                    <a:p>
                      <a:pPr marL="0" marR="0" lvl="0" indent="0" algn="r" rtl="0">
                        <a:spcBef>
                          <a:spcPts val="0"/>
                        </a:spcBef>
                        <a:spcAft>
                          <a:spcPts val="0"/>
                        </a:spcAft>
                        <a:buClr>
                          <a:schemeClr val="dk1"/>
                        </a:buClr>
                        <a:buSzPts val="2000"/>
                        <a:buFont typeface="Calibri"/>
                        <a:buNone/>
                      </a:pPr>
                      <a:r>
                        <a:rPr lang="en-IN" sz="1800" b="1" dirty="0"/>
                        <a:t>6860</a:t>
                      </a:r>
                      <a:endParaRPr sz="1800" b="1" u="none" strike="noStrike" cap="none" dirty="0"/>
                    </a:p>
                  </a:txBody>
                  <a:tcPr marL="91450" marR="91450" marT="45725" marB="45725" anchor="ctr"/>
                </a:tc>
                <a:tc>
                  <a:txBody>
                    <a:bodyPr/>
                    <a:lstStyle/>
                    <a:p>
                      <a:pPr marL="0" marR="0" lvl="0" indent="0" algn="r" rtl="0">
                        <a:spcBef>
                          <a:spcPts val="0"/>
                        </a:spcBef>
                        <a:spcAft>
                          <a:spcPts val="0"/>
                        </a:spcAft>
                        <a:buClr>
                          <a:schemeClr val="dk1"/>
                        </a:buClr>
                        <a:buSzPts val="2000"/>
                        <a:buFont typeface="Calibri"/>
                        <a:buNone/>
                      </a:pPr>
                      <a:r>
                        <a:rPr lang="en-IN" sz="1800" b="1" dirty="0"/>
                        <a:t>3454</a:t>
                      </a:r>
                      <a:endParaRPr sz="1800" b="1" u="none" strike="noStrike" cap="none"/>
                    </a:p>
                  </a:txBody>
                  <a:tcPr marL="91450" marR="91450" marT="45725" marB="45725" anchor="ctr"/>
                </a:tc>
                <a:tc>
                  <a:txBody>
                    <a:bodyPr/>
                    <a:lstStyle/>
                    <a:p>
                      <a:pPr marL="0" marR="0" lvl="0" indent="0" algn="r" rtl="0">
                        <a:spcBef>
                          <a:spcPts val="0"/>
                        </a:spcBef>
                        <a:spcAft>
                          <a:spcPts val="0"/>
                        </a:spcAft>
                        <a:buClr>
                          <a:schemeClr val="dk1"/>
                        </a:buClr>
                        <a:buSzPts val="2000"/>
                        <a:buFont typeface="Calibri"/>
                        <a:buNone/>
                      </a:pPr>
                      <a:r>
                        <a:rPr lang="en-IN" sz="1800" b="0"/>
                        <a:t>6617</a:t>
                      </a:r>
                      <a:endParaRPr sz="1800" b="0" u="none" strike="noStrike" cap="none"/>
                    </a:p>
                  </a:txBody>
                  <a:tcPr marL="91450" marR="91450" marT="45725" marB="45725" anchor="ctr"/>
                </a:tc>
                <a:tc>
                  <a:txBody>
                    <a:bodyPr/>
                    <a:lstStyle/>
                    <a:p>
                      <a:pPr marL="0" marR="0" lvl="0" indent="0" algn="r" rtl="0">
                        <a:spcBef>
                          <a:spcPts val="0"/>
                        </a:spcBef>
                        <a:spcAft>
                          <a:spcPts val="0"/>
                        </a:spcAft>
                        <a:buClr>
                          <a:schemeClr val="dk1"/>
                        </a:buClr>
                        <a:buSzPts val="2000"/>
                        <a:buFont typeface="Calibri"/>
                        <a:buNone/>
                      </a:pPr>
                      <a:r>
                        <a:rPr lang="en-IN" sz="1800" b="1" dirty="0"/>
                        <a:t>16931</a:t>
                      </a:r>
                      <a:endParaRPr sz="1800" b="1" u="none" strike="noStrike" cap="none" dirty="0"/>
                    </a:p>
                  </a:txBody>
                  <a:tcPr marL="91450" marR="91450" marT="45725" marB="45725" anchor="ctr"/>
                </a:tc>
                <a:extLst>
                  <a:ext uri="{0D108BD9-81ED-4DB2-BD59-A6C34878D82A}">
                    <a16:rowId xmlns="" xmlns:a16="http://schemas.microsoft.com/office/drawing/2014/main" val="10001"/>
                  </a:ext>
                </a:extLst>
              </a:tr>
              <a:tr h="595281">
                <a:tc>
                  <a:txBody>
                    <a:bodyPr/>
                    <a:lstStyle/>
                    <a:p>
                      <a:pPr marL="0" marR="0" lvl="0" indent="0" algn="ctr" rtl="0">
                        <a:spcBef>
                          <a:spcPts val="0"/>
                        </a:spcBef>
                        <a:spcAft>
                          <a:spcPts val="0"/>
                        </a:spcAft>
                        <a:buClr>
                          <a:schemeClr val="dk1"/>
                        </a:buClr>
                        <a:buSzPts val="2000"/>
                        <a:buFont typeface="Calibri"/>
                        <a:buNone/>
                      </a:pPr>
                      <a:r>
                        <a:rPr lang="en-IN" sz="1800" b="1" u="none" strike="noStrike" cap="none"/>
                        <a:t>Thrissur</a:t>
                      </a:r>
                      <a:endParaRPr sz="1800" b="1" u="none" strike="noStrike" cap="none"/>
                    </a:p>
                  </a:txBody>
                  <a:tcPr marL="91450" marR="91450" marT="45725" marB="45725" anchor="ctr"/>
                </a:tc>
                <a:tc>
                  <a:txBody>
                    <a:bodyPr/>
                    <a:lstStyle/>
                    <a:p>
                      <a:pPr marL="0" marR="0" lvl="0" indent="0" algn="r" rtl="0">
                        <a:spcBef>
                          <a:spcPts val="0"/>
                        </a:spcBef>
                        <a:spcAft>
                          <a:spcPts val="0"/>
                        </a:spcAft>
                        <a:buClr>
                          <a:schemeClr val="dk1"/>
                        </a:buClr>
                        <a:buSzPts val="2000"/>
                        <a:buFont typeface="Calibri"/>
                        <a:buNone/>
                      </a:pPr>
                      <a:r>
                        <a:rPr lang="en-IN" sz="1800" b="0"/>
                        <a:t>102</a:t>
                      </a:r>
                      <a:endParaRPr sz="1800" b="0" u="none" strike="noStrike" cap="none"/>
                    </a:p>
                  </a:txBody>
                  <a:tcPr marL="91450" marR="91450" marT="45725" marB="45725" anchor="ctr">
                    <a:solidFill>
                      <a:srgbClr val="FDF3ED"/>
                    </a:solidFill>
                  </a:tcPr>
                </a:tc>
                <a:tc>
                  <a:txBody>
                    <a:bodyPr/>
                    <a:lstStyle/>
                    <a:p>
                      <a:pPr marL="0" marR="0" lvl="0" indent="0" algn="r" rtl="0">
                        <a:spcBef>
                          <a:spcPts val="0"/>
                        </a:spcBef>
                        <a:spcAft>
                          <a:spcPts val="0"/>
                        </a:spcAft>
                        <a:buClr>
                          <a:schemeClr val="dk1"/>
                        </a:buClr>
                        <a:buSzPts val="2000"/>
                        <a:buFont typeface="Calibri"/>
                        <a:buNone/>
                      </a:pPr>
                      <a:r>
                        <a:rPr lang="en-IN" sz="1800" b="0" dirty="0"/>
                        <a:t>102</a:t>
                      </a:r>
                      <a:endParaRPr sz="1800" b="0" u="none" strike="noStrike" cap="none" dirty="0"/>
                    </a:p>
                  </a:txBody>
                  <a:tcPr marL="91450" marR="91450" marT="45725" marB="45725" anchor="ctr">
                    <a:solidFill>
                      <a:srgbClr val="FDF3ED"/>
                    </a:solidFill>
                  </a:tcPr>
                </a:tc>
                <a:tc>
                  <a:txBody>
                    <a:bodyPr/>
                    <a:lstStyle/>
                    <a:p>
                      <a:pPr marL="0" marR="0" lvl="0" indent="0" algn="r" rtl="0">
                        <a:spcBef>
                          <a:spcPts val="0"/>
                        </a:spcBef>
                        <a:spcAft>
                          <a:spcPts val="0"/>
                        </a:spcAft>
                        <a:buClr>
                          <a:schemeClr val="dk1"/>
                        </a:buClr>
                        <a:buSzPts val="2000"/>
                        <a:buFont typeface="Calibri"/>
                        <a:buNone/>
                      </a:pPr>
                      <a:r>
                        <a:rPr lang="en-IN" sz="1800" b="1" dirty="0"/>
                        <a:t>10352</a:t>
                      </a:r>
                      <a:endParaRPr sz="1800" b="1" u="none" strike="noStrike" cap="none" dirty="0"/>
                    </a:p>
                  </a:txBody>
                  <a:tcPr marL="91450" marR="91450" marT="45725" marB="45725" anchor="ctr"/>
                </a:tc>
                <a:tc>
                  <a:txBody>
                    <a:bodyPr/>
                    <a:lstStyle/>
                    <a:p>
                      <a:pPr marL="0" marR="0" lvl="0" indent="0" algn="r" rtl="0">
                        <a:spcBef>
                          <a:spcPts val="0"/>
                        </a:spcBef>
                        <a:spcAft>
                          <a:spcPts val="0"/>
                        </a:spcAft>
                        <a:buClr>
                          <a:schemeClr val="dk1"/>
                        </a:buClr>
                        <a:buSzPts val="2000"/>
                        <a:buFont typeface="Calibri"/>
                        <a:buNone/>
                      </a:pPr>
                      <a:r>
                        <a:rPr lang="en-IN" sz="1800" b="1" u="none" strike="noStrike" cap="none" dirty="0"/>
                        <a:t>3652</a:t>
                      </a:r>
                      <a:endParaRPr sz="1800" b="1" u="none" strike="noStrike" cap="none"/>
                    </a:p>
                  </a:txBody>
                  <a:tcPr marL="91450" marR="91450" marT="45725" marB="45725" anchor="ctr"/>
                </a:tc>
                <a:tc>
                  <a:txBody>
                    <a:bodyPr/>
                    <a:lstStyle/>
                    <a:p>
                      <a:pPr marL="0" marR="0" lvl="0" indent="0" algn="r" rtl="0">
                        <a:spcBef>
                          <a:spcPts val="0"/>
                        </a:spcBef>
                        <a:spcAft>
                          <a:spcPts val="0"/>
                        </a:spcAft>
                        <a:buClr>
                          <a:schemeClr val="dk1"/>
                        </a:buClr>
                        <a:buSzPts val="2000"/>
                        <a:buFont typeface="Calibri"/>
                        <a:buNone/>
                      </a:pPr>
                      <a:r>
                        <a:rPr lang="en-IN" sz="1800" b="0" u="none" strike="noStrike" cap="none"/>
                        <a:t>7760</a:t>
                      </a:r>
                      <a:endParaRPr sz="1800" b="0" u="none" strike="noStrike" cap="none"/>
                    </a:p>
                  </a:txBody>
                  <a:tcPr marL="91450" marR="91450" marT="45725" marB="45725" anchor="ctr"/>
                </a:tc>
                <a:tc>
                  <a:txBody>
                    <a:bodyPr/>
                    <a:lstStyle/>
                    <a:p>
                      <a:pPr marL="0" marR="0" lvl="0" indent="0" algn="r" rtl="0">
                        <a:spcBef>
                          <a:spcPts val="0"/>
                        </a:spcBef>
                        <a:spcAft>
                          <a:spcPts val="0"/>
                        </a:spcAft>
                        <a:buClr>
                          <a:schemeClr val="dk1"/>
                        </a:buClr>
                        <a:buSzPts val="2000"/>
                        <a:buFont typeface="Calibri"/>
                        <a:buNone/>
                      </a:pPr>
                      <a:r>
                        <a:rPr lang="en-IN" sz="1800" b="1" dirty="0"/>
                        <a:t>21764</a:t>
                      </a:r>
                      <a:endParaRPr sz="1800" b="1" u="none" strike="noStrike" cap="none" dirty="0"/>
                    </a:p>
                  </a:txBody>
                  <a:tcPr marL="91450" marR="91450" marT="45725" marB="45725" anchor="ctr"/>
                </a:tc>
                <a:extLst>
                  <a:ext uri="{0D108BD9-81ED-4DB2-BD59-A6C34878D82A}">
                    <a16:rowId xmlns="" xmlns:a16="http://schemas.microsoft.com/office/drawing/2014/main" val="10002"/>
                  </a:ext>
                </a:extLst>
              </a:tr>
              <a:tr h="595281">
                <a:tc>
                  <a:txBody>
                    <a:bodyPr/>
                    <a:lstStyle/>
                    <a:p>
                      <a:pPr marL="0" marR="0" lvl="0" indent="0" algn="ctr" rtl="0">
                        <a:spcBef>
                          <a:spcPts val="0"/>
                        </a:spcBef>
                        <a:spcAft>
                          <a:spcPts val="0"/>
                        </a:spcAft>
                        <a:buClr>
                          <a:schemeClr val="dk1"/>
                        </a:buClr>
                        <a:buSzPts val="2000"/>
                        <a:buFont typeface="Calibri"/>
                        <a:buNone/>
                      </a:pPr>
                      <a:r>
                        <a:rPr lang="en-IN" sz="1800" b="1" u="none" strike="noStrike" cap="none"/>
                        <a:t>Kannur</a:t>
                      </a:r>
                      <a:endParaRPr sz="1800" b="1" u="none" strike="noStrike" cap="none"/>
                    </a:p>
                  </a:txBody>
                  <a:tcPr marL="91450" marR="91450" marT="45725" marB="45725" anchor="ctr"/>
                </a:tc>
                <a:tc>
                  <a:txBody>
                    <a:bodyPr/>
                    <a:lstStyle/>
                    <a:p>
                      <a:pPr marL="0" marR="0" lvl="0" indent="0" algn="r" rtl="0">
                        <a:spcBef>
                          <a:spcPts val="0"/>
                        </a:spcBef>
                        <a:spcAft>
                          <a:spcPts val="0"/>
                        </a:spcAft>
                        <a:buClr>
                          <a:schemeClr val="dk1"/>
                        </a:buClr>
                        <a:buSzPts val="2000"/>
                        <a:buFont typeface="Calibri"/>
                        <a:buNone/>
                      </a:pPr>
                      <a:r>
                        <a:rPr lang="en-IN" sz="1800" b="0" u="none" strike="noStrike" cap="none" dirty="0"/>
                        <a:t>97</a:t>
                      </a:r>
                      <a:endParaRPr sz="1800" b="0" u="none" strike="noStrike" cap="none" dirty="0"/>
                    </a:p>
                  </a:txBody>
                  <a:tcPr marL="91450" marR="91450" marT="45725" marB="45725" anchor="ctr">
                    <a:solidFill>
                      <a:srgbClr val="FDF3ED"/>
                    </a:solidFill>
                  </a:tcPr>
                </a:tc>
                <a:tc>
                  <a:txBody>
                    <a:bodyPr/>
                    <a:lstStyle/>
                    <a:p>
                      <a:pPr marL="0" marR="0" lvl="0" indent="0" algn="r" rtl="0">
                        <a:spcBef>
                          <a:spcPts val="0"/>
                        </a:spcBef>
                        <a:spcAft>
                          <a:spcPts val="0"/>
                        </a:spcAft>
                        <a:buClr>
                          <a:schemeClr val="dk1"/>
                        </a:buClr>
                        <a:buSzPts val="2000"/>
                        <a:buFont typeface="Calibri"/>
                        <a:buNone/>
                      </a:pPr>
                      <a:r>
                        <a:rPr lang="en-IN" sz="1800" b="0" u="none" strike="noStrike" cap="none"/>
                        <a:t>9</a:t>
                      </a:r>
                      <a:r>
                        <a:rPr lang="en-IN" sz="1800" b="0"/>
                        <a:t>6</a:t>
                      </a:r>
                      <a:endParaRPr sz="1800" b="0" u="none" strike="noStrike" cap="none"/>
                    </a:p>
                  </a:txBody>
                  <a:tcPr marL="91450" marR="91450" marT="45725" marB="45725" anchor="ctr">
                    <a:solidFill>
                      <a:srgbClr val="FDF3ED"/>
                    </a:solidFill>
                  </a:tcPr>
                </a:tc>
                <a:tc>
                  <a:txBody>
                    <a:bodyPr/>
                    <a:lstStyle/>
                    <a:p>
                      <a:pPr marL="0" marR="0" lvl="0" indent="0" algn="r" rtl="0">
                        <a:spcBef>
                          <a:spcPts val="0"/>
                        </a:spcBef>
                        <a:spcAft>
                          <a:spcPts val="0"/>
                        </a:spcAft>
                        <a:buClr>
                          <a:schemeClr val="dk1"/>
                        </a:buClr>
                        <a:buSzPts val="2000"/>
                        <a:buFont typeface="Calibri"/>
                        <a:buNone/>
                      </a:pPr>
                      <a:r>
                        <a:rPr lang="en-IN" sz="1800" b="1"/>
                        <a:t>15293</a:t>
                      </a:r>
                      <a:endParaRPr sz="1800" b="1" u="none" strike="noStrike" cap="none"/>
                    </a:p>
                  </a:txBody>
                  <a:tcPr marL="91450" marR="91450" marT="45725" marB="45725" anchor="ctr"/>
                </a:tc>
                <a:tc>
                  <a:txBody>
                    <a:bodyPr/>
                    <a:lstStyle/>
                    <a:p>
                      <a:pPr marL="0" marR="0" lvl="0" indent="0" algn="r" rtl="0">
                        <a:spcBef>
                          <a:spcPts val="0"/>
                        </a:spcBef>
                        <a:spcAft>
                          <a:spcPts val="0"/>
                        </a:spcAft>
                        <a:buClr>
                          <a:schemeClr val="dk1"/>
                        </a:buClr>
                        <a:buSzPts val="2000"/>
                        <a:buFont typeface="Calibri"/>
                        <a:buNone/>
                      </a:pPr>
                      <a:r>
                        <a:rPr lang="en-IN" sz="1800" b="1" dirty="0"/>
                        <a:t>2882</a:t>
                      </a:r>
                      <a:endParaRPr sz="1800" b="1" u="none" strike="noStrike" cap="none" dirty="0"/>
                    </a:p>
                  </a:txBody>
                  <a:tcPr marL="91450" marR="91450" marT="45725" marB="45725" anchor="ctr"/>
                </a:tc>
                <a:tc>
                  <a:txBody>
                    <a:bodyPr/>
                    <a:lstStyle/>
                    <a:p>
                      <a:pPr marL="0" marR="0" lvl="0" indent="0" algn="r" rtl="0">
                        <a:spcBef>
                          <a:spcPts val="0"/>
                        </a:spcBef>
                        <a:spcAft>
                          <a:spcPts val="0"/>
                        </a:spcAft>
                        <a:buClr>
                          <a:schemeClr val="dk1"/>
                        </a:buClr>
                        <a:buSzPts val="2000"/>
                        <a:buFont typeface="Calibri"/>
                        <a:buNone/>
                      </a:pPr>
                      <a:r>
                        <a:rPr lang="en-IN" sz="1800" b="0" dirty="0"/>
                        <a:t>7452</a:t>
                      </a:r>
                      <a:endParaRPr sz="1800" b="0" u="none" strike="noStrike" cap="none" dirty="0"/>
                    </a:p>
                  </a:txBody>
                  <a:tcPr marL="91450" marR="91450" marT="45725" marB="45725" anchor="ctr"/>
                </a:tc>
                <a:tc>
                  <a:txBody>
                    <a:bodyPr/>
                    <a:lstStyle/>
                    <a:p>
                      <a:pPr marL="0" marR="0" lvl="0" indent="0" algn="r" rtl="0">
                        <a:spcBef>
                          <a:spcPts val="0"/>
                        </a:spcBef>
                        <a:spcAft>
                          <a:spcPts val="0"/>
                        </a:spcAft>
                        <a:buClr>
                          <a:schemeClr val="dk1"/>
                        </a:buClr>
                        <a:buSzPts val="2000"/>
                        <a:buFont typeface="Calibri"/>
                        <a:buNone/>
                      </a:pPr>
                      <a:r>
                        <a:rPr lang="en-IN" sz="1800" b="1" dirty="0"/>
                        <a:t>25627</a:t>
                      </a:r>
                      <a:endParaRPr sz="1800" b="1" u="none" strike="noStrike" cap="none" dirty="0"/>
                    </a:p>
                  </a:txBody>
                  <a:tcPr marL="91450" marR="91450" marT="45725" marB="45725" anchor="ctr"/>
                </a:tc>
                <a:extLst>
                  <a:ext uri="{0D108BD9-81ED-4DB2-BD59-A6C34878D82A}">
                    <a16:rowId xmlns="" xmlns:a16="http://schemas.microsoft.com/office/drawing/2014/main" val="10003"/>
                  </a:ext>
                </a:extLst>
              </a:tr>
              <a:tr h="595281">
                <a:tc>
                  <a:txBody>
                    <a:bodyPr/>
                    <a:lstStyle/>
                    <a:p>
                      <a:pPr marL="0" marR="0" lvl="0" indent="0" algn="ctr" rtl="0">
                        <a:spcBef>
                          <a:spcPts val="0"/>
                        </a:spcBef>
                        <a:spcAft>
                          <a:spcPts val="0"/>
                        </a:spcAft>
                        <a:buClr>
                          <a:schemeClr val="dk1"/>
                        </a:buClr>
                        <a:buSzPts val="2000"/>
                        <a:buFont typeface="Calibri"/>
                        <a:buNone/>
                      </a:pPr>
                      <a:r>
                        <a:rPr lang="en-IN" sz="1800" b="1" u="none" strike="noStrike" cap="none" dirty="0"/>
                        <a:t>Wayanad</a:t>
                      </a:r>
                      <a:endParaRPr sz="1800" b="1" u="none" strike="noStrike" cap="none" dirty="0"/>
                    </a:p>
                  </a:txBody>
                  <a:tcPr marL="91450" marR="91450" marT="45725" marB="45725" anchor="ctr"/>
                </a:tc>
                <a:tc>
                  <a:txBody>
                    <a:bodyPr/>
                    <a:lstStyle/>
                    <a:p>
                      <a:pPr marL="0" marR="0" lvl="0" indent="0" algn="r" rtl="0">
                        <a:spcBef>
                          <a:spcPts val="0"/>
                        </a:spcBef>
                        <a:spcAft>
                          <a:spcPts val="0"/>
                        </a:spcAft>
                        <a:buClr>
                          <a:schemeClr val="dk1"/>
                        </a:buClr>
                        <a:buSzPts val="2000"/>
                        <a:buFont typeface="Calibri"/>
                        <a:buNone/>
                      </a:pPr>
                      <a:r>
                        <a:rPr lang="en-IN" sz="1800" b="0"/>
                        <a:t>36</a:t>
                      </a:r>
                      <a:endParaRPr sz="1800" b="0" u="none" strike="noStrike" cap="none"/>
                    </a:p>
                  </a:txBody>
                  <a:tcPr marL="91450" marR="91450" marT="45725" marB="45725" anchor="ctr">
                    <a:solidFill>
                      <a:srgbClr val="FDF3ED"/>
                    </a:solidFill>
                  </a:tcPr>
                </a:tc>
                <a:tc>
                  <a:txBody>
                    <a:bodyPr/>
                    <a:lstStyle/>
                    <a:p>
                      <a:pPr marL="0" marR="0" lvl="0" indent="0" algn="r" rtl="0">
                        <a:spcBef>
                          <a:spcPts val="0"/>
                        </a:spcBef>
                        <a:spcAft>
                          <a:spcPts val="0"/>
                        </a:spcAft>
                        <a:buClr>
                          <a:schemeClr val="dk1"/>
                        </a:buClr>
                        <a:buSzPts val="2000"/>
                        <a:buFont typeface="Calibri"/>
                        <a:buNone/>
                      </a:pPr>
                      <a:r>
                        <a:rPr lang="en-IN" sz="1800" b="0" dirty="0"/>
                        <a:t>23</a:t>
                      </a:r>
                      <a:endParaRPr sz="1800" b="0" u="none" strike="noStrike" cap="none" dirty="0"/>
                    </a:p>
                  </a:txBody>
                  <a:tcPr marL="91450" marR="91450" marT="45725" marB="45725" anchor="ctr">
                    <a:solidFill>
                      <a:srgbClr val="FDF3ED"/>
                    </a:solidFill>
                  </a:tcPr>
                </a:tc>
                <a:tc>
                  <a:txBody>
                    <a:bodyPr/>
                    <a:lstStyle/>
                    <a:p>
                      <a:pPr marL="0" marR="0" lvl="0" indent="0" algn="r" rtl="0">
                        <a:spcBef>
                          <a:spcPts val="0"/>
                        </a:spcBef>
                        <a:spcAft>
                          <a:spcPts val="0"/>
                        </a:spcAft>
                        <a:buClr>
                          <a:schemeClr val="dk1"/>
                        </a:buClr>
                        <a:buSzPts val="2000"/>
                        <a:buFont typeface="Calibri"/>
                        <a:buNone/>
                      </a:pPr>
                      <a:r>
                        <a:rPr lang="en-IN" sz="1800" b="1" dirty="0"/>
                        <a:t>5138</a:t>
                      </a:r>
                      <a:endParaRPr sz="1800" b="1" u="none" strike="noStrike" cap="none" dirty="0"/>
                    </a:p>
                  </a:txBody>
                  <a:tcPr marL="91450" marR="91450" marT="45725" marB="45725" anchor="ctr"/>
                </a:tc>
                <a:tc gridSpan="2">
                  <a:txBody>
                    <a:bodyPr/>
                    <a:lstStyle/>
                    <a:p>
                      <a:pPr marL="0" marR="0" lvl="0" indent="0" algn="ctr" rtl="0">
                        <a:spcBef>
                          <a:spcPts val="0"/>
                        </a:spcBef>
                        <a:spcAft>
                          <a:spcPts val="0"/>
                        </a:spcAft>
                        <a:buClr>
                          <a:schemeClr val="dk1"/>
                        </a:buClr>
                        <a:buSzPts val="2000"/>
                        <a:buFont typeface="Calibri"/>
                        <a:buNone/>
                      </a:pPr>
                      <a:r>
                        <a:rPr lang="en-IN" sz="1800" b="1" dirty="0"/>
                        <a:t>DM data not </a:t>
                      </a:r>
                      <a:r>
                        <a:rPr lang="en-IN" sz="1800" b="1" dirty="0" err="1"/>
                        <a:t>avl</a:t>
                      </a:r>
                      <a:r>
                        <a:rPr lang="en-IN" sz="1800" b="1" dirty="0"/>
                        <a:t>.</a:t>
                      </a:r>
                      <a:endParaRPr sz="1800" b="1" u="none" strike="noStrike" cap="none" dirty="0"/>
                    </a:p>
                  </a:txBody>
                  <a:tcPr marL="91450" marR="91450" marT="45725" marB="45725" anchor="ctr"/>
                </a:tc>
                <a:tc hMerge="1">
                  <a:txBody>
                    <a:bodyPr/>
                    <a:lstStyle/>
                    <a:p>
                      <a:endParaRPr lang="en-US"/>
                    </a:p>
                  </a:txBody>
                  <a:tcPr/>
                </a:tc>
                <a:tc>
                  <a:txBody>
                    <a:bodyPr/>
                    <a:lstStyle/>
                    <a:p>
                      <a:pPr marL="0" marR="0" lvl="0" indent="0" algn="r" rtl="0">
                        <a:spcBef>
                          <a:spcPts val="0"/>
                        </a:spcBef>
                        <a:spcAft>
                          <a:spcPts val="0"/>
                        </a:spcAft>
                        <a:buClr>
                          <a:schemeClr val="dk1"/>
                        </a:buClr>
                        <a:buSzPts val="2000"/>
                        <a:buFont typeface="Calibri"/>
                        <a:buNone/>
                      </a:pPr>
                      <a:r>
                        <a:rPr lang="en-IN" sz="1800" b="1" dirty="0"/>
                        <a:t>5138</a:t>
                      </a:r>
                      <a:endParaRPr sz="1800" b="1" u="none" strike="noStrike" cap="none" dirty="0"/>
                    </a:p>
                  </a:txBody>
                  <a:tcPr marL="91450" marR="91450" marT="45725" marB="45725" anchor="ctr"/>
                </a:tc>
                <a:extLst>
                  <a:ext uri="{0D108BD9-81ED-4DB2-BD59-A6C34878D82A}">
                    <a16:rowId xmlns="" xmlns:a16="http://schemas.microsoft.com/office/drawing/2014/main" val="10004"/>
                  </a:ext>
                </a:extLst>
              </a:tr>
              <a:tr h="595281">
                <a:tc>
                  <a:txBody>
                    <a:bodyPr/>
                    <a:lstStyle/>
                    <a:p>
                      <a:pPr marL="0" marR="0" lvl="0" indent="0" algn="ctr" rtl="0">
                        <a:spcBef>
                          <a:spcPts val="0"/>
                        </a:spcBef>
                        <a:spcAft>
                          <a:spcPts val="0"/>
                        </a:spcAft>
                        <a:buClr>
                          <a:schemeClr val="dk1"/>
                        </a:buClr>
                        <a:buSzPts val="2000"/>
                        <a:buFont typeface="Calibri"/>
                        <a:buNone/>
                      </a:pPr>
                      <a:r>
                        <a:rPr lang="en-US" sz="1800" b="1" u="none" strike="noStrike" cap="none" dirty="0"/>
                        <a:t>Total</a:t>
                      </a:r>
                      <a:endParaRPr sz="1800" b="1" u="none" strike="noStrike" cap="none" dirty="0"/>
                    </a:p>
                  </a:txBody>
                  <a:tcPr marL="91450" marR="91450" marT="45725" marB="45725" anchor="ctr">
                    <a:solidFill>
                      <a:schemeClr val="accent2">
                        <a:lumMod val="20000"/>
                        <a:lumOff val="80000"/>
                      </a:schemeClr>
                    </a:solidFill>
                  </a:tcPr>
                </a:tc>
                <a:tc>
                  <a:txBody>
                    <a:bodyPr/>
                    <a:lstStyle/>
                    <a:p>
                      <a:pPr marL="0" marR="0" lvl="0" indent="0" algn="r" rtl="0">
                        <a:spcBef>
                          <a:spcPts val="0"/>
                        </a:spcBef>
                        <a:spcAft>
                          <a:spcPts val="0"/>
                        </a:spcAft>
                        <a:buClr>
                          <a:schemeClr val="dk1"/>
                        </a:buClr>
                        <a:buSzPts val="2000"/>
                        <a:buFont typeface="Calibri"/>
                        <a:buNone/>
                      </a:pPr>
                      <a:r>
                        <a:rPr lang="en-US" sz="1800" b="1" u="none" strike="noStrike" cap="none" dirty="0"/>
                        <a:t>327</a:t>
                      </a:r>
                      <a:endParaRPr sz="1800" b="1" u="none" strike="noStrike" cap="none" dirty="0"/>
                    </a:p>
                  </a:txBody>
                  <a:tcPr marL="91450" marR="91450" marT="45725" marB="45725" anchor="ctr">
                    <a:solidFill>
                      <a:schemeClr val="accent2">
                        <a:lumMod val="20000"/>
                        <a:lumOff val="80000"/>
                      </a:schemeClr>
                    </a:solidFill>
                  </a:tcPr>
                </a:tc>
                <a:tc>
                  <a:txBody>
                    <a:bodyPr/>
                    <a:lstStyle/>
                    <a:p>
                      <a:pPr marL="0" marR="0" lvl="0" indent="0" algn="r" rtl="0">
                        <a:spcBef>
                          <a:spcPts val="0"/>
                        </a:spcBef>
                        <a:spcAft>
                          <a:spcPts val="0"/>
                        </a:spcAft>
                        <a:buClr>
                          <a:schemeClr val="dk1"/>
                        </a:buClr>
                        <a:buSzPts val="2000"/>
                        <a:buFont typeface="Calibri"/>
                        <a:buNone/>
                      </a:pPr>
                      <a:r>
                        <a:rPr lang="en-US" sz="1800" b="1" u="none" strike="noStrike" cap="none" dirty="0"/>
                        <a:t>313</a:t>
                      </a:r>
                      <a:endParaRPr sz="1800" b="1" u="none" strike="noStrike" cap="none" dirty="0"/>
                    </a:p>
                  </a:txBody>
                  <a:tcPr marL="91450" marR="91450" marT="45725" marB="45725" anchor="ctr">
                    <a:solidFill>
                      <a:schemeClr val="accent2">
                        <a:lumMod val="20000"/>
                        <a:lumOff val="80000"/>
                      </a:schemeClr>
                    </a:solidFill>
                  </a:tcPr>
                </a:tc>
                <a:tc>
                  <a:txBody>
                    <a:bodyPr/>
                    <a:lstStyle/>
                    <a:p>
                      <a:pPr marL="0" marR="0" lvl="0" indent="0" algn="r" rtl="0">
                        <a:spcBef>
                          <a:spcPts val="0"/>
                        </a:spcBef>
                        <a:spcAft>
                          <a:spcPts val="0"/>
                        </a:spcAft>
                        <a:buClr>
                          <a:schemeClr val="dk1"/>
                        </a:buClr>
                        <a:buSzPts val="2000"/>
                        <a:buFont typeface="Calibri"/>
                        <a:buNone/>
                      </a:pPr>
                      <a:r>
                        <a:rPr lang="en-US" sz="1800" b="1" u="none" strike="noStrike" cap="none" dirty="0"/>
                        <a:t>37643</a:t>
                      </a:r>
                      <a:endParaRPr sz="1800" b="1" u="none" strike="noStrike" cap="none" dirty="0"/>
                    </a:p>
                  </a:txBody>
                  <a:tcPr marL="91450" marR="91450" marT="45725" marB="45725" anchor="ctr">
                    <a:solidFill>
                      <a:schemeClr val="accent2">
                        <a:lumMod val="20000"/>
                        <a:lumOff val="80000"/>
                      </a:schemeClr>
                    </a:solidFill>
                  </a:tcPr>
                </a:tc>
                <a:tc>
                  <a:txBody>
                    <a:bodyPr/>
                    <a:lstStyle/>
                    <a:p>
                      <a:pPr marL="0" marR="0" lvl="0" indent="0" algn="r" rtl="0">
                        <a:spcBef>
                          <a:spcPts val="0"/>
                        </a:spcBef>
                        <a:spcAft>
                          <a:spcPts val="0"/>
                        </a:spcAft>
                        <a:buClr>
                          <a:schemeClr val="dk1"/>
                        </a:buClr>
                        <a:buSzPts val="2000"/>
                        <a:buFont typeface="Calibri"/>
                        <a:buNone/>
                      </a:pPr>
                      <a:r>
                        <a:rPr lang="en-US" sz="1800" b="1" u="none" strike="noStrike" cap="none" dirty="0"/>
                        <a:t>9988</a:t>
                      </a:r>
                      <a:endParaRPr sz="1800" b="1" u="none" strike="noStrike" cap="none" dirty="0"/>
                    </a:p>
                  </a:txBody>
                  <a:tcPr marL="91450" marR="91450" marT="45725" marB="45725" anchor="ctr">
                    <a:solidFill>
                      <a:schemeClr val="accent2">
                        <a:lumMod val="20000"/>
                        <a:lumOff val="80000"/>
                      </a:schemeClr>
                    </a:solidFill>
                  </a:tcPr>
                </a:tc>
                <a:tc>
                  <a:txBody>
                    <a:bodyPr/>
                    <a:lstStyle/>
                    <a:p>
                      <a:pPr marL="0" marR="0" lvl="0" indent="0" algn="r" rtl="0">
                        <a:spcBef>
                          <a:spcPts val="0"/>
                        </a:spcBef>
                        <a:spcAft>
                          <a:spcPts val="0"/>
                        </a:spcAft>
                        <a:buClr>
                          <a:schemeClr val="dk1"/>
                        </a:buClr>
                        <a:buSzPts val="2000"/>
                        <a:buFont typeface="Calibri"/>
                        <a:buNone/>
                      </a:pPr>
                      <a:r>
                        <a:rPr lang="en-US" sz="1800" b="1" u="none" strike="noStrike" cap="none" dirty="0"/>
                        <a:t>21829</a:t>
                      </a:r>
                      <a:endParaRPr sz="1800" b="1" u="none" strike="noStrike" cap="none" dirty="0"/>
                    </a:p>
                  </a:txBody>
                  <a:tcPr marL="91450" marR="91450" marT="45725" marB="45725" anchor="ctr">
                    <a:solidFill>
                      <a:schemeClr val="accent2">
                        <a:lumMod val="20000"/>
                        <a:lumOff val="80000"/>
                      </a:schemeClr>
                    </a:solidFill>
                  </a:tcPr>
                </a:tc>
                <a:tc>
                  <a:txBody>
                    <a:bodyPr/>
                    <a:lstStyle/>
                    <a:p>
                      <a:pPr marL="0" marR="0" lvl="0" indent="0" algn="r" rtl="0">
                        <a:spcBef>
                          <a:spcPts val="0"/>
                        </a:spcBef>
                        <a:spcAft>
                          <a:spcPts val="0"/>
                        </a:spcAft>
                        <a:buClr>
                          <a:schemeClr val="dk1"/>
                        </a:buClr>
                        <a:buSzPts val="2000"/>
                        <a:buFont typeface="Calibri"/>
                        <a:buNone/>
                      </a:pPr>
                      <a:r>
                        <a:rPr lang="en-US" sz="1800" b="1" u="none" strike="noStrike" cap="none" dirty="0"/>
                        <a:t>69460</a:t>
                      </a:r>
                      <a:endParaRPr sz="1800" b="1" u="none" strike="noStrike" cap="none" dirty="0"/>
                    </a:p>
                  </a:txBody>
                  <a:tcPr marL="91450" marR="91450" marT="45725" marB="45725" anchor="ctr">
                    <a:solidFill>
                      <a:schemeClr val="accent2">
                        <a:lumMod val="20000"/>
                        <a:lumOff val="80000"/>
                      </a:schemeClr>
                    </a:solidFill>
                  </a:tcPr>
                </a:tc>
                <a:extLst>
                  <a:ext uri="{0D108BD9-81ED-4DB2-BD59-A6C34878D82A}">
                    <a16:rowId xmlns="" xmlns:a16="http://schemas.microsoft.com/office/drawing/2014/main" val="2712006611"/>
                  </a:ext>
                </a:extLst>
              </a:tr>
            </a:tbl>
          </a:graphicData>
        </a:graphic>
      </p:graphicFrame>
      <p:sp>
        <p:nvSpPr>
          <p:cNvPr id="4" name="Rectangle 3">
            <a:extLst>
              <a:ext uri="{FF2B5EF4-FFF2-40B4-BE49-F238E27FC236}">
                <a16:creationId xmlns="" xmlns:a16="http://schemas.microsoft.com/office/drawing/2014/main" id="{894C2ABC-C3D2-4F63-A1D0-A4C5A0873D58}"/>
              </a:ext>
            </a:extLst>
          </p:cNvPr>
          <p:cNvSpPr/>
          <p:nvPr/>
        </p:nvSpPr>
        <p:spPr>
          <a:xfrm>
            <a:off x="9819336" y="6308209"/>
            <a:ext cx="2227085" cy="369332"/>
          </a:xfrm>
          <a:prstGeom prst="rect">
            <a:avLst/>
          </a:prstGeom>
        </p:spPr>
        <p:txBody>
          <a:bodyPr wrap="none">
            <a:spAutoFit/>
          </a:bodyPr>
          <a:lstStyle/>
          <a:p>
            <a:r>
              <a:rPr lang="en-US" dirty="0"/>
              <a:t>Updated on 10/10/18</a:t>
            </a:r>
            <a:endParaRPr lang="en-IN"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t>
            </a:r>
            <a:endParaRPr lang="en-US" dirty="0"/>
          </a:p>
        </p:txBody>
      </p:sp>
      <p:sp>
        <p:nvSpPr>
          <p:cNvPr id="4" name="Content Placeholder 3"/>
          <p:cNvSpPr>
            <a:spLocks noGrp="1"/>
          </p:cNvSpPr>
          <p:nvPr>
            <p:ph sz="half" idx="1"/>
          </p:nvPr>
        </p:nvSpPr>
        <p:spPr>
          <a:xfrm>
            <a:off x="838200" y="1825625"/>
            <a:ext cx="3877491" cy="4351338"/>
          </a:xfrm>
        </p:spPr>
        <p:txBody>
          <a:bodyPr>
            <a:normAutofit fontScale="92500"/>
          </a:bodyPr>
          <a:lstStyle/>
          <a:p>
            <a:r>
              <a:rPr lang="en-US" b="1" dirty="0" smtClean="0"/>
              <a:t>16 state level </a:t>
            </a:r>
            <a:r>
              <a:rPr lang="en-US" dirty="0" smtClean="0"/>
              <a:t>trainings</a:t>
            </a:r>
          </a:p>
          <a:p>
            <a:pPr>
              <a:buNone/>
            </a:pPr>
            <a:r>
              <a:rPr lang="en-US" dirty="0" smtClean="0"/>
              <a:t>    ( TOT )</a:t>
            </a:r>
          </a:p>
          <a:p>
            <a:r>
              <a:rPr lang="en-US" b="1" dirty="0" smtClean="0"/>
              <a:t>64 district level</a:t>
            </a:r>
            <a:r>
              <a:rPr lang="en-US" dirty="0" smtClean="0"/>
              <a:t> trainings</a:t>
            </a:r>
          </a:p>
          <a:p>
            <a:r>
              <a:rPr lang="en-US" b="1" dirty="0" smtClean="0"/>
              <a:t>124 block level </a:t>
            </a:r>
            <a:r>
              <a:rPr lang="en-US" dirty="0" smtClean="0"/>
              <a:t>trainings</a:t>
            </a:r>
          </a:p>
          <a:p>
            <a:r>
              <a:rPr lang="en-US" b="1" dirty="0" smtClean="0"/>
              <a:t>240 institution level </a:t>
            </a:r>
            <a:r>
              <a:rPr lang="en-US" dirty="0" smtClean="0"/>
              <a:t>trainings</a:t>
            </a:r>
          </a:p>
          <a:p>
            <a:r>
              <a:rPr lang="en-US" b="1" dirty="0" smtClean="0"/>
              <a:t>32446 staff</a:t>
            </a:r>
            <a:r>
              <a:rPr lang="en-US" dirty="0" smtClean="0"/>
              <a:t> given training</a:t>
            </a:r>
          </a:p>
          <a:p>
            <a:r>
              <a:rPr lang="en-IN" b="1" dirty="0" smtClean="0"/>
              <a:t>91% </a:t>
            </a:r>
            <a:r>
              <a:rPr lang="en-IN" dirty="0" smtClean="0"/>
              <a:t>of staff trained</a:t>
            </a:r>
            <a:endParaRPr lang="en-US" dirty="0" smtClean="0"/>
          </a:p>
          <a:p>
            <a:endParaRPr lang="en-US" dirty="0" smtClean="0"/>
          </a:p>
        </p:txBody>
      </p:sp>
      <p:pic>
        <p:nvPicPr>
          <p:cNvPr id="1026" name="Picture 2" descr="C:\Users\NCD\Desktop\ihmi\Training programs\IMG_0466.JPG"/>
          <p:cNvPicPr>
            <a:picLocks noGrp="1" noChangeAspect="1" noChangeArrowheads="1"/>
          </p:cNvPicPr>
          <p:nvPr>
            <p:ph sz="half" idx="2"/>
          </p:nvPr>
        </p:nvPicPr>
        <p:blipFill>
          <a:blip r:embed="rId2" cstate="print"/>
          <a:srcRect/>
          <a:stretch>
            <a:fillRect/>
          </a:stretch>
        </p:blipFill>
        <p:spPr bwMode="auto">
          <a:xfrm>
            <a:off x="5303520" y="2058194"/>
            <a:ext cx="6050280" cy="38862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2060"/>
              </a:buClr>
              <a:buSzPts val="4400"/>
              <a:buFont typeface="Calibri"/>
              <a:buNone/>
            </a:pPr>
            <a:r>
              <a:rPr lang="en-IN" b="0" i="0" u="none" strike="noStrike" cap="none" dirty="0">
                <a:solidFill>
                  <a:srgbClr val="002060"/>
                </a:solidFill>
                <a:ea typeface="Calibri"/>
                <a:cs typeface="Calibri"/>
                <a:sym typeface="Calibri"/>
              </a:rPr>
              <a:t>Training Status (%)</a:t>
            </a:r>
            <a:endParaRPr sz="3600" b="0" dirty="0"/>
          </a:p>
        </p:txBody>
      </p:sp>
      <p:sp>
        <p:nvSpPr>
          <p:cNvPr id="6" name="Content Placeholder 5"/>
          <p:cNvSpPr>
            <a:spLocks noGrp="1"/>
          </p:cNvSpPr>
          <p:nvPr>
            <p:ph sz="half" idx="2"/>
          </p:nvPr>
        </p:nvSpPr>
        <p:spPr/>
        <p:txBody>
          <a:bodyPr/>
          <a:lstStyle/>
          <a:p>
            <a:endParaRPr lang="en-US"/>
          </a:p>
        </p:txBody>
      </p:sp>
      <p:graphicFrame>
        <p:nvGraphicFramePr>
          <p:cNvPr id="3" name="Google Shape;118;p19">
            <a:extLst>
              <a:ext uri="{FF2B5EF4-FFF2-40B4-BE49-F238E27FC236}">
                <a16:creationId xmlns="" xmlns:a16="http://schemas.microsoft.com/office/drawing/2014/main" id="{4DEF731F-F992-4E57-8BC6-156FE997958A}"/>
              </a:ext>
            </a:extLst>
          </p:cNvPr>
          <p:cNvGraphicFramePr/>
          <p:nvPr>
            <p:extLst>
              <p:ext uri="{D42A27DB-BD31-4B8C-83A1-F6EECF244321}">
                <p14:modId xmlns="" xmlns:p14="http://schemas.microsoft.com/office/powerpoint/2010/main" val="3393158607"/>
              </p:ext>
            </p:extLst>
          </p:nvPr>
        </p:nvGraphicFramePr>
        <p:xfrm>
          <a:off x="5123540" y="1255268"/>
          <a:ext cx="6865260" cy="5303580"/>
        </p:xfrm>
        <a:graphic>
          <a:graphicData uri="http://schemas.openxmlformats.org/drawingml/2006/table">
            <a:tbl>
              <a:tblPr firstRow="1" bandRow="1">
                <a:noFill/>
              </a:tblPr>
              <a:tblGrid>
                <a:gridCol w="1053459">
                  <a:extLst>
                    <a:ext uri="{9D8B030D-6E8A-4147-A177-3AD203B41FA5}">
                      <a16:colId xmlns="" xmlns:a16="http://schemas.microsoft.com/office/drawing/2014/main" val="20000"/>
                    </a:ext>
                  </a:extLst>
                </a:gridCol>
                <a:gridCol w="721119">
                  <a:extLst>
                    <a:ext uri="{9D8B030D-6E8A-4147-A177-3AD203B41FA5}">
                      <a16:colId xmlns="" xmlns:a16="http://schemas.microsoft.com/office/drawing/2014/main" val="20001"/>
                    </a:ext>
                  </a:extLst>
                </a:gridCol>
                <a:gridCol w="721119">
                  <a:extLst>
                    <a:ext uri="{9D8B030D-6E8A-4147-A177-3AD203B41FA5}">
                      <a16:colId xmlns="" xmlns:a16="http://schemas.microsoft.com/office/drawing/2014/main" val="20002"/>
                    </a:ext>
                  </a:extLst>
                </a:gridCol>
                <a:gridCol w="721119">
                  <a:extLst>
                    <a:ext uri="{9D8B030D-6E8A-4147-A177-3AD203B41FA5}">
                      <a16:colId xmlns="" xmlns:a16="http://schemas.microsoft.com/office/drawing/2014/main" val="20003"/>
                    </a:ext>
                  </a:extLst>
                </a:gridCol>
                <a:gridCol w="721119">
                  <a:extLst>
                    <a:ext uri="{9D8B030D-6E8A-4147-A177-3AD203B41FA5}">
                      <a16:colId xmlns="" xmlns:a16="http://schemas.microsoft.com/office/drawing/2014/main" val="20004"/>
                    </a:ext>
                  </a:extLst>
                </a:gridCol>
                <a:gridCol w="721119">
                  <a:extLst>
                    <a:ext uri="{9D8B030D-6E8A-4147-A177-3AD203B41FA5}">
                      <a16:colId xmlns="" xmlns:a16="http://schemas.microsoft.com/office/drawing/2014/main" val="20005"/>
                    </a:ext>
                  </a:extLst>
                </a:gridCol>
                <a:gridCol w="721119">
                  <a:extLst>
                    <a:ext uri="{9D8B030D-6E8A-4147-A177-3AD203B41FA5}">
                      <a16:colId xmlns="" xmlns:a16="http://schemas.microsoft.com/office/drawing/2014/main" val="20006"/>
                    </a:ext>
                  </a:extLst>
                </a:gridCol>
                <a:gridCol w="1485087">
                  <a:extLst>
                    <a:ext uri="{9D8B030D-6E8A-4147-A177-3AD203B41FA5}">
                      <a16:colId xmlns="" xmlns:a16="http://schemas.microsoft.com/office/drawing/2014/main" val="20007"/>
                    </a:ext>
                  </a:extLst>
                </a:gridCol>
              </a:tblGrid>
              <a:tr h="757100">
                <a:tc>
                  <a:txBody>
                    <a:bodyPr/>
                    <a:lstStyle/>
                    <a:p>
                      <a:pPr marL="0" marR="0" lvl="0" indent="0" algn="ctr" rtl="0">
                        <a:spcBef>
                          <a:spcPts val="0"/>
                        </a:spcBef>
                        <a:spcAft>
                          <a:spcPts val="0"/>
                        </a:spcAft>
                        <a:buNone/>
                      </a:pPr>
                      <a:r>
                        <a:rPr lang="en-US" sz="2400" b="1" u="none" strike="noStrike" cap="none" dirty="0"/>
                        <a:t>District</a:t>
                      </a:r>
                      <a:endParaRPr sz="2400" b="1" u="none" strike="noStrike" cap="none" dirty="0"/>
                    </a:p>
                  </a:txBody>
                  <a:tcPr marL="91450" marR="91450" marT="45725" marB="45725">
                    <a:solidFill>
                      <a:srgbClr val="FBE4D4"/>
                    </a:solidFill>
                  </a:tcPr>
                </a:tc>
                <a:tc>
                  <a:txBody>
                    <a:bodyPr/>
                    <a:lstStyle/>
                    <a:p>
                      <a:pPr marL="0" marR="0" lvl="0" indent="0" algn="ctr" rtl="0">
                        <a:spcBef>
                          <a:spcPts val="0"/>
                        </a:spcBef>
                        <a:spcAft>
                          <a:spcPts val="0"/>
                        </a:spcAft>
                        <a:buNone/>
                      </a:pPr>
                      <a:r>
                        <a:rPr lang="en-US" sz="2400" b="1" u="none" strike="noStrike" cap="none" dirty="0"/>
                        <a:t>MO</a:t>
                      </a:r>
                      <a:endParaRPr sz="2400" b="1" dirty="0"/>
                    </a:p>
                  </a:txBody>
                  <a:tcPr marL="91450" marR="91450" marT="45725" marB="45725">
                    <a:solidFill>
                      <a:srgbClr val="FBE4D4"/>
                    </a:solidFill>
                  </a:tcPr>
                </a:tc>
                <a:tc>
                  <a:txBody>
                    <a:bodyPr/>
                    <a:lstStyle/>
                    <a:p>
                      <a:pPr marL="0" marR="0" lvl="0" indent="0" algn="ctr" rtl="0">
                        <a:spcBef>
                          <a:spcPts val="0"/>
                        </a:spcBef>
                        <a:spcAft>
                          <a:spcPts val="0"/>
                        </a:spcAft>
                        <a:buNone/>
                      </a:pPr>
                      <a:r>
                        <a:rPr lang="en-US" sz="2400" b="1" u="none" strike="noStrike" cap="none" dirty="0"/>
                        <a:t>SN</a:t>
                      </a:r>
                      <a:endParaRPr sz="2400" b="1" dirty="0"/>
                    </a:p>
                  </a:txBody>
                  <a:tcPr marL="91450" marR="91450" marT="45725" marB="45725">
                    <a:solidFill>
                      <a:srgbClr val="FBE4D4"/>
                    </a:solidFill>
                  </a:tcPr>
                </a:tc>
                <a:tc>
                  <a:txBody>
                    <a:bodyPr/>
                    <a:lstStyle/>
                    <a:p>
                      <a:pPr marL="0" marR="0" lvl="0" indent="0" algn="ctr" rtl="0">
                        <a:spcBef>
                          <a:spcPts val="0"/>
                        </a:spcBef>
                        <a:spcAft>
                          <a:spcPts val="0"/>
                        </a:spcAft>
                        <a:buNone/>
                      </a:pPr>
                      <a:r>
                        <a:rPr lang="en-US" sz="2400" b="1" dirty="0"/>
                        <a:t>HS &amp; LHS</a:t>
                      </a:r>
                      <a:endParaRPr sz="2400" b="1" u="none" strike="noStrike" cap="none" dirty="0"/>
                    </a:p>
                  </a:txBody>
                  <a:tcPr marL="91450" marR="91450" marT="45725" marB="45725">
                    <a:solidFill>
                      <a:srgbClr val="FBE4D4"/>
                    </a:solidFill>
                  </a:tcPr>
                </a:tc>
                <a:tc>
                  <a:txBody>
                    <a:bodyPr/>
                    <a:lstStyle/>
                    <a:p>
                      <a:pPr marL="0" marR="0" lvl="0" indent="0" algn="ctr" rtl="0">
                        <a:spcBef>
                          <a:spcPts val="0"/>
                        </a:spcBef>
                        <a:spcAft>
                          <a:spcPts val="0"/>
                        </a:spcAft>
                        <a:buNone/>
                      </a:pPr>
                      <a:r>
                        <a:rPr lang="en-US" sz="2400" b="1" u="none" strike="noStrike" cap="none" dirty="0"/>
                        <a:t>HI </a:t>
                      </a:r>
                      <a:r>
                        <a:rPr lang="en-US" sz="2400" b="1" dirty="0"/>
                        <a:t>&amp; LHI</a:t>
                      </a:r>
                      <a:endParaRPr sz="2400" b="1" u="none" strike="noStrike" cap="none" dirty="0"/>
                    </a:p>
                  </a:txBody>
                  <a:tcPr marL="91450" marR="91450" marT="45725" marB="45725">
                    <a:solidFill>
                      <a:srgbClr val="FBE4D4"/>
                    </a:solidFill>
                  </a:tcPr>
                </a:tc>
                <a:tc>
                  <a:txBody>
                    <a:bodyPr/>
                    <a:lstStyle/>
                    <a:p>
                      <a:pPr marL="0" marR="0" lvl="0" indent="0" algn="ctr" rtl="0">
                        <a:spcBef>
                          <a:spcPts val="0"/>
                        </a:spcBef>
                        <a:spcAft>
                          <a:spcPts val="0"/>
                        </a:spcAft>
                        <a:buNone/>
                      </a:pPr>
                      <a:r>
                        <a:rPr lang="en-US" sz="2400" b="1" u="none" strike="noStrike" cap="none" dirty="0"/>
                        <a:t>JPHN &amp; JHI</a:t>
                      </a:r>
                      <a:endParaRPr sz="2400" b="1" u="none" strike="noStrike" cap="none" dirty="0"/>
                    </a:p>
                  </a:txBody>
                  <a:tcPr marL="91450" marR="91450" marT="45725" marB="45725">
                    <a:solidFill>
                      <a:srgbClr val="FBE4D4"/>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2400" b="1" u="none" strike="noStrike" cap="none" dirty="0"/>
                        <a:t>Pharm.</a:t>
                      </a:r>
                      <a:endParaRPr sz="2400" b="1" u="none" strike="noStrike" cap="none" dirty="0"/>
                    </a:p>
                  </a:txBody>
                  <a:tcPr marL="91450" marR="91450" marT="45725" marB="45725">
                    <a:solidFill>
                      <a:srgbClr val="FBE4D4"/>
                    </a:solidFill>
                  </a:tcPr>
                </a:tc>
                <a:tc>
                  <a:txBody>
                    <a:bodyPr/>
                    <a:lstStyle/>
                    <a:p>
                      <a:pPr marL="0" marR="0" lvl="0" indent="0" algn="ctr" rtl="0">
                        <a:spcBef>
                          <a:spcPts val="0"/>
                        </a:spcBef>
                        <a:spcAft>
                          <a:spcPts val="0"/>
                        </a:spcAft>
                        <a:buNone/>
                      </a:pPr>
                      <a:r>
                        <a:rPr lang="en-US" sz="2400" b="1" u="none" strike="noStrike" cap="none" dirty="0"/>
                        <a:t>District Avg.</a:t>
                      </a:r>
                      <a:endParaRPr sz="2400" b="1" u="none" strike="noStrike" cap="none" dirty="0"/>
                    </a:p>
                  </a:txBody>
                  <a:tcPr marL="91450" marR="91450" marT="45725" marB="45725">
                    <a:solidFill>
                      <a:srgbClr val="FBE4D4"/>
                    </a:solidFill>
                  </a:tcPr>
                </a:tc>
                <a:extLst>
                  <a:ext uri="{0D108BD9-81ED-4DB2-BD59-A6C34878D82A}">
                    <a16:rowId xmlns="" xmlns:a16="http://schemas.microsoft.com/office/drawing/2014/main" val="10000"/>
                  </a:ext>
                </a:extLst>
              </a:tr>
              <a:tr h="712075">
                <a:tc>
                  <a:txBody>
                    <a:bodyPr/>
                    <a:lstStyle/>
                    <a:p>
                      <a:pPr marL="0" marR="0" lvl="0" indent="0" algn="ctr" rtl="0">
                        <a:spcBef>
                          <a:spcPts val="0"/>
                        </a:spcBef>
                        <a:spcAft>
                          <a:spcPts val="0"/>
                        </a:spcAft>
                        <a:buNone/>
                      </a:pPr>
                      <a:r>
                        <a:rPr lang="en-US" sz="2400" b="0" u="none" strike="noStrike" cap="none" dirty="0"/>
                        <a:t>Trivandrum</a:t>
                      </a:r>
                      <a:endParaRPr sz="2400" b="0" u="none" strike="noStrike" cap="none"/>
                    </a:p>
                  </a:txBody>
                  <a:tcPr marL="91450" marR="91450" marT="45725" marB="45725" anchor="ctr"/>
                </a:tc>
                <a:tc>
                  <a:txBody>
                    <a:bodyPr/>
                    <a:lstStyle/>
                    <a:p>
                      <a:pPr marL="0" marR="0" lvl="0" indent="0" algn="ctr" rtl="0">
                        <a:spcBef>
                          <a:spcPts val="0"/>
                        </a:spcBef>
                        <a:spcAft>
                          <a:spcPts val="0"/>
                        </a:spcAft>
                        <a:buNone/>
                      </a:pPr>
                      <a:r>
                        <a:rPr lang="en-US" sz="2400" b="0" dirty="0"/>
                        <a:t>91</a:t>
                      </a:r>
                      <a:endParaRPr sz="2400" b="0" u="none" strike="noStrike" cap="none" dirty="0"/>
                    </a:p>
                  </a:txBody>
                  <a:tcPr marL="91450" marR="91450" marT="45725" marB="45725" anchor="ctr"/>
                </a:tc>
                <a:tc>
                  <a:txBody>
                    <a:bodyPr/>
                    <a:lstStyle/>
                    <a:p>
                      <a:pPr marL="0" marR="0" lvl="0" indent="0" algn="ctr" rtl="0">
                        <a:spcBef>
                          <a:spcPts val="0"/>
                        </a:spcBef>
                        <a:spcAft>
                          <a:spcPts val="0"/>
                        </a:spcAft>
                        <a:buNone/>
                      </a:pPr>
                      <a:r>
                        <a:rPr lang="en-US" sz="2400" b="0"/>
                        <a:t>92</a:t>
                      </a:r>
                      <a:endParaRPr sz="2400" b="0" u="none" strike="noStrike" cap="none"/>
                    </a:p>
                  </a:txBody>
                  <a:tcPr marL="91450" marR="91450" marT="45725" marB="45725" anchor="ctr"/>
                </a:tc>
                <a:tc>
                  <a:txBody>
                    <a:bodyPr/>
                    <a:lstStyle/>
                    <a:p>
                      <a:pPr marL="0" marR="0" lvl="0" indent="0" algn="ctr" rtl="0">
                        <a:spcBef>
                          <a:spcPts val="0"/>
                        </a:spcBef>
                        <a:spcAft>
                          <a:spcPts val="0"/>
                        </a:spcAft>
                        <a:buNone/>
                      </a:pPr>
                      <a:r>
                        <a:rPr lang="en-US" sz="2400" b="0"/>
                        <a:t>94</a:t>
                      </a:r>
                      <a:endParaRPr sz="2400" b="0" u="none" strike="noStrike" cap="none"/>
                    </a:p>
                  </a:txBody>
                  <a:tcPr marL="91450" marR="91450" marT="45725" marB="45725" anchor="ctr"/>
                </a:tc>
                <a:tc>
                  <a:txBody>
                    <a:bodyPr/>
                    <a:lstStyle/>
                    <a:p>
                      <a:pPr marL="0" marR="0" lvl="0" indent="0" algn="ctr" rtl="0">
                        <a:spcBef>
                          <a:spcPts val="0"/>
                        </a:spcBef>
                        <a:spcAft>
                          <a:spcPts val="0"/>
                        </a:spcAft>
                        <a:buNone/>
                      </a:pPr>
                      <a:r>
                        <a:rPr lang="en-US" sz="2400" b="0"/>
                        <a:t>96</a:t>
                      </a:r>
                      <a:endParaRPr sz="2400" b="0" u="none" strike="noStrike" cap="none"/>
                    </a:p>
                  </a:txBody>
                  <a:tcPr marL="91450" marR="91450" marT="45725" marB="45725" anchor="ctr"/>
                </a:tc>
                <a:tc>
                  <a:txBody>
                    <a:bodyPr/>
                    <a:lstStyle/>
                    <a:p>
                      <a:pPr marL="0" marR="0" lvl="0" indent="0" algn="ctr" rtl="0">
                        <a:spcBef>
                          <a:spcPts val="0"/>
                        </a:spcBef>
                        <a:spcAft>
                          <a:spcPts val="0"/>
                        </a:spcAft>
                        <a:buNone/>
                      </a:pPr>
                      <a:r>
                        <a:rPr lang="en-US" sz="2400" b="0"/>
                        <a:t>90</a:t>
                      </a:r>
                      <a:endParaRPr sz="2400" b="0" u="none" strike="noStrike" cap="none"/>
                    </a:p>
                  </a:txBody>
                  <a:tcPr marL="91450" marR="91450" marT="45725" marB="45725" anchor="ctr"/>
                </a:tc>
                <a:tc>
                  <a:txBody>
                    <a:bodyPr/>
                    <a:lstStyle/>
                    <a:p>
                      <a:pPr marL="0" marR="0" lvl="0" indent="0" algn="ctr" rtl="0">
                        <a:spcBef>
                          <a:spcPts val="0"/>
                        </a:spcBef>
                        <a:spcAft>
                          <a:spcPts val="0"/>
                        </a:spcAft>
                        <a:buNone/>
                      </a:pPr>
                      <a:r>
                        <a:rPr lang="en-US" sz="2400" b="0"/>
                        <a:t>87</a:t>
                      </a:r>
                      <a:endParaRPr sz="2400" b="0" u="none" strike="noStrike" cap="none"/>
                    </a:p>
                  </a:txBody>
                  <a:tcPr marL="91450" marR="91450" marT="45725" marB="45725" anchor="ctr"/>
                </a:tc>
                <a:tc>
                  <a:txBody>
                    <a:bodyPr/>
                    <a:lstStyle/>
                    <a:p>
                      <a:pPr marL="0" marR="0" lvl="0" indent="0" algn="ctr" rtl="0">
                        <a:spcBef>
                          <a:spcPts val="0"/>
                        </a:spcBef>
                        <a:spcAft>
                          <a:spcPts val="0"/>
                        </a:spcAft>
                        <a:buNone/>
                      </a:pPr>
                      <a:r>
                        <a:rPr lang="en-US" sz="2400" b="1"/>
                        <a:t>91</a:t>
                      </a:r>
                      <a:endParaRPr sz="2400" b="1" u="none" strike="noStrike" cap="none"/>
                    </a:p>
                  </a:txBody>
                  <a:tcPr marL="91450" marR="91450" marT="45725" marB="45725" anchor="ctr"/>
                </a:tc>
                <a:extLst>
                  <a:ext uri="{0D108BD9-81ED-4DB2-BD59-A6C34878D82A}">
                    <a16:rowId xmlns="" xmlns:a16="http://schemas.microsoft.com/office/drawing/2014/main" val="10001"/>
                  </a:ext>
                </a:extLst>
              </a:tr>
              <a:tr h="712075">
                <a:tc>
                  <a:txBody>
                    <a:bodyPr/>
                    <a:lstStyle/>
                    <a:p>
                      <a:pPr marL="0" marR="0" lvl="0" indent="0" algn="ctr" rtl="0">
                        <a:spcBef>
                          <a:spcPts val="0"/>
                        </a:spcBef>
                        <a:spcAft>
                          <a:spcPts val="0"/>
                        </a:spcAft>
                        <a:buNone/>
                      </a:pPr>
                      <a:r>
                        <a:rPr lang="en-US" sz="2400" b="0" u="none" strike="noStrike" cap="none"/>
                        <a:t>Thrissur</a:t>
                      </a:r>
                      <a:endParaRPr sz="2400" b="0" u="none" strike="noStrike" cap="none"/>
                    </a:p>
                  </a:txBody>
                  <a:tcPr marL="91450" marR="91450" marT="45725" marB="45725" anchor="ctr"/>
                </a:tc>
                <a:tc>
                  <a:txBody>
                    <a:bodyPr/>
                    <a:lstStyle/>
                    <a:p>
                      <a:pPr marL="0" marR="0" lvl="0" indent="0" algn="ctr" rtl="0">
                        <a:spcBef>
                          <a:spcPts val="0"/>
                        </a:spcBef>
                        <a:spcAft>
                          <a:spcPts val="0"/>
                        </a:spcAft>
                        <a:buNone/>
                      </a:pPr>
                      <a:r>
                        <a:rPr lang="en-US" sz="2400" b="0"/>
                        <a:t>98</a:t>
                      </a:r>
                      <a:endParaRPr sz="2400" b="0" u="none" strike="noStrike" cap="none"/>
                    </a:p>
                  </a:txBody>
                  <a:tcPr marL="91450" marR="91450" marT="45725" marB="45725" anchor="ctr"/>
                </a:tc>
                <a:tc>
                  <a:txBody>
                    <a:bodyPr/>
                    <a:lstStyle/>
                    <a:p>
                      <a:pPr marL="0" marR="0" lvl="0" indent="0" algn="ctr" rtl="0">
                        <a:spcBef>
                          <a:spcPts val="0"/>
                        </a:spcBef>
                        <a:spcAft>
                          <a:spcPts val="0"/>
                        </a:spcAft>
                        <a:buNone/>
                      </a:pPr>
                      <a:r>
                        <a:rPr lang="en-US" sz="2400" b="0" dirty="0"/>
                        <a:t>99</a:t>
                      </a:r>
                      <a:endParaRPr sz="2400" b="0" u="none" strike="noStrike" cap="none" dirty="0"/>
                    </a:p>
                  </a:txBody>
                  <a:tcPr marL="91450" marR="91450" marT="45725" marB="45725" anchor="ctr"/>
                </a:tc>
                <a:tc>
                  <a:txBody>
                    <a:bodyPr/>
                    <a:lstStyle/>
                    <a:p>
                      <a:pPr marL="0" marR="0" lvl="0" indent="0" algn="ctr" rtl="0">
                        <a:spcBef>
                          <a:spcPts val="0"/>
                        </a:spcBef>
                        <a:spcAft>
                          <a:spcPts val="0"/>
                        </a:spcAft>
                        <a:buNone/>
                      </a:pPr>
                      <a:r>
                        <a:rPr lang="en-US" sz="2400" b="0" dirty="0"/>
                        <a:t>100</a:t>
                      </a:r>
                      <a:endParaRPr sz="2400" b="0" u="none" strike="noStrike" cap="none" dirty="0"/>
                    </a:p>
                  </a:txBody>
                  <a:tcPr marL="91450" marR="91450" marT="45725" marB="45725" anchor="ctr"/>
                </a:tc>
                <a:tc>
                  <a:txBody>
                    <a:bodyPr/>
                    <a:lstStyle/>
                    <a:p>
                      <a:pPr marL="0" marR="0" lvl="0" indent="0" algn="ctr" rtl="0">
                        <a:spcBef>
                          <a:spcPts val="0"/>
                        </a:spcBef>
                        <a:spcAft>
                          <a:spcPts val="0"/>
                        </a:spcAft>
                        <a:buNone/>
                      </a:pPr>
                      <a:r>
                        <a:rPr lang="en-US" sz="2400" b="0"/>
                        <a:t>91</a:t>
                      </a:r>
                      <a:endParaRPr sz="2400" b="0" u="none" strike="noStrike" cap="none"/>
                    </a:p>
                  </a:txBody>
                  <a:tcPr marL="91450" marR="91450" marT="45725" marB="45725" anchor="ctr"/>
                </a:tc>
                <a:tc>
                  <a:txBody>
                    <a:bodyPr/>
                    <a:lstStyle/>
                    <a:p>
                      <a:pPr marL="0" marR="0" lvl="0" indent="0" algn="ctr" rtl="0">
                        <a:spcBef>
                          <a:spcPts val="0"/>
                        </a:spcBef>
                        <a:spcAft>
                          <a:spcPts val="0"/>
                        </a:spcAft>
                        <a:buNone/>
                      </a:pPr>
                      <a:r>
                        <a:rPr lang="en-US" sz="2400" b="0"/>
                        <a:t>98</a:t>
                      </a:r>
                      <a:endParaRPr sz="2400" b="0" u="none" strike="noStrike" cap="none"/>
                    </a:p>
                  </a:txBody>
                  <a:tcPr marL="91450" marR="91450" marT="45725" marB="45725" anchor="ctr"/>
                </a:tc>
                <a:tc>
                  <a:txBody>
                    <a:bodyPr/>
                    <a:lstStyle/>
                    <a:p>
                      <a:pPr marL="0" marR="0" lvl="0" indent="0" algn="ctr" rtl="0">
                        <a:spcBef>
                          <a:spcPts val="0"/>
                        </a:spcBef>
                        <a:spcAft>
                          <a:spcPts val="0"/>
                        </a:spcAft>
                        <a:buNone/>
                      </a:pPr>
                      <a:r>
                        <a:rPr lang="en-US" sz="2400" b="0"/>
                        <a:t>98</a:t>
                      </a:r>
                      <a:endParaRPr sz="2400" b="0" u="none" strike="noStrike" cap="none"/>
                    </a:p>
                  </a:txBody>
                  <a:tcPr marL="91450" marR="91450" marT="45725" marB="45725" anchor="ctr"/>
                </a:tc>
                <a:tc>
                  <a:txBody>
                    <a:bodyPr/>
                    <a:lstStyle/>
                    <a:p>
                      <a:pPr marL="0" marR="0" lvl="0" indent="0" algn="ctr" rtl="0">
                        <a:spcBef>
                          <a:spcPts val="0"/>
                        </a:spcBef>
                        <a:spcAft>
                          <a:spcPts val="0"/>
                        </a:spcAft>
                        <a:buNone/>
                      </a:pPr>
                      <a:r>
                        <a:rPr lang="en-US" sz="2400" b="1"/>
                        <a:t>98</a:t>
                      </a:r>
                      <a:endParaRPr sz="2400" b="1" u="none" strike="noStrike" cap="none"/>
                    </a:p>
                  </a:txBody>
                  <a:tcPr marL="91450" marR="91450" marT="45725" marB="45725" anchor="ctr"/>
                </a:tc>
                <a:extLst>
                  <a:ext uri="{0D108BD9-81ED-4DB2-BD59-A6C34878D82A}">
                    <a16:rowId xmlns="" xmlns:a16="http://schemas.microsoft.com/office/drawing/2014/main" val="10002"/>
                  </a:ext>
                </a:extLst>
              </a:tr>
              <a:tr h="712075">
                <a:tc>
                  <a:txBody>
                    <a:bodyPr/>
                    <a:lstStyle/>
                    <a:p>
                      <a:pPr marL="0" marR="0" lvl="0" indent="0" algn="ctr" rtl="0">
                        <a:spcBef>
                          <a:spcPts val="0"/>
                        </a:spcBef>
                        <a:spcAft>
                          <a:spcPts val="0"/>
                        </a:spcAft>
                        <a:buNone/>
                      </a:pPr>
                      <a:r>
                        <a:rPr lang="en-US" sz="2400" b="0" u="none" strike="noStrike" cap="none"/>
                        <a:t>Kannur</a:t>
                      </a:r>
                      <a:endParaRPr sz="2400" b="0" u="none" strike="noStrike" cap="none"/>
                    </a:p>
                  </a:txBody>
                  <a:tcPr marL="91450" marR="91450" marT="45725" marB="45725" anchor="ctr"/>
                </a:tc>
                <a:tc>
                  <a:txBody>
                    <a:bodyPr/>
                    <a:lstStyle/>
                    <a:p>
                      <a:pPr marL="0" marR="0" lvl="0" indent="0" algn="ctr" rtl="0">
                        <a:spcBef>
                          <a:spcPts val="0"/>
                        </a:spcBef>
                        <a:spcAft>
                          <a:spcPts val="0"/>
                        </a:spcAft>
                        <a:buNone/>
                      </a:pPr>
                      <a:r>
                        <a:rPr lang="en-US" sz="2400" b="0" u="none" strike="noStrike" cap="none" dirty="0"/>
                        <a:t>88</a:t>
                      </a:r>
                      <a:endParaRPr sz="2400" b="0" u="none" strike="noStrike" cap="none" dirty="0"/>
                    </a:p>
                  </a:txBody>
                  <a:tcPr marL="91450" marR="91450" marT="45725" marB="45725" anchor="ctr"/>
                </a:tc>
                <a:tc>
                  <a:txBody>
                    <a:bodyPr/>
                    <a:lstStyle/>
                    <a:p>
                      <a:pPr marL="0" marR="0" lvl="0" indent="0" algn="ctr" rtl="0">
                        <a:spcBef>
                          <a:spcPts val="0"/>
                        </a:spcBef>
                        <a:spcAft>
                          <a:spcPts val="0"/>
                        </a:spcAft>
                        <a:buNone/>
                      </a:pPr>
                      <a:r>
                        <a:rPr lang="en-US" sz="2400" b="0"/>
                        <a:t>77</a:t>
                      </a:r>
                      <a:endParaRPr sz="2400" b="0" u="none" strike="noStrike" cap="none"/>
                    </a:p>
                  </a:txBody>
                  <a:tcPr marL="91450" marR="91450" marT="45725" marB="45725" anchor="ctr"/>
                </a:tc>
                <a:tc>
                  <a:txBody>
                    <a:bodyPr/>
                    <a:lstStyle/>
                    <a:p>
                      <a:pPr marL="0" marR="0" lvl="0" indent="0" algn="ctr" rtl="0">
                        <a:spcBef>
                          <a:spcPts val="0"/>
                        </a:spcBef>
                        <a:spcAft>
                          <a:spcPts val="0"/>
                        </a:spcAft>
                        <a:buNone/>
                      </a:pPr>
                      <a:r>
                        <a:rPr lang="en-US" sz="2400" b="0" dirty="0"/>
                        <a:t>-</a:t>
                      </a:r>
                      <a:endParaRPr sz="2400" b="0" u="none" strike="noStrike" cap="none"/>
                    </a:p>
                  </a:txBody>
                  <a:tcPr marL="91450" marR="91450" marT="45725" marB="45725" anchor="ctr"/>
                </a:tc>
                <a:tc>
                  <a:txBody>
                    <a:bodyPr/>
                    <a:lstStyle/>
                    <a:p>
                      <a:pPr marL="0" marR="0" lvl="0" indent="0" algn="ctr" rtl="0">
                        <a:spcBef>
                          <a:spcPts val="0"/>
                        </a:spcBef>
                        <a:spcAft>
                          <a:spcPts val="0"/>
                        </a:spcAft>
                        <a:buNone/>
                      </a:pPr>
                      <a:r>
                        <a:rPr lang="en-US" sz="2400" b="0" dirty="0"/>
                        <a:t>81</a:t>
                      </a:r>
                      <a:endParaRPr sz="2400" b="0" u="none" strike="noStrike" cap="none" dirty="0"/>
                    </a:p>
                  </a:txBody>
                  <a:tcPr marL="91450" marR="91450" marT="45725" marB="45725" anchor="ctr"/>
                </a:tc>
                <a:tc>
                  <a:txBody>
                    <a:bodyPr/>
                    <a:lstStyle/>
                    <a:p>
                      <a:pPr marL="0" marR="0" lvl="0" indent="0" algn="ctr" rtl="0">
                        <a:spcBef>
                          <a:spcPts val="0"/>
                        </a:spcBef>
                        <a:spcAft>
                          <a:spcPts val="0"/>
                        </a:spcAft>
                        <a:buNone/>
                      </a:pPr>
                      <a:r>
                        <a:rPr lang="en-US" sz="2400" b="0" dirty="0"/>
                        <a:t>90</a:t>
                      </a:r>
                      <a:endParaRPr sz="2400" b="0" u="none" strike="noStrike" cap="none" dirty="0"/>
                    </a:p>
                  </a:txBody>
                  <a:tcPr marL="91450" marR="91450" marT="45725" marB="45725" anchor="ctr"/>
                </a:tc>
                <a:tc>
                  <a:txBody>
                    <a:bodyPr/>
                    <a:lstStyle/>
                    <a:p>
                      <a:pPr marL="0" marR="0" lvl="0" indent="0" algn="ctr" rtl="0">
                        <a:spcBef>
                          <a:spcPts val="0"/>
                        </a:spcBef>
                        <a:spcAft>
                          <a:spcPts val="0"/>
                        </a:spcAft>
                        <a:buNone/>
                      </a:pPr>
                      <a:r>
                        <a:rPr lang="en-US" sz="2400" b="0" dirty="0"/>
                        <a:t>88</a:t>
                      </a:r>
                      <a:endParaRPr sz="2400" b="0" u="none" strike="noStrike" cap="none" dirty="0"/>
                    </a:p>
                  </a:txBody>
                  <a:tcPr marL="91450" marR="91450" marT="45725" marB="45725" anchor="ctr"/>
                </a:tc>
                <a:tc>
                  <a:txBody>
                    <a:bodyPr/>
                    <a:lstStyle/>
                    <a:p>
                      <a:pPr marL="0" marR="0" lvl="0" indent="0" algn="ctr" rtl="0">
                        <a:spcBef>
                          <a:spcPts val="0"/>
                        </a:spcBef>
                        <a:spcAft>
                          <a:spcPts val="0"/>
                        </a:spcAft>
                        <a:buNone/>
                      </a:pPr>
                      <a:r>
                        <a:rPr lang="en-US" sz="2400" b="1" dirty="0"/>
                        <a:t>85</a:t>
                      </a:r>
                      <a:endParaRPr sz="2400" b="1" u="none" strike="noStrike" cap="none" dirty="0"/>
                    </a:p>
                  </a:txBody>
                  <a:tcPr marL="91450" marR="91450" marT="45725" marB="45725" anchor="ctr"/>
                </a:tc>
                <a:extLst>
                  <a:ext uri="{0D108BD9-81ED-4DB2-BD59-A6C34878D82A}">
                    <a16:rowId xmlns="" xmlns:a16="http://schemas.microsoft.com/office/drawing/2014/main" val="10003"/>
                  </a:ext>
                </a:extLst>
              </a:tr>
              <a:tr h="712075">
                <a:tc>
                  <a:txBody>
                    <a:bodyPr/>
                    <a:lstStyle/>
                    <a:p>
                      <a:pPr marL="0" marR="0" lvl="0" indent="0" algn="ctr" rtl="0">
                        <a:spcBef>
                          <a:spcPts val="0"/>
                        </a:spcBef>
                        <a:spcAft>
                          <a:spcPts val="0"/>
                        </a:spcAft>
                        <a:buNone/>
                      </a:pPr>
                      <a:r>
                        <a:rPr lang="en-US" sz="2400" b="0" u="none" strike="noStrike" cap="none" dirty="0"/>
                        <a:t>Wayanad</a:t>
                      </a:r>
                      <a:endParaRPr sz="2400" b="0" u="none" strike="noStrike" cap="none" dirty="0"/>
                    </a:p>
                  </a:txBody>
                  <a:tcPr marL="91450" marR="91450" marT="45725" marB="45725" anchor="ctr"/>
                </a:tc>
                <a:tc>
                  <a:txBody>
                    <a:bodyPr/>
                    <a:lstStyle/>
                    <a:p>
                      <a:pPr marL="0" marR="0" lvl="0" indent="0" algn="ctr" rtl="0">
                        <a:spcBef>
                          <a:spcPts val="0"/>
                        </a:spcBef>
                        <a:spcAft>
                          <a:spcPts val="0"/>
                        </a:spcAft>
                        <a:buNone/>
                      </a:pPr>
                      <a:r>
                        <a:rPr lang="en-US" sz="2400" b="0" dirty="0"/>
                        <a:t>87</a:t>
                      </a:r>
                      <a:endParaRPr sz="2400" b="0" u="none" strike="noStrike" cap="none" dirty="0"/>
                    </a:p>
                  </a:txBody>
                  <a:tcPr marL="91450" marR="91450" marT="45725" marB="45725" anchor="ctr"/>
                </a:tc>
                <a:tc>
                  <a:txBody>
                    <a:bodyPr/>
                    <a:lstStyle/>
                    <a:p>
                      <a:pPr marL="0" marR="0" lvl="0" indent="0" algn="ctr" rtl="0">
                        <a:spcBef>
                          <a:spcPts val="0"/>
                        </a:spcBef>
                        <a:spcAft>
                          <a:spcPts val="0"/>
                        </a:spcAft>
                        <a:buNone/>
                      </a:pPr>
                      <a:r>
                        <a:rPr lang="en-US" sz="2400" b="0"/>
                        <a:t>93</a:t>
                      </a:r>
                      <a:endParaRPr sz="2400" b="0" u="none" strike="noStrike" cap="none"/>
                    </a:p>
                  </a:txBody>
                  <a:tcPr marL="91450" marR="91450" marT="45725" marB="45725" anchor="ctr"/>
                </a:tc>
                <a:tc gridSpan="3">
                  <a:txBody>
                    <a:bodyPr/>
                    <a:lstStyle/>
                    <a:p>
                      <a:pPr marL="0" marR="0" lvl="0" indent="0" algn="ctr" rtl="0">
                        <a:spcBef>
                          <a:spcPts val="0"/>
                        </a:spcBef>
                        <a:spcAft>
                          <a:spcPts val="0"/>
                        </a:spcAft>
                        <a:buNone/>
                      </a:pPr>
                      <a:r>
                        <a:rPr lang="en-US" sz="2400" b="0"/>
                        <a:t>98</a:t>
                      </a:r>
                      <a:endParaRPr sz="2400" b="0" u="none" strike="noStrike" cap="none"/>
                    </a:p>
                  </a:txBody>
                  <a:tcPr marL="91450" marR="91450" marT="45725" marB="45725" anchor="ctr"/>
                </a:tc>
                <a:tc hMerge="1">
                  <a:txBody>
                    <a:bodyPr/>
                    <a:lstStyle/>
                    <a:p>
                      <a:endParaRPr lang="en-US"/>
                    </a:p>
                  </a:txBody>
                  <a:tcPr/>
                </a:tc>
                <a:tc hMerge="1">
                  <a:txBody>
                    <a:bodyPr/>
                    <a:lstStyle/>
                    <a:p>
                      <a:endParaRPr lang="en-US"/>
                    </a:p>
                  </a:txBody>
                  <a:tcPr/>
                </a:tc>
                <a:tc>
                  <a:txBody>
                    <a:bodyPr/>
                    <a:lstStyle/>
                    <a:p>
                      <a:pPr marL="0" marR="0" lvl="0" indent="0" algn="ctr" rtl="0">
                        <a:spcBef>
                          <a:spcPts val="0"/>
                        </a:spcBef>
                        <a:spcAft>
                          <a:spcPts val="0"/>
                        </a:spcAft>
                        <a:buNone/>
                      </a:pPr>
                      <a:r>
                        <a:rPr lang="en-US" sz="2400" b="0" dirty="0"/>
                        <a:t>85</a:t>
                      </a:r>
                      <a:endParaRPr sz="2400" b="0" u="none" strike="noStrike" cap="none" dirty="0"/>
                    </a:p>
                  </a:txBody>
                  <a:tcPr marL="91450" marR="91450" marT="45725" marB="45725" anchor="ctr"/>
                </a:tc>
                <a:tc>
                  <a:txBody>
                    <a:bodyPr/>
                    <a:lstStyle/>
                    <a:p>
                      <a:pPr marL="0" marR="0" lvl="0" indent="0" algn="ctr" rtl="0">
                        <a:spcBef>
                          <a:spcPts val="0"/>
                        </a:spcBef>
                        <a:spcAft>
                          <a:spcPts val="0"/>
                        </a:spcAft>
                        <a:buNone/>
                      </a:pPr>
                      <a:r>
                        <a:rPr lang="en-US" sz="2400" b="1" dirty="0"/>
                        <a:t>91</a:t>
                      </a:r>
                      <a:endParaRPr sz="2400" b="1" u="none" strike="noStrike" cap="none" dirty="0"/>
                    </a:p>
                  </a:txBody>
                  <a:tcPr marL="91450" marR="91450" marT="45725" marB="45725" anchor="ctr"/>
                </a:tc>
                <a:extLst>
                  <a:ext uri="{0D108BD9-81ED-4DB2-BD59-A6C34878D82A}">
                    <a16:rowId xmlns="" xmlns:a16="http://schemas.microsoft.com/office/drawing/2014/main" val="10004"/>
                  </a:ext>
                </a:extLst>
              </a:tr>
              <a:tr h="712075">
                <a:tc>
                  <a:txBody>
                    <a:bodyPr/>
                    <a:lstStyle/>
                    <a:p>
                      <a:pPr marL="0" marR="0" lvl="0" indent="0" algn="ctr" rtl="0">
                        <a:spcBef>
                          <a:spcPts val="0"/>
                        </a:spcBef>
                        <a:spcAft>
                          <a:spcPts val="0"/>
                        </a:spcAft>
                        <a:buNone/>
                      </a:pPr>
                      <a:r>
                        <a:rPr lang="en-US" sz="2400" b="1" u="none" strike="noStrike" cap="none" dirty="0"/>
                        <a:t>State Avg.</a:t>
                      </a:r>
                      <a:endParaRPr sz="2400" b="1" u="none" strike="noStrike" cap="none" dirty="0"/>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t>91</a:t>
                      </a:r>
                      <a:endParaRPr sz="2400" b="1" u="none" strike="noStrike" cap="none" dirty="0"/>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t>90</a:t>
                      </a:r>
                      <a:endParaRPr sz="2400" b="1" u="none" strike="noStrike" cap="none" dirty="0"/>
                    </a:p>
                  </a:txBody>
                  <a:tcPr marL="91450" marR="91450" marT="45725" marB="45725" anchor="ctr"/>
                </a:tc>
                <a:tc gridSpan="3">
                  <a:txBody>
                    <a:bodyPr/>
                    <a:lstStyle/>
                    <a:p>
                      <a:pPr marL="0" marR="0" lvl="0" indent="0" algn="ctr" rtl="0">
                        <a:spcBef>
                          <a:spcPts val="0"/>
                        </a:spcBef>
                        <a:spcAft>
                          <a:spcPts val="0"/>
                        </a:spcAft>
                        <a:buNone/>
                      </a:pPr>
                      <a:r>
                        <a:rPr lang="en-US" sz="2400" b="1" u="none" strike="noStrike" cap="none" dirty="0"/>
                        <a:t>93</a:t>
                      </a:r>
                      <a:endParaRPr sz="2400" b="1" u="none" strike="noStrike" cap="none" dirty="0"/>
                    </a:p>
                  </a:txBody>
                  <a:tcPr marL="91450" marR="91450" marT="45725" marB="45725" anchor="ctr"/>
                </a:tc>
                <a:tc hMerge="1">
                  <a:txBody>
                    <a:bodyPr/>
                    <a:lstStyle/>
                    <a:p>
                      <a:endParaRPr lang="en-IN"/>
                    </a:p>
                  </a:txBody>
                  <a:tcPr/>
                </a:tc>
                <a:tc hMerge="1">
                  <a:txBody>
                    <a:bodyPr/>
                    <a:lstStyle/>
                    <a:p>
                      <a:endParaRPr lang="en-IN"/>
                    </a:p>
                  </a:txBody>
                  <a:tcPr/>
                </a:tc>
                <a:tc>
                  <a:txBody>
                    <a:bodyPr/>
                    <a:lstStyle/>
                    <a:p>
                      <a:pPr marL="0" marR="0" lvl="0" indent="0" algn="ctr" rtl="0">
                        <a:spcBef>
                          <a:spcPts val="0"/>
                        </a:spcBef>
                        <a:spcAft>
                          <a:spcPts val="0"/>
                        </a:spcAft>
                        <a:buNone/>
                      </a:pPr>
                      <a:r>
                        <a:rPr lang="en-US" sz="2400" b="1" u="none" strike="noStrike" cap="none" dirty="0"/>
                        <a:t>90</a:t>
                      </a:r>
                      <a:endParaRPr sz="2400" b="1" u="none" strike="noStrike" cap="none" dirty="0"/>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t>91</a:t>
                      </a:r>
                      <a:endParaRPr sz="2400" b="1" u="none" strike="noStrike" cap="none" dirty="0"/>
                    </a:p>
                  </a:txBody>
                  <a:tcPr marL="91450" marR="91450" marT="45725" marB="45725" anchor="ctr"/>
                </a:tc>
                <a:extLst>
                  <a:ext uri="{0D108BD9-81ED-4DB2-BD59-A6C34878D82A}">
                    <a16:rowId xmlns="" xmlns:a16="http://schemas.microsoft.com/office/drawing/2014/main" val="724726567"/>
                  </a:ext>
                </a:extLst>
              </a:tr>
            </a:tbl>
          </a:graphicData>
        </a:graphic>
      </p:graphicFrame>
      <p:sp>
        <p:nvSpPr>
          <p:cNvPr id="4" name="Rectangle 3">
            <a:extLst>
              <a:ext uri="{FF2B5EF4-FFF2-40B4-BE49-F238E27FC236}">
                <a16:creationId xmlns="" xmlns:a16="http://schemas.microsoft.com/office/drawing/2014/main" id="{C64261D7-44BF-4B1F-AFE4-33C9A031F06B}"/>
              </a:ext>
            </a:extLst>
          </p:cNvPr>
          <p:cNvSpPr/>
          <p:nvPr/>
        </p:nvSpPr>
        <p:spPr>
          <a:xfrm>
            <a:off x="9819336" y="6308209"/>
            <a:ext cx="2227085" cy="369332"/>
          </a:xfrm>
          <a:prstGeom prst="rect">
            <a:avLst/>
          </a:prstGeom>
        </p:spPr>
        <p:txBody>
          <a:bodyPr wrap="none">
            <a:spAutoFit/>
          </a:bodyPr>
          <a:lstStyle/>
          <a:p>
            <a:r>
              <a:rPr lang="en-US" dirty="0"/>
              <a:t>Updated on 25/10/18</a:t>
            </a:r>
            <a:endParaRPr lang="en-IN" dirty="0"/>
          </a:p>
        </p:txBody>
      </p:sp>
      <p:pic>
        <p:nvPicPr>
          <p:cNvPr id="7" name="Picture 2" descr="C:\Users\NCD\Desktop\ihmi\Training programs\IMG_2854.JPG"/>
          <p:cNvPicPr>
            <a:picLocks noGrp="1" noChangeAspect="1" noChangeArrowheads="1"/>
          </p:cNvPicPr>
          <p:nvPr>
            <p:ph sz="half" idx="1"/>
          </p:nvPr>
        </p:nvPicPr>
        <p:blipFill>
          <a:blip r:embed="rId3" cstate="print"/>
          <a:srcRect/>
          <a:stretch>
            <a:fillRect/>
          </a:stretch>
        </p:blipFill>
        <p:spPr bwMode="auto">
          <a:xfrm>
            <a:off x="464457" y="1451429"/>
            <a:ext cx="4484913" cy="5065485"/>
          </a:xfrm>
          <a:prstGeom prst="rect">
            <a:avLst/>
          </a:prstGeom>
          <a:noFill/>
        </p:spPr>
      </p:pic>
    </p:spTree>
    <p:extLst>
      <p:ext uri="{BB962C8B-B14F-4D97-AF65-F5344CB8AC3E}">
        <p14:creationId xmlns="" xmlns:p14="http://schemas.microsoft.com/office/powerpoint/2010/main" val="1169489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476250" y="274638"/>
            <a:ext cx="11614150" cy="1020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4000"/>
              <a:buFont typeface="Calibri"/>
              <a:buNone/>
            </a:pPr>
            <a:r>
              <a:rPr lang="en-IN" sz="4000" b="0" i="0" u="none" strike="noStrike" cap="none">
                <a:solidFill>
                  <a:srgbClr val="0070C0"/>
                </a:solidFill>
                <a:latin typeface="Calibri"/>
                <a:ea typeface="Calibri"/>
                <a:cs typeface="Calibri"/>
                <a:sym typeface="Calibri"/>
              </a:rPr>
              <a:t>High Blood Pressure is the World’s Leading Killer</a:t>
            </a:r>
            <a:endParaRPr/>
          </a:p>
        </p:txBody>
      </p:sp>
      <p:sp>
        <p:nvSpPr>
          <p:cNvPr id="235" name="Shape 235"/>
          <p:cNvSpPr txBox="1"/>
          <p:nvPr/>
        </p:nvSpPr>
        <p:spPr>
          <a:xfrm>
            <a:off x="609602" y="6312178"/>
            <a:ext cx="2650720" cy="369328"/>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IN" sz="1600" b="0" i="1" u="none" strike="noStrike" cap="none">
                <a:solidFill>
                  <a:srgbClr val="FFFFFF"/>
                </a:solidFill>
                <a:latin typeface="Arial"/>
                <a:ea typeface="Arial"/>
                <a:cs typeface="Arial"/>
                <a:sym typeface="Arial"/>
              </a:rPr>
              <a:t>World Health Organization</a:t>
            </a:r>
            <a:endParaRPr/>
          </a:p>
        </p:txBody>
      </p:sp>
      <p:sp>
        <p:nvSpPr>
          <p:cNvPr id="236" name="Shape 236"/>
          <p:cNvSpPr txBox="1"/>
          <p:nvPr/>
        </p:nvSpPr>
        <p:spPr>
          <a:xfrm>
            <a:off x="2650509" y="1472207"/>
            <a:ext cx="9541491" cy="86793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IN" sz="2800" b="0" i="0" u="none" strike="noStrike" cap="none">
                <a:solidFill>
                  <a:srgbClr val="0070C0"/>
                </a:solidFill>
                <a:latin typeface="Calibri"/>
                <a:ea typeface="Calibri"/>
                <a:cs typeface="Calibri"/>
                <a:sym typeface="Calibri"/>
              </a:rPr>
              <a:t>High blood pressure kills nearly as many people worldwide</a:t>
            </a:r>
            <a:endParaRPr/>
          </a:p>
          <a:p>
            <a:pPr marL="0" marR="0" lvl="0" indent="0" algn="ctr" rtl="0">
              <a:lnSpc>
                <a:spcPct val="90000"/>
              </a:lnSpc>
              <a:spcBef>
                <a:spcPts val="0"/>
              </a:spcBef>
              <a:spcAft>
                <a:spcPts val="0"/>
              </a:spcAft>
              <a:buNone/>
            </a:pPr>
            <a:r>
              <a:rPr lang="en-IN" sz="2800" b="0" i="0" u="none" strike="noStrike" cap="none">
                <a:solidFill>
                  <a:srgbClr val="0070C0"/>
                </a:solidFill>
                <a:latin typeface="Calibri"/>
                <a:ea typeface="Calibri"/>
                <a:cs typeface="Calibri"/>
                <a:sym typeface="Calibri"/>
              </a:rPr>
              <a:t>each year as all infectious diseases </a:t>
            </a:r>
            <a:r>
              <a:rPr lang="en-IN" sz="2800" b="0" i="0" u="sng" strike="noStrike" cap="none">
                <a:solidFill>
                  <a:srgbClr val="0070C0"/>
                </a:solidFill>
                <a:latin typeface="Calibri"/>
                <a:ea typeface="Calibri"/>
                <a:cs typeface="Calibri"/>
                <a:sym typeface="Calibri"/>
              </a:rPr>
              <a:t>combined</a:t>
            </a:r>
            <a:endParaRPr sz="2800" b="0" i="0" u="none" strike="noStrike" cap="none">
              <a:solidFill>
                <a:srgbClr val="0070C0"/>
              </a:solidFill>
              <a:latin typeface="Calibri"/>
              <a:ea typeface="Calibri"/>
              <a:cs typeface="Calibri"/>
              <a:sym typeface="Calibri"/>
            </a:endParaRPr>
          </a:p>
        </p:txBody>
      </p:sp>
      <p:sp>
        <p:nvSpPr>
          <p:cNvPr id="237" name="Shape 237"/>
          <p:cNvSpPr txBox="1"/>
          <p:nvPr/>
        </p:nvSpPr>
        <p:spPr>
          <a:xfrm>
            <a:off x="9105901" y="6358345"/>
            <a:ext cx="2496426" cy="27699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1200" b="0" i="1" u="none" strike="noStrike" cap="none">
                <a:solidFill>
                  <a:schemeClr val="dk1"/>
                </a:solidFill>
                <a:latin typeface="Calibri"/>
                <a:ea typeface="Calibri"/>
                <a:cs typeface="Calibri"/>
                <a:sym typeface="Calibri"/>
              </a:rPr>
              <a:t>World Health Organization, 2010</a:t>
            </a:r>
            <a:endParaRPr/>
          </a:p>
        </p:txBody>
      </p:sp>
      <p:pic>
        <p:nvPicPr>
          <p:cNvPr id="238" name="Shape 238"/>
          <p:cNvPicPr preferRelativeResize="0"/>
          <p:nvPr/>
        </p:nvPicPr>
        <p:blipFill rotWithShape="1">
          <a:blip r:embed="rId3">
            <a:alphaModFix/>
          </a:blip>
          <a:srcRect/>
          <a:stretch/>
        </p:blipFill>
        <p:spPr>
          <a:xfrm>
            <a:off x="635001" y="2018043"/>
            <a:ext cx="11089084" cy="434030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D759B4-3DE7-439D-9AAD-35E45F6C045F}"/>
              </a:ext>
            </a:extLst>
          </p:cNvPr>
          <p:cNvSpPr>
            <a:spLocks noGrp="1"/>
          </p:cNvSpPr>
          <p:nvPr>
            <p:ph type="title"/>
          </p:nvPr>
        </p:nvSpPr>
        <p:spPr/>
        <p:txBody>
          <a:bodyPr/>
          <a:lstStyle/>
          <a:p>
            <a:r>
              <a:rPr lang="en-US" dirty="0"/>
              <a:t>Challenges</a:t>
            </a:r>
            <a:endParaRPr lang="en-IN" dirty="0"/>
          </a:p>
        </p:txBody>
      </p:sp>
      <p:sp>
        <p:nvSpPr>
          <p:cNvPr id="3" name="Content Placeholder 2">
            <a:extLst>
              <a:ext uri="{FF2B5EF4-FFF2-40B4-BE49-F238E27FC236}">
                <a16:creationId xmlns="" xmlns:a16="http://schemas.microsoft.com/office/drawing/2014/main" id="{F232C5A6-0E96-450B-8F17-FDA5DE6E369E}"/>
              </a:ext>
            </a:extLst>
          </p:cNvPr>
          <p:cNvSpPr>
            <a:spLocks noGrp="1"/>
          </p:cNvSpPr>
          <p:nvPr>
            <p:ph idx="1"/>
          </p:nvPr>
        </p:nvSpPr>
        <p:spPr>
          <a:xfrm>
            <a:off x="2213390" y="1650999"/>
            <a:ext cx="8440096" cy="1861457"/>
          </a:xfrm>
        </p:spPr>
        <p:txBody>
          <a:bodyPr>
            <a:normAutofit fontScale="92500" lnSpcReduction="10000"/>
          </a:bodyPr>
          <a:lstStyle/>
          <a:p>
            <a:r>
              <a:rPr lang="en-US" dirty="0">
                <a:solidFill>
                  <a:srgbClr val="002060"/>
                </a:solidFill>
                <a:ea typeface="Calibri"/>
                <a:cs typeface="Calibri"/>
                <a:sym typeface="Calibri"/>
              </a:rPr>
              <a:t>Adherence to new treatment protocol by Medical </a:t>
            </a:r>
            <a:r>
              <a:rPr lang="en-US" dirty="0" smtClean="0">
                <a:solidFill>
                  <a:srgbClr val="002060"/>
                </a:solidFill>
                <a:ea typeface="Calibri"/>
                <a:cs typeface="Calibri"/>
                <a:sym typeface="Calibri"/>
              </a:rPr>
              <a:t>officers</a:t>
            </a:r>
          </a:p>
          <a:p>
            <a:r>
              <a:rPr lang="en-US" dirty="0" smtClean="0">
                <a:solidFill>
                  <a:srgbClr val="002060"/>
                </a:solidFill>
                <a:cs typeface="Calibri"/>
              </a:rPr>
              <a:t>Acceptance to protocol based management</a:t>
            </a:r>
          </a:p>
          <a:p>
            <a:r>
              <a:rPr lang="en-US" dirty="0" smtClean="0">
                <a:solidFill>
                  <a:srgbClr val="002060"/>
                </a:solidFill>
                <a:cs typeface="Calibri"/>
              </a:rPr>
              <a:t>Long waiting times during NCD clinics </a:t>
            </a:r>
          </a:p>
          <a:p>
            <a:r>
              <a:rPr lang="en-US" dirty="0" smtClean="0">
                <a:solidFill>
                  <a:srgbClr val="002060"/>
                </a:solidFill>
                <a:cs typeface="Calibri"/>
              </a:rPr>
              <a:t>Coverage in urban areas</a:t>
            </a:r>
          </a:p>
          <a:p>
            <a:endParaRPr lang="en-US" dirty="0" smtClean="0">
              <a:solidFill>
                <a:srgbClr val="002060"/>
              </a:solidFill>
              <a:cs typeface="Calibri"/>
            </a:endParaRPr>
          </a:p>
          <a:p>
            <a:endParaRPr lang="en-US" dirty="0" smtClean="0">
              <a:solidFill>
                <a:srgbClr val="002060"/>
              </a:solidFill>
              <a:cs typeface="Calibri"/>
            </a:endParaRPr>
          </a:p>
          <a:p>
            <a:endParaRPr lang="en-US" dirty="0" smtClean="0">
              <a:solidFill>
                <a:srgbClr val="002060"/>
              </a:solidFill>
              <a:ea typeface="Calibri"/>
              <a:cs typeface="Calibri"/>
              <a:sym typeface="Calibri"/>
            </a:endParaRPr>
          </a:p>
          <a:p>
            <a:endParaRPr lang="en-US" dirty="0" smtClean="0">
              <a:solidFill>
                <a:srgbClr val="002060"/>
              </a:solidFill>
              <a:cs typeface="Calibri"/>
            </a:endParaRPr>
          </a:p>
          <a:p>
            <a:endParaRPr lang="en-US" dirty="0">
              <a:solidFill>
                <a:srgbClr val="002060"/>
              </a:solidFill>
              <a:ea typeface="Calibri"/>
              <a:cs typeface="Calibri"/>
              <a:sym typeface="Calibri"/>
            </a:endParaRPr>
          </a:p>
        </p:txBody>
      </p:sp>
      <p:sp>
        <p:nvSpPr>
          <p:cNvPr id="4" name="Google Shape;129;p18">
            <a:extLst>
              <a:ext uri="{FF2B5EF4-FFF2-40B4-BE49-F238E27FC236}">
                <a16:creationId xmlns="" xmlns:a16="http://schemas.microsoft.com/office/drawing/2014/main" id="{7E702A74-082C-4889-807F-DF8B170F4047}"/>
              </a:ext>
            </a:extLst>
          </p:cNvPr>
          <p:cNvSpPr txBox="1"/>
          <p:nvPr/>
        </p:nvSpPr>
        <p:spPr>
          <a:xfrm>
            <a:off x="554635" y="1484326"/>
            <a:ext cx="1158043" cy="19125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1400" i="0" u="none" strike="noStrike" cap="none" dirty="0">
                <a:solidFill>
                  <a:srgbClr val="7030A0"/>
                </a:solidFill>
                <a:latin typeface="Arial Black"/>
                <a:ea typeface="Arial Black"/>
                <a:cs typeface="Arial Black"/>
                <a:sym typeface="Arial Black"/>
              </a:rPr>
              <a:t>Protocols</a:t>
            </a:r>
            <a:endParaRPr sz="1100" dirty="0"/>
          </a:p>
        </p:txBody>
      </p:sp>
      <p:pic>
        <p:nvPicPr>
          <p:cNvPr id="5" name="Google Shape;135;p18" descr="download-1.jpg">
            <a:extLst>
              <a:ext uri="{FF2B5EF4-FFF2-40B4-BE49-F238E27FC236}">
                <a16:creationId xmlns="" xmlns:a16="http://schemas.microsoft.com/office/drawing/2014/main" id="{0C6C2EC0-6E5A-46E1-B245-813A25F81E47}"/>
              </a:ext>
            </a:extLst>
          </p:cNvPr>
          <p:cNvPicPr preferRelativeResize="0"/>
          <p:nvPr/>
        </p:nvPicPr>
        <p:blipFill rotWithShape="1">
          <a:blip r:embed="rId2">
            <a:alphaModFix/>
          </a:blip>
          <a:srcRect/>
          <a:stretch/>
        </p:blipFill>
        <p:spPr>
          <a:xfrm>
            <a:off x="656422" y="1825625"/>
            <a:ext cx="947633" cy="847237"/>
          </a:xfrm>
          <a:prstGeom prst="rect">
            <a:avLst/>
          </a:prstGeom>
          <a:noFill/>
          <a:ln>
            <a:noFill/>
          </a:ln>
        </p:spPr>
      </p:pic>
      <p:sp>
        <p:nvSpPr>
          <p:cNvPr id="6" name="Google Shape;130;p18">
            <a:extLst>
              <a:ext uri="{FF2B5EF4-FFF2-40B4-BE49-F238E27FC236}">
                <a16:creationId xmlns="" xmlns:a16="http://schemas.microsoft.com/office/drawing/2014/main" id="{580DCCCA-25B5-44F5-BAC8-47E6005047D0}"/>
              </a:ext>
            </a:extLst>
          </p:cNvPr>
          <p:cNvSpPr txBox="1"/>
          <p:nvPr/>
        </p:nvSpPr>
        <p:spPr>
          <a:xfrm>
            <a:off x="214426" y="2807799"/>
            <a:ext cx="1853525" cy="94126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IN" sz="1400" i="0" u="none" strike="noStrike" cap="none" dirty="0">
                <a:solidFill>
                  <a:srgbClr val="7030A0"/>
                </a:solidFill>
                <a:latin typeface="Arial Black"/>
                <a:ea typeface="Arial Black"/>
                <a:cs typeface="Arial Black"/>
                <a:sym typeface="Arial Black"/>
              </a:rPr>
              <a:t>Community-Based Treatment</a:t>
            </a:r>
            <a:endParaRPr sz="1100" dirty="0"/>
          </a:p>
        </p:txBody>
      </p:sp>
      <p:pic>
        <p:nvPicPr>
          <p:cNvPr id="7" name="Google Shape;139;p18" descr="165762587-1.jpg">
            <a:extLst>
              <a:ext uri="{FF2B5EF4-FFF2-40B4-BE49-F238E27FC236}">
                <a16:creationId xmlns="" xmlns:a16="http://schemas.microsoft.com/office/drawing/2014/main" id="{53C39E86-1727-41D6-9C09-9902E372C3ED}"/>
              </a:ext>
            </a:extLst>
          </p:cNvPr>
          <p:cNvPicPr preferRelativeResize="0"/>
          <p:nvPr/>
        </p:nvPicPr>
        <p:blipFill rotWithShape="1">
          <a:blip r:embed="rId3">
            <a:alphaModFix/>
          </a:blip>
          <a:srcRect l="3478" t="3478" b="10435"/>
          <a:stretch/>
        </p:blipFill>
        <p:spPr>
          <a:xfrm>
            <a:off x="599934" y="3553299"/>
            <a:ext cx="1082507" cy="1057822"/>
          </a:xfrm>
          <a:prstGeom prst="rect">
            <a:avLst/>
          </a:prstGeom>
          <a:noFill/>
          <a:ln>
            <a:noFill/>
          </a:ln>
          <a:effectLst>
            <a:outerShdw blurRad="50800" dist="38100" dir="2700000" algn="tl" rotWithShape="0">
              <a:srgbClr val="000000">
                <a:alpha val="42745"/>
              </a:srgbClr>
            </a:outerShdw>
          </a:effectLst>
        </p:spPr>
      </p:pic>
      <p:sp>
        <p:nvSpPr>
          <p:cNvPr id="8" name="Content Placeholder 2">
            <a:extLst>
              <a:ext uri="{FF2B5EF4-FFF2-40B4-BE49-F238E27FC236}">
                <a16:creationId xmlns="" xmlns:a16="http://schemas.microsoft.com/office/drawing/2014/main" id="{45946489-5B23-4FC1-AFB4-631F38778158}"/>
              </a:ext>
            </a:extLst>
          </p:cNvPr>
          <p:cNvSpPr txBox="1">
            <a:spLocks/>
          </p:cNvSpPr>
          <p:nvPr/>
        </p:nvSpPr>
        <p:spPr>
          <a:xfrm>
            <a:off x="2213390" y="3749068"/>
            <a:ext cx="7196662" cy="1101114"/>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solidFill>
                  <a:srgbClr val="002060"/>
                </a:solidFill>
                <a:ea typeface="Calibri"/>
                <a:cs typeface="Calibri"/>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smtClean="0"/>
              <a:t>Low participation of male population</a:t>
            </a:r>
          </a:p>
          <a:p>
            <a:r>
              <a:rPr lang="en-US" dirty="0" smtClean="0"/>
              <a:t>Involvement of private sector</a:t>
            </a:r>
            <a:endParaRPr lang="en-US" dirty="0"/>
          </a:p>
        </p:txBody>
      </p:sp>
      <p:sp>
        <p:nvSpPr>
          <p:cNvPr id="9" name="Google Shape;131;p18">
            <a:extLst>
              <a:ext uri="{FF2B5EF4-FFF2-40B4-BE49-F238E27FC236}">
                <a16:creationId xmlns="" xmlns:a16="http://schemas.microsoft.com/office/drawing/2014/main" id="{CCEDCFAC-64EF-40D0-AF1E-50BCBBD1DFFE}"/>
              </a:ext>
            </a:extLst>
          </p:cNvPr>
          <p:cNvSpPr txBox="1"/>
          <p:nvPr/>
        </p:nvSpPr>
        <p:spPr>
          <a:xfrm>
            <a:off x="134110" y="4908657"/>
            <a:ext cx="2079280" cy="3429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1400" i="0" u="none" strike="noStrike" cap="none" dirty="0">
                <a:solidFill>
                  <a:srgbClr val="7030A0"/>
                </a:solidFill>
                <a:latin typeface="Arial Black"/>
                <a:ea typeface="Arial Black"/>
                <a:cs typeface="Arial Black"/>
                <a:sym typeface="Arial Black"/>
              </a:rPr>
              <a:t>Medication</a:t>
            </a:r>
          </a:p>
          <a:p>
            <a:pPr marL="0" marR="0" lvl="0" indent="0" algn="ctr" rtl="0">
              <a:spcBef>
                <a:spcPts val="0"/>
              </a:spcBef>
              <a:spcAft>
                <a:spcPts val="0"/>
              </a:spcAft>
              <a:buNone/>
            </a:pPr>
            <a:r>
              <a:rPr lang="en-IN" sz="1400" i="0" u="none" strike="noStrike" cap="none" dirty="0">
                <a:solidFill>
                  <a:srgbClr val="7030A0"/>
                </a:solidFill>
                <a:latin typeface="Arial Black"/>
                <a:ea typeface="Arial Black"/>
                <a:cs typeface="Arial Black"/>
                <a:sym typeface="Arial Black"/>
              </a:rPr>
              <a:t>Supply</a:t>
            </a:r>
            <a:endParaRPr sz="1100" dirty="0"/>
          </a:p>
        </p:txBody>
      </p:sp>
      <p:grpSp>
        <p:nvGrpSpPr>
          <p:cNvPr id="10" name="Google Shape;136;p18">
            <a:extLst>
              <a:ext uri="{FF2B5EF4-FFF2-40B4-BE49-F238E27FC236}">
                <a16:creationId xmlns="" xmlns:a16="http://schemas.microsoft.com/office/drawing/2014/main" id="{E0CEC6D7-1B3B-45DF-8569-9128612AD696}"/>
              </a:ext>
            </a:extLst>
          </p:cNvPr>
          <p:cNvGrpSpPr/>
          <p:nvPr/>
        </p:nvGrpSpPr>
        <p:grpSpPr>
          <a:xfrm>
            <a:off x="625822" y="5435053"/>
            <a:ext cx="1141363" cy="1057822"/>
            <a:chOff x="4740164" y="3386150"/>
            <a:chExt cx="2309189" cy="1973180"/>
          </a:xfrm>
        </p:grpSpPr>
        <p:pic>
          <p:nvPicPr>
            <p:cNvPr id="11" name="Google Shape;137;p18">
              <a:extLst>
                <a:ext uri="{FF2B5EF4-FFF2-40B4-BE49-F238E27FC236}">
                  <a16:creationId xmlns="" xmlns:a16="http://schemas.microsoft.com/office/drawing/2014/main" id="{9CEFB33A-B512-4EA7-8EF1-2370B187EA5D}"/>
                </a:ext>
              </a:extLst>
            </p:cNvPr>
            <p:cNvPicPr preferRelativeResize="0"/>
            <p:nvPr/>
          </p:nvPicPr>
          <p:blipFill rotWithShape="1">
            <a:blip r:embed="rId4" cstate="print">
              <a:alphaModFix/>
            </a:blip>
            <a:srcRect l="3180" r="2473"/>
            <a:stretch/>
          </p:blipFill>
          <p:spPr>
            <a:xfrm>
              <a:off x="4740164" y="3386150"/>
              <a:ext cx="2309189" cy="1466707"/>
            </a:xfrm>
            <a:prstGeom prst="rect">
              <a:avLst/>
            </a:prstGeom>
            <a:noFill/>
            <a:ln>
              <a:noFill/>
            </a:ln>
          </p:spPr>
        </p:pic>
        <p:pic>
          <p:nvPicPr>
            <p:cNvPr id="12" name="Google Shape;138;p18" descr="bottles no pills.png">
              <a:extLst>
                <a:ext uri="{FF2B5EF4-FFF2-40B4-BE49-F238E27FC236}">
                  <a16:creationId xmlns="" xmlns:a16="http://schemas.microsoft.com/office/drawing/2014/main" id="{B3D93C39-3124-482A-BE85-BA867473ABC2}"/>
                </a:ext>
              </a:extLst>
            </p:cNvPr>
            <p:cNvPicPr preferRelativeResize="0"/>
            <p:nvPr/>
          </p:nvPicPr>
          <p:blipFill rotWithShape="1">
            <a:blip r:embed="rId5" cstate="print">
              <a:alphaModFix/>
            </a:blip>
            <a:srcRect r="16981" b="5455"/>
            <a:stretch/>
          </p:blipFill>
          <p:spPr>
            <a:xfrm>
              <a:off x="5605465" y="3657600"/>
              <a:ext cx="1440491" cy="1701730"/>
            </a:xfrm>
            <a:prstGeom prst="rect">
              <a:avLst/>
            </a:prstGeom>
            <a:noFill/>
            <a:ln>
              <a:noFill/>
            </a:ln>
          </p:spPr>
        </p:pic>
      </p:grpSp>
      <p:sp>
        <p:nvSpPr>
          <p:cNvPr id="13" name="Content Placeholder 2">
            <a:extLst>
              <a:ext uri="{FF2B5EF4-FFF2-40B4-BE49-F238E27FC236}">
                <a16:creationId xmlns="" xmlns:a16="http://schemas.microsoft.com/office/drawing/2014/main" id="{D2BF6533-5987-4FFF-8233-1CBFDA598D9F}"/>
              </a:ext>
            </a:extLst>
          </p:cNvPr>
          <p:cNvSpPr txBox="1">
            <a:spLocks/>
          </p:cNvSpPr>
          <p:nvPr/>
        </p:nvSpPr>
        <p:spPr>
          <a:xfrm>
            <a:off x="2213390" y="5198415"/>
            <a:ext cx="9907575" cy="96991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2060"/>
                </a:solidFill>
                <a:ea typeface="Calibri"/>
                <a:cs typeface="Calibri"/>
                <a:sym typeface="Calibri"/>
              </a:rPr>
              <a:t>Drug forecasting for next financial year</a:t>
            </a:r>
            <a:endParaRPr lang="en-IN" dirty="0">
              <a:solidFill>
                <a:srgbClr val="002060"/>
              </a:solidFill>
              <a:ea typeface="Calibri"/>
              <a:cs typeface="Calibri"/>
              <a:sym typeface="Calibri"/>
            </a:endParaRPr>
          </a:p>
          <a:p>
            <a:r>
              <a:rPr lang="en-US" dirty="0">
                <a:solidFill>
                  <a:srgbClr val="002060"/>
                </a:solidFill>
                <a:ea typeface="Calibri"/>
                <a:cs typeface="Calibri"/>
                <a:sym typeface="Calibri"/>
              </a:rPr>
              <a:t>Quality of drugs</a:t>
            </a:r>
          </a:p>
        </p:txBody>
      </p:sp>
    </p:spTree>
    <p:extLst>
      <p:ext uri="{BB962C8B-B14F-4D97-AF65-F5344CB8AC3E}">
        <p14:creationId xmlns="" xmlns:p14="http://schemas.microsoft.com/office/powerpoint/2010/main" val="269535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2060"/>
              </a:buClr>
              <a:buSzPts val="4400"/>
              <a:buFont typeface="Calibri"/>
              <a:buNone/>
            </a:pPr>
            <a:r>
              <a:rPr lang="en-IN" sz="4400" b="0" i="0" u="none" strike="noStrike" cap="none" dirty="0">
                <a:solidFill>
                  <a:srgbClr val="002060"/>
                </a:solidFill>
                <a:latin typeface="Calibri"/>
                <a:ea typeface="Calibri"/>
                <a:cs typeface="Calibri"/>
                <a:sym typeface="Calibri"/>
              </a:rPr>
              <a:t>Way forward</a:t>
            </a:r>
            <a:endParaRPr b="0" dirty="0"/>
          </a:p>
        </p:txBody>
      </p:sp>
      <p:sp>
        <p:nvSpPr>
          <p:cNvPr id="259" name="Google Shape;259;p3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marR="0" lvl="0" indent="-228600" algn="just" rtl="0">
              <a:lnSpc>
                <a:spcPct val="90000"/>
              </a:lnSpc>
              <a:spcBef>
                <a:spcPts val="1000"/>
              </a:spcBef>
              <a:spcAft>
                <a:spcPts val="0"/>
              </a:spcAft>
              <a:buClr>
                <a:srgbClr val="002060"/>
              </a:buClr>
              <a:buSzPts val="2800"/>
              <a:buFont typeface="Arial"/>
              <a:buChar char="•"/>
            </a:pPr>
            <a:r>
              <a:rPr lang="en-US" sz="2800" b="0" i="0" u="none" strike="noStrike" cap="none" dirty="0">
                <a:solidFill>
                  <a:srgbClr val="002060"/>
                </a:solidFill>
                <a:latin typeface="Calibri"/>
                <a:ea typeface="Calibri"/>
                <a:cs typeface="Calibri"/>
                <a:sym typeface="Calibri"/>
              </a:rPr>
              <a:t>Expand IHMI to Urban PHCs</a:t>
            </a:r>
          </a:p>
          <a:p>
            <a:pPr marL="228600" marR="0" lvl="0" indent="-228600" algn="just" rtl="0">
              <a:lnSpc>
                <a:spcPct val="90000"/>
              </a:lnSpc>
              <a:spcBef>
                <a:spcPts val="1000"/>
              </a:spcBef>
              <a:spcAft>
                <a:spcPts val="0"/>
              </a:spcAft>
              <a:buClr>
                <a:srgbClr val="002060"/>
              </a:buClr>
              <a:buSzPts val="2800"/>
              <a:buFont typeface="Arial"/>
              <a:buChar char="•"/>
            </a:pPr>
            <a:r>
              <a:rPr lang="en-US" sz="2800" b="0" i="0" u="none" strike="noStrike" cap="none" dirty="0">
                <a:solidFill>
                  <a:srgbClr val="002060"/>
                </a:solidFill>
                <a:latin typeface="Calibri"/>
                <a:ea typeface="Calibri"/>
                <a:cs typeface="Calibri"/>
                <a:sym typeface="Calibri"/>
              </a:rPr>
              <a:t>Involve JHI, JPHN and </a:t>
            </a:r>
            <a:r>
              <a:rPr lang="en-US" dirty="0">
                <a:solidFill>
                  <a:srgbClr val="002060"/>
                </a:solidFill>
                <a:latin typeface="Calibri"/>
                <a:ea typeface="Calibri"/>
                <a:cs typeface="Calibri"/>
                <a:sym typeface="Calibri"/>
              </a:rPr>
              <a:t>ASHA workers in defaulter retrieval</a:t>
            </a:r>
            <a:endParaRPr lang="en-US" sz="2800" b="0" i="0" u="none" strike="noStrike" cap="none" dirty="0">
              <a:solidFill>
                <a:srgbClr val="002060"/>
              </a:solidFill>
              <a:latin typeface="Calibri"/>
              <a:ea typeface="Calibri"/>
              <a:cs typeface="Calibri"/>
              <a:sym typeface="Calibri"/>
            </a:endParaRPr>
          </a:p>
          <a:p>
            <a:pPr marL="228600" marR="0" lvl="0" indent="-228600" algn="just" rtl="0">
              <a:lnSpc>
                <a:spcPct val="90000"/>
              </a:lnSpc>
              <a:spcBef>
                <a:spcPts val="1000"/>
              </a:spcBef>
              <a:spcAft>
                <a:spcPts val="0"/>
              </a:spcAft>
              <a:buClr>
                <a:srgbClr val="002060"/>
              </a:buClr>
              <a:buSzPts val="2800"/>
              <a:buFont typeface="Arial"/>
              <a:buChar char="•"/>
            </a:pPr>
            <a:r>
              <a:rPr lang="en-US" dirty="0" smtClean="0">
                <a:solidFill>
                  <a:srgbClr val="002060"/>
                </a:solidFill>
                <a:latin typeface="Calibri"/>
                <a:ea typeface="Calibri"/>
                <a:cs typeface="Calibri"/>
                <a:sym typeface="Calibri"/>
              </a:rPr>
              <a:t>Camps, workplace intervention and holiday/evening op to capture more male population</a:t>
            </a:r>
          </a:p>
          <a:p>
            <a:pPr marL="228600" marR="0" lvl="0" indent="-228600" algn="just" rtl="0">
              <a:lnSpc>
                <a:spcPct val="90000"/>
              </a:lnSpc>
              <a:spcBef>
                <a:spcPts val="1000"/>
              </a:spcBef>
              <a:spcAft>
                <a:spcPts val="0"/>
              </a:spcAft>
              <a:buClr>
                <a:srgbClr val="002060"/>
              </a:buClr>
              <a:buSzPts val="2800"/>
              <a:buFont typeface="Arial"/>
              <a:buChar char="•"/>
            </a:pPr>
            <a:r>
              <a:rPr lang="en-US" sz="2800" b="0" i="0" u="none" strike="noStrike" cap="none" dirty="0" smtClean="0">
                <a:solidFill>
                  <a:srgbClr val="002060"/>
                </a:solidFill>
                <a:latin typeface="Calibri"/>
                <a:ea typeface="Calibri"/>
                <a:cs typeface="Calibri"/>
                <a:sym typeface="Calibri"/>
              </a:rPr>
              <a:t>Coalition with professional organizations for more private participation</a:t>
            </a:r>
          </a:p>
          <a:p>
            <a:pPr marL="228600" marR="0" lvl="0" indent="-228600" algn="just" rtl="0">
              <a:lnSpc>
                <a:spcPct val="90000"/>
              </a:lnSpc>
              <a:spcBef>
                <a:spcPts val="1000"/>
              </a:spcBef>
              <a:spcAft>
                <a:spcPts val="0"/>
              </a:spcAft>
              <a:buClr>
                <a:srgbClr val="002060"/>
              </a:buClr>
              <a:buSzPts val="2800"/>
              <a:buFont typeface="Arial"/>
              <a:buChar char="•"/>
            </a:pPr>
            <a:r>
              <a:rPr lang="en-US" dirty="0" smtClean="0">
                <a:solidFill>
                  <a:srgbClr val="002060"/>
                </a:solidFill>
                <a:latin typeface="Calibri"/>
                <a:ea typeface="Calibri"/>
                <a:cs typeface="Calibri"/>
                <a:sym typeface="Calibri"/>
              </a:rPr>
              <a:t>Complete digitization for decreasing paper work </a:t>
            </a:r>
            <a:endParaRPr lang="en-IN" sz="2800" b="0" i="0" u="none" strike="noStrike" cap="none" dirty="0">
              <a:solidFill>
                <a:srgbClr val="002060"/>
              </a:solidFill>
              <a:latin typeface="Calibri"/>
              <a:ea typeface="Calibri"/>
              <a:cs typeface="Calibri"/>
              <a:sym typeface="Calibri"/>
            </a:endParaRPr>
          </a:p>
          <a:p>
            <a:pPr marL="228600" marR="0" lvl="0" indent="-50800" algn="just" rtl="0">
              <a:lnSpc>
                <a:spcPct val="90000"/>
              </a:lnSpc>
              <a:spcBef>
                <a:spcPts val="1000"/>
              </a:spcBef>
              <a:spcAft>
                <a:spcPts val="0"/>
              </a:spcAft>
              <a:buClr>
                <a:schemeClr val="dk1"/>
              </a:buClr>
              <a:buSzPts val="2800"/>
              <a:buFont typeface="Arial"/>
              <a:buNone/>
            </a:pPr>
            <a:endParaRPr sz="2800" b="0" i="0" u="none" strike="noStrike" cap="none" dirty="0">
              <a:solidFill>
                <a:srgbClr val="002060"/>
              </a:solidFill>
              <a:latin typeface="Calibri"/>
              <a:ea typeface="Calibri"/>
              <a:cs typeface="Calibri"/>
              <a:sym typeface="Calibri"/>
            </a:endParaRPr>
          </a:p>
          <a:p>
            <a:pPr marL="228600" marR="0" lvl="0" indent="-50800" algn="just" rtl="0">
              <a:lnSpc>
                <a:spcPct val="90000"/>
              </a:lnSpc>
              <a:spcBef>
                <a:spcPts val="1000"/>
              </a:spcBef>
              <a:spcAft>
                <a:spcPts val="0"/>
              </a:spcAft>
              <a:buClr>
                <a:schemeClr val="dk1"/>
              </a:buClr>
              <a:buSzPts val="2800"/>
              <a:buFont typeface="Arial"/>
              <a:buNone/>
            </a:pPr>
            <a:endParaRPr sz="2800" b="0" i="0" u="none" strike="noStrike" cap="none" dirty="0">
              <a:solidFill>
                <a:srgbClr val="002060"/>
              </a:solidFill>
              <a:latin typeface="Calibri"/>
              <a:ea typeface="Calibri"/>
              <a:cs typeface="Calibri"/>
              <a:sym typeface="Calibri"/>
            </a:endParaRPr>
          </a:p>
        </p:txBody>
      </p:sp>
    </p:spTree>
    <p:extLst>
      <p:ext uri="{BB962C8B-B14F-4D97-AF65-F5344CB8AC3E}">
        <p14:creationId xmlns="" xmlns:p14="http://schemas.microsoft.com/office/powerpoint/2010/main" val="956363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outcome</a:t>
            </a:r>
            <a:endParaRPr lang="en-US" dirty="0"/>
          </a:p>
        </p:txBody>
      </p:sp>
      <p:sp>
        <p:nvSpPr>
          <p:cNvPr id="3" name="Content Placeholder 2"/>
          <p:cNvSpPr>
            <a:spLocks noGrp="1"/>
          </p:cNvSpPr>
          <p:nvPr>
            <p:ph idx="1"/>
          </p:nvPr>
        </p:nvSpPr>
        <p:spPr>
          <a:xfrm>
            <a:off x="217713" y="1825625"/>
            <a:ext cx="11727543" cy="4667250"/>
          </a:xfrm>
        </p:spPr>
        <p:txBody>
          <a:bodyPr>
            <a:normAutofit/>
          </a:bodyPr>
          <a:lstStyle/>
          <a:p>
            <a:pPr>
              <a:buNone/>
            </a:pPr>
            <a:r>
              <a:rPr lang="en-US" dirty="0" smtClean="0"/>
              <a:t>             </a:t>
            </a:r>
            <a:r>
              <a:rPr lang="en-US" dirty="0" smtClean="0">
                <a:effectLst>
                  <a:outerShdw blurRad="38100" dist="38100" dir="2700000" algn="tl">
                    <a:srgbClr val="000000">
                      <a:alpha val="43137"/>
                    </a:srgbClr>
                  </a:outerShdw>
                </a:effectLst>
              </a:rPr>
              <a:t>decrease the  rise in Prevalence of  Hypertension </a:t>
            </a:r>
          </a:p>
          <a:p>
            <a:pPr>
              <a:buNone/>
            </a:pPr>
            <a:r>
              <a:rPr lang="en-US" dirty="0" smtClean="0"/>
              <a:t>             </a:t>
            </a:r>
          </a:p>
          <a:p>
            <a:pPr>
              <a:buNone/>
            </a:pPr>
            <a:r>
              <a:rPr lang="en-US" dirty="0" smtClean="0"/>
              <a:t>              </a:t>
            </a:r>
            <a:r>
              <a:rPr lang="en-US" dirty="0" smtClean="0">
                <a:effectLst>
                  <a:outerShdw blurRad="38100" dist="38100" dir="2700000" algn="tl">
                    <a:srgbClr val="000000">
                      <a:alpha val="43137"/>
                    </a:srgbClr>
                  </a:outerShdw>
                </a:effectLst>
              </a:rPr>
              <a:t>increase control rates to above 50%</a:t>
            </a:r>
          </a:p>
          <a:p>
            <a:pPr>
              <a:buNone/>
            </a:pPr>
            <a:endParaRPr lang="en-US" dirty="0" smtClean="0"/>
          </a:p>
          <a:p>
            <a:pPr>
              <a:buNone/>
            </a:pPr>
            <a:r>
              <a:rPr lang="en-US" dirty="0" smtClean="0"/>
              <a:t>           </a:t>
            </a:r>
            <a:r>
              <a:rPr lang="en-US" dirty="0" smtClean="0">
                <a:effectLst>
                  <a:outerShdw blurRad="38100" dist="38100" dir="2700000" algn="tl">
                    <a:srgbClr val="000000">
                      <a:alpha val="43137"/>
                    </a:srgbClr>
                  </a:outerShdw>
                </a:effectLst>
              </a:rPr>
              <a:t> create a population based registry for Hypertension and diabetes</a:t>
            </a:r>
          </a:p>
          <a:p>
            <a:pPr>
              <a:buNone/>
            </a:pPr>
            <a:endParaRPr lang="en-US" dirty="0" smtClean="0"/>
          </a:p>
          <a:p>
            <a:pPr>
              <a:buNone/>
            </a:pPr>
            <a:r>
              <a:rPr lang="en-US" dirty="0" smtClean="0"/>
              <a:t>         </a:t>
            </a:r>
            <a:r>
              <a:rPr lang="en-US" dirty="0" smtClean="0">
                <a:effectLst>
                  <a:outerShdw blurRad="38100" dist="38100" dir="2700000" algn="tl">
                    <a:srgbClr val="000000">
                      <a:alpha val="43137"/>
                    </a:srgbClr>
                  </a:outerShdw>
                </a:effectLst>
              </a:rPr>
              <a:t>decrease OOPE by early detection and prevention of complications</a:t>
            </a:r>
          </a:p>
          <a:p>
            <a:pPr>
              <a:buNone/>
            </a:pPr>
            <a:endParaRPr lang="en-US" dirty="0" smtClean="0"/>
          </a:p>
          <a:p>
            <a:pPr>
              <a:buNone/>
            </a:pPr>
            <a:r>
              <a:rPr lang="en-US" dirty="0" smtClean="0"/>
              <a:t> </a:t>
            </a:r>
          </a:p>
          <a:p>
            <a:pPr>
              <a:buNone/>
            </a:pPr>
            <a:endParaRPr lang="en-US" dirty="0"/>
          </a:p>
        </p:txBody>
      </p:sp>
      <p:sp>
        <p:nvSpPr>
          <p:cNvPr id="4" name="Down Arrow 3"/>
          <p:cNvSpPr/>
          <p:nvPr/>
        </p:nvSpPr>
        <p:spPr>
          <a:xfrm>
            <a:off x="414029" y="1693892"/>
            <a:ext cx="484632" cy="69360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 name="Down Arrow 4"/>
          <p:cNvSpPr/>
          <p:nvPr/>
        </p:nvSpPr>
        <p:spPr>
          <a:xfrm rot="10800000">
            <a:off x="368587" y="2698235"/>
            <a:ext cx="484632" cy="67455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304812" y="4949370"/>
            <a:ext cx="484632" cy="64459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246762" y="3657609"/>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3" name="Picture 2">
            <a:extLst>
              <a:ext uri="{FF2B5EF4-FFF2-40B4-BE49-F238E27FC236}">
                <a16:creationId xmlns="" xmlns:a16="http://schemas.microsoft.com/office/drawing/2014/main" id="{1B8C9E63-B6F1-488B-95E3-9C489173393C}"/>
              </a:ext>
            </a:extLst>
          </p:cNvPr>
          <p:cNvPicPr>
            <a:picLocks noChangeAspect="1"/>
          </p:cNvPicPr>
          <p:nvPr/>
        </p:nvPicPr>
        <p:blipFill>
          <a:blip r:embed="rId3"/>
          <a:stretch>
            <a:fillRect/>
          </a:stretch>
        </p:blipFill>
        <p:spPr>
          <a:xfrm>
            <a:off x="7117080" y="4125104"/>
            <a:ext cx="3810000" cy="1666875"/>
          </a:xfrm>
          <a:prstGeom prst="rect">
            <a:avLst/>
          </a:prstGeom>
        </p:spPr>
      </p:pic>
      <p:sp>
        <p:nvSpPr>
          <p:cNvPr id="2050" name="AutoShape 2" descr="Image result for kerala floo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2" name="Picture 4" descr="Image result for kerala flood"/>
          <p:cNvPicPr>
            <a:picLocks noChangeAspect="1" noChangeArrowheads="1"/>
          </p:cNvPicPr>
          <p:nvPr/>
        </p:nvPicPr>
        <p:blipFill>
          <a:blip r:embed="rId4"/>
          <a:srcRect/>
          <a:stretch>
            <a:fillRect/>
          </a:stretch>
        </p:blipFill>
        <p:spPr bwMode="auto">
          <a:xfrm>
            <a:off x="745910" y="1351676"/>
            <a:ext cx="6191250" cy="3810000"/>
          </a:xfrm>
          <a:prstGeom prst="rect">
            <a:avLst/>
          </a:prstGeom>
          <a:noFill/>
        </p:spPr>
      </p:pic>
      <p:sp>
        <p:nvSpPr>
          <p:cNvPr id="5" name="Rectangle 4"/>
          <p:cNvSpPr/>
          <p:nvPr/>
        </p:nvSpPr>
        <p:spPr>
          <a:xfrm>
            <a:off x="5675086" y="203197"/>
            <a:ext cx="5936343" cy="830997"/>
          </a:xfrm>
          <a:prstGeom prst="rect">
            <a:avLst/>
          </a:prstGeom>
        </p:spPr>
        <p:txBody>
          <a:bodyPr wrap="square">
            <a:spAutoFit/>
          </a:bodyPr>
          <a:lstStyle/>
          <a:p>
            <a:r>
              <a:rPr lang="en-US" sz="2400" b="1" dirty="0" smtClean="0"/>
              <a:t>You are under scanner, Once detected ,        you are booked – and we spare no one </a:t>
            </a:r>
            <a:endParaRPr lang="en-US" sz="24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287079" y="232444"/>
            <a:ext cx="11706555" cy="9398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0070C0"/>
              </a:buClr>
              <a:buSzPts val="4000"/>
              <a:buFont typeface="Calibri"/>
              <a:buNone/>
            </a:pPr>
            <a:r>
              <a:rPr lang="en-IN" sz="4000" b="0" i="0" u="none" strike="noStrike" cap="none" dirty="0">
                <a:solidFill>
                  <a:srgbClr val="0070C0"/>
                </a:solidFill>
                <a:latin typeface="Calibri"/>
                <a:ea typeface="Calibri"/>
                <a:cs typeface="Calibri"/>
                <a:sym typeface="Calibri"/>
              </a:rPr>
              <a:t>Most with Hypertension in India are NOT controlled</a:t>
            </a:r>
            <a:endParaRPr dirty="0"/>
          </a:p>
        </p:txBody>
      </p:sp>
      <p:sp>
        <p:nvSpPr>
          <p:cNvPr id="269" name="Shape 269"/>
          <p:cNvSpPr txBox="1"/>
          <p:nvPr/>
        </p:nvSpPr>
        <p:spPr>
          <a:xfrm>
            <a:off x="1071798" y="6487599"/>
            <a:ext cx="6992705" cy="28502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IN" sz="1200" i="1" dirty="0">
                <a:solidFill>
                  <a:schemeClr val="dk1"/>
                </a:solidFill>
                <a:latin typeface="Calibri"/>
                <a:ea typeface="Calibri"/>
                <a:cs typeface="Calibri"/>
                <a:sym typeface="Calibri"/>
              </a:rPr>
              <a:t>Roy A et al. BMJ Open. 2017;7:e015639. Data for Delhi National Capital Region weighted and applied nationally.</a:t>
            </a:r>
            <a:endParaRPr sz="1200" i="1" dirty="0">
              <a:solidFill>
                <a:schemeClr val="dk1"/>
              </a:solidFill>
              <a:latin typeface="Calibri"/>
              <a:ea typeface="Calibri"/>
              <a:cs typeface="Calibri"/>
              <a:sym typeface="Calibri"/>
            </a:endParaRPr>
          </a:p>
        </p:txBody>
      </p:sp>
      <p:pic>
        <p:nvPicPr>
          <p:cNvPr id="270" name="Shape 270"/>
          <p:cNvPicPr preferRelativeResize="0"/>
          <p:nvPr/>
        </p:nvPicPr>
        <p:blipFill rotWithShape="1">
          <a:blip r:embed="rId3">
            <a:alphaModFix/>
          </a:blip>
          <a:srcRect/>
          <a:stretch/>
        </p:blipFill>
        <p:spPr>
          <a:xfrm>
            <a:off x="741038" y="1206500"/>
            <a:ext cx="9665881" cy="5376799"/>
          </a:xfrm>
          <a:prstGeom prst="rect">
            <a:avLst/>
          </a:prstGeom>
          <a:noFill/>
          <a:ln>
            <a:noFill/>
          </a:ln>
        </p:spPr>
      </p:pic>
      <p:cxnSp>
        <p:nvCxnSpPr>
          <p:cNvPr id="271" name="Shape 271"/>
          <p:cNvCxnSpPr/>
          <p:nvPr/>
        </p:nvCxnSpPr>
        <p:spPr>
          <a:xfrm rot="-5400000" flipH="1">
            <a:off x="2353617" y="2709216"/>
            <a:ext cx="2524011" cy="871355"/>
          </a:xfrm>
          <a:prstGeom prst="straightConnector1">
            <a:avLst/>
          </a:prstGeom>
          <a:noFill/>
          <a:ln w="76200" cap="flat" cmpd="sng">
            <a:solidFill>
              <a:srgbClr val="833C0B"/>
            </a:solidFill>
            <a:prstDash val="solid"/>
            <a:miter lim="800000"/>
            <a:headEnd type="none" w="med" len="med"/>
            <a:tailEnd type="stealth" w="lg" len="lg"/>
          </a:ln>
        </p:spPr>
      </p:cxnSp>
      <p:cxnSp>
        <p:nvCxnSpPr>
          <p:cNvPr id="272" name="Shape 272"/>
          <p:cNvCxnSpPr/>
          <p:nvPr/>
        </p:nvCxnSpPr>
        <p:spPr>
          <a:xfrm>
            <a:off x="5204536" y="4467841"/>
            <a:ext cx="750627" cy="304142"/>
          </a:xfrm>
          <a:prstGeom prst="straightConnector1">
            <a:avLst/>
          </a:prstGeom>
          <a:noFill/>
          <a:ln w="76200" cap="flat" cmpd="sng">
            <a:solidFill>
              <a:srgbClr val="FF6600"/>
            </a:solidFill>
            <a:prstDash val="solid"/>
            <a:miter lim="800000"/>
            <a:headEnd type="none" w="med" len="med"/>
            <a:tailEnd type="stealth" w="lg" len="lg"/>
          </a:ln>
        </p:spPr>
      </p:cxnSp>
      <p:cxnSp>
        <p:nvCxnSpPr>
          <p:cNvPr id="273" name="Shape 273"/>
          <p:cNvCxnSpPr/>
          <p:nvPr/>
        </p:nvCxnSpPr>
        <p:spPr>
          <a:xfrm>
            <a:off x="7221942" y="4733883"/>
            <a:ext cx="842561" cy="663620"/>
          </a:xfrm>
          <a:prstGeom prst="straightConnector1">
            <a:avLst/>
          </a:prstGeom>
          <a:noFill/>
          <a:ln w="76200" cap="flat" cmpd="sng">
            <a:solidFill>
              <a:srgbClr val="2E75B5"/>
            </a:solidFill>
            <a:prstDash val="solid"/>
            <a:miter lim="800000"/>
            <a:headEnd type="none" w="med" len="med"/>
            <a:tailEnd type="stealth" w="lg" len="lg"/>
          </a:ln>
        </p:spPr>
      </p:cxnSp>
      <p:sp>
        <p:nvSpPr>
          <p:cNvPr id="274" name="Shape 274"/>
          <p:cNvSpPr txBox="1"/>
          <p:nvPr/>
        </p:nvSpPr>
        <p:spPr>
          <a:xfrm>
            <a:off x="10172391" y="5303529"/>
            <a:ext cx="98924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IN" sz="2800" b="1" dirty="0">
                <a:solidFill>
                  <a:srgbClr val="008000"/>
                </a:solidFill>
                <a:latin typeface="Calibri"/>
                <a:ea typeface="Calibri"/>
                <a:cs typeface="Calibri"/>
                <a:sym typeface="Calibri"/>
              </a:rPr>
              <a:t>&lt;11%</a:t>
            </a:r>
            <a:endParaRPr dirty="0"/>
          </a:p>
        </p:txBody>
      </p:sp>
      <p:sp>
        <p:nvSpPr>
          <p:cNvPr id="275" name="Shape 275"/>
          <p:cNvSpPr/>
          <p:nvPr/>
        </p:nvSpPr>
        <p:spPr>
          <a:xfrm>
            <a:off x="9746520" y="5384800"/>
            <a:ext cx="241595" cy="393700"/>
          </a:xfrm>
          <a:prstGeom prst="rightBrace">
            <a:avLst>
              <a:gd name="adj1" fmla="val 8333"/>
              <a:gd name="adj2" fmla="val 50000"/>
            </a:avLst>
          </a:prstGeom>
          <a:noFill/>
          <a:ln w="50800" cap="flat" cmpd="sng">
            <a:solidFill>
              <a:srgbClr val="008000"/>
            </a:solidFill>
            <a:prstDash val="solid"/>
            <a:miter lim="800000"/>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6" name="Shape 276"/>
          <p:cNvSpPr txBox="1"/>
          <p:nvPr/>
        </p:nvSpPr>
        <p:spPr>
          <a:xfrm>
            <a:off x="2132122" y="1395824"/>
            <a:ext cx="890692"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2000" b="1">
                <a:solidFill>
                  <a:srgbClr val="000000"/>
                </a:solidFill>
                <a:latin typeface="Calibri"/>
                <a:ea typeface="Calibri"/>
                <a:cs typeface="Calibri"/>
                <a:sym typeface="Calibri"/>
              </a:rPr>
              <a:t>218M</a:t>
            </a:r>
            <a:endParaRPr/>
          </a:p>
        </p:txBody>
      </p:sp>
      <p:sp>
        <p:nvSpPr>
          <p:cNvPr id="277" name="Shape 277"/>
          <p:cNvSpPr txBox="1"/>
          <p:nvPr/>
        </p:nvSpPr>
        <p:spPr>
          <a:xfrm>
            <a:off x="4134058" y="4031576"/>
            <a:ext cx="921128"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2000" b="1">
                <a:solidFill>
                  <a:srgbClr val="000000"/>
                </a:solidFill>
                <a:latin typeface="Calibri"/>
                <a:ea typeface="Calibri"/>
                <a:cs typeface="Calibri"/>
                <a:sym typeface="Calibri"/>
              </a:rPr>
              <a:t>74M</a:t>
            </a:r>
            <a:endParaRPr/>
          </a:p>
        </p:txBody>
      </p:sp>
      <p:sp>
        <p:nvSpPr>
          <p:cNvPr id="278" name="Shape 278"/>
          <p:cNvSpPr txBox="1"/>
          <p:nvPr/>
        </p:nvSpPr>
        <p:spPr>
          <a:xfrm>
            <a:off x="6191986" y="4284918"/>
            <a:ext cx="886107"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2000" b="1">
                <a:solidFill>
                  <a:srgbClr val="000000"/>
                </a:solidFill>
                <a:latin typeface="Calibri"/>
                <a:ea typeface="Calibri"/>
                <a:cs typeface="Calibri"/>
                <a:sym typeface="Calibri"/>
              </a:rPr>
              <a:t>60M</a:t>
            </a:r>
            <a:endParaRPr/>
          </a:p>
        </p:txBody>
      </p:sp>
      <p:sp>
        <p:nvSpPr>
          <p:cNvPr id="279" name="Shape 279"/>
          <p:cNvSpPr txBox="1"/>
          <p:nvPr/>
        </p:nvSpPr>
        <p:spPr>
          <a:xfrm>
            <a:off x="8193033" y="4960615"/>
            <a:ext cx="911385"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2000" b="1">
                <a:solidFill>
                  <a:srgbClr val="000000"/>
                </a:solidFill>
                <a:latin typeface="Calibri"/>
                <a:ea typeface="Calibri"/>
                <a:cs typeface="Calibri"/>
                <a:sym typeface="Calibri"/>
              </a:rPr>
              <a:t>24M</a:t>
            </a:r>
            <a:endParaRPr/>
          </a:p>
        </p:txBody>
      </p:sp>
      <p:sp>
        <p:nvSpPr>
          <p:cNvPr id="280" name="Shape 280"/>
          <p:cNvSpPr txBox="1"/>
          <p:nvPr/>
        </p:nvSpPr>
        <p:spPr>
          <a:xfrm>
            <a:off x="7016020" y="1739900"/>
            <a:ext cx="4152900" cy="1473200"/>
          </a:xfrm>
          <a:prstGeom prst="rect">
            <a:avLst/>
          </a:prstGeom>
          <a:noFill/>
          <a:ln w="25400" cap="flat" cmpd="sng">
            <a:noFill/>
            <a:prstDash val="solid"/>
            <a:round/>
            <a:headEnd type="none" w="med" len="med"/>
            <a:tailEnd type="none" w="med" len="med"/>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7030A0"/>
              </a:buClr>
              <a:buSzPts val="2400"/>
              <a:buFont typeface="Calibri"/>
              <a:buNone/>
            </a:pPr>
            <a:r>
              <a:rPr lang="en-IN" sz="2400" i="1" u="none" strike="noStrike" cap="none" dirty="0">
                <a:solidFill>
                  <a:srgbClr val="C00000"/>
                </a:solidFill>
                <a:latin typeface="Calibri"/>
                <a:ea typeface="Calibri"/>
                <a:cs typeface="Calibri"/>
                <a:sym typeface="Calibri"/>
              </a:rPr>
              <a:t>Barely 1 in 10 of the 218 million adults with hypertension</a:t>
            </a:r>
            <a:br>
              <a:rPr lang="en-IN" sz="2400" i="1" u="none" strike="noStrike" cap="none" dirty="0">
                <a:solidFill>
                  <a:srgbClr val="C00000"/>
                </a:solidFill>
                <a:latin typeface="Calibri"/>
                <a:ea typeface="Calibri"/>
                <a:cs typeface="Calibri"/>
                <a:sym typeface="Calibri"/>
              </a:rPr>
            </a:br>
            <a:r>
              <a:rPr lang="en-IN" sz="2400" i="1" u="none" strike="noStrike" cap="none" dirty="0">
                <a:solidFill>
                  <a:srgbClr val="C00000"/>
                </a:solidFill>
                <a:latin typeface="Calibri"/>
                <a:ea typeface="Calibri"/>
                <a:cs typeface="Calibri"/>
                <a:sym typeface="Calibri"/>
              </a:rPr>
              <a:t>in India have it under control</a:t>
            </a:r>
            <a:endParaRPr dirty="0">
              <a:solidFill>
                <a:srgbClr val="C00000"/>
              </a:solidFill>
            </a:endParaRPr>
          </a:p>
        </p:txBody>
      </p:sp>
      <p:sp>
        <p:nvSpPr>
          <p:cNvPr id="15" name="Shape 274">
            <a:extLst>
              <a:ext uri="{FF2B5EF4-FFF2-40B4-BE49-F238E27FC236}">
                <a16:creationId xmlns="" xmlns:a16="http://schemas.microsoft.com/office/drawing/2014/main" id="{AC213334-9368-4B31-B285-9381917E6337}"/>
              </a:ext>
            </a:extLst>
          </p:cNvPr>
          <p:cNvSpPr txBox="1"/>
          <p:nvPr/>
        </p:nvSpPr>
        <p:spPr>
          <a:xfrm>
            <a:off x="4174673" y="4899060"/>
            <a:ext cx="839898"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2400" b="1" dirty="0">
                <a:solidFill>
                  <a:schemeClr val="bg1"/>
                </a:solidFill>
                <a:latin typeface="Calibri"/>
                <a:ea typeface="Calibri"/>
                <a:cs typeface="Calibri"/>
                <a:sym typeface="Calibri"/>
              </a:rPr>
              <a:t>34%</a:t>
            </a:r>
            <a:endParaRPr sz="1200" dirty="0">
              <a:solidFill>
                <a:schemeClr val="bg1"/>
              </a:solidFill>
            </a:endParaRPr>
          </a:p>
        </p:txBody>
      </p:sp>
      <p:sp>
        <p:nvSpPr>
          <p:cNvPr id="16" name="Shape 274">
            <a:extLst>
              <a:ext uri="{FF2B5EF4-FFF2-40B4-BE49-F238E27FC236}">
                <a16:creationId xmlns="" xmlns:a16="http://schemas.microsoft.com/office/drawing/2014/main" id="{D1C6A96A-2396-4B98-AA22-EFC548B46F89}"/>
              </a:ext>
            </a:extLst>
          </p:cNvPr>
          <p:cNvSpPr txBox="1"/>
          <p:nvPr/>
        </p:nvSpPr>
        <p:spPr>
          <a:xfrm>
            <a:off x="6215090" y="5023394"/>
            <a:ext cx="839898"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IN" sz="2400" b="1" dirty="0">
                <a:solidFill>
                  <a:schemeClr val="bg1"/>
                </a:solidFill>
                <a:latin typeface="Calibri"/>
                <a:ea typeface="Calibri"/>
                <a:cs typeface="Calibri"/>
                <a:sym typeface="Calibri"/>
              </a:rPr>
              <a:t>27%</a:t>
            </a:r>
            <a:endParaRPr sz="1200" dirty="0">
              <a:solidFill>
                <a:schemeClr val="bg1"/>
              </a:solidFil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609600" y="389112"/>
            <a:ext cx="10358058" cy="94666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4000"/>
              <a:buFont typeface="Calibri"/>
              <a:buNone/>
            </a:pPr>
            <a:r>
              <a:rPr lang="en-IN" sz="4000" b="0" i="0" u="none" strike="noStrike" cap="none">
                <a:solidFill>
                  <a:srgbClr val="0070C0"/>
                </a:solidFill>
                <a:latin typeface="Calibri"/>
                <a:ea typeface="Calibri"/>
                <a:cs typeface="Calibri"/>
                <a:sym typeface="Calibri"/>
              </a:rPr>
              <a:t>National targets for CVDs </a:t>
            </a:r>
            <a:endParaRPr sz="4000" b="0" i="0" u="none" strike="noStrike" cap="none">
              <a:solidFill>
                <a:srgbClr val="0070C0"/>
              </a:solidFill>
              <a:latin typeface="Calibri"/>
              <a:ea typeface="Calibri"/>
              <a:cs typeface="Calibri"/>
              <a:sym typeface="Calibri"/>
            </a:endParaRPr>
          </a:p>
        </p:txBody>
      </p:sp>
      <p:sp>
        <p:nvSpPr>
          <p:cNvPr id="309" name="Shape 309"/>
          <p:cNvSpPr txBox="1">
            <a:spLocks noGrp="1"/>
          </p:cNvSpPr>
          <p:nvPr>
            <p:ph idx="1"/>
          </p:nvPr>
        </p:nvSpPr>
        <p:spPr>
          <a:xfrm>
            <a:off x="609600" y="1435100"/>
            <a:ext cx="10985500" cy="510539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10000"/>
              </a:lnSpc>
              <a:spcBef>
                <a:spcPts val="0"/>
              </a:spcBef>
              <a:spcAft>
                <a:spcPts val="0"/>
              </a:spcAft>
              <a:buClr>
                <a:schemeClr val="dk1"/>
              </a:buClr>
              <a:buSzPts val="2800"/>
              <a:buFont typeface="Arial"/>
              <a:buChar char="•"/>
            </a:pPr>
            <a:endParaRPr lang="en-IN" sz="2800" b="0" i="0" u="none" strike="noStrike" cap="none" dirty="0" smtClean="0">
              <a:solidFill>
                <a:schemeClr val="dk1"/>
              </a:solidFill>
              <a:latin typeface="Calibri"/>
              <a:ea typeface="Calibri"/>
              <a:cs typeface="Calibri"/>
              <a:sym typeface="Calibri"/>
            </a:endParaRPr>
          </a:p>
          <a:p>
            <a:pPr marL="342900" marR="0" lvl="0" indent="-342900" algn="l" rtl="0">
              <a:lnSpc>
                <a:spcPct val="110000"/>
              </a:lnSpc>
              <a:spcBef>
                <a:spcPts val="0"/>
              </a:spcBef>
              <a:spcAft>
                <a:spcPts val="0"/>
              </a:spcAft>
              <a:buClr>
                <a:schemeClr val="dk1"/>
              </a:buClr>
              <a:buSzPts val="2800"/>
              <a:buFont typeface="Arial"/>
              <a:buChar char="•"/>
            </a:pPr>
            <a:endParaRPr lang="en-IN" dirty="0" smtClean="0">
              <a:solidFill>
                <a:schemeClr val="dk1"/>
              </a:solidFill>
              <a:latin typeface="Calibri"/>
              <a:ea typeface="Calibri"/>
              <a:cs typeface="Calibri"/>
              <a:sym typeface="Calibri"/>
            </a:endParaRPr>
          </a:p>
          <a:p>
            <a:pPr marL="342900" marR="0" lvl="0" indent="-342900" algn="l" rtl="0">
              <a:lnSpc>
                <a:spcPct val="110000"/>
              </a:lnSpc>
              <a:spcBef>
                <a:spcPts val="0"/>
              </a:spcBef>
              <a:spcAft>
                <a:spcPts val="0"/>
              </a:spcAft>
              <a:buClr>
                <a:schemeClr val="dk1"/>
              </a:buClr>
              <a:buSzPts val="2800"/>
              <a:buFont typeface="Arial"/>
              <a:buChar char="•"/>
            </a:pPr>
            <a:r>
              <a:rPr lang="en-IN" sz="2800" b="0" i="0" u="none" strike="noStrike" cap="none" dirty="0" smtClean="0">
                <a:solidFill>
                  <a:schemeClr val="dk1"/>
                </a:solidFill>
                <a:latin typeface="Calibri"/>
                <a:ea typeface="Calibri"/>
                <a:cs typeface="Calibri"/>
                <a:sym typeface="Calibri"/>
              </a:rPr>
              <a:t>National </a:t>
            </a:r>
            <a:r>
              <a:rPr lang="en-IN" sz="2800" b="0" i="0" u="none" strike="noStrike" cap="none" dirty="0">
                <a:solidFill>
                  <a:schemeClr val="dk1"/>
                </a:solidFill>
                <a:latin typeface="Calibri"/>
                <a:ea typeface="Calibri"/>
                <a:cs typeface="Calibri"/>
                <a:sym typeface="Calibri"/>
              </a:rPr>
              <a:t>action plan includes specific targets to be achieved by 2025:   </a:t>
            </a:r>
            <a:endParaRPr sz="2800" b="0" i="0" u="none" strike="noStrike" cap="none">
              <a:solidFill>
                <a:schemeClr val="dk1"/>
              </a:solidFill>
              <a:latin typeface="Calibri"/>
              <a:ea typeface="Calibri"/>
              <a:cs typeface="Calibri"/>
              <a:sym typeface="Calibri"/>
            </a:endParaRPr>
          </a:p>
          <a:p>
            <a:pPr marL="685800" marR="0" lvl="1" indent="-228600" algn="l" rtl="0">
              <a:lnSpc>
                <a:spcPct val="110000"/>
              </a:lnSpc>
              <a:spcBef>
                <a:spcPts val="1200"/>
              </a:spcBef>
              <a:spcAft>
                <a:spcPts val="0"/>
              </a:spcAft>
              <a:buClr>
                <a:schemeClr val="dk1"/>
              </a:buClr>
              <a:buSzPts val="2800"/>
              <a:buFont typeface="Arial"/>
              <a:buChar char="•"/>
            </a:pPr>
            <a:r>
              <a:rPr lang="en-IN" sz="2800" b="0" i="0" u="none" strike="noStrike" cap="none" dirty="0">
                <a:solidFill>
                  <a:schemeClr val="dk1"/>
                </a:solidFill>
                <a:latin typeface="Calibri"/>
                <a:ea typeface="Calibri"/>
                <a:cs typeface="Calibri"/>
                <a:sym typeface="Calibri"/>
              </a:rPr>
              <a:t>25% relative reduction in overall mortality from CVD</a:t>
            </a:r>
            <a:endParaRPr sz="2800" b="0" i="0" u="none" strike="noStrike" cap="none">
              <a:solidFill>
                <a:schemeClr val="dk1"/>
              </a:solidFill>
              <a:latin typeface="Calibri"/>
              <a:ea typeface="Calibri"/>
              <a:cs typeface="Calibri"/>
              <a:sym typeface="Calibri"/>
            </a:endParaRPr>
          </a:p>
          <a:p>
            <a:pPr marL="685800" marR="0" lvl="1" indent="-228600" algn="l" rtl="0">
              <a:lnSpc>
                <a:spcPct val="110000"/>
              </a:lnSpc>
              <a:spcBef>
                <a:spcPts val="1200"/>
              </a:spcBef>
              <a:spcAft>
                <a:spcPts val="0"/>
              </a:spcAft>
              <a:buClr>
                <a:schemeClr val="dk1"/>
              </a:buClr>
              <a:buSzPts val="2800"/>
              <a:buFont typeface="Arial"/>
              <a:buChar char="•"/>
            </a:pPr>
            <a:r>
              <a:rPr lang="en-IN" sz="2800" b="0" i="0" u="none" strike="noStrike" cap="none" dirty="0">
                <a:solidFill>
                  <a:schemeClr val="dk1"/>
                </a:solidFill>
                <a:latin typeface="Calibri"/>
                <a:ea typeface="Calibri"/>
                <a:cs typeface="Calibri"/>
                <a:sym typeface="Calibri"/>
              </a:rPr>
              <a:t>30% relative reduction in mean population intake of salt/sodium</a:t>
            </a:r>
            <a:endParaRPr sz="2800" b="0" i="0" u="none" strike="noStrike" cap="none">
              <a:solidFill>
                <a:schemeClr val="dk1"/>
              </a:solidFill>
              <a:latin typeface="Calibri"/>
              <a:ea typeface="Calibri"/>
              <a:cs typeface="Calibri"/>
              <a:sym typeface="Calibri"/>
            </a:endParaRPr>
          </a:p>
          <a:p>
            <a:pPr marL="685800" marR="0" lvl="1" indent="-228600" algn="l" rtl="0">
              <a:lnSpc>
                <a:spcPct val="110000"/>
              </a:lnSpc>
              <a:spcBef>
                <a:spcPts val="1200"/>
              </a:spcBef>
              <a:spcAft>
                <a:spcPts val="0"/>
              </a:spcAft>
              <a:buClr>
                <a:schemeClr val="dk1"/>
              </a:buClr>
              <a:buSzPts val="2800"/>
              <a:buFont typeface="Arial"/>
              <a:buChar char="•"/>
            </a:pPr>
            <a:r>
              <a:rPr lang="en-IN" sz="2800" b="0" i="0" u="none" strike="noStrike" cap="none" dirty="0">
                <a:solidFill>
                  <a:schemeClr val="dk1"/>
                </a:solidFill>
                <a:latin typeface="Calibri"/>
                <a:ea typeface="Calibri"/>
                <a:cs typeface="Calibri"/>
                <a:sym typeface="Calibri"/>
              </a:rPr>
              <a:t>25% relative reduction in prevalence of raised blood </a:t>
            </a:r>
            <a:r>
              <a:rPr lang="en-IN" sz="2800" b="0" i="0" u="none" strike="noStrike" cap="none" dirty="0" smtClean="0">
                <a:solidFill>
                  <a:schemeClr val="dk1"/>
                </a:solidFill>
                <a:latin typeface="Calibri"/>
                <a:ea typeface="Calibri"/>
                <a:cs typeface="Calibri"/>
                <a:sym typeface="Calibri"/>
              </a:rPr>
              <a:t>pressure</a:t>
            </a:r>
          </a:p>
          <a:p>
            <a:pPr marL="685800" marR="0" lvl="1" indent="-228600" algn="l" rtl="0">
              <a:lnSpc>
                <a:spcPct val="110000"/>
              </a:lnSpc>
              <a:spcBef>
                <a:spcPts val="1200"/>
              </a:spcBef>
              <a:spcAft>
                <a:spcPts val="0"/>
              </a:spcAft>
              <a:buClr>
                <a:schemeClr val="dk1"/>
              </a:buClr>
              <a:buSzPts val="2800"/>
              <a:buFont typeface="Arial"/>
              <a:buChar char="•"/>
            </a:pPr>
            <a:endParaRPr lang="en-IN" sz="2800" dirty="0" smtClean="0">
              <a:solidFill>
                <a:schemeClr val="dk1"/>
              </a:solidFill>
              <a:latin typeface="Calibri"/>
              <a:ea typeface="Calibri"/>
              <a:cs typeface="Calibri"/>
              <a:sym typeface="Calibri"/>
            </a:endParaRPr>
          </a:p>
          <a:p>
            <a:pPr marL="685800" marR="0" lvl="1" indent="-228600" algn="l" rtl="0">
              <a:lnSpc>
                <a:spcPct val="110000"/>
              </a:lnSpc>
              <a:spcBef>
                <a:spcPts val="1200"/>
              </a:spcBef>
              <a:spcAft>
                <a:spcPts val="0"/>
              </a:spcAft>
              <a:buClr>
                <a:schemeClr val="dk1"/>
              </a:buClr>
              <a:buSzPts val="2800"/>
              <a:buFont typeface="Arial"/>
              <a:buChar char="•"/>
            </a:pPr>
            <a:r>
              <a:rPr lang="en-IN" sz="2800" b="1" i="0" u="none" strike="noStrike" cap="none" dirty="0" smtClean="0">
                <a:solidFill>
                  <a:schemeClr val="dk1"/>
                </a:solidFill>
                <a:latin typeface="Calibri"/>
                <a:ea typeface="Calibri"/>
                <a:cs typeface="Calibri"/>
                <a:sym typeface="Calibri"/>
              </a:rPr>
              <a:t>THE SDG GOAL FOR KERALA  IS TARGETING TO ACHIEVE THIS BY 2020 </a:t>
            </a:r>
            <a:endParaRPr sz="1600" b="1" i="0" u="none" strike="noStrike" cap="none">
              <a:solidFill>
                <a:schemeClr val="dk1"/>
              </a:solidFill>
              <a:latin typeface="Calibri"/>
              <a:ea typeface="Calibri"/>
              <a:cs typeface="Calibri"/>
              <a:sym typeface="Calibri"/>
            </a:endParaRPr>
          </a:p>
          <a:p>
            <a:pPr marL="228600" marR="0" lvl="0" indent="-50800" algn="l" rtl="0">
              <a:lnSpc>
                <a:spcPct val="100000"/>
              </a:lnSpc>
              <a:spcBef>
                <a:spcPts val="12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838200" y="160338"/>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70C0"/>
              </a:buClr>
              <a:buSzPts val="4000"/>
              <a:buFont typeface="Calibri"/>
              <a:buNone/>
            </a:pPr>
            <a:r>
              <a:rPr lang="en-IN" sz="4000" b="0" i="0" u="none" strike="noStrike" cap="none" dirty="0">
                <a:solidFill>
                  <a:srgbClr val="0070C0"/>
                </a:solidFill>
                <a:latin typeface="Calibri"/>
                <a:ea typeface="Calibri"/>
                <a:cs typeface="Calibri"/>
                <a:sym typeface="Calibri"/>
              </a:rPr>
              <a:t>Prevalence of HTN in various Indian states</a:t>
            </a:r>
            <a:endParaRPr dirty="0"/>
          </a:p>
        </p:txBody>
      </p:sp>
      <p:pic>
        <p:nvPicPr>
          <p:cNvPr id="295" name="Shape 295"/>
          <p:cNvPicPr preferRelativeResize="0"/>
          <p:nvPr/>
        </p:nvPicPr>
        <p:blipFill rotWithShape="1">
          <a:blip r:embed="rId3">
            <a:alphaModFix/>
          </a:blip>
          <a:srcRect/>
          <a:stretch/>
        </p:blipFill>
        <p:spPr>
          <a:xfrm>
            <a:off x="1295400" y="1382911"/>
            <a:ext cx="10058400" cy="5006974"/>
          </a:xfrm>
          <a:prstGeom prst="rect">
            <a:avLst/>
          </a:prstGeom>
          <a:noFill/>
          <a:ln>
            <a:noFill/>
          </a:ln>
        </p:spPr>
      </p:pic>
      <p:sp>
        <p:nvSpPr>
          <p:cNvPr id="2" name="Rectangle 1">
            <a:extLst>
              <a:ext uri="{FF2B5EF4-FFF2-40B4-BE49-F238E27FC236}">
                <a16:creationId xmlns="" xmlns:a16="http://schemas.microsoft.com/office/drawing/2014/main" id="{C1776917-C605-42C5-A6E3-3AAC0215C727}"/>
              </a:ext>
            </a:extLst>
          </p:cNvPr>
          <p:cNvSpPr/>
          <p:nvPr/>
        </p:nvSpPr>
        <p:spPr>
          <a:xfrm>
            <a:off x="8852794" y="6389885"/>
            <a:ext cx="2501006" cy="307777"/>
          </a:xfrm>
          <a:prstGeom prst="rect">
            <a:avLst/>
          </a:prstGeom>
        </p:spPr>
        <p:txBody>
          <a:bodyPr wrap="none">
            <a:spAutoFit/>
          </a:bodyPr>
          <a:lstStyle/>
          <a:p>
            <a:r>
              <a:rPr lang="en-IN" i="1" dirty="0">
                <a:solidFill>
                  <a:schemeClr val="tx1"/>
                </a:solidFill>
                <a:latin typeface="Calibri"/>
                <a:ea typeface="Calibri"/>
                <a:cs typeface="Calibri"/>
                <a:sym typeface="Calibri"/>
              </a:rPr>
              <a:t>Source: DLHS- 4 survey 2012-13</a:t>
            </a:r>
            <a:endParaRPr lang="en-IN" i="1"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67200" y="228600"/>
            <a:ext cx="7518400" cy="927100"/>
          </a:xfrm>
        </p:spPr>
        <p:style>
          <a:lnRef idx="1">
            <a:schemeClr val="accent4"/>
          </a:lnRef>
          <a:fillRef idx="2">
            <a:schemeClr val="accent4"/>
          </a:fillRef>
          <a:effectRef idx="1">
            <a:schemeClr val="accent4"/>
          </a:effectRef>
          <a:fontRef idx="minor">
            <a:schemeClr val="dk1"/>
          </a:fontRef>
        </p:style>
        <p:txBody>
          <a:bodyPr rtlCol="0">
            <a:normAutofit/>
          </a:bodyPr>
          <a:lstStyle/>
          <a:p>
            <a:pPr eaLnBrk="1" fontAlgn="auto" hangingPunct="1">
              <a:spcAft>
                <a:spcPts val="0"/>
              </a:spcAft>
              <a:defRPr/>
            </a:pPr>
            <a:r>
              <a:rPr lang="en-US" dirty="0" smtClean="0"/>
              <a:t>KERALA PROFILE</a:t>
            </a:r>
            <a:endParaRPr lang="en-US" dirty="0"/>
          </a:p>
        </p:txBody>
      </p:sp>
      <p:graphicFrame>
        <p:nvGraphicFramePr>
          <p:cNvPr id="5" name="Table 4"/>
          <p:cNvGraphicFramePr>
            <a:graphicFrameLocks noGrp="1"/>
          </p:cNvGraphicFramePr>
          <p:nvPr/>
        </p:nvGraphicFramePr>
        <p:xfrm>
          <a:off x="4165600" y="1371598"/>
          <a:ext cx="7721600" cy="5393270"/>
        </p:xfrm>
        <a:graphic>
          <a:graphicData uri="http://schemas.openxmlformats.org/drawingml/2006/table">
            <a:tbl>
              <a:tblPr firstRow="1" bandRow="1">
                <a:effectLst>
                  <a:innerShdw blurRad="114300">
                    <a:prstClr val="black"/>
                  </a:innerShdw>
                </a:effectLst>
                <a:tableStyleId>{5C22544A-7EE6-4342-B048-85BDC9FD1C3A}</a:tableStyleId>
              </a:tblPr>
              <a:tblGrid>
                <a:gridCol w="4723803"/>
                <a:gridCol w="2997797"/>
              </a:tblGrid>
              <a:tr h="803837">
                <a:tc>
                  <a:txBody>
                    <a:bodyPr/>
                    <a:lstStyle/>
                    <a:p>
                      <a:r>
                        <a:rPr lang="en-US" sz="2800" dirty="0" smtClean="0">
                          <a:solidFill>
                            <a:schemeClr val="tx1"/>
                          </a:solidFill>
                        </a:rPr>
                        <a:t>Particulars</a:t>
                      </a:r>
                      <a:endParaRPr lang="en-US" sz="2800" dirty="0">
                        <a:solidFill>
                          <a:schemeClr val="tx1"/>
                        </a:solidFill>
                      </a:endParaRPr>
                    </a:p>
                  </a:txBody>
                  <a:tcPr marL="121920" marR="121920"/>
                </a:tc>
                <a:tc>
                  <a:txBody>
                    <a:bodyPr/>
                    <a:lstStyle/>
                    <a:p>
                      <a:r>
                        <a:rPr lang="en-US" sz="2800" dirty="0" smtClean="0">
                          <a:solidFill>
                            <a:schemeClr val="tx1"/>
                          </a:solidFill>
                        </a:rPr>
                        <a:t>Numbers</a:t>
                      </a:r>
                      <a:r>
                        <a:rPr lang="en-US" sz="1800" dirty="0" smtClean="0">
                          <a:solidFill>
                            <a:schemeClr val="tx1"/>
                          </a:solidFill>
                        </a:rPr>
                        <a:t>(Millions)</a:t>
                      </a:r>
                      <a:endParaRPr lang="en-US" sz="1800" dirty="0">
                        <a:solidFill>
                          <a:schemeClr val="tx1"/>
                        </a:solidFill>
                      </a:endParaRPr>
                    </a:p>
                  </a:txBody>
                  <a:tcPr marL="121920" marR="121920"/>
                </a:tc>
              </a:tr>
              <a:tr h="575397">
                <a:tc>
                  <a:txBody>
                    <a:bodyPr/>
                    <a:lstStyle/>
                    <a:p>
                      <a:r>
                        <a:rPr lang="en-US" sz="2800" dirty="0" smtClean="0">
                          <a:latin typeface="Arial" pitchFamily="34" charset="0"/>
                          <a:cs typeface="Arial" pitchFamily="34" charset="0"/>
                        </a:rPr>
                        <a:t>Population </a:t>
                      </a:r>
                      <a:endParaRPr lang="en-US" sz="2800" dirty="0"/>
                    </a:p>
                  </a:txBody>
                  <a:tcPr marL="121920" marR="121920"/>
                </a:tc>
                <a:tc>
                  <a:txBody>
                    <a:bodyPr/>
                    <a:lstStyle/>
                    <a:p>
                      <a:r>
                        <a:rPr lang="en-US" sz="2800" dirty="0" smtClean="0">
                          <a:latin typeface="Arial" pitchFamily="34" charset="0"/>
                          <a:cs typeface="Arial" pitchFamily="34" charset="0"/>
                        </a:rPr>
                        <a:t>33.39</a:t>
                      </a:r>
                      <a:endParaRPr lang="en-US" sz="2800" dirty="0"/>
                    </a:p>
                  </a:txBody>
                  <a:tcPr marL="121920" marR="121920"/>
                </a:tc>
              </a:tr>
              <a:tr h="575397">
                <a:tc>
                  <a:txBody>
                    <a:bodyPr/>
                    <a:lstStyle/>
                    <a:p>
                      <a:r>
                        <a:rPr lang="en-US" sz="2800" dirty="0" smtClean="0">
                          <a:latin typeface="Arial" pitchFamily="34" charset="0"/>
                          <a:cs typeface="Arial" pitchFamily="34" charset="0"/>
                        </a:rPr>
                        <a:t>Men</a:t>
                      </a:r>
                      <a:endParaRPr lang="en-US" sz="2800" dirty="0"/>
                    </a:p>
                  </a:txBody>
                  <a:tcPr marL="121920" marR="121920"/>
                </a:tc>
                <a:tc>
                  <a:txBody>
                    <a:bodyPr/>
                    <a:lstStyle/>
                    <a:p>
                      <a:r>
                        <a:rPr lang="en-US" sz="2800" dirty="0" smtClean="0">
                          <a:latin typeface="Arial" pitchFamily="34" charset="0"/>
                          <a:cs typeface="Arial" pitchFamily="34" charset="0"/>
                        </a:rPr>
                        <a:t>16.02</a:t>
                      </a:r>
                      <a:endParaRPr lang="en-US" sz="2800" dirty="0"/>
                    </a:p>
                  </a:txBody>
                  <a:tcPr marL="121920" marR="121920"/>
                </a:tc>
              </a:tr>
              <a:tr h="575397">
                <a:tc>
                  <a:txBody>
                    <a:bodyPr/>
                    <a:lstStyle/>
                    <a:p>
                      <a:r>
                        <a:rPr lang="en-US" sz="2800" dirty="0" smtClean="0">
                          <a:latin typeface="Arial" pitchFamily="34" charset="0"/>
                          <a:cs typeface="Arial" pitchFamily="34" charset="0"/>
                        </a:rPr>
                        <a:t>Women</a:t>
                      </a:r>
                      <a:endParaRPr lang="en-US" sz="2800" dirty="0"/>
                    </a:p>
                  </a:txBody>
                  <a:tcPr marL="121920" marR="121920"/>
                </a:tc>
                <a:tc>
                  <a:txBody>
                    <a:bodyPr/>
                    <a:lstStyle/>
                    <a:p>
                      <a:r>
                        <a:rPr lang="en-US" sz="2800" dirty="0" smtClean="0">
                          <a:latin typeface="Arial" pitchFamily="34" charset="0"/>
                          <a:cs typeface="Arial" pitchFamily="34" charset="0"/>
                        </a:rPr>
                        <a:t>17.37</a:t>
                      </a:r>
                      <a:endParaRPr lang="en-US" sz="2800" dirty="0"/>
                    </a:p>
                  </a:txBody>
                  <a:tcPr marL="121920" marR="121920"/>
                </a:tc>
              </a:tr>
              <a:tr h="561654">
                <a:tc>
                  <a:txBody>
                    <a:bodyPr/>
                    <a:lstStyle/>
                    <a:p>
                      <a:r>
                        <a:rPr lang="en-US" sz="2800" dirty="0" smtClean="0">
                          <a:latin typeface="Arial" pitchFamily="34" charset="0"/>
                          <a:cs typeface="Arial" pitchFamily="34" charset="0"/>
                        </a:rPr>
                        <a:t>Population density </a:t>
                      </a:r>
                      <a:endParaRPr lang="en-US" sz="2800" dirty="0"/>
                    </a:p>
                  </a:txBody>
                  <a:tcPr marL="121920" marR="121920"/>
                </a:tc>
                <a:tc>
                  <a:txBody>
                    <a:bodyPr/>
                    <a:lstStyle/>
                    <a:p>
                      <a:r>
                        <a:rPr lang="en-US" sz="2800" dirty="0" smtClean="0">
                          <a:latin typeface="Arial" pitchFamily="34" charset="0"/>
                          <a:cs typeface="Arial" pitchFamily="34" charset="0"/>
                        </a:rPr>
                        <a:t>859</a:t>
                      </a:r>
                      <a:endParaRPr lang="en-US" sz="2800" dirty="0"/>
                    </a:p>
                  </a:txBody>
                  <a:tcPr marL="121920" marR="121920"/>
                </a:tc>
              </a:tr>
              <a:tr h="575397">
                <a:tc>
                  <a:txBody>
                    <a:bodyPr/>
                    <a:lstStyle/>
                    <a:p>
                      <a:r>
                        <a:rPr lang="en-US" sz="2800" dirty="0" smtClean="0">
                          <a:latin typeface="Arial" pitchFamily="34" charset="0"/>
                          <a:cs typeface="Arial" pitchFamily="34" charset="0"/>
                        </a:rPr>
                        <a:t>Literacy	</a:t>
                      </a:r>
                      <a:endParaRPr lang="en-US" sz="2800" dirty="0"/>
                    </a:p>
                  </a:txBody>
                  <a:tcPr marL="121920" marR="121920"/>
                </a:tc>
                <a:tc>
                  <a:txBody>
                    <a:bodyPr/>
                    <a:lstStyle/>
                    <a:p>
                      <a:r>
                        <a:rPr lang="en-US" sz="2800" smtClean="0">
                          <a:latin typeface="Arial" pitchFamily="34" charset="0"/>
                          <a:cs typeface="Arial" pitchFamily="34" charset="0"/>
                        </a:rPr>
                        <a:t>93.</a:t>
                      </a:r>
                      <a:endParaRPr lang="en-US" sz="2800" dirty="0"/>
                    </a:p>
                  </a:txBody>
                  <a:tcPr marL="121920" marR="121920"/>
                </a:tc>
              </a:tr>
              <a:tr h="575397">
                <a:tc>
                  <a:txBody>
                    <a:bodyPr/>
                    <a:lstStyle/>
                    <a:p>
                      <a:r>
                        <a:rPr lang="en-US" sz="2800" dirty="0" smtClean="0">
                          <a:latin typeface="Arial" pitchFamily="34" charset="0"/>
                          <a:cs typeface="Arial" pitchFamily="34" charset="0"/>
                        </a:rPr>
                        <a:t>IMR</a:t>
                      </a:r>
                      <a:endParaRPr lang="en-US" sz="2800" dirty="0"/>
                    </a:p>
                  </a:txBody>
                  <a:tcPr marL="121920" marR="121920"/>
                </a:tc>
                <a:tc>
                  <a:txBody>
                    <a:bodyPr/>
                    <a:lstStyle/>
                    <a:p>
                      <a:r>
                        <a:rPr lang="en-US" sz="2800" dirty="0" smtClean="0">
                          <a:latin typeface="Arial" pitchFamily="34" charset="0"/>
                          <a:cs typeface="Arial" pitchFamily="34" charset="0"/>
                        </a:rPr>
                        <a:t>10 </a:t>
                      </a:r>
                      <a:endParaRPr lang="en-US" sz="2800" dirty="0"/>
                    </a:p>
                  </a:txBody>
                  <a:tcPr marL="121920" marR="121920"/>
                </a:tc>
              </a:tr>
              <a:tr h="575397">
                <a:tc>
                  <a:txBody>
                    <a:bodyPr/>
                    <a:lstStyle/>
                    <a:p>
                      <a:r>
                        <a:rPr lang="en-US" sz="2800" dirty="0" smtClean="0">
                          <a:latin typeface="Arial" pitchFamily="34" charset="0"/>
                          <a:cs typeface="Arial" pitchFamily="34" charset="0"/>
                        </a:rPr>
                        <a:t>MMR </a:t>
                      </a:r>
                      <a:endParaRPr lang="en-US" sz="2800" dirty="0"/>
                    </a:p>
                  </a:txBody>
                  <a:tcPr marL="121920" marR="121920"/>
                </a:tc>
                <a:tc>
                  <a:txBody>
                    <a:bodyPr/>
                    <a:lstStyle/>
                    <a:p>
                      <a:r>
                        <a:rPr lang="en-US" sz="2800" dirty="0" smtClean="0">
                          <a:latin typeface="Arial" pitchFamily="34" charset="0"/>
                          <a:cs typeface="Arial" pitchFamily="34" charset="0"/>
                        </a:rPr>
                        <a:t>46 </a:t>
                      </a:r>
                      <a:endParaRPr lang="en-US" sz="2800" dirty="0"/>
                    </a:p>
                  </a:txBody>
                  <a:tcPr marL="121920" marR="121920"/>
                </a:tc>
              </a:tr>
              <a:tr h="575397">
                <a:tc>
                  <a:txBody>
                    <a:bodyPr/>
                    <a:lstStyle/>
                    <a:p>
                      <a:pPr marL="0" indent="0">
                        <a:buFont typeface="+mj-lt"/>
                        <a:buNone/>
                      </a:pPr>
                      <a:r>
                        <a:rPr lang="en-US" sz="2800" dirty="0" smtClean="0">
                          <a:latin typeface="Arial" pitchFamily="34" charset="0"/>
                          <a:cs typeface="Arial" pitchFamily="34" charset="0"/>
                        </a:rPr>
                        <a:t>Life expectancy</a:t>
                      </a:r>
                      <a:endParaRPr lang="en-US" sz="2800" dirty="0"/>
                    </a:p>
                  </a:txBody>
                  <a:tcPr marL="121920" marR="121920"/>
                </a:tc>
                <a:tc>
                  <a:txBody>
                    <a:bodyPr/>
                    <a:lstStyle/>
                    <a:p>
                      <a:pPr marL="0" indent="0">
                        <a:buFont typeface="+mj-lt"/>
                        <a:buNone/>
                      </a:pPr>
                      <a:r>
                        <a:rPr lang="en-US" sz="2800" dirty="0" smtClean="0">
                          <a:latin typeface="Arial" pitchFamily="34" charset="0"/>
                          <a:cs typeface="Arial" pitchFamily="34" charset="0"/>
                        </a:rPr>
                        <a:t>74</a:t>
                      </a:r>
                      <a:endParaRPr lang="en-US" sz="2800" dirty="0"/>
                    </a:p>
                  </a:txBody>
                  <a:tcPr marL="121920" marR="121920"/>
                </a:tc>
              </a:tr>
            </a:tbl>
          </a:graphicData>
        </a:graphic>
      </p:graphicFrame>
      <p:pic>
        <p:nvPicPr>
          <p:cNvPr id="4100" name="Picture 3" descr="C:\Users\user\Desktop\NCD KERALA MAP\kerala Map\images11.jpg"/>
          <p:cNvPicPr>
            <a:picLocks noChangeAspect="1" noChangeArrowheads="1"/>
          </p:cNvPicPr>
          <p:nvPr/>
        </p:nvPicPr>
        <p:blipFill>
          <a:blip r:embed="rId2"/>
          <a:srcRect/>
          <a:stretch>
            <a:fillRect/>
          </a:stretch>
        </p:blipFill>
        <p:spPr bwMode="auto">
          <a:xfrm>
            <a:off x="304800" y="2667000"/>
            <a:ext cx="3759200" cy="4114800"/>
          </a:xfrm>
          <a:prstGeom prst="rect">
            <a:avLst/>
          </a:prstGeom>
          <a:noFill/>
          <a:ln w="9525">
            <a:noFill/>
            <a:miter lim="800000"/>
            <a:headEnd/>
            <a:tailEnd/>
          </a:ln>
        </p:spPr>
      </p:pic>
      <p:pic>
        <p:nvPicPr>
          <p:cNvPr id="4101" name="Picture 2" descr="http://www.hindujagruti.org/activities/campaigns/religious/save-temples/sri-padmanabhaswamy-temple.jpg"/>
          <p:cNvPicPr>
            <a:picLocks noChangeAspect="1" noChangeArrowheads="1"/>
          </p:cNvPicPr>
          <p:nvPr/>
        </p:nvPicPr>
        <p:blipFill>
          <a:blip r:embed="rId3"/>
          <a:srcRect/>
          <a:stretch>
            <a:fillRect/>
          </a:stretch>
        </p:blipFill>
        <p:spPr bwMode="auto">
          <a:xfrm>
            <a:off x="88901" y="0"/>
            <a:ext cx="40767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IHMI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IHMI PPT Theme" id="{95E491A1-F9C3-490C-B2C9-630591AC11B5}" vid="{07F1923D-D880-447F-AC05-5E3FA59BDE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IHMI PPT Theme</Template>
  <TotalTime>2676</TotalTime>
  <Words>2471</Words>
  <Application>Microsoft Office PowerPoint</Application>
  <PresentationFormat>Custom</PresentationFormat>
  <Paragraphs>574</Paragraphs>
  <Slides>53</Slides>
  <Notes>21</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IHMI PPT Theme</vt:lpstr>
      <vt:lpstr>India Hypertension Management Initiative Government of Kerala</vt:lpstr>
      <vt:lpstr>Hypertension is a Silent Killer </vt:lpstr>
      <vt:lpstr>Burden of CVDs &amp; Hypertension</vt:lpstr>
      <vt:lpstr>NCDs are major cause of death in India 2016</vt:lpstr>
      <vt:lpstr>High Blood Pressure is the World’s Leading Killer</vt:lpstr>
      <vt:lpstr>Most with Hypertension in India are NOT controlled</vt:lpstr>
      <vt:lpstr>National targets for CVDs </vt:lpstr>
      <vt:lpstr>Prevalence of HTN in various Indian states</vt:lpstr>
      <vt:lpstr>KERALA PROFILE</vt:lpstr>
      <vt:lpstr>Slide 10</vt:lpstr>
      <vt:lpstr>NCD control program- wheel of motion</vt:lpstr>
      <vt:lpstr>Slide 12</vt:lpstr>
      <vt:lpstr>DHS- AMCHSS- NCD Survey</vt:lpstr>
      <vt:lpstr>Problem </vt:lpstr>
      <vt:lpstr>IHMI Program Status</vt:lpstr>
      <vt:lpstr>    In sync with  WHO global HEARTS  initiative  Launched by WHO &amp; partners in Sept 2016 to reduce heart attacks and stroke  </vt:lpstr>
      <vt:lpstr>What is IHMI 4 districts piloted</vt:lpstr>
      <vt:lpstr>Timeline of Major Events – 1</vt:lpstr>
      <vt:lpstr>Timeline of Major Events – 2</vt:lpstr>
      <vt:lpstr>Protocol workshop chaired by ACS kerala, National and state level experts participated </vt:lpstr>
      <vt:lpstr>Field visits visit to institutions and houses lead by resolve team</vt:lpstr>
      <vt:lpstr>Appraisal visits to assess the preparedness of the districts lead by WHO and ICMR</vt:lpstr>
      <vt:lpstr>The official launch by Health minister in presence of ACS, DHS, Dr Tom Frieden </vt:lpstr>
      <vt:lpstr>Slide 24</vt:lpstr>
      <vt:lpstr>Slide 25</vt:lpstr>
      <vt:lpstr>Slide 26</vt:lpstr>
      <vt:lpstr>Establishing  NCD Pre-assessment Area</vt:lpstr>
      <vt:lpstr>BP apparatus used in pre check area</vt:lpstr>
      <vt:lpstr>Ideal Patient Flow on all days</vt:lpstr>
      <vt:lpstr>Slide 30</vt:lpstr>
      <vt:lpstr>Recording &amp; Reporting System</vt:lpstr>
      <vt:lpstr>Treatment Card</vt:lpstr>
      <vt:lpstr>Registration and issue of treatment card</vt:lpstr>
      <vt:lpstr>Slide 34</vt:lpstr>
      <vt:lpstr>Hypertension Facility Register</vt:lpstr>
      <vt:lpstr>Hypertension Facility Register</vt:lpstr>
      <vt:lpstr>Slide 37</vt:lpstr>
      <vt:lpstr>Patient Pass Book</vt:lpstr>
      <vt:lpstr>Slide 39</vt:lpstr>
      <vt:lpstr>Slide 40</vt:lpstr>
      <vt:lpstr>Integration with e health system</vt:lpstr>
      <vt:lpstr> Indicator based evaluation</vt:lpstr>
      <vt:lpstr>  Implementation of Population Based Screening   </vt:lpstr>
      <vt:lpstr>QUALITY STANDARDS IN HYPERTENSION MANAGEMENT</vt:lpstr>
      <vt:lpstr>IHMI Implementation Status</vt:lpstr>
      <vt:lpstr>Registration Status</vt:lpstr>
      <vt:lpstr>Implementation &amp; Registration – District wise status</vt:lpstr>
      <vt:lpstr>Training </vt:lpstr>
      <vt:lpstr>Training Status (%)</vt:lpstr>
      <vt:lpstr>Challenges</vt:lpstr>
      <vt:lpstr>Way forward</vt:lpstr>
      <vt:lpstr>Expected outcome</vt:lpstr>
      <vt:lpstr>Slide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PBS &amp; IHMI  Status Update</dc:title>
  <dc:creator>Gopinath TS</dc:creator>
  <cp:lastModifiedBy>HP</cp:lastModifiedBy>
  <cp:revision>137</cp:revision>
  <dcterms:created xsi:type="dcterms:W3CDTF">2018-09-29T07:51:47Z</dcterms:created>
  <dcterms:modified xsi:type="dcterms:W3CDTF">2018-10-30T12:27:01Z</dcterms:modified>
</cp:coreProperties>
</file>