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4"/>
  </p:sldMasterIdLst>
  <p:notesMasterIdLst>
    <p:notesMasterId r:id="rId28"/>
  </p:notesMasterIdLst>
  <p:sldIdLst>
    <p:sldId id="256" r:id="rId5"/>
    <p:sldId id="266" r:id="rId6"/>
    <p:sldId id="286" r:id="rId7"/>
    <p:sldId id="287" r:id="rId8"/>
    <p:sldId id="291" r:id="rId9"/>
    <p:sldId id="290" r:id="rId10"/>
    <p:sldId id="283" r:id="rId11"/>
    <p:sldId id="277" r:id="rId12"/>
    <p:sldId id="281" r:id="rId13"/>
    <p:sldId id="265" r:id="rId14"/>
    <p:sldId id="296" r:id="rId15"/>
    <p:sldId id="292" r:id="rId16"/>
    <p:sldId id="293" r:id="rId17"/>
    <p:sldId id="297" r:id="rId18"/>
    <p:sldId id="294" r:id="rId19"/>
    <p:sldId id="295" r:id="rId20"/>
    <p:sldId id="298" r:id="rId21"/>
    <p:sldId id="300" r:id="rId22"/>
    <p:sldId id="285" r:id="rId23"/>
    <p:sldId id="278" r:id="rId24"/>
    <p:sldId id="259" r:id="rId25"/>
    <p:sldId id="284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CC00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>
        <p:scale>
          <a:sx n="50" d="100"/>
          <a:sy n="50" d="100"/>
        </p:scale>
        <p:origin x="1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2AAD-6C3D-4BB7-8841-6DBD9DD1A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93686-D199-4D13-8822-0948A617F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78FF-7B06-4638-8A38-BCC6DE3B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9517-8E69-4FF1-9294-E1E54A394BA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3A187-3106-4A63-A216-905B8B0A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8EBA-827A-433E-8104-C18E987C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2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6333-05AC-49BC-88AA-646D5E8E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1B0E0-CF38-4A46-9F61-AA4919BD5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43A28-D5EB-4D16-BBD4-B1A7B315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F942-E3E4-447D-BFAE-5B5B25F76F4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224F-1224-4E56-BDFB-4625D65C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CD47F-83CD-4EA7-B233-CCEA5390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1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3E025-38AA-47B4-AEAF-D8D321F2A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D9A24-08BD-4FB2-A057-2141A8EE8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FFBAE-E558-4C22-8EBA-CF47CEC1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4CE-C594-4506-B364-99EFEEFBB023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86347-9335-4E76-9D95-E75F5738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E46E-27CD-4D70-A261-143978D2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3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7C2F-61DD-4368-80AB-A9115283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EDB3-08F4-462F-AD17-00E59B11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60B1B-62BC-4BB1-8EF3-5985782A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E48-174D-4FEB-9E49-805E25B6E4D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9E29-42BB-465D-BC2E-088174DC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DA2E6-9168-4D4A-BEB5-4C248858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C75F-9051-4C70-9CE0-E6682E07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C180-057F-4D76-B39F-9A3B7442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2D44C-70EF-45BD-B532-97EA97E5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E718-7869-4C6F-963F-37646651C40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C8FC-6D88-4098-ABC2-3A88A886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D1A19-1A08-4F8B-B82E-714B4AF0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5A9B-33CB-45DC-A530-E65461CE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656D-3D68-46CD-B503-6A0E19C53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DE962-6D17-4B10-B85D-CA7891271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48F9-BCEC-4883-9B68-90AF9152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8F81-CFCC-4380-95A1-3EA40326D83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9BABD-E2F2-49C8-AF88-1D85B760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300C7-741C-4FAE-B9F2-D5ADEFDD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6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D258-E907-45A8-B650-DE040267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E67ED-6129-400D-A791-7427328D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41A92-B218-432D-ABFB-ED036548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70059-9511-45C3-A736-5A7CF219F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0D575-F5D6-4AF1-9345-D36AC311E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2EB0A-6546-432F-B8B3-0E0B5631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D059-B916-4F7C-A4ED-4054F320AB5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C89DA-8FA0-4281-8DD3-2D5A29FE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77B7D-A2B7-441A-88D0-F1291081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9C0F-7C9A-47E4-A072-72B9464B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8134A-D9B7-4391-9407-DC1AAE5C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09DA-8BB6-47A9-8041-F86B534ABC44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357ED-D518-41BB-B90C-9795EF2A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A62CA-1E07-468C-A85A-B5DDD1BD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0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88A41-D39A-4527-B525-B6039268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D52A-4DB9-477E-8FA6-EFA1723225C0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D779B-E8E2-472F-A90C-A74BAD7E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51CC-DE4E-40D9-86B9-FC79C194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4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1699-7FAB-4542-8B2A-23197E97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71B10-830F-428A-AEE1-019D00CC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ABDB3-8575-43A7-975A-5B4CD68D3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18BD3-F6C7-4AD2-881F-90311CCD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5BC2-041D-4BFD-90E5-0281AA95C4F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8328-BB08-4E76-9DCB-0B6B140B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1B6B8-95D2-4238-98C9-7065020F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6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3E98-00D7-45C2-8F4D-5873D342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572B3-7E5A-4AAA-8078-52837F218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B2D3E-7619-4965-B1B0-2FACDB7D9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EEBB0-DC2B-450C-81E2-71D21C33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BD38-A805-4B2C-9BDF-D56E9438787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C32CF-2704-4998-9DD6-677E5CFB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A867-3D00-44C8-9112-F30C0169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349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D64-7AFA-463E-9DFC-19B41EB5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0A0FF-4847-49CE-8F49-5A8C345F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E8552-AD6C-4A32-A6CB-F06B5E5A7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BD38-A805-4B2C-9BDF-D56E9438787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D241E-FE6B-46E8-B2E4-3A30F84C3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69A8-B744-44EE-B509-D4D951A0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157668"/>
            <a:ext cx="12192000" cy="1517426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9600" b="1" dirty="0">
                <a:solidFill>
                  <a:srgbClr val="660066"/>
                </a:solidFill>
              </a:rPr>
              <a:t>HAMAR ASPATAL</a:t>
            </a:r>
          </a:p>
        </p:txBody>
      </p:sp>
      <p:sp useBgFill="1">
        <p:nvSpPr>
          <p:cNvPr id="3" name="Subtitle 2">
            <a:extLst>
              <a:ext uri="{FF2B5EF4-FFF2-40B4-BE49-F238E27FC236}">
                <a16:creationId xmlns:a16="http://schemas.microsoft.com/office/drawing/2014/main" id="{F0FC7E44-4828-47E6-A083-C1E38998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605" y="4373137"/>
            <a:ext cx="5910207" cy="1517427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Up-Gradation of Urban Health Centers</a:t>
            </a:r>
          </a:p>
        </p:txBody>
      </p:sp>
      <p:pic>
        <p:nvPicPr>
          <p:cNvPr id="6" name="Picture 5" descr="E:\nuhm\logos\png\cg health.png">
            <a:extLst>
              <a:ext uri="{FF2B5EF4-FFF2-40B4-BE49-F238E27FC236}">
                <a16:creationId xmlns:a16="http://schemas.microsoft.com/office/drawing/2014/main" id="{54083C62-1096-4EF0-9F36-5323C494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30" y="368680"/>
            <a:ext cx="1301279" cy="13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nuhm\logos\png\CG logo.png">
            <a:extLst>
              <a:ext uri="{FF2B5EF4-FFF2-40B4-BE49-F238E27FC236}">
                <a16:creationId xmlns:a16="http://schemas.microsoft.com/office/drawing/2014/main" id="{A3DB00CD-2ED8-432D-80F1-907AB6B5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" y="368680"/>
            <a:ext cx="1351813" cy="13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nuhm\logos\png\NUHM.png">
            <a:extLst>
              <a:ext uri="{FF2B5EF4-FFF2-40B4-BE49-F238E27FC236}">
                <a16:creationId xmlns:a16="http://schemas.microsoft.com/office/drawing/2014/main" id="{FF94A78E-2D39-4704-830B-AF67DAEC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96" y="306980"/>
            <a:ext cx="1519959" cy="13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nuhm\logos\png\output-onlinepngtools (8).png">
            <a:extLst>
              <a:ext uri="{FF2B5EF4-FFF2-40B4-BE49-F238E27FC236}">
                <a16:creationId xmlns:a16="http://schemas.microsoft.com/office/drawing/2014/main" id="{9D99D4FB-E058-4982-BB85-C3DDF8F6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18" y="306980"/>
            <a:ext cx="1519959" cy="13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3F3495C4-5470-4CA3-A5D0-22AB7FF39DA5}"/>
              </a:ext>
            </a:extLst>
          </p:cNvPr>
          <p:cNvSpPr/>
          <p:nvPr/>
        </p:nvSpPr>
        <p:spPr>
          <a:xfrm>
            <a:off x="-1005245" y="3614425"/>
            <a:ext cx="14202488" cy="271065"/>
          </a:xfrm>
          <a:prstGeom prst="mathMinus">
            <a:avLst/>
          </a:prstGeom>
          <a:gradFill flip="none" rotWithShape="1">
            <a:gsLst>
              <a:gs pos="19000">
                <a:srgbClr val="00CC00"/>
              </a:gs>
              <a:gs pos="72000">
                <a:srgbClr val="FF0066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7185B3-1BA1-4886-8658-92311DEE4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7537" y="3885490"/>
            <a:ext cx="4222679" cy="2821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77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5D6FE-4C5E-4C46-BC8F-3017834A8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39" y="228600"/>
            <a:ext cx="4925640" cy="5874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2FFE3-9C91-4B5B-91CD-794D5B730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1" y="228600"/>
            <a:ext cx="4967779" cy="57817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720014-8493-4A92-8395-806925E0401A}"/>
              </a:ext>
            </a:extLst>
          </p:cNvPr>
          <p:cNvSpPr txBox="1"/>
          <p:nvPr/>
        </p:nvSpPr>
        <p:spPr>
          <a:xfrm>
            <a:off x="0" y="6204667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660066"/>
                </a:solidFill>
              </a:rPr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C365C-ABC5-478D-A10D-9C43CD1FD936}"/>
              </a:ext>
            </a:extLst>
          </p:cNvPr>
          <p:cNvSpPr txBox="1"/>
          <p:nvPr/>
        </p:nvSpPr>
        <p:spPr>
          <a:xfrm>
            <a:off x="6096000" y="6204667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660066"/>
                </a:solidFill>
              </a:rPr>
              <a:t>After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26B8E-C590-44DB-90A9-B960F52C5097}"/>
              </a:ext>
            </a:extLst>
          </p:cNvPr>
          <p:cNvSpPr txBox="1"/>
          <p:nvPr/>
        </p:nvSpPr>
        <p:spPr>
          <a:xfrm>
            <a:off x="5959829" y="1183341"/>
            <a:ext cx="320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</a:t>
            </a:r>
          </a:p>
        </p:txBody>
      </p:sp>
    </p:spTree>
    <p:extLst>
      <p:ext uri="{BB962C8B-B14F-4D97-AF65-F5344CB8AC3E}">
        <p14:creationId xmlns:p14="http://schemas.microsoft.com/office/powerpoint/2010/main" val="78268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A64F-E897-4871-A2A0-1BB69A24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93"/>
            <a:ext cx="10515600" cy="893853"/>
          </a:xfrm>
        </p:spPr>
        <p:txBody>
          <a:bodyPr>
            <a:normAutofit fontScale="90000"/>
          </a:bodyPr>
          <a:lstStyle/>
          <a:p>
            <a:pPr algn="ctr"/>
            <a:br>
              <a:rPr lang="en-IN" dirty="0"/>
            </a:br>
            <a:r>
              <a:rPr lang="en-IN" sz="4900" b="1" dirty="0">
                <a:solidFill>
                  <a:srgbClr val="C00000"/>
                </a:solidFill>
              </a:rPr>
              <a:t>Structural &amp; functional integration</a:t>
            </a:r>
            <a:br>
              <a:rPr lang="en-IN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9A6141-21D0-4678-B25F-72C321468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351" y="1068513"/>
            <a:ext cx="5732123" cy="55069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3A1E8-EEAC-4B8A-B707-4066FD73A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41" y="976045"/>
            <a:ext cx="6035210" cy="55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85D-ED60-469E-BC06-B09FAE97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21" y="174661"/>
            <a:ext cx="11080679" cy="1036189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2. 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Expanded scope of services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7F770CB-464F-4ACA-8A70-4F871BD15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305938"/>
              </p:ext>
            </p:extLst>
          </p:nvPr>
        </p:nvGraphicFramePr>
        <p:xfrm>
          <a:off x="273119" y="1210849"/>
          <a:ext cx="11336679" cy="53467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43506">
                  <a:extLst>
                    <a:ext uri="{9D8B030D-6E8A-4147-A177-3AD203B41FA5}">
                      <a16:colId xmlns:a16="http://schemas.microsoft.com/office/drawing/2014/main" val="483141888"/>
                    </a:ext>
                  </a:extLst>
                </a:gridCol>
                <a:gridCol w="3148903">
                  <a:extLst>
                    <a:ext uri="{9D8B030D-6E8A-4147-A177-3AD203B41FA5}">
                      <a16:colId xmlns:a16="http://schemas.microsoft.com/office/drawing/2014/main" val="4133058613"/>
                    </a:ext>
                  </a:extLst>
                </a:gridCol>
                <a:gridCol w="3281495">
                  <a:extLst>
                    <a:ext uri="{9D8B030D-6E8A-4147-A177-3AD203B41FA5}">
                      <a16:colId xmlns:a16="http://schemas.microsoft.com/office/drawing/2014/main" val="294088285"/>
                    </a:ext>
                  </a:extLst>
                </a:gridCol>
                <a:gridCol w="3962775">
                  <a:extLst>
                    <a:ext uri="{9D8B030D-6E8A-4147-A177-3AD203B41FA5}">
                      <a16:colId xmlns:a16="http://schemas.microsoft.com/office/drawing/2014/main" val="3991715120"/>
                    </a:ext>
                  </a:extLst>
                </a:gridCol>
              </a:tblGrid>
              <a:tr h="653168">
                <a:tc rowSpan="2">
                  <a:txBody>
                    <a:bodyPr/>
                    <a:lstStyle/>
                    <a:p>
                      <a:pPr algn="ctr"/>
                      <a:r>
                        <a:rPr lang="en-IN" sz="2800" dirty="0" err="1"/>
                        <a:t>S.No</a:t>
                      </a:r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Services</a:t>
                      </a:r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Urban Health Facility</a:t>
                      </a:r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84819"/>
                  </a:ext>
                </a:extLst>
              </a:tr>
              <a:tr h="519502">
                <a:tc vMerge="1">
                  <a:txBody>
                    <a:bodyPr/>
                    <a:lstStyle/>
                    <a:p>
                      <a:endParaRPr lang="en-I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I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Before Intervention</a:t>
                      </a:r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After Intervention</a:t>
                      </a:r>
                      <a:endParaRPr lang="en-I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703126"/>
                  </a:ext>
                </a:extLst>
              </a:tr>
              <a:tr h="791196">
                <a:tc>
                  <a:txBody>
                    <a:bodyPr/>
                    <a:lstStyle/>
                    <a:p>
                      <a:r>
                        <a:rPr lang="en-IN" sz="2400" dirty="0"/>
                        <a:t>1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OPD Timing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9 AM to 1 PM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8 AM to 2 PM </a:t>
                      </a:r>
                    </a:p>
                    <a:p>
                      <a:pPr algn="ctr"/>
                      <a:r>
                        <a:rPr lang="en-IN" sz="2400" dirty="0"/>
                        <a:t>2 PM to 8 PM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262757"/>
                  </a:ext>
                </a:extLst>
              </a:tr>
              <a:tr h="574411">
                <a:tc>
                  <a:txBody>
                    <a:bodyPr/>
                    <a:lstStyle/>
                    <a:p>
                      <a:r>
                        <a:rPr lang="en-IN" sz="2400" dirty="0"/>
                        <a:t>2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Medicine availability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121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154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06275"/>
                  </a:ext>
                </a:extLst>
              </a:tr>
              <a:tr h="484764">
                <a:tc>
                  <a:txBody>
                    <a:bodyPr/>
                    <a:lstStyle/>
                    <a:p>
                      <a:r>
                        <a:rPr lang="en-IN" sz="2400" dirty="0"/>
                        <a:t>3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Diagnostic Services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22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42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151702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r>
                        <a:rPr lang="en-IN" sz="2400" dirty="0"/>
                        <a:t>4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X-Ray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Yes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99331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r>
                        <a:rPr lang="en-IN" sz="2400" dirty="0"/>
                        <a:t>5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Dental Services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Yes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23168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r>
                        <a:rPr lang="en-IN" sz="2400" dirty="0"/>
                        <a:t>6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U</a:t>
                      </a:r>
                      <a:r>
                        <a:rPr lang="en-US" sz="2400" dirty="0"/>
                        <a:t>SG services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Yes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9161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r>
                        <a:rPr lang="en-IN" sz="2400" dirty="0"/>
                        <a:t>7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Ophthalmic services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Yes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38631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r>
                        <a:rPr lang="en-IN" sz="2400" dirty="0"/>
                        <a:t>8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/>
                        <a:t>Physiotherapy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Yes </a:t>
                      </a:r>
                      <a:endParaRPr lang="en-I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1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09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85D-ED60-469E-BC06-B09FAE97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000" b="1" dirty="0">
                <a:solidFill>
                  <a:srgbClr val="C00000"/>
                </a:solidFill>
              </a:rPr>
              <a:t>3. Improved Quality of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C313-B1F2-49FD-9756-08A21F04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27"/>
            <a:ext cx="10515600" cy="4676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IN" dirty="0"/>
              <a:t>Standard Operation Procedures (SOPs) developed.</a:t>
            </a:r>
          </a:p>
          <a:p>
            <a:pPr>
              <a:lnSpc>
                <a:spcPct val="200000"/>
              </a:lnSpc>
            </a:pPr>
            <a:r>
              <a:rPr lang="en-IN" dirty="0"/>
              <a:t>Introduce E-Hospital &amp; Digital Token System for paperless environment.</a:t>
            </a:r>
          </a:p>
          <a:p>
            <a:pPr>
              <a:lnSpc>
                <a:spcPct val="200000"/>
              </a:lnSpc>
            </a:pPr>
            <a:r>
              <a:rPr lang="en-IN" dirty="0"/>
              <a:t>Pharmacy &amp; Lab has been redesigned for quality services</a:t>
            </a:r>
          </a:p>
          <a:p>
            <a:pPr>
              <a:lnSpc>
                <a:spcPct val="200000"/>
              </a:lnSpc>
            </a:pPr>
            <a:r>
              <a:rPr lang="en-IN" dirty="0"/>
              <a:t>System of Internal audit, Peer review &amp; Patient feedback adopted.</a:t>
            </a:r>
          </a:p>
          <a:p>
            <a:pPr>
              <a:lnSpc>
                <a:spcPct val="200000"/>
              </a:lnSpc>
            </a:pPr>
            <a:r>
              <a:rPr lang="en-IN" dirty="0"/>
              <a:t>Assured minimum 10 ancillary services in all facilities to make them more patient friendly.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297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85D-ED60-469E-BC06-B09FAE97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8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000" b="1" dirty="0">
                <a:solidFill>
                  <a:srgbClr val="C00000"/>
                </a:solidFill>
              </a:rPr>
              <a:t>10 Minimum Assured Services in all facilities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E7ADE-5546-4E95-B77E-A125AAC88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5828872" cy="4842304"/>
          </a:xfrm>
        </p:spPr>
        <p:txBody>
          <a:bodyPr>
            <a:normAutofit/>
          </a:bodyPr>
          <a:lstStyle/>
          <a:p>
            <a:pPr marL="971550" lvl="1" indent="-514350" algn="just" defTabSz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200" dirty="0">
                <a:cs typeface="Times New Roman" panose="02020603050405020304" pitchFamily="18" charset="0"/>
              </a:rPr>
              <a:t> Drinking Water</a:t>
            </a:r>
          </a:p>
          <a:p>
            <a:pPr marL="971550" marR="0" lvl="1" indent="-5143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Clean Linen, Clean Premises &amp; Clean toilets</a:t>
            </a:r>
          </a:p>
          <a:p>
            <a:pPr marL="971550" marR="0" lvl="1" indent="-5143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200" dirty="0">
                <a:cs typeface="Times New Roman" panose="02020603050405020304" pitchFamily="18" charset="0"/>
              </a:rPr>
              <a:t>Uninterrupted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Electricity Supply </a:t>
            </a:r>
            <a:endParaRPr lang="en-US" sz="2200" dirty="0">
              <a:cs typeface="Times New Roman" panose="02020603050405020304" pitchFamily="18" charset="0"/>
            </a:endParaRPr>
          </a:p>
          <a:p>
            <a:pPr marL="971550" marR="0" lvl="1" indent="-5143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Proper Seating arrangement for patients and attendants</a:t>
            </a:r>
          </a:p>
          <a:p>
            <a:pPr marL="971550" marR="0" lvl="1" indent="-5143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Sheds for patient waiting outside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669192-44FA-4744-B97A-6D59D917D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8" y="1825625"/>
            <a:ext cx="5828873" cy="4667250"/>
          </a:xfrm>
        </p:spPr>
        <p:txBody>
          <a:bodyPr>
            <a:noAutofit/>
          </a:bodyPr>
          <a:lstStyle/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6. Wheel-chairs and ramps for differently abled</a:t>
            </a: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7. Signage’s to aid patient and attendants</a:t>
            </a: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8. Display of minimum essential services, drugs &amp; diagnostics available in every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9. Patient help desk at “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Hamar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Asptal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10. Level-wise uniform branding of all health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5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85D-ED60-469E-BC06-B09FAE97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00742"/>
            <a:ext cx="11496782" cy="908867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C00000"/>
                </a:solidFill>
                <a:latin typeface="+mn-lt"/>
              </a:rPr>
              <a:t>4. Human Resource &amp; 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C313-B1F2-49FD-9756-08A21F04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1" y="5506944"/>
            <a:ext cx="11435138" cy="114043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 Capacity Building of staff through various additional training modules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Hospital, Soft skill, Behavior change &amp; Patient- Provider Relationship.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CFD5B7D-0567-40E5-9C39-333CAA277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99477"/>
              </p:ext>
            </p:extLst>
          </p:nvPr>
        </p:nvGraphicFramePr>
        <p:xfrm>
          <a:off x="554804" y="1109609"/>
          <a:ext cx="10798992" cy="414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886">
                  <a:extLst>
                    <a:ext uri="{9D8B030D-6E8A-4147-A177-3AD203B41FA5}">
                      <a16:colId xmlns:a16="http://schemas.microsoft.com/office/drawing/2014/main" val="2836484683"/>
                    </a:ext>
                  </a:extLst>
                </a:gridCol>
                <a:gridCol w="3369229">
                  <a:extLst>
                    <a:ext uri="{9D8B030D-6E8A-4147-A177-3AD203B41FA5}">
                      <a16:colId xmlns:a16="http://schemas.microsoft.com/office/drawing/2014/main" val="3425466774"/>
                    </a:ext>
                  </a:extLst>
                </a:gridCol>
                <a:gridCol w="3051425">
                  <a:extLst>
                    <a:ext uri="{9D8B030D-6E8A-4147-A177-3AD203B41FA5}">
                      <a16:colId xmlns:a16="http://schemas.microsoft.com/office/drawing/2014/main" val="2682349523"/>
                    </a:ext>
                  </a:extLst>
                </a:gridCol>
                <a:gridCol w="3658452">
                  <a:extLst>
                    <a:ext uri="{9D8B030D-6E8A-4147-A177-3AD203B41FA5}">
                      <a16:colId xmlns:a16="http://schemas.microsoft.com/office/drawing/2014/main" val="3467450359"/>
                    </a:ext>
                  </a:extLst>
                </a:gridCol>
              </a:tblGrid>
              <a:tr h="460625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 of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 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78974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74952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1026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Technician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29854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10114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Clark/ DEO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42232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Physiotherapist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408666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Ophthalmic assistant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816484"/>
                  </a:ext>
                </a:extLst>
              </a:tr>
              <a:tr h="460625">
                <a:tc>
                  <a:txBody>
                    <a:bodyPr/>
                    <a:lstStyle/>
                    <a:p>
                      <a:pPr algn="l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Radiographer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224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33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85D-ED60-469E-BC06-B09FAE97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+mn-lt"/>
              </a:rPr>
              <a:t>5. Mechanisms to ensure uninterrupted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C313-B1F2-49FD-9756-08A21F04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4574194"/>
          </a:xfrm>
        </p:spPr>
        <p:txBody>
          <a:bodyPr>
            <a:normAutofit/>
          </a:bodyPr>
          <a:lstStyle/>
          <a:p>
            <a:r>
              <a:rPr lang="en-IN" dirty="0"/>
              <a:t>Online inventory management system introduced for drugs &amp; consumables.</a:t>
            </a:r>
          </a:p>
          <a:p>
            <a:endParaRPr lang="en-IN" dirty="0"/>
          </a:p>
          <a:p>
            <a:r>
              <a:rPr lang="en-IN" dirty="0"/>
              <a:t>Timely replenishment of JDS untied funds to meet contingencies.</a:t>
            </a:r>
          </a:p>
          <a:p>
            <a:endParaRPr lang="en-IN" dirty="0"/>
          </a:p>
          <a:p>
            <a:r>
              <a:rPr lang="en-IN" dirty="0"/>
              <a:t>Rate contract for frequently used items.</a:t>
            </a:r>
          </a:p>
          <a:p>
            <a:endParaRPr lang="en-IN" dirty="0"/>
          </a:p>
          <a:p>
            <a:r>
              <a:rPr lang="en-IN" dirty="0"/>
              <a:t>Link the online inventory management system linked with E-Hospital for better procurement.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859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85D-ED60-469E-BC06-B09FAE97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6</a:t>
            </a:r>
            <a:r>
              <a:rPr lang="en-IN" sz="4000" b="1" dirty="0">
                <a:solidFill>
                  <a:srgbClr val="C00000"/>
                </a:solidFill>
                <a:latin typeface="+mn-lt"/>
              </a:rPr>
              <a:t>. Resource Mobilization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C313-B1F2-49FD-9756-08A21F04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4574194"/>
          </a:xfrm>
        </p:spPr>
        <p:txBody>
          <a:bodyPr>
            <a:normAutofit/>
          </a:bodyPr>
          <a:lstStyle/>
          <a:p>
            <a:pPr algn="just"/>
            <a:r>
              <a:rPr lang="en-IN" sz="3600" dirty="0"/>
              <a:t>Convergence of Resources from CMHDF ( Chief Minister Hospital Development Fund), DMF (District Mineral Fund), NHM, NUHM, Development partners, CBO ( Community Based Organization) and Urban Development Department.</a:t>
            </a:r>
          </a:p>
          <a:p>
            <a:pPr marL="0" indent="0" algn="just">
              <a:buNone/>
            </a:pPr>
            <a:endParaRPr lang="en-IN" sz="3600" dirty="0"/>
          </a:p>
          <a:p>
            <a:pPr algn="just"/>
            <a:r>
              <a:rPr lang="en-IN" sz="3600" dirty="0"/>
              <a:t>Technical Support extended by Development Partner.</a:t>
            </a:r>
          </a:p>
          <a:p>
            <a:pPr algn="just"/>
            <a:endParaRPr lang="en-IN" sz="3200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140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D0369F-7A5C-4BBE-B820-609210C5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766218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Snapshots of Facilities</a:t>
            </a:r>
          </a:p>
        </p:txBody>
      </p:sp>
    </p:spTree>
    <p:extLst>
      <p:ext uri="{BB962C8B-B14F-4D97-AF65-F5344CB8AC3E}">
        <p14:creationId xmlns:p14="http://schemas.microsoft.com/office/powerpoint/2010/main" val="209707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C8CB4-739E-475A-AFD0-A580FF168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11" y="228600"/>
            <a:ext cx="5264427" cy="2654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91713-8795-4418-B3D0-3D0E2A138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6" y="265043"/>
            <a:ext cx="4731026" cy="2770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51F771-3D74-4946-ABAB-10F52AF20DF1}"/>
              </a:ext>
            </a:extLst>
          </p:cNvPr>
          <p:cNvSpPr txBox="1"/>
          <p:nvPr/>
        </p:nvSpPr>
        <p:spPr>
          <a:xfrm>
            <a:off x="5741512" y="3792672"/>
            <a:ext cx="25840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CD393-1313-47CF-820E-E3965B2D2533}"/>
              </a:ext>
            </a:extLst>
          </p:cNvPr>
          <p:cNvSpPr txBox="1"/>
          <p:nvPr/>
        </p:nvSpPr>
        <p:spPr>
          <a:xfrm>
            <a:off x="5578709" y="322837"/>
            <a:ext cx="25840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20014-8493-4A92-8395-806925E0401A}"/>
              </a:ext>
            </a:extLst>
          </p:cNvPr>
          <p:cNvSpPr txBox="1"/>
          <p:nvPr/>
        </p:nvSpPr>
        <p:spPr>
          <a:xfrm>
            <a:off x="155410" y="3061251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C365C-ABC5-478D-A10D-9C43CD1FD936}"/>
              </a:ext>
            </a:extLst>
          </p:cNvPr>
          <p:cNvSpPr txBox="1"/>
          <p:nvPr/>
        </p:nvSpPr>
        <p:spPr>
          <a:xfrm>
            <a:off x="6300111" y="3429000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33CC33"/>
                </a:solidFill>
              </a:rPr>
              <a:t>After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DF715-DBA3-471E-BB86-14B8833C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36" y="3545069"/>
            <a:ext cx="5423375" cy="3253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EA34C-575D-4225-BD1C-9350A487F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6" y="3485982"/>
            <a:ext cx="4977544" cy="3372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12968-4562-49CC-8A77-A36A09A29184}"/>
              </a:ext>
            </a:extLst>
          </p:cNvPr>
          <p:cNvSpPr txBox="1"/>
          <p:nvPr/>
        </p:nvSpPr>
        <p:spPr>
          <a:xfrm flipH="1">
            <a:off x="8223470" y="3048959"/>
            <a:ext cx="94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solidFill>
                  <a:srgbClr val="7030A0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6212721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49FD21-B342-4339-99AD-3AFDF39F70F4}"/>
              </a:ext>
            </a:extLst>
          </p:cNvPr>
          <p:cNvSpPr txBox="1"/>
          <p:nvPr/>
        </p:nvSpPr>
        <p:spPr>
          <a:xfrm>
            <a:off x="713927" y="372438"/>
            <a:ext cx="1080419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20AC2-BBE0-45B3-92CC-03AE865A8FB0}"/>
              </a:ext>
            </a:extLst>
          </p:cNvPr>
          <p:cNvSpPr txBox="1"/>
          <p:nvPr/>
        </p:nvSpPr>
        <p:spPr>
          <a:xfrm>
            <a:off x="791110" y="1462624"/>
            <a:ext cx="10804195" cy="3706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Chhattisgarh -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largest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State,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135.19 lakh sq. km area, over 25.5 million population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Chhattisgarh’s population grew by 22.6% in last decade (Census 2011) but Urban population grew at 41.8%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Urban population in the state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58 lakhs </a:t>
            </a:r>
            <a:r>
              <a:rPr lang="en-US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approxima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tely</a:t>
            </a:r>
          </a:p>
        </p:txBody>
      </p:sp>
    </p:spTree>
    <p:extLst>
      <p:ext uri="{BB962C8B-B14F-4D97-AF65-F5344CB8AC3E}">
        <p14:creationId xmlns:p14="http://schemas.microsoft.com/office/powerpoint/2010/main" val="267232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720014-8493-4A92-8395-806925E0401A}"/>
              </a:ext>
            </a:extLst>
          </p:cNvPr>
          <p:cNvSpPr txBox="1"/>
          <p:nvPr/>
        </p:nvSpPr>
        <p:spPr>
          <a:xfrm>
            <a:off x="145683" y="3177714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C365C-ABC5-478D-A10D-9C43CD1FD936}"/>
              </a:ext>
            </a:extLst>
          </p:cNvPr>
          <p:cNvSpPr txBox="1"/>
          <p:nvPr/>
        </p:nvSpPr>
        <p:spPr>
          <a:xfrm>
            <a:off x="5996734" y="3179426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33CC33"/>
                </a:solidFill>
              </a:rPr>
              <a:t>After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48C92-3AEE-4F00-BACD-EBCDE774439F}"/>
              </a:ext>
            </a:extLst>
          </p:cNvPr>
          <p:cNvSpPr txBox="1"/>
          <p:nvPr/>
        </p:nvSpPr>
        <p:spPr>
          <a:xfrm>
            <a:off x="5700735" y="4004044"/>
            <a:ext cx="320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2F93D5-69E5-40E3-8E92-3F38DDEA6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7" y="191011"/>
            <a:ext cx="4822665" cy="2993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6660C5-186C-4CC9-960B-385A63246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73" y="214463"/>
            <a:ext cx="5599627" cy="2914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D86E59-9F0B-47DB-A283-F12653A5FD01}"/>
              </a:ext>
            </a:extLst>
          </p:cNvPr>
          <p:cNvSpPr txBox="1"/>
          <p:nvPr/>
        </p:nvSpPr>
        <p:spPr>
          <a:xfrm>
            <a:off x="5685069" y="466473"/>
            <a:ext cx="394188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</a:p>
          <a:p>
            <a:pPr>
              <a:lnSpc>
                <a:spcPct val="9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815C1-8F7F-44CE-AA12-F2541197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73" y="3602446"/>
            <a:ext cx="5784144" cy="3255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A43CFF-0614-4231-94CF-C0782CCF8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6" y="3602446"/>
            <a:ext cx="5000762" cy="30645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52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C2F6C9-84A9-4D7B-9629-FFDD98295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5419178" cy="2723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FB82B-8473-4EA2-8846-C4350EE55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7" y="3962401"/>
            <a:ext cx="5423645" cy="2747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4CD647-4BB9-4DFB-BFE0-E5B7EDFDACAB}"/>
              </a:ext>
            </a:extLst>
          </p:cNvPr>
          <p:cNvSpPr txBox="1"/>
          <p:nvPr/>
        </p:nvSpPr>
        <p:spPr>
          <a:xfrm>
            <a:off x="306389" y="3537668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ED900-A547-4663-B9FF-33D1C62A66E2}"/>
              </a:ext>
            </a:extLst>
          </p:cNvPr>
          <p:cNvSpPr txBox="1"/>
          <p:nvPr/>
        </p:nvSpPr>
        <p:spPr>
          <a:xfrm>
            <a:off x="6451089" y="3537668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33CC33"/>
                </a:solidFill>
              </a:rPr>
              <a:t>After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5D1F6-9C9C-41A8-A712-8E1525BF10D6}"/>
              </a:ext>
            </a:extLst>
          </p:cNvPr>
          <p:cNvSpPr txBox="1"/>
          <p:nvPr/>
        </p:nvSpPr>
        <p:spPr>
          <a:xfrm>
            <a:off x="6057901" y="3429000"/>
            <a:ext cx="327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877FDF-3D61-479A-BDB0-299C2E947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2" y="188977"/>
            <a:ext cx="5451230" cy="3131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11D3E-89E7-4A43-BB61-204EF10FAB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8977"/>
            <a:ext cx="5419178" cy="3025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C0BA2-977C-4389-B474-DA80088C4857}"/>
              </a:ext>
            </a:extLst>
          </p:cNvPr>
          <p:cNvSpPr txBox="1"/>
          <p:nvPr/>
        </p:nvSpPr>
        <p:spPr>
          <a:xfrm>
            <a:off x="6019800" y="508000"/>
            <a:ext cx="3550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Drug Store</a:t>
            </a:r>
          </a:p>
        </p:txBody>
      </p:sp>
    </p:spTree>
    <p:extLst>
      <p:ext uri="{BB962C8B-B14F-4D97-AF65-F5344CB8AC3E}">
        <p14:creationId xmlns:p14="http://schemas.microsoft.com/office/powerpoint/2010/main" val="33843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CCFEFB-E8A8-4E48-8058-433D3F9F3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3" y="0"/>
            <a:ext cx="5332411" cy="2908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5438F-58E8-425E-A211-CF9ED00C5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6" y="50800"/>
            <a:ext cx="5119169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720014-8493-4A92-8395-806925E0401A}"/>
              </a:ext>
            </a:extLst>
          </p:cNvPr>
          <p:cNvSpPr txBox="1"/>
          <p:nvPr/>
        </p:nvSpPr>
        <p:spPr>
          <a:xfrm>
            <a:off x="81031" y="3254734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C365C-ABC5-478D-A10D-9C43CD1FD936}"/>
              </a:ext>
            </a:extLst>
          </p:cNvPr>
          <p:cNvSpPr txBox="1"/>
          <p:nvPr/>
        </p:nvSpPr>
        <p:spPr>
          <a:xfrm>
            <a:off x="6122080" y="3081517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33CC33"/>
                </a:solidFill>
              </a:rPr>
              <a:t>After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B7D1-9553-4E0A-90AC-78D46110BB07}"/>
              </a:ext>
            </a:extLst>
          </p:cNvPr>
          <p:cNvSpPr txBox="1"/>
          <p:nvPr/>
        </p:nvSpPr>
        <p:spPr>
          <a:xfrm flipH="1">
            <a:off x="6024203" y="571500"/>
            <a:ext cx="45719" cy="342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</a:p>
          <a:p>
            <a:pPr>
              <a:lnSpc>
                <a:spcPct val="90000"/>
              </a:lnSpc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96B6AA-FA96-4B43-88C0-C82F06ADE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6" y="3759201"/>
            <a:ext cx="5342806" cy="2872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37E52D-9F4F-4E7D-9466-4DA7F766F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09" y="3679467"/>
            <a:ext cx="5588635" cy="3066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AE0B6-4323-4B4E-A682-D42F484F8E73}"/>
              </a:ext>
            </a:extLst>
          </p:cNvPr>
          <p:cNvSpPr txBox="1"/>
          <p:nvPr/>
        </p:nvSpPr>
        <p:spPr>
          <a:xfrm>
            <a:off x="6024203" y="4648200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IPD</a:t>
            </a:r>
          </a:p>
        </p:txBody>
      </p:sp>
    </p:spTree>
    <p:extLst>
      <p:ext uri="{BB962C8B-B14F-4D97-AF65-F5344CB8AC3E}">
        <p14:creationId xmlns:p14="http://schemas.microsoft.com/office/powerpoint/2010/main" val="38968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8B0B1-6F51-4FD9-83F4-BEAE26FD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2766218"/>
            <a:ext cx="10515600" cy="1325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799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49FD21-B342-4339-99AD-3AFDF39F70F4}"/>
              </a:ext>
            </a:extLst>
          </p:cNvPr>
          <p:cNvSpPr txBox="1"/>
          <p:nvPr/>
        </p:nvSpPr>
        <p:spPr>
          <a:xfrm>
            <a:off x="159123" y="95036"/>
            <a:ext cx="1171463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Issues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20AC2-BBE0-45B3-92CC-03AE865A8FB0}"/>
              </a:ext>
            </a:extLst>
          </p:cNvPr>
          <p:cNvSpPr txBox="1"/>
          <p:nvPr/>
        </p:nvSpPr>
        <p:spPr>
          <a:xfrm>
            <a:off x="0" y="1019917"/>
            <a:ext cx="11873754" cy="5743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Health Care Facilities to provide primary health services to urban population.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Although District hospital and Medical colleges are providing secondary and tertiary health care services but demand for </a:t>
            </a:r>
            <a:r>
              <a:rPr lang="en-US" sz="3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OPD centric primary health care services 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remains partially addressed.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address the health issues of working class population residing in urban areas – there is also need for OPD beyond normal OPD timings in such areas. 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2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09CF-C9EF-43CC-A465-D93613D9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44040"/>
            <a:ext cx="11565277" cy="8189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Need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3284-1D17-4254-94B2-E5DEC077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2" y="1047964"/>
            <a:ext cx="11565277" cy="56195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IN" sz="3200" dirty="0"/>
              <a:t>Infrastructure to cater to the needs of as many people as possible &amp; to optimise workflow</a:t>
            </a:r>
          </a:p>
          <a:p>
            <a:pPr>
              <a:lnSpc>
                <a:spcPct val="100000"/>
              </a:lnSpc>
            </a:pPr>
            <a:r>
              <a:rPr lang="en-IN" sz="3200" dirty="0"/>
              <a:t>Expanded scope of services – to improve the credibility of public health facilities</a:t>
            </a:r>
          </a:p>
          <a:p>
            <a:pPr>
              <a:lnSpc>
                <a:spcPct val="100000"/>
              </a:lnSpc>
            </a:pPr>
            <a:r>
              <a:rPr lang="en-IN" sz="3200" dirty="0"/>
              <a:t>Improving accessibility of health care by providing free of cost services</a:t>
            </a:r>
          </a:p>
          <a:p>
            <a:pPr>
              <a:lnSpc>
                <a:spcPct val="100000"/>
              </a:lnSpc>
            </a:pPr>
            <a:r>
              <a:rPr lang="en-IN" sz="3200" dirty="0"/>
              <a:t>Improved Quality of services </a:t>
            </a:r>
          </a:p>
          <a:p>
            <a:pPr>
              <a:lnSpc>
                <a:spcPct val="100000"/>
              </a:lnSpc>
            </a:pPr>
            <a:r>
              <a:rPr lang="en-IN" sz="3200" dirty="0"/>
              <a:t>Adequate Human resource &amp; their capacity building to be able to provide expanded services</a:t>
            </a:r>
          </a:p>
          <a:p>
            <a:pPr>
              <a:lnSpc>
                <a:spcPct val="100000"/>
              </a:lnSpc>
            </a:pPr>
            <a:r>
              <a:rPr lang="en-IN" sz="3200" dirty="0"/>
              <a:t>Mechanisms to ensure uninterrupted supply of drugs &amp; diagnostic services</a:t>
            </a:r>
          </a:p>
          <a:p>
            <a:pPr>
              <a:lnSpc>
                <a:spcPct val="100000"/>
              </a:lnSpc>
            </a:pPr>
            <a:endParaRPr lang="en-IN" sz="3200" dirty="0"/>
          </a:p>
          <a:p>
            <a:pPr>
              <a:lnSpc>
                <a:spcPct val="100000"/>
              </a:lnSpc>
            </a:pPr>
            <a:endParaRPr lang="en-IN" sz="3200" dirty="0"/>
          </a:p>
          <a:p>
            <a:pPr>
              <a:lnSpc>
                <a:spcPct val="100000"/>
              </a:lnSpc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3547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96FF-3756-46D4-A4A9-87B0317D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5" y="365126"/>
            <a:ext cx="10747625" cy="7239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b="1" dirty="0" err="1">
                <a:solidFill>
                  <a:srgbClr val="C00000"/>
                </a:solidFill>
                <a:latin typeface="+mn-lt"/>
              </a:rPr>
              <a:t>Hamar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IN" b="1" dirty="0" err="1">
                <a:solidFill>
                  <a:srgbClr val="C00000"/>
                </a:solidFill>
                <a:latin typeface="+mn-lt"/>
              </a:rPr>
              <a:t>Aspatal</a:t>
            </a:r>
            <a:r>
              <a:rPr lang="en-IN" b="1" dirty="0">
                <a:solidFill>
                  <a:srgbClr val="C00000"/>
                </a:solidFill>
                <a:latin typeface="+mn-lt"/>
              </a:rPr>
              <a:t> – The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54F2-60C0-44E1-AB53-F790672C0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9045"/>
            <a:ext cx="5181600" cy="462791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3200" dirty="0"/>
              <a:t>“</a:t>
            </a:r>
            <a:r>
              <a:rPr lang="en-IN" sz="3200" dirty="0" err="1"/>
              <a:t>Hamar</a:t>
            </a:r>
            <a:r>
              <a:rPr lang="en-IN" sz="3200" dirty="0"/>
              <a:t> </a:t>
            </a:r>
            <a:r>
              <a:rPr lang="en-IN" sz="3200" dirty="0" err="1"/>
              <a:t>Aspatal</a:t>
            </a:r>
            <a:r>
              <a:rPr lang="en-IN" sz="3200" dirty="0"/>
              <a:t>” scheme launched to cater the needs of urban Population.</a:t>
            </a:r>
          </a:p>
          <a:p>
            <a:pPr algn="just"/>
            <a:r>
              <a:rPr lang="en-IN" sz="3200" dirty="0"/>
              <a:t>4 Urban health facilities selected  in pilot stage.</a:t>
            </a:r>
          </a:p>
          <a:p>
            <a:pPr algn="just"/>
            <a:r>
              <a:rPr lang="en-IN" sz="3200" dirty="0"/>
              <a:t> Facilities chosen based on the Vulnerability mapping by Health department covering majority of the urban population.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EC5F32-1BD0-486B-8D89-D7CED8B68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49045"/>
            <a:ext cx="5181600" cy="47695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693CB9-7E62-45F2-B9C6-26B0E4296893}"/>
              </a:ext>
            </a:extLst>
          </p:cNvPr>
          <p:cNvSpPr/>
          <p:nvPr/>
        </p:nvSpPr>
        <p:spPr>
          <a:xfrm>
            <a:off x="8106991" y="3166647"/>
            <a:ext cx="162676" cy="1589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242BAB-AEB2-46AC-990B-6F14E2BC65D0}"/>
              </a:ext>
            </a:extLst>
          </p:cNvPr>
          <p:cNvSpPr/>
          <p:nvPr/>
        </p:nvSpPr>
        <p:spPr>
          <a:xfrm>
            <a:off x="8339698" y="4890172"/>
            <a:ext cx="162676" cy="1589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719740-FED6-460C-B71A-333E8A6E2141}"/>
              </a:ext>
            </a:extLst>
          </p:cNvPr>
          <p:cNvSpPr/>
          <p:nvPr/>
        </p:nvSpPr>
        <p:spPr>
          <a:xfrm>
            <a:off x="9213176" y="3954330"/>
            <a:ext cx="162676" cy="1589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23B913-8432-4F83-88DB-10239277296D}"/>
              </a:ext>
            </a:extLst>
          </p:cNvPr>
          <p:cNvSpPr/>
          <p:nvPr/>
        </p:nvSpPr>
        <p:spPr>
          <a:xfrm>
            <a:off x="8995704" y="2459120"/>
            <a:ext cx="162676" cy="1589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6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C85D-ED60-469E-BC06-B09FAE97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6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+mn-lt"/>
              </a:rPr>
              <a:t> 1. Infrastructure Upgradation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C313-B1F2-49FD-9756-08A21F04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4574194"/>
          </a:xfrm>
        </p:spPr>
        <p:txBody>
          <a:bodyPr/>
          <a:lstStyle/>
          <a:p>
            <a:r>
              <a:rPr lang="en-IN" dirty="0"/>
              <a:t>Renovation &amp; Refurbishment of existing infrastructure </a:t>
            </a:r>
          </a:p>
          <a:p>
            <a:endParaRPr lang="en-IN" dirty="0"/>
          </a:p>
          <a:p>
            <a:r>
              <a:rPr lang="en-IN" dirty="0"/>
              <a:t>Structural &amp; functional integration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Process Re-engineering to optimise work flow</a:t>
            </a:r>
          </a:p>
          <a:p>
            <a:endParaRPr lang="en-IN" dirty="0"/>
          </a:p>
          <a:p>
            <a:r>
              <a:rPr lang="en-IN" dirty="0"/>
              <a:t>Prioritization of services as per the patient need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882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31AE8F-3EA0-4064-9D40-58B1F838CB06}"/>
              </a:ext>
            </a:extLst>
          </p:cNvPr>
          <p:cNvSpPr txBox="1"/>
          <p:nvPr/>
        </p:nvSpPr>
        <p:spPr>
          <a:xfrm>
            <a:off x="145675" y="86381"/>
            <a:ext cx="1187375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Glimpses (UPHC-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Bhatagaon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endParaRPr lang="en-US" sz="4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D94F7-0FCF-4435-BCA1-FA1442D5FEC1}"/>
              </a:ext>
            </a:extLst>
          </p:cNvPr>
          <p:cNvSpPr txBox="1"/>
          <p:nvPr/>
        </p:nvSpPr>
        <p:spPr>
          <a:xfrm>
            <a:off x="0" y="5820785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660066"/>
                </a:solidFill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48D3B-12BE-429D-870B-637EA66BFD32}"/>
              </a:ext>
            </a:extLst>
          </p:cNvPr>
          <p:cNvSpPr txBox="1"/>
          <p:nvPr/>
        </p:nvSpPr>
        <p:spPr>
          <a:xfrm>
            <a:off x="6282949" y="5820785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660066"/>
                </a:solidFill>
              </a:rPr>
              <a:t>After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CC468-6404-45E7-9B26-9F859218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475" y="1287599"/>
            <a:ext cx="5923428" cy="4533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28E3E-4488-429F-9770-D16A58E4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1" y="1079499"/>
            <a:ext cx="5923428" cy="4741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09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53B02E-B705-47E1-8CCC-42D5F9AA4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49" y="1726058"/>
            <a:ext cx="5736480" cy="398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D9538F-06F3-4E73-A3FE-124CC5BF8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5" y="1726058"/>
            <a:ext cx="5580927" cy="398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AD94F7-0FCF-4435-BCA1-FA1442D5FEC1}"/>
              </a:ext>
            </a:extLst>
          </p:cNvPr>
          <p:cNvSpPr txBox="1"/>
          <p:nvPr/>
        </p:nvSpPr>
        <p:spPr>
          <a:xfrm>
            <a:off x="0" y="5713974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660066"/>
                </a:solidFill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48D3B-12BE-429D-870B-637EA66BFD32}"/>
              </a:ext>
            </a:extLst>
          </p:cNvPr>
          <p:cNvSpPr txBox="1"/>
          <p:nvPr/>
        </p:nvSpPr>
        <p:spPr>
          <a:xfrm>
            <a:off x="6282949" y="5820785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660066"/>
                </a:solidFill>
              </a:rPr>
              <a:t>After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868920-FB3D-44EC-9C22-6C8DBF141C84}"/>
              </a:ext>
            </a:extLst>
          </p:cNvPr>
          <p:cNvSpPr txBox="1"/>
          <p:nvPr/>
        </p:nvSpPr>
        <p:spPr>
          <a:xfrm>
            <a:off x="145675" y="86381"/>
            <a:ext cx="1187375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Glimpses (UCHC-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Gudhiyari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endParaRPr lang="en-US" sz="4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9AD94F7-0FCF-4435-BCA1-FA1442D5FEC1}"/>
              </a:ext>
            </a:extLst>
          </p:cNvPr>
          <p:cNvSpPr txBox="1"/>
          <p:nvPr/>
        </p:nvSpPr>
        <p:spPr>
          <a:xfrm>
            <a:off x="-24673" y="5765085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48D3B-12BE-429D-870B-637EA66BFD32}"/>
              </a:ext>
            </a:extLst>
          </p:cNvPr>
          <p:cNvSpPr txBox="1"/>
          <p:nvPr/>
        </p:nvSpPr>
        <p:spPr>
          <a:xfrm>
            <a:off x="6282949" y="5820785"/>
            <a:ext cx="57364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403E-23ED-4CED-B436-8CB747A00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1" y="1562100"/>
            <a:ext cx="5753439" cy="4202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8CB16-E954-4AC9-BDA6-D34C494B7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/>
          <a:stretch/>
        </p:blipFill>
        <p:spPr>
          <a:xfrm>
            <a:off x="277250" y="1409700"/>
            <a:ext cx="5572221" cy="4355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41300">
              <a:schemeClr val="bg1">
                <a:lumMod val="75000"/>
                <a:lumOff val="25000"/>
              </a:schemeClr>
            </a:glow>
            <a:outerShdw blurRad="88900" algn="tl" rotWithShape="0">
              <a:srgbClr val="000000">
                <a:alpha val="45000"/>
              </a:srgbClr>
            </a:outerShdw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8A8018-C60A-4F67-B3CC-FEDD2AC1E22D}"/>
              </a:ext>
            </a:extLst>
          </p:cNvPr>
          <p:cNvSpPr txBox="1"/>
          <p:nvPr/>
        </p:nvSpPr>
        <p:spPr>
          <a:xfrm>
            <a:off x="145675" y="86381"/>
            <a:ext cx="1187375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Glimpses (UPHC-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Bhanpuri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endParaRPr lang="en-US" sz="4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51B7F-F45F-4FBB-974B-85B568B21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E96646-423E-4354-94C2-1A28227BF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2F4A21B-80B9-40F1-8308-E0B7F0FE0B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720</Words>
  <Application>Microsoft Office PowerPoint</Application>
  <PresentationFormat>Widescreen</PresentationFormat>
  <Paragraphs>178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HAMAR ASPATAL</vt:lpstr>
      <vt:lpstr>PowerPoint Presentation</vt:lpstr>
      <vt:lpstr>PowerPoint Presentation</vt:lpstr>
      <vt:lpstr>Need </vt:lpstr>
      <vt:lpstr>Hamar Aspatal – The Scheme</vt:lpstr>
      <vt:lpstr> 1. Infrastructure Upgradation </vt:lpstr>
      <vt:lpstr>PowerPoint Presentation</vt:lpstr>
      <vt:lpstr>PowerPoint Presentation</vt:lpstr>
      <vt:lpstr>PowerPoint Presentation</vt:lpstr>
      <vt:lpstr>PowerPoint Presentation</vt:lpstr>
      <vt:lpstr> Structural &amp; functional integration </vt:lpstr>
      <vt:lpstr>2. Expanded scope of services </vt:lpstr>
      <vt:lpstr>3. Improved Quality of services</vt:lpstr>
      <vt:lpstr>10 Minimum Assured Services in all facilities</vt:lpstr>
      <vt:lpstr>4. Human Resource &amp; Capacity Building</vt:lpstr>
      <vt:lpstr>5. Mechanisms to ensure uninterrupted supplies</vt:lpstr>
      <vt:lpstr>6. Resource Mobilization</vt:lpstr>
      <vt:lpstr>Snapshots of Facilities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HAMAR ASPATAL</dc:title>
  <dc:creator>shishir</dc:creator>
  <cp:lastModifiedBy>urya nag</cp:lastModifiedBy>
  <cp:revision>126</cp:revision>
  <dcterms:created xsi:type="dcterms:W3CDTF">2021-01-08T06:24:08Z</dcterms:created>
  <dcterms:modified xsi:type="dcterms:W3CDTF">2021-01-19T13:24:14Z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