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4" r:id="rId4"/>
    <p:sldId id="279" r:id="rId5"/>
    <p:sldId id="275" r:id="rId6"/>
    <p:sldId id="272" r:id="rId7"/>
    <p:sldId id="280" r:id="rId8"/>
    <p:sldId id="281" r:id="rId9"/>
    <p:sldId id="282" r:id="rId10"/>
    <p:sldId id="283" r:id="rId11"/>
    <p:sldId id="285" r:id="rId12"/>
    <p:sldId id="260" r:id="rId13"/>
    <p:sldId id="286" r:id="rId14"/>
    <p:sldId id="287" r:id="rId15"/>
    <p:sldId id="288" r:id="rId16"/>
    <p:sldId id="289" r:id="rId17"/>
    <p:sldId id="290" r:id="rId18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080805333695952"/>
          <c:y val="0.11851768899838555"/>
          <c:w val="0.60767271027916681"/>
          <c:h val="0.774484826826388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8.7805025121299327E-2"/>
                  <c:y val="-0.24400700676138201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/>
                      <a:t>35, </a:t>
                    </a:r>
                    <a:endParaRPr lang="en-US" dirty="0" smtClean="0"/>
                  </a:p>
                  <a:p>
                    <a:pPr>
                      <a:defR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 smtClean="0"/>
                      <a:t>0.3%</a:t>
                    </a:r>
                    <a:endParaRPr lang="en-US" dirty="0"/>
                  </a:p>
                </c:rich>
              </c:tx>
              <c:spPr/>
              <c:dLblPos val="ctr"/>
              <c:showVal val="1"/>
              <c:showPercent val="1"/>
            </c:dLbl>
            <c:dLbl>
              <c:idx val="1"/>
              <c:layout>
                <c:manualLayout>
                  <c:x val="0.2308786149319198"/>
                  <c:y val="-0.2091488629383274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595, </a:t>
                    </a:r>
                    <a:endParaRPr lang="en-US" dirty="0" smtClean="0"/>
                  </a:p>
                  <a:p>
                    <a:r>
                      <a:rPr lang="en-US" dirty="0" smtClean="0"/>
                      <a:t>4.9%</a:t>
                    </a:r>
                    <a:endParaRPr lang="en-US" dirty="0"/>
                  </a:p>
                </c:rich>
              </c:tx>
              <c:dLblPos val="ctr"/>
              <c:showVal val="1"/>
              <c:showPercent val="1"/>
            </c:dLbl>
            <c:dLbl>
              <c:idx val="2"/>
              <c:layout>
                <c:manualLayout>
                  <c:x val="2.7705433791830391E-2"/>
                  <c:y val="1.74290719115272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3939, </a:t>
                    </a:r>
                    <a:endParaRPr lang="en-US" dirty="0" smtClean="0"/>
                  </a:p>
                  <a:p>
                    <a:r>
                      <a:rPr lang="en-US" dirty="0" smtClean="0"/>
                      <a:t>32.4%</a:t>
                    </a:r>
                    <a:endParaRPr lang="en-US" dirty="0"/>
                  </a:p>
                </c:rich>
              </c:tx>
              <c:dLblPos val="ctr"/>
              <c:showVal val="1"/>
              <c:showPercent val="1"/>
            </c:dLbl>
            <c:dLbl>
              <c:idx val="3"/>
              <c:layout>
                <c:manualLayout>
                  <c:x val="1.3852535101730219E-2"/>
                  <c:y val="2.78865150584436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7597, </a:t>
                    </a:r>
                    <a:endParaRPr lang="en-US" dirty="0" smtClean="0"/>
                  </a:p>
                  <a:p>
                    <a:r>
                      <a:rPr lang="en-US" dirty="0" smtClean="0"/>
                      <a:t>62.4%</a:t>
                    </a:r>
                    <a:endParaRPr lang="en-US" dirty="0"/>
                  </a:p>
                </c:rich>
              </c:tx>
              <c:dLblPos val="ctr"/>
              <c:showVal val="1"/>
              <c:showPercent val="1"/>
            </c:dLbl>
            <c:dLblPos val="ctr"/>
            <c:showVal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0-20</c:v>
                </c:pt>
                <c:pt idx="1">
                  <c:v>21-40</c:v>
                </c:pt>
                <c:pt idx="2">
                  <c:v>41-60</c:v>
                </c:pt>
                <c:pt idx="3">
                  <c:v>&gt;60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595</c:v>
                </c:pt>
                <c:pt idx="2">
                  <c:v>3939</c:v>
                </c:pt>
                <c:pt idx="3">
                  <c:v>7597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/>
    </c:legend>
    <c:plotVisOnly val="1"/>
  </c:chart>
  <c:txPr>
    <a:bodyPr/>
    <a:lstStyle/>
    <a:p>
      <a:pPr>
        <a:defRPr sz="1500" b="1">
          <a:latin typeface="Trebuchet MS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486590067983366"/>
          <c:y val="0.16424773106420548"/>
          <c:w val="0.7465297984921313"/>
          <c:h val="0.687978441747649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21718386364489248"/>
                  <c:y val="-0.22119166544525917"/>
                </c:manualLayout>
              </c:layout>
              <c:showPercent val="1"/>
            </c:dLbl>
            <c:dLbl>
              <c:idx val="1"/>
              <c:layout>
                <c:manualLayout>
                  <c:x val="0.14027369663800118"/>
                  <c:y val="0.16819054394623831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Co-morbidity</c:v>
                </c:pt>
                <c:pt idx="1">
                  <c:v>No-comorbidity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/>
    </c:legend>
    <c:plotVisOnly val="1"/>
  </c:chart>
  <c:txPr>
    <a:bodyPr/>
    <a:lstStyle/>
    <a:p>
      <a:pPr>
        <a:defRPr sz="1400" b="1">
          <a:latin typeface="Trebuchet MS" pitchFamily="34" charset="0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9194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9349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1469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6956"/>
            <a:ext cx="7886700" cy="4699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rgbClr val="002060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53095F8-FE5C-4955-9143-AA4947DC2101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2EEE3AC-2615-478C-84F6-9CEC89E2D983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" y="0"/>
            <a:ext cx="9144001" cy="5143505"/>
            <a:chOff x="-1" y="0"/>
            <a:chExt cx="9144001" cy="5143505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CB74392-F7C9-4F7E-86DE-AD52DDF06918}"/>
                </a:ext>
              </a:extLst>
            </p:cNvPr>
            <p:cNvSpPr/>
            <p:nvPr/>
          </p:nvSpPr>
          <p:spPr>
            <a:xfrm>
              <a:off x="-1" y="4971392"/>
              <a:ext cx="9144001" cy="172113"/>
            </a:xfrm>
            <a:prstGeom prst="rect">
              <a:avLst/>
            </a:prstGeom>
            <a:solidFill>
              <a:srgbClr val="06A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dp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0" y="4573257"/>
              <a:ext cx="569622" cy="569622"/>
            </a:xfrm>
            <a:prstGeom prst="rect">
              <a:avLst/>
            </a:prstGeom>
          </p:spPr>
        </p:pic>
        <p:pic>
          <p:nvPicPr>
            <p:cNvPr id="9" name="Picture 8" descr="NH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2406" y="4605594"/>
              <a:ext cx="619044" cy="47418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CB74392-F7C9-4F7E-86DE-AD52DDF06918}"/>
                </a:ext>
              </a:extLst>
            </p:cNvPr>
            <p:cNvSpPr/>
            <p:nvPr/>
          </p:nvSpPr>
          <p:spPr>
            <a:xfrm>
              <a:off x="-1" y="0"/>
              <a:ext cx="9144001" cy="137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CB74392-F7C9-4F7E-86DE-AD52DDF06918}"/>
                </a:ext>
              </a:extLst>
            </p:cNvPr>
            <p:cNvSpPr/>
            <p:nvPr/>
          </p:nvSpPr>
          <p:spPr>
            <a:xfrm>
              <a:off x="-1" y="161925"/>
              <a:ext cx="9144001" cy="274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945932"/>
            <a:ext cx="7886700" cy="3557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2200">
                <a:latin typeface="Trebuchet MS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80000"/>
              <a:buFont typeface="Wingdings" pitchFamily="2" charset="2"/>
              <a:buChar char="Ø"/>
              <a:defRPr sz="2000">
                <a:latin typeface="Trebuchet MS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VANAVIL-Avvaiyar" pitchFamily="2" charset="0"/>
              <a:buChar char="-"/>
              <a:defRPr sz="1800">
                <a:latin typeface="Trebuchet MS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600">
                <a:latin typeface="Trebuchet MS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1119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53095F8-FE5C-4955-9143-AA4947DC2101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2EEE3AC-2615-478C-84F6-9CEC89E2D9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B74392-F7C9-4F7E-86DE-AD52DDF06918}"/>
              </a:ext>
            </a:extLst>
          </p:cNvPr>
          <p:cNvSpPr/>
          <p:nvPr userDrawn="1"/>
        </p:nvSpPr>
        <p:spPr>
          <a:xfrm>
            <a:off x="0" y="3343558"/>
            <a:ext cx="9144000" cy="1799942"/>
          </a:xfrm>
          <a:prstGeom prst="rect">
            <a:avLst/>
          </a:prstGeom>
          <a:solidFill>
            <a:srgbClr val="32C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519CA8-8A5A-4D49-A151-0BD7078AB6EC}"/>
              </a:ext>
            </a:extLst>
          </p:cNvPr>
          <p:cNvSpPr/>
          <p:nvPr userDrawn="1"/>
        </p:nvSpPr>
        <p:spPr>
          <a:xfrm>
            <a:off x="1359024" y="1481541"/>
            <a:ext cx="6505914" cy="2801129"/>
          </a:xfrm>
          <a:prstGeom prst="rect">
            <a:avLst/>
          </a:prstGeom>
          <a:solidFill>
            <a:srgbClr val="197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7" name="Picture 6" descr="dp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7184" y="4160643"/>
            <a:ext cx="719486" cy="719486"/>
          </a:xfrm>
          <a:prstGeom prst="rect">
            <a:avLst/>
          </a:prstGeom>
        </p:spPr>
      </p:pic>
      <p:pic>
        <p:nvPicPr>
          <p:cNvPr id="8" name="Picture 7" descr="NHM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15922" y="4228598"/>
            <a:ext cx="781911" cy="598944"/>
          </a:xfrm>
          <a:prstGeom prst="rect">
            <a:avLst/>
          </a:prstGeom>
        </p:spPr>
      </p:pic>
      <p:pic>
        <p:nvPicPr>
          <p:cNvPr id="9" name="Picture 8" descr="tn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83211" y="293918"/>
            <a:ext cx="680383" cy="680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DBED5B56-E921-4668-A98F-A1958C73D1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350818" y="2730785"/>
            <a:ext cx="6504709" cy="4063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IN" sz="5400" dirty="0" err="1">
                <a:solidFill>
                  <a:schemeClr val="bg1"/>
                </a:solidFill>
                <a:latin typeface="VANAVIL-Avvaiyar" pitchFamily="2" charset="0"/>
              </a:rPr>
              <a:t>aaa</a:t>
            </a:r>
            <a:endParaRPr lang="en-IN" sz="5400" dirty="0">
              <a:solidFill>
                <a:schemeClr val="bg1"/>
              </a:solidFill>
            </a:endParaRPr>
          </a:p>
        </p:txBody>
      </p:sp>
      <p:grpSp>
        <p:nvGrpSpPr>
          <p:cNvPr id="11" name="Group 53">
            <a:extLst>
              <a:ext uri="{FF2B5EF4-FFF2-40B4-BE49-F238E27FC236}">
                <a16:creationId xmlns="" xmlns:a16="http://schemas.microsoft.com/office/drawing/2014/main" id="{CF9B9C9C-C961-4A02-951F-68FA7326A0B3}"/>
              </a:ext>
            </a:extLst>
          </p:cNvPr>
          <p:cNvGrpSpPr/>
          <p:nvPr userDrawn="1"/>
        </p:nvGrpSpPr>
        <p:grpSpPr>
          <a:xfrm>
            <a:off x="1741308" y="1843736"/>
            <a:ext cx="1943142" cy="410165"/>
            <a:chOff x="5921829" y="2844800"/>
            <a:chExt cx="3487198" cy="5842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4EA0D06-9F76-4A51-A86E-8E01D2D476EB}"/>
                </a:ext>
              </a:extLst>
            </p:cNvPr>
            <p:cNvCxnSpPr/>
            <p:nvPr/>
          </p:nvCxnSpPr>
          <p:spPr>
            <a:xfrm>
              <a:off x="5921829" y="2844800"/>
              <a:ext cx="0" cy="584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D881CE3B-C600-4348-B625-559EA9262C38}"/>
                </a:ext>
              </a:extLst>
            </p:cNvPr>
            <p:cNvCxnSpPr>
              <a:cxnSpLocks/>
            </p:cNvCxnSpPr>
            <p:nvPr/>
          </p:nvCxnSpPr>
          <p:spPr>
            <a:xfrm>
              <a:off x="5921829" y="2844800"/>
              <a:ext cx="348719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6">
            <a:extLst>
              <a:ext uri="{FF2B5EF4-FFF2-40B4-BE49-F238E27FC236}">
                <a16:creationId xmlns="" xmlns:a16="http://schemas.microsoft.com/office/drawing/2014/main" id="{931FB573-E882-4C9A-9679-915F6322F9E7}"/>
              </a:ext>
            </a:extLst>
          </p:cNvPr>
          <p:cNvGrpSpPr/>
          <p:nvPr userDrawn="1"/>
        </p:nvGrpSpPr>
        <p:grpSpPr>
          <a:xfrm rot="10800000">
            <a:off x="3954617" y="3586472"/>
            <a:ext cx="3517743" cy="410165"/>
            <a:chOff x="5921829" y="2844800"/>
            <a:chExt cx="6313006" cy="5842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05A0DC6F-C8C0-419A-A43B-0779B2EC0234}"/>
                </a:ext>
              </a:extLst>
            </p:cNvPr>
            <p:cNvCxnSpPr/>
            <p:nvPr/>
          </p:nvCxnSpPr>
          <p:spPr>
            <a:xfrm>
              <a:off x="5921829" y="2844800"/>
              <a:ext cx="0" cy="584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2A35341-A07E-4658-AAD7-B2156BA23C06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921829" y="2844800"/>
              <a:ext cx="63130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0882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7871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8036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675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8166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0027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0244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4947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1542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F7B6-98AB-40D8-875A-035C102C4DCC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A74D-D5CE-49B8-A274-4EE50F677001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0"/>
            <a:ext cx="9144001" cy="5143505"/>
            <a:chOff x="-1" y="0"/>
            <a:chExt cx="9144001" cy="5143505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CB74392-F7C9-4F7E-86DE-AD52DDF06918}"/>
                </a:ext>
              </a:extLst>
            </p:cNvPr>
            <p:cNvSpPr/>
            <p:nvPr/>
          </p:nvSpPr>
          <p:spPr>
            <a:xfrm>
              <a:off x="-1" y="4971392"/>
              <a:ext cx="9144001" cy="172113"/>
            </a:xfrm>
            <a:prstGeom prst="rect">
              <a:avLst/>
            </a:prstGeom>
            <a:solidFill>
              <a:srgbClr val="06A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dph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10" y="4573257"/>
              <a:ext cx="569622" cy="569622"/>
            </a:xfrm>
            <a:prstGeom prst="rect">
              <a:avLst/>
            </a:prstGeom>
          </p:spPr>
        </p:pic>
        <p:pic>
          <p:nvPicPr>
            <p:cNvPr id="10" name="Picture 9" descr="NHM_Logo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72406" y="4605594"/>
              <a:ext cx="619044" cy="47418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CB74392-F7C9-4F7E-86DE-AD52DDF06918}"/>
                </a:ext>
              </a:extLst>
            </p:cNvPr>
            <p:cNvSpPr/>
            <p:nvPr/>
          </p:nvSpPr>
          <p:spPr>
            <a:xfrm>
              <a:off x="-1" y="0"/>
              <a:ext cx="9144001" cy="137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CB74392-F7C9-4F7E-86DE-AD52DDF06918}"/>
                </a:ext>
              </a:extLst>
            </p:cNvPr>
            <p:cNvSpPr/>
            <p:nvPr/>
          </p:nvSpPr>
          <p:spPr>
            <a:xfrm>
              <a:off x="-1" y="161925"/>
              <a:ext cx="9144001" cy="274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222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9C027A-22B9-4A24-A840-B882EDA85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731173"/>
            <a:ext cx="7930539" cy="32694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US" sz="1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National Summit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</a:t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“Good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Replicable Practices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Innovations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Public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Healthcare Systems”</a:t>
            </a:r>
            <a:endParaRPr lang="en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en-GB" sz="1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1900" b="1" dirty="0" smtClean="0">
                <a:solidFill>
                  <a:srgbClr val="C00000"/>
                </a:solidFill>
                <a:latin typeface="Trebuchet MS" pitchFamily="34" charset="0"/>
              </a:rPr>
              <a:t>DELIVERY OF </a:t>
            </a:r>
            <a:r>
              <a:rPr lang="en-GB" sz="1900" b="1" dirty="0" err="1" smtClean="0">
                <a:solidFill>
                  <a:srgbClr val="C00000"/>
                </a:solidFill>
                <a:latin typeface="Trebuchet MS" pitchFamily="34" charset="0"/>
              </a:rPr>
              <a:t>NCD</a:t>
            </a:r>
            <a:r>
              <a:rPr lang="en-GB" sz="1900" b="1" dirty="0" smtClean="0">
                <a:solidFill>
                  <a:srgbClr val="C00000"/>
                </a:solidFill>
                <a:latin typeface="Trebuchet MS" pitchFamily="34" charset="0"/>
              </a:rPr>
              <a:t> DRUGS TO PATIENTS DURING </a:t>
            </a:r>
            <a:r>
              <a:rPr lang="en-GB" sz="1900" b="1" dirty="0" err="1" smtClean="0">
                <a:solidFill>
                  <a:srgbClr val="C00000"/>
                </a:solidFill>
                <a:latin typeface="Trebuchet MS" pitchFamily="34" charset="0"/>
              </a:rPr>
              <a:t>COVID</a:t>
            </a:r>
            <a:r>
              <a:rPr lang="en-GB" sz="1900" b="1" dirty="0" smtClean="0">
                <a:solidFill>
                  <a:srgbClr val="C00000"/>
                </a:solidFill>
                <a:latin typeface="Trebuchet MS" pitchFamily="34" charset="0"/>
              </a:rPr>
              <a:t>-19 PANDEMIC</a:t>
            </a:r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b="1" dirty="0" smtClean="0"/>
              <a:t>Dr. J. </a:t>
            </a:r>
            <a:r>
              <a:rPr lang="en-US" sz="1600" b="1" dirty="0" err="1" smtClean="0"/>
              <a:t>Radhakrishnan</a:t>
            </a:r>
            <a:r>
              <a:rPr lang="en-US" sz="1600" b="1" dirty="0" smtClean="0"/>
              <a:t>., IAS</a:t>
            </a:r>
            <a:endParaRPr lang="en-US" sz="1600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/>
              <a:t>Principal </a:t>
            </a:r>
            <a:r>
              <a:rPr lang="en-US" sz="1600" dirty="0"/>
              <a:t>Secretary to </a:t>
            </a:r>
            <a:r>
              <a:rPr lang="en-US" sz="1600" dirty="0" smtClean="0"/>
              <a:t>Government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/>
              <a:t>Health and Family Welfare Department </a:t>
            </a:r>
            <a:endParaRPr lang="en-US" sz="1600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/>
              <a:t>Government </a:t>
            </a:r>
            <a:r>
              <a:rPr lang="en-US" sz="1600" dirty="0"/>
              <a:t>of Tamil </a:t>
            </a:r>
            <a:r>
              <a:rPr lang="en-US" sz="1600" dirty="0" smtClean="0"/>
              <a:t>Nadu</a:t>
            </a:r>
            <a:endParaRPr lang="en-US" sz="1800" dirty="0"/>
          </a:p>
        </p:txBody>
      </p:sp>
      <p:pic>
        <p:nvPicPr>
          <p:cNvPr id="7" name="Picture 6" descr="F:\TN.png">
            <a:extLst>
              <a:ext uri="{FF2B5EF4-FFF2-40B4-BE49-F238E27FC236}">
                <a16:creationId xmlns:a16="http://schemas.microsoft.com/office/drawing/2014/main" xmlns="" id="{545F9BD4-104D-4A51-807F-D6613518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6509" y="252396"/>
            <a:ext cx="1343334" cy="1357322"/>
          </a:xfrm>
          <a:prstGeom prst="rect">
            <a:avLst/>
          </a:prstGeom>
          <a:noFill/>
        </p:spPr>
      </p:pic>
      <p:pic>
        <p:nvPicPr>
          <p:cNvPr id="8" name="Picture 4" descr="F:\dph logo.png">
            <a:extLst>
              <a:ext uri="{FF2B5EF4-FFF2-40B4-BE49-F238E27FC236}">
                <a16:creationId xmlns:a16="http://schemas.microsoft.com/office/drawing/2014/main" xmlns="" id="{99017481-3046-4892-8D50-36F44BB6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729" y="500048"/>
            <a:ext cx="852123" cy="857256"/>
          </a:xfrm>
          <a:prstGeom prst="rect">
            <a:avLst/>
          </a:prstGeom>
          <a:noFill/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FDCBB2DF-3DB0-4D67-8488-839E4E90FDD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00958" y="571486"/>
            <a:ext cx="1177643" cy="8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74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91705"/>
            <a:ext cx="8229600" cy="565533"/>
          </a:xfrm>
          <a:solidFill>
            <a:srgbClr val="0099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Trebuchet MS" pitchFamily="34" charset="0"/>
              </a:rPr>
              <a:t>NCD</a:t>
            </a:r>
            <a:r>
              <a:rPr lang="en-GB" sz="2000" b="1" dirty="0" smtClean="0">
                <a:solidFill>
                  <a:schemeClr val="bg1"/>
                </a:solidFill>
                <a:latin typeface="Trebuchet MS" pitchFamily="34" charset="0"/>
              </a:rPr>
              <a:t> DRUGS DISTRIBUTED AT THE DOORSTEPS OF THE PATIENTS</a:t>
            </a:r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18" y="1098448"/>
            <a:ext cx="2509855" cy="3456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1801" y="1098448"/>
            <a:ext cx="2428892" cy="3456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120" y="1094742"/>
            <a:ext cx="2500330" cy="3531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21495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1705"/>
            <a:ext cx="8229600" cy="579821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HUMAN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0114"/>
            <a:ext cx="5114932" cy="364333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400" dirty="0" smtClean="0">
                <a:latin typeface="Trebuchet MS" pitchFamily="34" charset="0"/>
              </a:rPr>
              <a:t>For this model, the following human resource were utilised: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800" dirty="0" smtClean="0">
                <a:latin typeface="Trebuchet MS" pitchFamily="34" charset="0"/>
              </a:rPr>
              <a:t>Village Health Nurse (</a:t>
            </a:r>
            <a:r>
              <a:rPr lang="en-GB" sz="1800" dirty="0" err="1" smtClean="0">
                <a:latin typeface="Trebuchet MS" pitchFamily="34" charset="0"/>
              </a:rPr>
              <a:t>VHNs</a:t>
            </a:r>
            <a:r>
              <a:rPr lang="en-GB" sz="1800" dirty="0" smtClean="0">
                <a:latin typeface="Trebuchet MS" pitchFamily="34" charset="0"/>
              </a:rPr>
              <a:t>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800" dirty="0" smtClean="0">
                <a:latin typeface="Trebuchet MS" pitchFamily="34" charset="0"/>
              </a:rPr>
              <a:t>Mobile Medical Unit (</a:t>
            </a:r>
            <a:r>
              <a:rPr lang="en-GB" sz="1800" dirty="0" err="1" smtClean="0">
                <a:latin typeface="Trebuchet MS" pitchFamily="34" charset="0"/>
              </a:rPr>
              <a:t>MMUs</a:t>
            </a:r>
            <a:r>
              <a:rPr lang="en-GB" sz="1800" dirty="0" smtClean="0">
                <a:latin typeface="Trebuchet MS" pitchFamily="34" charset="0"/>
              </a:rPr>
              <a:t>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800" dirty="0" err="1" smtClean="0">
                <a:latin typeface="Trebuchet MS" pitchFamily="34" charset="0"/>
              </a:rPr>
              <a:t>RBSK</a:t>
            </a:r>
            <a:r>
              <a:rPr lang="en-GB" sz="1800" dirty="0" smtClean="0">
                <a:latin typeface="Trebuchet MS" pitchFamily="34" charset="0"/>
              </a:rPr>
              <a:t> team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800" dirty="0" smtClean="0">
                <a:latin typeface="Trebuchet MS" pitchFamily="34" charset="0"/>
              </a:rPr>
              <a:t>Women Health Volunteers (</a:t>
            </a:r>
            <a:r>
              <a:rPr lang="en-GB" sz="1800" dirty="0" err="1" smtClean="0">
                <a:latin typeface="Trebuchet MS" pitchFamily="34" charset="0"/>
              </a:rPr>
              <a:t>WHVs</a:t>
            </a:r>
            <a:r>
              <a:rPr lang="en-GB" sz="1800" dirty="0" smtClean="0">
                <a:latin typeface="Trebuchet MS" pitchFamily="34" charset="0"/>
              </a:rPr>
              <a:t>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800" dirty="0" smtClean="0">
                <a:latin typeface="Trebuchet MS" pitchFamily="34" charset="0"/>
              </a:rPr>
              <a:t>Other volunteers are utilized to provide </a:t>
            </a:r>
            <a:r>
              <a:rPr lang="en-GB" sz="1800" dirty="0" err="1" smtClean="0">
                <a:latin typeface="Trebuchet MS" pitchFamily="34" charset="0"/>
              </a:rPr>
              <a:t>NCD</a:t>
            </a:r>
            <a:r>
              <a:rPr lang="en-GB" sz="1800" dirty="0" smtClean="0">
                <a:latin typeface="Trebuchet MS" pitchFamily="34" charset="0"/>
              </a:rPr>
              <a:t> service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000114"/>
            <a:ext cx="2786082" cy="3604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58903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4328273"/>
              </p:ext>
            </p:extLst>
          </p:nvPr>
        </p:nvGraphicFramePr>
        <p:xfrm>
          <a:off x="214284" y="1479167"/>
          <a:ext cx="8786871" cy="2743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125"/>
                <a:gridCol w="788331"/>
                <a:gridCol w="613499"/>
                <a:gridCol w="788331"/>
                <a:gridCol w="739060"/>
                <a:gridCol w="562640"/>
                <a:gridCol w="788331"/>
                <a:gridCol w="1074349"/>
                <a:gridCol w="571504"/>
                <a:gridCol w="714380"/>
                <a:gridCol w="785818"/>
                <a:gridCol w="571503"/>
              </a:tblGrid>
              <a:tr h="195578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DM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HT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>
                          <a:effectLst/>
                          <a:latin typeface="Trebuchet MS" pitchFamily="34" charset="0"/>
                        </a:rPr>
                        <a:t>HT &amp; DM</a:t>
                      </a:r>
                      <a:endParaRPr lang="en-IN" sz="1000" b="1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Total No </a:t>
                      </a:r>
                      <a:r>
                        <a:rPr lang="en-IN" sz="1000" b="1" kern="1200" dirty="0" smtClean="0">
                          <a:effectLst/>
                          <a:latin typeface="Trebuchet MS" pitchFamily="34" charset="0"/>
                        </a:rPr>
                        <a:t>of line-listed  </a:t>
                      </a: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NCD Patients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>
                          <a:effectLst/>
                          <a:latin typeface="Trebuchet MS" pitchFamily="34" charset="0"/>
                        </a:rPr>
                        <a:t>Total No. of NCD patients who received 2 months of drugs</a:t>
                      </a:r>
                      <a:endParaRPr lang="en-IN" sz="1000" b="1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% of Drug Issued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3823">
                <a:tc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Total Number of </a:t>
                      </a:r>
                      <a:r>
                        <a:rPr lang="en-IN" sz="1000" b="1" kern="1200" dirty="0" smtClean="0">
                          <a:effectLst/>
                          <a:latin typeface="Trebuchet MS" pitchFamily="34" charset="0"/>
                        </a:rPr>
                        <a:t>line-listed Diabetes </a:t>
                      </a: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Mellitus Patients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No. of Diabetes Mellitus patients for whom 2 months of drugs were issued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% of Drug Issued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Total Number of </a:t>
                      </a:r>
                      <a:r>
                        <a:rPr lang="en-IN" sz="1000" b="1" kern="1200" dirty="0" smtClean="0">
                          <a:effectLst/>
                          <a:latin typeface="Trebuchet MS" pitchFamily="34" charset="0"/>
                        </a:rPr>
                        <a:t>line-listed Hypertension </a:t>
                      </a: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Patients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No. of Hypertension patients for whom 2 months drugs were issued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900" b="1" kern="1200" dirty="0">
                          <a:effectLst/>
                          <a:latin typeface="Trebuchet MS" pitchFamily="34" charset="0"/>
                        </a:rPr>
                        <a:t>% of Drug Issued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Total Number of Diabetes Mellitus  &amp; Hypertension Patients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No. of Diabetes Mellitus  &amp; Hypertension patients for whom 2 months drugs were issued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% of Drug Issued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18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kern="1200">
                          <a:effectLst/>
                          <a:latin typeface="Trebuchet MS" pitchFamily="34" charset="0"/>
                        </a:rPr>
                        <a:t>(a)</a:t>
                      </a:r>
                      <a:endParaRPr lang="en-IN" sz="100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kern="1200">
                          <a:effectLst/>
                          <a:latin typeface="Trebuchet MS" pitchFamily="34" charset="0"/>
                        </a:rPr>
                        <a:t> (b)</a:t>
                      </a:r>
                      <a:endParaRPr lang="en-IN" sz="100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kern="12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00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kern="1200">
                          <a:effectLst/>
                          <a:latin typeface="Trebuchet MS" pitchFamily="34" charset="0"/>
                        </a:rPr>
                        <a:t>(c)</a:t>
                      </a:r>
                      <a:endParaRPr lang="en-IN" sz="100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kern="1200" dirty="0">
                          <a:effectLst/>
                          <a:latin typeface="Trebuchet MS" pitchFamily="34" charset="0"/>
                        </a:rPr>
                        <a:t>(d)</a:t>
                      </a:r>
                      <a:endParaRPr lang="en-IN" sz="1000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kern="120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000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kern="1200">
                          <a:effectLst/>
                          <a:latin typeface="Trebuchet MS" pitchFamily="34" charset="0"/>
                        </a:rPr>
                        <a:t>(e)</a:t>
                      </a:r>
                      <a:endParaRPr lang="en-IN" sz="100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kern="1200">
                          <a:effectLst/>
                          <a:latin typeface="Trebuchet MS" pitchFamily="34" charset="0"/>
                        </a:rPr>
                        <a:t>(f)</a:t>
                      </a:r>
                      <a:endParaRPr lang="en-IN" sz="100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kern="120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000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  <a:latin typeface="Trebuchet MS" pitchFamily="34" charset="0"/>
                        </a:rPr>
                        <a:t>(a+c+e)</a:t>
                      </a:r>
                      <a:endParaRPr lang="en-IN" sz="100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  <a:latin typeface="Trebuchet MS" pitchFamily="34" charset="0"/>
                        </a:rPr>
                        <a:t>(b+d+f)</a:t>
                      </a:r>
                      <a:endParaRPr lang="en-IN" sz="100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  <a:latin typeface="Trebuchet MS" pitchFamily="34" charset="0"/>
                        </a:rPr>
                        <a:t> </a:t>
                      </a:r>
                      <a:endParaRPr lang="en-IN" sz="100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779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7,30,339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5,37,977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73.7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11,73,321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8,36,770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71.3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4,80,908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3,47,364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72.2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23,84,568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17,22,111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b="1" kern="1200" dirty="0">
                          <a:effectLst/>
                          <a:latin typeface="Trebuchet MS" pitchFamily="34" charset="0"/>
                        </a:rPr>
                        <a:t>72.2</a:t>
                      </a:r>
                      <a:endParaRPr lang="en-IN" sz="1000" b="1" dirty="0">
                        <a:effectLst/>
                        <a:latin typeface="Trebuchet MS" pitchFamily="34" charset="0"/>
                        <a:cs typeface="Latha"/>
                      </a:endParaRPr>
                    </a:p>
                  </a:txBody>
                  <a:tcPr marL="28800" marR="28800" marT="28800" marB="28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2910" y="4357700"/>
            <a:ext cx="7715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Latha"/>
              </a:rPr>
              <a:t>72.2% of registered NCD patients received drugs through volunteers or field staff at their doorstep during COVID 19 lockdown.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285734"/>
            <a:ext cx="8858312" cy="455832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en-IN" sz="2800" b="1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EVIDENCE OF </a:t>
            </a:r>
            <a:r>
              <a:rPr lang="en-IN" sz="28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EFFECTIVENESS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1000114"/>
            <a:ext cx="581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latin typeface="Trebuchet MS" pitchFamily="34" charset="0"/>
              </a:rPr>
              <a:t>The number of patients benefited (April to May 2020):</a:t>
            </a:r>
            <a:endParaRPr lang="en-IN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47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1705"/>
            <a:ext cx="8229600" cy="579821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COST-EFFECTIVENESS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64333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400" dirty="0" smtClean="0">
                <a:latin typeface="Trebuchet MS" pitchFamily="34" charset="0"/>
              </a:rPr>
              <a:t>For this model, National Health Mission engaged the existing human resources like Village Health Nurses, Women Health Volunteers, teams working in Mobile Medical Unit and </a:t>
            </a:r>
            <a:r>
              <a:rPr lang="en-GB" sz="1400" dirty="0" err="1" smtClean="0">
                <a:latin typeface="Trebuchet MS" pitchFamily="34" charset="0"/>
              </a:rPr>
              <a:t>RBSK</a:t>
            </a:r>
            <a:r>
              <a:rPr lang="en-GB" sz="1400" dirty="0" smtClean="0">
                <a:latin typeface="Trebuchet MS" pitchFamily="34" charset="0"/>
              </a:rPr>
              <a:t> teams were utilised to distribute the </a:t>
            </a:r>
            <a:r>
              <a:rPr lang="en-GB" sz="1400" dirty="0" err="1" smtClean="0">
                <a:latin typeface="Trebuchet MS" pitchFamily="34" charset="0"/>
              </a:rPr>
              <a:t>NCD</a:t>
            </a:r>
            <a:r>
              <a:rPr lang="en-GB" sz="1400" dirty="0" smtClean="0">
                <a:latin typeface="Trebuchet MS" pitchFamily="34" charset="0"/>
              </a:rPr>
              <a:t> Drugs to the doorsteps of the patients based on the line-list.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400" dirty="0" smtClean="0">
                <a:latin typeface="Trebuchet MS" pitchFamily="34" charset="0"/>
              </a:rPr>
              <a:t>In addition to that, a portal for volunteers was created at the State Level. Volunteers registered were also utilized by the local District Administrations to deliver drugs at the doorsteps of the </a:t>
            </a:r>
            <a:r>
              <a:rPr lang="en-GB" sz="1400" dirty="0" err="1" smtClean="0">
                <a:latin typeface="Trebuchet MS" pitchFamily="34" charset="0"/>
              </a:rPr>
              <a:t>NCD</a:t>
            </a:r>
            <a:r>
              <a:rPr lang="en-GB" sz="1400" dirty="0" smtClean="0">
                <a:latin typeface="Trebuchet MS" pitchFamily="34" charset="0"/>
              </a:rPr>
              <a:t> patients.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400" dirty="0" err="1" smtClean="0">
                <a:latin typeface="Trebuchet MS" pitchFamily="34" charset="0"/>
              </a:rPr>
              <a:t>MMUs</a:t>
            </a:r>
            <a:r>
              <a:rPr lang="en-GB" sz="1400" dirty="0" smtClean="0">
                <a:latin typeface="Trebuchet MS" pitchFamily="34" charset="0"/>
              </a:rPr>
              <a:t> and </a:t>
            </a:r>
            <a:r>
              <a:rPr lang="en-GB" sz="1400" dirty="0" err="1" smtClean="0">
                <a:latin typeface="Trebuchet MS" pitchFamily="34" charset="0"/>
              </a:rPr>
              <a:t>RBSK</a:t>
            </a:r>
            <a:r>
              <a:rPr lang="en-GB" sz="1400" dirty="0" smtClean="0">
                <a:latin typeface="Trebuchet MS" pitchFamily="34" charset="0"/>
              </a:rPr>
              <a:t> vehicles were utilized for mobility in the above model. Hence the cost for separate vehicles for transportation was not required.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400" dirty="0" smtClean="0">
                <a:latin typeface="Trebuchet MS" pitchFamily="34" charset="0"/>
              </a:rPr>
              <a:t>Thus, the State was able to effectively deliver drugs at the doorstep of </a:t>
            </a:r>
            <a:r>
              <a:rPr lang="en-GB" sz="1400" dirty="0" err="1" smtClean="0">
                <a:latin typeface="Trebuchet MS" pitchFamily="34" charset="0"/>
              </a:rPr>
              <a:t>NCD</a:t>
            </a:r>
            <a:r>
              <a:rPr lang="en-GB" sz="1400" dirty="0" smtClean="0">
                <a:latin typeface="Trebuchet MS" pitchFamily="34" charset="0"/>
              </a:rPr>
              <a:t> patients in a cost-effective manner.  </a:t>
            </a:r>
          </a:p>
        </p:txBody>
      </p:sp>
    </p:spTree>
    <p:extLst>
      <p:ext uri="{BB962C8B-B14F-4D97-AF65-F5344CB8AC3E}">
        <p14:creationId xmlns:p14="http://schemas.microsoft.com/office/powerpoint/2010/main" xmlns="" val="7589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1705"/>
            <a:ext cx="8229600" cy="579821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LESSONS AND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64333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800" dirty="0" err="1" smtClean="0">
                <a:latin typeface="Trebuchet MS" pitchFamily="34" charset="0"/>
              </a:rPr>
              <a:t>Covid19</a:t>
            </a:r>
            <a:r>
              <a:rPr lang="en-GB" sz="1800" dirty="0" smtClean="0">
                <a:latin typeface="Trebuchet MS" pitchFamily="34" charset="0"/>
              </a:rPr>
              <a:t> pandemic has showed that we should have alternate viable plan for providing Health care services to the most vulnerable population.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800" dirty="0" smtClean="0">
                <a:latin typeface="Trebuchet MS" pitchFamily="34" charset="0"/>
              </a:rPr>
              <a:t>Existing field level functionaries and other community volunteer services were aptly used for providing healthcare services to the needy population.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800" dirty="0" smtClean="0">
                <a:latin typeface="Trebuchet MS" pitchFamily="34" charset="0"/>
              </a:rPr>
              <a:t>Decentralized planning of drug delivery is the key for </a:t>
            </a:r>
            <a:r>
              <a:rPr lang="en-GB" sz="1800" dirty="0" err="1" smtClean="0">
                <a:latin typeface="Trebuchet MS" pitchFamily="34" charset="0"/>
              </a:rPr>
              <a:t>NCD</a:t>
            </a:r>
            <a:r>
              <a:rPr lang="en-GB" sz="1800" dirty="0" smtClean="0">
                <a:latin typeface="Trebuchet MS" pitchFamily="34" charset="0"/>
              </a:rPr>
              <a:t> control in future through dedicated community volunteers</a:t>
            </a:r>
          </a:p>
        </p:txBody>
      </p:sp>
    </p:spTree>
    <p:extLst>
      <p:ext uri="{BB962C8B-B14F-4D97-AF65-F5344CB8AC3E}">
        <p14:creationId xmlns:p14="http://schemas.microsoft.com/office/powerpoint/2010/main" xmlns="" val="7589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1705"/>
            <a:ext cx="8229600" cy="579821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POTENTIAL FOR SCALE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64333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700" dirty="0" smtClean="0">
                <a:latin typeface="Trebuchet MS" pitchFamily="34" charset="0"/>
              </a:rPr>
              <a:t>Delivery of drugs at the doorstep is a novel idea which can be utilized in future during any form of disasters including natural calamity.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700" dirty="0" smtClean="0">
                <a:latin typeface="Trebuchet MS" pitchFamily="34" charset="0"/>
              </a:rPr>
              <a:t>Cost-effective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700" dirty="0" smtClean="0">
                <a:latin typeface="Trebuchet MS" pitchFamily="34" charset="0"/>
              </a:rPr>
              <a:t>Dedicated Trained Community Volunteers ready–at-hand work force in the community.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700" dirty="0" smtClean="0">
                <a:latin typeface="Trebuchet MS" pitchFamily="34" charset="0"/>
              </a:rPr>
              <a:t>This Model can be implemented on a larger scale in future because it doesn’t involve extra human resources and it is also an effective way to reach people.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700" dirty="0" smtClean="0">
                <a:latin typeface="Trebuchet MS" pitchFamily="34" charset="0"/>
              </a:rPr>
              <a:t>A centralised drug procurement and logistics agency like </a:t>
            </a:r>
            <a:r>
              <a:rPr lang="en-GB" sz="1700" dirty="0" err="1" smtClean="0">
                <a:latin typeface="Trebuchet MS" pitchFamily="34" charset="0"/>
              </a:rPr>
              <a:t>TNMSC</a:t>
            </a:r>
            <a:r>
              <a:rPr lang="en-GB" sz="1700" dirty="0" smtClean="0">
                <a:latin typeface="Trebuchet MS" pitchFamily="34" charset="0"/>
              </a:rPr>
              <a:t> is also the backbone for the success of this innovative practice.</a:t>
            </a:r>
          </a:p>
        </p:txBody>
      </p:sp>
    </p:spTree>
    <p:extLst>
      <p:ext uri="{BB962C8B-B14F-4D97-AF65-F5344CB8AC3E}">
        <p14:creationId xmlns:p14="http://schemas.microsoft.com/office/powerpoint/2010/main" xmlns="" val="7589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1705"/>
            <a:ext cx="8229600" cy="579821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PARTNERS IN IMPLEMENTATION WITH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NHM</a:t>
            </a:r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64333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dirty="0" err="1" smtClean="0">
                <a:latin typeface="Trebuchet MS" pitchFamily="34" charset="0"/>
              </a:rPr>
              <a:t>Tamilnadu</a:t>
            </a:r>
            <a:r>
              <a:rPr lang="en-GB" sz="2000" dirty="0" smtClean="0">
                <a:latin typeface="Trebuchet MS" pitchFamily="34" charset="0"/>
              </a:rPr>
              <a:t> Medical Services Corporation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dirty="0" smtClean="0">
                <a:latin typeface="Trebuchet MS" pitchFamily="34" charset="0"/>
              </a:rPr>
              <a:t>Directorate of Public Health and Preventive Medicine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dirty="0" err="1" smtClean="0">
                <a:latin typeface="Trebuchet MS" pitchFamily="34" charset="0"/>
              </a:rPr>
              <a:t>TNCDW</a:t>
            </a:r>
            <a:r>
              <a:rPr lang="en-GB" sz="2000" dirty="0" smtClean="0">
                <a:latin typeface="Trebuchet MS" pitchFamily="34" charset="0"/>
              </a:rPr>
              <a:t> – Self Help Group network.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dirty="0" smtClean="0">
                <a:latin typeface="Trebuchet MS" pitchFamily="34" charset="0"/>
              </a:rPr>
              <a:t>Volunteers in the community </a:t>
            </a:r>
          </a:p>
        </p:txBody>
      </p:sp>
    </p:spTree>
    <p:extLst>
      <p:ext uri="{BB962C8B-B14F-4D97-AF65-F5344CB8AC3E}">
        <p14:creationId xmlns:p14="http://schemas.microsoft.com/office/powerpoint/2010/main" xmlns="" val="7589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ED5B56-E921-4668-A98F-A1958C73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818" y="2730785"/>
            <a:ext cx="6504709" cy="728588"/>
          </a:xfrm>
        </p:spPr>
        <p:txBody>
          <a:bodyPr>
            <a:noAutofit/>
          </a:bodyPr>
          <a:lstStyle/>
          <a:p>
            <a:pPr algn="ctr"/>
            <a:r>
              <a:rPr lang="en-IN" sz="5400" i="1" dirty="0" smtClean="0">
                <a:solidFill>
                  <a:schemeClr val="bg1"/>
                </a:solidFill>
                <a:latin typeface="Book Antiqua" pitchFamily="18" charset="0"/>
                <a:ea typeface="PMingLiU-ExtB" pitchFamily="18" charset="-120"/>
              </a:rPr>
              <a:t>Thanks</a:t>
            </a:r>
            <a:endParaRPr lang="en-IN" sz="5400" i="1" dirty="0">
              <a:solidFill>
                <a:schemeClr val="bg1"/>
              </a:solidFill>
              <a:latin typeface="Book Antiqua" pitchFamily="18" charset="0"/>
              <a:ea typeface="PMingLiU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15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820" y="285735"/>
            <a:ext cx="8229600" cy="571504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Trebuchet MS" pitchFamily="34" charset="0"/>
              </a:rPr>
              <a:t>INTRODUCTION</a:t>
            </a:r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4820" y="1000114"/>
            <a:ext cx="8229600" cy="3594509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dirty="0" err="1" smtClean="0">
                <a:latin typeface="Trebuchet MS" pitchFamily="34" charset="0"/>
              </a:rPr>
              <a:t>Covid</a:t>
            </a:r>
            <a:r>
              <a:rPr lang="en-GB" sz="2000" dirty="0" smtClean="0">
                <a:latin typeface="Trebuchet MS" pitchFamily="34" charset="0"/>
              </a:rPr>
              <a:t>-19 is a communicable disease which swept all over the world resulting in morbidity and mortality.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dirty="0" smtClean="0">
                <a:latin typeface="Trebuchet MS" pitchFamily="34" charset="0"/>
              </a:rPr>
              <a:t>According to the WHO report, mortality is high among those with </a:t>
            </a:r>
            <a:r>
              <a:rPr lang="en-GB" sz="2000" dirty="0" err="1" smtClean="0">
                <a:latin typeface="Trebuchet MS" pitchFamily="34" charset="0"/>
              </a:rPr>
              <a:t>comorbidities</a:t>
            </a:r>
            <a:r>
              <a:rPr lang="en-GB" sz="2000" dirty="0" smtClean="0">
                <a:latin typeface="Trebuchet MS" pitchFamily="34" charset="0"/>
              </a:rPr>
              <a:t> like Diabetes Mellitus, Hypertension, Chronic kidney disease and Cancer.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dirty="0" smtClean="0">
                <a:latin typeface="Trebuchet MS" pitchFamily="34" charset="0"/>
              </a:rPr>
              <a:t>During </a:t>
            </a:r>
            <a:r>
              <a:rPr lang="en-GB" sz="2000" dirty="0" err="1" smtClean="0">
                <a:latin typeface="Trebuchet MS" pitchFamily="34" charset="0"/>
              </a:rPr>
              <a:t>Covid</a:t>
            </a:r>
            <a:r>
              <a:rPr lang="en-GB" sz="2000" dirty="0" smtClean="0">
                <a:latin typeface="Trebuchet MS" pitchFamily="34" charset="0"/>
              </a:rPr>
              <a:t>-19 Pandemic, Health Services for providing Non-communicable disease drugs in the routine way got hindered due to complete lockdown.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dirty="0" smtClean="0">
                <a:latin typeface="Trebuchet MS" pitchFamily="34" charset="0"/>
              </a:rPr>
              <a:t>Tamil Nadu came forth with suitable innovation to overcome this hurdle and reach the drugs at patients door steps.</a:t>
            </a:r>
            <a:endParaRPr lang="en-US" sz="20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4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016"/>
            <a:ext cx="8229600" cy="525784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2200" b="1" dirty="0" smtClean="0">
                <a:solidFill>
                  <a:schemeClr val="bg1"/>
                </a:solidFill>
                <a:latin typeface="Trebuchet MS" pitchFamily="34" charset="0"/>
              </a:rPr>
              <a:t>TAMIL NADU - AGE SPECIFIC </a:t>
            </a:r>
            <a:r>
              <a:rPr lang="en-IN" sz="2200" b="1" dirty="0" err="1" smtClean="0">
                <a:solidFill>
                  <a:schemeClr val="bg1"/>
                </a:solidFill>
                <a:latin typeface="Trebuchet MS" pitchFamily="34" charset="0"/>
              </a:rPr>
              <a:t>COVID</a:t>
            </a:r>
            <a:r>
              <a:rPr lang="en-IN" sz="2200" b="1" dirty="0" smtClean="0">
                <a:solidFill>
                  <a:schemeClr val="bg1"/>
                </a:solidFill>
                <a:latin typeface="Trebuchet MS" pitchFamily="34" charset="0"/>
              </a:rPr>
              <a:t> DEATHS (</a:t>
            </a:r>
            <a:r>
              <a:rPr lang="en-IN" sz="2200" b="1" dirty="0">
                <a:solidFill>
                  <a:schemeClr val="bg1"/>
                </a:solidFill>
                <a:latin typeface="Trebuchet MS" pitchFamily="34" charset="0"/>
              </a:rPr>
              <a:t>n=12166)</a:t>
            </a:r>
            <a:endParaRPr lang="en-US" sz="2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937087"/>
              </p:ext>
            </p:extLst>
          </p:nvPr>
        </p:nvGraphicFramePr>
        <p:xfrm>
          <a:off x="5715008" y="991968"/>
          <a:ext cx="2800342" cy="3636728"/>
        </p:xfrm>
        <a:graphic>
          <a:graphicData uri="http://schemas.openxmlformats.org/drawingml/2006/table">
            <a:tbl>
              <a:tblPr/>
              <a:tblGrid>
                <a:gridCol w="1269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1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5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Age Group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No. of Death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5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0-10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5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11-20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5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21-30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5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31-40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455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5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41-50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1173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5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51-60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2766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5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61-70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3713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5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71-80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2723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5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81-90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1044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45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90 Plus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53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12166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28596" y="1000114"/>
          <a:ext cx="464347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Isosceles Triangle 8"/>
          <p:cNvSpPr/>
          <p:nvPr/>
        </p:nvSpPr>
        <p:spPr>
          <a:xfrm rot="16200000" flipH="1">
            <a:off x="3357554" y="2428874"/>
            <a:ext cx="3429024" cy="57150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2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34"/>
            <a:ext cx="8229600" cy="500066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Trebuchet MS" pitchFamily="34" charset="0"/>
              </a:rPr>
              <a:t>CO-MORBIDITY AMONG THE DEATH CASES </a:t>
            </a:r>
            <a:r>
              <a:rPr lang="en-IN" sz="2200" b="1" dirty="0" smtClean="0">
                <a:solidFill>
                  <a:schemeClr val="bg1"/>
                </a:solidFill>
                <a:latin typeface="Trebuchet MS" pitchFamily="34" charset="0"/>
              </a:rPr>
              <a:t>(N=12166)</a:t>
            </a:r>
            <a:endParaRPr lang="en-US" sz="2200" b="1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61F1D81E-BA01-4F5E-9354-1B8B5F919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5201767"/>
              </p:ext>
            </p:extLst>
          </p:nvPr>
        </p:nvGraphicFramePr>
        <p:xfrm>
          <a:off x="500034" y="928674"/>
          <a:ext cx="4643468" cy="37820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87341">
                  <a:extLst>
                    <a:ext uri="{9D8B030D-6E8A-4147-A177-3AD203B41FA5}">
                      <a16:colId xmlns:a16="http://schemas.microsoft.com/office/drawing/2014/main" xmlns="" val="885965572"/>
                    </a:ext>
                  </a:extLst>
                </a:gridCol>
                <a:gridCol w="872023">
                  <a:extLst>
                    <a:ext uri="{9D8B030D-6E8A-4147-A177-3AD203B41FA5}">
                      <a16:colId xmlns:a16="http://schemas.microsoft.com/office/drawing/2014/main" xmlns="" val="1084665536"/>
                    </a:ext>
                  </a:extLst>
                </a:gridCol>
                <a:gridCol w="671026">
                  <a:extLst>
                    <a:ext uri="{9D8B030D-6E8A-4147-A177-3AD203B41FA5}">
                      <a16:colId xmlns:a16="http://schemas.microsoft.com/office/drawing/2014/main" xmlns="" val="2218653866"/>
                    </a:ext>
                  </a:extLst>
                </a:gridCol>
                <a:gridCol w="671026">
                  <a:extLst>
                    <a:ext uri="{9D8B030D-6E8A-4147-A177-3AD203B41FA5}">
                      <a16:colId xmlns:a16="http://schemas.microsoft.com/office/drawing/2014/main" xmlns="" val="3472849222"/>
                    </a:ext>
                  </a:extLst>
                </a:gridCol>
                <a:gridCol w="671026">
                  <a:extLst>
                    <a:ext uri="{9D8B030D-6E8A-4147-A177-3AD203B41FA5}">
                      <a16:colId xmlns:a16="http://schemas.microsoft.com/office/drawing/2014/main" xmlns="" val="1674164810"/>
                    </a:ext>
                  </a:extLst>
                </a:gridCol>
                <a:gridCol w="671026">
                  <a:extLst>
                    <a:ext uri="{9D8B030D-6E8A-4147-A177-3AD203B41FA5}">
                      <a16:colId xmlns:a16="http://schemas.microsoft.com/office/drawing/2014/main" xmlns="" val="2240217907"/>
                    </a:ext>
                  </a:extLst>
                </a:gridCol>
              </a:tblGrid>
              <a:tr h="523661">
                <a:tc>
                  <a:txBody>
                    <a:bodyPr/>
                    <a:lstStyle/>
                    <a:p>
                      <a:pPr algn="l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Co-morbid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conditions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latin typeface="Trebuchet MS" panose="020B0603020202020204" pitchFamily="34" charset="0"/>
                        </a:rPr>
                        <a:t>Number of cases(%)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latin typeface="Trebuchet MS" panose="020B0603020202020204" pitchFamily="34" charset="0"/>
                        </a:rPr>
                        <a:t>0-20</a:t>
                      </a:r>
                    </a:p>
                    <a:p>
                      <a:pPr algn="ctr"/>
                      <a:r>
                        <a:rPr lang="en-IN" sz="1200" b="1" dirty="0">
                          <a:latin typeface="Trebuchet MS" panose="020B0603020202020204" pitchFamily="34" charset="0"/>
                        </a:rPr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rebuchet MS" panose="020B0603020202020204" pitchFamily="34" charset="0"/>
                        </a:rPr>
                        <a:t>21-40</a:t>
                      </a:r>
                    </a:p>
                    <a:p>
                      <a:pPr algn="ctr"/>
                      <a:r>
                        <a:rPr lang="en-IN" sz="1200" b="1" dirty="0">
                          <a:latin typeface="Trebuchet MS" panose="020B0603020202020204" pitchFamily="34" charset="0"/>
                        </a:rPr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rebuchet MS" panose="020B0603020202020204" pitchFamily="34" charset="0"/>
                        </a:rPr>
                        <a:t>41-60</a:t>
                      </a:r>
                    </a:p>
                    <a:p>
                      <a:pPr algn="ctr"/>
                      <a:r>
                        <a:rPr lang="en-IN" sz="1200" b="1" dirty="0">
                          <a:latin typeface="Trebuchet MS" panose="020B0603020202020204" pitchFamily="34" charset="0"/>
                        </a:rPr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rebuchet MS" panose="020B0603020202020204" pitchFamily="34" charset="0"/>
                        </a:rPr>
                        <a:t>Above </a:t>
                      </a:r>
                      <a:r>
                        <a:rPr lang="en-US" sz="1200" b="1" dirty="0" smtClean="0">
                          <a:latin typeface="Trebuchet MS" panose="020B0603020202020204" pitchFamily="34" charset="0"/>
                        </a:rPr>
                        <a:t>60 </a:t>
                      </a:r>
                      <a:r>
                        <a:rPr lang="en-IN" sz="1200" b="1" dirty="0" smtClean="0">
                          <a:latin typeface="Trebuchet MS" panose="020B0603020202020204" pitchFamily="34" charset="0"/>
                        </a:rPr>
                        <a:t>(%)</a:t>
                      </a:r>
                      <a:endParaRPr lang="en-IN" sz="12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2606474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l"/>
                      <a:r>
                        <a:rPr lang="en-IN" sz="12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Diabetes and Hypertension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23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733578972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l"/>
                      <a:r>
                        <a:rPr lang="en-IN" sz="12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Only Diabetes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24%</a:t>
                      </a:r>
                      <a:endParaRPr lang="en-IN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9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14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28306917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l"/>
                      <a:r>
                        <a:rPr lang="en-IN" sz="12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Only Hypertension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14%</a:t>
                      </a:r>
                      <a:endParaRPr lang="en-IN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9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55905744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l"/>
                      <a:r>
                        <a:rPr lang="en-IN" sz="12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Other co-morbidity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477332430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l"/>
                      <a:r>
                        <a:rPr lang="en-IN" sz="12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No-comorbidity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615580123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l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100%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376994824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572132" y="1000114"/>
          <a:ext cx="335758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Isosceles Triangle 5"/>
          <p:cNvSpPr/>
          <p:nvPr/>
        </p:nvSpPr>
        <p:spPr>
          <a:xfrm rot="5400000">
            <a:off x="3857620" y="2500312"/>
            <a:ext cx="3429024" cy="571504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47436"/>
            <a:ext cx="8286808" cy="568844"/>
          </a:xfrm>
          <a:solidFill>
            <a:srgbClr val="0099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PROACTIVE CARE OF ELDERLY &amp; PEOPLE WITH CO-MORBIDITY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945932"/>
            <a:ext cx="8286808" cy="36260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GB" dirty="0" smtClean="0"/>
              <a:t>Cocooning of vulnerable was the strategy focused </a:t>
            </a:r>
          </a:p>
          <a:p>
            <a:pPr algn="just">
              <a:lnSpc>
                <a:spcPct val="120000"/>
              </a:lnSpc>
            </a:pPr>
            <a:r>
              <a:rPr lang="en-GB" dirty="0" smtClean="0"/>
              <a:t>12 Expert Committees were formed to frame specific guidelines for health care providers</a:t>
            </a:r>
          </a:p>
          <a:p>
            <a:pPr algn="just">
              <a:lnSpc>
                <a:spcPct val="120000"/>
              </a:lnSpc>
            </a:pPr>
            <a:r>
              <a:rPr lang="en-GB" b="1" dirty="0" smtClean="0"/>
              <a:t>Two months dose of </a:t>
            </a:r>
            <a:r>
              <a:rPr lang="en-GB" b="1" dirty="0" err="1" smtClean="0"/>
              <a:t>NCD</a:t>
            </a:r>
            <a:r>
              <a:rPr lang="en-GB" b="1" dirty="0" smtClean="0"/>
              <a:t> drugs were dispensed for all </a:t>
            </a:r>
            <a:r>
              <a:rPr lang="en-GB" b="1" dirty="0" err="1" smtClean="0"/>
              <a:t>NCD</a:t>
            </a:r>
            <a:r>
              <a:rPr lang="en-GB" b="1" dirty="0" smtClean="0"/>
              <a:t> patients</a:t>
            </a:r>
          </a:p>
          <a:p>
            <a:pPr algn="just">
              <a:lnSpc>
                <a:spcPct val="120000"/>
              </a:lnSpc>
            </a:pPr>
            <a:r>
              <a:rPr lang="en-GB" dirty="0" smtClean="0"/>
              <a:t>Women Self Help Group members, Volunteers,  Palliative Care team staff contacted line-listed </a:t>
            </a:r>
            <a:r>
              <a:rPr lang="en-GB" dirty="0" err="1" smtClean="0"/>
              <a:t>NCD</a:t>
            </a:r>
            <a:r>
              <a:rPr lang="en-GB" dirty="0" smtClean="0"/>
              <a:t> patients and their families for educating on  special precautions to be taken during </a:t>
            </a:r>
            <a:r>
              <a:rPr lang="en-GB" dirty="0" err="1" smtClean="0"/>
              <a:t>Covid</a:t>
            </a:r>
            <a:r>
              <a:rPr lang="en-GB" dirty="0" smtClean="0"/>
              <a:t>-19.</a:t>
            </a:r>
          </a:p>
          <a:p>
            <a:pPr algn="just">
              <a:lnSpc>
                <a:spcPct val="120000"/>
              </a:lnSpc>
            </a:pPr>
            <a:r>
              <a:rPr lang="en-GB" dirty="0" smtClean="0"/>
              <a:t>Women Health Volunteers (</a:t>
            </a:r>
            <a:r>
              <a:rPr lang="en-GB" dirty="0" err="1" smtClean="0"/>
              <a:t>WHVs</a:t>
            </a:r>
            <a:r>
              <a:rPr lang="en-GB" dirty="0" smtClean="0"/>
              <a:t>), </a:t>
            </a:r>
            <a:r>
              <a:rPr lang="en-GB" dirty="0" err="1" smtClean="0"/>
              <a:t>ASHAs</a:t>
            </a:r>
            <a:r>
              <a:rPr lang="en-GB" dirty="0" smtClean="0"/>
              <a:t>, with the support of field staff, carried out regular  surveillance of elderly and </a:t>
            </a:r>
            <a:r>
              <a:rPr lang="en-GB" dirty="0" err="1" smtClean="0"/>
              <a:t>NCD</a:t>
            </a:r>
            <a:r>
              <a:rPr lang="en-GB" dirty="0" smtClean="0"/>
              <a:t> patients to  address their medical problems.</a:t>
            </a:r>
          </a:p>
        </p:txBody>
      </p:sp>
    </p:spTree>
    <p:extLst>
      <p:ext uri="{BB962C8B-B14F-4D97-AF65-F5344CB8AC3E}">
        <p14:creationId xmlns:p14="http://schemas.microsoft.com/office/powerpoint/2010/main" xmlns="" val="3656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1705"/>
            <a:ext cx="8229600" cy="579821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RATIONALE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594509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dirty="0" smtClean="0">
                <a:latin typeface="Trebuchet MS" pitchFamily="34" charset="0"/>
              </a:rPr>
              <a:t>During the complete lockdown, there was practically no transport service for the patients to reach health care facilities.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dirty="0" smtClean="0">
                <a:latin typeface="Trebuchet MS" pitchFamily="34" charset="0"/>
              </a:rPr>
              <a:t>This, if not addressed, would have resulted in poor drug compliance and worsening of the disease condition.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dirty="0" smtClean="0">
                <a:latin typeface="Trebuchet MS" pitchFamily="34" charset="0"/>
              </a:rPr>
              <a:t>Since </a:t>
            </a:r>
            <a:r>
              <a:rPr lang="en-GB" sz="2000" dirty="0" err="1" smtClean="0">
                <a:latin typeface="Trebuchet MS" pitchFamily="34" charset="0"/>
              </a:rPr>
              <a:t>Covid</a:t>
            </a:r>
            <a:r>
              <a:rPr lang="en-GB" sz="2000" dirty="0" smtClean="0">
                <a:latin typeface="Trebuchet MS" pitchFamily="34" charset="0"/>
              </a:rPr>
              <a:t>-19 morbidity and mortality is high among those with co-morbidities there was absolute need to maintain </a:t>
            </a:r>
            <a:r>
              <a:rPr lang="en-GB" sz="2000" dirty="0" err="1" smtClean="0">
                <a:latin typeface="Trebuchet MS" pitchFamily="34" charset="0"/>
              </a:rPr>
              <a:t>uninterupted</a:t>
            </a:r>
            <a:r>
              <a:rPr lang="en-GB" sz="2000" dirty="0" smtClean="0">
                <a:latin typeface="Trebuchet MS" pitchFamily="34" charset="0"/>
              </a:rPr>
              <a:t> supply of </a:t>
            </a:r>
            <a:r>
              <a:rPr lang="en-GB" sz="2000" dirty="0" err="1" smtClean="0">
                <a:latin typeface="Trebuchet MS" pitchFamily="34" charset="0"/>
              </a:rPr>
              <a:t>NCD</a:t>
            </a:r>
            <a:r>
              <a:rPr lang="en-GB" sz="2000" dirty="0" smtClean="0">
                <a:latin typeface="Trebuchet MS" pitchFamily="34" charset="0"/>
              </a:rPr>
              <a:t> drugs. Hence Tamil Nadu took up certain innovative measures to deliver the services through an organised network system.</a:t>
            </a:r>
            <a:endParaRPr lang="en-US" sz="20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9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1705"/>
            <a:ext cx="8329642" cy="579821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TN MODEL OF DRUG DELIVERY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0114"/>
            <a:ext cx="5186370" cy="3594509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dirty="0" smtClean="0">
                <a:latin typeface="Trebuchet MS" pitchFamily="34" charset="0"/>
              </a:rPr>
              <a:t>Two months of </a:t>
            </a:r>
            <a:r>
              <a:rPr lang="en-GB" sz="2000" dirty="0" err="1" smtClean="0">
                <a:latin typeface="Trebuchet MS" pitchFamily="34" charset="0"/>
              </a:rPr>
              <a:t>NCD</a:t>
            </a:r>
            <a:r>
              <a:rPr lang="en-GB" sz="2000" dirty="0" smtClean="0">
                <a:latin typeface="Trebuchet MS" pitchFamily="34" charset="0"/>
              </a:rPr>
              <a:t> drugs were delivered for all </a:t>
            </a:r>
            <a:r>
              <a:rPr lang="en-GB" sz="2000" dirty="0" err="1" smtClean="0">
                <a:latin typeface="Trebuchet MS" pitchFamily="34" charset="0"/>
              </a:rPr>
              <a:t>NCD</a:t>
            </a:r>
            <a:r>
              <a:rPr lang="en-GB" sz="2000" dirty="0" smtClean="0">
                <a:latin typeface="Trebuchet MS" pitchFamily="34" charset="0"/>
              </a:rPr>
              <a:t> patients registered at Primary, Secondary and Tertiary Health care facilities through Multiple decentralised mechanisms.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dirty="0" smtClean="0">
                <a:latin typeface="Trebuchet MS" pitchFamily="34" charset="0"/>
              </a:rPr>
              <a:t>Priority was given to </a:t>
            </a:r>
            <a:r>
              <a:rPr lang="en-GB" sz="2000" dirty="0" err="1" smtClean="0">
                <a:latin typeface="Trebuchet MS" pitchFamily="34" charset="0"/>
              </a:rPr>
              <a:t>NCD</a:t>
            </a:r>
            <a:r>
              <a:rPr lang="en-GB" sz="2000" dirty="0" smtClean="0">
                <a:latin typeface="Trebuchet MS" pitchFamily="34" charset="0"/>
              </a:rPr>
              <a:t> patients under specific categories such as those in the Geriatric Age group, Home bound and requiring palliation.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endParaRPr lang="en-GB" sz="2000" dirty="0" smtClean="0">
              <a:latin typeface="Trebuchet MS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endParaRPr lang="en-GB" sz="2000" dirty="0" smtClean="0">
              <a:latin typeface="Trebuchet MS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endParaRPr lang="en-GB" sz="2000" dirty="0" smtClean="0">
              <a:latin typeface="Trebuchet MS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endParaRPr lang="en-GB" sz="2000" dirty="0" smtClean="0">
              <a:latin typeface="Trebuchet MS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</a:pPr>
            <a:endParaRPr lang="en-US" sz="2000" dirty="0" smtClean="0">
              <a:latin typeface="Trebuchet MS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546" y="1071552"/>
            <a:ext cx="2928958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589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291705"/>
            <a:ext cx="8501122" cy="579821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TN MODEL OF DRUG DELIVERY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969634"/>
            <a:ext cx="4714908" cy="3786214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600" dirty="0" smtClean="0">
                <a:latin typeface="Trebuchet MS" pitchFamily="34" charset="0"/>
              </a:rPr>
              <a:t>Line-list of all </a:t>
            </a:r>
            <a:r>
              <a:rPr lang="en-GB" sz="1600" dirty="0" err="1" smtClean="0">
                <a:latin typeface="Trebuchet MS" pitchFamily="34" charset="0"/>
              </a:rPr>
              <a:t>NCD</a:t>
            </a:r>
            <a:r>
              <a:rPr lang="en-GB" sz="1600" dirty="0" smtClean="0">
                <a:latin typeface="Trebuchet MS" pitchFamily="34" charset="0"/>
              </a:rPr>
              <a:t> Patients were made available at Sub Centres and </a:t>
            </a:r>
            <a:r>
              <a:rPr lang="en-GB" sz="1600" dirty="0" err="1" smtClean="0">
                <a:latin typeface="Trebuchet MS" pitchFamily="34" charset="0"/>
              </a:rPr>
              <a:t>HWCs</a:t>
            </a:r>
            <a:endParaRPr lang="en-GB" sz="1600" dirty="0" smtClean="0">
              <a:latin typeface="Trebuchet MS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600" dirty="0" smtClean="0">
                <a:latin typeface="Trebuchet MS" pitchFamily="34" charset="0"/>
              </a:rPr>
              <a:t>Among them, a high priority list of </a:t>
            </a:r>
            <a:r>
              <a:rPr lang="en-GB" sz="1600" dirty="0" err="1" smtClean="0">
                <a:latin typeface="Trebuchet MS" pitchFamily="34" charset="0"/>
              </a:rPr>
              <a:t>NCD</a:t>
            </a:r>
            <a:r>
              <a:rPr lang="en-GB" sz="1600" dirty="0" smtClean="0">
                <a:latin typeface="Trebuchet MS" pitchFamily="34" charset="0"/>
              </a:rPr>
              <a:t> patients was made ready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400" dirty="0" smtClean="0">
                <a:latin typeface="Trebuchet MS" pitchFamily="34" charset="0"/>
              </a:rPr>
              <a:t>Palliative care patients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400" dirty="0" smtClean="0">
                <a:latin typeface="Trebuchet MS" pitchFamily="34" charset="0"/>
              </a:rPr>
              <a:t>Bed Ridden and sick patients with </a:t>
            </a:r>
            <a:r>
              <a:rPr lang="en-GB" sz="1400" dirty="0" err="1" smtClean="0">
                <a:latin typeface="Trebuchet MS" pitchFamily="34" charset="0"/>
              </a:rPr>
              <a:t>NCD</a:t>
            </a:r>
            <a:endParaRPr lang="en-GB" sz="1400" dirty="0" smtClean="0">
              <a:latin typeface="Trebuchet MS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400" dirty="0" smtClean="0">
                <a:latin typeface="Trebuchet MS" pitchFamily="34" charset="0"/>
              </a:rPr>
              <a:t>Geriatric Patients with complications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400" dirty="0" smtClean="0">
                <a:latin typeface="Trebuchet MS" pitchFamily="34" charset="0"/>
              </a:rPr>
              <a:t>Others needing special care (as listed by Community Volunteers)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1600" dirty="0" smtClean="0">
                <a:latin typeface="Trebuchet MS" pitchFamily="34" charset="0"/>
              </a:rPr>
              <a:t>The patient whose contact numbers were not available in the registration details were traced and identified through Women Health Volunteers/Public Health field staff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969634"/>
            <a:ext cx="3471464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589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1705"/>
            <a:ext cx="8229600" cy="579821"/>
          </a:xfr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TN MODEL OF DRUG DELIVERY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0114"/>
            <a:ext cx="4829180" cy="3786214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ts val="0"/>
              </a:spcBef>
              <a:spcAft>
                <a:spcPts val="500"/>
              </a:spcAft>
            </a:pPr>
            <a:r>
              <a:rPr lang="en-GB" sz="1500" dirty="0" smtClean="0">
                <a:latin typeface="Trebuchet MS" pitchFamily="34" charset="0"/>
              </a:rPr>
              <a:t>Drugs were distributed to them at the doorsteps through Village Health Nurses, Mobile Medical Unit, </a:t>
            </a:r>
            <a:r>
              <a:rPr lang="en-GB" sz="1500" dirty="0" err="1" smtClean="0">
                <a:latin typeface="Trebuchet MS" pitchFamily="34" charset="0"/>
              </a:rPr>
              <a:t>RBSK</a:t>
            </a:r>
            <a:r>
              <a:rPr lang="en-GB" sz="1500" dirty="0" smtClean="0">
                <a:latin typeface="Trebuchet MS" pitchFamily="34" charset="0"/>
              </a:rPr>
              <a:t> teams, Women Health Volunteers (</a:t>
            </a:r>
            <a:r>
              <a:rPr lang="en-GB" sz="1500" dirty="0" err="1" smtClean="0">
                <a:latin typeface="Trebuchet MS" pitchFamily="34" charset="0"/>
              </a:rPr>
              <a:t>WHVs</a:t>
            </a:r>
            <a:r>
              <a:rPr lang="en-GB" sz="1500" dirty="0" smtClean="0">
                <a:latin typeface="Trebuchet MS" pitchFamily="34" charset="0"/>
              </a:rPr>
              <a:t>) and other volunteers identified in the community.</a:t>
            </a:r>
          </a:p>
          <a:p>
            <a:pPr algn="just">
              <a:spcBef>
                <a:spcPts val="0"/>
              </a:spcBef>
              <a:spcAft>
                <a:spcPts val="500"/>
              </a:spcAft>
            </a:pPr>
            <a:r>
              <a:rPr lang="en-GB" sz="1500" dirty="0" smtClean="0">
                <a:latin typeface="Trebuchet MS" pitchFamily="34" charset="0"/>
              </a:rPr>
              <a:t>Proper personal protective measures and social distancing were observed while distributing the drugs at the doorstep. </a:t>
            </a:r>
          </a:p>
          <a:p>
            <a:pPr algn="just">
              <a:spcBef>
                <a:spcPts val="0"/>
              </a:spcBef>
              <a:spcAft>
                <a:spcPts val="500"/>
              </a:spcAft>
            </a:pPr>
            <a:r>
              <a:rPr lang="en-GB" sz="1500" dirty="0" smtClean="0">
                <a:latin typeface="Trebuchet MS" pitchFamily="34" charset="0"/>
              </a:rPr>
              <a:t>Women Health Volunteers at </a:t>
            </a:r>
            <a:r>
              <a:rPr lang="en-GB" sz="1500" dirty="0" err="1" smtClean="0">
                <a:latin typeface="Trebuchet MS" pitchFamily="34" charset="0"/>
              </a:rPr>
              <a:t>HWCs</a:t>
            </a:r>
            <a:r>
              <a:rPr lang="en-GB" sz="1500" dirty="0" smtClean="0">
                <a:latin typeface="Trebuchet MS" pitchFamily="34" charset="0"/>
              </a:rPr>
              <a:t> played a pivotal role in screening of complications also</a:t>
            </a:r>
          </a:p>
          <a:p>
            <a:pPr algn="just">
              <a:spcBef>
                <a:spcPts val="0"/>
              </a:spcBef>
              <a:spcAft>
                <a:spcPts val="500"/>
              </a:spcAft>
            </a:pPr>
            <a:r>
              <a:rPr lang="en-GB" sz="1500" dirty="0" err="1" smtClean="0">
                <a:latin typeface="Trebuchet MS" pitchFamily="34" charset="0"/>
              </a:rPr>
              <a:t>TNMSC</a:t>
            </a:r>
            <a:r>
              <a:rPr lang="en-GB" sz="1500" dirty="0" smtClean="0">
                <a:latin typeface="Trebuchet MS" pitchFamily="34" charset="0"/>
              </a:rPr>
              <a:t> played a key role in ensuring uninterrupted drug supply</a:t>
            </a:r>
          </a:p>
          <a:p>
            <a:pPr algn="just">
              <a:spcBef>
                <a:spcPts val="0"/>
              </a:spcBef>
              <a:spcAft>
                <a:spcPts val="500"/>
              </a:spcAft>
            </a:pPr>
            <a:r>
              <a:rPr lang="en-GB" sz="1500" dirty="0" smtClean="0">
                <a:latin typeface="Trebuchet MS" pitchFamily="34" charset="0"/>
              </a:rPr>
              <a:t>No event / news on drug shortage was reported from any source including media.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000114"/>
            <a:ext cx="3071109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89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1166</Words>
  <Application>Microsoft Office PowerPoint</Application>
  <PresentationFormat>On-screen Show (16:9)</PresentationFormat>
  <Paragraphs>197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INTRODUCTION</vt:lpstr>
      <vt:lpstr>TAMIL NADU - AGE SPECIFIC COVID DEATHS (n=12166)</vt:lpstr>
      <vt:lpstr>CO-MORBIDITY AMONG THE DEATH CASES (N=12166)</vt:lpstr>
      <vt:lpstr>PROACTIVE CARE OF ELDERLY &amp; PEOPLE WITH CO-MORBIDITY</vt:lpstr>
      <vt:lpstr> RATIONALE</vt:lpstr>
      <vt:lpstr>TN MODEL OF DRUG DELIVERY</vt:lpstr>
      <vt:lpstr>TN MODEL OF DRUG DELIVERY</vt:lpstr>
      <vt:lpstr>TN MODEL OF DRUG DELIVERY</vt:lpstr>
      <vt:lpstr>NCD DRUGS DISTRIBUTED AT THE DOORSTEPS OF THE PATIENTS</vt:lpstr>
      <vt:lpstr>HUMAN RESOURCES</vt:lpstr>
      <vt:lpstr>Slide 12</vt:lpstr>
      <vt:lpstr>COST-EFFECTIVENESS</vt:lpstr>
      <vt:lpstr>LESSONS AND CHALLENGES</vt:lpstr>
      <vt:lpstr>POTENTIAL FOR SCALE</vt:lpstr>
      <vt:lpstr>PARTNERS IN IMPLEMENTATION WITH NHM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NCD SA</dc:creator>
  <cp:lastModifiedBy>Windows User</cp:lastModifiedBy>
  <cp:revision>115</cp:revision>
  <dcterms:created xsi:type="dcterms:W3CDTF">2021-01-05T08:40:24Z</dcterms:created>
  <dcterms:modified xsi:type="dcterms:W3CDTF">2021-01-05T13:42:53Z</dcterms:modified>
</cp:coreProperties>
</file>