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81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0622089029657956"/>
          <c:y val="4.5345154040806239E-2"/>
          <c:w val="0.8732384570832179"/>
          <c:h val="0.32872407700783007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multiLvlStrRef>
              <c:f>Sheet1!$A$2:$B$21</c:f>
              <c:multiLvlStrCache>
                <c:ptCount val="20"/>
                <c:lvl>
                  <c:pt idx="0">
                    <c:v>Entry to labor room in-direct</c:v>
                  </c:pt>
                  <c:pt idx="1">
                    <c:v>Provision for cover by screens or curtains around each labor table</c:v>
                  </c:pt>
                  <c:pt idx="2">
                    <c:v>Facility for seating of birth companion at each labor table</c:v>
                  </c:pt>
                  <c:pt idx="3">
                    <c:v>Labor room have an access to a functional washroom with running water supply</c:v>
                  </c:pt>
                  <c:pt idx="4">
                    <c:v>Labor room window shave curtains of light color or frosted glass</c:v>
                  </c:pt>
                  <c:pt idx="5">
                    <c:v>Radiant warmer in direct access from all labor tables</c:v>
                  </c:pt>
                  <c:pt idx="6">
                    <c:v>Radiant warmer has free space on three sides</c:v>
                  </c:pt>
                  <c:pt idx="7">
                    <c:v>Labor tables have adequate space between them (preferably 6 feet)</c:v>
                  </c:pt>
                  <c:pt idx="8">
                    <c:v>Labor room have an access to a dirty utility area</c:v>
                  </c:pt>
                  <c:pt idx="9">
                    <c:v>Labor table have a clean McIntosh or disposable draw sheet</c:v>
                  </c:pt>
                  <c:pt idx="10">
                    <c:v>Focus lamp/shadow-less light for each labor table</c:v>
                  </c:pt>
                  <c:pt idx="11">
                    <c:v>Labor room have an air-conditioner with adequate tonnage capacity</c:v>
                  </c:pt>
                  <c:pt idx="12">
                    <c:v>Labor room have adequate exhaust for ventilation</c:v>
                  </c:pt>
                  <c:pt idx="13">
                    <c:v>Labor room walls have tiles extending upto the height of labor room door</c:v>
                  </c:pt>
                  <c:pt idx="14">
                    <c:v>All labor tables clean, non-rusted and not broken</c:v>
                  </c:pt>
                  <c:pt idx="15">
                    <c:v>Labor room floor constructed with anti-skid tiles/natural stone or equivalent material</c:v>
                  </c:pt>
                  <c:pt idx="16">
                    <c:v>Functional hand washing station (with running water and soap) in the labor room</c:v>
                  </c:pt>
                  <c:pt idx="17">
                    <c:v>Hand washing station have an elbow operated tap</c:v>
                  </c:pt>
                  <c:pt idx="18">
                    <c:v>Number of labor tables as per delivery load of facility</c:v>
                  </c:pt>
                  <c:pt idx="19">
                    <c:v>Labor room have adequate power back up</c:v>
                  </c:pt>
                </c:lvl>
                <c:lvl>
                  <c:pt idx="0">
                    <c:v>Respectful Care</c:v>
                  </c:pt>
                  <c:pt idx="5">
                    <c:v>Efficient Organization of care</c:v>
                  </c:pt>
                  <c:pt idx="10">
                    <c:v>Labor room ambience</c:v>
                  </c:pt>
                  <c:pt idx="16">
                    <c:v>Availability of important resources</c:v>
                  </c:pt>
                </c:lvl>
              </c:multiLvlStrCache>
            </c:multiLvlStrRef>
          </c:cat>
          <c:val>
            <c:numRef>
              <c:f>Sheet1!$C$2:$C$21</c:f>
              <c:numCache>
                <c:formatCode>0%</c:formatCode>
                <c:ptCount val="20"/>
                <c:pt idx="0">
                  <c:v>0.1</c:v>
                </c:pt>
                <c:pt idx="1">
                  <c:v>0.11000000000000003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0.15000000000000008</c:v>
                </c:pt>
                <c:pt idx="6">
                  <c:v>0.16000000000000009</c:v>
                </c:pt>
                <c:pt idx="7">
                  <c:v>0.17000000000000004</c:v>
                </c:pt>
                <c:pt idx="8">
                  <c:v>0.1800000000000001</c:v>
                </c:pt>
                <c:pt idx="9">
                  <c:v>0.19000000000000011</c:v>
                </c:pt>
                <c:pt idx="10">
                  <c:v>0.20000000000000009</c:v>
                </c:pt>
                <c:pt idx="11">
                  <c:v>0.21000000000000013</c:v>
                </c:pt>
                <c:pt idx="12">
                  <c:v>0.22000000000000014</c:v>
                </c:pt>
                <c:pt idx="13">
                  <c:v>0.23000000000000009</c:v>
                </c:pt>
                <c:pt idx="14">
                  <c:v>0.24000000000000016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0.28000000000000025</c:v>
                </c:pt>
                <c:pt idx="19">
                  <c:v>0.29000000000000026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4E-46E8-BB2E-AD3C0347625B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Facility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multiLvlStrRef>
              <c:f>Sheet1!$A$2:$B$21</c:f>
              <c:multiLvlStrCache>
                <c:ptCount val="20"/>
                <c:lvl>
                  <c:pt idx="0">
                    <c:v>Entry to labor room in-direct</c:v>
                  </c:pt>
                  <c:pt idx="1">
                    <c:v>Provision for cover by screens or curtains around each labor table</c:v>
                  </c:pt>
                  <c:pt idx="2">
                    <c:v>Facility for seating of birth companion at each labor table</c:v>
                  </c:pt>
                  <c:pt idx="3">
                    <c:v>Labor room have an access to a functional washroom with running water supply</c:v>
                  </c:pt>
                  <c:pt idx="4">
                    <c:v>Labor room window shave curtains of light color or frosted glass</c:v>
                  </c:pt>
                  <c:pt idx="5">
                    <c:v>Radiant warmer in direct access from all labor tables</c:v>
                  </c:pt>
                  <c:pt idx="6">
                    <c:v>Radiant warmer has free space on three sides</c:v>
                  </c:pt>
                  <c:pt idx="7">
                    <c:v>Labor tables have adequate space between them (preferably 6 feet)</c:v>
                  </c:pt>
                  <c:pt idx="8">
                    <c:v>Labor room have an access to a dirty utility area</c:v>
                  </c:pt>
                  <c:pt idx="9">
                    <c:v>Labor table have a clean McIntosh or disposable draw sheet</c:v>
                  </c:pt>
                  <c:pt idx="10">
                    <c:v>Focus lamp/shadow-less light for each labor table</c:v>
                  </c:pt>
                  <c:pt idx="11">
                    <c:v>Labor room have an air-conditioner with adequate tonnage capacity</c:v>
                  </c:pt>
                  <c:pt idx="12">
                    <c:v>Labor room have adequate exhaust for ventilation</c:v>
                  </c:pt>
                  <c:pt idx="13">
                    <c:v>Labor room walls have tiles extending upto the height of labor room door</c:v>
                  </c:pt>
                  <c:pt idx="14">
                    <c:v>All labor tables clean, non-rusted and not broken</c:v>
                  </c:pt>
                  <c:pt idx="15">
                    <c:v>Labor room floor constructed with anti-skid tiles/natural stone or equivalent material</c:v>
                  </c:pt>
                  <c:pt idx="16">
                    <c:v>Functional hand washing station (with running water and soap) in the labor room</c:v>
                  </c:pt>
                  <c:pt idx="17">
                    <c:v>Hand washing station have an elbow operated tap</c:v>
                  </c:pt>
                  <c:pt idx="18">
                    <c:v>Number of labor tables as per delivery load of facility</c:v>
                  </c:pt>
                  <c:pt idx="19">
                    <c:v>Labor room have adequate power back up</c:v>
                  </c:pt>
                </c:lvl>
                <c:lvl>
                  <c:pt idx="0">
                    <c:v>Respectful Care</c:v>
                  </c:pt>
                  <c:pt idx="5">
                    <c:v>Efficient Organization of care</c:v>
                  </c:pt>
                  <c:pt idx="10">
                    <c:v>Labor room ambience</c:v>
                  </c:pt>
                  <c:pt idx="16">
                    <c:v>Availability of important resources</c:v>
                  </c:pt>
                </c:lvl>
              </c:multiLvlStrCache>
            </c:multiLvlStrRef>
          </c:cat>
          <c:val>
            <c:numRef>
              <c:f>Sheet1!$D$2:$D$21</c:f>
              <c:numCache>
                <c:formatCode>0.00%</c:formatCode>
                <c:ptCount val="20"/>
                <c:pt idx="0" formatCode="0%">
                  <c:v>8.0000000000000029E-2</c:v>
                </c:pt>
                <c:pt idx="1">
                  <c:v>9.0000000000000038E-2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0.12000000000000001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0.15000000000000005</c:v>
                </c:pt>
                <c:pt idx="8">
                  <c:v>0.16000000000000006</c:v>
                </c:pt>
                <c:pt idx="9">
                  <c:v>0.17</c:v>
                </c:pt>
                <c:pt idx="10">
                  <c:v>0.18000000000000008</c:v>
                </c:pt>
                <c:pt idx="11">
                  <c:v>0.19000000000000009</c:v>
                </c:pt>
                <c:pt idx="12">
                  <c:v>0.20000000000000004</c:v>
                </c:pt>
                <c:pt idx="13">
                  <c:v>0.2100000000000001</c:v>
                </c:pt>
                <c:pt idx="14">
                  <c:v>0.22000000000000011</c:v>
                </c:pt>
                <c:pt idx="15">
                  <c:v>0.23000000000000009</c:v>
                </c:pt>
                <c:pt idx="16">
                  <c:v>0.24000000000000013</c:v>
                </c:pt>
                <c:pt idx="17">
                  <c:v>0.25000000000000006</c:v>
                </c:pt>
                <c:pt idx="18">
                  <c:v>0.26000000000000006</c:v>
                </c:pt>
                <c:pt idx="19">
                  <c:v>0.27000000000000007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4E-46E8-BB2E-AD3C0347625B}"/>
            </c:ext>
          </c:extLst>
        </c:ser>
        <c:gapWidth val="219"/>
        <c:overlap val="-27"/>
        <c:axId val="115945856"/>
        <c:axId val="115947392"/>
      </c:barChart>
      <c:catAx>
        <c:axId val="115945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47392"/>
        <c:crosses val="autoZero"/>
        <c:auto val="1"/>
        <c:lblAlgn val="ctr"/>
        <c:lblOffset val="100"/>
      </c:catAx>
      <c:valAx>
        <c:axId val="115947392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800" b="1" dirty="0" smtClean="0"/>
                  <a:t>% Facilities</a:t>
                </a:r>
                <a:endParaRPr lang="en-IN" sz="8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4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316256664997255E-3"/>
          <c:y val="0.58549383492175255"/>
          <c:w val="8.2456002164693717E-2"/>
          <c:h val="0.2937364779470043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0622089029657956"/>
          <c:y val="4.5345154040806232E-2"/>
          <c:w val="0.8732384570832179"/>
          <c:h val="0.32872407700783007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multiLvlStrRef>
              <c:f>Sheet1!$A$2:$B$20</c:f>
              <c:multiLvlStrCache>
                <c:ptCount val="19"/>
                <c:lvl>
                  <c:pt idx="0">
                    <c:v>Provider conducts an appropriate and adequate assessment of clinical condition of pregnant woman and fetus at the time of admission</c:v>
                  </c:pt>
                  <c:pt idx="1">
                    <c:v>Provider conducts internal examination appropriately</c:v>
                  </c:pt>
                  <c:pt idx="2">
                    <c:v>Provider identifies and manages HIV in pregnant woman and newborn</c:v>
                  </c:pt>
                  <c:pt idx="3">
                    <c:v>Provider identifies and manages infection in pregnant woman</c:v>
                  </c:pt>
                  <c:pt idx="4">
                    <c:v>Provider identifies conditions leading to preterm delivery and  facilitates preventive care </c:v>
                  </c:pt>
                  <c:pt idx="5">
                    <c:v>Provider identifies and manages severe Pre-eclampsia/Eclampsia (PE/E)</c:v>
                  </c:pt>
                  <c:pt idx="6">
                    <c:v>Provider monitors progress of labour in every case and adjusts care accordingly correctly fills partograph to monitor progress of labour and timely interprets results for decision </c:v>
                  </c:pt>
                  <c:pt idx="7">
                    <c:v>Provider ensures respectful and supportive care for the woman coming for delivery</c:v>
                  </c:pt>
                  <c:pt idx="8">
                    <c:v>Provider prepares for safe care during delivery</c:v>
                  </c:pt>
                  <c:pt idx="9">
                    <c:v>Provider assists the woman to have a safe and clean birth</c:v>
                  </c:pt>
                  <c:pt idx="10">
                    <c:v>Provider conducts a rapid initial assessment and performs immediate newborn care (if baby cried immediately)</c:v>
                  </c:pt>
                  <c:pt idx="11">
                    <c:v>Provider performs newborn resuscitation if baby does not cry immediately after birth</c:v>
                  </c:pt>
                  <c:pt idx="12">
                    <c:v>Provider performs Active Management of Third Stage of Labour (AMTSL)</c:v>
                  </c:pt>
                  <c:pt idx="13">
                    <c:v>Provider identifies and manages Postpartum Hemorrhage (PPH)</c:v>
                  </c:pt>
                  <c:pt idx="14">
                    <c:v>Provider assesses condition of mother and baby before shifting them  from labour room</c:v>
                  </c:pt>
                  <c:pt idx="15">
                    <c:v>Provider ensures exclusive and on demand breastfeeding</c:v>
                  </c:pt>
                  <c:pt idx="16">
                    <c:v>Provider ensures care of newborns with small size at birth</c:v>
                  </c:pt>
                  <c:pt idx="17">
                    <c:v>Provider counsels mother and family at the time of discharge</c:v>
                  </c:pt>
                  <c:pt idx="18">
                    <c:v>The facility adheres to universal infection prevention protocols</c:v>
                  </c:pt>
                </c:lvl>
                <c:lvl>
                  <c:pt idx="0">
                    <c:v>At the time of Admission</c:v>
                  </c:pt>
                  <c:pt idx="7">
                    <c:v>During and immediately after delivery</c:v>
                  </c:pt>
                  <c:pt idx="13">
                    <c:v>Post-partum care</c:v>
                  </c:pt>
                </c:lvl>
              </c:multiLvlStrCache>
            </c:multiLvlStrRef>
          </c:cat>
          <c:val>
            <c:numRef>
              <c:f>Sheet1!$C$2:$C$20</c:f>
              <c:numCache>
                <c:formatCode>0%</c:formatCode>
                <c:ptCount val="19"/>
                <c:pt idx="0">
                  <c:v>0.1</c:v>
                </c:pt>
                <c:pt idx="1">
                  <c:v>0.11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0.15000000000000008</c:v>
                </c:pt>
                <c:pt idx="6">
                  <c:v>0.16000000000000003</c:v>
                </c:pt>
                <c:pt idx="7">
                  <c:v>0.17000000000000004</c:v>
                </c:pt>
                <c:pt idx="8">
                  <c:v>0.1800000000000001</c:v>
                </c:pt>
                <c:pt idx="9">
                  <c:v>0.19000000000000006</c:v>
                </c:pt>
                <c:pt idx="10">
                  <c:v>0.20000000000000009</c:v>
                </c:pt>
                <c:pt idx="11">
                  <c:v>0.21000000000000013</c:v>
                </c:pt>
                <c:pt idx="12">
                  <c:v>0.22000000000000008</c:v>
                </c:pt>
                <c:pt idx="13">
                  <c:v>0.23000000000000009</c:v>
                </c:pt>
                <c:pt idx="14">
                  <c:v>0.24000000000000016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0E-42E3-9F3E-8DD0FDA3957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Facility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multiLvlStrRef>
              <c:f>Sheet1!$A$2:$B$20</c:f>
              <c:multiLvlStrCache>
                <c:ptCount val="19"/>
                <c:lvl>
                  <c:pt idx="0">
                    <c:v>Provider conducts an appropriate and adequate assessment of clinical condition of pregnant woman and fetus at the time of admission</c:v>
                  </c:pt>
                  <c:pt idx="1">
                    <c:v>Provider conducts internal examination appropriately</c:v>
                  </c:pt>
                  <c:pt idx="2">
                    <c:v>Provider identifies and manages HIV in pregnant woman and newborn</c:v>
                  </c:pt>
                  <c:pt idx="3">
                    <c:v>Provider identifies and manages infection in pregnant woman</c:v>
                  </c:pt>
                  <c:pt idx="4">
                    <c:v>Provider identifies conditions leading to preterm delivery and  facilitates preventive care </c:v>
                  </c:pt>
                  <c:pt idx="5">
                    <c:v>Provider identifies and manages severe Pre-eclampsia/Eclampsia (PE/E)</c:v>
                  </c:pt>
                  <c:pt idx="6">
                    <c:v>Provider monitors progress of labour in every case and adjusts care accordingly correctly fills partograph to monitor progress of labour and timely interprets results for decision </c:v>
                  </c:pt>
                  <c:pt idx="7">
                    <c:v>Provider ensures respectful and supportive care for the woman coming for delivery</c:v>
                  </c:pt>
                  <c:pt idx="8">
                    <c:v>Provider prepares for safe care during delivery</c:v>
                  </c:pt>
                  <c:pt idx="9">
                    <c:v>Provider assists the woman to have a safe and clean birth</c:v>
                  </c:pt>
                  <c:pt idx="10">
                    <c:v>Provider conducts a rapid initial assessment and performs immediate newborn care (if baby cried immediately)</c:v>
                  </c:pt>
                  <c:pt idx="11">
                    <c:v>Provider performs newborn resuscitation if baby does not cry immediately after birth</c:v>
                  </c:pt>
                  <c:pt idx="12">
                    <c:v>Provider performs Active Management of Third Stage of Labour (AMTSL)</c:v>
                  </c:pt>
                  <c:pt idx="13">
                    <c:v>Provider identifies and manages Postpartum Hemorrhage (PPH)</c:v>
                  </c:pt>
                  <c:pt idx="14">
                    <c:v>Provider assesses condition of mother and baby before shifting them  from labour room</c:v>
                  </c:pt>
                  <c:pt idx="15">
                    <c:v>Provider ensures exclusive and on demand breastfeeding</c:v>
                  </c:pt>
                  <c:pt idx="16">
                    <c:v>Provider ensures care of newborns with small size at birth</c:v>
                  </c:pt>
                  <c:pt idx="17">
                    <c:v>Provider counsels mother and family at the time of discharge</c:v>
                  </c:pt>
                  <c:pt idx="18">
                    <c:v>The facility adheres to universal infection prevention protocols</c:v>
                  </c:pt>
                </c:lvl>
                <c:lvl>
                  <c:pt idx="0">
                    <c:v>At the time of Admission</c:v>
                  </c:pt>
                  <c:pt idx="7">
                    <c:v>During and immediately after delivery</c:v>
                  </c:pt>
                  <c:pt idx="13">
                    <c:v>Post-partum care</c:v>
                  </c:pt>
                </c:lvl>
              </c:multiLvlStrCache>
            </c:multiLvlStrRef>
          </c:cat>
          <c:val>
            <c:numRef>
              <c:f>Sheet1!$D$2:$D$20</c:f>
              <c:numCache>
                <c:formatCode>0.00%</c:formatCode>
                <c:ptCount val="19"/>
                <c:pt idx="0" formatCode="0%">
                  <c:v>8.0000000000000029E-2</c:v>
                </c:pt>
                <c:pt idx="1">
                  <c:v>9.0000000000000024E-2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0.11999999999999998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0.15000000000000005</c:v>
                </c:pt>
                <c:pt idx="8">
                  <c:v>0.16</c:v>
                </c:pt>
                <c:pt idx="9">
                  <c:v>0.17</c:v>
                </c:pt>
                <c:pt idx="10">
                  <c:v>0.18000000000000008</c:v>
                </c:pt>
                <c:pt idx="11">
                  <c:v>0.19000000000000003</c:v>
                </c:pt>
                <c:pt idx="12">
                  <c:v>0.20000000000000004</c:v>
                </c:pt>
                <c:pt idx="13">
                  <c:v>0.2100000000000001</c:v>
                </c:pt>
                <c:pt idx="14">
                  <c:v>0.22000000000000006</c:v>
                </c:pt>
                <c:pt idx="15">
                  <c:v>0.23000000000000009</c:v>
                </c:pt>
                <c:pt idx="16">
                  <c:v>0.24000000000000013</c:v>
                </c:pt>
                <c:pt idx="17">
                  <c:v>0.25000000000000006</c:v>
                </c:pt>
                <c:pt idx="18">
                  <c:v>0.26000000000000006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0E-42E3-9F3E-8DD0FDA39578}"/>
            </c:ext>
          </c:extLst>
        </c:ser>
        <c:gapWidth val="219"/>
        <c:overlap val="-27"/>
        <c:axId val="126885888"/>
        <c:axId val="126887424"/>
      </c:barChart>
      <c:catAx>
        <c:axId val="1268858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87424"/>
        <c:crosses val="autoZero"/>
        <c:auto val="1"/>
        <c:lblAlgn val="ctr"/>
        <c:lblOffset val="100"/>
      </c:catAx>
      <c:valAx>
        <c:axId val="126887424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800" b="1" dirty="0" smtClean="0"/>
                  <a:t>% Facilities</a:t>
                </a:r>
                <a:endParaRPr lang="en-IN" sz="8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8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316256664997255E-3"/>
          <c:y val="0.58549383492175233"/>
          <c:w val="8.0401936902673415E-2"/>
          <c:h val="0.2464238448220142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5141535395203696"/>
          <c:y val="0.15239604026789391"/>
          <c:w val="0.48868651947163688"/>
          <c:h val="0.68141181642325832"/>
        </c:manualLayout>
      </c:layout>
      <c:radarChart>
        <c:radarStyle val="marker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Sheet1!$A$2:$A$27</c:f>
              <c:strCache>
                <c:ptCount val="26"/>
                <c:pt idx="0">
                  <c:v>Inj. Magnesium sulfate </c:v>
                </c:pt>
                <c:pt idx="1">
                  <c:v>Antibiotics for mother </c:v>
                </c:pt>
                <c:pt idx="2">
                  <c:v>Antibiotics for baby</c:v>
                </c:pt>
                <c:pt idx="3">
                  <c:v>Inj. Oxytocin </c:v>
                </c:pt>
                <c:pt idx="4">
                  <c:v>Inj. Vitamin K1</c:v>
                </c:pt>
                <c:pt idx="5">
                  <c:v>IV fluids</c:v>
                </c:pt>
                <c:pt idx="6">
                  <c:v>Antiretroviral drugs for mother</c:v>
                </c:pt>
                <c:pt idx="7">
                  <c:v>Soap and running water</c:v>
                </c:pt>
                <c:pt idx="8">
                  <c:v>Gloves</c:v>
                </c:pt>
                <c:pt idx="9">
                  <c:v>Uristix </c:v>
                </c:pt>
                <c:pt idx="10">
                  <c:v>Partograph</c:v>
                </c:pt>
                <c:pt idx="11">
                  <c:v>Cord clamps</c:v>
                </c:pt>
                <c:pt idx="12">
                  <c:v>Sterile scissors</c:v>
                </c:pt>
                <c:pt idx="13">
                  <c:v>Sterile perineal pads</c:v>
                </c:pt>
                <c:pt idx="14">
                  <c:v>Towels for receiving new-born</c:v>
                </c:pt>
                <c:pt idx="15">
                  <c:v>Disposable syringes and needles</c:v>
                </c:pt>
                <c:pt idx="16">
                  <c:v>IV sets</c:v>
                </c:pt>
                <c:pt idx="17">
                  <c:v>Antenatal corticosteroids </c:v>
                </c:pt>
                <c:pt idx="18">
                  <c:v>Ambu bag for babies</c:v>
                </c:pt>
                <c:pt idx="19">
                  <c:v>BP apparatus </c:v>
                </c:pt>
                <c:pt idx="20">
                  <c:v>Stethoscope</c:v>
                </c:pt>
                <c:pt idx="21">
                  <c:v>Thermometer</c:v>
                </c:pt>
                <c:pt idx="22">
                  <c:v>Mucous extractors</c:v>
                </c:pt>
                <c:pt idx="23">
                  <c:v>Suction device</c:v>
                </c:pt>
                <c:pt idx="24">
                  <c:v>Functional radiant warmer</c:v>
                </c:pt>
                <c:pt idx="25">
                  <c:v>Protocol posters displayed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26"/>
                <c:pt idx="0">
                  <c:v>0.1</c:v>
                </c:pt>
                <c:pt idx="1">
                  <c:v>0.11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0.15000000000000008</c:v>
                </c:pt>
                <c:pt idx="6">
                  <c:v>0.16000000000000003</c:v>
                </c:pt>
                <c:pt idx="7">
                  <c:v>0.17000000000000004</c:v>
                </c:pt>
                <c:pt idx="8">
                  <c:v>0.1800000000000001</c:v>
                </c:pt>
                <c:pt idx="9">
                  <c:v>0.19000000000000006</c:v>
                </c:pt>
                <c:pt idx="10">
                  <c:v>0.20000000000000009</c:v>
                </c:pt>
                <c:pt idx="11">
                  <c:v>0.21000000000000013</c:v>
                </c:pt>
                <c:pt idx="12">
                  <c:v>0.22000000000000008</c:v>
                </c:pt>
                <c:pt idx="13">
                  <c:v>0.23000000000000009</c:v>
                </c:pt>
                <c:pt idx="14">
                  <c:v>0.24000000000000016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0.28000000000000025</c:v>
                </c:pt>
                <c:pt idx="19">
                  <c:v>0.29000000000000026</c:v>
                </c:pt>
                <c:pt idx="20">
                  <c:v>0.30000000000000027</c:v>
                </c:pt>
                <c:pt idx="21">
                  <c:v>0.31000000000000028</c:v>
                </c:pt>
                <c:pt idx="22">
                  <c:v>0.32000000000000034</c:v>
                </c:pt>
                <c:pt idx="23">
                  <c:v>0.33000000000000035</c:v>
                </c:pt>
                <c:pt idx="24">
                  <c:v>0.3400000000000003</c:v>
                </c:pt>
                <c:pt idx="25">
                  <c:v>0.35000000000000031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7A-438E-886D-B8ECB4B7D8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Facility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Sheet1!$A$2:$A$27</c:f>
              <c:strCache>
                <c:ptCount val="26"/>
                <c:pt idx="0">
                  <c:v>Inj. Magnesium sulfate </c:v>
                </c:pt>
                <c:pt idx="1">
                  <c:v>Antibiotics for mother </c:v>
                </c:pt>
                <c:pt idx="2">
                  <c:v>Antibiotics for baby</c:v>
                </c:pt>
                <c:pt idx="3">
                  <c:v>Inj. Oxytocin </c:v>
                </c:pt>
                <c:pt idx="4">
                  <c:v>Inj. Vitamin K1</c:v>
                </c:pt>
                <c:pt idx="5">
                  <c:v>IV fluids</c:v>
                </c:pt>
                <c:pt idx="6">
                  <c:v>Antiretroviral drugs for mother</c:v>
                </c:pt>
                <c:pt idx="7">
                  <c:v>Soap and running water</c:v>
                </c:pt>
                <c:pt idx="8">
                  <c:v>Gloves</c:v>
                </c:pt>
                <c:pt idx="9">
                  <c:v>Uristix </c:v>
                </c:pt>
                <c:pt idx="10">
                  <c:v>Partograph</c:v>
                </c:pt>
                <c:pt idx="11">
                  <c:v>Cord clamps</c:v>
                </c:pt>
                <c:pt idx="12">
                  <c:v>Sterile scissors</c:v>
                </c:pt>
                <c:pt idx="13">
                  <c:v>Sterile perineal pads</c:v>
                </c:pt>
                <c:pt idx="14">
                  <c:v>Towels for receiving new-born</c:v>
                </c:pt>
                <c:pt idx="15">
                  <c:v>Disposable syringes and needles</c:v>
                </c:pt>
                <c:pt idx="16">
                  <c:v>IV sets</c:v>
                </c:pt>
                <c:pt idx="17">
                  <c:v>Antenatal corticosteroids </c:v>
                </c:pt>
                <c:pt idx="18">
                  <c:v>Ambu bag for babies</c:v>
                </c:pt>
                <c:pt idx="19">
                  <c:v>BP apparatus </c:v>
                </c:pt>
                <c:pt idx="20">
                  <c:v>Stethoscope</c:v>
                </c:pt>
                <c:pt idx="21">
                  <c:v>Thermometer</c:v>
                </c:pt>
                <c:pt idx="22">
                  <c:v>Mucous extractors</c:v>
                </c:pt>
                <c:pt idx="23">
                  <c:v>Suction device</c:v>
                </c:pt>
                <c:pt idx="24">
                  <c:v>Functional radiant warmer</c:v>
                </c:pt>
                <c:pt idx="25">
                  <c:v>Protocol posters displayed</c:v>
                </c:pt>
              </c:strCache>
            </c:strRef>
          </c:cat>
          <c:val>
            <c:numRef>
              <c:f>Sheet1!$C$2:$C$27</c:f>
              <c:numCache>
                <c:formatCode>0.00%</c:formatCode>
                <c:ptCount val="26"/>
                <c:pt idx="0" formatCode="0%">
                  <c:v>8.0000000000000029E-2</c:v>
                </c:pt>
                <c:pt idx="1">
                  <c:v>9.0000000000000024E-2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0.11999999999999998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0.15000000000000005</c:v>
                </c:pt>
                <c:pt idx="8">
                  <c:v>0.16</c:v>
                </c:pt>
                <c:pt idx="9">
                  <c:v>0.17</c:v>
                </c:pt>
                <c:pt idx="10">
                  <c:v>0.18000000000000008</c:v>
                </c:pt>
                <c:pt idx="11">
                  <c:v>0.19000000000000003</c:v>
                </c:pt>
                <c:pt idx="12">
                  <c:v>0.20000000000000004</c:v>
                </c:pt>
                <c:pt idx="13">
                  <c:v>0.2100000000000001</c:v>
                </c:pt>
                <c:pt idx="14">
                  <c:v>0.22000000000000006</c:v>
                </c:pt>
                <c:pt idx="15">
                  <c:v>0.23000000000000009</c:v>
                </c:pt>
                <c:pt idx="16">
                  <c:v>0.24000000000000013</c:v>
                </c:pt>
                <c:pt idx="17">
                  <c:v>0.25000000000000006</c:v>
                </c:pt>
                <c:pt idx="18">
                  <c:v>0.26000000000000006</c:v>
                </c:pt>
                <c:pt idx="19">
                  <c:v>0.27000000000000007</c:v>
                </c:pt>
                <c:pt idx="20">
                  <c:v>0.28000000000000008</c:v>
                </c:pt>
                <c:pt idx="21">
                  <c:v>0.2900000000000002</c:v>
                </c:pt>
                <c:pt idx="22">
                  <c:v>0.30000000000000021</c:v>
                </c:pt>
                <c:pt idx="23">
                  <c:v>0.31000000000000022</c:v>
                </c:pt>
                <c:pt idx="24">
                  <c:v>0.32000000000000023</c:v>
                </c:pt>
                <c:pt idx="25">
                  <c:v>0.33000000000000035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7A-438E-886D-B8ECB4B7D84D}"/>
            </c:ext>
          </c:extLst>
        </c:ser>
        <c:axId val="126954112"/>
        <c:axId val="126960000"/>
      </c:radarChart>
      <c:catAx>
        <c:axId val="12695411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960000"/>
        <c:crosses val="autoZero"/>
        <c:auto val="1"/>
        <c:lblAlgn val="ctr"/>
        <c:lblOffset val="100"/>
      </c:catAx>
      <c:valAx>
        <c:axId val="126960000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cross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95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solidFill>
        <a:schemeClr val="accent1"/>
      </a:solidFill>
    </a:ln>
    <a:effectLst/>
  </c:spPr>
  <c:txPr>
    <a:bodyPr/>
    <a:lstStyle/>
    <a:p>
      <a:pPr>
        <a:defRPr sz="7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0622089029657961"/>
          <c:y val="4.534515404080626E-2"/>
          <c:w val="0.87323845708321812"/>
          <c:h val="0.3287240770078303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multiLvlStrRef>
              <c:f>Sheet1!$A$2:$B$21</c:f>
              <c:multiLvlStrCache>
                <c:ptCount val="20"/>
                <c:lvl>
                  <c:pt idx="0">
                    <c:v>Entry to labor room in-direct</c:v>
                  </c:pt>
                  <c:pt idx="1">
                    <c:v>Provision for cover by screens or curtains around each labor table</c:v>
                  </c:pt>
                  <c:pt idx="2">
                    <c:v>Facility for seating of birth companion at each labor table</c:v>
                  </c:pt>
                  <c:pt idx="3">
                    <c:v>Labor room have an access to a functional washroom with running water supply</c:v>
                  </c:pt>
                  <c:pt idx="4">
                    <c:v>Labor room window shave curtains of light color or frosted glass</c:v>
                  </c:pt>
                  <c:pt idx="5">
                    <c:v>Radiant warmer in direct access from all labor tables</c:v>
                  </c:pt>
                  <c:pt idx="6">
                    <c:v>Radiant warmer has free space on three sides</c:v>
                  </c:pt>
                  <c:pt idx="7">
                    <c:v>Labor tables have adequate space between them (preferably 6 feet)</c:v>
                  </c:pt>
                  <c:pt idx="8">
                    <c:v>Labor room have an access to a dirty utility area</c:v>
                  </c:pt>
                  <c:pt idx="9">
                    <c:v>Labor table have a clean McIntosh or disposable draw sheet</c:v>
                  </c:pt>
                  <c:pt idx="10">
                    <c:v>Focus lamp/shadow-less light for each labor table</c:v>
                  </c:pt>
                  <c:pt idx="11">
                    <c:v>Labor room have an air-conditioner with adequate tonnage capacity</c:v>
                  </c:pt>
                  <c:pt idx="12">
                    <c:v>Labor room have adequate exhaust for ventilation</c:v>
                  </c:pt>
                  <c:pt idx="13">
                    <c:v>Labor room walls have tiles extending upto the height of labor room door</c:v>
                  </c:pt>
                  <c:pt idx="14">
                    <c:v>All labor tables clean, non-rusted and not broken</c:v>
                  </c:pt>
                  <c:pt idx="15">
                    <c:v>Labor room floor constructed with anti-skid tiles/natural stone or equivalent material</c:v>
                  </c:pt>
                  <c:pt idx="16">
                    <c:v>Functional hand washing station (with running water and soap) in the labor room</c:v>
                  </c:pt>
                  <c:pt idx="17">
                    <c:v>Hand washing station have an elbow operated tap</c:v>
                  </c:pt>
                  <c:pt idx="18">
                    <c:v>Number of labor tables as per delivery load of facility</c:v>
                  </c:pt>
                  <c:pt idx="19">
                    <c:v>Labor room have adequate power back up</c:v>
                  </c:pt>
                </c:lvl>
                <c:lvl>
                  <c:pt idx="0">
                    <c:v>Respectful Care</c:v>
                  </c:pt>
                  <c:pt idx="5">
                    <c:v>Efficient Organization of care</c:v>
                  </c:pt>
                  <c:pt idx="10">
                    <c:v>Labor room ambience</c:v>
                  </c:pt>
                  <c:pt idx="16">
                    <c:v>Availability of important resources</c:v>
                  </c:pt>
                </c:lvl>
              </c:multiLvlStrCache>
            </c:multiLvlStrRef>
          </c:cat>
          <c:val>
            <c:numRef>
              <c:f>Sheet1!$C$2:$C$21</c:f>
              <c:numCache>
                <c:formatCode>0%</c:formatCode>
                <c:ptCount val="20"/>
                <c:pt idx="0">
                  <c:v>0.1</c:v>
                </c:pt>
                <c:pt idx="1">
                  <c:v>0.11000000000000003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0.15000000000000013</c:v>
                </c:pt>
                <c:pt idx="6">
                  <c:v>0.16000000000000009</c:v>
                </c:pt>
                <c:pt idx="7">
                  <c:v>0.17000000000000004</c:v>
                </c:pt>
                <c:pt idx="8">
                  <c:v>0.18000000000000016</c:v>
                </c:pt>
                <c:pt idx="9">
                  <c:v>0.19000000000000011</c:v>
                </c:pt>
                <c:pt idx="10">
                  <c:v>0.20000000000000009</c:v>
                </c:pt>
                <c:pt idx="11">
                  <c:v>0.21000000000000019</c:v>
                </c:pt>
                <c:pt idx="12">
                  <c:v>0.22000000000000014</c:v>
                </c:pt>
                <c:pt idx="13">
                  <c:v>0.23000000000000009</c:v>
                </c:pt>
                <c:pt idx="14">
                  <c:v>0.24000000000000021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0.2800000000000003</c:v>
                </c:pt>
                <c:pt idx="19">
                  <c:v>0.29000000000000031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4E-46E8-BB2E-AD3C0347625B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Facility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multiLvlStrRef>
              <c:f>Sheet1!$A$2:$B$21</c:f>
              <c:multiLvlStrCache>
                <c:ptCount val="20"/>
                <c:lvl>
                  <c:pt idx="0">
                    <c:v>Entry to labor room in-direct</c:v>
                  </c:pt>
                  <c:pt idx="1">
                    <c:v>Provision for cover by screens or curtains around each labor table</c:v>
                  </c:pt>
                  <c:pt idx="2">
                    <c:v>Facility for seating of birth companion at each labor table</c:v>
                  </c:pt>
                  <c:pt idx="3">
                    <c:v>Labor room have an access to a functional washroom with running water supply</c:v>
                  </c:pt>
                  <c:pt idx="4">
                    <c:v>Labor room window shave curtains of light color or frosted glass</c:v>
                  </c:pt>
                  <c:pt idx="5">
                    <c:v>Radiant warmer in direct access from all labor tables</c:v>
                  </c:pt>
                  <c:pt idx="6">
                    <c:v>Radiant warmer has free space on three sides</c:v>
                  </c:pt>
                  <c:pt idx="7">
                    <c:v>Labor tables have adequate space between them (preferably 6 feet)</c:v>
                  </c:pt>
                  <c:pt idx="8">
                    <c:v>Labor room have an access to a dirty utility area</c:v>
                  </c:pt>
                  <c:pt idx="9">
                    <c:v>Labor table have a clean McIntosh or disposable draw sheet</c:v>
                  </c:pt>
                  <c:pt idx="10">
                    <c:v>Focus lamp/shadow-less light for each labor table</c:v>
                  </c:pt>
                  <c:pt idx="11">
                    <c:v>Labor room have an air-conditioner with adequate tonnage capacity</c:v>
                  </c:pt>
                  <c:pt idx="12">
                    <c:v>Labor room have adequate exhaust for ventilation</c:v>
                  </c:pt>
                  <c:pt idx="13">
                    <c:v>Labor room walls have tiles extending upto the height of labor room door</c:v>
                  </c:pt>
                  <c:pt idx="14">
                    <c:v>All labor tables clean, non-rusted and not broken</c:v>
                  </c:pt>
                  <c:pt idx="15">
                    <c:v>Labor room floor constructed with anti-skid tiles/natural stone or equivalent material</c:v>
                  </c:pt>
                  <c:pt idx="16">
                    <c:v>Functional hand washing station (with running water and soap) in the labor room</c:v>
                  </c:pt>
                  <c:pt idx="17">
                    <c:v>Hand washing station have an elbow operated tap</c:v>
                  </c:pt>
                  <c:pt idx="18">
                    <c:v>Number of labor tables as per delivery load of facility</c:v>
                  </c:pt>
                  <c:pt idx="19">
                    <c:v>Labor room have adequate power back up</c:v>
                  </c:pt>
                </c:lvl>
                <c:lvl>
                  <c:pt idx="0">
                    <c:v>Respectful Care</c:v>
                  </c:pt>
                  <c:pt idx="5">
                    <c:v>Efficient Organization of care</c:v>
                  </c:pt>
                  <c:pt idx="10">
                    <c:v>Labor room ambience</c:v>
                  </c:pt>
                  <c:pt idx="16">
                    <c:v>Availability of important resources</c:v>
                  </c:pt>
                </c:lvl>
              </c:multiLvlStrCache>
            </c:multiLvlStrRef>
          </c:cat>
          <c:val>
            <c:numRef>
              <c:f>Sheet1!$D$2:$D$21</c:f>
              <c:numCache>
                <c:formatCode>0.00%</c:formatCode>
                <c:ptCount val="20"/>
                <c:pt idx="0" formatCode="0%">
                  <c:v>8.0000000000000043E-2</c:v>
                </c:pt>
                <c:pt idx="1">
                  <c:v>9.0000000000000066E-2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0.12000000000000002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0.15000000000000011</c:v>
                </c:pt>
                <c:pt idx="8">
                  <c:v>0.16000000000000006</c:v>
                </c:pt>
                <c:pt idx="9">
                  <c:v>0.17</c:v>
                </c:pt>
                <c:pt idx="10">
                  <c:v>0.18000000000000013</c:v>
                </c:pt>
                <c:pt idx="11">
                  <c:v>0.19000000000000009</c:v>
                </c:pt>
                <c:pt idx="12">
                  <c:v>0.20000000000000004</c:v>
                </c:pt>
                <c:pt idx="13">
                  <c:v>0.21000000000000016</c:v>
                </c:pt>
                <c:pt idx="14">
                  <c:v>0.22000000000000011</c:v>
                </c:pt>
                <c:pt idx="15">
                  <c:v>0.23000000000000009</c:v>
                </c:pt>
                <c:pt idx="16">
                  <c:v>0.24000000000000019</c:v>
                </c:pt>
                <c:pt idx="17">
                  <c:v>0.25000000000000006</c:v>
                </c:pt>
                <c:pt idx="18">
                  <c:v>0.26000000000000006</c:v>
                </c:pt>
                <c:pt idx="19">
                  <c:v>0.27000000000000007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4E-46E8-BB2E-AD3C0347625B}"/>
            </c:ext>
          </c:extLst>
        </c:ser>
        <c:gapWidth val="219"/>
        <c:overlap val="-27"/>
        <c:axId val="157046656"/>
        <c:axId val="157048192"/>
      </c:barChart>
      <c:catAx>
        <c:axId val="1570466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48192"/>
        <c:crosses val="autoZero"/>
        <c:auto val="1"/>
        <c:lblAlgn val="ctr"/>
        <c:lblOffset val="100"/>
      </c:catAx>
      <c:valAx>
        <c:axId val="157048192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800" b="1" dirty="0" smtClean="0"/>
                  <a:t>% Facilities</a:t>
                </a:r>
                <a:endParaRPr lang="en-IN" sz="8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4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316256664997255E-3"/>
          <c:y val="0.58549383492175233"/>
          <c:w val="8.2456002164693759E-2"/>
          <c:h val="0.2937364779470044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0622089029657961"/>
          <c:y val="4.5345154040806232E-2"/>
          <c:w val="0.87323845708321812"/>
          <c:h val="0.3287240770078303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multiLvlStrRef>
              <c:f>Sheet1!$A$2:$B$20</c:f>
              <c:multiLvlStrCache>
                <c:ptCount val="19"/>
                <c:lvl>
                  <c:pt idx="0">
                    <c:v>Provider conducts an appropriate and adequate assessment of clinical condition of pregnant woman and fetus at the time of admission</c:v>
                  </c:pt>
                  <c:pt idx="1">
                    <c:v>Provider conducts internal examination appropriately</c:v>
                  </c:pt>
                  <c:pt idx="2">
                    <c:v>Provider identifies and manages HIV in pregnant woman and newborn</c:v>
                  </c:pt>
                  <c:pt idx="3">
                    <c:v>Provider identifies and manages infection in pregnant woman</c:v>
                  </c:pt>
                  <c:pt idx="4">
                    <c:v>Provider identifies conditions leading to preterm delivery and  facilitates preventive care </c:v>
                  </c:pt>
                  <c:pt idx="5">
                    <c:v>Provider identifies and manages severe Pre-eclampsia/Eclampsia (PE/E)</c:v>
                  </c:pt>
                  <c:pt idx="6">
                    <c:v>Provider monitors progress of labour in every case and adjusts care accordingly correctly fills partograph to monitor progress of labour and timely interprets results for decision </c:v>
                  </c:pt>
                  <c:pt idx="7">
                    <c:v>Provider ensures respectful and supportive care for the woman coming for delivery</c:v>
                  </c:pt>
                  <c:pt idx="8">
                    <c:v>Provider prepares for safe care during delivery</c:v>
                  </c:pt>
                  <c:pt idx="9">
                    <c:v>Provider assists the woman to have a safe and clean birth</c:v>
                  </c:pt>
                  <c:pt idx="10">
                    <c:v>Provider conducts a rapid initial assessment and performs immediate newborn care (if baby cried immediately)</c:v>
                  </c:pt>
                  <c:pt idx="11">
                    <c:v>Provider performs newborn resuscitation if baby does not cry immediately after birth</c:v>
                  </c:pt>
                  <c:pt idx="12">
                    <c:v>Provider performs Active Management of Third Stage of Labour (AMTSL)</c:v>
                  </c:pt>
                  <c:pt idx="13">
                    <c:v>Provider identifies and manages Postpartum Hemorrhage (PPH)</c:v>
                  </c:pt>
                  <c:pt idx="14">
                    <c:v>Provider assesses condition of mother and baby before shifting them  from labour room</c:v>
                  </c:pt>
                  <c:pt idx="15">
                    <c:v>Provider ensures exclusive and on demand breastfeeding</c:v>
                  </c:pt>
                  <c:pt idx="16">
                    <c:v>Provider ensures care of newborns with small size at birth</c:v>
                  </c:pt>
                  <c:pt idx="17">
                    <c:v>Provider counsels mother and family at the time of discharge</c:v>
                  </c:pt>
                  <c:pt idx="18">
                    <c:v>The facility adheres to universal infection prevention protocols</c:v>
                  </c:pt>
                </c:lvl>
                <c:lvl>
                  <c:pt idx="0">
                    <c:v>At the time of Admission</c:v>
                  </c:pt>
                  <c:pt idx="7">
                    <c:v>During and immediately after delivery</c:v>
                  </c:pt>
                  <c:pt idx="13">
                    <c:v>Post-partum care</c:v>
                  </c:pt>
                </c:lvl>
              </c:multiLvlStrCache>
            </c:multiLvlStrRef>
          </c:cat>
          <c:val>
            <c:numRef>
              <c:f>Sheet1!$C$2:$C$20</c:f>
              <c:numCache>
                <c:formatCode>0%</c:formatCode>
                <c:ptCount val="19"/>
                <c:pt idx="0">
                  <c:v>0.1</c:v>
                </c:pt>
                <c:pt idx="1">
                  <c:v>0.11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0.15000000000000013</c:v>
                </c:pt>
                <c:pt idx="6">
                  <c:v>0.16000000000000003</c:v>
                </c:pt>
                <c:pt idx="7">
                  <c:v>0.17000000000000004</c:v>
                </c:pt>
                <c:pt idx="8">
                  <c:v>0.18000000000000016</c:v>
                </c:pt>
                <c:pt idx="9">
                  <c:v>0.19000000000000006</c:v>
                </c:pt>
                <c:pt idx="10">
                  <c:v>0.20000000000000009</c:v>
                </c:pt>
                <c:pt idx="11">
                  <c:v>0.21000000000000019</c:v>
                </c:pt>
                <c:pt idx="12">
                  <c:v>0.22000000000000008</c:v>
                </c:pt>
                <c:pt idx="13">
                  <c:v>0.23000000000000009</c:v>
                </c:pt>
                <c:pt idx="14">
                  <c:v>0.24000000000000021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0E-42E3-9F3E-8DD0FDA3957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Facility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multiLvlStrRef>
              <c:f>Sheet1!$A$2:$B$20</c:f>
              <c:multiLvlStrCache>
                <c:ptCount val="19"/>
                <c:lvl>
                  <c:pt idx="0">
                    <c:v>Provider conducts an appropriate and adequate assessment of clinical condition of pregnant woman and fetus at the time of admission</c:v>
                  </c:pt>
                  <c:pt idx="1">
                    <c:v>Provider conducts internal examination appropriately</c:v>
                  </c:pt>
                  <c:pt idx="2">
                    <c:v>Provider identifies and manages HIV in pregnant woman and newborn</c:v>
                  </c:pt>
                  <c:pt idx="3">
                    <c:v>Provider identifies and manages infection in pregnant woman</c:v>
                  </c:pt>
                  <c:pt idx="4">
                    <c:v>Provider identifies conditions leading to preterm delivery and  facilitates preventive care </c:v>
                  </c:pt>
                  <c:pt idx="5">
                    <c:v>Provider identifies and manages severe Pre-eclampsia/Eclampsia (PE/E)</c:v>
                  </c:pt>
                  <c:pt idx="6">
                    <c:v>Provider monitors progress of labour in every case and adjusts care accordingly correctly fills partograph to monitor progress of labour and timely interprets results for decision </c:v>
                  </c:pt>
                  <c:pt idx="7">
                    <c:v>Provider ensures respectful and supportive care for the woman coming for delivery</c:v>
                  </c:pt>
                  <c:pt idx="8">
                    <c:v>Provider prepares for safe care during delivery</c:v>
                  </c:pt>
                  <c:pt idx="9">
                    <c:v>Provider assists the woman to have a safe and clean birth</c:v>
                  </c:pt>
                  <c:pt idx="10">
                    <c:v>Provider conducts a rapid initial assessment and performs immediate newborn care (if baby cried immediately)</c:v>
                  </c:pt>
                  <c:pt idx="11">
                    <c:v>Provider performs newborn resuscitation if baby does not cry immediately after birth</c:v>
                  </c:pt>
                  <c:pt idx="12">
                    <c:v>Provider performs Active Management of Third Stage of Labour (AMTSL)</c:v>
                  </c:pt>
                  <c:pt idx="13">
                    <c:v>Provider identifies and manages Postpartum Hemorrhage (PPH)</c:v>
                  </c:pt>
                  <c:pt idx="14">
                    <c:v>Provider assesses condition of mother and baby before shifting them  from labour room</c:v>
                  </c:pt>
                  <c:pt idx="15">
                    <c:v>Provider ensures exclusive and on demand breastfeeding</c:v>
                  </c:pt>
                  <c:pt idx="16">
                    <c:v>Provider ensures care of newborns with small size at birth</c:v>
                  </c:pt>
                  <c:pt idx="17">
                    <c:v>Provider counsels mother and family at the time of discharge</c:v>
                  </c:pt>
                  <c:pt idx="18">
                    <c:v>The facility adheres to universal infection prevention protocols</c:v>
                  </c:pt>
                </c:lvl>
                <c:lvl>
                  <c:pt idx="0">
                    <c:v>At the time of Admission</c:v>
                  </c:pt>
                  <c:pt idx="7">
                    <c:v>During and immediately after delivery</c:v>
                  </c:pt>
                  <c:pt idx="13">
                    <c:v>Post-partum care</c:v>
                  </c:pt>
                </c:lvl>
              </c:multiLvlStrCache>
            </c:multiLvlStrRef>
          </c:cat>
          <c:val>
            <c:numRef>
              <c:f>Sheet1!$D$2:$D$20</c:f>
              <c:numCache>
                <c:formatCode>0.00%</c:formatCode>
                <c:ptCount val="19"/>
                <c:pt idx="0" formatCode="0%">
                  <c:v>8.0000000000000043E-2</c:v>
                </c:pt>
                <c:pt idx="1">
                  <c:v>9.0000000000000024E-2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0.11999999999999998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0.15000000000000011</c:v>
                </c:pt>
                <c:pt idx="8">
                  <c:v>0.16</c:v>
                </c:pt>
                <c:pt idx="9">
                  <c:v>0.17</c:v>
                </c:pt>
                <c:pt idx="10">
                  <c:v>0.18000000000000013</c:v>
                </c:pt>
                <c:pt idx="11">
                  <c:v>0.19000000000000003</c:v>
                </c:pt>
                <c:pt idx="12">
                  <c:v>0.20000000000000004</c:v>
                </c:pt>
                <c:pt idx="13">
                  <c:v>0.21000000000000016</c:v>
                </c:pt>
                <c:pt idx="14">
                  <c:v>0.22000000000000006</c:v>
                </c:pt>
                <c:pt idx="15">
                  <c:v>0.23000000000000009</c:v>
                </c:pt>
                <c:pt idx="16">
                  <c:v>0.24000000000000019</c:v>
                </c:pt>
                <c:pt idx="17">
                  <c:v>0.25000000000000006</c:v>
                </c:pt>
                <c:pt idx="18">
                  <c:v>0.26000000000000006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0E-42E3-9F3E-8DD0FDA39578}"/>
            </c:ext>
          </c:extLst>
        </c:ser>
        <c:gapWidth val="219"/>
        <c:overlap val="-27"/>
        <c:axId val="88552576"/>
        <c:axId val="88554112"/>
      </c:barChart>
      <c:catAx>
        <c:axId val="885525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54112"/>
        <c:crosses val="autoZero"/>
        <c:auto val="1"/>
        <c:lblAlgn val="ctr"/>
        <c:lblOffset val="100"/>
      </c:catAx>
      <c:valAx>
        <c:axId val="88554112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800" b="1" dirty="0" smtClean="0"/>
                  <a:t>% Facilities</a:t>
                </a:r>
                <a:endParaRPr lang="en-IN" sz="8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5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316256664997255E-3"/>
          <c:y val="0.58549383492175211"/>
          <c:w val="8.0401936902673443E-2"/>
          <c:h val="0.2464238448220143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5141535395203696"/>
          <c:y val="0.15239604026789397"/>
          <c:w val="0.48868651947163688"/>
          <c:h val="0.68141181642325854"/>
        </c:manualLayout>
      </c:layout>
      <c:radarChart>
        <c:radarStyle val="marker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Sheet1!$A$2:$A$27</c:f>
              <c:strCache>
                <c:ptCount val="26"/>
                <c:pt idx="0">
                  <c:v>Inj. Magnesium sulfate </c:v>
                </c:pt>
                <c:pt idx="1">
                  <c:v>Antibiotics for mother </c:v>
                </c:pt>
                <c:pt idx="2">
                  <c:v>Antibiotics for baby</c:v>
                </c:pt>
                <c:pt idx="3">
                  <c:v>Inj. Oxytocin </c:v>
                </c:pt>
                <c:pt idx="4">
                  <c:v>Inj. Vitamin K1</c:v>
                </c:pt>
                <c:pt idx="5">
                  <c:v>IV fluids</c:v>
                </c:pt>
                <c:pt idx="6">
                  <c:v>Antiretroviral drugs for mother</c:v>
                </c:pt>
                <c:pt idx="7">
                  <c:v>Soap and running water</c:v>
                </c:pt>
                <c:pt idx="8">
                  <c:v>Gloves</c:v>
                </c:pt>
                <c:pt idx="9">
                  <c:v>Uristix </c:v>
                </c:pt>
                <c:pt idx="10">
                  <c:v>Partograph</c:v>
                </c:pt>
                <c:pt idx="11">
                  <c:v>Cord clamps</c:v>
                </c:pt>
                <c:pt idx="12">
                  <c:v>Sterile scissors</c:v>
                </c:pt>
                <c:pt idx="13">
                  <c:v>Sterile perineal pads</c:v>
                </c:pt>
                <c:pt idx="14">
                  <c:v>Towels for receiving new-born</c:v>
                </c:pt>
                <c:pt idx="15">
                  <c:v>Disposable syringes and needles</c:v>
                </c:pt>
                <c:pt idx="16">
                  <c:v>IV sets</c:v>
                </c:pt>
                <c:pt idx="17">
                  <c:v>Antenatal corticosteroids </c:v>
                </c:pt>
                <c:pt idx="18">
                  <c:v>Ambu bag for babies</c:v>
                </c:pt>
                <c:pt idx="19">
                  <c:v>BP apparatus </c:v>
                </c:pt>
                <c:pt idx="20">
                  <c:v>Stethoscope</c:v>
                </c:pt>
                <c:pt idx="21">
                  <c:v>Thermometer</c:v>
                </c:pt>
                <c:pt idx="22">
                  <c:v>Mucous extractors</c:v>
                </c:pt>
                <c:pt idx="23">
                  <c:v>Suction device</c:v>
                </c:pt>
                <c:pt idx="24">
                  <c:v>Functional radiant warmer</c:v>
                </c:pt>
                <c:pt idx="25">
                  <c:v>Protocol posters displayed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26"/>
                <c:pt idx="0">
                  <c:v>0.1</c:v>
                </c:pt>
                <c:pt idx="1">
                  <c:v>0.11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0.14000000000000001</c:v>
                </c:pt>
                <c:pt idx="5">
                  <c:v>0.15000000000000013</c:v>
                </c:pt>
                <c:pt idx="6">
                  <c:v>0.16000000000000003</c:v>
                </c:pt>
                <c:pt idx="7">
                  <c:v>0.17000000000000004</c:v>
                </c:pt>
                <c:pt idx="8">
                  <c:v>0.18000000000000016</c:v>
                </c:pt>
                <c:pt idx="9">
                  <c:v>0.19000000000000006</c:v>
                </c:pt>
                <c:pt idx="10">
                  <c:v>0.20000000000000009</c:v>
                </c:pt>
                <c:pt idx="11">
                  <c:v>0.21000000000000019</c:v>
                </c:pt>
                <c:pt idx="12">
                  <c:v>0.22000000000000008</c:v>
                </c:pt>
                <c:pt idx="13">
                  <c:v>0.23000000000000009</c:v>
                </c:pt>
                <c:pt idx="14">
                  <c:v>0.24000000000000021</c:v>
                </c:pt>
                <c:pt idx="15">
                  <c:v>0.25000000000000011</c:v>
                </c:pt>
                <c:pt idx="16">
                  <c:v>0.26000000000000012</c:v>
                </c:pt>
                <c:pt idx="17">
                  <c:v>0.27000000000000018</c:v>
                </c:pt>
                <c:pt idx="18">
                  <c:v>0.2800000000000003</c:v>
                </c:pt>
                <c:pt idx="19">
                  <c:v>0.29000000000000031</c:v>
                </c:pt>
                <c:pt idx="20">
                  <c:v>0.30000000000000032</c:v>
                </c:pt>
                <c:pt idx="21">
                  <c:v>0.31000000000000039</c:v>
                </c:pt>
                <c:pt idx="22">
                  <c:v>0.32000000000000045</c:v>
                </c:pt>
                <c:pt idx="23">
                  <c:v>0.33000000000000046</c:v>
                </c:pt>
                <c:pt idx="24">
                  <c:v>0.3400000000000003</c:v>
                </c:pt>
                <c:pt idx="25">
                  <c:v>0.35000000000000031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7A-438E-886D-B8ECB4B7D8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Facility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Sheet1!$A$2:$A$27</c:f>
              <c:strCache>
                <c:ptCount val="26"/>
                <c:pt idx="0">
                  <c:v>Inj. Magnesium sulfate </c:v>
                </c:pt>
                <c:pt idx="1">
                  <c:v>Antibiotics for mother </c:v>
                </c:pt>
                <c:pt idx="2">
                  <c:v>Antibiotics for baby</c:v>
                </c:pt>
                <c:pt idx="3">
                  <c:v>Inj. Oxytocin </c:v>
                </c:pt>
                <c:pt idx="4">
                  <c:v>Inj. Vitamin K1</c:v>
                </c:pt>
                <c:pt idx="5">
                  <c:v>IV fluids</c:v>
                </c:pt>
                <c:pt idx="6">
                  <c:v>Antiretroviral drugs for mother</c:v>
                </c:pt>
                <c:pt idx="7">
                  <c:v>Soap and running water</c:v>
                </c:pt>
                <c:pt idx="8">
                  <c:v>Gloves</c:v>
                </c:pt>
                <c:pt idx="9">
                  <c:v>Uristix </c:v>
                </c:pt>
                <c:pt idx="10">
                  <c:v>Partograph</c:v>
                </c:pt>
                <c:pt idx="11">
                  <c:v>Cord clamps</c:v>
                </c:pt>
                <c:pt idx="12">
                  <c:v>Sterile scissors</c:v>
                </c:pt>
                <c:pt idx="13">
                  <c:v>Sterile perineal pads</c:v>
                </c:pt>
                <c:pt idx="14">
                  <c:v>Towels for receiving new-born</c:v>
                </c:pt>
                <c:pt idx="15">
                  <c:v>Disposable syringes and needles</c:v>
                </c:pt>
                <c:pt idx="16">
                  <c:v>IV sets</c:v>
                </c:pt>
                <c:pt idx="17">
                  <c:v>Antenatal corticosteroids </c:v>
                </c:pt>
                <c:pt idx="18">
                  <c:v>Ambu bag for babies</c:v>
                </c:pt>
                <c:pt idx="19">
                  <c:v>BP apparatus </c:v>
                </c:pt>
                <c:pt idx="20">
                  <c:v>Stethoscope</c:v>
                </c:pt>
                <c:pt idx="21">
                  <c:v>Thermometer</c:v>
                </c:pt>
                <c:pt idx="22">
                  <c:v>Mucous extractors</c:v>
                </c:pt>
                <c:pt idx="23">
                  <c:v>Suction device</c:v>
                </c:pt>
                <c:pt idx="24">
                  <c:v>Functional radiant warmer</c:v>
                </c:pt>
                <c:pt idx="25">
                  <c:v>Protocol posters displayed</c:v>
                </c:pt>
              </c:strCache>
            </c:strRef>
          </c:cat>
          <c:val>
            <c:numRef>
              <c:f>Sheet1!$C$2:$C$27</c:f>
              <c:numCache>
                <c:formatCode>0.00%</c:formatCode>
                <c:ptCount val="26"/>
                <c:pt idx="0" formatCode="0%">
                  <c:v>8.0000000000000043E-2</c:v>
                </c:pt>
                <c:pt idx="1">
                  <c:v>9.0000000000000024E-2</c:v>
                </c:pt>
                <c:pt idx="2">
                  <c:v>0.10000000000000003</c:v>
                </c:pt>
                <c:pt idx="3">
                  <c:v>0.10999999999999999</c:v>
                </c:pt>
                <c:pt idx="4">
                  <c:v>0.11999999999999998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0.15000000000000011</c:v>
                </c:pt>
                <c:pt idx="8">
                  <c:v>0.16</c:v>
                </c:pt>
                <c:pt idx="9">
                  <c:v>0.17</c:v>
                </c:pt>
                <c:pt idx="10">
                  <c:v>0.18000000000000013</c:v>
                </c:pt>
                <c:pt idx="11">
                  <c:v>0.19000000000000003</c:v>
                </c:pt>
                <c:pt idx="12">
                  <c:v>0.20000000000000004</c:v>
                </c:pt>
                <c:pt idx="13">
                  <c:v>0.21000000000000016</c:v>
                </c:pt>
                <c:pt idx="14">
                  <c:v>0.22000000000000006</c:v>
                </c:pt>
                <c:pt idx="15">
                  <c:v>0.23000000000000009</c:v>
                </c:pt>
                <c:pt idx="16">
                  <c:v>0.24000000000000019</c:v>
                </c:pt>
                <c:pt idx="17">
                  <c:v>0.25000000000000006</c:v>
                </c:pt>
                <c:pt idx="18">
                  <c:v>0.26000000000000006</c:v>
                </c:pt>
                <c:pt idx="19">
                  <c:v>0.27000000000000007</c:v>
                </c:pt>
                <c:pt idx="20">
                  <c:v>0.28000000000000008</c:v>
                </c:pt>
                <c:pt idx="21">
                  <c:v>0.29000000000000031</c:v>
                </c:pt>
                <c:pt idx="22">
                  <c:v>0.30000000000000032</c:v>
                </c:pt>
                <c:pt idx="23">
                  <c:v>0.31000000000000033</c:v>
                </c:pt>
                <c:pt idx="24">
                  <c:v>0.3200000000000004</c:v>
                </c:pt>
                <c:pt idx="25">
                  <c:v>0.33000000000000046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7A-438E-886D-B8ECB4B7D84D}"/>
            </c:ext>
          </c:extLst>
        </c:ser>
        <c:axId val="88574976"/>
        <c:axId val="88683264"/>
      </c:radarChart>
      <c:catAx>
        <c:axId val="885749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83264"/>
        <c:crosses val="autoZero"/>
        <c:auto val="1"/>
        <c:lblAlgn val="ctr"/>
        <c:lblOffset val="100"/>
      </c:catAx>
      <c:valAx>
        <c:axId val="88683264"/>
        <c:scaling>
          <c:orientation val="minMax"/>
          <c:max val="1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cross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7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solidFill>
        <a:schemeClr val="accent1"/>
      </a:solidFill>
    </a:ln>
    <a:effectLst/>
  </c:spPr>
  <c:txPr>
    <a:bodyPr/>
    <a:lstStyle/>
    <a:p>
      <a:pPr>
        <a:defRPr sz="7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762AC-A61C-4389-95D8-26AD27C0D8CA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08DED0D-D4A0-4B94-8C27-EEF35249CB92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2060"/>
              </a:solidFill>
            </a:rPr>
            <a:t>Training status of Labor Room Staff</a:t>
          </a:r>
          <a:endParaRPr lang="en-US" sz="2000" dirty="0">
            <a:solidFill>
              <a:srgbClr val="002060"/>
            </a:solidFill>
          </a:endParaRPr>
        </a:p>
      </dgm:t>
    </dgm:pt>
    <dgm:pt modelId="{7D85FD0E-A347-41B3-BB39-EAD404A546C7}" type="parTrans" cxnId="{10EF6AFD-418D-4B52-AFBE-81C7807E616E}">
      <dgm:prSet/>
      <dgm:spPr/>
      <dgm:t>
        <a:bodyPr/>
        <a:lstStyle/>
        <a:p>
          <a:endParaRPr lang="en-US"/>
        </a:p>
      </dgm:t>
    </dgm:pt>
    <dgm:pt modelId="{E736CEAC-4116-47A9-92AD-ED30C0DF7434}" type="sibTrans" cxnId="{10EF6AFD-418D-4B52-AFBE-81C7807E616E}">
      <dgm:prSet/>
      <dgm:spPr/>
      <dgm:t>
        <a:bodyPr/>
        <a:lstStyle/>
        <a:p>
          <a:endParaRPr lang="en-US"/>
        </a:p>
      </dgm:t>
    </dgm:pt>
    <dgm:pt modelId="{8E5BB9CB-DDB2-4941-96F8-CD53C12834D2}">
      <dgm:prSet phldrT="[Text]" custT="1"/>
      <dgm:spPr/>
      <dgm:t>
        <a:bodyPr/>
        <a:lstStyle/>
        <a:p>
          <a:r>
            <a:rPr lang="en-IN" sz="2000" dirty="0" smtClean="0">
              <a:solidFill>
                <a:srgbClr val="002060"/>
              </a:solidFill>
            </a:rPr>
            <a:t>Essential Resources in </a:t>
          </a:r>
          <a:r>
            <a:rPr lang="en-IN" sz="2000" dirty="0" err="1" smtClean="0">
              <a:solidFill>
                <a:srgbClr val="002060"/>
              </a:solidFill>
            </a:rPr>
            <a:t>labor</a:t>
          </a:r>
          <a:r>
            <a:rPr lang="en-IN" sz="2000" dirty="0" smtClean="0">
              <a:solidFill>
                <a:srgbClr val="002060"/>
              </a:solidFill>
            </a:rPr>
            <a:t> room</a:t>
          </a:r>
          <a:endParaRPr lang="en-US" sz="2000" dirty="0">
            <a:solidFill>
              <a:srgbClr val="002060"/>
            </a:solidFill>
          </a:endParaRPr>
        </a:p>
      </dgm:t>
    </dgm:pt>
    <dgm:pt modelId="{B9A8C0CE-9470-4566-949A-F0834D7B5962}" type="parTrans" cxnId="{8DFE45B2-C0F9-4D62-9E9F-CAA9A4166228}">
      <dgm:prSet/>
      <dgm:spPr/>
      <dgm:t>
        <a:bodyPr/>
        <a:lstStyle/>
        <a:p>
          <a:endParaRPr lang="en-US"/>
        </a:p>
      </dgm:t>
    </dgm:pt>
    <dgm:pt modelId="{B14D5E75-E3C9-4C92-9E74-8F97B0EFB168}" type="sibTrans" cxnId="{8DFE45B2-C0F9-4D62-9E9F-CAA9A4166228}">
      <dgm:prSet/>
      <dgm:spPr/>
      <dgm:t>
        <a:bodyPr/>
        <a:lstStyle/>
        <a:p>
          <a:endParaRPr lang="en-US"/>
        </a:p>
      </dgm:t>
    </dgm:pt>
    <dgm:pt modelId="{6628F74B-211A-4B0F-A2CF-8FA4D6DD85D8}">
      <dgm:prSet phldrT="[Text]" custT="1"/>
      <dgm:spPr/>
      <dgm:t>
        <a:bodyPr/>
        <a:lstStyle/>
        <a:p>
          <a:r>
            <a:rPr lang="en-IN" sz="2000" dirty="0" smtClean="0">
              <a:solidFill>
                <a:srgbClr val="002060"/>
              </a:solidFill>
            </a:rPr>
            <a:t>Adherence to 19 Clinical Practices</a:t>
          </a:r>
          <a:endParaRPr lang="en-US" sz="2000" dirty="0">
            <a:solidFill>
              <a:srgbClr val="002060"/>
            </a:solidFill>
          </a:endParaRPr>
        </a:p>
      </dgm:t>
    </dgm:pt>
    <dgm:pt modelId="{67892E0D-63EC-489F-9B9F-2363B130A752}" type="parTrans" cxnId="{6B661D2F-D50B-4B10-AB8C-E2BA3D090F17}">
      <dgm:prSet/>
      <dgm:spPr/>
      <dgm:t>
        <a:bodyPr/>
        <a:lstStyle/>
        <a:p>
          <a:endParaRPr lang="en-US"/>
        </a:p>
      </dgm:t>
    </dgm:pt>
    <dgm:pt modelId="{0144DD20-3DCC-4A07-8700-94B1EC48A7B1}" type="sibTrans" cxnId="{6B661D2F-D50B-4B10-AB8C-E2BA3D090F17}">
      <dgm:prSet/>
      <dgm:spPr/>
      <dgm:t>
        <a:bodyPr/>
        <a:lstStyle/>
        <a:p>
          <a:endParaRPr lang="en-US"/>
        </a:p>
      </dgm:t>
    </dgm:pt>
    <dgm:pt modelId="{5989C8B5-3F69-43A1-B2FD-FCE5535203D5}">
      <dgm:prSet phldrT="[Text]" custT="1"/>
      <dgm:spPr/>
      <dgm:t>
        <a:bodyPr/>
        <a:lstStyle/>
        <a:p>
          <a:r>
            <a:rPr lang="en-IN" sz="2000" dirty="0" smtClean="0">
              <a:solidFill>
                <a:srgbClr val="002060"/>
              </a:solidFill>
            </a:rPr>
            <a:t>Topics Covered During Mentoring Visit</a:t>
          </a:r>
          <a:endParaRPr lang="en-US" sz="2000" dirty="0">
            <a:solidFill>
              <a:srgbClr val="002060"/>
            </a:solidFill>
          </a:endParaRPr>
        </a:p>
      </dgm:t>
    </dgm:pt>
    <dgm:pt modelId="{3836C230-5B61-4663-A7C5-F44673D78DA1}" type="parTrans" cxnId="{E61C1FED-7116-4D99-9A56-18BFAF9C169B}">
      <dgm:prSet/>
      <dgm:spPr/>
      <dgm:t>
        <a:bodyPr/>
        <a:lstStyle/>
        <a:p>
          <a:endParaRPr lang="en-US"/>
        </a:p>
      </dgm:t>
    </dgm:pt>
    <dgm:pt modelId="{B18BD830-69D0-4F2B-A769-DB848D95F4A3}" type="sibTrans" cxnId="{E61C1FED-7116-4D99-9A56-18BFAF9C169B}">
      <dgm:prSet/>
      <dgm:spPr/>
      <dgm:t>
        <a:bodyPr/>
        <a:lstStyle/>
        <a:p>
          <a:endParaRPr lang="en-US"/>
        </a:p>
      </dgm:t>
    </dgm:pt>
    <dgm:pt modelId="{F96816FE-49B0-43D5-AE8F-1CC214B9C192}">
      <dgm:prSet custT="1"/>
      <dgm:spPr/>
      <dgm:t>
        <a:bodyPr/>
        <a:lstStyle/>
        <a:p>
          <a:r>
            <a:rPr lang="en-IN" sz="2000" dirty="0" err="1" smtClean="0">
              <a:solidFill>
                <a:srgbClr val="002060"/>
              </a:solidFill>
            </a:rPr>
            <a:t>Labor</a:t>
          </a:r>
          <a:r>
            <a:rPr lang="en-IN" sz="2000" dirty="0" smtClean="0">
              <a:solidFill>
                <a:srgbClr val="002060"/>
              </a:solidFill>
            </a:rPr>
            <a:t> Room Infrastructure</a:t>
          </a:r>
          <a:endParaRPr lang="en-US" sz="2000" dirty="0">
            <a:solidFill>
              <a:srgbClr val="002060"/>
            </a:solidFill>
          </a:endParaRPr>
        </a:p>
      </dgm:t>
    </dgm:pt>
    <dgm:pt modelId="{4A1E522F-C639-4BE9-8FFB-9A34364ADE61}" type="parTrans" cxnId="{3295BA22-7583-4835-AFFC-1F2B47B6DAFF}">
      <dgm:prSet/>
      <dgm:spPr/>
      <dgm:t>
        <a:bodyPr/>
        <a:lstStyle/>
        <a:p>
          <a:endParaRPr lang="en-US"/>
        </a:p>
      </dgm:t>
    </dgm:pt>
    <dgm:pt modelId="{E825179D-06BA-4A21-8AA0-7212D6951B45}" type="sibTrans" cxnId="{3295BA22-7583-4835-AFFC-1F2B47B6DAFF}">
      <dgm:prSet/>
      <dgm:spPr/>
      <dgm:t>
        <a:bodyPr/>
        <a:lstStyle/>
        <a:p>
          <a:endParaRPr lang="en-US"/>
        </a:p>
      </dgm:t>
    </dgm:pt>
    <dgm:pt modelId="{897A0D6F-BEB7-4A28-9935-AE886DFDF71E}">
      <dgm:prSet phldrT="[Text]" custT="1"/>
      <dgm:spPr/>
      <dgm:t>
        <a:bodyPr/>
        <a:lstStyle/>
        <a:p>
          <a:endParaRPr lang="en-US"/>
        </a:p>
      </dgm:t>
    </dgm:pt>
    <dgm:pt modelId="{72A2427E-FFDE-496A-AE58-3EFE5B40DF8F}" type="parTrans" cxnId="{343913E7-C8E4-433B-8C41-86608127BF74}">
      <dgm:prSet/>
      <dgm:spPr/>
      <dgm:t>
        <a:bodyPr/>
        <a:lstStyle/>
        <a:p>
          <a:endParaRPr lang="en-US"/>
        </a:p>
      </dgm:t>
    </dgm:pt>
    <dgm:pt modelId="{A22BB764-5026-4872-B5A7-EEA7DFDDCC41}" type="sibTrans" cxnId="{343913E7-C8E4-433B-8C41-86608127BF74}">
      <dgm:prSet/>
      <dgm:spPr/>
      <dgm:t>
        <a:bodyPr/>
        <a:lstStyle/>
        <a:p>
          <a:endParaRPr lang="en-US"/>
        </a:p>
      </dgm:t>
    </dgm:pt>
    <dgm:pt modelId="{38574ABD-F18A-4782-9847-334F5829B271}" type="pres">
      <dgm:prSet presAssocID="{272762AC-A61C-4389-95D8-26AD27C0D8C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1DCDB4D-153F-4CE7-85BA-8CFBF51E8DFD}" type="pres">
      <dgm:prSet presAssocID="{208DED0D-D4A0-4B94-8C27-EEF35249CB92}" presName="parentText1" presStyleLbl="node1" presStyleIdx="0" presStyleCnt="5" custScaleX="5724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4BD8E-9B59-4BA0-ADF7-9FE996F541D0}" type="pres">
      <dgm:prSet presAssocID="{F96816FE-49B0-43D5-AE8F-1CC214B9C192}" presName="parentText2" presStyleLbl="node1" presStyleIdx="1" presStyleCnt="5" custScaleX="6748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A5793-043D-407D-A4FC-2F6969BD5AE9}" type="pres">
      <dgm:prSet presAssocID="{8E5BB9CB-DDB2-4941-96F8-CD53C12834D2}" presName="parentText3" presStyleLbl="node1" presStyleIdx="2" presStyleCnt="5" custScaleX="8290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B3E8C-3BDC-414B-83F4-34708AECB2A9}" type="pres">
      <dgm:prSet presAssocID="{6628F74B-211A-4B0F-A2CF-8FA4D6DD85D8}" presName="parentText4" presStyleLbl="node1" presStyleIdx="3" presStyleCnt="5" custScaleX="10634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00C08-A001-4771-9460-01B71C2E7F3C}" type="pres">
      <dgm:prSet presAssocID="{5989C8B5-3F69-43A1-B2FD-FCE5535203D5}" presName="parentText5" presStyleLbl="node1" presStyleIdx="4" presStyleCnt="5" custScaleX="16488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5387B1-9B3E-43BA-A7DD-7DF519EB081E}" type="presOf" srcId="{F96816FE-49B0-43D5-AE8F-1CC214B9C192}" destId="{7E24BD8E-9B59-4BA0-ADF7-9FE996F541D0}" srcOrd="0" destOrd="0" presId="urn:microsoft.com/office/officeart/2009/3/layout/IncreasingArrowsProcess"/>
    <dgm:cxn modelId="{D702F824-9E0E-428C-A7DB-F68BFDB14295}" type="presOf" srcId="{272762AC-A61C-4389-95D8-26AD27C0D8CA}" destId="{38574ABD-F18A-4782-9847-334F5829B271}" srcOrd="0" destOrd="0" presId="urn:microsoft.com/office/officeart/2009/3/layout/IncreasingArrowsProcess"/>
    <dgm:cxn modelId="{10EF6AFD-418D-4B52-AFBE-81C7807E616E}" srcId="{272762AC-A61C-4389-95D8-26AD27C0D8CA}" destId="{208DED0D-D4A0-4B94-8C27-EEF35249CB92}" srcOrd="0" destOrd="0" parTransId="{7D85FD0E-A347-41B3-BB39-EAD404A546C7}" sibTransId="{E736CEAC-4116-47A9-92AD-ED30C0DF7434}"/>
    <dgm:cxn modelId="{0944B355-2DE4-46FD-BF4A-331214B8031C}" type="presOf" srcId="{6628F74B-211A-4B0F-A2CF-8FA4D6DD85D8}" destId="{1BAB3E8C-3BDC-414B-83F4-34708AECB2A9}" srcOrd="0" destOrd="0" presId="urn:microsoft.com/office/officeart/2009/3/layout/IncreasingArrowsProcess"/>
    <dgm:cxn modelId="{E61C1FED-7116-4D99-9A56-18BFAF9C169B}" srcId="{272762AC-A61C-4389-95D8-26AD27C0D8CA}" destId="{5989C8B5-3F69-43A1-B2FD-FCE5535203D5}" srcOrd="4" destOrd="0" parTransId="{3836C230-5B61-4663-A7C5-F44673D78DA1}" sibTransId="{B18BD830-69D0-4F2B-A769-DB848D95F4A3}"/>
    <dgm:cxn modelId="{6B661D2F-D50B-4B10-AB8C-E2BA3D090F17}" srcId="{272762AC-A61C-4389-95D8-26AD27C0D8CA}" destId="{6628F74B-211A-4B0F-A2CF-8FA4D6DD85D8}" srcOrd="3" destOrd="0" parTransId="{67892E0D-63EC-489F-9B9F-2363B130A752}" sibTransId="{0144DD20-3DCC-4A07-8700-94B1EC48A7B1}"/>
    <dgm:cxn modelId="{8A7A5D9B-376C-47AC-8108-35C5082586B8}" type="presOf" srcId="{5989C8B5-3F69-43A1-B2FD-FCE5535203D5}" destId="{56F00C08-A001-4771-9460-01B71C2E7F3C}" srcOrd="0" destOrd="0" presId="urn:microsoft.com/office/officeart/2009/3/layout/IncreasingArrowsProcess"/>
    <dgm:cxn modelId="{8DFE45B2-C0F9-4D62-9E9F-CAA9A4166228}" srcId="{272762AC-A61C-4389-95D8-26AD27C0D8CA}" destId="{8E5BB9CB-DDB2-4941-96F8-CD53C12834D2}" srcOrd="2" destOrd="0" parTransId="{B9A8C0CE-9470-4566-949A-F0834D7B5962}" sibTransId="{B14D5E75-E3C9-4C92-9E74-8F97B0EFB168}"/>
    <dgm:cxn modelId="{3295BA22-7583-4835-AFFC-1F2B47B6DAFF}" srcId="{272762AC-A61C-4389-95D8-26AD27C0D8CA}" destId="{F96816FE-49B0-43D5-AE8F-1CC214B9C192}" srcOrd="1" destOrd="0" parTransId="{4A1E522F-C639-4BE9-8FFB-9A34364ADE61}" sibTransId="{E825179D-06BA-4A21-8AA0-7212D6951B45}"/>
    <dgm:cxn modelId="{05C5DFB3-B343-4491-A84C-A35329511835}" type="presOf" srcId="{208DED0D-D4A0-4B94-8C27-EEF35249CB92}" destId="{D1DCDB4D-153F-4CE7-85BA-8CFBF51E8DFD}" srcOrd="0" destOrd="0" presId="urn:microsoft.com/office/officeart/2009/3/layout/IncreasingArrowsProcess"/>
    <dgm:cxn modelId="{343913E7-C8E4-433B-8C41-86608127BF74}" srcId="{272762AC-A61C-4389-95D8-26AD27C0D8CA}" destId="{897A0D6F-BEB7-4A28-9935-AE886DFDF71E}" srcOrd="5" destOrd="0" parTransId="{72A2427E-FFDE-496A-AE58-3EFE5B40DF8F}" sibTransId="{A22BB764-5026-4872-B5A7-EEA7DFDDCC41}"/>
    <dgm:cxn modelId="{D64C7DB0-30BD-483B-8219-32E5C575FC01}" type="presOf" srcId="{8E5BB9CB-DDB2-4941-96F8-CD53C12834D2}" destId="{89CA5793-043D-407D-A4FC-2F6969BD5AE9}" srcOrd="0" destOrd="0" presId="urn:microsoft.com/office/officeart/2009/3/layout/IncreasingArrowsProcess"/>
    <dgm:cxn modelId="{915500B2-0999-4A18-AD5E-F3013AACA2BB}" type="presParOf" srcId="{38574ABD-F18A-4782-9847-334F5829B271}" destId="{D1DCDB4D-153F-4CE7-85BA-8CFBF51E8DFD}" srcOrd="0" destOrd="0" presId="urn:microsoft.com/office/officeart/2009/3/layout/IncreasingArrowsProcess"/>
    <dgm:cxn modelId="{FAA53F70-36F8-4CA8-8214-D72F3A90B3D1}" type="presParOf" srcId="{38574ABD-F18A-4782-9847-334F5829B271}" destId="{7E24BD8E-9B59-4BA0-ADF7-9FE996F541D0}" srcOrd="1" destOrd="0" presId="urn:microsoft.com/office/officeart/2009/3/layout/IncreasingArrowsProcess"/>
    <dgm:cxn modelId="{841E5DF5-E988-417C-838A-D187BC7A5971}" type="presParOf" srcId="{38574ABD-F18A-4782-9847-334F5829B271}" destId="{89CA5793-043D-407D-A4FC-2F6969BD5AE9}" srcOrd="2" destOrd="0" presId="urn:microsoft.com/office/officeart/2009/3/layout/IncreasingArrowsProcess"/>
    <dgm:cxn modelId="{84D797C6-C8EC-45FF-9BBF-A2C49AE6DD90}" type="presParOf" srcId="{38574ABD-F18A-4782-9847-334F5829B271}" destId="{1BAB3E8C-3BDC-414B-83F4-34708AECB2A9}" srcOrd="3" destOrd="0" presId="urn:microsoft.com/office/officeart/2009/3/layout/IncreasingArrowsProcess"/>
    <dgm:cxn modelId="{65AFB17D-FF90-44B7-B8D0-8D8173586C9F}" type="presParOf" srcId="{38574ABD-F18A-4782-9847-334F5829B271}" destId="{56F00C08-A001-4771-9460-01B71C2E7F3C}" srcOrd="4" destOrd="0" presId="urn:microsoft.com/office/officeart/2009/3/layout/IncreasingArrows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DCDB4D-153F-4CE7-85BA-8CFBF51E8DFD}">
      <dsp:nvSpPr>
        <dsp:cNvPr id="0" name=""/>
        <dsp:cNvSpPr/>
      </dsp:nvSpPr>
      <dsp:spPr>
        <a:xfrm>
          <a:off x="706282" y="280612"/>
          <a:ext cx="6258564" cy="15900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5242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2060"/>
              </a:solidFill>
            </a:rPr>
            <a:t>Training status of Labor Room Staff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706282" y="280612"/>
        <a:ext cx="6258564" cy="1590051"/>
      </dsp:txXfrm>
    </dsp:sp>
    <dsp:sp modelId="{7E24BD8E-9B59-4BA0-ADF7-9FE996F541D0}">
      <dsp:nvSpPr>
        <dsp:cNvPr id="0" name=""/>
        <dsp:cNvSpPr/>
      </dsp:nvSpPr>
      <dsp:spPr>
        <a:xfrm>
          <a:off x="1838679" y="810877"/>
          <a:ext cx="6014180" cy="15900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5242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err="1" smtClean="0">
              <a:solidFill>
                <a:srgbClr val="002060"/>
              </a:solidFill>
            </a:rPr>
            <a:t>Labor</a:t>
          </a:r>
          <a:r>
            <a:rPr lang="en-IN" sz="2000" kern="1200" dirty="0" smtClean="0">
              <a:solidFill>
                <a:srgbClr val="002060"/>
              </a:solidFill>
            </a:rPr>
            <a:t> Room Infrastructure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1838679" y="810877"/>
        <a:ext cx="6014180" cy="1590051"/>
      </dsp:txXfrm>
    </dsp:sp>
    <dsp:sp modelId="{89CA5793-043D-407D-A4FC-2F6969BD5AE9}">
      <dsp:nvSpPr>
        <dsp:cNvPr id="0" name=""/>
        <dsp:cNvSpPr/>
      </dsp:nvSpPr>
      <dsp:spPr>
        <a:xfrm>
          <a:off x="2998944" y="1341141"/>
          <a:ext cx="5714057" cy="15900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5242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>
              <a:solidFill>
                <a:srgbClr val="002060"/>
              </a:solidFill>
            </a:rPr>
            <a:t>Essential Resources in </a:t>
          </a:r>
          <a:r>
            <a:rPr lang="en-IN" sz="2000" kern="1200" dirty="0" err="1" smtClean="0">
              <a:solidFill>
                <a:srgbClr val="002060"/>
              </a:solidFill>
            </a:rPr>
            <a:t>labor</a:t>
          </a:r>
          <a:r>
            <a:rPr lang="en-IN" sz="2000" kern="1200" dirty="0" smtClean="0">
              <a:solidFill>
                <a:srgbClr val="002060"/>
              </a:solidFill>
            </a:rPr>
            <a:t> room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2998944" y="1341141"/>
        <a:ext cx="5714057" cy="1590051"/>
      </dsp:txXfrm>
    </dsp:sp>
    <dsp:sp modelId="{1BAB3E8C-3BDC-414B-83F4-34708AECB2A9}">
      <dsp:nvSpPr>
        <dsp:cNvPr id="0" name=""/>
        <dsp:cNvSpPr/>
      </dsp:nvSpPr>
      <dsp:spPr>
        <a:xfrm>
          <a:off x="4276792" y="1871034"/>
          <a:ext cx="5179863" cy="15900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5242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>
              <a:solidFill>
                <a:srgbClr val="002060"/>
              </a:solidFill>
            </a:rPr>
            <a:t>Adherence to 19 Clinical Practices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4276792" y="1871034"/>
        <a:ext cx="5179863" cy="1590051"/>
      </dsp:txXfrm>
    </dsp:sp>
    <dsp:sp modelId="{56F00C08-A001-4771-9460-01B71C2E7F3C}">
      <dsp:nvSpPr>
        <dsp:cNvPr id="0" name=""/>
        <dsp:cNvSpPr/>
      </dsp:nvSpPr>
      <dsp:spPr>
        <a:xfrm>
          <a:off x="5527193" y="2401299"/>
          <a:ext cx="4699469" cy="159005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25242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>
              <a:solidFill>
                <a:srgbClr val="002060"/>
              </a:solidFill>
            </a:rPr>
            <a:t>Topics Covered During Mentoring Visit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5527193" y="2401299"/>
        <a:ext cx="4699469" cy="1590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3FEA2-B6CE-445F-981F-C42190EDB811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AACC9-D625-4708-9D6F-E89479C8911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4660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We</a:t>
            </a:r>
            <a:r>
              <a:rPr lang="en-IN" baseline="0" dirty="0" smtClean="0"/>
              <a:t> will provide mobile application to all the </a:t>
            </a:r>
            <a:r>
              <a:rPr lang="en-IN" baseline="0" dirty="0" err="1" smtClean="0"/>
              <a:t>Dakshata</a:t>
            </a:r>
            <a:r>
              <a:rPr lang="en-IN" baseline="0" dirty="0" smtClean="0"/>
              <a:t> Mentors</a:t>
            </a:r>
          </a:p>
          <a:p>
            <a:r>
              <a:rPr lang="en-IN" baseline="0" dirty="0" smtClean="0"/>
              <a:t>They will able to fill data offline in their android handset</a:t>
            </a:r>
          </a:p>
          <a:p>
            <a:endParaRPr lang="en-IN" baseline="0" dirty="0" smtClean="0"/>
          </a:p>
          <a:p>
            <a:r>
              <a:rPr lang="en-IN" baseline="0" dirty="0" smtClean="0"/>
              <a:t>After completion of assessment, they can connect their handset will internet and report data in online application.</a:t>
            </a:r>
          </a:p>
          <a:p>
            <a:endParaRPr lang="en-IN" baseline="0" dirty="0" smtClean="0"/>
          </a:p>
          <a:p>
            <a:r>
              <a:rPr lang="en-IN" baseline="0" dirty="0" smtClean="0"/>
              <a:t>State, District and Facility level staffs will able to see the progress using dashboard.</a:t>
            </a:r>
          </a:p>
          <a:p>
            <a:endParaRPr lang="en-IN" baseline="0" dirty="0" smtClean="0"/>
          </a:p>
          <a:p>
            <a:r>
              <a:rPr lang="en-IN" baseline="0" dirty="0" smtClean="0"/>
              <a:t>All level of user will have access to summary reports for their respective location.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0D18A-3E05-4DBC-9122-0979CF8CA0DA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5842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8847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2238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5508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7692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4511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9197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8515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0342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5468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7179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8321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A5C52-BE57-4791-9CAD-3D0D2F82CE3F}" type="datetimeFigureOut">
              <a:rPr lang="en-IN" smtClean="0"/>
              <a:pPr/>
              <a:t>29-10-2018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CD91-41B5-4545-A40F-077C003A6A2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8599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HC%20Anta_Community%20Health%20Center_SyncedRecords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24585"/>
            <a:ext cx="12192000" cy="17332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err="1"/>
              <a:t>Dakshata</a:t>
            </a:r>
            <a:r>
              <a:rPr lang="en-IN" b="1" dirty="0"/>
              <a:t> Mentor Application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32192"/>
            <a:ext cx="9144000" cy="1655762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002060"/>
                </a:solidFill>
              </a:rPr>
              <a:t>NHM Rajasthan</a:t>
            </a:r>
            <a:endParaRPr lang="en-IN" sz="3200" dirty="0">
              <a:solidFill>
                <a:srgbClr val="002060"/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73180" y="5316454"/>
            <a:ext cx="1350820" cy="1143000"/>
            <a:chOff x="499646" y="5406914"/>
            <a:chExt cx="1383743" cy="11708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91354"/>
            <a:stretch/>
          </p:blipFill>
          <p:spPr>
            <a:xfrm>
              <a:off x="653166" y="6475500"/>
              <a:ext cx="1076705" cy="9221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46" y="5406914"/>
              <a:ext cx="1383743" cy="1170859"/>
            </a:xfrm>
            <a:prstGeom prst="rect">
              <a:avLst/>
            </a:prstGeom>
          </p:spPr>
        </p:pic>
      </p:grpSp>
      <p:pic>
        <p:nvPicPr>
          <p:cNvPr id="17" name="Picture 16" descr="GoR logo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640035"/>
            <a:ext cx="1241963" cy="78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27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3780148" y="1730339"/>
            <a:ext cx="2469823" cy="433632"/>
          </a:xfrm>
          <a:prstGeom prst="rightArrow">
            <a:avLst/>
          </a:prstGeom>
          <a:solidFill>
            <a:srgbClr val="8DC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6503290" y="1702306"/>
            <a:ext cx="421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Reported all the data elements.</a:t>
            </a:r>
            <a:endParaRPr lang="en-IN" sz="2400" b="1" dirty="0"/>
          </a:p>
        </p:txBody>
      </p:sp>
      <p:sp>
        <p:nvSpPr>
          <p:cNvPr id="5" name="Right Arrow 4"/>
          <p:cNvSpPr/>
          <p:nvPr/>
        </p:nvSpPr>
        <p:spPr>
          <a:xfrm>
            <a:off x="3780148" y="2636883"/>
            <a:ext cx="2469823" cy="433632"/>
          </a:xfrm>
          <a:prstGeom prst="rightArrow">
            <a:avLst/>
          </a:prstGeom>
          <a:solidFill>
            <a:srgbClr val="FDD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6503290" y="2608850"/>
            <a:ext cx="496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Some of the data elements are blank.</a:t>
            </a:r>
            <a:endParaRPr lang="en-IN" sz="2400" b="1" dirty="0"/>
          </a:p>
        </p:txBody>
      </p:sp>
      <p:sp>
        <p:nvSpPr>
          <p:cNvPr id="7" name="Right Arrow 6"/>
          <p:cNvSpPr/>
          <p:nvPr/>
        </p:nvSpPr>
        <p:spPr>
          <a:xfrm>
            <a:off x="3780148" y="3675403"/>
            <a:ext cx="2469823" cy="433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6569278" y="3647370"/>
            <a:ext cx="3137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No question answered.</a:t>
            </a:r>
            <a:endParaRPr lang="en-IN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3201" y="605210"/>
            <a:ext cx="4385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>
                <a:solidFill>
                  <a:srgbClr val="C00000"/>
                </a:solidFill>
              </a:rPr>
              <a:t>Colour coded Tabs</a:t>
            </a:r>
            <a:endParaRPr lang="en-IN" sz="44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04"/>
            <a:ext cx="3638641" cy="646869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H="1">
            <a:off x="2768601" y="5809007"/>
            <a:ext cx="3481370" cy="43363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6391478" y="5780974"/>
            <a:ext cx="5076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Save data in mobile to review and edit</a:t>
            </a:r>
            <a:endParaRPr lang="en-IN" sz="2400" b="1" dirty="0"/>
          </a:p>
        </p:txBody>
      </p:sp>
    </p:spTree>
    <p:extLst>
      <p:ext uri="{BB962C8B-B14F-4D97-AF65-F5344CB8AC3E}">
        <p14:creationId xmlns="" xmlns:p14="http://schemas.microsoft.com/office/powerpoint/2010/main" val="39350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9" y="888631"/>
            <a:ext cx="3357770" cy="5969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05300" y="1102173"/>
            <a:ext cx="3857625" cy="2146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704263" y="1991173"/>
            <a:ext cx="3289300" cy="39878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482975" y="1311723"/>
            <a:ext cx="749300" cy="279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>
            <a:off x="7954963" y="2696023"/>
            <a:ext cx="749300" cy="279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Down Arrow 13"/>
          <p:cNvSpPr/>
          <p:nvPr/>
        </p:nvSpPr>
        <p:spPr>
          <a:xfrm>
            <a:off x="10947400" y="5820223"/>
            <a:ext cx="292100" cy="5588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>
            <a:off x="10393098" y="6379023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Finalize Data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flipH="1">
            <a:off x="8020051" y="4804291"/>
            <a:ext cx="868363" cy="279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7019995" y="5482383"/>
            <a:ext cx="114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View &amp; Edit Data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flipH="1">
            <a:off x="8020051" y="4832113"/>
            <a:ext cx="868363" cy="279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118100" y="4519157"/>
            <a:ext cx="290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Compare Assessment data with previous assessment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 flipV="1">
            <a:off x="10975768" y="4550559"/>
            <a:ext cx="273188" cy="41309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/>
          <p:cNvSpPr txBox="1"/>
          <p:nvPr/>
        </p:nvSpPr>
        <p:spPr>
          <a:xfrm>
            <a:off x="10489798" y="4027369"/>
            <a:ext cx="162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Assessment Form in pdf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Features : Saving and Reviewing Records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3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314"/>
            <a:ext cx="3392261" cy="603068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437618" y="1709057"/>
            <a:ext cx="749300" cy="279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75" y="827314"/>
            <a:ext cx="3392261" cy="603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81975" y="3722915"/>
            <a:ext cx="3857625" cy="1358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Bent Arrow 3"/>
          <p:cNvSpPr/>
          <p:nvPr/>
        </p:nvSpPr>
        <p:spPr>
          <a:xfrm>
            <a:off x="5109029" y="5194300"/>
            <a:ext cx="4038600" cy="635000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Features : Sync Data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2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4742"/>
            <a:ext cx="3433082" cy="610325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433083" y="2096404"/>
            <a:ext cx="543831" cy="2403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44835" y="1109727"/>
            <a:ext cx="3610882" cy="1973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23245" y="754742"/>
            <a:ext cx="4029714" cy="455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Down Arrow 10"/>
          <p:cNvSpPr/>
          <p:nvPr/>
        </p:nvSpPr>
        <p:spPr>
          <a:xfrm rot="16200000">
            <a:off x="7767645" y="2672141"/>
            <a:ext cx="266700" cy="4445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Features: Finalizing Records and Download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33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3" t="6828" r="7245" b="3990"/>
          <a:stretch/>
        </p:blipFill>
        <p:spPr>
          <a:xfrm>
            <a:off x="2189842" y="1051080"/>
            <a:ext cx="5125358" cy="580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ular Callout 4"/>
          <p:cNvSpPr/>
          <p:nvPr/>
        </p:nvSpPr>
        <p:spPr>
          <a:xfrm>
            <a:off x="7372749" y="1048592"/>
            <a:ext cx="4621283" cy="1030902"/>
          </a:xfrm>
          <a:prstGeom prst="wedgeRectCallout">
            <a:avLst>
              <a:gd name="adj1" fmla="val -62629"/>
              <a:gd name="adj2" fmla="val -44511"/>
            </a:avLst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GPS stamping in all the data collection format.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4000" dirty="0">
                <a:solidFill>
                  <a:srgbClr val="002060"/>
                </a:solidFill>
              </a:rPr>
              <a:t>App generated facility visit report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2292" y="4890655"/>
            <a:ext cx="425334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 action="ppaction://hlinkfile"/>
              </a:rPr>
              <a:t>Mentoring Visit Summary Report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855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20" y="1168542"/>
            <a:ext cx="11844710" cy="55734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IN" sz="2400" dirty="0"/>
              <a:t>Report 1: Detail of </a:t>
            </a:r>
            <a:r>
              <a:rPr lang="en-IN" sz="2400" dirty="0" err="1"/>
              <a:t>Labor</a:t>
            </a:r>
            <a:r>
              <a:rPr lang="en-IN" sz="2400" dirty="0"/>
              <a:t> Room Staff trained in </a:t>
            </a:r>
            <a:r>
              <a:rPr lang="en-IN" sz="2400" dirty="0" err="1"/>
              <a:t>Dakshata</a:t>
            </a:r>
            <a:r>
              <a:rPr lang="en-IN" sz="2400" dirty="0"/>
              <a:t>/Skills lab/ </a:t>
            </a:r>
            <a:r>
              <a:rPr lang="en-IN" sz="2400" dirty="0" smtClean="0"/>
              <a:t>SBA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2: Status of Unmet Criteria (</a:t>
            </a:r>
            <a:r>
              <a:rPr lang="en-IN" sz="2400" dirty="0" err="1"/>
              <a:t>Labor</a:t>
            </a:r>
            <a:r>
              <a:rPr lang="en-IN" sz="2400" dirty="0"/>
              <a:t> Room Infrastructure)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IN" sz="2400" dirty="0" smtClean="0"/>
              <a:t>Report</a:t>
            </a:r>
            <a:r>
              <a:rPr lang="en-IN" sz="2400" dirty="0"/>
              <a:t>3: Summary Report (</a:t>
            </a:r>
            <a:r>
              <a:rPr lang="en-IN" sz="2400" dirty="0" err="1"/>
              <a:t>Labor</a:t>
            </a:r>
            <a:r>
              <a:rPr lang="en-IN" sz="2400" dirty="0"/>
              <a:t> Room Infrastructure</a:t>
            </a:r>
            <a:r>
              <a:rPr lang="en-IN" sz="24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4: Essential Resources Not Available/Not Functional at </a:t>
            </a:r>
            <a:r>
              <a:rPr lang="en-IN" sz="2400" dirty="0" err="1"/>
              <a:t>Labor</a:t>
            </a:r>
            <a:r>
              <a:rPr lang="en-IN" sz="2400" dirty="0"/>
              <a:t> Room in Last Visit</a:t>
            </a:r>
            <a:r>
              <a:rPr lang="en-IN" sz="2400" dirty="0" smtClean="0"/>
              <a:t> </a:t>
            </a:r>
          </a:p>
          <a:p>
            <a:pPr>
              <a:lnSpc>
                <a:spcPct val="100000"/>
              </a:lnSpc>
            </a:pPr>
            <a:r>
              <a:rPr lang="en-IN" sz="2400" dirty="0" smtClean="0"/>
              <a:t>Report </a:t>
            </a:r>
            <a:r>
              <a:rPr lang="en-IN" sz="2400" dirty="0"/>
              <a:t>5: Summary Report (Availability of Essential Resources</a:t>
            </a:r>
            <a:r>
              <a:rPr lang="en-IN" sz="24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6: Status of facility wise essential resources available (Result of Latest Assessment</a:t>
            </a:r>
            <a:r>
              <a:rPr lang="en-IN" sz="24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7: Status of Unmet Criteria (Adherence to 19 Clinical Practices</a:t>
            </a:r>
            <a:r>
              <a:rPr lang="en-IN" sz="24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8: Summary Report (Adherence to 19 Clinical Practices) – Result of Latest </a:t>
            </a:r>
            <a:r>
              <a:rPr lang="en-IN" sz="2400" dirty="0" smtClean="0"/>
              <a:t>Assessment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9: Status of Topics Covered During Mentoring Visit (Result of Latest Assessment</a:t>
            </a:r>
            <a:r>
              <a:rPr lang="en-IN" sz="24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IN" sz="2400" dirty="0"/>
              <a:t>Report 10: Facility Ranking (Result of Latest Assessment)</a:t>
            </a:r>
            <a:endParaRPr lang="en-IN" sz="2000" dirty="0"/>
          </a:p>
        </p:txBody>
      </p:sp>
      <p:sp>
        <p:nvSpPr>
          <p:cNvPr id="6" name="Rectangle 5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Analytics : Reports Generated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5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47" y="748614"/>
            <a:ext cx="4404796" cy="3716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28" y="818508"/>
            <a:ext cx="4146129" cy="3646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68" y="4554639"/>
            <a:ext cx="6648646" cy="2303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Facility Dashboard 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30628" y="1654630"/>
            <a:ext cx="1480457" cy="798286"/>
          </a:xfrm>
          <a:prstGeom prst="wedgeRectCallout">
            <a:avLst>
              <a:gd name="adj1" fmla="val 72109"/>
              <a:gd name="adj2" fmla="val 7582"/>
            </a:avLst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Resource Availability</a:t>
            </a:r>
            <a:endParaRPr lang="en-IN" dirty="0"/>
          </a:p>
        </p:txBody>
      </p:sp>
      <p:sp>
        <p:nvSpPr>
          <p:cNvPr id="10" name="Rectangular Callout 9"/>
          <p:cNvSpPr/>
          <p:nvPr/>
        </p:nvSpPr>
        <p:spPr>
          <a:xfrm>
            <a:off x="10326913" y="4695373"/>
            <a:ext cx="1480457" cy="798286"/>
          </a:xfrm>
          <a:prstGeom prst="wedgeRectCallout">
            <a:avLst>
              <a:gd name="adj1" fmla="val -48479"/>
              <a:gd name="adj2" fmla="val -85145"/>
            </a:avLst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Practices </a:t>
            </a:r>
            <a:endParaRPr lang="en-IN" dirty="0"/>
          </a:p>
        </p:txBody>
      </p:sp>
      <p:sp>
        <p:nvSpPr>
          <p:cNvPr id="12" name="Rectangular Callout 11"/>
          <p:cNvSpPr/>
          <p:nvPr/>
        </p:nvSpPr>
        <p:spPr>
          <a:xfrm>
            <a:off x="8846456" y="5795609"/>
            <a:ext cx="2960914" cy="798286"/>
          </a:xfrm>
          <a:prstGeom prst="wedgeRectCallout">
            <a:avLst>
              <a:gd name="adj1" fmla="val -48479"/>
              <a:gd name="adj2" fmla="val -85145"/>
            </a:avLst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LR Environment 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4510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6036" y="2836720"/>
            <a:ext cx="9571034" cy="2014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 err="1"/>
              <a:t>Labor</a:t>
            </a:r>
            <a:r>
              <a:rPr lang="en-IN" sz="1200" b="1" dirty="0"/>
              <a:t> Room Environment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04306223"/>
              </p:ext>
            </p:extLst>
          </p:nvPr>
        </p:nvGraphicFramePr>
        <p:xfrm>
          <a:off x="3752536" y="795555"/>
          <a:ext cx="2804474" cy="1992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739">
                  <a:extLst>
                    <a:ext uri="{9D8B030D-6E8A-4147-A177-3AD203B41FA5}">
                      <a16:colId xmlns="" xmlns:a16="http://schemas.microsoft.com/office/drawing/2014/main" val="509167691"/>
                    </a:ext>
                  </a:extLst>
                </a:gridCol>
                <a:gridCol w="704850">
                  <a:extLst>
                    <a:ext uri="{9D8B030D-6E8A-4147-A177-3AD203B41FA5}">
                      <a16:colId xmlns="" xmlns:a16="http://schemas.microsoft.com/office/drawing/2014/main" val="1399729692"/>
                    </a:ext>
                  </a:extLst>
                </a:gridCol>
                <a:gridCol w="578889">
                  <a:extLst>
                    <a:ext uri="{9D8B030D-6E8A-4147-A177-3AD203B41FA5}">
                      <a16:colId xmlns="" xmlns:a16="http://schemas.microsoft.com/office/drawing/2014/main" val="3934772414"/>
                    </a:ext>
                  </a:extLst>
                </a:gridCol>
                <a:gridCol w="786996">
                  <a:extLst>
                    <a:ext uri="{9D8B030D-6E8A-4147-A177-3AD203B41FA5}">
                      <a16:colId xmlns="" xmlns:a16="http://schemas.microsoft.com/office/drawing/2014/main" val="962920614"/>
                    </a:ext>
                  </a:extLst>
                </a:gridCol>
              </a:tblGrid>
              <a:tr h="335287"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Available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Trained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% Trained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038210750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OBG specialist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3726878081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 Officer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873263840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Nurse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3786308529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LHV/ ANM </a:t>
                      </a:r>
                      <a:endParaRPr lang="en-IN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549885027"/>
                  </a:ext>
                </a:extLst>
              </a:tr>
            </a:tbl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="" xmlns:p14="http://schemas.microsoft.com/office/powerpoint/2010/main" val="2120710183"/>
              </p:ext>
            </p:extLst>
          </p:nvPr>
        </p:nvGraphicFramePr>
        <p:xfrm>
          <a:off x="1" y="3003435"/>
          <a:ext cx="11845636" cy="148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/>
          <p:cNvSpPr/>
          <p:nvPr/>
        </p:nvSpPr>
        <p:spPr>
          <a:xfrm>
            <a:off x="1276036" y="4500695"/>
            <a:ext cx="9571034" cy="249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/>
              <a:t>Essential Practices / Standards</a:t>
            </a: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="" xmlns:p14="http://schemas.microsoft.com/office/powerpoint/2010/main" val="710308824"/>
              </p:ext>
            </p:extLst>
          </p:nvPr>
        </p:nvGraphicFramePr>
        <p:xfrm>
          <a:off x="-94268" y="4750593"/>
          <a:ext cx="12039657" cy="199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="" xmlns:p14="http://schemas.microsoft.com/office/powerpoint/2010/main" val="620655378"/>
              </p:ext>
            </p:extLst>
          </p:nvPr>
        </p:nvGraphicFramePr>
        <p:xfrm>
          <a:off x="6740206" y="806777"/>
          <a:ext cx="5015019" cy="191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ctangle 23"/>
          <p:cNvSpPr/>
          <p:nvPr/>
        </p:nvSpPr>
        <p:spPr>
          <a:xfrm>
            <a:off x="6740207" y="795554"/>
            <a:ext cx="5015018" cy="1914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/>
              <a:t>Availability of essential resources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08277" y="839849"/>
            <a:ext cx="119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District: </a:t>
            </a:r>
            <a:r>
              <a:rPr lang="en-IN" sz="1200" dirty="0"/>
              <a:t>&lt;&lt;All&gt;&gt;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08278" y="1148085"/>
            <a:ext cx="2444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Assessment Result: </a:t>
            </a:r>
            <a:r>
              <a:rPr lang="en-IN" sz="1200" dirty="0"/>
              <a:t>Latest / Custom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13683" y="1384056"/>
            <a:ext cx="2000250" cy="787114"/>
            <a:chOff x="223058" y="1186608"/>
            <a:chExt cx="2000250" cy="787114"/>
          </a:xfrm>
        </p:grpSpPr>
        <p:sp>
          <p:nvSpPr>
            <p:cNvPr id="28" name="TextBox 27"/>
            <p:cNvSpPr txBox="1"/>
            <p:nvPr/>
          </p:nvSpPr>
          <p:spPr>
            <a:xfrm>
              <a:off x="329392" y="1471814"/>
              <a:ext cx="1893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200" b="1" dirty="0"/>
                <a:t>From: </a:t>
              </a:r>
              <a:r>
                <a:rPr lang="en-IN" sz="1200" dirty="0"/>
                <a:t>Year …… Month……..</a:t>
              </a:r>
            </a:p>
            <a:p>
              <a:r>
                <a:rPr lang="en-IN" sz="1200" b="1" dirty="0"/>
                <a:t>To: </a:t>
              </a:r>
              <a:r>
                <a:rPr lang="en-IN" sz="1200" dirty="0"/>
                <a:t>Year …. Month …………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058" y="1335694"/>
              <a:ext cx="2000250" cy="6380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3606" y="1186608"/>
              <a:ext cx="6687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1200" b="1" dirty="0"/>
                <a:t>Custom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08277" y="2234203"/>
            <a:ext cx="1824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District Visited: ……………..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27513" y="2470175"/>
            <a:ext cx="191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Facilities Visited: ……………..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3000" y="6706378"/>
            <a:ext cx="2917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/>
              <a:t>Date/Time Dashboard Generated : ………………….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86709" y="6528434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/>
              <a:t>Page 1 of 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-40812"/>
            <a:ext cx="12192000" cy="784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District Level Dashboard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6036" y="2836720"/>
            <a:ext cx="9571034" cy="2014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 err="1"/>
              <a:t>Labor</a:t>
            </a:r>
            <a:r>
              <a:rPr lang="en-IN" sz="1200" b="1" dirty="0"/>
              <a:t> Room Environment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04306223"/>
              </p:ext>
            </p:extLst>
          </p:nvPr>
        </p:nvGraphicFramePr>
        <p:xfrm>
          <a:off x="3752536" y="795555"/>
          <a:ext cx="2804474" cy="1992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739">
                  <a:extLst>
                    <a:ext uri="{9D8B030D-6E8A-4147-A177-3AD203B41FA5}">
                      <a16:colId xmlns="" xmlns:a16="http://schemas.microsoft.com/office/drawing/2014/main" val="509167691"/>
                    </a:ext>
                  </a:extLst>
                </a:gridCol>
                <a:gridCol w="704850">
                  <a:extLst>
                    <a:ext uri="{9D8B030D-6E8A-4147-A177-3AD203B41FA5}">
                      <a16:colId xmlns="" xmlns:a16="http://schemas.microsoft.com/office/drawing/2014/main" val="1399729692"/>
                    </a:ext>
                  </a:extLst>
                </a:gridCol>
                <a:gridCol w="578889">
                  <a:extLst>
                    <a:ext uri="{9D8B030D-6E8A-4147-A177-3AD203B41FA5}">
                      <a16:colId xmlns="" xmlns:a16="http://schemas.microsoft.com/office/drawing/2014/main" val="3934772414"/>
                    </a:ext>
                  </a:extLst>
                </a:gridCol>
                <a:gridCol w="786996">
                  <a:extLst>
                    <a:ext uri="{9D8B030D-6E8A-4147-A177-3AD203B41FA5}">
                      <a16:colId xmlns="" xmlns:a16="http://schemas.microsoft.com/office/drawing/2014/main" val="962920614"/>
                    </a:ext>
                  </a:extLst>
                </a:gridCol>
              </a:tblGrid>
              <a:tr h="335287"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bg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Available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Trained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r>
                        <a:rPr lang="en-IN" sz="1000" dirty="0" smtClean="0">
                          <a:solidFill>
                            <a:srgbClr val="002060"/>
                          </a:solidFill>
                        </a:rPr>
                        <a:t>% Trained</a:t>
                      </a:r>
                      <a:endParaRPr lang="en-IN" sz="1000" dirty="0">
                        <a:solidFill>
                          <a:srgbClr val="002060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038210750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OBG specialist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3726878081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 Officer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873263840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Nurse</a:t>
                      </a:r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3786308529"/>
                  </a:ext>
                </a:extLst>
              </a:tr>
              <a:tr h="4143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LHV/ ANM </a:t>
                      </a:r>
                      <a:endParaRPr lang="en-IN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tc>
                  <a:txBody>
                    <a:bodyPr/>
                    <a:lstStyle/>
                    <a:p>
                      <a:endParaRPr lang="en-IN" sz="1000" dirty="0">
                        <a:solidFill>
                          <a:schemeClr val="tx1"/>
                        </a:solidFill>
                      </a:endParaRPr>
                    </a:p>
                  </a:txBody>
                  <a:tcPr marL="63305" marR="63305" marT="31652" marB="31652"/>
                </a:tc>
                <a:extLst>
                  <a:ext uri="{0D108BD9-81ED-4DB2-BD59-A6C34878D82A}">
                    <a16:rowId xmlns="" xmlns:a16="http://schemas.microsoft.com/office/drawing/2014/main" val="1549885027"/>
                  </a:ext>
                </a:extLst>
              </a:tr>
            </a:tbl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="" xmlns:p14="http://schemas.microsoft.com/office/powerpoint/2010/main" val="2120710183"/>
              </p:ext>
            </p:extLst>
          </p:nvPr>
        </p:nvGraphicFramePr>
        <p:xfrm>
          <a:off x="1" y="3003435"/>
          <a:ext cx="11845636" cy="148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/>
          <p:cNvSpPr/>
          <p:nvPr/>
        </p:nvSpPr>
        <p:spPr>
          <a:xfrm>
            <a:off x="1276036" y="4500695"/>
            <a:ext cx="9571034" cy="2498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/>
              <a:t>Essential Practices / Standards</a:t>
            </a: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="" xmlns:p14="http://schemas.microsoft.com/office/powerpoint/2010/main" val="710308824"/>
              </p:ext>
            </p:extLst>
          </p:nvPr>
        </p:nvGraphicFramePr>
        <p:xfrm>
          <a:off x="-94268" y="4750593"/>
          <a:ext cx="12039657" cy="199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="" xmlns:p14="http://schemas.microsoft.com/office/powerpoint/2010/main" val="620655378"/>
              </p:ext>
            </p:extLst>
          </p:nvPr>
        </p:nvGraphicFramePr>
        <p:xfrm>
          <a:off x="6740206" y="806777"/>
          <a:ext cx="5015019" cy="191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ctangle 23"/>
          <p:cNvSpPr/>
          <p:nvPr/>
        </p:nvSpPr>
        <p:spPr>
          <a:xfrm>
            <a:off x="6740207" y="795554"/>
            <a:ext cx="5015018" cy="1914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N" sz="1200" b="1" dirty="0"/>
              <a:t>Availability of essential resources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08277" y="839849"/>
            <a:ext cx="119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District: </a:t>
            </a:r>
            <a:r>
              <a:rPr lang="en-IN" sz="1200" dirty="0"/>
              <a:t>&lt;&lt;All&gt;&gt;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08278" y="1148085"/>
            <a:ext cx="2444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Assessment Result: </a:t>
            </a:r>
            <a:r>
              <a:rPr lang="en-IN" sz="1200" dirty="0"/>
              <a:t>Latest / Custom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1413683" y="1384056"/>
            <a:ext cx="2000250" cy="787114"/>
            <a:chOff x="223058" y="1186608"/>
            <a:chExt cx="2000250" cy="787114"/>
          </a:xfrm>
        </p:grpSpPr>
        <p:sp>
          <p:nvSpPr>
            <p:cNvPr id="28" name="TextBox 27"/>
            <p:cNvSpPr txBox="1"/>
            <p:nvPr/>
          </p:nvSpPr>
          <p:spPr>
            <a:xfrm>
              <a:off x="329392" y="1471814"/>
              <a:ext cx="1893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200" b="1" dirty="0"/>
                <a:t>From: </a:t>
              </a:r>
              <a:r>
                <a:rPr lang="en-IN" sz="1200" dirty="0"/>
                <a:t>Year …… Month……..</a:t>
              </a:r>
            </a:p>
            <a:p>
              <a:r>
                <a:rPr lang="en-IN" sz="1200" b="1" dirty="0"/>
                <a:t>To: </a:t>
              </a:r>
              <a:r>
                <a:rPr lang="en-IN" sz="1200" dirty="0"/>
                <a:t>Year …. Month …………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058" y="1335694"/>
              <a:ext cx="2000250" cy="6380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3606" y="1186608"/>
              <a:ext cx="6687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1200" b="1" dirty="0"/>
                <a:t>Custom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08277" y="2234203"/>
            <a:ext cx="1824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District Visited: ……………..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27513" y="2470175"/>
            <a:ext cx="191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/>
              <a:t>Facilities Visited: ……………..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3000" y="6706378"/>
            <a:ext cx="2917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/>
              <a:t>Date/Time Dashboard Generated : ………………….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86709" y="6528434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/>
              <a:t>Page 1 of 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-40812"/>
            <a:ext cx="12192000" cy="784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District Level Dashboard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0710"/>
            <a:ext cx="10515600" cy="5812970"/>
          </a:xfrm>
        </p:spPr>
        <p:txBody>
          <a:bodyPr>
            <a:normAutofit/>
          </a:bodyPr>
          <a:lstStyle/>
          <a:p>
            <a:r>
              <a:rPr lang="en-US" dirty="0" smtClean="0"/>
              <a:t>241 visits covering 131 facilities across 25 districts</a:t>
            </a:r>
          </a:p>
          <a:p>
            <a:r>
              <a:rPr lang="en-US" dirty="0" smtClean="0"/>
              <a:t>165 Total </a:t>
            </a:r>
            <a:r>
              <a:rPr lang="en-US" smtClean="0"/>
              <a:t>User Created so far</a:t>
            </a:r>
            <a:endParaRPr lang="en-US" dirty="0" smtClean="0"/>
          </a:p>
          <a:p>
            <a:r>
              <a:rPr lang="en-US" dirty="0" smtClean="0"/>
              <a:t>The app is helping in facility performance tracking, onsite staff mentoring and also data for action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The app is giving us facility specific data on status of trained LR staff, gaps in resources, LR environment, and LR practices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The app also captures the area on which mentoring had been provided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It helps the mentor to compare the status with that of previous visits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It is helping State MH division to track the facility performance as well as movement of mentors.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It also assists in release of incentives to in service mentors for visit.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19190"/>
            <a:ext cx="12192000" cy="7845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Outcomes</a:t>
            </a:r>
            <a:r>
              <a:rPr lang="en-US" sz="4400" dirty="0" smtClean="0"/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245" y="1751842"/>
            <a:ext cx="1311460" cy="505197"/>
          </a:xfrm>
        </p:spPr>
        <p:txBody>
          <a:bodyPr>
            <a:noAutofit/>
          </a:bodyPr>
          <a:lstStyle/>
          <a:p>
            <a:pPr defTabSz="685800"/>
            <a:r>
              <a:rPr lang="en-US" sz="3200" b="1" dirty="0">
                <a:solidFill>
                  <a:schemeClr val="accent1"/>
                </a:solidFill>
              </a:rPr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568" y="2462292"/>
            <a:ext cx="5638571" cy="4263321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To strengthen facility level mentoring and supervision of LR through user friendly application which allows efficient data collection and generates actionable outputs. </a:t>
            </a:r>
            <a:endParaRPr lang="en-US" sz="2800" dirty="0"/>
          </a:p>
          <a:p>
            <a:pPr algn="just">
              <a:buNone/>
            </a:pPr>
            <a:endParaRPr lang="en-IN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44754" y="1913643"/>
            <a:ext cx="5026251" cy="4263321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en-IN" sz="2800" dirty="0"/>
              <a:t>List out the priority areas of improvement and measures to be taken to build up the capacity of the </a:t>
            </a:r>
            <a:r>
              <a:rPr lang="en-IN" sz="2800" dirty="0" smtClean="0"/>
              <a:t>service providers.</a:t>
            </a:r>
            <a:endParaRPr lang="en-IN" sz="2800" dirty="0"/>
          </a:p>
          <a:p>
            <a:r>
              <a:rPr lang="en-IN" sz="2800" dirty="0"/>
              <a:t>Ensuring a constant mentoring </a:t>
            </a:r>
            <a:r>
              <a:rPr lang="en-IN" sz="2800" dirty="0" smtClean="0"/>
              <a:t>mechanism </a:t>
            </a:r>
            <a:r>
              <a:rPr lang="en-IN" sz="2800" dirty="0"/>
              <a:t>for provision of quality intra-natal and immediate post-partum care.</a:t>
            </a:r>
          </a:p>
          <a:p>
            <a:endParaRPr lang="en-IN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4375" y="1468909"/>
            <a:ext cx="10145261" cy="15265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2913" indent="-198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alibri" panose="020F0502020204030204" pitchFamily="34" charset="0"/>
              <a:buChar char="›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63575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alibri" panose="020F050202020403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44754" y="1408446"/>
            <a:ext cx="2487927" cy="50519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Objectives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41990"/>
            <a:ext cx="12192000" cy="11183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</a:rPr>
              <a:t>Rationale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582" y="1097278"/>
            <a:ext cx="529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 launched on 18</a:t>
            </a:r>
            <a:r>
              <a:rPr lang="en-US" baseline="30000" dirty="0" smtClean="0"/>
              <a:t>th</a:t>
            </a:r>
            <a:r>
              <a:rPr lang="en-US" dirty="0" smtClean="0"/>
              <a:t> ,may 2018 in the State.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36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4" r="8552"/>
          <a:stretch/>
        </p:blipFill>
        <p:spPr>
          <a:xfrm>
            <a:off x="1549179" y="1030514"/>
            <a:ext cx="4169449" cy="5519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82" y="1030514"/>
            <a:ext cx="4504318" cy="5519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Mentor App in Use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2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36" y="1106714"/>
            <a:ext cx="4226379" cy="5635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78" y="1106714"/>
            <a:ext cx="4226379" cy="5635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>
                <a:solidFill>
                  <a:srgbClr val="002060"/>
                </a:solidFill>
              </a:rPr>
              <a:t>Mentor App in Use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472753"/>
            <a:ext cx="1846997" cy="124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Thank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You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13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82473" y="1964251"/>
            <a:ext cx="1487566" cy="1688350"/>
            <a:chOff x="5182473" y="1804597"/>
            <a:chExt cx="1487566" cy="168835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Rectangle 18"/>
            <p:cNvSpPr/>
            <p:nvPr/>
          </p:nvSpPr>
          <p:spPr>
            <a:xfrm>
              <a:off x="5182473" y="1804597"/>
              <a:ext cx="1487566" cy="16883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846" r="8681"/>
            <a:stretch/>
          </p:blipFill>
          <p:spPr>
            <a:xfrm>
              <a:off x="5454054" y="2320057"/>
              <a:ext cx="1059366" cy="108485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5449888" y="1862447"/>
              <a:ext cx="950498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b="1" dirty="0" smtClean="0">
                  <a:solidFill>
                    <a:schemeClr val="accent1"/>
                  </a:solidFill>
                </a:rPr>
                <a:t>Online Application</a:t>
              </a:r>
              <a:endParaRPr lang="en-IN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942052" y="4797745"/>
            <a:ext cx="2913475" cy="1161942"/>
            <a:chOff x="8982960" y="254556"/>
            <a:chExt cx="2913475" cy="116194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Group 30"/>
            <p:cNvGrpSpPr/>
            <p:nvPr/>
          </p:nvGrpSpPr>
          <p:grpSpPr>
            <a:xfrm>
              <a:off x="8982960" y="509979"/>
              <a:ext cx="778546" cy="768678"/>
              <a:chOff x="8982960" y="509979"/>
              <a:chExt cx="778546" cy="76867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8350" y="509979"/>
                <a:ext cx="650593" cy="513626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2960" y="940103"/>
                <a:ext cx="778546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Facility</a:t>
                </a:r>
                <a:endParaRPr lang="en-IN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761" y="254556"/>
              <a:ext cx="2065674" cy="116194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grpSp>
        <p:nvGrpSpPr>
          <p:cNvPr id="39" name="Group 38"/>
          <p:cNvGrpSpPr/>
          <p:nvPr/>
        </p:nvGrpSpPr>
        <p:grpSpPr>
          <a:xfrm>
            <a:off x="8906841" y="2956586"/>
            <a:ext cx="2948686" cy="1158737"/>
            <a:chOff x="8942052" y="1976893"/>
            <a:chExt cx="2948686" cy="115873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761" y="1976893"/>
              <a:ext cx="2059977" cy="115873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grpSp>
          <p:nvGrpSpPr>
            <p:cNvPr id="32" name="Group 31"/>
            <p:cNvGrpSpPr/>
            <p:nvPr/>
          </p:nvGrpSpPr>
          <p:grpSpPr>
            <a:xfrm>
              <a:off x="8942052" y="2159897"/>
              <a:ext cx="794705" cy="768678"/>
              <a:chOff x="8982960" y="509979"/>
              <a:chExt cx="794705" cy="76867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8350" y="509979"/>
                <a:ext cx="650593" cy="513626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8982960" y="940103"/>
                <a:ext cx="794705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District</a:t>
                </a:r>
                <a:endParaRPr lang="en-IN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9007442" y="1232752"/>
            <a:ext cx="2864721" cy="1160801"/>
            <a:chOff x="9026017" y="3882043"/>
            <a:chExt cx="2864721" cy="116080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092" y="3882043"/>
              <a:ext cx="2063646" cy="116080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grpSp>
          <p:nvGrpSpPr>
            <p:cNvPr id="35" name="Group 34"/>
            <p:cNvGrpSpPr/>
            <p:nvPr/>
          </p:nvGrpSpPr>
          <p:grpSpPr>
            <a:xfrm>
              <a:off x="9026017" y="4128752"/>
              <a:ext cx="666379" cy="777358"/>
              <a:chOff x="9048350" y="509979"/>
              <a:chExt cx="666379" cy="77735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8350" y="509979"/>
                <a:ext cx="650593" cy="513626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9094046" y="948783"/>
                <a:ext cx="620683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State</a:t>
                </a:r>
                <a:endParaRPr lang="en-IN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cxnSp>
        <p:nvCxnSpPr>
          <p:cNvPr id="42" name="Straight Connector 41"/>
          <p:cNvCxnSpPr/>
          <p:nvPr/>
        </p:nvCxnSpPr>
        <p:spPr>
          <a:xfrm flipV="1">
            <a:off x="6670039" y="1997532"/>
            <a:ext cx="2337403" cy="131889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3" idx="1"/>
          </p:cNvCxnSpPr>
          <p:nvPr/>
        </p:nvCxnSpPr>
        <p:spPr>
          <a:xfrm>
            <a:off x="6670039" y="3388986"/>
            <a:ext cx="2302192" cy="741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4" idx="1"/>
          </p:cNvCxnSpPr>
          <p:nvPr/>
        </p:nvCxnSpPr>
        <p:spPr>
          <a:xfrm>
            <a:off x="6670039" y="3388986"/>
            <a:ext cx="2337403" cy="192099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0617" y="5492229"/>
            <a:ext cx="106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err="1" smtClean="0">
                <a:solidFill>
                  <a:schemeClr val="accent4">
                    <a:lumMod val="50000"/>
                  </a:schemeClr>
                </a:solidFill>
              </a:rPr>
              <a:t>Dakshata</a:t>
            </a:r>
            <a:r>
              <a:rPr lang="en-IN" sz="1600" b="1" dirty="0" smtClean="0">
                <a:solidFill>
                  <a:schemeClr val="accent4">
                    <a:lumMod val="50000"/>
                  </a:schemeClr>
                </a:solidFill>
              </a:rPr>
              <a:t> Mentors</a:t>
            </a:r>
          </a:p>
          <a:p>
            <a:pPr algn="ctr"/>
            <a:r>
              <a:rPr lang="en-IN" sz="1600" b="1" dirty="0" smtClean="0">
                <a:solidFill>
                  <a:schemeClr val="accent4">
                    <a:lumMod val="50000"/>
                  </a:schemeClr>
                </a:solidFill>
              </a:rPr>
              <a:t>@ Facility</a:t>
            </a:r>
            <a:endParaRPr lang="en-IN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4121" y="2036563"/>
            <a:ext cx="2711469" cy="3379085"/>
            <a:chOff x="754121" y="1296349"/>
            <a:chExt cx="2711469" cy="33790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27" y="1296349"/>
              <a:ext cx="644711" cy="64288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27" y="2195394"/>
              <a:ext cx="644711" cy="64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21" y="3155892"/>
              <a:ext cx="644711" cy="6428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832" y="1740634"/>
              <a:ext cx="644711" cy="6428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827" y="2684972"/>
              <a:ext cx="644711" cy="64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857" y="3577794"/>
              <a:ext cx="644711" cy="64288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17" y="4032554"/>
              <a:ext cx="644711" cy="6428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932" y="2219604"/>
              <a:ext cx="644711" cy="64288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927" y="3083472"/>
              <a:ext cx="644711" cy="64288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879" y="2545958"/>
              <a:ext cx="644711" cy="64288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398832" y="2358003"/>
            <a:ext cx="3783641" cy="2736205"/>
            <a:chOff x="1398832" y="1617789"/>
            <a:chExt cx="3783641" cy="2736205"/>
          </a:xfrm>
        </p:grpSpPr>
        <p:cxnSp>
          <p:nvCxnSpPr>
            <p:cNvPr id="65" name="Straight Arrow Connector 64"/>
            <p:cNvCxnSpPr>
              <a:stCxn id="54" idx="3"/>
              <a:endCxn id="19" idx="1"/>
            </p:cNvCxnSpPr>
            <p:nvPr/>
          </p:nvCxnSpPr>
          <p:spPr>
            <a:xfrm>
              <a:off x="1415438" y="1617789"/>
              <a:ext cx="3767035" cy="4504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60" idx="3"/>
              <a:endCxn id="19" idx="1"/>
            </p:cNvCxnSpPr>
            <p:nvPr/>
          </p:nvCxnSpPr>
          <p:spPr>
            <a:xfrm flipV="1">
              <a:off x="1435328" y="2068212"/>
              <a:ext cx="3747145" cy="22857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55" idx="3"/>
              <a:endCxn id="19" idx="1"/>
            </p:cNvCxnSpPr>
            <p:nvPr/>
          </p:nvCxnSpPr>
          <p:spPr>
            <a:xfrm flipV="1">
              <a:off x="1415438" y="2068212"/>
              <a:ext cx="3767035" cy="448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56" idx="3"/>
              <a:endCxn id="19" idx="1"/>
            </p:cNvCxnSpPr>
            <p:nvPr/>
          </p:nvCxnSpPr>
          <p:spPr>
            <a:xfrm flipV="1">
              <a:off x="1398832" y="2068212"/>
              <a:ext cx="3783641" cy="14091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8" idx="3"/>
              <a:endCxn id="19" idx="1"/>
            </p:cNvCxnSpPr>
            <p:nvPr/>
          </p:nvCxnSpPr>
          <p:spPr>
            <a:xfrm flipV="1">
              <a:off x="2102538" y="2068212"/>
              <a:ext cx="3079935" cy="938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57" idx="3"/>
              <a:endCxn id="19" idx="1"/>
            </p:cNvCxnSpPr>
            <p:nvPr/>
          </p:nvCxnSpPr>
          <p:spPr>
            <a:xfrm>
              <a:off x="2043543" y="2062074"/>
              <a:ext cx="3138930" cy="6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62" idx="3"/>
              <a:endCxn id="19" idx="1"/>
            </p:cNvCxnSpPr>
            <p:nvPr/>
          </p:nvCxnSpPr>
          <p:spPr>
            <a:xfrm flipV="1">
              <a:off x="2789638" y="2068212"/>
              <a:ext cx="2392835" cy="1336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61" idx="3"/>
              <a:endCxn id="19" idx="1"/>
            </p:cNvCxnSpPr>
            <p:nvPr/>
          </p:nvCxnSpPr>
          <p:spPr>
            <a:xfrm flipV="1">
              <a:off x="2730643" y="2068212"/>
              <a:ext cx="2451830" cy="472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63" idx="3"/>
              <a:endCxn id="19" idx="1"/>
            </p:cNvCxnSpPr>
            <p:nvPr/>
          </p:nvCxnSpPr>
          <p:spPr>
            <a:xfrm flipV="1">
              <a:off x="3465590" y="2068212"/>
              <a:ext cx="1716883" cy="799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264478" y="4510436"/>
            <a:ext cx="1359162" cy="2048543"/>
            <a:chOff x="5264478" y="4350782"/>
            <a:chExt cx="1359162" cy="204854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TextBox 6"/>
            <p:cNvSpPr txBox="1"/>
            <p:nvPr/>
          </p:nvSpPr>
          <p:spPr>
            <a:xfrm>
              <a:off x="5527939" y="5752994"/>
              <a:ext cx="1095701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Summary Reports</a:t>
              </a:r>
              <a:endParaRPr lang="en-IN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478" y="4350782"/>
              <a:ext cx="1359162" cy="140221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cxnSp>
        <p:nvCxnSpPr>
          <p:cNvPr id="11" name="Straight Arrow Connector 10"/>
          <p:cNvCxnSpPr>
            <a:stCxn id="19" idx="2"/>
            <a:endCxn id="9" idx="0"/>
          </p:cNvCxnSpPr>
          <p:nvPr/>
        </p:nvCxnSpPr>
        <p:spPr>
          <a:xfrm>
            <a:off x="5926256" y="3652601"/>
            <a:ext cx="17803" cy="857835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990458" y="3708167"/>
            <a:ext cx="1005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chemeClr val="accent4">
                    <a:lumMod val="50000"/>
                  </a:schemeClr>
                </a:solidFill>
              </a:rPr>
              <a:t>State/ District/ Facility</a:t>
            </a:r>
            <a:endParaRPr lang="en-IN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-40812"/>
            <a:ext cx="12192000" cy="11183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>
                <a:solidFill>
                  <a:srgbClr val="002060"/>
                </a:solidFill>
              </a:rPr>
              <a:t>System architecture of Dakshata Mentor App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53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43384173"/>
              </p:ext>
            </p:extLst>
          </p:nvPr>
        </p:nvGraphicFramePr>
        <p:xfrm>
          <a:off x="355229" y="2309248"/>
          <a:ext cx="10932946" cy="4271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ular Callout 9"/>
          <p:cNvSpPr/>
          <p:nvPr/>
        </p:nvSpPr>
        <p:spPr>
          <a:xfrm>
            <a:off x="7101681" y="1471724"/>
            <a:ext cx="2000219" cy="934039"/>
          </a:xfrm>
          <a:prstGeom prst="wedgeRectCallout">
            <a:avLst>
              <a:gd name="adj1" fmla="val 155037"/>
              <a:gd name="adj2" fmla="val 388698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FFFF00"/>
                </a:solidFill>
              </a:rPr>
              <a:t>Aligned with </a:t>
            </a:r>
            <a:r>
              <a:rPr lang="en-IN" b="1" dirty="0" err="1" smtClean="0">
                <a:solidFill>
                  <a:srgbClr val="FFFF00"/>
                </a:solidFill>
              </a:rPr>
              <a:t>Dakshata</a:t>
            </a:r>
            <a:r>
              <a:rPr lang="en-IN" b="1" dirty="0" smtClean="0">
                <a:solidFill>
                  <a:srgbClr val="FFFF00"/>
                </a:solidFill>
              </a:rPr>
              <a:t> Package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40812"/>
            <a:ext cx="12192000" cy="11183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>
                <a:solidFill>
                  <a:srgbClr val="002060"/>
                </a:solidFill>
              </a:rPr>
              <a:t>Data Elements </a:t>
            </a:r>
            <a:r>
              <a:rPr lang="en-IN" sz="4400" dirty="0" smtClean="0">
                <a:solidFill>
                  <a:srgbClr val="002060"/>
                </a:solidFill>
              </a:rPr>
              <a:t>used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DCDB4D-153F-4CE7-85BA-8CFBF51E8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1DCDB4D-153F-4CE7-85BA-8CFBF51E8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24BD8E-9B59-4BA0-ADF7-9FE996F5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E24BD8E-9B59-4BA0-ADF7-9FE996F5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CA5793-043D-407D-A4FC-2F6969BD5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89CA5793-043D-407D-A4FC-2F6969BD5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B3E8C-3BDC-414B-83F4-34708AECB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1BAB3E8C-3BDC-414B-83F4-34708AECB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F00C08-A001-4771-9460-01B71C2E7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6F00C08-A001-4771-9460-01B71C2E7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26" y="882389"/>
            <a:ext cx="3226569" cy="573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86"/>
          <a:stretch/>
        </p:blipFill>
        <p:spPr>
          <a:xfrm>
            <a:off x="3502345" y="949492"/>
            <a:ext cx="3276859" cy="566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024" y="941696"/>
            <a:ext cx="28114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/>
              <a:t>Available for free download on Google </a:t>
            </a:r>
            <a:r>
              <a:rPr lang="en-IN" sz="3200" dirty="0" err="1" smtClean="0"/>
              <a:t>Playstore</a:t>
            </a: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3502345" y="2103373"/>
            <a:ext cx="3276859" cy="102358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7283498" y="2308735"/>
            <a:ext cx="668741" cy="62779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-40812"/>
            <a:ext cx="12192000" cy="9232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Installation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31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9" y="1016000"/>
            <a:ext cx="3139168" cy="5580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915" y="1388226"/>
            <a:ext cx="5251371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srgbClr val="FFFF00"/>
                </a:solidFill>
              </a:rPr>
              <a:t>Navigation Screen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15" y="1896999"/>
            <a:ext cx="2536032" cy="4508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54" y="1896999"/>
            <a:ext cx="2536032" cy="4508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0811"/>
            <a:ext cx="12192000" cy="781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Interface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5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7140" y="741936"/>
            <a:ext cx="301618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Section-A: Details of Mentoring Visit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2547" y="741935"/>
            <a:ext cx="2996981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Section-B: Details of </a:t>
            </a:r>
            <a:r>
              <a:rPr lang="en-IN" dirty="0" err="1">
                <a:solidFill>
                  <a:srgbClr val="FFFF00"/>
                </a:solidFill>
              </a:rPr>
              <a:t>Labor</a:t>
            </a:r>
            <a:r>
              <a:rPr lang="en-IN" dirty="0">
                <a:solidFill>
                  <a:srgbClr val="FFFF00"/>
                </a:solidFill>
              </a:rPr>
              <a:t> Room Staff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3738" y="745589"/>
            <a:ext cx="303054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Section-C: Details of </a:t>
            </a:r>
            <a:r>
              <a:rPr lang="en-IN" dirty="0" err="1">
                <a:solidFill>
                  <a:srgbClr val="FFFF00"/>
                </a:solidFill>
              </a:rPr>
              <a:t>Labor</a:t>
            </a:r>
            <a:r>
              <a:rPr lang="en-IN" dirty="0">
                <a:solidFill>
                  <a:srgbClr val="FFFF00"/>
                </a:solidFill>
              </a:rPr>
              <a:t> Room Infrastructure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0" y="1516152"/>
            <a:ext cx="2968152" cy="5276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6" y="1516151"/>
            <a:ext cx="2968152" cy="5276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35" y="1516151"/>
            <a:ext cx="2968151" cy="527671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48150" y="2095500"/>
            <a:ext cx="2543175" cy="4381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7550817" y="2095500"/>
            <a:ext cx="2543175" cy="4381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Facility Mentoring : Sections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4" y="1300610"/>
            <a:ext cx="3121082" cy="55498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0" y="1300610"/>
            <a:ext cx="3121817" cy="5549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4" y="1309945"/>
            <a:ext cx="3121816" cy="55498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774" y="654279"/>
            <a:ext cx="3121082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Section-D</a:t>
            </a:r>
            <a:r>
              <a:rPr lang="en-IN" dirty="0" smtClean="0">
                <a:solidFill>
                  <a:srgbClr val="FFFF00"/>
                </a:solidFill>
              </a:rPr>
              <a:t>: Details of essential resources in </a:t>
            </a:r>
            <a:r>
              <a:rPr lang="en-IN" dirty="0" err="1" smtClean="0">
                <a:solidFill>
                  <a:srgbClr val="FFFF00"/>
                </a:solidFill>
              </a:rPr>
              <a:t>labor</a:t>
            </a:r>
            <a:r>
              <a:rPr lang="en-IN" dirty="0" smtClean="0">
                <a:solidFill>
                  <a:srgbClr val="FFFF00"/>
                </a:solidFill>
              </a:rPr>
              <a:t> room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7580" y="654279"/>
            <a:ext cx="3121817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Section-E</a:t>
            </a:r>
            <a:r>
              <a:rPr lang="en-IN" dirty="0" smtClean="0">
                <a:solidFill>
                  <a:srgbClr val="FFFF00"/>
                </a:solidFill>
              </a:rPr>
              <a:t>: Details of Adherence to 19 Clinical Practices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44654" y="663614"/>
            <a:ext cx="3121816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Section-F</a:t>
            </a:r>
            <a:r>
              <a:rPr lang="en-IN" dirty="0" smtClean="0">
                <a:solidFill>
                  <a:srgbClr val="FFFF00"/>
                </a:solidFill>
              </a:rPr>
              <a:t>: Details of Topics Covered During Mentoring Visit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Facility Mentoring : Sections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2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9" y="1146444"/>
            <a:ext cx="3163455" cy="5623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95" y="1146443"/>
            <a:ext cx="3163454" cy="5623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20" y="1146442"/>
            <a:ext cx="3163454" cy="5623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540" y="762597"/>
            <a:ext cx="9721905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00"/>
                </a:solidFill>
              </a:rPr>
              <a:t>Section-G: Details of Data Recording, Reporting and other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40811"/>
            <a:ext cx="12192000" cy="739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 smtClean="0">
                <a:solidFill>
                  <a:srgbClr val="002060"/>
                </a:solidFill>
              </a:rPr>
              <a:t>Facility Mentoring : Sections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1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778</Words>
  <Application>Microsoft Office PowerPoint</Application>
  <PresentationFormat>Custom</PresentationFormat>
  <Paragraphs>135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Dakshata Mentor Application</vt:lpstr>
      <vt:lpstr>Goal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Dakshata Mentor Application</dc:title>
  <dc:creator>Ram Chahar</dc:creator>
  <cp:lastModifiedBy>Windows User</cp:lastModifiedBy>
  <cp:revision>23</cp:revision>
  <dcterms:created xsi:type="dcterms:W3CDTF">2018-10-25T08:29:55Z</dcterms:created>
  <dcterms:modified xsi:type="dcterms:W3CDTF">2018-10-29T16:32:54Z</dcterms:modified>
</cp:coreProperties>
</file>