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259" r:id="rId3"/>
    <p:sldId id="272" r:id="rId4"/>
    <p:sldId id="266" r:id="rId5"/>
    <p:sldId id="257" r:id="rId6"/>
    <p:sldId id="260" r:id="rId7"/>
    <p:sldId id="261" r:id="rId8"/>
    <p:sldId id="268" r:id="rId9"/>
    <p:sldId id="265" r:id="rId10"/>
    <p:sldId id="269" r:id="rId11"/>
    <p:sldId id="264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DC3C6-23A3-4790-B28E-770FBC5BF63B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BAEA5-91FF-41B0-8C4B-BF6B9B65CDB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522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3975F-3190-4EFB-96D6-6CB3A3BEE3FC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02835-A9D4-40A4-A664-7B29BA461C1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252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A6E62-323A-42FE-A523-98D57AA2323F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564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A6E62-323A-42FE-A523-98D57AA2323F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076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6E07-0278-41FF-B21A-97439CEF9D26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925B-0D72-49AC-BA47-24BFA1C0A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516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6E07-0278-41FF-B21A-97439CEF9D26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925B-0D72-49AC-BA47-24BFA1C0A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585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6E07-0278-41FF-B21A-97439CEF9D26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925B-0D72-49AC-BA47-24BFA1C0A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789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6E07-0278-41FF-B21A-97439CEF9D26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925B-0D72-49AC-BA47-24BFA1C0A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628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6E07-0278-41FF-B21A-97439CEF9D26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925B-0D72-49AC-BA47-24BFA1C0A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079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6E07-0278-41FF-B21A-97439CEF9D26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925B-0D72-49AC-BA47-24BFA1C0A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748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6E07-0278-41FF-B21A-97439CEF9D26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925B-0D72-49AC-BA47-24BFA1C0A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506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6E07-0278-41FF-B21A-97439CEF9D26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925B-0D72-49AC-BA47-24BFA1C0A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098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6E07-0278-41FF-B21A-97439CEF9D26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925B-0D72-49AC-BA47-24BFA1C0A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29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6E07-0278-41FF-B21A-97439CEF9D26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925B-0D72-49AC-BA47-24BFA1C0A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500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6E07-0278-41FF-B21A-97439CEF9D26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925B-0D72-49AC-BA47-24BFA1C0A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891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76E07-0278-41FF-B21A-97439CEF9D26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9925B-0D72-49AC-BA47-24BFA1C0A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76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19546" y="5657671"/>
            <a:ext cx="471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GAURAV DAHIYA IAS</a:t>
            </a:r>
          </a:p>
          <a:p>
            <a:r>
              <a:rPr lang="en-IN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DIRECTOR</a:t>
            </a:r>
          </a:p>
          <a:p>
            <a:r>
              <a:rPr lang="en-IN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HEALTH MISSION, GUJARAT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791"/>
            <a:ext cx="12329746" cy="5512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341" y="-44828"/>
            <a:ext cx="1139414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chemeClr val="bg1"/>
                </a:solidFill>
              </a:rPr>
              <a:t>BLOOD COLLECTION MOBILE VANS </a:t>
            </a:r>
          </a:p>
          <a:p>
            <a:pPr algn="ctr"/>
            <a:r>
              <a:rPr lang="en-IN" sz="2000" b="1" dirty="0" smtClean="0">
                <a:solidFill>
                  <a:schemeClr val="bg1"/>
                </a:solidFill>
              </a:rPr>
              <a:t>Supported by </a:t>
            </a:r>
          </a:p>
          <a:p>
            <a:pPr algn="ctr"/>
            <a:r>
              <a:rPr lang="en-IN" sz="3200" b="1" dirty="0" smtClean="0">
                <a:solidFill>
                  <a:schemeClr val="bg1"/>
                </a:solidFill>
              </a:rPr>
              <a:t>NATIONAL HEALTH MISSION</a:t>
            </a:r>
          </a:p>
          <a:p>
            <a:pPr algn="ctr"/>
            <a:r>
              <a:rPr lang="en-IN" sz="3200" b="1" dirty="0" smtClean="0">
                <a:solidFill>
                  <a:schemeClr val="bg1"/>
                </a:solidFill>
              </a:rPr>
              <a:t>Government of India &amp; </a:t>
            </a:r>
            <a:r>
              <a:rPr lang="en-IN" sz="3200" b="1" dirty="0">
                <a:solidFill>
                  <a:schemeClr val="bg1"/>
                </a:solidFill>
              </a:rPr>
              <a:t>Government of Gujarat </a:t>
            </a:r>
          </a:p>
        </p:txBody>
      </p:sp>
    </p:spTree>
    <p:extLst>
      <p:ext uri="{BB962C8B-B14F-4D97-AF65-F5344CB8AC3E}">
        <p14:creationId xmlns:p14="http://schemas.microsoft.com/office/powerpoint/2010/main" val="36596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47" y="0"/>
            <a:ext cx="6682153" cy="3569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9847" cy="3569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9677"/>
            <a:ext cx="5143500" cy="3288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2924" y="4429008"/>
            <a:ext cx="5855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Blood donation camp organized at workplace where employees could donate blood in a pleasant atmosphere like blood bank due to mobile van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222631" cy="6172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62" y="61545"/>
            <a:ext cx="4602040" cy="6110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545" y="-1"/>
            <a:ext cx="4129455" cy="6172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562" y="6321669"/>
            <a:ext cx="1191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Blood donation camp organized in a “Besana”(Prayers on demises of relative) in a small village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2615" y="2514600"/>
            <a:ext cx="87659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68" y="116632"/>
            <a:ext cx="9144032" cy="121444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IN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Mission &amp; </a:t>
            </a:r>
            <a:r>
              <a:rPr lang="en-IN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Vision</a:t>
            </a:r>
            <a:endParaRPr lang="en-IN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44" y="1784063"/>
            <a:ext cx="8858280" cy="436398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Gujrat state Government and Indian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Red Cross Society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2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is Committed </a:t>
            </a:r>
            <a:endParaRPr lang="en-US" sz="2400" b="1" dirty="0" smtClean="0">
              <a:solidFill>
                <a:srgbClr val="000066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2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en-US" sz="2400" b="1" dirty="0" smtClean="0">
                <a:solidFill>
                  <a:srgbClr val="00006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to ensure 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availability and accessibility of </a:t>
            </a:r>
            <a:r>
              <a:rPr lang="en-US" sz="2400" b="1" dirty="0" smtClean="0">
                <a:solidFill>
                  <a:srgbClr val="00006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safe and adequate blood and blood products in the Gujarat.</a:t>
            </a:r>
            <a:endParaRPr lang="en-US" sz="2400" b="1" dirty="0">
              <a:solidFill>
                <a:srgbClr val="000066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b="1" dirty="0">
              <a:solidFill>
                <a:srgbClr val="000066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17145"/>
            <a:ext cx="500034" cy="64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33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Background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Access to blood in rural areas of India is very difficult due to continued neglect of the blood banking services. </a:t>
            </a:r>
            <a:endParaRPr lang="en-US" dirty="0" smtClean="0"/>
          </a:p>
          <a:p>
            <a:r>
              <a:rPr lang="en-US" dirty="0" smtClean="0"/>
              <a:t>Due </a:t>
            </a:r>
            <a:r>
              <a:rPr lang="en-US" dirty="0"/>
              <a:t>to high level of illiteracy, poverty and superstition, very few people are ready to donate blood in rural India</a:t>
            </a:r>
            <a:r>
              <a:rPr lang="en-US" dirty="0" smtClean="0"/>
              <a:t>.</a:t>
            </a:r>
          </a:p>
          <a:p>
            <a:r>
              <a:rPr lang="en-IN" dirty="0"/>
              <a:t>The potential of augmenting blood through voluntary blood donation camps has not been fully exploited by states, which is only 4</a:t>
            </a:r>
            <a:r>
              <a:rPr lang="en-IN" dirty="0" smtClean="0"/>
              <a:t>0%of </a:t>
            </a:r>
            <a:r>
              <a:rPr lang="en-IN" dirty="0"/>
              <a:t>total collected units</a:t>
            </a:r>
            <a:endParaRPr lang="en-US" dirty="0" smtClean="0"/>
          </a:p>
          <a:p>
            <a:r>
              <a:rPr lang="en-IN" dirty="0"/>
              <a:t>R</a:t>
            </a:r>
            <a:r>
              <a:rPr lang="en-IN" dirty="0" smtClean="0"/>
              <a:t>equirement </a:t>
            </a:r>
            <a:r>
              <a:rPr lang="en-IN" dirty="0"/>
              <a:t>in some of the states is 2% of the population due to Medical tourism in the states. To facilitate voluntary blood donation, support under NHM is being provided for strengthening blood services including for blood Mobile-blood collection and transportation vans with dedicated manpower to augment availability of blood through Voluntary blood donation.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54"/>
            <a:ext cx="4079631" cy="6233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916" y="624254"/>
            <a:ext cx="3637084" cy="6233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7913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Hon’ble Chief Minister of Gujarat  Shri Vijay </a:t>
            </a:r>
            <a:r>
              <a:rPr lang="en-IN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Rupani</a:t>
            </a:r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 inaugurated and flag offed mobile vans </a:t>
            </a:r>
            <a:endParaRPr lang="en-I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vijay.IRCSSERVER\Downloads\binita shrivasta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0" y="624254"/>
            <a:ext cx="4475285" cy="623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1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4712" y="149476"/>
            <a:ext cx="10497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the BLOOD SERVICES through IRCS</a:t>
            </a:r>
          </a:p>
          <a:p>
            <a:endParaRPr lang="en-I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0493" y="826717"/>
            <a:ext cx="10358784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16 Blood Banks run by different District and Taluka Branches of Red Cross.</a:t>
            </a:r>
          </a:p>
          <a:p>
            <a:pPr>
              <a:lnSpc>
                <a:spcPts val="1800"/>
              </a:lnSpc>
            </a:pP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Last year’s (2017-18) total collection was	 	: 159755</a:t>
            </a:r>
          </a:p>
          <a:p>
            <a:pPr>
              <a:lnSpc>
                <a:spcPts val="1800"/>
              </a:lnSpc>
            </a:pP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Voluntary blood collections 		 	: 94.92%</a:t>
            </a:r>
          </a:p>
          <a:p>
            <a:pPr>
              <a:lnSpc>
                <a:spcPts val="1800"/>
              </a:lnSpc>
            </a:pP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No. of Blood donation camps organized 	 	: 3024</a:t>
            </a:r>
          </a:p>
          <a:p>
            <a:pPr>
              <a:lnSpc>
                <a:spcPts val="1800"/>
              </a:lnSpc>
            </a:pP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No. of units collected through camps 	 	: 107390 </a:t>
            </a:r>
          </a:p>
          <a:p>
            <a:pPr>
              <a:lnSpc>
                <a:spcPts val="1800"/>
              </a:lnSpc>
            </a:pP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% of blood units collected through camps	 	: 67.22 %</a:t>
            </a:r>
          </a:p>
          <a:p>
            <a:pPr>
              <a:lnSpc>
                <a:spcPts val="1800"/>
              </a:lnSpc>
            </a:pP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No. of units collected through mobile vans 	: 44197</a:t>
            </a:r>
          </a:p>
          <a:p>
            <a:pPr>
              <a:lnSpc>
                <a:spcPts val="1800"/>
              </a:lnSpc>
            </a:pP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No. of units issued to patients		 	: 213877	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No. of units provided free of charge to thalassemic : 12809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No. of units provided to the needy poor patients 	: 7776 </a:t>
            </a:r>
          </a:p>
          <a:p>
            <a:pPr>
              <a:lnSpc>
                <a:spcPts val="1800"/>
              </a:lnSpc>
            </a:pP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Total units provided at free of charges 		: 20585 (13%)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No. of units provided at subsidized charges 	: All blood banks charging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. 600 to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.  1100 						  instead of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. 1450 (NBTC guidelines) . Blood for thalassemia, sickle and other blood disorders its free and without replacement </a:t>
            </a:r>
          </a:p>
          <a:p>
            <a:pPr>
              <a:lnSpc>
                <a:spcPts val="1800"/>
              </a:lnSpc>
            </a:pP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5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017330"/>
              </p:ext>
            </p:extLst>
          </p:nvPr>
        </p:nvGraphicFramePr>
        <p:xfrm>
          <a:off x="975947" y="1186962"/>
          <a:ext cx="10163907" cy="3685345"/>
        </p:xfrm>
        <a:graphic>
          <a:graphicData uri="http://schemas.openxmlformats.org/drawingml/2006/table">
            <a:tbl>
              <a:tblPr firstRow="1" firstCol="1" bandRow="1"/>
              <a:tblGrid>
                <a:gridCol w="692179">
                  <a:extLst>
                    <a:ext uri="{9D8B030D-6E8A-4147-A177-3AD203B41FA5}">
                      <a16:colId xmlns="" xmlns:a16="http://schemas.microsoft.com/office/drawing/2014/main" val="2179052621"/>
                    </a:ext>
                  </a:extLst>
                </a:gridCol>
                <a:gridCol w="1335343">
                  <a:extLst>
                    <a:ext uri="{9D8B030D-6E8A-4147-A177-3AD203B41FA5}">
                      <a16:colId xmlns="" xmlns:a16="http://schemas.microsoft.com/office/drawing/2014/main" val="1955052546"/>
                    </a:ext>
                  </a:extLst>
                </a:gridCol>
                <a:gridCol w="1414244">
                  <a:extLst>
                    <a:ext uri="{9D8B030D-6E8A-4147-A177-3AD203B41FA5}">
                      <a16:colId xmlns="" xmlns:a16="http://schemas.microsoft.com/office/drawing/2014/main" val="3803520418"/>
                    </a:ext>
                  </a:extLst>
                </a:gridCol>
                <a:gridCol w="1379576">
                  <a:extLst>
                    <a:ext uri="{9D8B030D-6E8A-4147-A177-3AD203B41FA5}">
                      <a16:colId xmlns="" xmlns:a16="http://schemas.microsoft.com/office/drawing/2014/main" val="460020597"/>
                    </a:ext>
                  </a:extLst>
                </a:gridCol>
                <a:gridCol w="1414244">
                  <a:extLst>
                    <a:ext uri="{9D8B030D-6E8A-4147-A177-3AD203B41FA5}">
                      <a16:colId xmlns="" xmlns:a16="http://schemas.microsoft.com/office/drawing/2014/main" val="1156578837"/>
                    </a:ext>
                  </a:extLst>
                </a:gridCol>
                <a:gridCol w="1322192">
                  <a:extLst>
                    <a:ext uri="{9D8B030D-6E8A-4147-A177-3AD203B41FA5}">
                      <a16:colId xmlns="" xmlns:a16="http://schemas.microsoft.com/office/drawing/2014/main" val="3182180883"/>
                    </a:ext>
                  </a:extLst>
                </a:gridCol>
                <a:gridCol w="1362838">
                  <a:extLst>
                    <a:ext uri="{9D8B030D-6E8A-4147-A177-3AD203B41FA5}">
                      <a16:colId xmlns="" xmlns:a16="http://schemas.microsoft.com/office/drawing/2014/main" val="3267541253"/>
                    </a:ext>
                  </a:extLst>
                </a:gridCol>
                <a:gridCol w="1243291">
                  <a:extLst>
                    <a:ext uri="{9D8B030D-6E8A-4147-A177-3AD203B41FA5}">
                      <a16:colId xmlns="" xmlns:a16="http://schemas.microsoft.com/office/drawing/2014/main" val="1586728301"/>
                    </a:ext>
                  </a:extLst>
                </a:gridCol>
              </a:tblGrid>
              <a:tr h="1397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Sr. No.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Year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Total Blood Collection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% of Voluntary Blood Donation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NO. of Camp organized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Units collected through camps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% of camp through collection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No. of units issued to patients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7773527"/>
                  </a:ext>
                </a:extLst>
              </a:tr>
              <a:tr h="371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01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2016-17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152700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92.95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2124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102325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64.24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209821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3712417"/>
                  </a:ext>
                </a:extLst>
              </a:tr>
              <a:tr h="371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02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2017-18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159755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94.92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3024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107390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67.22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213877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3277236"/>
                  </a:ext>
                </a:extLst>
              </a:tr>
              <a:tr h="1113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03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2018-19 (April to Sept.)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78922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95.91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1339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56174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71.20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Shruti"/>
                        </a:rPr>
                        <a:t>101263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032184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5947" y="307731"/>
            <a:ext cx="10163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of blood banks improved due to mobile vans</a:t>
            </a:r>
            <a:endParaRPr lang="en-I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947" y="5073162"/>
            <a:ext cx="10366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No. of outdoor blood donation camps increased.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No. of blood units collected through camps increased.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% of camps through collection against total collected increased which is higher than state and national average.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0" y="263776"/>
            <a:ext cx="869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on blood  services due to mobile vans</a:t>
            </a:r>
            <a:endParaRPr lang="en-I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292" y="940788"/>
            <a:ext cx="114827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voluntary blood donation increased.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Awareness on voluntary blood donation increased due to promotion on VBD as well as grouping camps through mobile vans.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It makes easy to organise smaller camps in rural areas too.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The availability and accessibility of safe blood ensured due to mobile vans.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It has ensured availability and accessibility in tribal areas liked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Dahod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Godhra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Navsari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Tapi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, Bharuch and Narmada etc.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Ensured availability and accessibility of safe blood at blood storage centres at FRUs.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It become helpful to reduce maternal mortality due to availability and accessibility of blood.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Ensured availability of safe blood where no Govt. Blood Bank in the districts like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Dahod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Tapi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Navsari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, Bharuch, Narmada,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Anand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Kheda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Amreli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It will became helpful to organized camps in all the social and religious events, i.e. birthday to Besana.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" y="0"/>
            <a:ext cx="5694485" cy="5609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46" y="-2"/>
            <a:ext cx="6415454" cy="56094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62" y="5574331"/>
            <a:ext cx="5509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Jayanti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S. Ravi, IAS</a:t>
            </a:r>
          </a:p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 Secretary, (PH &amp; FW) and</a:t>
            </a:r>
          </a:p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Commissioner (H, MS, ME &amp; R) is filling donor form in a camp organized on her birthday.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2538" y="5758962"/>
            <a:ext cx="5627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College youths motivating to donate blood in mobile van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54" y="0"/>
            <a:ext cx="4273060" cy="598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14" y="0"/>
            <a:ext cx="3865685" cy="5987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93"/>
            <a:ext cx="4053254" cy="5864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57888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Mobile van becomes attraction for villagers and hence, voluntary blood donation as well as awareness on blood donation has been increasing in rural areas. 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469</Words>
  <Application>Microsoft Office PowerPoint</Application>
  <PresentationFormat>Widescreen</PresentationFormat>
  <Paragraphs>98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Shruti</vt:lpstr>
      <vt:lpstr>Tahoma</vt:lpstr>
      <vt:lpstr>Verdana</vt:lpstr>
      <vt:lpstr>Wingdings</vt:lpstr>
      <vt:lpstr>Office Theme</vt:lpstr>
      <vt:lpstr>PowerPoint Presentation</vt:lpstr>
      <vt:lpstr>Mission &amp; Vision</vt:lpstr>
      <vt:lpstr> Background Note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chintan parikh</cp:lastModifiedBy>
  <cp:revision>49</cp:revision>
  <cp:lastPrinted>2018-10-08T03:35:28Z</cp:lastPrinted>
  <dcterms:created xsi:type="dcterms:W3CDTF">2018-10-08T02:33:37Z</dcterms:created>
  <dcterms:modified xsi:type="dcterms:W3CDTF">2018-11-01T04:55:32Z</dcterms:modified>
</cp:coreProperties>
</file>