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746" r:id="rId3"/>
    <p:sldId id="1750" r:id="rId4"/>
    <p:sldId id="1748" r:id="rId5"/>
    <p:sldId id="2112" r:id="rId6"/>
    <p:sldId id="2105" r:id="rId7"/>
    <p:sldId id="276" r:id="rId8"/>
    <p:sldId id="280" r:id="rId9"/>
    <p:sldId id="2113" r:id="rId10"/>
    <p:sldId id="257" r:id="rId11"/>
    <p:sldId id="2120" r:id="rId12"/>
    <p:sldId id="2122" r:id="rId13"/>
    <p:sldId id="2125" r:id="rId14"/>
    <p:sldId id="260" r:id="rId15"/>
    <p:sldId id="2115" r:id="rId16"/>
    <p:sldId id="2127" r:id="rId17"/>
    <p:sldId id="277" r:id="rId18"/>
    <p:sldId id="265" r:id="rId19"/>
    <p:sldId id="2124" r:id="rId20"/>
    <p:sldId id="21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Sheet1!$J$3</c:f>
              <c:strCache>
                <c:ptCount val="1"/>
                <c:pt idx="0">
                  <c:v>RNTCP Registered Cases</c:v>
                </c:pt>
              </c:strCache>
            </c:strRef>
          </c:tx>
          <c:spPr>
            <a:ln w="571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Sheet1!$H$4:$H$14</c:f>
              <c:strCache>
                <c:ptCount val="11"/>
                <c:pt idx="0">
                  <c:v>y2009</c:v>
                </c:pt>
                <c:pt idx="1">
                  <c:v>y2010</c:v>
                </c:pt>
                <c:pt idx="2">
                  <c:v>y2011</c:v>
                </c:pt>
                <c:pt idx="3">
                  <c:v>y2012</c:v>
                </c:pt>
                <c:pt idx="4">
                  <c:v>y2013</c:v>
                </c:pt>
                <c:pt idx="5">
                  <c:v>y2014</c:v>
                </c:pt>
                <c:pt idx="6">
                  <c:v>y2015</c:v>
                </c:pt>
                <c:pt idx="7">
                  <c:v>y2016</c:v>
                </c:pt>
                <c:pt idx="8">
                  <c:v>y2017</c:v>
                </c:pt>
                <c:pt idx="9">
                  <c:v>y2018</c:v>
                </c:pt>
                <c:pt idx="10">
                  <c:v>y2019</c:v>
                </c:pt>
              </c:strCache>
            </c:strRef>
          </c:cat>
          <c:val>
            <c:numRef>
              <c:f>Sheet1!$J$4:$J$14</c:f>
              <c:numCache>
                <c:formatCode>General</c:formatCode>
                <c:ptCount val="11"/>
                <c:pt idx="0">
                  <c:v>27118</c:v>
                </c:pt>
                <c:pt idx="1">
                  <c:v>26068</c:v>
                </c:pt>
                <c:pt idx="2">
                  <c:v>26126</c:v>
                </c:pt>
                <c:pt idx="3">
                  <c:v>25138</c:v>
                </c:pt>
                <c:pt idx="4">
                  <c:v>24456</c:v>
                </c:pt>
                <c:pt idx="5">
                  <c:v>23439</c:v>
                </c:pt>
                <c:pt idx="6">
                  <c:v>22785</c:v>
                </c:pt>
                <c:pt idx="7">
                  <c:v>20969</c:v>
                </c:pt>
                <c:pt idx="8">
                  <c:v>19593</c:v>
                </c:pt>
                <c:pt idx="9">
                  <c:v>20854</c:v>
                </c:pt>
                <c:pt idx="10">
                  <c:v>20700</c:v>
                </c:pt>
              </c:numCache>
            </c:numRef>
          </c:val>
          <c:smooth val="0"/>
          <c:extLst>
            <c:ext xmlns:c16="http://schemas.microsoft.com/office/drawing/2014/chart" uri="{C3380CC4-5D6E-409C-BE32-E72D297353CC}">
              <c16:uniqueId val="{00000000-C3BC-4CBC-A376-18FCD8F7712C}"/>
            </c:ext>
          </c:extLst>
        </c:ser>
        <c:dLbls>
          <c:showLegendKey val="0"/>
          <c:showVal val="0"/>
          <c:showCatName val="0"/>
          <c:showSerName val="0"/>
          <c:showPercent val="0"/>
          <c:showBubbleSize val="0"/>
        </c:dLbls>
        <c:marker val="1"/>
        <c:smooth val="0"/>
        <c:axId val="43030016"/>
        <c:axId val="43031936"/>
      </c:lineChart>
      <c:lineChart>
        <c:grouping val="standard"/>
        <c:varyColors val="0"/>
        <c:ser>
          <c:idx val="0"/>
          <c:order val="0"/>
          <c:tx>
            <c:strRef>
              <c:f>Sheet1!$I$3</c:f>
              <c:strCache>
                <c:ptCount val="1"/>
                <c:pt idx="0">
                  <c:v>PTB ExaminationRate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Sheet1!$H$4:$H$14</c:f>
              <c:strCache>
                <c:ptCount val="11"/>
                <c:pt idx="0">
                  <c:v>y2009</c:v>
                </c:pt>
                <c:pt idx="1">
                  <c:v>y2010</c:v>
                </c:pt>
                <c:pt idx="2">
                  <c:v>y2011</c:v>
                </c:pt>
                <c:pt idx="3">
                  <c:v>y2012</c:v>
                </c:pt>
                <c:pt idx="4">
                  <c:v>y2013</c:v>
                </c:pt>
                <c:pt idx="5">
                  <c:v>y2014</c:v>
                </c:pt>
                <c:pt idx="6">
                  <c:v>y2015</c:v>
                </c:pt>
                <c:pt idx="7">
                  <c:v>y2016</c:v>
                </c:pt>
                <c:pt idx="8">
                  <c:v>y2017</c:v>
                </c:pt>
                <c:pt idx="9">
                  <c:v>y2018</c:v>
                </c:pt>
                <c:pt idx="10">
                  <c:v>y2019</c:v>
                </c:pt>
              </c:strCache>
            </c:strRef>
          </c:cat>
          <c:val>
            <c:numRef>
              <c:f>Sheet1!$I$4:$I$14</c:f>
              <c:numCache>
                <c:formatCode>General</c:formatCode>
                <c:ptCount val="11"/>
                <c:pt idx="0">
                  <c:v>895</c:v>
                </c:pt>
                <c:pt idx="1">
                  <c:v>999</c:v>
                </c:pt>
                <c:pt idx="2">
                  <c:v>1062</c:v>
                </c:pt>
                <c:pt idx="3">
                  <c:v>1071</c:v>
                </c:pt>
                <c:pt idx="4">
                  <c:v>1092</c:v>
                </c:pt>
                <c:pt idx="5">
                  <c:v>1137</c:v>
                </c:pt>
                <c:pt idx="6">
                  <c:v>1212</c:v>
                </c:pt>
                <c:pt idx="7">
                  <c:v>1219</c:v>
                </c:pt>
                <c:pt idx="8">
                  <c:v>1242</c:v>
                </c:pt>
                <c:pt idx="9">
                  <c:v>1404</c:v>
                </c:pt>
                <c:pt idx="10">
                  <c:v>1462</c:v>
                </c:pt>
              </c:numCache>
            </c:numRef>
          </c:val>
          <c:smooth val="0"/>
          <c:extLst>
            <c:ext xmlns:c16="http://schemas.microsoft.com/office/drawing/2014/chart" uri="{C3380CC4-5D6E-409C-BE32-E72D297353CC}">
              <c16:uniqueId val="{00000001-C3BC-4CBC-A376-18FCD8F7712C}"/>
            </c:ext>
          </c:extLst>
        </c:ser>
        <c:dLbls>
          <c:showLegendKey val="0"/>
          <c:showVal val="0"/>
          <c:showCatName val="0"/>
          <c:showSerName val="0"/>
          <c:showPercent val="0"/>
          <c:showBubbleSize val="0"/>
        </c:dLbls>
        <c:marker val="1"/>
        <c:smooth val="0"/>
        <c:axId val="43055744"/>
        <c:axId val="43054208"/>
      </c:lineChart>
      <c:catAx>
        <c:axId val="4303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031936"/>
        <c:crosses val="autoZero"/>
        <c:auto val="1"/>
        <c:lblAlgn val="ctr"/>
        <c:lblOffset val="100"/>
        <c:noMultiLvlLbl val="0"/>
      </c:catAx>
      <c:valAx>
        <c:axId val="4303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030016"/>
        <c:crosses val="autoZero"/>
        <c:crossBetween val="between"/>
      </c:valAx>
      <c:valAx>
        <c:axId val="430542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055744"/>
        <c:crosses val="max"/>
        <c:crossBetween val="between"/>
      </c:valAx>
      <c:catAx>
        <c:axId val="43055744"/>
        <c:scaling>
          <c:orientation val="minMax"/>
        </c:scaling>
        <c:delete val="1"/>
        <c:axPos val="b"/>
        <c:numFmt formatCode="General" sourceLinked="1"/>
        <c:majorTickMark val="out"/>
        <c:minorTickMark val="none"/>
        <c:tickLblPos val="nextTo"/>
        <c:crossAx val="43054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PowerPoint]Sheet5'!$E$1</c:f>
              <c:strCache>
                <c:ptCount val="1"/>
                <c:pt idx="0">
                  <c:v>y2020</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PowerPoint]Sheet5'!$D$2:$D$9</c:f>
              <c:strCache>
                <c:ptCount val="8"/>
                <c:pt idx="0">
                  <c:v>Jan</c:v>
                </c:pt>
                <c:pt idx="1">
                  <c:v>Feb</c:v>
                </c:pt>
                <c:pt idx="2">
                  <c:v>Mar</c:v>
                </c:pt>
                <c:pt idx="3">
                  <c:v>April</c:v>
                </c:pt>
                <c:pt idx="4">
                  <c:v>May</c:v>
                </c:pt>
                <c:pt idx="5">
                  <c:v>June</c:v>
                </c:pt>
                <c:pt idx="6">
                  <c:v>July</c:v>
                </c:pt>
                <c:pt idx="7">
                  <c:v>August</c:v>
                </c:pt>
              </c:strCache>
            </c:strRef>
          </c:cat>
          <c:val>
            <c:numRef>
              <c:f>'[Chart in Microsoft PowerPoint]Sheet5'!$E$2:$E$9</c:f>
              <c:numCache>
                <c:formatCode>General</c:formatCode>
                <c:ptCount val="8"/>
                <c:pt idx="0">
                  <c:v>2357</c:v>
                </c:pt>
                <c:pt idx="1">
                  <c:v>2183</c:v>
                </c:pt>
                <c:pt idx="2">
                  <c:v>1859</c:v>
                </c:pt>
                <c:pt idx="3">
                  <c:v>1360</c:v>
                </c:pt>
                <c:pt idx="4">
                  <c:v>1719</c:v>
                </c:pt>
                <c:pt idx="5">
                  <c:v>1685</c:v>
                </c:pt>
                <c:pt idx="6">
                  <c:v>1516</c:v>
                </c:pt>
                <c:pt idx="7">
                  <c:v>1213</c:v>
                </c:pt>
              </c:numCache>
            </c:numRef>
          </c:val>
          <c:smooth val="0"/>
          <c:extLst>
            <c:ext xmlns:c16="http://schemas.microsoft.com/office/drawing/2014/chart" uri="{C3380CC4-5D6E-409C-BE32-E72D297353CC}">
              <c16:uniqueId val="{00000000-5F2B-4896-91F6-DDF3F924F25D}"/>
            </c:ext>
          </c:extLst>
        </c:ser>
        <c:ser>
          <c:idx val="1"/>
          <c:order val="1"/>
          <c:tx>
            <c:strRef>
              <c:f>'[Chart in Microsoft PowerPoint]Sheet5'!$F$1</c:f>
              <c:strCache>
                <c:ptCount val="1"/>
                <c:pt idx="0">
                  <c:v>y2019</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PowerPoint]Sheet5'!$D$2:$D$9</c:f>
              <c:strCache>
                <c:ptCount val="8"/>
                <c:pt idx="0">
                  <c:v>Jan</c:v>
                </c:pt>
                <c:pt idx="1">
                  <c:v>Feb</c:v>
                </c:pt>
                <c:pt idx="2">
                  <c:v>Mar</c:v>
                </c:pt>
                <c:pt idx="3">
                  <c:v>April</c:v>
                </c:pt>
                <c:pt idx="4">
                  <c:v>May</c:v>
                </c:pt>
                <c:pt idx="5">
                  <c:v>June</c:v>
                </c:pt>
                <c:pt idx="6">
                  <c:v>July</c:v>
                </c:pt>
                <c:pt idx="7">
                  <c:v>August</c:v>
                </c:pt>
              </c:strCache>
            </c:strRef>
          </c:cat>
          <c:val>
            <c:numRef>
              <c:f>'[Chart in Microsoft PowerPoint]Sheet5'!$F$2:$F$9</c:f>
              <c:numCache>
                <c:formatCode>General</c:formatCode>
                <c:ptCount val="8"/>
                <c:pt idx="0">
                  <c:v>2223</c:v>
                </c:pt>
                <c:pt idx="1">
                  <c:v>2058</c:v>
                </c:pt>
                <c:pt idx="2">
                  <c:v>2315</c:v>
                </c:pt>
                <c:pt idx="3">
                  <c:v>2104</c:v>
                </c:pt>
                <c:pt idx="4">
                  <c:v>2152</c:v>
                </c:pt>
                <c:pt idx="5">
                  <c:v>1937</c:v>
                </c:pt>
                <c:pt idx="6">
                  <c:v>2132</c:v>
                </c:pt>
                <c:pt idx="7">
                  <c:v>2049</c:v>
                </c:pt>
              </c:numCache>
            </c:numRef>
          </c:val>
          <c:smooth val="0"/>
          <c:extLst>
            <c:ext xmlns:c16="http://schemas.microsoft.com/office/drawing/2014/chart" uri="{C3380CC4-5D6E-409C-BE32-E72D297353CC}">
              <c16:uniqueId val="{00000001-5F2B-4896-91F6-DDF3F924F25D}"/>
            </c:ext>
          </c:extLst>
        </c:ser>
        <c:dLbls>
          <c:showLegendKey val="0"/>
          <c:showVal val="0"/>
          <c:showCatName val="0"/>
          <c:showSerName val="0"/>
          <c:showPercent val="0"/>
          <c:showBubbleSize val="0"/>
        </c:dLbls>
        <c:marker val="1"/>
        <c:smooth val="0"/>
        <c:axId val="184428032"/>
        <c:axId val="184429568"/>
      </c:lineChart>
      <c:catAx>
        <c:axId val="18442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4429568"/>
        <c:crosses val="autoZero"/>
        <c:auto val="1"/>
        <c:lblAlgn val="ctr"/>
        <c:lblOffset val="100"/>
        <c:noMultiLvlLbl val="0"/>
      </c:catAx>
      <c:valAx>
        <c:axId val="18442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8442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Sheet1!$D$3</c:f>
              <c:strCache>
                <c:ptCount val="1"/>
                <c:pt idx="0">
                  <c:v>Total Presumptive TB tested in Oct 2019(microscopy&amp;CB NAAT)</c:v>
                </c:pt>
              </c:strCache>
            </c:strRef>
          </c:tx>
          <c:spPr>
            <a:solidFill>
              <a:schemeClr val="accent1"/>
            </a:solidFill>
            <a:ln>
              <a:noFill/>
            </a:ln>
            <a:effectLst/>
          </c:spPr>
          <c:invertIfNegative val="0"/>
          <c:cat>
            <c:strRef>
              <c:f>Sheet1!$C$4:$C$19</c:f>
              <c:strCache>
                <c:ptCount val="14"/>
                <c:pt idx="0">
                  <c:v>Alappuzha</c:v>
                </c:pt>
                <c:pt idx="1">
                  <c:v>Kottayam</c:v>
                </c:pt>
                <c:pt idx="2">
                  <c:v>Idukki</c:v>
                </c:pt>
                <c:pt idx="3">
                  <c:v>Kannur</c:v>
                </c:pt>
                <c:pt idx="4">
                  <c:v>Kasaragod</c:v>
                </c:pt>
                <c:pt idx="5">
                  <c:v>Malappuram</c:v>
                </c:pt>
                <c:pt idx="6">
                  <c:v>Pathanamthitta</c:v>
                </c:pt>
                <c:pt idx="7">
                  <c:v>Thrissur</c:v>
                </c:pt>
                <c:pt idx="8">
                  <c:v>Wayanad</c:v>
                </c:pt>
                <c:pt idx="9">
                  <c:v>Thiruvananthapuram</c:v>
                </c:pt>
                <c:pt idx="10">
                  <c:v>Palakkad</c:v>
                </c:pt>
                <c:pt idx="11">
                  <c:v>Ernakulam</c:v>
                </c:pt>
                <c:pt idx="12">
                  <c:v>Kollam</c:v>
                </c:pt>
                <c:pt idx="13">
                  <c:v>Kozhikode</c:v>
                </c:pt>
              </c:strCache>
            </c:strRef>
          </c:cat>
          <c:val>
            <c:numRef>
              <c:f>Sheet1!$D$4:$D$19</c:f>
              <c:numCache>
                <c:formatCode>General</c:formatCode>
                <c:ptCount val="16"/>
                <c:pt idx="0">
                  <c:v>2563</c:v>
                </c:pt>
                <c:pt idx="1">
                  <c:v>2939</c:v>
                </c:pt>
                <c:pt idx="2">
                  <c:v>1901</c:v>
                </c:pt>
                <c:pt idx="3">
                  <c:v>3088</c:v>
                </c:pt>
                <c:pt idx="4">
                  <c:v>1205</c:v>
                </c:pt>
                <c:pt idx="5">
                  <c:v>4789</c:v>
                </c:pt>
                <c:pt idx="6">
                  <c:v>1873</c:v>
                </c:pt>
                <c:pt idx="7">
                  <c:v>3400</c:v>
                </c:pt>
                <c:pt idx="8">
                  <c:v>1960</c:v>
                </c:pt>
                <c:pt idx="9">
                  <c:v>6552</c:v>
                </c:pt>
                <c:pt idx="10">
                  <c:v>4228</c:v>
                </c:pt>
                <c:pt idx="11">
                  <c:v>3468</c:v>
                </c:pt>
                <c:pt idx="12">
                  <c:v>3456</c:v>
                </c:pt>
                <c:pt idx="13">
                  <c:v>3323</c:v>
                </c:pt>
              </c:numCache>
            </c:numRef>
          </c:val>
          <c:extLst>
            <c:ext xmlns:c16="http://schemas.microsoft.com/office/drawing/2014/chart" uri="{C3380CC4-5D6E-409C-BE32-E72D297353CC}">
              <c16:uniqueId val="{00000000-2765-445B-BBED-13550DBBD866}"/>
            </c:ext>
          </c:extLst>
        </c:ser>
        <c:ser>
          <c:idx val="2"/>
          <c:order val="2"/>
          <c:tx>
            <c:strRef>
              <c:f>Sheet1!$F$3</c:f>
              <c:strCache>
                <c:ptCount val="1"/>
                <c:pt idx="0">
                  <c:v>Total Presumptive TB tested in Oct 2020(microscopy&amp;NAAT)</c:v>
                </c:pt>
              </c:strCache>
            </c:strRef>
          </c:tx>
          <c:spPr>
            <a:solidFill>
              <a:schemeClr val="accent3"/>
            </a:solidFill>
            <a:ln>
              <a:noFill/>
            </a:ln>
            <a:effectLst/>
          </c:spPr>
          <c:invertIfNegative val="0"/>
          <c:cat>
            <c:strRef>
              <c:f>Sheet1!$C$4:$C$19</c:f>
              <c:strCache>
                <c:ptCount val="14"/>
                <c:pt idx="0">
                  <c:v>Alappuzha</c:v>
                </c:pt>
                <c:pt idx="1">
                  <c:v>Kottayam</c:v>
                </c:pt>
                <c:pt idx="2">
                  <c:v>Idukki</c:v>
                </c:pt>
                <c:pt idx="3">
                  <c:v>Kannur</c:v>
                </c:pt>
                <c:pt idx="4">
                  <c:v>Kasaragod</c:v>
                </c:pt>
                <c:pt idx="5">
                  <c:v>Malappuram</c:v>
                </c:pt>
                <c:pt idx="6">
                  <c:v>Pathanamthitta</c:v>
                </c:pt>
                <c:pt idx="7">
                  <c:v>Thrissur</c:v>
                </c:pt>
                <c:pt idx="8">
                  <c:v>Wayanad</c:v>
                </c:pt>
                <c:pt idx="9">
                  <c:v>Thiruvananthapuram</c:v>
                </c:pt>
                <c:pt idx="10">
                  <c:v>Palakkad</c:v>
                </c:pt>
                <c:pt idx="11">
                  <c:v>Ernakulam</c:v>
                </c:pt>
                <c:pt idx="12">
                  <c:v>Kollam</c:v>
                </c:pt>
                <c:pt idx="13">
                  <c:v>Kozhikode</c:v>
                </c:pt>
              </c:strCache>
            </c:strRef>
          </c:cat>
          <c:val>
            <c:numRef>
              <c:f>Sheet1!$F$4:$F$19</c:f>
              <c:numCache>
                <c:formatCode>General</c:formatCode>
                <c:ptCount val="16"/>
                <c:pt idx="0">
                  <c:v>930</c:v>
                </c:pt>
                <c:pt idx="1">
                  <c:v>969</c:v>
                </c:pt>
                <c:pt idx="2">
                  <c:v>2048</c:v>
                </c:pt>
                <c:pt idx="3">
                  <c:v>1823</c:v>
                </c:pt>
                <c:pt idx="4">
                  <c:v>542</c:v>
                </c:pt>
                <c:pt idx="5">
                  <c:v>2110</c:v>
                </c:pt>
                <c:pt idx="6">
                  <c:v>921</c:v>
                </c:pt>
                <c:pt idx="7">
                  <c:v>1591</c:v>
                </c:pt>
                <c:pt idx="8">
                  <c:v>430</c:v>
                </c:pt>
                <c:pt idx="9">
                  <c:v>4075</c:v>
                </c:pt>
                <c:pt idx="10">
                  <c:v>1342</c:v>
                </c:pt>
                <c:pt idx="11">
                  <c:v>1179</c:v>
                </c:pt>
                <c:pt idx="12">
                  <c:v>1963</c:v>
                </c:pt>
                <c:pt idx="13">
                  <c:v>1728</c:v>
                </c:pt>
              </c:numCache>
            </c:numRef>
          </c:val>
          <c:extLst>
            <c:ext xmlns:c16="http://schemas.microsoft.com/office/drawing/2014/chart" uri="{C3380CC4-5D6E-409C-BE32-E72D297353CC}">
              <c16:uniqueId val="{00000001-2765-445B-BBED-13550DBBD866}"/>
            </c:ext>
          </c:extLst>
        </c:ser>
        <c:dLbls>
          <c:showLegendKey val="0"/>
          <c:showVal val="0"/>
          <c:showCatName val="0"/>
          <c:showSerName val="0"/>
          <c:showPercent val="0"/>
          <c:showBubbleSize val="0"/>
        </c:dLbls>
        <c:gapWidth val="219"/>
        <c:axId val="323399864"/>
        <c:axId val="323397240"/>
      </c:barChart>
      <c:lineChart>
        <c:grouping val="standard"/>
        <c:varyColors val="0"/>
        <c:ser>
          <c:idx val="1"/>
          <c:order val="1"/>
          <c:tx>
            <c:strRef>
              <c:f>Sheet1!$E$3</c:f>
              <c:strCache>
                <c:ptCount val="1"/>
                <c:pt idx="0">
                  <c:v>2019 Total No of positives(Microscopy+ CB NAAT)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Sheet1!$C$4:$C$19</c:f>
              <c:strCache>
                <c:ptCount val="14"/>
                <c:pt idx="0">
                  <c:v>Alappuzha</c:v>
                </c:pt>
                <c:pt idx="1">
                  <c:v>Kottayam</c:v>
                </c:pt>
                <c:pt idx="2">
                  <c:v>Idukki</c:v>
                </c:pt>
                <c:pt idx="3">
                  <c:v>Kannur</c:v>
                </c:pt>
                <c:pt idx="4">
                  <c:v>Kasaragod</c:v>
                </c:pt>
                <c:pt idx="5">
                  <c:v>Malappuram</c:v>
                </c:pt>
                <c:pt idx="6">
                  <c:v>Pathanamthitta</c:v>
                </c:pt>
                <c:pt idx="7">
                  <c:v>Thrissur</c:v>
                </c:pt>
                <c:pt idx="8">
                  <c:v>Wayanad</c:v>
                </c:pt>
                <c:pt idx="9">
                  <c:v>Thiruvananthapuram</c:v>
                </c:pt>
                <c:pt idx="10">
                  <c:v>Palakkad</c:v>
                </c:pt>
                <c:pt idx="11">
                  <c:v>Ernakulam</c:v>
                </c:pt>
                <c:pt idx="12">
                  <c:v>Kollam</c:v>
                </c:pt>
                <c:pt idx="13">
                  <c:v>Kozhikode</c:v>
                </c:pt>
              </c:strCache>
            </c:strRef>
          </c:cat>
          <c:val>
            <c:numRef>
              <c:f>Sheet1!$E$4:$E$19</c:f>
              <c:numCache>
                <c:formatCode>General</c:formatCode>
                <c:ptCount val="16"/>
                <c:pt idx="0">
                  <c:v>57</c:v>
                </c:pt>
                <c:pt idx="1">
                  <c:v>80</c:v>
                </c:pt>
                <c:pt idx="2">
                  <c:v>33</c:v>
                </c:pt>
                <c:pt idx="3">
                  <c:v>130</c:v>
                </c:pt>
                <c:pt idx="4">
                  <c:v>51</c:v>
                </c:pt>
                <c:pt idx="5">
                  <c:v>84</c:v>
                </c:pt>
                <c:pt idx="6">
                  <c:v>58</c:v>
                </c:pt>
                <c:pt idx="7">
                  <c:v>104</c:v>
                </c:pt>
                <c:pt idx="8">
                  <c:v>37</c:v>
                </c:pt>
                <c:pt idx="9">
                  <c:v>131</c:v>
                </c:pt>
                <c:pt idx="10">
                  <c:v>159</c:v>
                </c:pt>
                <c:pt idx="11">
                  <c:v>151</c:v>
                </c:pt>
                <c:pt idx="12">
                  <c:v>128</c:v>
                </c:pt>
                <c:pt idx="13">
                  <c:v>149</c:v>
                </c:pt>
              </c:numCache>
            </c:numRef>
          </c:val>
          <c:smooth val="0"/>
          <c:extLst>
            <c:ext xmlns:c16="http://schemas.microsoft.com/office/drawing/2014/chart" uri="{C3380CC4-5D6E-409C-BE32-E72D297353CC}">
              <c16:uniqueId val="{00000002-2765-445B-BBED-13550DBBD866}"/>
            </c:ext>
          </c:extLst>
        </c:ser>
        <c:ser>
          <c:idx val="3"/>
          <c:order val="3"/>
          <c:tx>
            <c:strRef>
              <c:f>Sheet1!$G$3</c:f>
              <c:strCache>
                <c:ptCount val="1"/>
                <c:pt idx="0">
                  <c:v>2020 Total No of positives(Microscopy+NAAT)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Sheet1!$C$4:$C$19</c:f>
              <c:strCache>
                <c:ptCount val="14"/>
                <c:pt idx="0">
                  <c:v>Alappuzha</c:v>
                </c:pt>
                <c:pt idx="1">
                  <c:v>Kottayam</c:v>
                </c:pt>
                <c:pt idx="2">
                  <c:v>Idukki</c:v>
                </c:pt>
                <c:pt idx="3">
                  <c:v>Kannur</c:v>
                </c:pt>
                <c:pt idx="4">
                  <c:v>Kasaragod</c:v>
                </c:pt>
                <c:pt idx="5">
                  <c:v>Malappuram</c:v>
                </c:pt>
                <c:pt idx="6">
                  <c:v>Pathanamthitta</c:v>
                </c:pt>
                <c:pt idx="7">
                  <c:v>Thrissur</c:v>
                </c:pt>
                <c:pt idx="8">
                  <c:v>Wayanad</c:v>
                </c:pt>
                <c:pt idx="9">
                  <c:v>Thiruvananthapuram</c:v>
                </c:pt>
                <c:pt idx="10">
                  <c:v>Palakkad</c:v>
                </c:pt>
                <c:pt idx="11">
                  <c:v>Ernakulam</c:v>
                </c:pt>
                <c:pt idx="12">
                  <c:v>Kollam</c:v>
                </c:pt>
                <c:pt idx="13">
                  <c:v>Kozhikode</c:v>
                </c:pt>
              </c:strCache>
            </c:strRef>
          </c:cat>
          <c:val>
            <c:numRef>
              <c:f>Sheet1!$G$4:$G$19</c:f>
              <c:numCache>
                <c:formatCode>General</c:formatCode>
                <c:ptCount val="16"/>
                <c:pt idx="0">
                  <c:v>62</c:v>
                </c:pt>
                <c:pt idx="1">
                  <c:v>76</c:v>
                </c:pt>
                <c:pt idx="2">
                  <c:v>32</c:v>
                </c:pt>
                <c:pt idx="3">
                  <c:v>117</c:v>
                </c:pt>
                <c:pt idx="4">
                  <c:v>37</c:v>
                </c:pt>
                <c:pt idx="5">
                  <c:v>78</c:v>
                </c:pt>
                <c:pt idx="6">
                  <c:v>51</c:v>
                </c:pt>
                <c:pt idx="7">
                  <c:v>91</c:v>
                </c:pt>
                <c:pt idx="8">
                  <c:v>44</c:v>
                </c:pt>
                <c:pt idx="9">
                  <c:v>127</c:v>
                </c:pt>
                <c:pt idx="10">
                  <c:v>69</c:v>
                </c:pt>
                <c:pt idx="11">
                  <c:v>108</c:v>
                </c:pt>
                <c:pt idx="12">
                  <c:v>72</c:v>
                </c:pt>
                <c:pt idx="13">
                  <c:v>81</c:v>
                </c:pt>
              </c:numCache>
            </c:numRef>
          </c:val>
          <c:smooth val="0"/>
          <c:extLst>
            <c:ext xmlns:c16="http://schemas.microsoft.com/office/drawing/2014/chart" uri="{C3380CC4-5D6E-409C-BE32-E72D297353CC}">
              <c16:uniqueId val="{00000003-2765-445B-BBED-13550DBBD866}"/>
            </c:ext>
          </c:extLst>
        </c:ser>
        <c:dLbls>
          <c:showLegendKey val="0"/>
          <c:showVal val="0"/>
          <c:showCatName val="0"/>
          <c:showSerName val="0"/>
          <c:showPercent val="0"/>
          <c:showBubbleSize val="0"/>
        </c:dLbls>
        <c:marker val="1"/>
        <c:smooth val="0"/>
        <c:axId val="323328360"/>
        <c:axId val="323327048"/>
      </c:lineChart>
      <c:catAx>
        <c:axId val="32332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3327048"/>
        <c:crosses val="autoZero"/>
        <c:auto val="1"/>
        <c:lblAlgn val="ctr"/>
        <c:lblOffset val="100"/>
        <c:noMultiLvlLbl val="0"/>
      </c:catAx>
      <c:valAx>
        <c:axId val="32332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328360"/>
        <c:crosses val="autoZero"/>
        <c:crossBetween val="between"/>
      </c:valAx>
      <c:valAx>
        <c:axId val="3233972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399864"/>
        <c:crosses val="max"/>
        <c:crossBetween val="between"/>
      </c:valAx>
      <c:catAx>
        <c:axId val="323399864"/>
        <c:scaling>
          <c:orientation val="minMax"/>
        </c:scaling>
        <c:delete val="1"/>
        <c:axPos val="b"/>
        <c:numFmt formatCode="General" sourceLinked="1"/>
        <c:majorTickMark val="out"/>
        <c:minorTickMark val="none"/>
        <c:tickLblPos val="nextTo"/>
        <c:crossAx val="323397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B240-CAFE-4067-A249-B728C621F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B45FF44-ED88-4F35-8CC3-E03551FD9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810C45-1629-4AF7-B61C-AFBB51401D1A}"/>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BF4CCC44-ADFA-4FCD-8CDA-B7B18A1F1A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A780FE-C4DB-40A6-92B3-816C5FDF5D28}"/>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375533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9AF-31A2-4EB5-B396-F24827CF143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870AE6-D02D-4CA0-B935-E6ECE5616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069ED4-7879-4558-BE55-3EFF96E7B1D9}"/>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B4EDFB09-C918-452F-B1AB-C3656BEA94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B648A3-C667-4672-8595-6B777816164A}"/>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193809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0EECDE-98A3-4B5B-8D0C-683E4D64F6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8ABF98-81B4-4444-AFDE-C51886FD2A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D16137-5EDA-4163-AAE6-415282D4CE7E}"/>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D5443F03-6C71-413F-B5E4-2C49CD13F2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A52D68-09CA-4C65-AB2E-6A6C043DC34F}"/>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256357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E2AB-92F5-4D97-BBAF-C7524811A2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FB614FB-EA7D-4595-B716-F6D4C1FAF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A1AD10-18C8-41C5-B2B7-243EE3CB1B36}"/>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DAB78E13-AA9F-4F44-90F2-040C4668D7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268C23-2B4E-4E7B-8CF9-CCD364250B14}"/>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57454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2285-347D-4F35-9CE1-6D68B1A20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891B271-ABEA-451B-B287-A167C2AFA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2ACE18-DA60-40DD-ABD4-3C6BF574B452}"/>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6A11C710-7C16-4E0D-B93A-07F10707FA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5642EF2-A48A-455B-B571-8DCB685290C5}"/>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355054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38F6-EE4F-4AAA-A31A-45B3035905A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FD23FF-1FB0-4C10-A242-7F2839DFDA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2C4C214-36AD-4846-98E3-F834A0209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1C8BA47-5AE7-45A2-A6AC-C1AB27265DE8}"/>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6" name="Footer Placeholder 5">
            <a:extLst>
              <a:ext uri="{FF2B5EF4-FFF2-40B4-BE49-F238E27FC236}">
                <a16:creationId xmlns:a16="http://schemas.microsoft.com/office/drawing/2014/main" id="{CE04B640-2FD1-4A20-BA1B-5A76B68375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7E005B-9ACF-42B0-97E1-83E5F37B7E04}"/>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53831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CFAA-FFED-4B1E-9185-C14FC187A20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D3A08B-1F18-4E29-A8B4-DB26F4485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BEA55C-2A53-47A3-9682-C469BF8DD4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168A4A2-7ADD-4FD7-8105-E88B01E78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171143-6DC0-43CE-8A59-B89FF5644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949E154-68C1-4ADC-A6CF-84FA72AA44A0}"/>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8" name="Footer Placeholder 7">
            <a:extLst>
              <a:ext uri="{FF2B5EF4-FFF2-40B4-BE49-F238E27FC236}">
                <a16:creationId xmlns:a16="http://schemas.microsoft.com/office/drawing/2014/main" id="{88B38E96-3A38-47BA-BC7A-27CFC24BCE6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9FC187F-918A-4438-B9B5-12028C5633F6}"/>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407241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CA37-F846-446B-BD73-725C4B223A3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8E2435C-98BF-4B04-BB82-B020CFF271DB}"/>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4" name="Footer Placeholder 3">
            <a:extLst>
              <a:ext uri="{FF2B5EF4-FFF2-40B4-BE49-F238E27FC236}">
                <a16:creationId xmlns:a16="http://schemas.microsoft.com/office/drawing/2014/main" id="{B923C00D-F324-4380-AAE9-E45DB5BC3CE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0FA7AF1-4C93-49AB-B20F-1DFE4C097493}"/>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412246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1154D-890F-4965-A1A1-9A8526FE595C}"/>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3" name="Footer Placeholder 2">
            <a:extLst>
              <a:ext uri="{FF2B5EF4-FFF2-40B4-BE49-F238E27FC236}">
                <a16:creationId xmlns:a16="http://schemas.microsoft.com/office/drawing/2014/main" id="{A9D6021A-D030-498C-87F3-5054DB75E5E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AF9A7A9-7B3A-4919-B8D9-711E2C6FAE6F}"/>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300235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3905-1D78-4CBA-B8E2-7CFF65A6B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85B385-7965-4E52-8F14-B2C45F8E5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F06E4A9-E350-42D9-8893-350937664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7755B-5A44-420F-8917-30466E62C6F1}"/>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6" name="Footer Placeholder 5">
            <a:extLst>
              <a:ext uri="{FF2B5EF4-FFF2-40B4-BE49-F238E27FC236}">
                <a16:creationId xmlns:a16="http://schemas.microsoft.com/office/drawing/2014/main" id="{55BC7D9F-0F0A-4384-B2A7-66B54A6DAA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029D95-4710-498B-B161-307886D138F7}"/>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368607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3ED9-E71E-4BD2-AE3D-5853F3B562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622DFA4-2EE8-4A9A-93DD-64C89997F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49FA0CD-E904-46C4-AE52-189543EE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774EB-972C-440A-8080-12E490FD22AD}"/>
              </a:ext>
            </a:extLst>
          </p:cNvPr>
          <p:cNvSpPr>
            <a:spLocks noGrp="1"/>
          </p:cNvSpPr>
          <p:nvPr>
            <p:ph type="dt" sz="half" idx="10"/>
          </p:nvPr>
        </p:nvSpPr>
        <p:spPr/>
        <p:txBody>
          <a:bodyPr/>
          <a:lstStyle/>
          <a:p>
            <a:fld id="{DB7B15A3-9934-49E4-94C3-5D622C2D5A3D}" type="datetimeFigureOut">
              <a:rPr lang="en-IN" smtClean="0"/>
              <a:t>02-01-2021</a:t>
            </a:fld>
            <a:endParaRPr lang="en-IN"/>
          </a:p>
        </p:txBody>
      </p:sp>
      <p:sp>
        <p:nvSpPr>
          <p:cNvPr id="6" name="Footer Placeholder 5">
            <a:extLst>
              <a:ext uri="{FF2B5EF4-FFF2-40B4-BE49-F238E27FC236}">
                <a16:creationId xmlns:a16="http://schemas.microsoft.com/office/drawing/2014/main" id="{8D0FA1F1-6B30-46A3-99C2-F91851BC4E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8371D04-83A1-4871-94A2-44B3B3B61271}"/>
              </a:ext>
            </a:extLst>
          </p:cNvPr>
          <p:cNvSpPr>
            <a:spLocks noGrp="1"/>
          </p:cNvSpPr>
          <p:nvPr>
            <p:ph type="sldNum" sz="quarter" idx="12"/>
          </p:nvPr>
        </p:nvSpPr>
        <p:spPr/>
        <p:txBody>
          <a:bodyPr/>
          <a:lstStyle/>
          <a:p>
            <a:fld id="{0E928E56-3BBA-4001-940D-5347768CF4D4}" type="slidenum">
              <a:rPr lang="en-IN" smtClean="0"/>
              <a:t>‹#›</a:t>
            </a:fld>
            <a:endParaRPr lang="en-IN"/>
          </a:p>
        </p:txBody>
      </p:sp>
    </p:spTree>
    <p:extLst>
      <p:ext uri="{BB962C8B-B14F-4D97-AF65-F5344CB8AC3E}">
        <p14:creationId xmlns:p14="http://schemas.microsoft.com/office/powerpoint/2010/main" val="201700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770AB-A475-4F91-9B96-2569B57C6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5C6D78B-216F-425D-84D4-6923E7D6C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931644-F0DA-4CB7-A20D-2139BA129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B15A3-9934-49E4-94C3-5D622C2D5A3D}" type="datetimeFigureOut">
              <a:rPr lang="en-IN" smtClean="0"/>
              <a:t>02-01-2021</a:t>
            </a:fld>
            <a:endParaRPr lang="en-IN"/>
          </a:p>
        </p:txBody>
      </p:sp>
      <p:sp>
        <p:nvSpPr>
          <p:cNvPr id="5" name="Footer Placeholder 4">
            <a:extLst>
              <a:ext uri="{FF2B5EF4-FFF2-40B4-BE49-F238E27FC236}">
                <a16:creationId xmlns:a16="http://schemas.microsoft.com/office/drawing/2014/main" id="{6070BB14-E170-442E-BC00-46C9DEC11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81DB0A6-8D96-4B46-BC04-3F02727C2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28E56-3BBA-4001-940D-5347768CF4D4}" type="slidenum">
              <a:rPr lang="en-IN" smtClean="0"/>
              <a:t>‹#›</a:t>
            </a:fld>
            <a:endParaRPr lang="en-IN"/>
          </a:p>
        </p:txBody>
      </p:sp>
    </p:spTree>
    <p:extLst>
      <p:ext uri="{BB962C8B-B14F-4D97-AF65-F5344CB8AC3E}">
        <p14:creationId xmlns:p14="http://schemas.microsoft.com/office/powerpoint/2010/main" val="3173480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A167B-CF83-49F8-9348-0BB42EFD2AC5}"/>
              </a:ext>
            </a:extLst>
          </p:cNvPr>
          <p:cNvSpPr txBox="1"/>
          <p:nvPr/>
        </p:nvSpPr>
        <p:spPr>
          <a:xfrm>
            <a:off x="900545" y="4814863"/>
            <a:ext cx="10487891" cy="707886"/>
          </a:xfrm>
          <a:prstGeom prst="rect">
            <a:avLst/>
          </a:prstGeom>
          <a:noFill/>
        </p:spPr>
        <p:txBody>
          <a:bodyPr wrap="square" rtlCol="0">
            <a:spAutoFit/>
          </a:bodyPr>
          <a:lstStyle/>
          <a:p>
            <a:r>
              <a:rPr lang="en-IN" sz="4000" b="1" dirty="0">
                <a:solidFill>
                  <a:srgbClr val="00B050"/>
                </a:solidFill>
              </a:rPr>
              <a:t>                          Team Kerala Health</a:t>
            </a:r>
          </a:p>
        </p:txBody>
      </p:sp>
      <p:pic>
        <p:nvPicPr>
          <p:cNvPr id="7" name="Picture 6">
            <a:extLst>
              <a:ext uri="{FF2B5EF4-FFF2-40B4-BE49-F238E27FC236}">
                <a16:creationId xmlns:a16="http://schemas.microsoft.com/office/drawing/2014/main" id="{31C8FEBE-28B3-44B0-A2BD-D8F035080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295" y="72339"/>
            <a:ext cx="2511279" cy="1534787"/>
          </a:xfrm>
          <a:prstGeom prst="rect">
            <a:avLst/>
          </a:prstGeom>
        </p:spPr>
      </p:pic>
      <p:pic>
        <p:nvPicPr>
          <p:cNvPr id="9" name="Picture 8">
            <a:extLst>
              <a:ext uri="{FF2B5EF4-FFF2-40B4-BE49-F238E27FC236}">
                <a16:creationId xmlns:a16="http://schemas.microsoft.com/office/drawing/2014/main" id="{C1F2B92D-CDC1-4D0A-8161-1A630C6BA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8" y="97544"/>
            <a:ext cx="2166938" cy="1669345"/>
          </a:xfrm>
          <a:prstGeom prst="rect">
            <a:avLst/>
          </a:prstGeom>
        </p:spPr>
      </p:pic>
      <p:pic>
        <p:nvPicPr>
          <p:cNvPr id="6" name="Picture 5">
            <a:extLst>
              <a:ext uri="{FF2B5EF4-FFF2-40B4-BE49-F238E27FC236}">
                <a16:creationId xmlns:a16="http://schemas.microsoft.com/office/drawing/2014/main" id="{48B972CF-F408-4BEA-99EB-00D2D467D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727" y="72339"/>
            <a:ext cx="2000926" cy="2000926"/>
          </a:xfrm>
          <a:prstGeom prst="rect">
            <a:avLst/>
          </a:prstGeom>
        </p:spPr>
      </p:pic>
      <p:sp>
        <p:nvSpPr>
          <p:cNvPr id="12" name="TextBox 11">
            <a:extLst>
              <a:ext uri="{FF2B5EF4-FFF2-40B4-BE49-F238E27FC236}">
                <a16:creationId xmlns:a16="http://schemas.microsoft.com/office/drawing/2014/main" id="{4BD0ADDD-056E-493C-9D39-AFEBEB9308C1}"/>
              </a:ext>
            </a:extLst>
          </p:cNvPr>
          <p:cNvSpPr txBox="1"/>
          <p:nvPr/>
        </p:nvSpPr>
        <p:spPr>
          <a:xfrm>
            <a:off x="0" y="2563091"/>
            <a:ext cx="12192000" cy="1938992"/>
          </a:xfrm>
          <a:prstGeom prst="rect">
            <a:avLst/>
          </a:prstGeom>
          <a:noFill/>
        </p:spPr>
        <p:txBody>
          <a:bodyPr wrap="square" rtlCol="0">
            <a:spAutoFit/>
          </a:bodyPr>
          <a:lstStyle/>
          <a:p>
            <a:pPr algn="ctr"/>
            <a:r>
              <a:rPr lang="en-IN" sz="6000" b="1" dirty="0">
                <a:solidFill>
                  <a:srgbClr val="0070C0"/>
                </a:solidFill>
              </a:rPr>
              <a:t>‘Akshaya </a:t>
            </a:r>
            <a:r>
              <a:rPr lang="en-IN" sz="6000" b="1" dirty="0" err="1">
                <a:solidFill>
                  <a:srgbClr val="0070C0"/>
                </a:solidFill>
              </a:rPr>
              <a:t>Keralam</a:t>
            </a:r>
            <a:r>
              <a:rPr lang="en-IN" sz="6000" b="1" dirty="0">
                <a:solidFill>
                  <a:srgbClr val="0070C0"/>
                </a:solidFill>
              </a:rPr>
              <a:t>’- TB Services at doorsteps during COVID pandemic</a:t>
            </a:r>
          </a:p>
        </p:txBody>
      </p:sp>
    </p:spTree>
    <p:extLst>
      <p:ext uri="{BB962C8B-B14F-4D97-AF65-F5344CB8AC3E}">
        <p14:creationId xmlns:p14="http://schemas.microsoft.com/office/powerpoint/2010/main" val="151166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FFD-3106-4EE7-8741-065F5591ECDA}"/>
              </a:ext>
            </a:extLst>
          </p:cNvPr>
          <p:cNvSpPr>
            <a:spLocks noGrp="1"/>
          </p:cNvSpPr>
          <p:nvPr>
            <p:ph type="title"/>
          </p:nvPr>
        </p:nvSpPr>
        <p:spPr>
          <a:xfrm>
            <a:off x="0" y="1"/>
            <a:ext cx="12192000" cy="1316181"/>
          </a:xfrm>
          <a:solidFill>
            <a:srgbClr val="0070C0"/>
          </a:solidFill>
        </p:spPr>
        <p:txBody>
          <a:bodyPr>
            <a:normAutofit/>
          </a:bodyPr>
          <a:lstStyle/>
          <a:p>
            <a:r>
              <a:rPr lang="en-IN" sz="4800" dirty="0">
                <a:solidFill>
                  <a:schemeClr val="bg1"/>
                </a:solidFill>
              </a:rPr>
              <a:t>Catch Up Campaign – October-November 2020</a:t>
            </a:r>
          </a:p>
        </p:txBody>
      </p:sp>
      <p:sp>
        <p:nvSpPr>
          <p:cNvPr id="3" name="Content Placeholder 2">
            <a:extLst>
              <a:ext uri="{FF2B5EF4-FFF2-40B4-BE49-F238E27FC236}">
                <a16:creationId xmlns:a16="http://schemas.microsoft.com/office/drawing/2014/main" id="{D21BBF74-2242-4C46-ABE2-D281AC8664E5}"/>
              </a:ext>
            </a:extLst>
          </p:cNvPr>
          <p:cNvSpPr>
            <a:spLocks noGrp="1"/>
          </p:cNvSpPr>
          <p:nvPr>
            <p:ph idx="1"/>
          </p:nvPr>
        </p:nvSpPr>
        <p:spPr>
          <a:xfrm>
            <a:off x="153651" y="1579419"/>
            <a:ext cx="6898313" cy="4890654"/>
          </a:xfrm>
        </p:spPr>
        <p:txBody>
          <a:bodyPr>
            <a:normAutofit fontScale="25000" lnSpcReduction="20000"/>
          </a:bodyPr>
          <a:lstStyle/>
          <a:p>
            <a:pPr marL="0" indent="0">
              <a:buNone/>
            </a:pPr>
            <a:endParaRPr lang="en-IN" sz="4500" dirty="0">
              <a:effectLst/>
              <a:latin typeface="Arial" panose="020B0604020202020204" pitchFamily="34" charset="0"/>
              <a:ea typeface="Calibri" panose="020F0502020204030204" pitchFamily="34" charset="0"/>
              <a:cs typeface="Arial" panose="020B0604020202020204" pitchFamily="34" charset="0"/>
            </a:endParaRPr>
          </a:p>
          <a:p>
            <a:r>
              <a:rPr lang="en-IN" sz="9600" dirty="0">
                <a:effectLst/>
                <a:latin typeface="Arial" panose="020B0604020202020204" pitchFamily="34" charset="0"/>
                <a:ea typeface="Calibri" panose="020F0502020204030204" pitchFamily="34" charset="0"/>
                <a:cs typeface="Arial" panose="020B0604020202020204" pitchFamily="34" charset="0"/>
              </a:rPr>
              <a:t>Case Finding at the house of Vulnerable Individuals (database of individuals vulnerable to develop TB are available with the program)</a:t>
            </a:r>
          </a:p>
          <a:p>
            <a:endParaRPr lang="en-US" sz="96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Case Finding among elderly/palliative care patients</a:t>
            </a:r>
          </a:p>
          <a:p>
            <a:endParaRPr lang="en-US" sz="96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Case finding at Old age homes/ Destitute</a:t>
            </a:r>
          </a:p>
          <a:p>
            <a:endParaRPr lang="en-IN" sz="9600" dirty="0">
              <a:effectLst/>
              <a:latin typeface="Arial" panose="020B0604020202020204" pitchFamily="34" charset="0"/>
              <a:ea typeface="Calibri" panose="020F0502020204030204" pitchFamily="34" charset="0"/>
              <a:cs typeface="Arial" panose="020B0604020202020204" pitchFamily="34" charset="0"/>
            </a:endParaRPr>
          </a:p>
          <a:p>
            <a:r>
              <a:rPr lang="en-IN" sz="9600" dirty="0">
                <a:latin typeface="Arial" panose="020B0604020202020204" pitchFamily="34" charset="0"/>
                <a:ea typeface="Calibri" panose="020F0502020204030204" pitchFamily="34" charset="0"/>
                <a:cs typeface="Arial" panose="020B0604020202020204" pitchFamily="34" charset="0"/>
              </a:rPr>
              <a:t>Screening</a:t>
            </a:r>
            <a:r>
              <a:rPr lang="en-IN" sz="9600" dirty="0">
                <a:effectLst/>
                <a:latin typeface="Arial" panose="020B0604020202020204" pitchFamily="34" charset="0"/>
                <a:ea typeface="Calibri" panose="020F0502020204030204" pitchFamily="34" charset="0"/>
                <a:cs typeface="Arial" panose="020B0604020202020204" pitchFamily="34" charset="0"/>
              </a:rPr>
              <a:t> for TB among ILI/SARI cases</a:t>
            </a:r>
          </a:p>
          <a:p>
            <a:endParaRPr lang="en-IN" sz="9600" dirty="0">
              <a:latin typeface="Arial" panose="020B0604020202020204" pitchFamily="34" charset="0"/>
              <a:ea typeface="Calibri" panose="020F0502020204030204" pitchFamily="34" charset="0"/>
              <a:cs typeface="Arial" panose="020B0604020202020204" pitchFamily="34" charset="0"/>
            </a:endParaRPr>
          </a:p>
          <a:p>
            <a:r>
              <a:rPr lang="en-IN" sz="9600" dirty="0">
                <a:solidFill>
                  <a:srgbClr val="0070C0"/>
                </a:solidFill>
                <a:effectLst/>
                <a:latin typeface="Arial" panose="020B0604020202020204" pitchFamily="34" charset="0"/>
                <a:ea typeface="Calibri" panose="020F0502020204030204" pitchFamily="34" charset="0"/>
                <a:cs typeface="Arial" panose="020B0604020202020204" pitchFamily="34" charset="0"/>
              </a:rPr>
              <a:t>Offered Upfront Molecular tests</a:t>
            </a:r>
          </a:p>
          <a:p>
            <a:pPr marL="0" indent="0">
              <a:buNone/>
            </a:pPr>
            <a:endParaRPr lang="en-IN" sz="4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IN"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IN" sz="36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IN" dirty="0"/>
          </a:p>
        </p:txBody>
      </p:sp>
      <p:pic>
        <p:nvPicPr>
          <p:cNvPr id="5" name="Picture 4">
            <a:extLst>
              <a:ext uri="{FF2B5EF4-FFF2-40B4-BE49-F238E27FC236}">
                <a16:creationId xmlns:a16="http://schemas.microsoft.com/office/drawing/2014/main" id="{F6C46FC8-8204-4FC2-898D-998922196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654" y="1749651"/>
            <a:ext cx="4737004" cy="4550189"/>
          </a:xfrm>
          <a:prstGeom prst="rect">
            <a:avLst/>
          </a:prstGeom>
        </p:spPr>
      </p:pic>
    </p:spTree>
    <p:extLst>
      <p:ext uri="{BB962C8B-B14F-4D97-AF65-F5344CB8AC3E}">
        <p14:creationId xmlns:p14="http://schemas.microsoft.com/office/powerpoint/2010/main" val="192663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0414-044E-4748-8A6C-B22BFF712A4A}"/>
              </a:ext>
            </a:extLst>
          </p:cNvPr>
          <p:cNvSpPr>
            <a:spLocks noGrp="1"/>
          </p:cNvSpPr>
          <p:nvPr>
            <p:ph type="title"/>
          </p:nvPr>
        </p:nvSpPr>
        <p:spPr>
          <a:xfrm>
            <a:off x="0" y="1"/>
            <a:ext cx="12192000" cy="1094508"/>
          </a:xfrm>
          <a:solidFill>
            <a:srgbClr val="0070C0"/>
          </a:solidFill>
        </p:spPr>
        <p:txBody>
          <a:bodyPr>
            <a:normAutofit/>
          </a:bodyPr>
          <a:lstStyle/>
          <a:p>
            <a:r>
              <a:rPr lang="en-IN" sz="5400" dirty="0">
                <a:solidFill>
                  <a:schemeClr val="bg1"/>
                </a:solidFill>
              </a:rPr>
              <a:t>Political &amp; Administrative Commitment</a:t>
            </a:r>
          </a:p>
        </p:txBody>
      </p:sp>
      <p:pic>
        <p:nvPicPr>
          <p:cNvPr id="5" name="Content Placeholder 4">
            <a:extLst>
              <a:ext uri="{FF2B5EF4-FFF2-40B4-BE49-F238E27FC236}">
                <a16:creationId xmlns:a16="http://schemas.microsoft.com/office/drawing/2014/main" id="{3291D8D6-3419-4970-A3A6-F2F0F21DB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56" y="1274476"/>
            <a:ext cx="5615964" cy="3158980"/>
          </a:xfrm>
        </p:spPr>
      </p:pic>
      <p:sp>
        <p:nvSpPr>
          <p:cNvPr id="6" name="TextBox 5">
            <a:extLst>
              <a:ext uri="{FF2B5EF4-FFF2-40B4-BE49-F238E27FC236}">
                <a16:creationId xmlns:a16="http://schemas.microsoft.com/office/drawing/2014/main" id="{1AA65137-F63F-420D-B615-BA06FB6587A2}"/>
              </a:ext>
            </a:extLst>
          </p:cNvPr>
          <p:cNvSpPr txBox="1"/>
          <p:nvPr/>
        </p:nvSpPr>
        <p:spPr>
          <a:xfrm>
            <a:off x="279056" y="5001491"/>
            <a:ext cx="5442871" cy="584775"/>
          </a:xfrm>
          <a:prstGeom prst="rect">
            <a:avLst/>
          </a:prstGeom>
          <a:noFill/>
        </p:spPr>
        <p:txBody>
          <a:bodyPr wrap="square" rtlCol="0">
            <a:spAutoFit/>
          </a:bodyPr>
          <a:lstStyle/>
          <a:p>
            <a:r>
              <a:rPr lang="en-IN" sz="3200" b="1" dirty="0"/>
              <a:t>October 2, 2020</a:t>
            </a:r>
          </a:p>
        </p:txBody>
      </p:sp>
      <p:sp>
        <p:nvSpPr>
          <p:cNvPr id="9" name="TextBox 8">
            <a:extLst>
              <a:ext uri="{FF2B5EF4-FFF2-40B4-BE49-F238E27FC236}">
                <a16:creationId xmlns:a16="http://schemas.microsoft.com/office/drawing/2014/main" id="{919D8EB5-9C8D-4B54-99DD-8AD5FF714DA7}"/>
              </a:ext>
            </a:extLst>
          </p:cNvPr>
          <p:cNvSpPr txBox="1"/>
          <p:nvPr/>
        </p:nvSpPr>
        <p:spPr>
          <a:xfrm>
            <a:off x="6248400" y="5153891"/>
            <a:ext cx="3990109" cy="584775"/>
          </a:xfrm>
          <a:prstGeom prst="rect">
            <a:avLst/>
          </a:prstGeom>
          <a:noFill/>
        </p:spPr>
        <p:txBody>
          <a:bodyPr wrap="square" rtlCol="0">
            <a:spAutoFit/>
          </a:bodyPr>
          <a:lstStyle/>
          <a:p>
            <a:r>
              <a:rPr lang="en-IN" sz="3200" b="1" dirty="0"/>
              <a:t>Nov 1, 2020</a:t>
            </a:r>
          </a:p>
        </p:txBody>
      </p:sp>
      <p:pic>
        <p:nvPicPr>
          <p:cNvPr id="11" name="Picture 10">
            <a:extLst>
              <a:ext uri="{FF2B5EF4-FFF2-40B4-BE49-F238E27FC236}">
                <a16:creationId xmlns:a16="http://schemas.microsoft.com/office/drawing/2014/main" id="{AB3D3244-49DD-4092-AC7A-F9661B09C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74476"/>
            <a:ext cx="5816944" cy="3390900"/>
          </a:xfrm>
          <a:prstGeom prst="rect">
            <a:avLst/>
          </a:prstGeom>
        </p:spPr>
      </p:pic>
    </p:spTree>
    <p:extLst>
      <p:ext uri="{BB962C8B-B14F-4D97-AF65-F5344CB8AC3E}">
        <p14:creationId xmlns:p14="http://schemas.microsoft.com/office/powerpoint/2010/main" val="18492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CF74-7055-407C-9A8D-08B4608E5485}"/>
              </a:ext>
            </a:extLst>
          </p:cNvPr>
          <p:cNvSpPr>
            <a:spLocks noGrp="1"/>
          </p:cNvSpPr>
          <p:nvPr>
            <p:ph type="title"/>
          </p:nvPr>
        </p:nvSpPr>
        <p:spPr>
          <a:xfrm>
            <a:off x="110836" y="457200"/>
            <a:ext cx="3449782" cy="4475018"/>
          </a:xfrm>
        </p:spPr>
        <p:txBody>
          <a:bodyPr>
            <a:normAutofit fontScale="90000"/>
          </a:bodyPr>
          <a:lstStyle/>
          <a:p>
            <a:r>
              <a:rPr lang="en-IN" sz="3600" b="1" dirty="0"/>
              <a:t>Motivated ASHAs &amp; Primary Care Team visited the houses of vulnerable individuals and did TB Case Finding</a:t>
            </a:r>
            <a:br>
              <a:rPr lang="en-IN" b="1" dirty="0"/>
            </a:br>
            <a:endParaRPr lang="en-IN" b="1" dirty="0"/>
          </a:p>
        </p:txBody>
      </p:sp>
      <p:pic>
        <p:nvPicPr>
          <p:cNvPr id="5" name="Content Placeholder 4">
            <a:extLst>
              <a:ext uri="{FF2B5EF4-FFF2-40B4-BE49-F238E27FC236}">
                <a16:creationId xmlns:a16="http://schemas.microsoft.com/office/drawing/2014/main" id="{5F1BE147-32A2-4E45-B1D8-D24DDDA20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0617" y="-298126"/>
            <a:ext cx="8631383" cy="7454251"/>
          </a:xfrm>
        </p:spPr>
      </p:pic>
      <p:sp>
        <p:nvSpPr>
          <p:cNvPr id="3" name="TextBox 2">
            <a:extLst>
              <a:ext uri="{FF2B5EF4-FFF2-40B4-BE49-F238E27FC236}">
                <a16:creationId xmlns:a16="http://schemas.microsoft.com/office/drawing/2014/main" id="{A91A7E01-DC1A-4FAB-A453-A3C0214FE319}"/>
              </a:ext>
            </a:extLst>
          </p:cNvPr>
          <p:cNvSpPr txBox="1"/>
          <p:nvPr/>
        </p:nvSpPr>
        <p:spPr>
          <a:xfrm>
            <a:off x="110836" y="5056849"/>
            <a:ext cx="3186545" cy="1569660"/>
          </a:xfrm>
          <a:prstGeom prst="rect">
            <a:avLst/>
          </a:prstGeom>
          <a:solidFill>
            <a:srgbClr val="FFFF00"/>
          </a:solidFill>
        </p:spPr>
        <p:txBody>
          <a:bodyPr wrap="square" rtlCol="0">
            <a:spAutoFit/>
          </a:bodyPr>
          <a:lstStyle/>
          <a:p>
            <a:r>
              <a:rPr lang="en-IN" sz="2400" dirty="0"/>
              <a:t>Specific customised  Guidelines prepared for transportation of specimens from home.</a:t>
            </a:r>
          </a:p>
        </p:txBody>
      </p:sp>
    </p:spTree>
    <p:extLst>
      <p:ext uri="{BB962C8B-B14F-4D97-AF65-F5344CB8AC3E}">
        <p14:creationId xmlns:p14="http://schemas.microsoft.com/office/powerpoint/2010/main" val="311722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6D8C-19FC-4206-A9E2-5683EAFB0A5D}"/>
              </a:ext>
            </a:extLst>
          </p:cNvPr>
          <p:cNvSpPr>
            <a:spLocks noGrp="1"/>
          </p:cNvSpPr>
          <p:nvPr>
            <p:ph type="title"/>
          </p:nvPr>
        </p:nvSpPr>
        <p:spPr>
          <a:xfrm>
            <a:off x="0" y="1"/>
            <a:ext cx="12192000" cy="1205344"/>
          </a:xfrm>
          <a:solidFill>
            <a:srgbClr val="0070C0"/>
          </a:solidFill>
        </p:spPr>
        <p:txBody>
          <a:bodyPr>
            <a:normAutofit/>
          </a:bodyPr>
          <a:lstStyle/>
          <a:p>
            <a:r>
              <a:rPr lang="en-IN" sz="5400" dirty="0">
                <a:solidFill>
                  <a:schemeClr val="bg1"/>
                </a:solidFill>
              </a:rPr>
              <a:t>Targeted ACSM to find out missed TB cases</a:t>
            </a:r>
          </a:p>
        </p:txBody>
      </p:sp>
      <p:sp>
        <p:nvSpPr>
          <p:cNvPr id="3" name="Content Placeholder 2">
            <a:extLst>
              <a:ext uri="{FF2B5EF4-FFF2-40B4-BE49-F238E27FC236}">
                <a16:creationId xmlns:a16="http://schemas.microsoft.com/office/drawing/2014/main" id="{CF7D30CB-9ACD-428A-9D21-1D9A72C8A87F}"/>
              </a:ext>
            </a:extLst>
          </p:cNvPr>
          <p:cNvSpPr>
            <a:spLocks noGrp="1"/>
          </p:cNvSpPr>
          <p:nvPr>
            <p:ph idx="1"/>
          </p:nvPr>
        </p:nvSpPr>
        <p:spPr>
          <a:xfrm>
            <a:off x="221674" y="1524000"/>
            <a:ext cx="6608618" cy="4987636"/>
          </a:xfrm>
        </p:spPr>
        <p:txBody>
          <a:bodyPr>
            <a:normAutofit fontScale="92500" lnSpcReduction="20000"/>
          </a:bodyPr>
          <a:lstStyle/>
          <a:p>
            <a:r>
              <a:rPr lang="en-IN" sz="3200" dirty="0"/>
              <a:t>Provider Oriented IECs </a:t>
            </a:r>
          </a:p>
          <a:p>
            <a:r>
              <a:rPr lang="en-IN" sz="3200" dirty="0"/>
              <a:t>Theme Songs</a:t>
            </a:r>
          </a:p>
          <a:p>
            <a:r>
              <a:rPr lang="en-IN" sz="3200" dirty="0"/>
              <a:t>5 </a:t>
            </a:r>
            <a:r>
              <a:rPr lang="en-IN" sz="3200" dirty="0" err="1"/>
              <a:t>Padmasri</a:t>
            </a:r>
            <a:r>
              <a:rPr lang="en-IN" sz="3200" dirty="0"/>
              <a:t> Awardees</a:t>
            </a:r>
          </a:p>
          <a:p>
            <a:r>
              <a:rPr lang="en-IN" sz="3200" dirty="0"/>
              <a:t>10 Celebrities</a:t>
            </a:r>
          </a:p>
          <a:p>
            <a:r>
              <a:rPr lang="en-IN" sz="3200" dirty="0"/>
              <a:t>AKSHAYA KERALAM Award to LSGs</a:t>
            </a:r>
          </a:p>
          <a:p>
            <a:r>
              <a:rPr lang="en-IN" sz="3200" dirty="0"/>
              <a:t>Private Hospital Consortiums</a:t>
            </a:r>
          </a:p>
          <a:p>
            <a:r>
              <a:rPr lang="en-IN" sz="3200" dirty="0"/>
              <a:t>Leaders of Professional Medical Associations</a:t>
            </a:r>
          </a:p>
          <a:p>
            <a:r>
              <a:rPr lang="en-IN" sz="3200" dirty="0"/>
              <a:t>TB Survivor’s advocacy</a:t>
            </a:r>
          </a:p>
          <a:p>
            <a:r>
              <a:rPr lang="en-IN" sz="3200" dirty="0"/>
              <a:t>Other Sectors- AYUSH, ESI, CGHS</a:t>
            </a:r>
          </a:p>
          <a:p>
            <a:r>
              <a:rPr lang="en-IN" sz="3200" dirty="0"/>
              <a:t>Social Media Campaign</a:t>
            </a:r>
          </a:p>
          <a:p>
            <a:endParaRPr lang="en-IN" dirty="0"/>
          </a:p>
          <a:p>
            <a:endParaRPr lang="en-IN" dirty="0"/>
          </a:p>
        </p:txBody>
      </p:sp>
      <p:pic>
        <p:nvPicPr>
          <p:cNvPr id="5" name="Picture 4">
            <a:extLst>
              <a:ext uri="{FF2B5EF4-FFF2-40B4-BE49-F238E27FC236}">
                <a16:creationId xmlns:a16="http://schemas.microsoft.com/office/drawing/2014/main" id="{FEB9A446-B9F1-43DA-87DB-DD02E2954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292" y="1309254"/>
            <a:ext cx="5000625" cy="5417128"/>
          </a:xfrm>
          <a:prstGeom prst="rect">
            <a:avLst/>
          </a:prstGeom>
        </p:spPr>
      </p:pic>
    </p:spTree>
    <p:extLst>
      <p:ext uri="{BB962C8B-B14F-4D97-AF65-F5344CB8AC3E}">
        <p14:creationId xmlns:p14="http://schemas.microsoft.com/office/powerpoint/2010/main" val="402496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B0EBB9-BB06-4171-BED7-664BCAD81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8981" y="118846"/>
            <a:ext cx="7647708" cy="6620308"/>
          </a:xfrm>
        </p:spPr>
      </p:pic>
      <p:pic>
        <p:nvPicPr>
          <p:cNvPr id="3" name="Picture 2">
            <a:extLst>
              <a:ext uri="{FF2B5EF4-FFF2-40B4-BE49-F238E27FC236}">
                <a16:creationId xmlns:a16="http://schemas.microsoft.com/office/drawing/2014/main" id="{8796C867-F68F-4959-B2F0-AB0D0FBC2D4F}"/>
              </a:ext>
            </a:extLst>
          </p:cNvPr>
          <p:cNvPicPr>
            <a:picLocks noChangeAspect="1"/>
          </p:cNvPicPr>
          <p:nvPr/>
        </p:nvPicPr>
        <p:blipFill>
          <a:blip r:embed="rId3"/>
          <a:stretch>
            <a:fillRect/>
          </a:stretch>
        </p:blipFill>
        <p:spPr>
          <a:xfrm>
            <a:off x="138544" y="0"/>
            <a:ext cx="4530437" cy="3945381"/>
          </a:xfrm>
          <a:prstGeom prst="rect">
            <a:avLst/>
          </a:prstGeom>
        </p:spPr>
      </p:pic>
    </p:spTree>
    <p:extLst>
      <p:ext uri="{BB962C8B-B14F-4D97-AF65-F5344CB8AC3E}">
        <p14:creationId xmlns:p14="http://schemas.microsoft.com/office/powerpoint/2010/main" val="7378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3635-4097-4BEF-9157-FF863441BD7F}"/>
              </a:ext>
            </a:extLst>
          </p:cNvPr>
          <p:cNvSpPr>
            <a:spLocks noGrp="1"/>
          </p:cNvSpPr>
          <p:nvPr>
            <p:ph type="title"/>
          </p:nvPr>
        </p:nvSpPr>
        <p:spPr>
          <a:xfrm>
            <a:off x="0" y="1"/>
            <a:ext cx="12192000" cy="1122217"/>
          </a:xfrm>
          <a:solidFill>
            <a:srgbClr val="0070C0"/>
          </a:solidFill>
        </p:spPr>
        <p:txBody>
          <a:bodyPr>
            <a:normAutofit/>
          </a:bodyPr>
          <a:lstStyle/>
          <a:p>
            <a:pPr algn="ctr"/>
            <a:r>
              <a:rPr lang="en-IN" sz="6600" dirty="0">
                <a:solidFill>
                  <a:schemeClr val="bg1"/>
                </a:solidFill>
              </a:rPr>
              <a:t>TB-COVID Facts- Kerala</a:t>
            </a:r>
          </a:p>
        </p:txBody>
      </p:sp>
      <p:sp>
        <p:nvSpPr>
          <p:cNvPr id="3" name="Content Placeholder 2">
            <a:extLst>
              <a:ext uri="{FF2B5EF4-FFF2-40B4-BE49-F238E27FC236}">
                <a16:creationId xmlns:a16="http://schemas.microsoft.com/office/drawing/2014/main" id="{DEB9F176-8AFE-4796-A4F3-3F390E9E7151}"/>
              </a:ext>
            </a:extLst>
          </p:cNvPr>
          <p:cNvSpPr>
            <a:spLocks noGrp="1"/>
          </p:cNvSpPr>
          <p:nvPr>
            <p:ph idx="1"/>
          </p:nvPr>
        </p:nvSpPr>
        <p:spPr>
          <a:xfrm>
            <a:off x="429491" y="1385455"/>
            <a:ext cx="11457709" cy="4791508"/>
          </a:xfrm>
        </p:spPr>
        <p:txBody>
          <a:bodyPr>
            <a:normAutofit/>
          </a:bodyPr>
          <a:lstStyle/>
          <a:p>
            <a:pPr marL="0" indent="0">
              <a:buNone/>
            </a:pPr>
            <a:endParaRPr lang="en-IN" dirty="0"/>
          </a:p>
          <a:p>
            <a:r>
              <a:rPr lang="en-IN" sz="4000" dirty="0"/>
              <a:t>Individuals with TB &amp; COVID together - </a:t>
            </a:r>
            <a:r>
              <a:rPr lang="en-IN" sz="4000" b="1" dirty="0">
                <a:solidFill>
                  <a:srgbClr val="FF0000"/>
                </a:solidFill>
              </a:rPr>
              <a:t>174</a:t>
            </a:r>
          </a:p>
          <a:p>
            <a:endParaRPr lang="en-IN" sz="4000" dirty="0"/>
          </a:p>
          <a:p>
            <a:r>
              <a:rPr lang="en-IN" sz="4000" dirty="0"/>
              <a:t>Deaths among TB-COVID                        - </a:t>
            </a:r>
            <a:r>
              <a:rPr lang="en-IN" sz="4000" b="1" dirty="0">
                <a:solidFill>
                  <a:srgbClr val="FF0000"/>
                </a:solidFill>
              </a:rPr>
              <a:t>26</a:t>
            </a:r>
          </a:p>
          <a:p>
            <a:endParaRPr lang="en-IN" sz="4000" dirty="0"/>
          </a:p>
          <a:p>
            <a:r>
              <a:rPr lang="en-IN" sz="4000" dirty="0"/>
              <a:t>TB detected through ILI/SARI through  - </a:t>
            </a:r>
            <a:r>
              <a:rPr lang="en-IN" sz="4000" b="1" dirty="0">
                <a:solidFill>
                  <a:srgbClr val="FF0000"/>
                </a:solidFill>
              </a:rPr>
              <a:t>207</a:t>
            </a:r>
          </a:p>
          <a:p>
            <a:pPr marL="0" indent="0">
              <a:buNone/>
            </a:pPr>
            <a:r>
              <a:rPr lang="en-IN" sz="4000" dirty="0"/>
              <a:t>Combined screening with COVID</a:t>
            </a:r>
          </a:p>
        </p:txBody>
      </p:sp>
      <p:sp>
        <p:nvSpPr>
          <p:cNvPr id="4" name="TextBox 3">
            <a:extLst>
              <a:ext uri="{FF2B5EF4-FFF2-40B4-BE49-F238E27FC236}">
                <a16:creationId xmlns:a16="http://schemas.microsoft.com/office/drawing/2014/main" id="{72DF4915-BA5D-43A2-BB8D-1564EB1EB1DF}"/>
              </a:ext>
            </a:extLst>
          </p:cNvPr>
          <p:cNvSpPr txBox="1"/>
          <p:nvPr/>
        </p:nvSpPr>
        <p:spPr>
          <a:xfrm>
            <a:off x="7426036" y="6176963"/>
            <a:ext cx="3366655" cy="369332"/>
          </a:xfrm>
          <a:prstGeom prst="rect">
            <a:avLst/>
          </a:prstGeom>
          <a:noFill/>
        </p:spPr>
        <p:txBody>
          <a:bodyPr wrap="square" rtlCol="0">
            <a:spAutoFit/>
          </a:bodyPr>
          <a:lstStyle/>
          <a:p>
            <a:r>
              <a:rPr lang="en-IN" b="1" dirty="0"/>
              <a:t>Data as on Dec10, 2020</a:t>
            </a:r>
          </a:p>
        </p:txBody>
      </p:sp>
    </p:spTree>
    <p:extLst>
      <p:ext uri="{BB962C8B-B14F-4D97-AF65-F5344CB8AC3E}">
        <p14:creationId xmlns:p14="http://schemas.microsoft.com/office/powerpoint/2010/main" val="231641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2CBF-CB4A-4EF6-8C9D-76057BF253DA}"/>
              </a:ext>
            </a:extLst>
          </p:cNvPr>
          <p:cNvSpPr>
            <a:spLocks noGrp="1"/>
          </p:cNvSpPr>
          <p:nvPr>
            <p:ph type="title"/>
          </p:nvPr>
        </p:nvSpPr>
        <p:spPr>
          <a:xfrm>
            <a:off x="554182" y="166255"/>
            <a:ext cx="10799618" cy="1066801"/>
          </a:xfrm>
        </p:spPr>
        <p:txBody>
          <a:bodyPr/>
          <a:lstStyle/>
          <a:p>
            <a:r>
              <a:rPr lang="en-IN" b="1" dirty="0"/>
              <a:t>Summary of Active Case Finding</a:t>
            </a:r>
          </a:p>
        </p:txBody>
      </p:sp>
      <p:graphicFrame>
        <p:nvGraphicFramePr>
          <p:cNvPr id="4" name="Content Placeholder 3">
            <a:extLst>
              <a:ext uri="{FF2B5EF4-FFF2-40B4-BE49-F238E27FC236}">
                <a16:creationId xmlns:a16="http://schemas.microsoft.com/office/drawing/2014/main" id="{148B6519-88D3-4C8E-90FF-C255ECDB3044}"/>
              </a:ext>
            </a:extLst>
          </p:cNvPr>
          <p:cNvGraphicFramePr>
            <a:graphicFrameLocks noGrp="1"/>
          </p:cNvGraphicFramePr>
          <p:nvPr>
            <p:ph idx="1"/>
            <p:extLst>
              <p:ext uri="{D42A27DB-BD31-4B8C-83A1-F6EECF244321}">
                <p14:modId xmlns:p14="http://schemas.microsoft.com/office/powerpoint/2010/main" val="523998164"/>
              </p:ext>
            </p:extLst>
          </p:nvPr>
        </p:nvGraphicFramePr>
        <p:xfrm>
          <a:off x="554182" y="1233056"/>
          <a:ext cx="10529456" cy="5509010"/>
        </p:xfrm>
        <a:graphic>
          <a:graphicData uri="http://schemas.openxmlformats.org/drawingml/2006/table">
            <a:tbl>
              <a:tblPr>
                <a:tableStyleId>{793D81CF-94F2-401A-BA57-92F5A7B2D0C5}</a:tableStyleId>
              </a:tblPr>
              <a:tblGrid>
                <a:gridCol w="1643897">
                  <a:extLst>
                    <a:ext uri="{9D8B030D-6E8A-4147-A177-3AD203B41FA5}">
                      <a16:colId xmlns:a16="http://schemas.microsoft.com/office/drawing/2014/main" val="2222696267"/>
                    </a:ext>
                  </a:extLst>
                </a:gridCol>
                <a:gridCol w="1823917">
                  <a:extLst>
                    <a:ext uri="{9D8B030D-6E8A-4147-A177-3AD203B41FA5}">
                      <a16:colId xmlns:a16="http://schemas.microsoft.com/office/drawing/2014/main" val="2801046651"/>
                    </a:ext>
                  </a:extLst>
                </a:gridCol>
                <a:gridCol w="1996010">
                  <a:extLst>
                    <a:ext uri="{9D8B030D-6E8A-4147-A177-3AD203B41FA5}">
                      <a16:colId xmlns:a16="http://schemas.microsoft.com/office/drawing/2014/main" val="2072306203"/>
                    </a:ext>
                  </a:extLst>
                </a:gridCol>
                <a:gridCol w="1673422">
                  <a:extLst>
                    <a:ext uri="{9D8B030D-6E8A-4147-A177-3AD203B41FA5}">
                      <a16:colId xmlns:a16="http://schemas.microsoft.com/office/drawing/2014/main" val="3069488046"/>
                    </a:ext>
                  </a:extLst>
                </a:gridCol>
                <a:gridCol w="1557493">
                  <a:extLst>
                    <a:ext uri="{9D8B030D-6E8A-4147-A177-3AD203B41FA5}">
                      <a16:colId xmlns:a16="http://schemas.microsoft.com/office/drawing/2014/main" val="1871402082"/>
                    </a:ext>
                  </a:extLst>
                </a:gridCol>
                <a:gridCol w="1834717">
                  <a:extLst>
                    <a:ext uri="{9D8B030D-6E8A-4147-A177-3AD203B41FA5}">
                      <a16:colId xmlns:a16="http://schemas.microsoft.com/office/drawing/2014/main" val="1864931896"/>
                    </a:ext>
                  </a:extLst>
                </a:gridCol>
              </a:tblGrid>
              <a:tr h="637011">
                <a:tc>
                  <a:txBody>
                    <a:bodyPr/>
                    <a:lstStyle/>
                    <a:p>
                      <a:pPr algn="l" fontAlgn="b"/>
                      <a:r>
                        <a:rPr lang="en-IN" sz="2000" u="none" strike="noStrike" dirty="0">
                          <a:solidFill>
                            <a:schemeClr val="bg1"/>
                          </a:solidFill>
                          <a:effectLst/>
                        </a:rPr>
                        <a:t>District</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n-IN" sz="2000" u="none" strike="noStrike" dirty="0">
                          <a:solidFill>
                            <a:schemeClr val="bg1"/>
                          </a:solidFill>
                          <a:effectLst/>
                        </a:rPr>
                        <a:t>Eligible for screening</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n-IN" sz="2000" u="none" strike="noStrike" dirty="0">
                          <a:solidFill>
                            <a:schemeClr val="bg1"/>
                          </a:solidFill>
                          <a:effectLst/>
                        </a:rPr>
                        <a:t>Actually screened</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n-IN" sz="2000" u="none" strike="noStrike" dirty="0">
                          <a:solidFill>
                            <a:schemeClr val="bg1"/>
                          </a:solidFill>
                          <a:effectLst/>
                        </a:rPr>
                        <a:t>PTB identified</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n-IN" sz="2000" u="none" strike="noStrike" dirty="0">
                          <a:solidFill>
                            <a:schemeClr val="bg1"/>
                          </a:solidFill>
                          <a:effectLst/>
                        </a:rPr>
                        <a:t>Tested for TB</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l" fontAlgn="b"/>
                      <a:r>
                        <a:rPr lang="en-IN" sz="2000" u="none" strike="noStrike" dirty="0">
                          <a:solidFill>
                            <a:schemeClr val="bg1"/>
                          </a:solidFill>
                          <a:effectLst/>
                        </a:rPr>
                        <a:t>Diagnosed as TB</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2027962233"/>
                  </a:ext>
                </a:extLst>
              </a:tr>
              <a:tr h="283979">
                <a:tc>
                  <a:txBody>
                    <a:bodyPr/>
                    <a:lstStyle/>
                    <a:p>
                      <a:pPr algn="ctr" fontAlgn="b"/>
                      <a:r>
                        <a:rPr lang="en-IN" sz="1600" u="none" strike="noStrike" dirty="0">
                          <a:effectLst/>
                        </a:rPr>
                        <a:t>Alappuzha</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86881</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10990</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1740</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1479</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64</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237554"/>
                  </a:ext>
                </a:extLst>
              </a:tr>
              <a:tr h="283979">
                <a:tc>
                  <a:txBody>
                    <a:bodyPr/>
                    <a:lstStyle/>
                    <a:p>
                      <a:pPr algn="ctr" fontAlgn="b"/>
                      <a:r>
                        <a:rPr lang="en-IN" sz="1600" u="none" strike="noStrike">
                          <a:effectLst/>
                        </a:rPr>
                        <a:t>Ernakulam</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65962</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37765</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1303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1115</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79</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8885421"/>
                  </a:ext>
                </a:extLst>
              </a:tr>
              <a:tr h="283979">
                <a:tc>
                  <a:txBody>
                    <a:bodyPr/>
                    <a:lstStyle/>
                    <a:p>
                      <a:pPr algn="ctr" fontAlgn="b"/>
                      <a:r>
                        <a:rPr lang="en-IN" sz="1600" u="none" strike="noStrike">
                          <a:effectLst/>
                        </a:rPr>
                        <a:t>Idukki</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58207</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49239</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3397</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2571</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40</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6881858"/>
                  </a:ext>
                </a:extLst>
              </a:tr>
              <a:tr h="283979">
                <a:tc>
                  <a:txBody>
                    <a:bodyPr/>
                    <a:lstStyle/>
                    <a:p>
                      <a:pPr algn="ctr" fontAlgn="b"/>
                      <a:r>
                        <a:rPr lang="en-IN" sz="1600" u="none" strike="noStrike">
                          <a:effectLst/>
                        </a:rPr>
                        <a:t>Kasaragod</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28863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10685</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2443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2076</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129</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6918811"/>
                  </a:ext>
                </a:extLst>
              </a:tr>
              <a:tr h="283979">
                <a:tc>
                  <a:txBody>
                    <a:bodyPr/>
                    <a:lstStyle/>
                    <a:p>
                      <a:pPr algn="ctr" fontAlgn="b"/>
                      <a:r>
                        <a:rPr lang="en-IN" sz="1600" u="none" strike="noStrike">
                          <a:effectLst/>
                        </a:rPr>
                        <a:t>Kollam</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106188</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44956</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1913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1234</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42</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1228433"/>
                  </a:ext>
                </a:extLst>
              </a:tr>
              <a:tr h="283979">
                <a:tc>
                  <a:txBody>
                    <a:bodyPr/>
                    <a:lstStyle/>
                    <a:p>
                      <a:pPr algn="ctr" fontAlgn="b"/>
                      <a:r>
                        <a:rPr lang="en-IN" sz="1600" u="none" strike="noStrike">
                          <a:effectLst/>
                        </a:rPr>
                        <a:t>Kottayam</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171767</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156519</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472</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290</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6794703"/>
                  </a:ext>
                </a:extLst>
              </a:tr>
              <a:tr h="283979">
                <a:tc>
                  <a:txBody>
                    <a:bodyPr/>
                    <a:lstStyle/>
                    <a:p>
                      <a:pPr algn="ctr" fontAlgn="b"/>
                      <a:r>
                        <a:rPr lang="en-IN" sz="1600" u="none" strike="noStrike">
                          <a:effectLst/>
                        </a:rPr>
                        <a:t>Kozhikode</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89047</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71803</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3844</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2488</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24</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6604700"/>
                  </a:ext>
                </a:extLst>
              </a:tr>
              <a:tr h="514003">
                <a:tc>
                  <a:txBody>
                    <a:bodyPr/>
                    <a:lstStyle/>
                    <a:p>
                      <a:pPr algn="ctr" fontAlgn="b"/>
                      <a:r>
                        <a:rPr lang="en-IN" sz="1600" u="none" strike="noStrike">
                          <a:effectLst/>
                        </a:rPr>
                        <a:t>Malappuram</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95163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79983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3188</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2953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85</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8512280"/>
                  </a:ext>
                </a:extLst>
              </a:tr>
              <a:tr h="283979">
                <a:tc>
                  <a:txBody>
                    <a:bodyPr/>
                    <a:lstStyle/>
                    <a:p>
                      <a:pPr algn="ctr" fontAlgn="b"/>
                      <a:r>
                        <a:rPr lang="en-IN" sz="1600" u="none" strike="noStrike">
                          <a:effectLst/>
                        </a:rPr>
                        <a:t>Palakkad</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73198</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12251</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1652</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1591</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22</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1269870"/>
                  </a:ext>
                </a:extLst>
              </a:tr>
              <a:tr h="514003">
                <a:tc>
                  <a:txBody>
                    <a:bodyPr/>
                    <a:lstStyle/>
                    <a:p>
                      <a:pPr algn="ctr" fontAlgn="b"/>
                      <a:r>
                        <a:rPr lang="en-IN" sz="1600" u="none" strike="noStrike">
                          <a:effectLst/>
                        </a:rPr>
                        <a:t>Pathanamthitta</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45235</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19532</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2394</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1897</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120</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2186175"/>
                  </a:ext>
                </a:extLst>
              </a:tr>
              <a:tr h="283979">
                <a:tc>
                  <a:txBody>
                    <a:bodyPr/>
                    <a:lstStyle/>
                    <a:p>
                      <a:pPr algn="ctr" fontAlgn="b"/>
                      <a:r>
                        <a:rPr lang="en-IN" sz="1600" u="none" strike="noStrike">
                          <a:effectLst/>
                        </a:rPr>
                        <a:t>Thrissur</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130813</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75621</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5408</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5052</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32</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1370177"/>
                  </a:ext>
                </a:extLst>
              </a:tr>
              <a:tr h="283979">
                <a:tc>
                  <a:txBody>
                    <a:bodyPr/>
                    <a:lstStyle/>
                    <a:p>
                      <a:pPr algn="ctr" fontAlgn="b"/>
                      <a:r>
                        <a:rPr lang="en-IN" sz="1600" u="none" strike="noStrike">
                          <a:effectLst/>
                        </a:rPr>
                        <a:t>Trivandrum</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119226</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57480</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7461</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4099</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47</a:t>
                      </a:r>
                      <a:endParaRPr lang="en-I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7890001"/>
                  </a:ext>
                </a:extLst>
              </a:tr>
              <a:tr h="283979">
                <a:tc>
                  <a:txBody>
                    <a:bodyPr/>
                    <a:lstStyle/>
                    <a:p>
                      <a:pPr algn="ctr" fontAlgn="b"/>
                      <a:r>
                        <a:rPr lang="en-IN" sz="1600" u="none" strike="noStrike">
                          <a:effectLst/>
                        </a:rPr>
                        <a:t>Wayanad</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43508</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1572</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1145</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1145</a:t>
                      </a:r>
                      <a:endParaRPr lang="en-IN"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95</a:t>
                      </a:r>
                      <a:endParaRPr lang="en-IN"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5405605"/>
                  </a:ext>
                </a:extLst>
              </a:tr>
              <a:tr h="283979">
                <a:tc>
                  <a:txBody>
                    <a:bodyPr/>
                    <a:lstStyle/>
                    <a:p>
                      <a:pPr algn="ctr" fontAlgn="b"/>
                      <a:r>
                        <a:rPr lang="en-IN" sz="1600" u="none" strike="noStrike">
                          <a:effectLst/>
                        </a:rPr>
                        <a:t>Kannur</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56976</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33074</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1325</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a:effectLst/>
                        </a:rPr>
                        <a:t>1176</a:t>
                      </a:r>
                      <a:endParaRPr lang="en-I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IN" sz="1600" u="none" strike="noStrike" dirty="0">
                          <a:effectLst/>
                        </a:rPr>
                        <a:t>19</a:t>
                      </a:r>
                      <a:endParaRPr lang="en-IN"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9355660"/>
                  </a:ext>
                </a:extLst>
              </a:tr>
              <a:tr h="354975">
                <a:tc>
                  <a:txBody>
                    <a:bodyPr/>
                    <a:lstStyle/>
                    <a:p>
                      <a:pPr algn="ctr" fontAlgn="b"/>
                      <a:r>
                        <a:rPr lang="en-IN" sz="2800" b="1" u="none" strike="noStrike">
                          <a:solidFill>
                            <a:srgbClr val="C00000"/>
                          </a:solidFill>
                          <a:effectLst/>
                        </a:rPr>
                        <a:t>Kerala</a:t>
                      </a:r>
                      <a:endParaRPr lang="en-IN" sz="28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IN" sz="2800" b="1" u="none" strike="noStrike">
                          <a:solidFill>
                            <a:srgbClr val="C00000"/>
                          </a:solidFill>
                          <a:effectLst/>
                        </a:rPr>
                        <a:t>1171034</a:t>
                      </a:r>
                      <a:endParaRPr lang="en-IN" sz="28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IN" sz="2800" b="1" u="none" strike="noStrike">
                          <a:solidFill>
                            <a:srgbClr val="C00000"/>
                          </a:solidFill>
                          <a:effectLst/>
                        </a:rPr>
                        <a:t>661470</a:t>
                      </a:r>
                      <a:endParaRPr lang="en-IN" sz="28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IN" sz="2800" b="1" u="none" strike="noStrike">
                          <a:solidFill>
                            <a:srgbClr val="C00000"/>
                          </a:solidFill>
                          <a:effectLst/>
                        </a:rPr>
                        <a:t>37685</a:t>
                      </a:r>
                      <a:endParaRPr lang="en-IN" sz="28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IN" sz="2800" b="1" u="none" strike="noStrike">
                          <a:solidFill>
                            <a:srgbClr val="C00000"/>
                          </a:solidFill>
                          <a:effectLst/>
                        </a:rPr>
                        <a:t>29166</a:t>
                      </a:r>
                      <a:endParaRPr lang="en-IN" sz="28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n-IN" sz="2800" b="1" u="none" strike="noStrike" dirty="0">
                          <a:solidFill>
                            <a:srgbClr val="C00000"/>
                          </a:solidFill>
                          <a:effectLst/>
                        </a:rPr>
                        <a:t>802</a:t>
                      </a:r>
                      <a:endParaRPr lang="en-IN" sz="28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1695453"/>
                  </a:ext>
                </a:extLst>
              </a:tr>
            </a:tbl>
          </a:graphicData>
        </a:graphic>
      </p:graphicFrame>
    </p:spTree>
    <p:extLst>
      <p:ext uri="{BB962C8B-B14F-4D97-AF65-F5344CB8AC3E}">
        <p14:creationId xmlns:p14="http://schemas.microsoft.com/office/powerpoint/2010/main" val="26472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312D367-5293-48B7-9183-806E1D59E1F6}"/>
              </a:ext>
            </a:extLst>
          </p:cNvPr>
          <p:cNvGraphicFramePr>
            <a:graphicFrameLocks noGrp="1"/>
          </p:cNvGraphicFramePr>
          <p:nvPr>
            <p:ph idx="1"/>
            <p:extLst>
              <p:ext uri="{D42A27DB-BD31-4B8C-83A1-F6EECF244321}">
                <p14:modId xmlns:p14="http://schemas.microsoft.com/office/powerpoint/2010/main" val="2274729933"/>
              </p:ext>
            </p:extLst>
          </p:nvPr>
        </p:nvGraphicFramePr>
        <p:xfrm>
          <a:off x="554183" y="1454727"/>
          <a:ext cx="11194472" cy="4572000"/>
        </p:xfrm>
        <a:graphic>
          <a:graphicData uri="http://schemas.openxmlformats.org/drawingml/2006/table">
            <a:tbl>
              <a:tblPr>
                <a:tableStyleId>{616DA210-FB5B-4158-B5E0-FEB733F419BA}</a:tableStyleId>
              </a:tblPr>
              <a:tblGrid>
                <a:gridCol w="2927786">
                  <a:extLst>
                    <a:ext uri="{9D8B030D-6E8A-4147-A177-3AD203B41FA5}">
                      <a16:colId xmlns:a16="http://schemas.microsoft.com/office/drawing/2014/main" val="1049347107"/>
                    </a:ext>
                  </a:extLst>
                </a:gridCol>
                <a:gridCol w="1531140">
                  <a:extLst>
                    <a:ext uri="{9D8B030D-6E8A-4147-A177-3AD203B41FA5}">
                      <a16:colId xmlns:a16="http://schemas.microsoft.com/office/drawing/2014/main" val="2962057579"/>
                    </a:ext>
                  </a:extLst>
                </a:gridCol>
                <a:gridCol w="1582061">
                  <a:extLst>
                    <a:ext uri="{9D8B030D-6E8A-4147-A177-3AD203B41FA5}">
                      <a16:colId xmlns:a16="http://schemas.microsoft.com/office/drawing/2014/main" val="1793240997"/>
                    </a:ext>
                  </a:extLst>
                </a:gridCol>
                <a:gridCol w="1440575">
                  <a:extLst>
                    <a:ext uri="{9D8B030D-6E8A-4147-A177-3AD203B41FA5}">
                      <a16:colId xmlns:a16="http://schemas.microsoft.com/office/drawing/2014/main" val="4133489026"/>
                    </a:ext>
                  </a:extLst>
                </a:gridCol>
                <a:gridCol w="1324814">
                  <a:extLst>
                    <a:ext uri="{9D8B030D-6E8A-4147-A177-3AD203B41FA5}">
                      <a16:colId xmlns:a16="http://schemas.microsoft.com/office/drawing/2014/main" val="3564468362"/>
                    </a:ext>
                  </a:extLst>
                </a:gridCol>
                <a:gridCol w="1306103">
                  <a:extLst>
                    <a:ext uri="{9D8B030D-6E8A-4147-A177-3AD203B41FA5}">
                      <a16:colId xmlns:a16="http://schemas.microsoft.com/office/drawing/2014/main" val="1356013430"/>
                    </a:ext>
                  </a:extLst>
                </a:gridCol>
                <a:gridCol w="1081993">
                  <a:extLst>
                    <a:ext uri="{9D8B030D-6E8A-4147-A177-3AD203B41FA5}">
                      <a16:colId xmlns:a16="http://schemas.microsoft.com/office/drawing/2014/main" val="3184464686"/>
                    </a:ext>
                  </a:extLst>
                </a:gridCol>
              </a:tblGrid>
              <a:tr h="1356247">
                <a:tc>
                  <a:txBody>
                    <a:bodyPr/>
                    <a:lstStyle/>
                    <a:p>
                      <a:pPr algn="ctr" fontAlgn="b"/>
                      <a:r>
                        <a:rPr lang="en-IN" sz="2000" b="1" u="none" strike="noStrike" dirty="0">
                          <a:solidFill>
                            <a:schemeClr val="bg1"/>
                          </a:solidFill>
                          <a:effectLst/>
                        </a:rPr>
                        <a:t>Category</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Mapped for Screening/ Universe</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Actually screened</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Presumptive TB identified</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Tested for TB</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Diagnosed as TB</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tc>
                  <a:txBody>
                    <a:bodyPr/>
                    <a:lstStyle/>
                    <a:p>
                      <a:pPr algn="ctr" fontAlgn="b"/>
                      <a:r>
                        <a:rPr lang="en-IN" sz="2000" b="1" u="none" strike="noStrike" dirty="0">
                          <a:solidFill>
                            <a:schemeClr val="bg1"/>
                          </a:solidFill>
                          <a:effectLst/>
                        </a:rPr>
                        <a:t>Test Positivity Rate</a:t>
                      </a:r>
                      <a:endParaRPr lang="en-IN" sz="2000" b="1" i="0" u="none" strike="noStrike" dirty="0">
                        <a:solidFill>
                          <a:schemeClr val="bg1"/>
                        </a:solidFill>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1836979895"/>
                  </a:ext>
                </a:extLst>
              </a:tr>
              <a:tr h="1222069">
                <a:tc>
                  <a:txBody>
                    <a:bodyPr/>
                    <a:lstStyle/>
                    <a:p>
                      <a:pPr algn="l" fontAlgn="b"/>
                      <a:r>
                        <a:rPr lang="en-US" sz="2000" u="none" strike="noStrike">
                          <a:effectLst/>
                        </a:rPr>
                        <a:t>Individuals with High Vulnerability to develop TB (Vulnerability Mapping)</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976147</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537371</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30900</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23585</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610</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2.6</a:t>
                      </a:r>
                      <a:endParaRPr lang="en-IN"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90647"/>
                  </a:ext>
                </a:extLst>
              </a:tr>
              <a:tr h="498421">
                <a:tc>
                  <a:txBody>
                    <a:bodyPr/>
                    <a:lstStyle/>
                    <a:p>
                      <a:pPr algn="l" fontAlgn="b"/>
                      <a:r>
                        <a:rPr lang="en-IN" sz="2000" u="none" strike="noStrike" dirty="0">
                          <a:effectLst/>
                        </a:rPr>
                        <a:t>Palliative Care/Bedridden</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132800</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66156</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1753</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1066</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37</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3.5</a:t>
                      </a:r>
                      <a:endParaRPr lang="en-IN"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5108302"/>
                  </a:ext>
                </a:extLst>
              </a:tr>
              <a:tr h="498421">
                <a:tc>
                  <a:txBody>
                    <a:bodyPr/>
                    <a:lstStyle/>
                    <a:p>
                      <a:pPr algn="l" fontAlgn="b"/>
                      <a:r>
                        <a:rPr lang="en-US" sz="2000" u="none" strike="noStrike">
                          <a:effectLst/>
                        </a:rPr>
                        <a:t>Elderly at old age homes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19494</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15350</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1743</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1226</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25</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a:t>
                      </a:r>
                      <a:endParaRPr lang="en-IN"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6439156"/>
                  </a:ext>
                </a:extLst>
              </a:tr>
              <a:tr h="498421">
                <a:tc>
                  <a:txBody>
                    <a:bodyPr/>
                    <a:lstStyle/>
                    <a:p>
                      <a:pPr algn="l" fontAlgn="b"/>
                      <a:r>
                        <a:rPr lang="en-IN" sz="2000" u="none" strike="noStrike">
                          <a:effectLst/>
                        </a:rPr>
                        <a:t>ILI</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36417</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34417</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2437</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2437</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69</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2.8</a:t>
                      </a:r>
                      <a:endParaRPr lang="en-IN"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597700"/>
                  </a:ext>
                </a:extLst>
              </a:tr>
              <a:tr h="498421">
                <a:tc>
                  <a:txBody>
                    <a:bodyPr/>
                    <a:lstStyle/>
                    <a:p>
                      <a:pPr algn="l" fontAlgn="b"/>
                      <a:r>
                        <a:rPr lang="en-IN" sz="2000" u="none" strike="noStrike">
                          <a:effectLst/>
                        </a:rPr>
                        <a:t>SARI</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6176</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6176</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852</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a:effectLst/>
                        </a:rPr>
                        <a:t>852</a:t>
                      </a:r>
                      <a:endParaRPr lang="en-IN"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61</a:t>
                      </a:r>
                      <a:endParaRPr lang="en-IN"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IN" sz="2000" u="none" strike="noStrike" dirty="0">
                          <a:effectLst/>
                        </a:rPr>
                        <a:t>7.2</a:t>
                      </a:r>
                      <a:endParaRPr lang="en-IN"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0068987"/>
                  </a:ext>
                </a:extLst>
              </a:tr>
            </a:tbl>
          </a:graphicData>
        </a:graphic>
      </p:graphicFrame>
      <p:sp>
        <p:nvSpPr>
          <p:cNvPr id="2" name="TextBox 1">
            <a:extLst>
              <a:ext uri="{FF2B5EF4-FFF2-40B4-BE49-F238E27FC236}">
                <a16:creationId xmlns:a16="http://schemas.microsoft.com/office/drawing/2014/main" id="{C332E567-17BC-4657-B1DE-5D2A03CA6303}"/>
              </a:ext>
            </a:extLst>
          </p:cNvPr>
          <p:cNvSpPr txBox="1"/>
          <p:nvPr/>
        </p:nvSpPr>
        <p:spPr>
          <a:xfrm>
            <a:off x="443345" y="374073"/>
            <a:ext cx="11499273" cy="954107"/>
          </a:xfrm>
          <a:prstGeom prst="rect">
            <a:avLst/>
          </a:prstGeom>
          <a:noFill/>
        </p:spPr>
        <p:txBody>
          <a:bodyPr wrap="square" rtlCol="0">
            <a:spAutoFit/>
          </a:bodyPr>
          <a:lstStyle/>
          <a:p>
            <a:pPr algn="ctr"/>
            <a:r>
              <a:rPr lang="en-IN" sz="2800" b="1" dirty="0"/>
              <a:t>Results of Active Case Finding/Intensified Case Finding as part of catch Up campaign</a:t>
            </a:r>
          </a:p>
        </p:txBody>
      </p:sp>
    </p:spTree>
    <p:extLst>
      <p:ext uri="{BB962C8B-B14F-4D97-AF65-F5344CB8AC3E}">
        <p14:creationId xmlns:p14="http://schemas.microsoft.com/office/powerpoint/2010/main" val="25077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F6B6-6967-41E2-A809-3386397E058D}"/>
              </a:ext>
            </a:extLst>
          </p:cNvPr>
          <p:cNvSpPr>
            <a:spLocks noGrp="1"/>
          </p:cNvSpPr>
          <p:nvPr>
            <p:ph type="title"/>
          </p:nvPr>
        </p:nvSpPr>
        <p:spPr>
          <a:xfrm>
            <a:off x="304799" y="365125"/>
            <a:ext cx="11554691" cy="1325563"/>
          </a:xfrm>
        </p:spPr>
        <p:txBody>
          <a:bodyPr>
            <a:normAutofit/>
          </a:bodyPr>
          <a:lstStyle/>
          <a:p>
            <a:r>
              <a:rPr lang="en-IN" dirty="0"/>
              <a:t>Presumptive TB Examination &amp; Microbiologically Confirmed TB – November 2019&amp; November 2020</a:t>
            </a:r>
          </a:p>
        </p:txBody>
      </p:sp>
      <p:graphicFrame>
        <p:nvGraphicFramePr>
          <p:cNvPr id="6" name="Content Placeholder 5">
            <a:extLst>
              <a:ext uri="{FF2B5EF4-FFF2-40B4-BE49-F238E27FC236}">
                <a16:creationId xmlns:a16="http://schemas.microsoft.com/office/drawing/2014/main" id="{4B61649D-D96C-43A9-A67E-A8AF141EDB2A}"/>
              </a:ext>
            </a:extLst>
          </p:cNvPr>
          <p:cNvGraphicFramePr>
            <a:graphicFrameLocks noGrp="1"/>
          </p:cNvGraphicFramePr>
          <p:nvPr>
            <p:ph idx="1"/>
            <p:extLst>
              <p:ext uri="{D42A27DB-BD31-4B8C-83A1-F6EECF244321}">
                <p14:modId xmlns:p14="http://schemas.microsoft.com/office/powerpoint/2010/main" val="2736299589"/>
              </p:ext>
            </p:extLst>
          </p:nvPr>
        </p:nvGraphicFramePr>
        <p:xfrm>
          <a:off x="304799" y="1825624"/>
          <a:ext cx="9864437" cy="48245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F4DE37C-757B-452E-B655-96071C687A6E}"/>
              </a:ext>
            </a:extLst>
          </p:cNvPr>
          <p:cNvSpPr txBox="1"/>
          <p:nvPr/>
        </p:nvSpPr>
        <p:spPr>
          <a:xfrm>
            <a:off x="9185563" y="4141965"/>
            <a:ext cx="2812473" cy="1477328"/>
          </a:xfrm>
          <a:prstGeom prst="rect">
            <a:avLst/>
          </a:prstGeom>
          <a:solidFill>
            <a:srgbClr val="FFFF00"/>
          </a:solidFill>
        </p:spPr>
        <p:txBody>
          <a:bodyPr wrap="square" rtlCol="0">
            <a:spAutoFit/>
          </a:bodyPr>
          <a:lstStyle/>
          <a:p>
            <a:r>
              <a:rPr lang="en-IN" dirty="0"/>
              <a:t>10 out of 14 districts had diagnosed same number of TB cases in November 2020 as compared to November 2019</a:t>
            </a:r>
          </a:p>
        </p:txBody>
      </p:sp>
    </p:spTree>
    <p:extLst>
      <p:ext uri="{BB962C8B-B14F-4D97-AF65-F5344CB8AC3E}">
        <p14:creationId xmlns:p14="http://schemas.microsoft.com/office/powerpoint/2010/main" val="157358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381B-BC9D-4F81-84F8-77CFC65F5E2F}"/>
              </a:ext>
            </a:extLst>
          </p:cNvPr>
          <p:cNvSpPr>
            <a:spLocks noGrp="1"/>
          </p:cNvSpPr>
          <p:nvPr>
            <p:ph type="title"/>
          </p:nvPr>
        </p:nvSpPr>
        <p:spPr>
          <a:xfrm>
            <a:off x="0" y="1"/>
            <a:ext cx="12192000" cy="1136072"/>
          </a:xfrm>
          <a:solidFill>
            <a:srgbClr val="0070C0"/>
          </a:solidFill>
        </p:spPr>
        <p:txBody>
          <a:bodyPr>
            <a:normAutofit/>
          </a:bodyPr>
          <a:lstStyle/>
          <a:p>
            <a:r>
              <a:rPr lang="en-IN" sz="5400" b="1" dirty="0">
                <a:solidFill>
                  <a:schemeClr val="bg1"/>
                </a:solidFill>
              </a:rPr>
              <a:t>Comparison of Data- 2019 &amp; 2020 -NIKSHAY</a:t>
            </a:r>
          </a:p>
        </p:txBody>
      </p:sp>
      <p:graphicFrame>
        <p:nvGraphicFramePr>
          <p:cNvPr id="4" name="Table 4">
            <a:extLst>
              <a:ext uri="{FF2B5EF4-FFF2-40B4-BE49-F238E27FC236}">
                <a16:creationId xmlns:a16="http://schemas.microsoft.com/office/drawing/2014/main" id="{C4D7F8F9-C21F-4771-8F77-37431C3D74F0}"/>
              </a:ext>
            </a:extLst>
          </p:cNvPr>
          <p:cNvGraphicFramePr>
            <a:graphicFrameLocks noGrp="1"/>
          </p:cNvGraphicFramePr>
          <p:nvPr>
            <p:ph idx="1"/>
            <p:extLst>
              <p:ext uri="{D42A27DB-BD31-4B8C-83A1-F6EECF244321}">
                <p14:modId xmlns:p14="http://schemas.microsoft.com/office/powerpoint/2010/main" val="218414065"/>
              </p:ext>
            </p:extLst>
          </p:nvPr>
        </p:nvGraphicFramePr>
        <p:xfrm>
          <a:off x="803565" y="1385456"/>
          <a:ext cx="10266219" cy="5184881"/>
        </p:xfrm>
        <a:graphic>
          <a:graphicData uri="http://schemas.openxmlformats.org/drawingml/2006/table">
            <a:tbl>
              <a:tblPr firstRow="1" bandRow="1">
                <a:tableStyleId>{BDBED569-4797-4DF1-A0F4-6AAB3CD982D8}</a:tableStyleId>
              </a:tblPr>
              <a:tblGrid>
                <a:gridCol w="3422073">
                  <a:extLst>
                    <a:ext uri="{9D8B030D-6E8A-4147-A177-3AD203B41FA5}">
                      <a16:colId xmlns:a16="http://schemas.microsoft.com/office/drawing/2014/main" val="2132041887"/>
                    </a:ext>
                  </a:extLst>
                </a:gridCol>
                <a:gridCol w="3317189">
                  <a:extLst>
                    <a:ext uri="{9D8B030D-6E8A-4147-A177-3AD203B41FA5}">
                      <a16:colId xmlns:a16="http://schemas.microsoft.com/office/drawing/2014/main" val="3976712905"/>
                    </a:ext>
                  </a:extLst>
                </a:gridCol>
                <a:gridCol w="3526957">
                  <a:extLst>
                    <a:ext uri="{9D8B030D-6E8A-4147-A177-3AD203B41FA5}">
                      <a16:colId xmlns:a16="http://schemas.microsoft.com/office/drawing/2014/main" val="1931734241"/>
                    </a:ext>
                  </a:extLst>
                </a:gridCol>
              </a:tblGrid>
              <a:tr h="763500">
                <a:tc>
                  <a:txBody>
                    <a:bodyPr/>
                    <a:lstStyle/>
                    <a:p>
                      <a:endParaRPr lang="en-IN" sz="3200"/>
                    </a:p>
                  </a:txBody>
                  <a:tcPr/>
                </a:tc>
                <a:tc>
                  <a:txBody>
                    <a:bodyPr/>
                    <a:lstStyle/>
                    <a:p>
                      <a:r>
                        <a:rPr lang="en-IN" sz="3200" dirty="0"/>
                        <a:t>2019 </a:t>
                      </a:r>
                    </a:p>
                  </a:txBody>
                  <a:tcPr/>
                </a:tc>
                <a:tc>
                  <a:txBody>
                    <a:bodyPr/>
                    <a:lstStyle/>
                    <a:p>
                      <a:r>
                        <a:rPr lang="en-IN" sz="3200" dirty="0"/>
                        <a:t>2020 </a:t>
                      </a:r>
                    </a:p>
                  </a:txBody>
                  <a:tcPr/>
                </a:tc>
                <a:extLst>
                  <a:ext uri="{0D108BD9-81ED-4DB2-BD59-A6C34878D82A}">
                    <a16:rowId xmlns:a16="http://schemas.microsoft.com/office/drawing/2014/main" val="3381751204"/>
                  </a:ext>
                </a:extLst>
              </a:tr>
              <a:tr h="659802">
                <a:tc>
                  <a:txBody>
                    <a:bodyPr/>
                    <a:lstStyle/>
                    <a:p>
                      <a:r>
                        <a:rPr lang="en-IN" sz="3200" dirty="0"/>
                        <a:t>TB Notification</a:t>
                      </a:r>
                    </a:p>
                  </a:txBody>
                  <a:tcPr/>
                </a:tc>
                <a:tc>
                  <a:txBody>
                    <a:bodyPr/>
                    <a:lstStyle/>
                    <a:p>
                      <a:r>
                        <a:rPr lang="en-IN" sz="3200" dirty="0"/>
                        <a:t>25614</a:t>
                      </a:r>
                    </a:p>
                  </a:txBody>
                  <a:tcPr/>
                </a:tc>
                <a:tc>
                  <a:txBody>
                    <a:bodyPr/>
                    <a:lstStyle/>
                    <a:p>
                      <a:r>
                        <a:rPr lang="en-IN" sz="3200" dirty="0"/>
                        <a:t>21206 (82%)</a:t>
                      </a:r>
                    </a:p>
                  </a:txBody>
                  <a:tcPr/>
                </a:tc>
                <a:extLst>
                  <a:ext uri="{0D108BD9-81ED-4DB2-BD59-A6C34878D82A}">
                    <a16:rowId xmlns:a16="http://schemas.microsoft.com/office/drawing/2014/main" val="2487415073"/>
                  </a:ext>
                </a:extLst>
              </a:tr>
              <a:tr h="659802">
                <a:tc>
                  <a:txBody>
                    <a:bodyPr/>
                    <a:lstStyle/>
                    <a:p>
                      <a:r>
                        <a:rPr lang="en-IN" sz="3200" dirty="0"/>
                        <a:t>UDST</a:t>
                      </a:r>
                    </a:p>
                  </a:txBody>
                  <a:tcPr/>
                </a:tc>
                <a:tc>
                  <a:txBody>
                    <a:bodyPr/>
                    <a:lstStyle/>
                    <a:p>
                      <a:r>
                        <a:rPr lang="en-IN" sz="3200" dirty="0"/>
                        <a:t>58%</a:t>
                      </a:r>
                    </a:p>
                  </a:txBody>
                  <a:tcPr/>
                </a:tc>
                <a:tc>
                  <a:txBody>
                    <a:bodyPr/>
                    <a:lstStyle/>
                    <a:p>
                      <a:r>
                        <a:rPr lang="en-IN" sz="3200" dirty="0"/>
                        <a:t>63%</a:t>
                      </a:r>
                    </a:p>
                  </a:txBody>
                  <a:tcPr/>
                </a:tc>
                <a:extLst>
                  <a:ext uri="{0D108BD9-81ED-4DB2-BD59-A6C34878D82A}">
                    <a16:rowId xmlns:a16="http://schemas.microsoft.com/office/drawing/2014/main" val="3389605127"/>
                  </a:ext>
                </a:extLst>
              </a:tr>
              <a:tr h="968177">
                <a:tc>
                  <a:txBody>
                    <a:bodyPr/>
                    <a:lstStyle/>
                    <a:p>
                      <a:r>
                        <a:rPr lang="en-IN" sz="3200" dirty="0"/>
                        <a:t>Aware of HIV status</a:t>
                      </a:r>
                    </a:p>
                  </a:txBody>
                  <a:tcPr/>
                </a:tc>
                <a:tc>
                  <a:txBody>
                    <a:bodyPr/>
                    <a:lstStyle/>
                    <a:p>
                      <a:r>
                        <a:rPr lang="en-IN" sz="3200" dirty="0"/>
                        <a:t>87%</a:t>
                      </a:r>
                    </a:p>
                  </a:txBody>
                  <a:tcPr/>
                </a:tc>
                <a:tc>
                  <a:txBody>
                    <a:bodyPr/>
                    <a:lstStyle/>
                    <a:p>
                      <a:r>
                        <a:rPr lang="en-IN" sz="3200" dirty="0"/>
                        <a:t>91%</a:t>
                      </a:r>
                    </a:p>
                  </a:txBody>
                  <a:tcPr/>
                </a:tc>
                <a:extLst>
                  <a:ext uri="{0D108BD9-81ED-4DB2-BD59-A6C34878D82A}">
                    <a16:rowId xmlns:a16="http://schemas.microsoft.com/office/drawing/2014/main" val="3552503734"/>
                  </a:ext>
                </a:extLst>
              </a:tr>
              <a:tr h="968177">
                <a:tc>
                  <a:txBody>
                    <a:bodyPr/>
                    <a:lstStyle/>
                    <a:p>
                      <a:r>
                        <a:rPr lang="en-IN" sz="3200" dirty="0"/>
                        <a:t>Contact Tracing</a:t>
                      </a:r>
                    </a:p>
                  </a:txBody>
                  <a:tcPr/>
                </a:tc>
                <a:tc>
                  <a:txBody>
                    <a:bodyPr/>
                    <a:lstStyle/>
                    <a:p>
                      <a:r>
                        <a:rPr lang="en-IN" sz="3200" dirty="0"/>
                        <a:t>61%</a:t>
                      </a:r>
                    </a:p>
                  </a:txBody>
                  <a:tcPr/>
                </a:tc>
                <a:tc>
                  <a:txBody>
                    <a:bodyPr/>
                    <a:lstStyle/>
                    <a:p>
                      <a:r>
                        <a:rPr lang="en-IN" sz="3200" dirty="0"/>
                        <a:t>85%</a:t>
                      </a:r>
                    </a:p>
                  </a:txBody>
                  <a:tcPr/>
                </a:tc>
                <a:extLst>
                  <a:ext uri="{0D108BD9-81ED-4DB2-BD59-A6C34878D82A}">
                    <a16:rowId xmlns:a16="http://schemas.microsoft.com/office/drawing/2014/main" val="2959476875"/>
                  </a:ext>
                </a:extLst>
              </a:tr>
              <a:tr h="968177">
                <a:tc>
                  <a:txBody>
                    <a:bodyPr/>
                    <a:lstStyle/>
                    <a:p>
                      <a:r>
                        <a:rPr lang="en-IN" sz="3200" dirty="0"/>
                        <a:t>Lost to Follow Up (Jan-June)</a:t>
                      </a:r>
                    </a:p>
                  </a:txBody>
                  <a:tcPr/>
                </a:tc>
                <a:tc>
                  <a:txBody>
                    <a:bodyPr/>
                    <a:lstStyle/>
                    <a:p>
                      <a:r>
                        <a:rPr lang="en-IN" sz="3200" dirty="0"/>
                        <a:t>2 %</a:t>
                      </a:r>
                    </a:p>
                  </a:txBody>
                  <a:tcPr/>
                </a:tc>
                <a:tc>
                  <a:txBody>
                    <a:bodyPr/>
                    <a:lstStyle/>
                    <a:p>
                      <a:r>
                        <a:rPr lang="en-IN" sz="3200" dirty="0"/>
                        <a:t>2 %</a:t>
                      </a:r>
                    </a:p>
                  </a:txBody>
                  <a:tcPr/>
                </a:tc>
                <a:extLst>
                  <a:ext uri="{0D108BD9-81ED-4DB2-BD59-A6C34878D82A}">
                    <a16:rowId xmlns:a16="http://schemas.microsoft.com/office/drawing/2014/main" val="862498597"/>
                  </a:ext>
                </a:extLst>
              </a:tr>
            </a:tbl>
          </a:graphicData>
        </a:graphic>
      </p:graphicFrame>
    </p:spTree>
    <p:extLst>
      <p:ext uri="{BB962C8B-B14F-4D97-AF65-F5344CB8AC3E}">
        <p14:creationId xmlns:p14="http://schemas.microsoft.com/office/powerpoint/2010/main" val="194930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E589-396F-433A-9208-CE9D9857FF87}"/>
              </a:ext>
            </a:extLst>
          </p:cNvPr>
          <p:cNvSpPr>
            <a:spLocks noGrp="1"/>
          </p:cNvSpPr>
          <p:nvPr>
            <p:ph type="title"/>
          </p:nvPr>
        </p:nvSpPr>
        <p:spPr>
          <a:xfrm>
            <a:off x="0" y="1"/>
            <a:ext cx="12192000" cy="1025235"/>
          </a:xfrm>
          <a:solidFill>
            <a:srgbClr val="0070C0"/>
          </a:solidFill>
        </p:spPr>
        <p:txBody>
          <a:bodyPr>
            <a:normAutofit fontScale="90000"/>
          </a:bodyPr>
          <a:lstStyle/>
          <a:p>
            <a:pPr algn="ctr"/>
            <a:r>
              <a:rPr lang="en-IN" sz="7200" dirty="0">
                <a:solidFill>
                  <a:schemeClr val="bg1"/>
                </a:solidFill>
              </a:rPr>
              <a:t>Kerala- Setting</a:t>
            </a:r>
          </a:p>
        </p:txBody>
      </p:sp>
      <p:sp>
        <p:nvSpPr>
          <p:cNvPr id="8" name="Rectangle 7">
            <a:extLst>
              <a:ext uri="{FF2B5EF4-FFF2-40B4-BE49-F238E27FC236}">
                <a16:creationId xmlns:a16="http://schemas.microsoft.com/office/drawing/2014/main" id="{2DED49F9-8B90-40AD-86B6-507ACB4BBE37}"/>
              </a:ext>
            </a:extLst>
          </p:cNvPr>
          <p:cNvSpPr/>
          <p:nvPr/>
        </p:nvSpPr>
        <p:spPr>
          <a:xfrm>
            <a:off x="124691" y="1191491"/>
            <a:ext cx="6165273" cy="5541817"/>
          </a:xfrm>
          <a:prstGeom prst="rect">
            <a:avLst/>
          </a:prstGeom>
          <a:solidFill>
            <a:schemeClr val="accent6">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Content Placeholder 8">
            <a:extLst>
              <a:ext uri="{FF2B5EF4-FFF2-40B4-BE49-F238E27FC236}">
                <a16:creationId xmlns:a16="http://schemas.microsoft.com/office/drawing/2014/main" id="{2EF6A1EB-1A35-4A68-AA23-84913E0931CE}"/>
              </a:ext>
            </a:extLst>
          </p:cNvPr>
          <p:cNvSpPr>
            <a:spLocks noGrp="1"/>
          </p:cNvSpPr>
          <p:nvPr>
            <p:ph idx="1"/>
          </p:nvPr>
        </p:nvSpPr>
        <p:spPr>
          <a:xfrm>
            <a:off x="6483927" y="1191491"/>
            <a:ext cx="5417129" cy="55399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endParaRPr lang="en-IN" dirty="0">
              <a:solidFill>
                <a:schemeClr val="tx1"/>
              </a:solidFill>
            </a:endParaRPr>
          </a:p>
          <a:p>
            <a:endParaRPr lang="en-IN" dirty="0">
              <a:solidFill>
                <a:schemeClr val="tx1"/>
              </a:solidFill>
            </a:endParaRPr>
          </a:p>
          <a:p>
            <a:endParaRPr lang="en-IN" dirty="0">
              <a:solidFill>
                <a:schemeClr val="tx1"/>
              </a:solidFill>
            </a:endParaRPr>
          </a:p>
          <a:p>
            <a:r>
              <a:rPr lang="en-IN" dirty="0">
                <a:solidFill>
                  <a:schemeClr val="tx1"/>
                </a:solidFill>
              </a:rPr>
              <a:t>Well integrated with the primary health care systems</a:t>
            </a:r>
          </a:p>
          <a:p>
            <a:pPr marL="0" indent="0">
              <a:buNone/>
            </a:pPr>
            <a:endParaRPr lang="en-IN" b="1" dirty="0">
              <a:solidFill>
                <a:schemeClr val="tx1"/>
              </a:solidFill>
            </a:endParaRPr>
          </a:p>
          <a:p>
            <a:pPr marL="0" indent="0">
              <a:buNone/>
            </a:pPr>
            <a:r>
              <a:rPr lang="en-IN" b="1" dirty="0">
                <a:solidFill>
                  <a:schemeClr val="tx1"/>
                </a:solidFill>
              </a:rPr>
              <a:t>Additional Structures Built for TB Elimination </a:t>
            </a:r>
          </a:p>
          <a:p>
            <a:r>
              <a:rPr lang="en-IN" dirty="0">
                <a:solidFill>
                  <a:schemeClr val="tx1"/>
                </a:solidFill>
              </a:rPr>
              <a:t>District TB Elimination Board</a:t>
            </a:r>
          </a:p>
          <a:p>
            <a:r>
              <a:rPr lang="en-IN" dirty="0">
                <a:solidFill>
                  <a:schemeClr val="tx1"/>
                </a:solidFill>
              </a:rPr>
              <a:t>LSG TB Elimination Task Forces</a:t>
            </a:r>
          </a:p>
          <a:p>
            <a:r>
              <a:rPr lang="en-IN" dirty="0">
                <a:solidFill>
                  <a:schemeClr val="tx1"/>
                </a:solidFill>
              </a:rPr>
              <a:t> STEPS (System for TB Elimination in Private Sector)</a:t>
            </a:r>
          </a:p>
          <a:p>
            <a:endParaRPr lang="en-IN" dirty="0">
              <a:solidFill>
                <a:schemeClr val="tx1"/>
              </a:solidFill>
            </a:endParaRPr>
          </a:p>
          <a:p>
            <a:endParaRPr lang="en-IN" dirty="0"/>
          </a:p>
        </p:txBody>
      </p:sp>
      <p:sp>
        <p:nvSpPr>
          <p:cNvPr id="11" name="TextBox 10">
            <a:extLst>
              <a:ext uri="{FF2B5EF4-FFF2-40B4-BE49-F238E27FC236}">
                <a16:creationId xmlns:a16="http://schemas.microsoft.com/office/drawing/2014/main" id="{9130940C-12E0-430D-AAC9-2A6E7BEEB6FA}"/>
              </a:ext>
            </a:extLst>
          </p:cNvPr>
          <p:cNvSpPr txBox="1"/>
          <p:nvPr/>
        </p:nvSpPr>
        <p:spPr>
          <a:xfrm>
            <a:off x="124690" y="1191489"/>
            <a:ext cx="6165273" cy="5632311"/>
          </a:xfrm>
          <a:prstGeom prst="rect">
            <a:avLst/>
          </a:prstGeom>
          <a:solidFill>
            <a:schemeClr val="bg1"/>
          </a:solidFill>
          <a:ln w="38100">
            <a:solidFill>
              <a:schemeClr val="tx1"/>
            </a:solidFill>
          </a:ln>
        </p:spPr>
        <p:txBody>
          <a:bodyPr wrap="square" rtlCol="0">
            <a:spAutoFit/>
          </a:bodyPr>
          <a:lstStyle/>
          <a:p>
            <a:r>
              <a:rPr lang="en-IN" sz="2400" b="1" dirty="0"/>
              <a:t>Population                     : 34.1 Million</a:t>
            </a:r>
          </a:p>
          <a:p>
            <a:endParaRPr lang="en-IN" sz="2400" b="1" dirty="0"/>
          </a:p>
          <a:p>
            <a:r>
              <a:rPr lang="en-IN" sz="2400" b="1" dirty="0"/>
              <a:t>I M R                               :  7 /1000 live births</a:t>
            </a:r>
          </a:p>
          <a:p>
            <a:endParaRPr lang="en-IN" sz="2400" b="1" dirty="0"/>
          </a:p>
          <a:p>
            <a:r>
              <a:rPr lang="en-IN" sz="2400" b="1" dirty="0"/>
              <a:t>Female Literacy Rate   :  92.07 %</a:t>
            </a:r>
          </a:p>
          <a:p>
            <a:endParaRPr lang="en-IN" sz="2400" b="1" dirty="0"/>
          </a:p>
          <a:p>
            <a:r>
              <a:rPr lang="en-IN" sz="2400" b="1" dirty="0"/>
              <a:t>Systematic Primary Healthcare network           (1 ASHA for 1000, 2 MPHW for 5000 population, 1 PHC for 25000 population, Nearly 100% Vacancies filled)</a:t>
            </a:r>
          </a:p>
          <a:p>
            <a:endParaRPr lang="en-IN" sz="2400" b="1" dirty="0"/>
          </a:p>
          <a:p>
            <a:r>
              <a:rPr lang="en-IN" sz="2400" b="1" dirty="0"/>
              <a:t>Strong Local Self Government System</a:t>
            </a:r>
          </a:p>
          <a:p>
            <a:endParaRPr lang="en-IN" sz="2400" b="1" dirty="0"/>
          </a:p>
          <a:p>
            <a:endParaRPr lang="en-IN" sz="2400" b="1" dirty="0"/>
          </a:p>
          <a:p>
            <a:r>
              <a:rPr lang="en-IN" sz="2400" b="1" dirty="0"/>
              <a:t>‘</a:t>
            </a:r>
            <a:r>
              <a:rPr lang="en-IN" sz="2400" b="1" dirty="0" err="1"/>
              <a:t>Kudumbasree</a:t>
            </a:r>
            <a:r>
              <a:rPr lang="en-IN" sz="2400" b="1" dirty="0"/>
              <a:t>’- Women Empowerment Project</a:t>
            </a:r>
          </a:p>
        </p:txBody>
      </p:sp>
      <p:sp>
        <p:nvSpPr>
          <p:cNvPr id="12" name="TextBox 11">
            <a:extLst>
              <a:ext uri="{FF2B5EF4-FFF2-40B4-BE49-F238E27FC236}">
                <a16:creationId xmlns:a16="http://schemas.microsoft.com/office/drawing/2014/main" id="{2F5B002F-B767-4508-8CAF-C83B1145C38D}"/>
              </a:ext>
            </a:extLst>
          </p:cNvPr>
          <p:cNvSpPr txBox="1"/>
          <p:nvPr/>
        </p:nvSpPr>
        <p:spPr>
          <a:xfrm>
            <a:off x="6483926" y="1191489"/>
            <a:ext cx="5417130" cy="954107"/>
          </a:xfrm>
          <a:prstGeom prst="rect">
            <a:avLst/>
          </a:prstGeom>
          <a:solidFill>
            <a:schemeClr val="accent2">
              <a:lumMod val="20000"/>
              <a:lumOff val="80000"/>
            </a:schemeClr>
          </a:solidFill>
        </p:spPr>
        <p:txBody>
          <a:bodyPr wrap="square" rtlCol="0">
            <a:spAutoFit/>
          </a:bodyPr>
          <a:lstStyle/>
          <a:p>
            <a:endParaRPr lang="en-IN" sz="2400" b="1" dirty="0"/>
          </a:p>
          <a:p>
            <a:pPr algn="ctr"/>
            <a:r>
              <a:rPr lang="en-IN" sz="3200" b="1" dirty="0"/>
              <a:t>TB Elimination Program</a:t>
            </a:r>
          </a:p>
        </p:txBody>
      </p:sp>
    </p:spTree>
    <p:extLst>
      <p:ext uri="{BB962C8B-B14F-4D97-AF65-F5344CB8AC3E}">
        <p14:creationId xmlns:p14="http://schemas.microsoft.com/office/powerpoint/2010/main" val="307087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417B-79BD-45CB-B42B-90607D0F0860}"/>
              </a:ext>
            </a:extLst>
          </p:cNvPr>
          <p:cNvSpPr>
            <a:spLocks noGrp="1"/>
          </p:cNvSpPr>
          <p:nvPr>
            <p:ph type="title"/>
          </p:nvPr>
        </p:nvSpPr>
        <p:spPr>
          <a:xfrm>
            <a:off x="0" y="1"/>
            <a:ext cx="12192000" cy="1094508"/>
          </a:xfrm>
          <a:solidFill>
            <a:srgbClr val="0070C0"/>
          </a:solidFill>
        </p:spPr>
        <p:txBody>
          <a:bodyPr>
            <a:normAutofit/>
          </a:bodyPr>
          <a:lstStyle/>
          <a:p>
            <a:r>
              <a:rPr lang="en-IN" sz="5400" dirty="0">
                <a:solidFill>
                  <a:schemeClr val="bg1"/>
                </a:solidFill>
              </a:rPr>
              <a:t>Summary</a:t>
            </a:r>
          </a:p>
        </p:txBody>
      </p:sp>
      <p:sp>
        <p:nvSpPr>
          <p:cNvPr id="3" name="Content Placeholder 2">
            <a:extLst>
              <a:ext uri="{FF2B5EF4-FFF2-40B4-BE49-F238E27FC236}">
                <a16:creationId xmlns:a16="http://schemas.microsoft.com/office/drawing/2014/main" id="{414F0A32-3382-46D8-8A54-6EE9905DC8A7}"/>
              </a:ext>
            </a:extLst>
          </p:cNvPr>
          <p:cNvSpPr>
            <a:spLocks noGrp="1"/>
          </p:cNvSpPr>
          <p:nvPr>
            <p:ph idx="1"/>
          </p:nvPr>
        </p:nvSpPr>
        <p:spPr>
          <a:xfrm>
            <a:off x="360218" y="1440873"/>
            <a:ext cx="10993582" cy="4736090"/>
          </a:xfrm>
        </p:spPr>
        <p:txBody>
          <a:bodyPr>
            <a:normAutofit fontScale="92500" lnSpcReduction="10000"/>
          </a:bodyPr>
          <a:lstStyle/>
          <a:p>
            <a:r>
              <a:rPr lang="en-IN" dirty="0"/>
              <a:t>COVID had impacted early finding of TB cases</a:t>
            </a:r>
          </a:p>
          <a:p>
            <a:endParaRPr lang="en-IN" dirty="0"/>
          </a:p>
          <a:p>
            <a:r>
              <a:rPr lang="en-IN" dirty="0"/>
              <a:t>Through meticulous planning including (1) causal analysis and establishment of systems (2) highest political and administrative commitment (3) locally customised guidelines (4) increasing efficiency of testing (5) integration with other programs (6) sustained motivation to staff at field, (7) supportive supervision and motivation- the state was able to find 82% of cases as compared to previous year. </a:t>
            </a:r>
          </a:p>
          <a:p>
            <a:endParaRPr lang="en-IN" dirty="0"/>
          </a:p>
          <a:p>
            <a:r>
              <a:rPr lang="en-IN" dirty="0"/>
              <a:t>Through delivering services at doorsteps through a robust primary healthcare system, no interruption to treatment, public health actions or increased mortality among TB patients occurred.</a:t>
            </a:r>
          </a:p>
        </p:txBody>
      </p:sp>
    </p:spTree>
    <p:extLst>
      <p:ext uri="{BB962C8B-B14F-4D97-AF65-F5344CB8AC3E}">
        <p14:creationId xmlns:p14="http://schemas.microsoft.com/office/powerpoint/2010/main" val="118046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B2BC24F-E571-4CDA-9D58-083EE251ED50}"/>
              </a:ext>
            </a:extLst>
          </p:cNvPr>
          <p:cNvGraphicFramePr>
            <a:graphicFrameLocks/>
          </p:cNvGraphicFramePr>
          <p:nvPr/>
        </p:nvGraphicFramePr>
        <p:xfrm>
          <a:off x="581892" y="1925782"/>
          <a:ext cx="7204364" cy="425334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E673E753-477A-4D1C-848C-745A4275310D}"/>
              </a:ext>
            </a:extLst>
          </p:cNvPr>
          <p:cNvSpPr>
            <a:spLocks noGrp="1"/>
          </p:cNvSpPr>
          <p:nvPr>
            <p:ph type="title"/>
          </p:nvPr>
        </p:nvSpPr>
        <p:spPr>
          <a:xfrm>
            <a:off x="0" y="1"/>
            <a:ext cx="12192000" cy="1690688"/>
          </a:xfrm>
          <a:solidFill>
            <a:schemeClr val="accent5"/>
          </a:solidFill>
        </p:spPr>
        <p:txBody>
          <a:bodyPr/>
          <a:lstStyle/>
          <a:p>
            <a:r>
              <a:rPr lang="en-IN" b="1" dirty="0">
                <a:solidFill>
                  <a:schemeClr val="bg1"/>
                </a:solidFill>
              </a:rPr>
              <a:t>Presumptive TB Examination rate Vs Total patients diagnosed under RNTCP (per 100000) - Kerala</a:t>
            </a:r>
            <a:endParaRPr lang="en-IN" dirty="0">
              <a:solidFill>
                <a:schemeClr val="bg1"/>
              </a:solidFill>
            </a:endParaRPr>
          </a:p>
        </p:txBody>
      </p:sp>
      <p:sp>
        <p:nvSpPr>
          <p:cNvPr id="8" name="Content Placeholder 3">
            <a:extLst>
              <a:ext uri="{FF2B5EF4-FFF2-40B4-BE49-F238E27FC236}">
                <a16:creationId xmlns:a16="http://schemas.microsoft.com/office/drawing/2014/main" id="{6F2B7603-CEFD-44CF-9362-01F7C5CE7057}"/>
              </a:ext>
            </a:extLst>
          </p:cNvPr>
          <p:cNvSpPr txBox="1">
            <a:spLocks/>
          </p:cNvSpPr>
          <p:nvPr/>
        </p:nvSpPr>
        <p:spPr>
          <a:xfrm>
            <a:off x="8160327" y="1690689"/>
            <a:ext cx="3796147" cy="4987202"/>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dirty="0"/>
              <a:t>High case finding efforts</a:t>
            </a:r>
          </a:p>
          <a:p>
            <a:pPr lvl="1"/>
            <a:r>
              <a:rPr lang="en-GB" dirty="0"/>
              <a:t>Increasing @ 7.5% annually</a:t>
            </a:r>
          </a:p>
          <a:p>
            <a:r>
              <a:rPr lang="en-GB" dirty="0"/>
              <a:t>Low case notification</a:t>
            </a:r>
          </a:p>
          <a:p>
            <a:pPr lvl="1"/>
            <a:r>
              <a:rPr lang="en-GB" dirty="0"/>
              <a:t>Declining @ 3% annually</a:t>
            </a:r>
          </a:p>
          <a:p>
            <a:pPr lvl="1"/>
            <a:endParaRPr lang="en-GB" dirty="0"/>
          </a:p>
          <a:p>
            <a:pPr lvl="1"/>
            <a:r>
              <a:rPr lang="en-GB" dirty="0"/>
              <a:t>Private sector drugs sales declining @10% annually</a:t>
            </a:r>
          </a:p>
          <a:p>
            <a:endParaRPr lang="en-IN" dirty="0"/>
          </a:p>
        </p:txBody>
      </p:sp>
    </p:spTree>
    <p:extLst>
      <p:ext uri="{BB962C8B-B14F-4D97-AF65-F5344CB8AC3E}">
        <p14:creationId xmlns:p14="http://schemas.microsoft.com/office/powerpoint/2010/main" val="380523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5BDA-8F1F-43C0-A302-49D12B170A4D}"/>
              </a:ext>
            </a:extLst>
          </p:cNvPr>
          <p:cNvSpPr>
            <a:spLocks noGrp="1"/>
          </p:cNvSpPr>
          <p:nvPr>
            <p:ph type="title"/>
          </p:nvPr>
        </p:nvSpPr>
        <p:spPr>
          <a:xfrm>
            <a:off x="0" y="1"/>
            <a:ext cx="12192000" cy="1177635"/>
          </a:xfrm>
          <a:solidFill>
            <a:srgbClr val="0070C0"/>
          </a:solidFill>
        </p:spPr>
        <p:txBody>
          <a:bodyPr>
            <a:normAutofit/>
          </a:bodyPr>
          <a:lstStyle/>
          <a:p>
            <a:r>
              <a:rPr lang="en-IN" sz="5400" dirty="0">
                <a:solidFill>
                  <a:schemeClr val="bg1"/>
                </a:solidFill>
              </a:rPr>
              <a:t>Objective</a:t>
            </a:r>
          </a:p>
        </p:txBody>
      </p:sp>
      <p:sp>
        <p:nvSpPr>
          <p:cNvPr id="3" name="Content Placeholder 2">
            <a:extLst>
              <a:ext uri="{FF2B5EF4-FFF2-40B4-BE49-F238E27FC236}">
                <a16:creationId xmlns:a16="http://schemas.microsoft.com/office/drawing/2014/main" id="{D9E09757-BD44-4A5D-9DD5-E96DDFFBCF6C}"/>
              </a:ext>
            </a:extLst>
          </p:cNvPr>
          <p:cNvSpPr>
            <a:spLocks noGrp="1"/>
          </p:cNvSpPr>
          <p:nvPr>
            <p:ph idx="1"/>
          </p:nvPr>
        </p:nvSpPr>
        <p:spPr>
          <a:xfrm>
            <a:off x="180110" y="1357746"/>
            <a:ext cx="11762508" cy="4819218"/>
          </a:xfrm>
        </p:spPr>
        <p:txBody>
          <a:bodyPr/>
          <a:lstStyle/>
          <a:p>
            <a:pPr marL="0" indent="0">
              <a:buNone/>
            </a:pPr>
            <a:r>
              <a:rPr lang="en-IN" sz="3200" dirty="0"/>
              <a:t>Government of Kerala has launched “Kerala TB elimination mission” aligning with the Sustainable Development Goals, with objectives to </a:t>
            </a:r>
          </a:p>
          <a:p>
            <a:endParaRPr lang="en-IN" sz="3200" dirty="0"/>
          </a:p>
          <a:p>
            <a:r>
              <a:rPr lang="en-IN" sz="3200" dirty="0"/>
              <a:t>Achieve TB Elimination by 2025 </a:t>
            </a:r>
          </a:p>
          <a:p>
            <a:r>
              <a:rPr lang="en-IN" sz="3200" dirty="0"/>
              <a:t>Zero preventable deaths due to tuberculosis in the state</a:t>
            </a:r>
          </a:p>
          <a:p>
            <a:r>
              <a:rPr lang="en-IN" sz="3200" dirty="0"/>
              <a:t>Zero catastrophic expenditure for the families due to TB</a:t>
            </a:r>
          </a:p>
          <a:p>
            <a:r>
              <a:rPr lang="en-IN" sz="3200" dirty="0"/>
              <a:t>Zero Stigma &amp; Discrimination due to TB</a:t>
            </a:r>
          </a:p>
          <a:p>
            <a:endParaRPr lang="en-IN" dirty="0"/>
          </a:p>
          <a:p>
            <a:endParaRPr lang="en-IN" dirty="0"/>
          </a:p>
        </p:txBody>
      </p:sp>
    </p:spTree>
    <p:extLst>
      <p:ext uri="{BB962C8B-B14F-4D97-AF65-F5344CB8AC3E}">
        <p14:creationId xmlns:p14="http://schemas.microsoft.com/office/powerpoint/2010/main" val="254549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157B-A32E-4641-8255-3D3D0899D4BD}"/>
              </a:ext>
            </a:extLst>
          </p:cNvPr>
          <p:cNvSpPr>
            <a:spLocks noGrp="1"/>
          </p:cNvSpPr>
          <p:nvPr>
            <p:ph type="title"/>
          </p:nvPr>
        </p:nvSpPr>
        <p:spPr>
          <a:xfrm>
            <a:off x="0" y="1"/>
            <a:ext cx="12192000" cy="1094508"/>
          </a:xfrm>
          <a:solidFill>
            <a:srgbClr val="0070C0"/>
          </a:solidFill>
        </p:spPr>
        <p:txBody>
          <a:bodyPr>
            <a:normAutofit/>
          </a:bodyPr>
          <a:lstStyle/>
          <a:p>
            <a:r>
              <a:rPr lang="en-IN" sz="4000" dirty="0">
                <a:solidFill>
                  <a:schemeClr val="bg1"/>
                </a:solidFill>
              </a:rPr>
              <a:t>Actions taken to Mitigate impact of COVID on TB services</a:t>
            </a:r>
          </a:p>
        </p:txBody>
      </p:sp>
      <p:sp>
        <p:nvSpPr>
          <p:cNvPr id="3" name="Content Placeholder 2">
            <a:extLst>
              <a:ext uri="{FF2B5EF4-FFF2-40B4-BE49-F238E27FC236}">
                <a16:creationId xmlns:a16="http://schemas.microsoft.com/office/drawing/2014/main" id="{505E194A-EBF2-4FEF-9292-5B378EFAB371}"/>
              </a:ext>
            </a:extLst>
          </p:cNvPr>
          <p:cNvSpPr>
            <a:spLocks noGrp="1"/>
          </p:cNvSpPr>
          <p:nvPr>
            <p:ph idx="1"/>
          </p:nvPr>
        </p:nvSpPr>
        <p:spPr>
          <a:xfrm>
            <a:off x="0" y="1094510"/>
            <a:ext cx="8271164" cy="5514108"/>
          </a:xfrm>
        </p:spPr>
        <p:txBody>
          <a:bodyPr>
            <a:normAutofit/>
          </a:bodyPr>
          <a:lstStyle/>
          <a:p>
            <a:endParaRPr lang="en-IN" dirty="0"/>
          </a:p>
          <a:p>
            <a:r>
              <a:rPr lang="en-IN" dirty="0"/>
              <a:t>Medicines delivered at door steps</a:t>
            </a:r>
          </a:p>
          <a:p>
            <a:r>
              <a:rPr lang="en-IN" dirty="0"/>
              <a:t>Medicines for Comorbidity delivered at door steps to TB patients</a:t>
            </a:r>
          </a:p>
          <a:p>
            <a:r>
              <a:rPr lang="en-IN" dirty="0"/>
              <a:t>Telehealth Help line started at all districts</a:t>
            </a:r>
          </a:p>
          <a:p>
            <a:r>
              <a:rPr lang="en-IN" dirty="0"/>
              <a:t>Telephonic follow up of every TB cases biweekly</a:t>
            </a:r>
          </a:p>
          <a:p>
            <a:r>
              <a:rPr lang="en-IN" dirty="0"/>
              <a:t>District level Clinical Expert Committee set up</a:t>
            </a:r>
          </a:p>
          <a:p>
            <a:r>
              <a:rPr lang="en-IN" dirty="0"/>
              <a:t>IEC through Social Medias</a:t>
            </a:r>
          </a:p>
          <a:p>
            <a:r>
              <a:rPr lang="en-IN" dirty="0"/>
              <a:t>Constant reviews and trouble shootings</a:t>
            </a:r>
          </a:p>
          <a:p>
            <a:r>
              <a:rPr lang="en-IN" dirty="0"/>
              <a:t>Best Practise documentation and facilitation of cross learnings</a:t>
            </a:r>
          </a:p>
        </p:txBody>
      </p:sp>
      <p:pic>
        <p:nvPicPr>
          <p:cNvPr id="7" name="Picture 6">
            <a:extLst>
              <a:ext uri="{FF2B5EF4-FFF2-40B4-BE49-F238E27FC236}">
                <a16:creationId xmlns:a16="http://schemas.microsoft.com/office/drawing/2014/main" id="{EEC0A592-D78B-4C01-8E3F-4C58498C3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342" y="1263086"/>
            <a:ext cx="3861968" cy="5068441"/>
          </a:xfrm>
          <a:prstGeom prst="rect">
            <a:avLst/>
          </a:prstGeom>
        </p:spPr>
      </p:pic>
    </p:spTree>
    <p:extLst>
      <p:ext uri="{BB962C8B-B14F-4D97-AF65-F5344CB8AC3E}">
        <p14:creationId xmlns:p14="http://schemas.microsoft.com/office/powerpoint/2010/main" val="337051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2F3F-C6B6-4A82-BDE1-8B25829F93A1}"/>
              </a:ext>
            </a:extLst>
          </p:cNvPr>
          <p:cNvSpPr>
            <a:spLocks noGrp="1"/>
          </p:cNvSpPr>
          <p:nvPr>
            <p:ph type="title"/>
          </p:nvPr>
        </p:nvSpPr>
        <p:spPr>
          <a:xfrm>
            <a:off x="0" y="1"/>
            <a:ext cx="12192000" cy="1357744"/>
          </a:xfrm>
          <a:solidFill>
            <a:srgbClr val="0070C0"/>
          </a:solidFill>
        </p:spPr>
        <p:txBody>
          <a:bodyPr>
            <a:normAutofit/>
          </a:bodyPr>
          <a:lstStyle/>
          <a:p>
            <a:r>
              <a:rPr lang="en-IN" dirty="0">
                <a:solidFill>
                  <a:schemeClr val="bg1"/>
                </a:solidFill>
              </a:rPr>
              <a:t>Trend Total TB Notification- Kerala (2020 Vs 2019)</a:t>
            </a:r>
          </a:p>
        </p:txBody>
      </p:sp>
      <p:graphicFrame>
        <p:nvGraphicFramePr>
          <p:cNvPr id="6" name="Content Placeholder 5">
            <a:extLst>
              <a:ext uri="{FF2B5EF4-FFF2-40B4-BE49-F238E27FC236}">
                <a16:creationId xmlns:a16="http://schemas.microsoft.com/office/drawing/2014/main" id="{37563088-8957-4D76-AAFE-D979D4380D2E}"/>
              </a:ext>
            </a:extLst>
          </p:cNvPr>
          <p:cNvGraphicFramePr>
            <a:graphicFrameLocks noGrp="1"/>
          </p:cNvGraphicFramePr>
          <p:nvPr>
            <p:ph idx="1"/>
          </p:nvPr>
        </p:nvGraphicFramePr>
        <p:xfrm>
          <a:off x="595745" y="1690256"/>
          <a:ext cx="10758055" cy="44867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07FCDA8-C602-4227-8E77-BAF9DDB25C6C}"/>
              </a:ext>
            </a:extLst>
          </p:cNvPr>
          <p:cNvSpPr txBox="1"/>
          <p:nvPr/>
        </p:nvSpPr>
        <p:spPr>
          <a:xfrm>
            <a:off x="2022764" y="3643746"/>
            <a:ext cx="8132618" cy="954107"/>
          </a:xfrm>
          <a:prstGeom prst="rect">
            <a:avLst/>
          </a:prstGeom>
          <a:solidFill>
            <a:srgbClr val="FFFF00"/>
          </a:solidFill>
        </p:spPr>
        <p:txBody>
          <a:bodyPr wrap="square" rtlCol="0">
            <a:spAutoFit/>
          </a:bodyPr>
          <a:lstStyle/>
          <a:p>
            <a:r>
              <a:rPr lang="en-IN" sz="2800" b="1" dirty="0"/>
              <a:t>Review in August revealed that, TB Case finding was affected due to COVID</a:t>
            </a:r>
          </a:p>
        </p:txBody>
      </p:sp>
    </p:spTree>
    <p:extLst>
      <p:ext uri="{BB962C8B-B14F-4D97-AF65-F5344CB8AC3E}">
        <p14:creationId xmlns:p14="http://schemas.microsoft.com/office/powerpoint/2010/main" val="322433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5676-93FB-4118-9E43-E9A6221315E5}"/>
              </a:ext>
            </a:extLst>
          </p:cNvPr>
          <p:cNvSpPr>
            <a:spLocks noGrp="1"/>
          </p:cNvSpPr>
          <p:nvPr>
            <p:ph type="title"/>
          </p:nvPr>
        </p:nvSpPr>
        <p:spPr>
          <a:xfrm>
            <a:off x="0" y="1"/>
            <a:ext cx="12192000" cy="1565563"/>
          </a:xfrm>
          <a:solidFill>
            <a:srgbClr val="0070C0"/>
          </a:solidFill>
        </p:spPr>
        <p:txBody>
          <a:bodyPr>
            <a:normAutofit fontScale="90000"/>
          </a:bodyPr>
          <a:lstStyle/>
          <a:p>
            <a:pPr algn="ctr"/>
            <a:r>
              <a:rPr lang="en-IN" sz="5400" dirty="0">
                <a:solidFill>
                  <a:schemeClr val="bg1"/>
                </a:solidFill>
              </a:rPr>
              <a:t>Causal Analysis &amp; Identified solutions to find out missed TB cases</a:t>
            </a:r>
          </a:p>
        </p:txBody>
      </p:sp>
      <p:graphicFrame>
        <p:nvGraphicFramePr>
          <p:cNvPr id="4" name="Table 4">
            <a:extLst>
              <a:ext uri="{FF2B5EF4-FFF2-40B4-BE49-F238E27FC236}">
                <a16:creationId xmlns:a16="http://schemas.microsoft.com/office/drawing/2014/main" id="{8B6ABBC9-655B-425F-AAC1-A5758ADCEC13}"/>
              </a:ext>
            </a:extLst>
          </p:cNvPr>
          <p:cNvGraphicFramePr>
            <a:graphicFrameLocks noGrp="1"/>
          </p:cNvGraphicFramePr>
          <p:nvPr>
            <p:ph idx="1"/>
            <p:extLst>
              <p:ext uri="{D42A27DB-BD31-4B8C-83A1-F6EECF244321}">
                <p14:modId xmlns:p14="http://schemas.microsoft.com/office/powerpoint/2010/main" val="4007140432"/>
              </p:ext>
            </p:extLst>
          </p:nvPr>
        </p:nvGraphicFramePr>
        <p:xfrm>
          <a:off x="277091" y="1853738"/>
          <a:ext cx="11610110" cy="4338266"/>
        </p:xfrm>
        <a:graphic>
          <a:graphicData uri="http://schemas.openxmlformats.org/drawingml/2006/table">
            <a:tbl>
              <a:tblPr firstRow="1" bandRow="1">
                <a:tableStyleId>{BDBED569-4797-4DF1-A0F4-6AAB3CD982D8}</a:tableStyleId>
              </a:tblPr>
              <a:tblGrid>
                <a:gridCol w="5909838">
                  <a:extLst>
                    <a:ext uri="{9D8B030D-6E8A-4147-A177-3AD203B41FA5}">
                      <a16:colId xmlns:a16="http://schemas.microsoft.com/office/drawing/2014/main" val="3542469726"/>
                    </a:ext>
                  </a:extLst>
                </a:gridCol>
                <a:gridCol w="5700272">
                  <a:extLst>
                    <a:ext uri="{9D8B030D-6E8A-4147-A177-3AD203B41FA5}">
                      <a16:colId xmlns:a16="http://schemas.microsoft.com/office/drawing/2014/main" val="755446661"/>
                    </a:ext>
                  </a:extLst>
                </a:gridCol>
              </a:tblGrid>
              <a:tr h="549460">
                <a:tc>
                  <a:txBody>
                    <a:bodyPr/>
                    <a:lstStyle/>
                    <a:p>
                      <a:r>
                        <a:rPr lang="en-IN" sz="3200" dirty="0"/>
                        <a:t>Challenges</a:t>
                      </a:r>
                    </a:p>
                  </a:txBody>
                  <a:tcPr/>
                </a:tc>
                <a:tc>
                  <a:txBody>
                    <a:bodyPr/>
                    <a:lstStyle/>
                    <a:p>
                      <a:r>
                        <a:rPr lang="en-IN" sz="3200" dirty="0"/>
                        <a:t>Solutions</a:t>
                      </a:r>
                    </a:p>
                  </a:txBody>
                  <a:tcPr/>
                </a:tc>
                <a:extLst>
                  <a:ext uri="{0D108BD9-81ED-4DB2-BD59-A6C34878D82A}">
                    <a16:rowId xmlns:a16="http://schemas.microsoft.com/office/drawing/2014/main" val="2567861288"/>
                  </a:ext>
                </a:extLst>
              </a:tr>
              <a:tr h="1224742">
                <a:tc>
                  <a:txBody>
                    <a:bodyPr/>
                    <a:lstStyle/>
                    <a:p>
                      <a:r>
                        <a:rPr lang="en-IN" sz="2400" dirty="0"/>
                        <a:t>People are afraid to come to hospitals/ can’t come to hospital due to transportation issues leading to delay in diagnosis</a:t>
                      </a:r>
                    </a:p>
                  </a:txBody>
                  <a:tcPr/>
                </a:tc>
                <a:tc>
                  <a:txBody>
                    <a:bodyPr/>
                    <a:lstStyle/>
                    <a:p>
                      <a:r>
                        <a:rPr lang="en-IN" sz="2400" dirty="0"/>
                        <a:t> Deliver diagnostic services at door steps. A field based system for Case Finding</a:t>
                      </a:r>
                    </a:p>
                  </a:txBody>
                  <a:tcPr/>
                </a:tc>
                <a:extLst>
                  <a:ext uri="{0D108BD9-81ED-4DB2-BD59-A6C34878D82A}">
                    <a16:rowId xmlns:a16="http://schemas.microsoft.com/office/drawing/2014/main" val="1999658635"/>
                  </a:ext>
                </a:extLst>
              </a:tr>
              <a:tr h="1127839">
                <a:tc>
                  <a:txBody>
                    <a:bodyPr/>
                    <a:lstStyle/>
                    <a:p>
                      <a:r>
                        <a:rPr lang="en-IN" sz="2400" dirty="0"/>
                        <a:t>Decreased confidence in performing TB tests for peripheral health staff</a:t>
                      </a:r>
                    </a:p>
                  </a:txBody>
                  <a:tcPr/>
                </a:tc>
                <a:tc>
                  <a:txBody>
                    <a:bodyPr/>
                    <a:lstStyle/>
                    <a:p>
                      <a:r>
                        <a:rPr lang="en-IN" sz="2400" dirty="0"/>
                        <a:t>Biosafety enhancements of laboratories </a:t>
                      </a:r>
                    </a:p>
                  </a:txBody>
                  <a:tcPr/>
                </a:tc>
                <a:extLst>
                  <a:ext uri="{0D108BD9-81ED-4DB2-BD59-A6C34878D82A}">
                    <a16:rowId xmlns:a16="http://schemas.microsoft.com/office/drawing/2014/main" val="334461899"/>
                  </a:ext>
                </a:extLst>
              </a:tr>
              <a:tr h="780811">
                <a:tc>
                  <a:txBody>
                    <a:bodyPr/>
                    <a:lstStyle/>
                    <a:p>
                      <a:r>
                        <a:rPr lang="en-IN" sz="2400" dirty="0"/>
                        <a:t>Stigma to ‘Cough’ and people are afraid to ‘cough’</a:t>
                      </a:r>
                    </a:p>
                  </a:txBody>
                  <a:tcPr/>
                </a:tc>
                <a:tc>
                  <a:txBody>
                    <a:bodyPr/>
                    <a:lstStyle/>
                    <a:p>
                      <a:r>
                        <a:rPr lang="en-IN" sz="2400" dirty="0"/>
                        <a:t>Strong ACSM campaign – Provider oriented &amp; People Oriented</a:t>
                      </a:r>
                    </a:p>
                  </a:txBody>
                  <a:tcPr/>
                </a:tc>
                <a:extLst>
                  <a:ext uri="{0D108BD9-81ED-4DB2-BD59-A6C34878D82A}">
                    <a16:rowId xmlns:a16="http://schemas.microsoft.com/office/drawing/2014/main" val="2664189912"/>
                  </a:ext>
                </a:extLst>
              </a:tr>
              <a:tr h="583605">
                <a:tc>
                  <a:txBody>
                    <a:bodyPr/>
                    <a:lstStyle/>
                    <a:p>
                      <a:r>
                        <a:rPr lang="en-IN" sz="2400" dirty="0"/>
                        <a:t>Health System preoccupied with COVID</a:t>
                      </a:r>
                    </a:p>
                  </a:txBody>
                  <a:tcPr/>
                </a:tc>
                <a:tc>
                  <a:txBody>
                    <a:bodyPr/>
                    <a:lstStyle/>
                    <a:p>
                      <a:r>
                        <a:rPr lang="en-IN" sz="2400" dirty="0"/>
                        <a:t>Integrated Approach – RCH, NCD, CD control</a:t>
                      </a:r>
                    </a:p>
                  </a:txBody>
                  <a:tcPr/>
                </a:tc>
                <a:extLst>
                  <a:ext uri="{0D108BD9-81ED-4DB2-BD59-A6C34878D82A}">
                    <a16:rowId xmlns:a16="http://schemas.microsoft.com/office/drawing/2014/main" val="1429844086"/>
                  </a:ext>
                </a:extLst>
              </a:tr>
            </a:tbl>
          </a:graphicData>
        </a:graphic>
      </p:graphicFrame>
    </p:spTree>
    <p:extLst>
      <p:ext uri="{BB962C8B-B14F-4D97-AF65-F5344CB8AC3E}">
        <p14:creationId xmlns:p14="http://schemas.microsoft.com/office/powerpoint/2010/main" val="360503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6D69-1336-48AF-9BD7-8D8438E95C07}"/>
              </a:ext>
            </a:extLst>
          </p:cNvPr>
          <p:cNvSpPr>
            <a:spLocks noGrp="1"/>
          </p:cNvSpPr>
          <p:nvPr>
            <p:ph type="title"/>
          </p:nvPr>
        </p:nvSpPr>
        <p:spPr>
          <a:xfrm>
            <a:off x="0" y="1"/>
            <a:ext cx="12192000" cy="1427017"/>
          </a:xfrm>
          <a:solidFill>
            <a:srgbClr val="0070C0"/>
          </a:solidFill>
        </p:spPr>
        <p:txBody>
          <a:bodyPr>
            <a:normAutofit/>
          </a:bodyPr>
          <a:lstStyle/>
          <a:p>
            <a:r>
              <a:rPr lang="en-IN" sz="4800" dirty="0">
                <a:solidFill>
                  <a:schemeClr val="bg1"/>
                </a:solidFill>
              </a:rPr>
              <a:t>System 1: Specimen Collection &amp; Transportation</a:t>
            </a:r>
          </a:p>
        </p:txBody>
      </p:sp>
      <p:sp>
        <p:nvSpPr>
          <p:cNvPr id="3" name="Content Placeholder 2">
            <a:extLst>
              <a:ext uri="{FF2B5EF4-FFF2-40B4-BE49-F238E27FC236}">
                <a16:creationId xmlns:a16="http://schemas.microsoft.com/office/drawing/2014/main" id="{B13489B5-4954-4599-A925-A4D74969177B}"/>
              </a:ext>
            </a:extLst>
          </p:cNvPr>
          <p:cNvSpPr>
            <a:spLocks noGrp="1"/>
          </p:cNvSpPr>
          <p:nvPr>
            <p:ph idx="1"/>
          </p:nvPr>
        </p:nvSpPr>
        <p:spPr>
          <a:xfrm>
            <a:off x="0" y="1427019"/>
            <a:ext cx="5860473" cy="5292436"/>
          </a:xfrm>
        </p:spPr>
        <p:txBody>
          <a:bodyPr>
            <a:normAutofit/>
          </a:bodyPr>
          <a:lstStyle/>
          <a:p>
            <a:endParaRPr lang="en-IN" dirty="0"/>
          </a:p>
          <a:p>
            <a:r>
              <a:rPr lang="en-IN" sz="3600" dirty="0"/>
              <a:t>Robust specimen collection &amp; Transportation system</a:t>
            </a:r>
          </a:p>
          <a:p>
            <a:r>
              <a:rPr lang="en-IN" sz="3600" dirty="0"/>
              <a:t>Subcentre to BSL labs</a:t>
            </a:r>
          </a:p>
          <a:p>
            <a:pPr marL="0" indent="0">
              <a:buNone/>
            </a:pPr>
            <a:r>
              <a:rPr lang="en-IN" sz="3600" dirty="0"/>
              <a:t> (Hub &amp; Spoke Model)</a:t>
            </a:r>
          </a:p>
          <a:p>
            <a:r>
              <a:rPr lang="en-IN" sz="3600" dirty="0"/>
              <a:t>Collection Box, Sanitising mechanism, SOP</a:t>
            </a:r>
          </a:p>
          <a:p>
            <a:r>
              <a:rPr lang="en-IN" sz="3600" dirty="0"/>
              <a:t>Training for collection, packing, Transport</a:t>
            </a:r>
          </a:p>
          <a:p>
            <a:pPr marL="0" indent="0">
              <a:buNone/>
            </a:pPr>
            <a:endParaRPr lang="en-IN" dirty="0"/>
          </a:p>
        </p:txBody>
      </p:sp>
      <p:sp>
        <p:nvSpPr>
          <p:cNvPr id="4" name="Oval 3">
            <a:extLst>
              <a:ext uri="{FF2B5EF4-FFF2-40B4-BE49-F238E27FC236}">
                <a16:creationId xmlns:a16="http://schemas.microsoft.com/office/drawing/2014/main" id="{8CF61A58-7170-4DC6-8C86-F8CD761B280B}"/>
              </a:ext>
            </a:extLst>
          </p:cNvPr>
          <p:cNvSpPr/>
          <p:nvPr/>
        </p:nvSpPr>
        <p:spPr>
          <a:xfrm>
            <a:off x="6331526" y="2396836"/>
            <a:ext cx="1537855" cy="8589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PHC 1</a:t>
            </a:r>
          </a:p>
        </p:txBody>
      </p:sp>
      <p:sp>
        <p:nvSpPr>
          <p:cNvPr id="5" name="Oval 4">
            <a:extLst>
              <a:ext uri="{FF2B5EF4-FFF2-40B4-BE49-F238E27FC236}">
                <a16:creationId xmlns:a16="http://schemas.microsoft.com/office/drawing/2014/main" id="{112630C6-928C-4F27-A52F-53CF6A51987B}"/>
              </a:ext>
            </a:extLst>
          </p:cNvPr>
          <p:cNvSpPr/>
          <p:nvPr/>
        </p:nvSpPr>
        <p:spPr>
          <a:xfrm>
            <a:off x="8368146" y="1717964"/>
            <a:ext cx="1745672" cy="8589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t>PHC 2</a:t>
            </a:r>
          </a:p>
        </p:txBody>
      </p:sp>
      <p:sp>
        <p:nvSpPr>
          <p:cNvPr id="6" name="Oval 5">
            <a:extLst>
              <a:ext uri="{FF2B5EF4-FFF2-40B4-BE49-F238E27FC236}">
                <a16:creationId xmlns:a16="http://schemas.microsoft.com/office/drawing/2014/main" id="{749772AB-A6BF-485E-8EED-F1732654A067}"/>
              </a:ext>
            </a:extLst>
          </p:cNvPr>
          <p:cNvSpPr/>
          <p:nvPr/>
        </p:nvSpPr>
        <p:spPr>
          <a:xfrm>
            <a:off x="10557164" y="2272145"/>
            <a:ext cx="1371600" cy="8589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PHC 3</a:t>
            </a:r>
          </a:p>
        </p:txBody>
      </p:sp>
      <p:sp>
        <p:nvSpPr>
          <p:cNvPr id="7" name="Oval 6">
            <a:extLst>
              <a:ext uri="{FF2B5EF4-FFF2-40B4-BE49-F238E27FC236}">
                <a16:creationId xmlns:a16="http://schemas.microsoft.com/office/drawing/2014/main" id="{CAE1D591-C1B6-4185-BF0D-D0CB4317718A}"/>
              </a:ext>
            </a:extLst>
          </p:cNvPr>
          <p:cNvSpPr/>
          <p:nvPr/>
        </p:nvSpPr>
        <p:spPr>
          <a:xfrm>
            <a:off x="7869381" y="3131127"/>
            <a:ext cx="2798619" cy="11568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err="1">
                <a:solidFill>
                  <a:schemeClr val="tx1"/>
                </a:solidFill>
              </a:rPr>
              <a:t>Truenat</a:t>
            </a:r>
            <a:r>
              <a:rPr lang="en-IN" sz="2400" b="1" dirty="0">
                <a:solidFill>
                  <a:schemeClr val="tx1"/>
                </a:solidFill>
              </a:rPr>
              <a:t> Lab at TU</a:t>
            </a:r>
          </a:p>
        </p:txBody>
      </p:sp>
      <p:sp>
        <p:nvSpPr>
          <p:cNvPr id="8" name="Oval 7">
            <a:extLst>
              <a:ext uri="{FF2B5EF4-FFF2-40B4-BE49-F238E27FC236}">
                <a16:creationId xmlns:a16="http://schemas.microsoft.com/office/drawing/2014/main" id="{AD36014F-D9C3-4166-8182-432CBBFCD53E}"/>
              </a:ext>
            </a:extLst>
          </p:cNvPr>
          <p:cNvSpPr/>
          <p:nvPr/>
        </p:nvSpPr>
        <p:spPr>
          <a:xfrm>
            <a:off x="9684327" y="4703618"/>
            <a:ext cx="1898073" cy="97674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District Hub</a:t>
            </a:r>
          </a:p>
        </p:txBody>
      </p:sp>
      <p:sp>
        <p:nvSpPr>
          <p:cNvPr id="9" name="Oval 8">
            <a:extLst>
              <a:ext uri="{FF2B5EF4-FFF2-40B4-BE49-F238E27FC236}">
                <a16:creationId xmlns:a16="http://schemas.microsoft.com/office/drawing/2014/main" id="{7F99F4F1-0DA4-4432-A233-4019F06FB76B}"/>
              </a:ext>
            </a:extLst>
          </p:cNvPr>
          <p:cNvSpPr/>
          <p:nvPr/>
        </p:nvSpPr>
        <p:spPr>
          <a:xfrm>
            <a:off x="6864928" y="5680364"/>
            <a:ext cx="1898073" cy="103909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CDST Lab</a:t>
            </a:r>
          </a:p>
        </p:txBody>
      </p:sp>
      <p:cxnSp>
        <p:nvCxnSpPr>
          <p:cNvPr id="11" name="Straight Arrow Connector 10">
            <a:extLst>
              <a:ext uri="{FF2B5EF4-FFF2-40B4-BE49-F238E27FC236}">
                <a16:creationId xmlns:a16="http://schemas.microsoft.com/office/drawing/2014/main" id="{26EC8A74-E4DD-4268-B022-2C0E7D3CD77D}"/>
              </a:ext>
            </a:extLst>
          </p:cNvPr>
          <p:cNvCxnSpPr>
            <a:endCxn id="7" idx="1"/>
          </p:cNvCxnSpPr>
          <p:nvPr/>
        </p:nvCxnSpPr>
        <p:spPr>
          <a:xfrm>
            <a:off x="7869381" y="2992582"/>
            <a:ext cx="409848" cy="3079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C98849-9D7D-400E-91BA-8CBFF8F9F3EF}"/>
              </a:ext>
            </a:extLst>
          </p:cNvPr>
          <p:cNvCxnSpPr>
            <a:cxnSpLocks/>
            <a:endCxn id="7" idx="0"/>
          </p:cNvCxnSpPr>
          <p:nvPr/>
        </p:nvCxnSpPr>
        <p:spPr>
          <a:xfrm>
            <a:off x="9213273" y="2561511"/>
            <a:ext cx="55418" cy="5696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0EBE63-355D-4837-8913-A92ED6DC6ADB}"/>
              </a:ext>
            </a:extLst>
          </p:cNvPr>
          <p:cNvCxnSpPr>
            <a:cxnSpLocks/>
          </p:cNvCxnSpPr>
          <p:nvPr/>
        </p:nvCxnSpPr>
        <p:spPr>
          <a:xfrm flipH="1">
            <a:off x="10404764" y="3015736"/>
            <a:ext cx="457200" cy="4090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CD8479-6788-4733-A59A-9421606F535D}"/>
              </a:ext>
            </a:extLst>
          </p:cNvPr>
          <p:cNvCxnSpPr>
            <a:cxnSpLocks/>
            <a:endCxn id="9" idx="0"/>
          </p:cNvCxnSpPr>
          <p:nvPr/>
        </p:nvCxnSpPr>
        <p:spPr>
          <a:xfrm flipH="1">
            <a:off x="7813965" y="4265620"/>
            <a:ext cx="1163780" cy="14147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CC4345A-BB19-4F4F-B8B4-6A20D8BAAABC}"/>
              </a:ext>
            </a:extLst>
          </p:cNvPr>
          <p:cNvCxnSpPr>
            <a:cxnSpLocks/>
            <a:stCxn id="8" idx="2"/>
          </p:cNvCxnSpPr>
          <p:nvPr/>
        </p:nvCxnSpPr>
        <p:spPr>
          <a:xfrm flipH="1">
            <a:off x="8749147" y="5191991"/>
            <a:ext cx="935180" cy="11152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ABA3E89-8BA3-4CB2-9261-EEA08C9F88A6}"/>
              </a:ext>
            </a:extLst>
          </p:cNvPr>
          <p:cNvCxnSpPr>
            <a:cxnSpLocks/>
          </p:cNvCxnSpPr>
          <p:nvPr/>
        </p:nvCxnSpPr>
        <p:spPr>
          <a:xfrm>
            <a:off x="9871363" y="4265620"/>
            <a:ext cx="422564" cy="5247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398863B-3E97-4316-850B-EAA88F763A2B}"/>
              </a:ext>
            </a:extLst>
          </p:cNvPr>
          <p:cNvSpPr txBox="1"/>
          <p:nvPr/>
        </p:nvSpPr>
        <p:spPr>
          <a:xfrm>
            <a:off x="5860471" y="1717964"/>
            <a:ext cx="762001" cy="369332"/>
          </a:xfrm>
          <a:prstGeom prst="rect">
            <a:avLst/>
          </a:prstGeom>
          <a:solidFill>
            <a:schemeClr val="accent4">
              <a:lumMod val="20000"/>
              <a:lumOff val="80000"/>
            </a:schemeClr>
          </a:solidFill>
        </p:spPr>
        <p:txBody>
          <a:bodyPr wrap="square" rtlCol="0">
            <a:spAutoFit/>
          </a:bodyPr>
          <a:lstStyle/>
          <a:p>
            <a:r>
              <a:rPr lang="en-IN" dirty="0"/>
              <a:t>SC 1</a:t>
            </a:r>
          </a:p>
        </p:txBody>
      </p:sp>
      <p:sp>
        <p:nvSpPr>
          <p:cNvPr id="29" name="TextBox 28">
            <a:extLst>
              <a:ext uri="{FF2B5EF4-FFF2-40B4-BE49-F238E27FC236}">
                <a16:creationId xmlns:a16="http://schemas.microsoft.com/office/drawing/2014/main" id="{528A7C7D-D3BA-4FA2-8296-F52F4508A4F9}"/>
              </a:ext>
            </a:extLst>
          </p:cNvPr>
          <p:cNvSpPr txBox="1"/>
          <p:nvPr/>
        </p:nvSpPr>
        <p:spPr>
          <a:xfrm>
            <a:off x="7079671" y="1870364"/>
            <a:ext cx="762001" cy="369332"/>
          </a:xfrm>
          <a:prstGeom prst="rect">
            <a:avLst/>
          </a:prstGeom>
          <a:solidFill>
            <a:schemeClr val="accent4">
              <a:lumMod val="20000"/>
              <a:lumOff val="80000"/>
            </a:schemeClr>
          </a:solidFill>
        </p:spPr>
        <p:txBody>
          <a:bodyPr wrap="square" rtlCol="0">
            <a:spAutoFit/>
          </a:bodyPr>
          <a:lstStyle/>
          <a:p>
            <a:r>
              <a:rPr lang="en-IN" dirty="0"/>
              <a:t>SC 2</a:t>
            </a:r>
          </a:p>
        </p:txBody>
      </p:sp>
      <p:sp>
        <p:nvSpPr>
          <p:cNvPr id="30" name="TextBox 29">
            <a:extLst>
              <a:ext uri="{FF2B5EF4-FFF2-40B4-BE49-F238E27FC236}">
                <a16:creationId xmlns:a16="http://schemas.microsoft.com/office/drawing/2014/main" id="{34ED88BE-4003-4300-9B71-FF2AD0410F02}"/>
              </a:ext>
            </a:extLst>
          </p:cNvPr>
          <p:cNvSpPr txBox="1"/>
          <p:nvPr/>
        </p:nvSpPr>
        <p:spPr>
          <a:xfrm>
            <a:off x="5541818" y="3347691"/>
            <a:ext cx="762001" cy="369332"/>
          </a:xfrm>
          <a:prstGeom prst="rect">
            <a:avLst/>
          </a:prstGeom>
          <a:solidFill>
            <a:schemeClr val="accent4">
              <a:lumMod val="20000"/>
              <a:lumOff val="80000"/>
            </a:schemeClr>
          </a:solidFill>
        </p:spPr>
        <p:txBody>
          <a:bodyPr wrap="square" rtlCol="0">
            <a:spAutoFit/>
          </a:bodyPr>
          <a:lstStyle/>
          <a:p>
            <a:r>
              <a:rPr lang="en-IN" dirty="0"/>
              <a:t>SC 3</a:t>
            </a:r>
          </a:p>
        </p:txBody>
      </p:sp>
      <p:cxnSp>
        <p:nvCxnSpPr>
          <p:cNvPr id="31" name="Straight Arrow Connector 30">
            <a:extLst>
              <a:ext uri="{FF2B5EF4-FFF2-40B4-BE49-F238E27FC236}">
                <a16:creationId xmlns:a16="http://schemas.microsoft.com/office/drawing/2014/main" id="{F7459F27-D545-4C6E-8C67-BACCE494C422}"/>
              </a:ext>
            </a:extLst>
          </p:cNvPr>
          <p:cNvCxnSpPr>
            <a:cxnSpLocks/>
            <a:endCxn id="4" idx="1"/>
          </p:cNvCxnSpPr>
          <p:nvPr/>
        </p:nvCxnSpPr>
        <p:spPr>
          <a:xfrm>
            <a:off x="6265148" y="2088874"/>
            <a:ext cx="291592" cy="433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40A00B0-7D91-463B-B144-D805757D6532}"/>
              </a:ext>
            </a:extLst>
          </p:cNvPr>
          <p:cNvCxnSpPr>
            <a:cxnSpLocks/>
          </p:cNvCxnSpPr>
          <p:nvPr/>
        </p:nvCxnSpPr>
        <p:spPr>
          <a:xfrm flipV="1">
            <a:off x="6303819" y="3146563"/>
            <a:ext cx="387604" cy="3535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945185A-0728-4384-B11C-3208838CA7B2}"/>
              </a:ext>
            </a:extLst>
          </p:cNvPr>
          <p:cNvCxnSpPr>
            <a:cxnSpLocks/>
          </p:cNvCxnSpPr>
          <p:nvPr/>
        </p:nvCxnSpPr>
        <p:spPr>
          <a:xfrm flipH="1">
            <a:off x="7554112" y="2175243"/>
            <a:ext cx="169797" cy="329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01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83E8-818B-4FCF-AE9D-DE2129E6BA7D}"/>
              </a:ext>
            </a:extLst>
          </p:cNvPr>
          <p:cNvSpPr>
            <a:spLocks noGrp="1"/>
          </p:cNvSpPr>
          <p:nvPr>
            <p:ph type="title"/>
          </p:nvPr>
        </p:nvSpPr>
        <p:spPr>
          <a:xfrm>
            <a:off x="0" y="1"/>
            <a:ext cx="12192000" cy="1690688"/>
          </a:xfrm>
          <a:solidFill>
            <a:srgbClr val="0070C0"/>
          </a:solidFill>
        </p:spPr>
        <p:txBody>
          <a:bodyPr>
            <a:normAutofit/>
          </a:bodyPr>
          <a:lstStyle/>
          <a:p>
            <a:pPr algn="ctr"/>
            <a:r>
              <a:rPr lang="en-IN" sz="5400" dirty="0">
                <a:solidFill>
                  <a:schemeClr val="bg1"/>
                </a:solidFill>
              </a:rPr>
              <a:t>Systems 2 : Molecular Tests &amp; Biosafety Enhancements </a:t>
            </a:r>
          </a:p>
        </p:txBody>
      </p:sp>
      <p:graphicFrame>
        <p:nvGraphicFramePr>
          <p:cNvPr id="4" name="Table 4">
            <a:extLst>
              <a:ext uri="{FF2B5EF4-FFF2-40B4-BE49-F238E27FC236}">
                <a16:creationId xmlns:a16="http://schemas.microsoft.com/office/drawing/2014/main" id="{04BBE0DC-B41D-4763-932C-122AD47F2249}"/>
              </a:ext>
            </a:extLst>
          </p:cNvPr>
          <p:cNvGraphicFramePr>
            <a:graphicFrameLocks noGrp="1"/>
          </p:cNvGraphicFramePr>
          <p:nvPr>
            <p:ph idx="1"/>
            <p:extLst>
              <p:ext uri="{D42A27DB-BD31-4B8C-83A1-F6EECF244321}">
                <p14:modId xmlns:p14="http://schemas.microsoft.com/office/powerpoint/2010/main" val="2565957856"/>
              </p:ext>
            </p:extLst>
          </p:nvPr>
        </p:nvGraphicFramePr>
        <p:xfrm>
          <a:off x="381000" y="1828800"/>
          <a:ext cx="11430000" cy="3685309"/>
        </p:xfrm>
        <a:graphic>
          <a:graphicData uri="http://schemas.openxmlformats.org/drawingml/2006/table">
            <a:tbl>
              <a:tblPr firstRow="1" bandRow="1">
                <a:tableStyleId>{BDBED569-4797-4DF1-A0F4-6AAB3CD982D8}</a:tableStyleId>
              </a:tblPr>
              <a:tblGrid>
                <a:gridCol w="3235036">
                  <a:extLst>
                    <a:ext uri="{9D8B030D-6E8A-4147-A177-3AD203B41FA5}">
                      <a16:colId xmlns:a16="http://schemas.microsoft.com/office/drawing/2014/main" val="1211210746"/>
                    </a:ext>
                  </a:extLst>
                </a:gridCol>
                <a:gridCol w="4125191">
                  <a:extLst>
                    <a:ext uri="{9D8B030D-6E8A-4147-A177-3AD203B41FA5}">
                      <a16:colId xmlns:a16="http://schemas.microsoft.com/office/drawing/2014/main" val="1649487175"/>
                    </a:ext>
                  </a:extLst>
                </a:gridCol>
                <a:gridCol w="4069773">
                  <a:extLst>
                    <a:ext uri="{9D8B030D-6E8A-4147-A177-3AD203B41FA5}">
                      <a16:colId xmlns:a16="http://schemas.microsoft.com/office/drawing/2014/main" val="3062803467"/>
                    </a:ext>
                  </a:extLst>
                </a:gridCol>
              </a:tblGrid>
              <a:tr h="745445">
                <a:tc>
                  <a:txBody>
                    <a:bodyPr/>
                    <a:lstStyle/>
                    <a:p>
                      <a:endParaRPr lang="en-IN" dirty="0"/>
                    </a:p>
                  </a:txBody>
                  <a:tcPr/>
                </a:tc>
                <a:tc>
                  <a:txBody>
                    <a:bodyPr/>
                    <a:lstStyle/>
                    <a:p>
                      <a:r>
                        <a:rPr lang="en-IN" sz="3200" dirty="0"/>
                        <a:t>Public Sector</a:t>
                      </a:r>
                    </a:p>
                  </a:txBody>
                  <a:tcPr/>
                </a:tc>
                <a:tc>
                  <a:txBody>
                    <a:bodyPr/>
                    <a:lstStyle/>
                    <a:p>
                      <a:r>
                        <a:rPr lang="en-IN" sz="3200" dirty="0"/>
                        <a:t>Private Sector</a:t>
                      </a:r>
                    </a:p>
                  </a:txBody>
                  <a:tcPr/>
                </a:tc>
                <a:extLst>
                  <a:ext uri="{0D108BD9-81ED-4DB2-BD59-A6C34878D82A}">
                    <a16:rowId xmlns:a16="http://schemas.microsoft.com/office/drawing/2014/main" val="1083066982"/>
                  </a:ext>
                </a:extLst>
              </a:tr>
              <a:tr h="1469932">
                <a:tc>
                  <a:txBody>
                    <a:bodyPr/>
                    <a:lstStyle/>
                    <a:p>
                      <a:r>
                        <a:rPr lang="en-IN" sz="3200" dirty="0" err="1"/>
                        <a:t>Xpert</a:t>
                      </a:r>
                      <a:r>
                        <a:rPr lang="en-IN" sz="3200" dirty="0"/>
                        <a:t> </a:t>
                      </a:r>
                    </a:p>
                    <a:p>
                      <a:r>
                        <a:rPr lang="en-IN" sz="3200" dirty="0"/>
                        <a:t>(CB NAAT)</a:t>
                      </a:r>
                    </a:p>
                  </a:txBody>
                  <a:tcPr/>
                </a:tc>
                <a:tc>
                  <a:txBody>
                    <a:bodyPr/>
                    <a:lstStyle/>
                    <a:p>
                      <a:r>
                        <a:rPr lang="en-IN" sz="3200" dirty="0"/>
                        <a:t>36  (12 additional machines purchased)</a:t>
                      </a:r>
                    </a:p>
                  </a:txBody>
                  <a:tcPr/>
                </a:tc>
                <a:tc>
                  <a:txBody>
                    <a:bodyPr/>
                    <a:lstStyle/>
                    <a:p>
                      <a:r>
                        <a:rPr lang="en-IN" sz="3200" dirty="0"/>
                        <a:t>24</a:t>
                      </a:r>
                    </a:p>
                  </a:txBody>
                  <a:tcPr/>
                </a:tc>
                <a:extLst>
                  <a:ext uri="{0D108BD9-81ED-4DB2-BD59-A6C34878D82A}">
                    <a16:rowId xmlns:a16="http://schemas.microsoft.com/office/drawing/2014/main" val="2578883154"/>
                  </a:ext>
                </a:extLst>
              </a:tr>
              <a:tr h="1469932">
                <a:tc>
                  <a:txBody>
                    <a:bodyPr/>
                    <a:lstStyle/>
                    <a:p>
                      <a:r>
                        <a:rPr lang="en-IN" sz="3200" dirty="0" err="1"/>
                        <a:t>Truenat</a:t>
                      </a:r>
                      <a:endParaRPr lang="en-IN" sz="3200" dirty="0"/>
                    </a:p>
                  </a:txBody>
                  <a:tcPr/>
                </a:tc>
                <a:tc>
                  <a:txBody>
                    <a:bodyPr/>
                    <a:lstStyle/>
                    <a:p>
                      <a:r>
                        <a:rPr lang="en-IN" sz="3200" dirty="0"/>
                        <a:t>75 (20 additional machines purchased)</a:t>
                      </a:r>
                    </a:p>
                  </a:txBody>
                  <a:tcPr/>
                </a:tc>
                <a:tc>
                  <a:txBody>
                    <a:bodyPr/>
                    <a:lstStyle/>
                    <a:p>
                      <a:r>
                        <a:rPr lang="en-IN" sz="3200" dirty="0"/>
                        <a:t>52</a:t>
                      </a:r>
                    </a:p>
                  </a:txBody>
                  <a:tcPr/>
                </a:tc>
                <a:extLst>
                  <a:ext uri="{0D108BD9-81ED-4DB2-BD59-A6C34878D82A}">
                    <a16:rowId xmlns:a16="http://schemas.microsoft.com/office/drawing/2014/main" val="4191534534"/>
                  </a:ext>
                </a:extLst>
              </a:tr>
            </a:tbl>
          </a:graphicData>
        </a:graphic>
      </p:graphicFrame>
      <p:sp>
        <p:nvSpPr>
          <p:cNvPr id="5" name="TextBox 4">
            <a:extLst>
              <a:ext uri="{FF2B5EF4-FFF2-40B4-BE49-F238E27FC236}">
                <a16:creationId xmlns:a16="http://schemas.microsoft.com/office/drawing/2014/main" id="{ADB7F7FC-90B8-45ED-B9BE-DFA1C22EB160}"/>
              </a:ext>
            </a:extLst>
          </p:cNvPr>
          <p:cNvSpPr txBox="1"/>
          <p:nvPr/>
        </p:nvSpPr>
        <p:spPr>
          <a:xfrm>
            <a:off x="1" y="5652220"/>
            <a:ext cx="12413672" cy="1138773"/>
          </a:xfrm>
          <a:prstGeom prst="rect">
            <a:avLst/>
          </a:prstGeom>
          <a:noFill/>
        </p:spPr>
        <p:txBody>
          <a:bodyPr wrap="square" rtlCol="0">
            <a:spAutoFit/>
          </a:bodyPr>
          <a:lstStyle/>
          <a:p>
            <a:pPr marL="457200" indent="-457200">
              <a:buFont typeface="Arial" panose="020B0604020202020204" pitchFamily="34" charset="0"/>
              <a:buChar char="•"/>
            </a:pPr>
            <a:r>
              <a:rPr lang="en-IN" sz="3200" b="1" dirty="0"/>
              <a:t>All machines in public sector are equipped with biosafety cabinets</a:t>
            </a:r>
          </a:p>
          <a:p>
            <a:endParaRPr lang="en-IN" sz="3600" b="1" dirty="0"/>
          </a:p>
        </p:txBody>
      </p:sp>
    </p:spTree>
    <p:extLst>
      <p:ext uri="{BB962C8B-B14F-4D97-AF65-F5344CB8AC3E}">
        <p14:creationId xmlns:p14="http://schemas.microsoft.com/office/powerpoint/2010/main" val="1091712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1059</Words>
  <Application>Microsoft Office PowerPoint</Application>
  <PresentationFormat>Widescreen</PresentationFormat>
  <Paragraphs>296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Kerala- Setting</vt:lpstr>
      <vt:lpstr>Presumptive TB Examination rate Vs Total patients diagnosed under RNTCP (per 100000) - Kerala</vt:lpstr>
      <vt:lpstr>Objective</vt:lpstr>
      <vt:lpstr>Actions taken to Mitigate impact of COVID on TB services</vt:lpstr>
      <vt:lpstr>Trend Total TB Notification- Kerala (2020 Vs 2019)</vt:lpstr>
      <vt:lpstr>Causal Analysis &amp; Identified solutions to find out missed TB cases</vt:lpstr>
      <vt:lpstr>System 1: Specimen Collection &amp; Transportation</vt:lpstr>
      <vt:lpstr>Systems 2 : Molecular Tests &amp; Biosafety Enhancements </vt:lpstr>
      <vt:lpstr>Catch Up Campaign – October-November 2020</vt:lpstr>
      <vt:lpstr>Political &amp; Administrative Commitment</vt:lpstr>
      <vt:lpstr>Motivated ASHAs &amp; Primary Care Team visited the houses of vulnerable individuals and did TB Case Finding </vt:lpstr>
      <vt:lpstr>Targeted ACSM to find out missed TB cases</vt:lpstr>
      <vt:lpstr>PowerPoint Presentation</vt:lpstr>
      <vt:lpstr>TB-COVID Facts- Kerala</vt:lpstr>
      <vt:lpstr>Summary of Active Case Finding</vt:lpstr>
      <vt:lpstr>PowerPoint Presentation</vt:lpstr>
      <vt:lpstr>Presumptive TB Examination &amp; Microbiologically Confirmed TB – November 2019&amp; November 2020</vt:lpstr>
      <vt:lpstr>Comparison of Data- 2019 &amp; 2020 -NIKSHAY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c:creator>
  <cp:lastModifiedBy>PS</cp:lastModifiedBy>
  <cp:revision>70</cp:revision>
  <dcterms:created xsi:type="dcterms:W3CDTF">2020-09-30T07:07:51Z</dcterms:created>
  <dcterms:modified xsi:type="dcterms:W3CDTF">2021-01-02T09:52:46Z</dcterms:modified>
</cp:coreProperties>
</file>