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721" r:id="rId3"/>
    <p:sldMasterId id="2147483748" r:id="rId4"/>
  </p:sldMasterIdLst>
  <p:notesMasterIdLst>
    <p:notesMasterId r:id="rId19"/>
  </p:notesMasterIdLst>
  <p:handoutMasterIdLst>
    <p:handoutMasterId r:id="rId20"/>
  </p:handoutMasterIdLst>
  <p:sldIdLst>
    <p:sldId id="378" r:id="rId5"/>
    <p:sldId id="349" r:id="rId6"/>
    <p:sldId id="350" r:id="rId7"/>
    <p:sldId id="288" r:id="rId8"/>
    <p:sldId id="306" r:id="rId9"/>
    <p:sldId id="363" r:id="rId10"/>
    <p:sldId id="382" r:id="rId11"/>
    <p:sldId id="365" r:id="rId12"/>
    <p:sldId id="383" r:id="rId13"/>
    <p:sldId id="385" r:id="rId14"/>
    <p:sldId id="371" r:id="rId15"/>
    <p:sldId id="386" r:id="rId16"/>
    <p:sldId id="380" r:id="rId17"/>
    <p:sldId id="389" r:id="rId18"/>
  </p:sldIdLst>
  <p:sldSz cx="12188825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FF66CC"/>
    <a:srgbClr val="3399FF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38" d="100"/>
          <a:sy n="38" d="100"/>
        </p:scale>
        <p:origin x="-1062" y="-768"/>
      </p:cViewPr>
      <p:guideLst>
        <p:guide orient="horz" pos="2160"/>
        <p:guide pos="3839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78555-EF00-404B-ADAD-344A60F85B8A}" type="doc">
      <dgm:prSet loTypeId="urn:microsoft.com/office/officeart/2008/layout/VerticalCurvedList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2FED6AC-1700-41F2-A424-5B469D3FCA87}">
      <dgm:prSet phldrT="[Text]" custT="1"/>
      <dgm:spPr/>
      <dgm:t>
        <a:bodyPr/>
        <a:lstStyle/>
        <a:p>
          <a:r>
            <a:rPr lang="en-US" sz="2400" dirty="0" smtClean="0">
              <a:latin typeface="CG Omega" pitchFamily="34" charset="0"/>
            </a:rPr>
            <a:t>This is a </a:t>
          </a:r>
          <a:r>
            <a:rPr lang="en-US" sz="2400" b="1" dirty="0" smtClean="0">
              <a:latin typeface="CG Omega" pitchFamily="34" charset="0"/>
            </a:rPr>
            <a:t>Toll free service</a:t>
          </a:r>
          <a:r>
            <a:rPr lang="en-US" sz="2400" dirty="0" smtClean="0">
              <a:latin typeface="CG Omega" pitchFamily="34" charset="0"/>
            </a:rPr>
            <a:t>, i.e. there are no charges for this service</a:t>
          </a:r>
          <a:endParaRPr lang="en-US" sz="2400" dirty="0">
            <a:latin typeface="CG Omega" pitchFamily="34" charset="0"/>
          </a:endParaRPr>
        </a:p>
      </dgm:t>
    </dgm:pt>
    <dgm:pt modelId="{684AC9B4-F6D1-4530-B6A8-88D9222E086C}" type="parTrans" cxnId="{97B026DA-119C-48EE-8DBB-CB3A709F2DC2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0A077BA5-61E0-4890-9735-76F7C1774654}" type="sibTrans" cxnId="{97B026DA-119C-48EE-8DBB-CB3A709F2DC2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8C0B0C39-5370-446F-8223-C2AB524D49BF}">
      <dgm:prSet phldrT="[Text]" custT="1"/>
      <dgm:spPr/>
      <dgm:t>
        <a:bodyPr/>
        <a:lstStyle/>
        <a:p>
          <a:r>
            <a:rPr lang="en-US" sz="2400" dirty="0" smtClean="0">
              <a:latin typeface="CG Omega" pitchFamily="34" charset="0"/>
            </a:rPr>
            <a:t>Works currently only on AIRTEL/ IDEA / TATA / BSNL / VODAFONE GSM SIM (Prepaid or Postpaid)</a:t>
          </a:r>
          <a:endParaRPr lang="en-US" sz="2400" dirty="0">
            <a:latin typeface="CG Omega" pitchFamily="34" charset="0"/>
          </a:endParaRPr>
        </a:p>
      </dgm:t>
    </dgm:pt>
    <dgm:pt modelId="{D593C2F6-3E43-4B6B-AFF5-01BD532761B2}" type="parTrans" cxnId="{CB62B306-FF92-4548-9AA6-214083A332E1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E3D4A1B6-799F-4A1C-A54A-C945DE8D98CA}" type="sibTrans" cxnId="{CB62B306-FF92-4548-9AA6-214083A332E1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22A9B04A-ED61-44DF-9FFA-BE98516EE7FE}">
      <dgm:prSet phldrT="[Text]" custT="1"/>
      <dgm:spPr/>
      <dgm:t>
        <a:bodyPr/>
        <a:lstStyle/>
        <a:p>
          <a:r>
            <a:rPr lang="en-US" sz="2400" dirty="0" smtClean="0">
              <a:latin typeface="CG Omega" pitchFamily="34" charset="0"/>
            </a:rPr>
            <a:t>30 seconds for sending each response; session time 3 minutes</a:t>
          </a:r>
          <a:endParaRPr lang="en-US" sz="2400" dirty="0">
            <a:latin typeface="CG Omega" pitchFamily="34" charset="0"/>
          </a:endParaRPr>
        </a:p>
      </dgm:t>
    </dgm:pt>
    <dgm:pt modelId="{96F6D8B7-627C-4AED-BA9E-D91F50EBF0BA}" type="parTrans" cxnId="{83396DD2-19BB-4089-91CE-7B3D1B7708C1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89D4E4E8-6C5C-4D1F-9DEF-AD250F5ACB6D}" type="sibTrans" cxnId="{83396DD2-19BB-4089-91CE-7B3D1B7708C1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E7417342-F51B-4405-800A-49BCA60A5BD1}">
      <dgm:prSet phldrT="[Text]" custT="1"/>
      <dgm:spPr/>
      <dgm:t>
        <a:bodyPr/>
        <a:lstStyle/>
        <a:p>
          <a:r>
            <a:rPr lang="en-US" sz="2400" dirty="0" smtClean="0">
              <a:latin typeface="CG Omega" pitchFamily="34" charset="0"/>
            </a:rPr>
            <a:t>If response is not received in 30 seconds the USSD session is disconnected</a:t>
          </a:r>
          <a:endParaRPr lang="en-US" sz="2400" dirty="0">
            <a:latin typeface="CG Omega" pitchFamily="34" charset="0"/>
          </a:endParaRPr>
        </a:p>
      </dgm:t>
    </dgm:pt>
    <dgm:pt modelId="{14772A0A-2C3E-4C63-9FBA-48DAD490FC79}" type="parTrans" cxnId="{29FBEFF8-24F7-4C62-BE16-A9812AF80994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AB198913-6D22-45B1-8F83-184BF1A2E9EA}" type="sibTrans" cxnId="{29FBEFF8-24F7-4C62-BE16-A9812AF80994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420AA046-1E27-4FEE-93E8-8465D0CAABE9}">
      <dgm:prSet phldrT="[Text]" custT="1"/>
      <dgm:spPr/>
      <dgm:t>
        <a:bodyPr/>
        <a:lstStyle/>
        <a:p>
          <a:r>
            <a:rPr lang="en-US" sz="2400" dirty="0" smtClean="0">
              <a:latin typeface="CG Omega" pitchFamily="34" charset="0"/>
            </a:rPr>
            <a:t>Currently supports HINDI &amp; ENGLISH - depends on Mobile Phone’s language support capability. </a:t>
          </a:r>
          <a:endParaRPr lang="en-US" sz="2400" dirty="0">
            <a:latin typeface="CG Omega" pitchFamily="34" charset="0"/>
          </a:endParaRPr>
        </a:p>
      </dgm:t>
    </dgm:pt>
    <dgm:pt modelId="{5B24A7A4-22BC-4DEE-B793-E70625716A88}" type="parTrans" cxnId="{B5A0CBAF-C133-4AF2-8ADB-69FA62C853CE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5AD8015E-29B1-4184-8272-3E62F0AD2CA6}" type="sibTrans" cxnId="{B5A0CBAF-C133-4AF2-8ADB-69FA62C853CE}">
      <dgm:prSet/>
      <dgm:spPr/>
      <dgm:t>
        <a:bodyPr/>
        <a:lstStyle/>
        <a:p>
          <a:endParaRPr lang="en-US" sz="2400">
            <a:latin typeface="CG Omega" pitchFamily="34" charset="0"/>
          </a:endParaRPr>
        </a:p>
      </dgm:t>
    </dgm:pt>
    <dgm:pt modelId="{1E5DB4A2-2CD6-4F1B-A106-7D9A9F13CEF4}" type="pres">
      <dgm:prSet presAssocID="{6BD78555-EF00-404B-ADAD-344A60F85B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587BBF3-02F4-413D-ABF9-D89578B0C08C}" type="pres">
      <dgm:prSet presAssocID="{6BD78555-EF00-404B-ADAD-344A60F85B8A}" presName="Name1" presStyleCnt="0"/>
      <dgm:spPr/>
      <dgm:t>
        <a:bodyPr/>
        <a:lstStyle/>
        <a:p>
          <a:endParaRPr lang="en-US"/>
        </a:p>
      </dgm:t>
    </dgm:pt>
    <dgm:pt modelId="{8BD618FF-0190-4739-93F7-902F4388B774}" type="pres">
      <dgm:prSet presAssocID="{6BD78555-EF00-404B-ADAD-344A60F85B8A}" presName="cycle" presStyleCnt="0"/>
      <dgm:spPr/>
      <dgm:t>
        <a:bodyPr/>
        <a:lstStyle/>
        <a:p>
          <a:endParaRPr lang="en-US"/>
        </a:p>
      </dgm:t>
    </dgm:pt>
    <dgm:pt modelId="{75820177-732B-4E74-912F-C3C83E4E0BA2}" type="pres">
      <dgm:prSet presAssocID="{6BD78555-EF00-404B-ADAD-344A60F85B8A}" presName="srcNode" presStyleLbl="node1" presStyleIdx="0" presStyleCnt="5"/>
      <dgm:spPr/>
      <dgm:t>
        <a:bodyPr/>
        <a:lstStyle/>
        <a:p>
          <a:endParaRPr lang="en-US"/>
        </a:p>
      </dgm:t>
    </dgm:pt>
    <dgm:pt modelId="{B094B415-BB08-4C59-8DBE-845202889D38}" type="pres">
      <dgm:prSet presAssocID="{6BD78555-EF00-404B-ADAD-344A60F85B8A}" presName="conn" presStyleLbl="parChTrans1D2" presStyleIdx="0" presStyleCnt="1"/>
      <dgm:spPr/>
      <dgm:t>
        <a:bodyPr/>
        <a:lstStyle/>
        <a:p>
          <a:endParaRPr lang="en-US"/>
        </a:p>
      </dgm:t>
    </dgm:pt>
    <dgm:pt modelId="{26D7000B-6B83-468C-AC83-B40DAF0D63AD}" type="pres">
      <dgm:prSet presAssocID="{6BD78555-EF00-404B-ADAD-344A60F85B8A}" presName="extraNode" presStyleLbl="node1" presStyleIdx="0" presStyleCnt="5"/>
      <dgm:spPr/>
      <dgm:t>
        <a:bodyPr/>
        <a:lstStyle/>
        <a:p>
          <a:endParaRPr lang="en-US"/>
        </a:p>
      </dgm:t>
    </dgm:pt>
    <dgm:pt modelId="{2C763516-09D3-4AEA-AA4B-8008759835DE}" type="pres">
      <dgm:prSet presAssocID="{6BD78555-EF00-404B-ADAD-344A60F85B8A}" presName="dstNode" presStyleLbl="node1" presStyleIdx="0" presStyleCnt="5"/>
      <dgm:spPr/>
      <dgm:t>
        <a:bodyPr/>
        <a:lstStyle/>
        <a:p>
          <a:endParaRPr lang="en-US"/>
        </a:p>
      </dgm:t>
    </dgm:pt>
    <dgm:pt modelId="{D7751C63-C9A5-4E5E-BFF1-755A73B5FD7A}" type="pres">
      <dgm:prSet presAssocID="{B2FED6AC-1700-41F2-A424-5B469D3FCA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813EA-7778-487B-A244-AF83582051C2}" type="pres">
      <dgm:prSet presAssocID="{B2FED6AC-1700-41F2-A424-5B469D3FCA87}" presName="accent_1" presStyleCnt="0"/>
      <dgm:spPr/>
      <dgm:t>
        <a:bodyPr/>
        <a:lstStyle/>
        <a:p>
          <a:endParaRPr lang="en-US"/>
        </a:p>
      </dgm:t>
    </dgm:pt>
    <dgm:pt modelId="{9A80554C-66D1-457E-BBFB-8BD13349D7A8}" type="pres">
      <dgm:prSet presAssocID="{B2FED6AC-1700-41F2-A424-5B469D3FCA8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9DE85889-2A9C-4D5C-9009-6F861EE48692}" type="pres">
      <dgm:prSet presAssocID="{8C0B0C39-5370-446F-8223-C2AB524D49BF}" presName="text_2" presStyleLbl="node1" presStyleIdx="1" presStyleCnt="5" custScaleY="126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2D225-5752-409B-93F9-48FA942CA35D}" type="pres">
      <dgm:prSet presAssocID="{8C0B0C39-5370-446F-8223-C2AB524D49BF}" presName="accent_2" presStyleCnt="0"/>
      <dgm:spPr/>
      <dgm:t>
        <a:bodyPr/>
        <a:lstStyle/>
        <a:p>
          <a:endParaRPr lang="en-US"/>
        </a:p>
      </dgm:t>
    </dgm:pt>
    <dgm:pt modelId="{6171A53F-1D4A-4D66-BA17-877413DD1838}" type="pres">
      <dgm:prSet presAssocID="{8C0B0C39-5370-446F-8223-C2AB524D49BF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A0B11301-714A-40A1-A4A7-27622F636C12}" type="pres">
      <dgm:prSet presAssocID="{22A9B04A-ED61-44DF-9FFA-BE98516EE7F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413-5C45-4D95-8CBC-D947A9AA1D07}" type="pres">
      <dgm:prSet presAssocID="{22A9B04A-ED61-44DF-9FFA-BE98516EE7FE}" presName="accent_3" presStyleCnt="0"/>
      <dgm:spPr/>
      <dgm:t>
        <a:bodyPr/>
        <a:lstStyle/>
        <a:p>
          <a:endParaRPr lang="en-US"/>
        </a:p>
      </dgm:t>
    </dgm:pt>
    <dgm:pt modelId="{55853FE5-C881-4E96-A21B-36208B2DB90A}" type="pres">
      <dgm:prSet presAssocID="{22A9B04A-ED61-44DF-9FFA-BE98516EE7F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FAD93453-F6A1-4CB1-854E-D192C69D0C62}" type="pres">
      <dgm:prSet presAssocID="{E7417342-F51B-4405-800A-49BCA60A5BD1}" presName="text_4" presStyleLbl="node1" presStyleIdx="3" presStyleCnt="5" custScaleY="110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BA85E-3C4B-4FF2-B228-BFAA15A226A7}" type="pres">
      <dgm:prSet presAssocID="{E7417342-F51B-4405-800A-49BCA60A5BD1}" presName="accent_4" presStyleCnt="0"/>
      <dgm:spPr/>
      <dgm:t>
        <a:bodyPr/>
        <a:lstStyle/>
        <a:p>
          <a:endParaRPr lang="en-US"/>
        </a:p>
      </dgm:t>
    </dgm:pt>
    <dgm:pt modelId="{93E468E3-3919-4C2F-B035-2D47D3A38799}" type="pres">
      <dgm:prSet presAssocID="{E7417342-F51B-4405-800A-49BCA60A5BD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10421DB2-A0FE-4CD7-8E79-8F56EE32B4AB}" type="pres">
      <dgm:prSet presAssocID="{420AA046-1E27-4FEE-93E8-8465D0CAABE9}" presName="text_5" presStyleLbl="node1" presStyleIdx="4" presStyleCnt="5" custScaleY="122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B1418-CA4C-4409-A198-AD7073D7B132}" type="pres">
      <dgm:prSet presAssocID="{420AA046-1E27-4FEE-93E8-8465D0CAABE9}" presName="accent_5" presStyleCnt="0"/>
      <dgm:spPr/>
      <dgm:t>
        <a:bodyPr/>
        <a:lstStyle/>
        <a:p>
          <a:endParaRPr lang="en-US"/>
        </a:p>
      </dgm:t>
    </dgm:pt>
    <dgm:pt modelId="{450D4154-BFEE-4519-8D96-5F887C06A7B9}" type="pres">
      <dgm:prSet presAssocID="{420AA046-1E27-4FEE-93E8-8465D0CAABE9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08BD34A4-41FF-4774-99E3-2AA309990D32}" type="presOf" srcId="{6BD78555-EF00-404B-ADAD-344A60F85B8A}" destId="{1E5DB4A2-2CD6-4F1B-A106-7D9A9F13CEF4}" srcOrd="0" destOrd="0" presId="urn:microsoft.com/office/officeart/2008/layout/VerticalCurvedList"/>
    <dgm:cxn modelId="{D9ABE909-5019-436C-8F98-F071D6F26D6B}" type="presOf" srcId="{B2FED6AC-1700-41F2-A424-5B469D3FCA87}" destId="{D7751C63-C9A5-4E5E-BFF1-755A73B5FD7A}" srcOrd="0" destOrd="0" presId="urn:microsoft.com/office/officeart/2008/layout/VerticalCurvedList"/>
    <dgm:cxn modelId="{CB62B306-FF92-4548-9AA6-214083A332E1}" srcId="{6BD78555-EF00-404B-ADAD-344A60F85B8A}" destId="{8C0B0C39-5370-446F-8223-C2AB524D49BF}" srcOrd="1" destOrd="0" parTransId="{D593C2F6-3E43-4B6B-AFF5-01BD532761B2}" sibTransId="{E3D4A1B6-799F-4A1C-A54A-C945DE8D98CA}"/>
    <dgm:cxn modelId="{5FBF43F0-D20B-4F2D-A229-2FE2C7F8AC93}" type="presOf" srcId="{22A9B04A-ED61-44DF-9FFA-BE98516EE7FE}" destId="{A0B11301-714A-40A1-A4A7-27622F636C12}" srcOrd="0" destOrd="0" presId="urn:microsoft.com/office/officeart/2008/layout/VerticalCurvedList"/>
    <dgm:cxn modelId="{8E950BFB-A13A-4FFD-A101-B3075907356F}" type="presOf" srcId="{8C0B0C39-5370-446F-8223-C2AB524D49BF}" destId="{9DE85889-2A9C-4D5C-9009-6F861EE48692}" srcOrd="0" destOrd="0" presId="urn:microsoft.com/office/officeart/2008/layout/VerticalCurvedList"/>
    <dgm:cxn modelId="{1B689DF0-2111-4AA6-93AF-591D90557AC1}" type="presOf" srcId="{420AA046-1E27-4FEE-93E8-8465D0CAABE9}" destId="{10421DB2-A0FE-4CD7-8E79-8F56EE32B4AB}" srcOrd="0" destOrd="0" presId="urn:microsoft.com/office/officeart/2008/layout/VerticalCurvedList"/>
    <dgm:cxn modelId="{97B026DA-119C-48EE-8DBB-CB3A709F2DC2}" srcId="{6BD78555-EF00-404B-ADAD-344A60F85B8A}" destId="{B2FED6AC-1700-41F2-A424-5B469D3FCA87}" srcOrd="0" destOrd="0" parTransId="{684AC9B4-F6D1-4530-B6A8-88D9222E086C}" sibTransId="{0A077BA5-61E0-4890-9735-76F7C1774654}"/>
    <dgm:cxn modelId="{83396DD2-19BB-4089-91CE-7B3D1B7708C1}" srcId="{6BD78555-EF00-404B-ADAD-344A60F85B8A}" destId="{22A9B04A-ED61-44DF-9FFA-BE98516EE7FE}" srcOrd="2" destOrd="0" parTransId="{96F6D8B7-627C-4AED-BA9E-D91F50EBF0BA}" sibTransId="{89D4E4E8-6C5C-4D1F-9DEF-AD250F5ACB6D}"/>
    <dgm:cxn modelId="{29FBEFF8-24F7-4C62-BE16-A9812AF80994}" srcId="{6BD78555-EF00-404B-ADAD-344A60F85B8A}" destId="{E7417342-F51B-4405-800A-49BCA60A5BD1}" srcOrd="3" destOrd="0" parTransId="{14772A0A-2C3E-4C63-9FBA-48DAD490FC79}" sibTransId="{AB198913-6D22-45B1-8F83-184BF1A2E9EA}"/>
    <dgm:cxn modelId="{B5A0CBAF-C133-4AF2-8ADB-69FA62C853CE}" srcId="{6BD78555-EF00-404B-ADAD-344A60F85B8A}" destId="{420AA046-1E27-4FEE-93E8-8465D0CAABE9}" srcOrd="4" destOrd="0" parTransId="{5B24A7A4-22BC-4DEE-B793-E70625716A88}" sibTransId="{5AD8015E-29B1-4184-8272-3E62F0AD2CA6}"/>
    <dgm:cxn modelId="{12979D0E-AE42-453C-8217-D043E0656666}" type="presOf" srcId="{E7417342-F51B-4405-800A-49BCA60A5BD1}" destId="{FAD93453-F6A1-4CB1-854E-D192C69D0C62}" srcOrd="0" destOrd="0" presId="urn:microsoft.com/office/officeart/2008/layout/VerticalCurvedList"/>
    <dgm:cxn modelId="{57EC8302-B339-43CA-9927-1E0FBD750F08}" type="presOf" srcId="{0A077BA5-61E0-4890-9735-76F7C1774654}" destId="{B094B415-BB08-4C59-8DBE-845202889D38}" srcOrd="0" destOrd="0" presId="urn:microsoft.com/office/officeart/2008/layout/VerticalCurvedList"/>
    <dgm:cxn modelId="{AE78DFC5-A8CC-43E4-A86C-7552C8541BE6}" type="presParOf" srcId="{1E5DB4A2-2CD6-4F1B-A106-7D9A9F13CEF4}" destId="{3587BBF3-02F4-413D-ABF9-D89578B0C08C}" srcOrd="0" destOrd="0" presId="urn:microsoft.com/office/officeart/2008/layout/VerticalCurvedList"/>
    <dgm:cxn modelId="{FECA5BD4-64F1-49AC-91D4-50670DF163F5}" type="presParOf" srcId="{3587BBF3-02F4-413D-ABF9-D89578B0C08C}" destId="{8BD618FF-0190-4739-93F7-902F4388B774}" srcOrd="0" destOrd="0" presId="urn:microsoft.com/office/officeart/2008/layout/VerticalCurvedList"/>
    <dgm:cxn modelId="{7FF8B3B8-84F7-4181-B7C1-DACFF16DE44F}" type="presParOf" srcId="{8BD618FF-0190-4739-93F7-902F4388B774}" destId="{75820177-732B-4E74-912F-C3C83E4E0BA2}" srcOrd="0" destOrd="0" presId="urn:microsoft.com/office/officeart/2008/layout/VerticalCurvedList"/>
    <dgm:cxn modelId="{D5146FB4-2F86-4B24-8FC7-135202E80A83}" type="presParOf" srcId="{8BD618FF-0190-4739-93F7-902F4388B774}" destId="{B094B415-BB08-4C59-8DBE-845202889D38}" srcOrd="1" destOrd="0" presId="urn:microsoft.com/office/officeart/2008/layout/VerticalCurvedList"/>
    <dgm:cxn modelId="{61FE4793-9FA0-48CA-A472-D72067451A47}" type="presParOf" srcId="{8BD618FF-0190-4739-93F7-902F4388B774}" destId="{26D7000B-6B83-468C-AC83-B40DAF0D63AD}" srcOrd="2" destOrd="0" presId="urn:microsoft.com/office/officeart/2008/layout/VerticalCurvedList"/>
    <dgm:cxn modelId="{281B3616-07F3-497B-85DB-85DB5AF340C4}" type="presParOf" srcId="{8BD618FF-0190-4739-93F7-902F4388B774}" destId="{2C763516-09D3-4AEA-AA4B-8008759835DE}" srcOrd="3" destOrd="0" presId="urn:microsoft.com/office/officeart/2008/layout/VerticalCurvedList"/>
    <dgm:cxn modelId="{07F5ECA9-0DF9-4643-B2A4-BBE3353BF2CF}" type="presParOf" srcId="{3587BBF3-02F4-413D-ABF9-D89578B0C08C}" destId="{D7751C63-C9A5-4E5E-BFF1-755A73B5FD7A}" srcOrd="1" destOrd="0" presId="urn:microsoft.com/office/officeart/2008/layout/VerticalCurvedList"/>
    <dgm:cxn modelId="{066D2C82-056F-4F09-91E2-BA3CC82FAAC0}" type="presParOf" srcId="{3587BBF3-02F4-413D-ABF9-D89578B0C08C}" destId="{404813EA-7778-487B-A244-AF83582051C2}" srcOrd="2" destOrd="0" presId="urn:microsoft.com/office/officeart/2008/layout/VerticalCurvedList"/>
    <dgm:cxn modelId="{1AA413B3-18F9-4B66-99F0-121A5A0DC336}" type="presParOf" srcId="{404813EA-7778-487B-A244-AF83582051C2}" destId="{9A80554C-66D1-457E-BBFB-8BD13349D7A8}" srcOrd="0" destOrd="0" presId="urn:microsoft.com/office/officeart/2008/layout/VerticalCurvedList"/>
    <dgm:cxn modelId="{4A8B18C7-39EF-4CBB-A700-A4A5294ACD21}" type="presParOf" srcId="{3587BBF3-02F4-413D-ABF9-D89578B0C08C}" destId="{9DE85889-2A9C-4D5C-9009-6F861EE48692}" srcOrd="3" destOrd="0" presId="urn:microsoft.com/office/officeart/2008/layout/VerticalCurvedList"/>
    <dgm:cxn modelId="{41336641-2B29-45DD-B617-5EC5EC410D3C}" type="presParOf" srcId="{3587BBF3-02F4-413D-ABF9-D89578B0C08C}" destId="{EF32D225-5752-409B-93F9-48FA942CA35D}" srcOrd="4" destOrd="0" presId="urn:microsoft.com/office/officeart/2008/layout/VerticalCurvedList"/>
    <dgm:cxn modelId="{9FD6BC31-92F3-4C9C-BB77-6467526E6A4A}" type="presParOf" srcId="{EF32D225-5752-409B-93F9-48FA942CA35D}" destId="{6171A53F-1D4A-4D66-BA17-877413DD1838}" srcOrd="0" destOrd="0" presId="urn:microsoft.com/office/officeart/2008/layout/VerticalCurvedList"/>
    <dgm:cxn modelId="{3020D3DB-C21E-487D-9549-79FDCE1E7CD8}" type="presParOf" srcId="{3587BBF3-02F4-413D-ABF9-D89578B0C08C}" destId="{A0B11301-714A-40A1-A4A7-27622F636C12}" srcOrd="5" destOrd="0" presId="urn:microsoft.com/office/officeart/2008/layout/VerticalCurvedList"/>
    <dgm:cxn modelId="{D56D57F3-950F-4643-9108-EF1884D0CBE8}" type="presParOf" srcId="{3587BBF3-02F4-413D-ABF9-D89578B0C08C}" destId="{AED78413-5C45-4D95-8CBC-D947A9AA1D07}" srcOrd="6" destOrd="0" presId="urn:microsoft.com/office/officeart/2008/layout/VerticalCurvedList"/>
    <dgm:cxn modelId="{5AA58CE3-6363-46E5-B185-86B3252906BC}" type="presParOf" srcId="{AED78413-5C45-4D95-8CBC-D947A9AA1D07}" destId="{55853FE5-C881-4E96-A21B-36208B2DB90A}" srcOrd="0" destOrd="0" presId="urn:microsoft.com/office/officeart/2008/layout/VerticalCurvedList"/>
    <dgm:cxn modelId="{BA8208C0-1569-4354-8516-050AA56BDAB9}" type="presParOf" srcId="{3587BBF3-02F4-413D-ABF9-D89578B0C08C}" destId="{FAD93453-F6A1-4CB1-854E-D192C69D0C62}" srcOrd="7" destOrd="0" presId="urn:microsoft.com/office/officeart/2008/layout/VerticalCurvedList"/>
    <dgm:cxn modelId="{20D3726C-8726-41A8-9FDE-EE8D815EB772}" type="presParOf" srcId="{3587BBF3-02F4-413D-ABF9-D89578B0C08C}" destId="{A75BA85E-3C4B-4FF2-B228-BFAA15A226A7}" srcOrd="8" destOrd="0" presId="urn:microsoft.com/office/officeart/2008/layout/VerticalCurvedList"/>
    <dgm:cxn modelId="{BA7CBC84-AF2D-4C43-ADBB-C339F8309B92}" type="presParOf" srcId="{A75BA85E-3C4B-4FF2-B228-BFAA15A226A7}" destId="{93E468E3-3919-4C2F-B035-2D47D3A38799}" srcOrd="0" destOrd="0" presId="urn:microsoft.com/office/officeart/2008/layout/VerticalCurvedList"/>
    <dgm:cxn modelId="{EE8DE9CA-7122-470A-A344-8041033AE02C}" type="presParOf" srcId="{3587BBF3-02F4-413D-ABF9-D89578B0C08C}" destId="{10421DB2-A0FE-4CD7-8E79-8F56EE32B4AB}" srcOrd="9" destOrd="0" presId="urn:microsoft.com/office/officeart/2008/layout/VerticalCurvedList"/>
    <dgm:cxn modelId="{CD932D45-597B-4D2D-986A-6D0918C0F880}" type="presParOf" srcId="{3587BBF3-02F4-413D-ABF9-D89578B0C08C}" destId="{78AB1418-CA4C-4409-A198-AD7073D7B132}" srcOrd="10" destOrd="0" presId="urn:microsoft.com/office/officeart/2008/layout/VerticalCurvedList"/>
    <dgm:cxn modelId="{8C565485-593E-40E1-9B66-811CA5DB0AEF}" type="presParOf" srcId="{78AB1418-CA4C-4409-A198-AD7073D7B132}" destId="{450D4154-BFEE-4519-8D96-5F887C06A7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78555-EF00-404B-ADAD-344A60F85B8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FED6AC-1700-41F2-A424-5B469D3FCA87}">
      <dgm:prSet phldrT="[Text]" custT="1"/>
      <dgm:spPr/>
      <dgm:t>
        <a:bodyPr/>
        <a:lstStyle/>
        <a:p>
          <a:r>
            <a:rPr lang="en-US" sz="2200" dirty="0" smtClean="0">
              <a:latin typeface="CG Omega" pitchFamily="34" charset="0"/>
            </a:rPr>
            <a:t>Works currently on AIRTEL / TATA (GSM) / BSNL / Idea / Vodafone SIM (Prepaid or Post Paid) – ANMs had varying service providers</a:t>
          </a:r>
          <a:endParaRPr lang="en-US" sz="2200" b="0" dirty="0">
            <a:latin typeface="CG Omega" pitchFamily="34" charset="0"/>
          </a:endParaRPr>
        </a:p>
      </dgm:t>
    </dgm:pt>
    <dgm:pt modelId="{684AC9B4-F6D1-4530-B6A8-88D9222E086C}" type="parTrans" cxnId="{97B026DA-119C-48EE-8DBB-CB3A709F2DC2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0A077BA5-61E0-4890-9735-76F7C1774654}" type="sibTrans" cxnId="{97B026DA-119C-48EE-8DBB-CB3A709F2DC2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8C0B0C39-5370-446F-8223-C2AB524D49BF}">
      <dgm:prSet phldrT="[Text]" custT="1"/>
      <dgm:spPr/>
      <dgm:t>
        <a:bodyPr/>
        <a:lstStyle/>
        <a:p>
          <a:r>
            <a:rPr lang="en-US" sz="2200" b="0" dirty="0" smtClean="0">
              <a:effectLst/>
              <a:latin typeface="CG Omega" pitchFamily="34" charset="0"/>
            </a:rPr>
            <a:t>ANM with BSNL connections had problems in updating services</a:t>
          </a:r>
          <a:endParaRPr lang="en-US" sz="2200" b="0" dirty="0">
            <a:effectLst/>
            <a:latin typeface="CG Omega" pitchFamily="34" charset="0"/>
          </a:endParaRPr>
        </a:p>
      </dgm:t>
    </dgm:pt>
    <dgm:pt modelId="{D593C2F6-3E43-4B6B-AFF5-01BD532761B2}" type="parTrans" cxnId="{CB62B306-FF92-4548-9AA6-214083A332E1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E3D4A1B6-799F-4A1C-A54A-C945DE8D98CA}" type="sibTrans" cxnId="{CB62B306-FF92-4548-9AA6-214083A332E1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22A9B04A-ED61-44DF-9FFA-BE98516EE7FE}">
      <dgm:prSet phldrT="[Text]" custT="1"/>
      <dgm:spPr/>
      <dgm:t>
        <a:bodyPr/>
        <a:lstStyle/>
        <a:p>
          <a:r>
            <a:rPr lang="en-US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Omega" pitchFamily="34" charset="0"/>
            </a:rPr>
            <a:t>Most of the ANMs were unable to use mobile phones for USSD</a:t>
          </a:r>
          <a:endParaRPr lang="en-US" sz="2200" b="0" dirty="0">
            <a:latin typeface="CG Omega" pitchFamily="34" charset="0"/>
          </a:endParaRPr>
        </a:p>
      </dgm:t>
    </dgm:pt>
    <dgm:pt modelId="{96F6D8B7-627C-4AED-BA9E-D91F50EBF0BA}" type="parTrans" cxnId="{83396DD2-19BB-4089-91CE-7B3D1B7708C1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89D4E4E8-6C5C-4D1F-9DEF-AD250F5ACB6D}" type="sibTrans" cxnId="{83396DD2-19BB-4089-91CE-7B3D1B7708C1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E3D9B0FD-0F42-4714-89BC-D04946D55168}" type="pres">
      <dgm:prSet presAssocID="{6BD78555-EF00-404B-ADAD-344A60F85B8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DD250A5-9CC6-4834-BC17-032C5EC611F8}" type="pres">
      <dgm:prSet presAssocID="{B2FED6AC-1700-41F2-A424-5B469D3FCA87}" presName="gear1" presStyleLbl="node1" presStyleIdx="0" presStyleCnt="3" custScaleX="107577" custScaleY="100758" custLinFactNeighborX="12880" custLinFactNeighborY="-1145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93D2E3-00B1-4F79-9663-70AEAF8FFEC3}" type="pres">
      <dgm:prSet presAssocID="{B2FED6AC-1700-41F2-A424-5B469D3FCA87}" presName="gear1srcNode" presStyleLbl="node1" presStyleIdx="0" presStyleCnt="3"/>
      <dgm:spPr/>
      <dgm:t>
        <a:bodyPr/>
        <a:lstStyle/>
        <a:p>
          <a:endParaRPr lang="en-IN"/>
        </a:p>
      </dgm:t>
    </dgm:pt>
    <dgm:pt modelId="{E2B60B67-CB8F-4111-B3F5-20D77F3F6D65}" type="pres">
      <dgm:prSet presAssocID="{B2FED6AC-1700-41F2-A424-5B469D3FCA87}" presName="gear1dstNode" presStyleLbl="node1" presStyleIdx="0" presStyleCnt="3"/>
      <dgm:spPr/>
      <dgm:t>
        <a:bodyPr/>
        <a:lstStyle/>
        <a:p>
          <a:endParaRPr lang="en-IN"/>
        </a:p>
      </dgm:t>
    </dgm:pt>
    <dgm:pt modelId="{F83947C0-96BC-4387-9D4F-3B29098140AB}" type="pres">
      <dgm:prSet presAssocID="{8C0B0C39-5370-446F-8223-C2AB524D49BF}" presName="gear2" presStyleLbl="node1" presStyleIdx="1" presStyleCnt="3" custScaleX="128542" custScaleY="110579" custLinFactNeighborX="-8750" custLinFactNeighborY="2083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62D72A-26E7-4D4C-9FDC-00731B8700B1}" type="pres">
      <dgm:prSet presAssocID="{8C0B0C39-5370-446F-8223-C2AB524D49BF}" presName="gear2srcNode" presStyleLbl="node1" presStyleIdx="1" presStyleCnt="3"/>
      <dgm:spPr/>
      <dgm:t>
        <a:bodyPr/>
        <a:lstStyle/>
        <a:p>
          <a:endParaRPr lang="en-IN"/>
        </a:p>
      </dgm:t>
    </dgm:pt>
    <dgm:pt modelId="{8A1E97D4-5270-4B66-BF3A-F0F182319AE5}" type="pres">
      <dgm:prSet presAssocID="{8C0B0C39-5370-446F-8223-C2AB524D49BF}" presName="gear2dstNode" presStyleLbl="node1" presStyleIdx="1" presStyleCnt="3"/>
      <dgm:spPr/>
      <dgm:t>
        <a:bodyPr/>
        <a:lstStyle/>
        <a:p>
          <a:endParaRPr lang="en-IN"/>
        </a:p>
      </dgm:t>
    </dgm:pt>
    <dgm:pt modelId="{C60EF525-E5F5-4C11-8AD4-A571FD83C0DD}" type="pres">
      <dgm:prSet presAssocID="{22A9B04A-ED61-44DF-9FFA-BE98516EE7FE}" presName="gear3" presStyleLbl="node1" presStyleIdx="2" presStyleCnt="3" custScaleX="126911" custScaleY="116868" custLinFactNeighborX="-2738"/>
      <dgm:spPr/>
      <dgm:t>
        <a:bodyPr/>
        <a:lstStyle/>
        <a:p>
          <a:endParaRPr lang="en-IN"/>
        </a:p>
      </dgm:t>
    </dgm:pt>
    <dgm:pt modelId="{E7AA5D51-29F3-4CBC-ACCD-A32EAB42CC61}" type="pres">
      <dgm:prSet presAssocID="{22A9B04A-ED61-44DF-9FFA-BE98516EE7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F9A0F7-F8FD-489F-AEC6-D272D6235835}" type="pres">
      <dgm:prSet presAssocID="{22A9B04A-ED61-44DF-9FFA-BE98516EE7FE}" presName="gear3srcNode" presStyleLbl="node1" presStyleIdx="2" presStyleCnt="3"/>
      <dgm:spPr/>
      <dgm:t>
        <a:bodyPr/>
        <a:lstStyle/>
        <a:p>
          <a:endParaRPr lang="en-IN"/>
        </a:p>
      </dgm:t>
    </dgm:pt>
    <dgm:pt modelId="{D079C983-0153-43BA-B984-EF40E6FC0E09}" type="pres">
      <dgm:prSet presAssocID="{22A9B04A-ED61-44DF-9FFA-BE98516EE7FE}" presName="gear3dstNode" presStyleLbl="node1" presStyleIdx="2" presStyleCnt="3"/>
      <dgm:spPr/>
      <dgm:t>
        <a:bodyPr/>
        <a:lstStyle/>
        <a:p>
          <a:endParaRPr lang="en-IN"/>
        </a:p>
      </dgm:t>
    </dgm:pt>
    <dgm:pt modelId="{E3B43472-79B6-4752-B939-BCDDAE5A92A0}" type="pres">
      <dgm:prSet presAssocID="{0A077BA5-61E0-4890-9735-76F7C1774654}" presName="connector1" presStyleLbl="sibTrans2D1" presStyleIdx="0" presStyleCnt="3" custLinFactNeighborX="8045" custLinFactNeighborY="-7160"/>
      <dgm:spPr/>
      <dgm:t>
        <a:bodyPr/>
        <a:lstStyle/>
        <a:p>
          <a:endParaRPr lang="en-IN"/>
        </a:p>
      </dgm:t>
    </dgm:pt>
    <dgm:pt modelId="{40FA23A9-B851-47CA-8F54-CD26DFA80786}" type="pres">
      <dgm:prSet presAssocID="{E3D4A1B6-799F-4A1C-A54A-C945DE8D98CA}" presName="connector2" presStyleLbl="sibTrans2D1" presStyleIdx="1" presStyleCnt="3" custLinFactNeighborX="-15639" custLinFactNeighborY="16259"/>
      <dgm:spPr/>
      <dgm:t>
        <a:bodyPr/>
        <a:lstStyle/>
        <a:p>
          <a:endParaRPr lang="en-IN"/>
        </a:p>
      </dgm:t>
    </dgm:pt>
    <dgm:pt modelId="{AEF795D5-B49F-456F-8298-7ED7E93FB8EB}" type="pres">
      <dgm:prSet presAssocID="{89D4E4E8-6C5C-4D1F-9DEF-AD250F5ACB6D}" presName="connector3" presStyleLbl="sibTrans2D1" presStyleIdx="2" presStyleCnt="3" custAng="872384" custLinFactNeighborX="-15648"/>
      <dgm:spPr/>
      <dgm:t>
        <a:bodyPr/>
        <a:lstStyle/>
        <a:p>
          <a:endParaRPr lang="en-IN"/>
        </a:p>
      </dgm:t>
    </dgm:pt>
  </dgm:ptLst>
  <dgm:cxnLst>
    <dgm:cxn modelId="{148BB4DE-6410-4366-A2DD-F07E3B70D221}" type="presOf" srcId="{22A9B04A-ED61-44DF-9FFA-BE98516EE7FE}" destId="{D079C983-0153-43BA-B984-EF40E6FC0E09}" srcOrd="3" destOrd="0" presId="urn:microsoft.com/office/officeart/2005/8/layout/gear1"/>
    <dgm:cxn modelId="{CB62B306-FF92-4548-9AA6-214083A332E1}" srcId="{6BD78555-EF00-404B-ADAD-344A60F85B8A}" destId="{8C0B0C39-5370-446F-8223-C2AB524D49BF}" srcOrd="1" destOrd="0" parTransId="{D593C2F6-3E43-4B6B-AFF5-01BD532761B2}" sibTransId="{E3D4A1B6-799F-4A1C-A54A-C945DE8D98CA}"/>
    <dgm:cxn modelId="{FA5B18E8-C812-4E83-8D4D-7104871BE906}" type="presOf" srcId="{6BD78555-EF00-404B-ADAD-344A60F85B8A}" destId="{E3D9B0FD-0F42-4714-89BC-D04946D55168}" srcOrd="0" destOrd="0" presId="urn:microsoft.com/office/officeart/2005/8/layout/gear1"/>
    <dgm:cxn modelId="{65078821-D395-42B2-9CD6-61DDC63646F9}" type="presOf" srcId="{E3D4A1B6-799F-4A1C-A54A-C945DE8D98CA}" destId="{40FA23A9-B851-47CA-8F54-CD26DFA80786}" srcOrd="0" destOrd="0" presId="urn:microsoft.com/office/officeart/2005/8/layout/gear1"/>
    <dgm:cxn modelId="{64765FF0-8B9D-4358-8352-D9BFB4B10F10}" type="presOf" srcId="{8C0B0C39-5370-446F-8223-C2AB524D49BF}" destId="{1A62D72A-26E7-4D4C-9FDC-00731B8700B1}" srcOrd="1" destOrd="0" presId="urn:microsoft.com/office/officeart/2005/8/layout/gear1"/>
    <dgm:cxn modelId="{A032DA23-EA0D-455C-9458-88E3491EF7C2}" type="presOf" srcId="{22A9B04A-ED61-44DF-9FFA-BE98516EE7FE}" destId="{E7AA5D51-29F3-4CBC-ACCD-A32EAB42CC61}" srcOrd="1" destOrd="0" presId="urn:microsoft.com/office/officeart/2005/8/layout/gear1"/>
    <dgm:cxn modelId="{97B026DA-119C-48EE-8DBB-CB3A709F2DC2}" srcId="{6BD78555-EF00-404B-ADAD-344A60F85B8A}" destId="{B2FED6AC-1700-41F2-A424-5B469D3FCA87}" srcOrd="0" destOrd="0" parTransId="{684AC9B4-F6D1-4530-B6A8-88D9222E086C}" sibTransId="{0A077BA5-61E0-4890-9735-76F7C1774654}"/>
    <dgm:cxn modelId="{F99543B5-7130-4E8F-94BE-1051540537AC}" type="presOf" srcId="{22A9B04A-ED61-44DF-9FFA-BE98516EE7FE}" destId="{49F9A0F7-F8FD-489F-AEC6-D272D6235835}" srcOrd="2" destOrd="0" presId="urn:microsoft.com/office/officeart/2005/8/layout/gear1"/>
    <dgm:cxn modelId="{FB637444-F130-4C42-B60C-15628584E2FB}" type="presOf" srcId="{B2FED6AC-1700-41F2-A424-5B469D3FCA87}" destId="{2793D2E3-00B1-4F79-9663-70AEAF8FFEC3}" srcOrd="1" destOrd="0" presId="urn:microsoft.com/office/officeart/2005/8/layout/gear1"/>
    <dgm:cxn modelId="{D3C285B0-236E-4872-90DE-FF6398F19E67}" type="presOf" srcId="{8C0B0C39-5370-446F-8223-C2AB524D49BF}" destId="{8A1E97D4-5270-4B66-BF3A-F0F182319AE5}" srcOrd="2" destOrd="0" presId="urn:microsoft.com/office/officeart/2005/8/layout/gear1"/>
    <dgm:cxn modelId="{FB98C696-439F-49A8-84C3-1A9C43A6E344}" type="presOf" srcId="{B2FED6AC-1700-41F2-A424-5B469D3FCA87}" destId="{6DD250A5-9CC6-4834-BC17-032C5EC611F8}" srcOrd="0" destOrd="0" presId="urn:microsoft.com/office/officeart/2005/8/layout/gear1"/>
    <dgm:cxn modelId="{83396DD2-19BB-4089-91CE-7B3D1B7708C1}" srcId="{6BD78555-EF00-404B-ADAD-344A60F85B8A}" destId="{22A9B04A-ED61-44DF-9FFA-BE98516EE7FE}" srcOrd="2" destOrd="0" parTransId="{96F6D8B7-627C-4AED-BA9E-D91F50EBF0BA}" sibTransId="{89D4E4E8-6C5C-4D1F-9DEF-AD250F5ACB6D}"/>
    <dgm:cxn modelId="{9C02EBEF-EDDE-45BE-99F6-68F9BE17BA7E}" type="presOf" srcId="{22A9B04A-ED61-44DF-9FFA-BE98516EE7FE}" destId="{C60EF525-E5F5-4C11-8AD4-A571FD83C0DD}" srcOrd="0" destOrd="0" presId="urn:microsoft.com/office/officeart/2005/8/layout/gear1"/>
    <dgm:cxn modelId="{AB3D4C95-76AB-448A-9A82-874FDF1764B9}" type="presOf" srcId="{89D4E4E8-6C5C-4D1F-9DEF-AD250F5ACB6D}" destId="{AEF795D5-B49F-456F-8298-7ED7E93FB8EB}" srcOrd="0" destOrd="0" presId="urn:microsoft.com/office/officeart/2005/8/layout/gear1"/>
    <dgm:cxn modelId="{C782B001-2BEC-4CFF-89B2-271C686A8772}" type="presOf" srcId="{B2FED6AC-1700-41F2-A424-5B469D3FCA87}" destId="{E2B60B67-CB8F-4111-B3F5-20D77F3F6D65}" srcOrd="2" destOrd="0" presId="urn:microsoft.com/office/officeart/2005/8/layout/gear1"/>
    <dgm:cxn modelId="{ADC6DFAE-1632-4CDE-A775-D9D5AB1EEA47}" type="presOf" srcId="{8C0B0C39-5370-446F-8223-C2AB524D49BF}" destId="{F83947C0-96BC-4387-9D4F-3B29098140AB}" srcOrd="0" destOrd="0" presId="urn:microsoft.com/office/officeart/2005/8/layout/gear1"/>
    <dgm:cxn modelId="{23746ECD-F963-412E-9471-8C15E667A91A}" type="presOf" srcId="{0A077BA5-61E0-4890-9735-76F7C1774654}" destId="{E3B43472-79B6-4752-B939-BCDDAE5A92A0}" srcOrd="0" destOrd="0" presId="urn:microsoft.com/office/officeart/2005/8/layout/gear1"/>
    <dgm:cxn modelId="{8BD18AAE-538E-40BE-8A24-45EFC094AD36}" type="presParOf" srcId="{E3D9B0FD-0F42-4714-89BC-D04946D55168}" destId="{6DD250A5-9CC6-4834-BC17-032C5EC611F8}" srcOrd="0" destOrd="0" presId="urn:microsoft.com/office/officeart/2005/8/layout/gear1"/>
    <dgm:cxn modelId="{C053ABF7-1491-489C-90E2-F0338901265C}" type="presParOf" srcId="{E3D9B0FD-0F42-4714-89BC-D04946D55168}" destId="{2793D2E3-00B1-4F79-9663-70AEAF8FFEC3}" srcOrd="1" destOrd="0" presId="urn:microsoft.com/office/officeart/2005/8/layout/gear1"/>
    <dgm:cxn modelId="{20ED580B-2E0E-4454-B0FF-CE6DABD143C5}" type="presParOf" srcId="{E3D9B0FD-0F42-4714-89BC-D04946D55168}" destId="{E2B60B67-CB8F-4111-B3F5-20D77F3F6D65}" srcOrd="2" destOrd="0" presId="urn:microsoft.com/office/officeart/2005/8/layout/gear1"/>
    <dgm:cxn modelId="{58A53248-4C8D-4F10-B4F9-0AA93D0FF17C}" type="presParOf" srcId="{E3D9B0FD-0F42-4714-89BC-D04946D55168}" destId="{F83947C0-96BC-4387-9D4F-3B29098140AB}" srcOrd="3" destOrd="0" presId="urn:microsoft.com/office/officeart/2005/8/layout/gear1"/>
    <dgm:cxn modelId="{EFBAEB24-903C-4152-935E-CB27BD1F72C5}" type="presParOf" srcId="{E3D9B0FD-0F42-4714-89BC-D04946D55168}" destId="{1A62D72A-26E7-4D4C-9FDC-00731B8700B1}" srcOrd="4" destOrd="0" presId="urn:microsoft.com/office/officeart/2005/8/layout/gear1"/>
    <dgm:cxn modelId="{A66F9C2F-F5D8-42CC-A8BE-D4655B44EDCB}" type="presParOf" srcId="{E3D9B0FD-0F42-4714-89BC-D04946D55168}" destId="{8A1E97D4-5270-4B66-BF3A-F0F182319AE5}" srcOrd="5" destOrd="0" presId="urn:microsoft.com/office/officeart/2005/8/layout/gear1"/>
    <dgm:cxn modelId="{9918D3DF-E9A0-4C3A-90AF-6046F32D26D7}" type="presParOf" srcId="{E3D9B0FD-0F42-4714-89BC-D04946D55168}" destId="{C60EF525-E5F5-4C11-8AD4-A571FD83C0DD}" srcOrd="6" destOrd="0" presId="urn:microsoft.com/office/officeart/2005/8/layout/gear1"/>
    <dgm:cxn modelId="{C2F1ADC4-706C-469E-8BBC-DDEBB5233D9C}" type="presParOf" srcId="{E3D9B0FD-0F42-4714-89BC-D04946D55168}" destId="{E7AA5D51-29F3-4CBC-ACCD-A32EAB42CC61}" srcOrd="7" destOrd="0" presId="urn:microsoft.com/office/officeart/2005/8/layout/gear1"/>
    <dgm:cxn modelId="{5BDAE370-B87C-45CB-B89B-A71EC4F1AA79}" type="presParOf" srcId="{E3D9B0FD-0F42-4714-89BC-D04946D55168}" destId="{49F9A0F7-F8FD-489F-AEC6-D272D6235835}" srcOrd="8" destOrd="0" presId="urn:microsoft.com/office/officeart/2005/8/layout/gear1"/>
    <dgm:cxn modelId="{61DA5D25-C08A-4566-8744-AC8D0D58BF35}" type="presParOf" srcId="{E3D9B0FD-0F42-4714-89BC-D04946D55168}" destId="{D079C983-0153-43BA-B984-EF40E6FC0E09}" srcOrd="9" destOrd="0" presId="urn:microsoft.com/office/officeart/2005/8/layout/gear1"/>
    <dgm:cxn modelId="{B8A01250-358B-4C9A-B991-E2657E39B9D7}" type="presParOf" srcId="{E3D9B0FD-0F42-4714-89BC-D04946D55168}" destId="{E3B43472-79B6-4752-B939-BCDDAE5A92A0}" srcOrd="10" destOrd="0" presId="urn:microsoft.com/office/officeart/2005/8/layout/gear1"/>
    <dgm:cxn modelId="{59183CB5-495D-4966-95C1-2F12EEA2800A}" type="presParOf" srcId="{E3D9B0FD-0F42-4714-89BC-D04946D55168}" destId="{40FA23A9-B851-47CA-8F54-CD26DFA80786}" srcOrd="11" destOrd="0" presId="urn:microsoft.com/office/officeart/2005/8/layout/gear1"/>
    <dgm:cxn modelId="{6DAB62AB-5C83-4C66-8672-EDC02DEF8EC3}" type="presParOf" srcId="{E3D9B0FD-0F42-4714-89BC-D04946D55168}" destId="{AEF795D5-B49F-456F-8298-7ED7E93FB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C54DF-814C-4D56-AFAC-4841F0928902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AF6BEC11-B5AE-460D-9BA2-5DCCF5AF7F83}">
      <dgm:prSet phldrT="[Text]" custT="1"/>
      <dgm:spPr/>
      <dgm:t>
        <a:bodyPr/>
        <a:lstStyle/>
        <a:p>
          <a:r>
            <a:rPr lang="en-IN" sz="2800" dirty="0" smtClean="0">
              <a:latin typeface="CG Omega" pitchFamily="34" charset="0"/>
            </a:rPr>
            <a:t>Use of USSD by 100% of ANMs</a:t>
          </a:r>
          <a:endParaRPr lang="en-IN" sz="2800" dirty="0">
            <a:latin typeface="CG Omega" pitchFamily="34" charset="0"/>
          </a:endParaRPr>
        </a:p>
      </dgm:t>
    </dgm:pt>
    <dgm:pt modelId="{8EB69898-DEA9-42BA-8753-63FFA1785160}" type="parTrans" cxnId="{1FD932F9-B177-45D3-BE6B-4912F2062D55}">
      <dgm:prSet/>
      <dgm:spPr/>
      <dgm:t>
        <a:bodyPr/>
        <a:lstStyle/>
        <a:p>
          <a:endParaRPr lang="en-IN" sz="2800">
            <a:latin typeface="CG Omega" pitchFamily="34" charset="0"/>
          </a:endParaRPr>
        </a:p>
      </dgm:t>
    </dgm:pt>
    <dgm:pt modelId="{BB2C36C2-9BE3-4C39-AFBE-D171CAA745B0}" type="sibTrans" cxnId="{1FD932F9-B177-45D3-BE6B-4912F2062D55}">
      <dgm:prSet/>
      <dgm:spPr/>
      <dgm:t>
        <a:bodyPr/>
        <a:lstStyle/>
        <a:p>
          <a:endParaRPr lang="en-IN" sz="2800">
            <a:latin typeface="CG Omega" pitchFamily="34" charset="0"/>
          </a:endParaRPr>
        </a:p>
      </dgm:t>
    </dgm:pt>
    <dgm:pt modelId="{356AA51F-1CA5-4098-9D8D-6FC94DD9C202}">
      <dgm:prSet phldrT="[Text]" custT="1"/>
      <dgm:spPr/>
      <dgm:t>
        <a:bodyPr/>
        <a:lstStyle/>
        <a:p>
          <a:r>
            <a:rPr lang="en-IN" sz="2800" dirty="0" smtClean="0">
              <a:latin typeface="CG Omega" pitchFamily="34" charset="0"/>
            </a:rPr>
            <a:t>Generation &amp; use of real time work-plans  &amp; due lists</a:t>
          </a:r>
          <a:endParaRPr lang="en-IN" sz="2800" dirty="0">
            <a:latin typeface="CG Omega" pitchFamily="34" charset="0"/>
          </a:endParaRPr>
        </a:p>
      </dgm:t>
    </dgm:pt>
    <dgm:pt modelId="{68CC621F-2D37-4B2D-9188-1CD5ED2A91CA}" type="parTrans" cxnId="{2E8A763A-69F8-41F3-ABF4-E0CDDB7B1C15}">
      <dgm:prSet/>
      <dgm:spPr/>
      <dgm:t>
        <a:bodyPr/>
        <a:lstStyle/>
        <a:p>
          <a:endParaRPr lang="en-IN" sz="2800">
            <a:latin typeface="CG Omega" pitchFamily="34" charset="0"/>
          </a:endParaRPr>
        </a:p>
      </dgm:t>
    </dgm:pt>
    <dgm:pt modelId="{73F3E6B3-0042-42AB-941B-4D797BA20A57}" type="sibTrans" cxnId="{2E8A763A-69F8-41F3-ABF4-E0CDDB7B1C15}">
      <dgm:prSet/>
      <dgm:spPr/>
      <dgm:t>
        <a:bodyPr/>
        <a:lstStyle/>
        <a:p>
          <a:endParaRPr lang="en-IN" sz="2800">
            <a:latin typeface="CG Omega" pitchFamily="34" charset="0"/>
          </a:endParaRPr>
        </a:p>
      </dgm:t>
    </dgm:pt>
    <dgm:pt modelId="{62C33EF9-A100-4F8F-9326-6D6A8E4AF749}">
      <dgm:prSet phldrT="[Text]" custT="1"/>
      <dgm:spPr/>
      <dgm:t>
        <a:bodyPr/>
        <a:lstStyle/>
        <a:p>
          <a:pPr algn="ctr"/>
          <a:r>
            <a:rPr lang="en-IN" sz="2800" dirty="0" smtClean="0">
              <a:latin typeface="CG Omega" pitchFamily="34" charset="0"/>
            </a:rPr>
            <a:t>Monitoring,  supervision &amp; follow up of all MCH services using only MCTS data  by Sept, 2015  </a:t>
          </a:r>
          <a:endParaRPr lang="en-IN" sz="2800" dirty="0">
            <a:latin typeface="CG Omega" pitchFamily="34" charset="0"/>
          </a:endParaRPr>
        </a:p>
      </dgm:t>
    </dgm:pt>
    <dgm:pt modelId="{7AE9F11E-ACB0-428F-BCAC-12240847B3DF}" type="parTrans" cxnId="{BBDD6DDE-8B7F-4394-900E-25EAF0C4B27C}">
      <dgm:prSet/>
      <dgm:spPr/>
      <dgm:t>
        <a:bodyPr/>
        <a:lstStyle/>
        <a:p>
          <a:endParaRPr lang="en-IN" sz="2800">
            <a:latin typeface="CG Omega" pitchFamily="34" charset="0"/>
          </a:endParaRPr>
        </a:p>
      </dgm:t>
    </dgm:pt>
    <dgm:pt modelId="{441117BB-CD11-49A8-9B08-FA57F78EA3AE}" type="sibTrans" cxnId="{BBDD6DDE-8B7F-4394-900E-25EAF0C4B27C}">
      <dgm:prSet/>
      <dgm:spPr/>
      <dgm:t>
        <a:bodyPr/>
        <a:lstStyle/>
        <a:p>
          <a:endParaRPr lang="en-IN" sz="2800">
            <a:latin typeface="CG Omega" pitchFamily="34" charset="0"/>
          </a:endParaRPr>
        </a:p>
      </dgm:t>
    </dgm:pt>
    <dgm:pt modelId="{EF5D8F2C-ACED-4600-8981-7FE19AF25F6C}" type="pres">
      <dgm:prSet presAssocID="{92DC54DF-814C-4D56-AFAC-4841F0928902}" presName="CompostProcess" presStyleCnt="0">
        <dgm:presLayoutVars>
          <dgm:dir/>
          <dgm:resizeHandles val="exact"/>
        </dgm:presLayoutVars>
      </dgm:prSet>
      <dgm:spPr/>
    </dgm:pt>
    <dgm:pt modelId="{925A635F-C60C-430B-B206-F5953917B0C1}" type="pres">
      <dgm:prSet presAssocID="{92DC54DF-814C-4D56-AFAC-4841F0928902}" presName="arrow" presStyleLbl="bgShp" presStyleIdx="0" presStyleCnt="1"/>
      <dgm:spPr/>
    </dgm:pt>
    <dgm:pt modelId="{489ED31E-8EE0-40F2-AB5B-59E42028C35F}" type="pres">
      <dgm:prSet presAssocID="{92DC54DF-814C-4D56-AFAC-4841F0928902}" presName="linearProcess" presStyleCnt="0"/>
      <dgm:spPr/>
    </dgm:pt>
    <dgm:pt modelId="{FADCC5D9-4CF1-42A5-93A1-188D2F3DAE64}" type="pres">
      <dgm:prSet presAssocID="{AF6BEC11-B5AE-460D-9BA2-5DCCF5AF7F8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8F3AF4-A6DC-4031-A707-64B3096E5A8D}" type="pres">
      <dgm:prSet presAssocID="{BB2C36C2-9BE3-4C39-AFBE-D171CAA745B0}" presName="sibTrans" presStyleCnt="0"/>
      <dgm:spPr/>
    </dgm:pt>
    <dgm:pt modelId="{033AE1A4-93E6-4770-AFF9-B212AB320BB7}" type="pres">
      <dgm:prSet presAssocID="{356AA51F-1CA5-4098-9D8D-6FC94DD9C20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CE7D35-9BE3-48CB-88E4-B5A436C9C35F}" type="pres">
      <dgm:prSet presAssocID="{73F3E6B3-0042-42AB-941B-4D797BA20A57}" presName="sibTrans" presStyleCnt="0"/>
      <dgm:spPr/>
    </dgm:pt>
    <dgm:pt modelId="{B44D53F0-2CBA-49EF-ABBE-E419262D26B6}" type="pres">
      <dgm:prSet presAssocID="{62C33EF9-A100-4F8F-9326-6D6A8E4AF749}" presName="textNode" presStyleLbl="node1" presStyleIdx="2" presStyleCnt="3" custScaleX="106270" custScaleY="12659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C43F4E2-2804-4DDD-B94F-541C2A3D298A}" type="presOf" srcId="{62C33EF9-A100-4F8F-9326-6D6A8E4AF749}" destId="{B44D53F0-2CBA-49EF-ABBE-E419262D26B6}" srcOrd="0" destOrd="0" presId="urn:microsoft.com/office/officeart/2005/8/layout/hProcess9"/>
    <dgm:cxn modelId="{778931F9-7442-43A4-8936-58C0F0CE5D2C}" type="presOf" srcId="{356AA51F-1CA5-4098-9D8D-6FC94DD9C202}" destId="{033AE1A4-93E6-4770-AFF9-B212AB320BB7}" srcOrd="0" destOrd="0" presId="urn:microsoft.com/office/officeart/2005/8/layout/hProcess9"/>
    <dgm:cxn modelId="{2E8A763A-69F8-41F3-ABF4-E0CDDB7B1C15}" srcId="{92DC54DF-814C-4D56-AFAC-4841F0928902}" destId="{356AA51F-1CA5-4098-9D8D-6FC94DD9C202}" srcOrd="1" destOrd="0" parTransId="{68CC621F-2D37-4B2D-9188-1CD5ED2A91CA}" sibTransId="{73F3E6B3-0042-42AB-941B-4D797BA20A57}"/>
    <dgm:cxn modelId="{BBDD6DDE-8B7F-4394-900E-25EAF0C4B27C}" srcId="{92DC54DF-814C-4D56-AFAC-4841F0928902}" destId="{62C33EF9-A100-4F8F-9326-6D6A8E4AF749}" srcOrd="2" destOrd="0" parTransId="{7AE9F11E-ACB0-428F-BCAC-12240847B3DF}" sibTransId="{441117BB-CD11-49A8-9B08-FA57F78EA3AE}"/>
    <dgm:cxn modelId="{1FD932F9-B177-45D3-BE6B-4912F2062D55}" srcId="{92DC54DF-814C-4D56-AFAC-4841F0928902}" destId="{AF6BEC11-B5AE-460D-9BA2-5DCCF5AF7F83}" srcOrd="0" destOrd="0" parTransId="{8EB69898-DEA9-42BA-8753-63FFA1785160}" sibTransId="{BB2C36C2-9BE3-4C39-AFBE-D171CAA745B0}"/>
    <dgm:cxn modelId="{E0BB5F80-2E91-4C1C-8BDD-491B81140526}" type="presOf" srcId="{AF6BEC11-B5AE-460D-9BA2-5DCCF5AF7F83}" destId="{FADCC5D9-4CF1-42A5-93A1-188D2F3DAE64}" srcOrd="0" destOrd="0" presId="urn:microsoft.com/office/officeart/2005/8/layout/hProcess9"/>
    <dgm:cxn modelId="{AA3EB066-71E0-4408-BD69-657AF02EBD65}" type="presOf" srcId="{92DC54DF-814C-4D56-AFAC-4841F0928902}" destId="{EF5D8F2C-ACED-4600-8981-7FE19AF25F6C}" srcOrd="0" destOrd="0" presId="urn:microsoft.com/office/officeart/2005/8/layout/hProcess9"/>
    <dgm:cxn modelId="{D8AEDF74-8BBE-4FD7-A0C6-8AF1A77754CE}" type="presParOf" srcId="{EF5D8F2C-ACED-4600-8981-7FE19AF25F6C}" destId="{925A635F-C60C-430B-B206-F5953917B0C1}" srcOrd="0" destOrd="0" presId="urn:microsoft.com/office/officeart/2005/8/layout/hProcess9"/>
    <dgm:cxn modelId="{D0A41EEF-AB3A-45DC-A735-A5678BA5BC9A}" type="presParOf" srcId="{EF5D8F2C-ACED-4600-8981-7FE19AF25F6C}" destId="{489ED31E-8EE0-40F2-AB5B-59E42028C35F}" srcOrd="1" destOrd="0" presId="urn:microsoft.com/office/officeart/2005/8/layout/hProcess9"/>
    <dgm:cxn modelId="{8AFC9085-E65E-44AF-88DC-2890292DC61C}" type="presParOf" srcId="{489ED31E-8EE0-40F2-AB5B-59E42028C35F}" destId="{FADCC5D9-4CF1-42A5-93A1-188D2F3DAE64}" srcOrd="0" destOrd="0" presId="urn:microsoft.com/office/officeart/2005/8/layout/hProcess9"/>
    <dgm:cxn modelId="{D1DC4CC9-29C6-472B-84EA-E1D07BFF898F}" type="presParOf" srcId="{489ED31E-8EE0-40F2-AB5B-59E42028C35F}" destId="{608F3AF4-A6DC-4031-A707-64B3096E5A8D}" srcOrd="1" destOrd="0" presId="urn:microsoft.com/office/officeart/2005/8/layout/hProcess9"/>
    <dgm:cxn modelId="{98A84F0C-CA6A-4463-A7D6-FE41D13206FE}" type="presParOf" srcId="{489ED31E-8EE0-40F2-AB5B-59E42028C35F}" destId="{033AE1A4-93E6-4770-AFF9-B212AB320BB7}" srcOrd="2" destOrd="0" presId="urn:microsoft.com/office/officeart/2005/8/layout/hProcess9"/>
    <dgm:cxn modelId="{95605A78-EDE3-4B23-ADDE-BA5D81D90A93}" type="presParOf" srcId="{489ED31E-8EE0-40F2-AB5B-59E42028C35F}" destId="{D0CE7D35-9BE3-48CB-88E4-B5A436C9C35F}" srcOrd="3" destOrd="0" presId="urn:microsoft.com/office/officeart/2005/8/layout/hProcess9"/>
    <dgm:cxn modelId="{ED816495-C4B9-4150-9BAC-910637690BF7}" type="presParOf" srcId="{489ED31E-8EE0-40F2-AB5B-59E42028C35F}" destId="{B44D53F0-2CBA-49EF-ABBE-E419262D26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4B415-BB08-4C59-8DBE-845202889D38}">
      <dsp:nvSpPr>
        <dsp:cNvPr id="0" name=""/>
        <dsp:cNvSpPr/>
      </dsp:nvSpPr>
      <dsp:spPr>
        <a:xfrm>
          <a:off x="-6376035" y="-975273"/>
          <a:ext cx="7589347" cy="758934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51C63-C9A5-4E5E-BFF1-755A73B5FD7A}">
      <dsp:nvSpPr>
        <dsp:cNvPr id="0" name=""/>
        <dsp:cNvSpPr/>
      </dsp:nvSpPr>
      <dsp:spPr>
        <a:xfrm>
          <a:off x="530059" y="352312"/>
          <a:ext cx="11375559" cy="7050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G Omega" pitchFamily="34" charset="0"/>
            </a:rPr>
            <a:t>This is a </a:t>
          </a:r>
          <a:r>
            <a:rPr lang="en-US" sz="2400" b="1" kern="1200" dirty="0" smtClean="0">
              <a:latin typeface="CG Omega" pitchFamily="34" charset="0"/>
            </a:rPr>
            <a:t>Toll free service</a:t>
          </a:r>
          <a:r>
            <a:rPr lang="en-US" sz="2400" kern="1200" dirty="0" smtClean="0">
              <a:latin typeface="CG Omega" pitchFamily="34" charset="0"/>
            </a:rPr>
            <a:t>, i.e. there are no charges for this service</a:t>
          </a:r>
          <a:endParaRPr lang="en-US" sz="2400" kern="1200" dirty="0">
            <a:latin typeface="CG Omega" pitchFamily="34" charset="0"/>
          </a:endParaRPr>
        </a:p>
      </dsp:txBody>
      <dsp:txXfrm>
        <a:off x="530059" y="352312"/>
        <a:ext cx="11375559" cy="705075"/>
      </dsp:txXfrm>
    </dsp:sp>
    <dsp:sp modelId="{9A80554C-66D1-457E-BBFB-8BD13349D7A8}">
      <dsp:nvSpPr>
        <dsp:cNvPr id="0" name=""/>
        <dsp:cNvSpPr/>
      </dsp:nvSpPr>
      <dsp:spPr>
        <a:xfrm>
          <a:off x="89387" y="264177"/>
          <a:ext cx="881344" cy="881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E85889-2A9C-4D5C-9009-6F861EE48692}">
      <dsp:nvSpPr>
        <dsp:cNvPr id="0" name=""/>
        <dsp:cNvSpPr/>
      </dsp:nvSpPr>
      <dsp:spPr>
        <a:xfrm>
          <a:off x="1035295" y="1314447"/>
          <a:ext cx="10870323" cy="8953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G Omega" pitchFamily="34" charset="0"/>
            </a:rPr>
            <a:t>Works currently only on AIRTEL/ IDEA / TATA / BSNL / VODAFONE GSM SIM (Prepaid or Postpaid)</a:t>
          </a:r>
          <a:endParaRPr lang="en-US" sz="2400" kern="1200" dirty="0">
            <a:latin typeface="CG Omega" pitchFamily="34" charset="0"/>
          </a:endParaRPr>
        </a:p>
      </dsp:txBody>
      <dsp:txXfrm>
        <a:off x="1035295" y="1314447"/>
        <a:ext cx="10870323" cy="895354"/>
      </dsp:txXfrm>
    </dsp:sp>
    <dsp:sp modelId="{6171A53F-1D4A-4D66-BA17-877413DD1838}">
      <dsp:nvSpPr>
        <dsp:cNvPr id="0" name=""/>
        <dsp:cNvSpPr/>
      </dsp:nvSpPr>
      <dsp:spPr>
        <a:xfrm>
          <a:off x="594623" y="1321452"/>
          <a:ext cx="881344" cy="881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B11301-714A-40A1-A4A7-27622F636C12}">
      <dsp:nvSpPr>
        <dsp:cNvPr id="0" name=""/>
        <dsp:cNvSpPr/>
      </dsp:nvSpPr>
      <dsp:spPr>
        <a:xfrm>
          <a:off x="1190362" y="2466862"/>
          <a:ext cx="10715256" cy="7050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G Omega" pitchFamily="34" charset="0"/>
            </a:rPr>
            <a:t>30 seconds for sending each response; session time 3 minutes</a:t>
          </a:r>
          <a:endParaRPr lang="en-US" sz="2400" kern="1200" dirty="0">
            <a:latin typeface="CG Omega" pitchFamily="34" charset="0"/>
          </a:endParaRPr>
        </a:p>
      </dsp:txBody>
      <dsp:txXfrm>
        <a:off x="1190362" y="2466862"/>
        <a:ext cx="10715256" cy="705075"/>
      </dsp:txXfrm>
    </dsp:sp>
    <dsp:sp modelId="{55853FE5-C881-4E96-A21B-36208B2DB90A}">
      <dsp:nvSpPr>
        <dsp:cNvPr id="0" name=""/>
        <dsp:cNvSpPr/>
      </dsp:nvSpPr>
      <dsp:spPr>
        <a:xfrm>
          <a:off x="749690" y="2378727"/>
          <a:ext cx="881344" cy="881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D93453-F6A1-4CB1-854E-D192C69D0C62}">
      <dsp:nvSpPr>
        <dsp:cNvPr id="0" name=""/>
        <dsp:cNvSpPr/>
      </dsp:nvSpPr>
      <dsp:spPr>
        <a:xfrm>
          <a:off x="1035295" y="3486147"/>
          <a:ext cx="10870323" cy="7810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G Omega" pitchFamily="34" charset="0"/>
            </a:rPr>
            <a:t>If response is not received in 30 seconds the USSD session is disconnected</a:t>
          </a:r>
          <a:endParaRPr lang="en-US" sz="2400" kern="1200" dirty="0">
            <a:latin typeface="CG Omega" pitchFamily="34" charset="0"/>
          </a:endParaRPr>
        </a:p>
      </dsp:txBody>
      <dsp:txXfrm>
        <a:off x="1035295" y="3486147"/>
        <a:ext cx="10870323" cy="781054"/>
      </dsp:txXfrm>
    </dsp:sp>
    <dsp:sp modelId="{93E468E3-3919-4C2F-B035-2D47D3A38799}">
      <dsp:nvSpPr>
        <dsp:cNvPr id="0" name=""/>
        <dsp:cNvSpPr/>
      </dsp:nvSpPr>
      <dsp:spPr>
        <a:xfrm>
          <a:off x="594623" y="3436002"/>
          <a:ext cx="881344" cy="881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421DB2-A0FE-4CD7-8E79-8F56EE32B4AB}">
      <dsp:nvSpPr>
        <dsp:cNvPr id="0" name=""/>
        <dsp:cNvSpPr/>
      </dsp:nvSpPr>
      <dsp:spPr>
        <a:xfrm>
          <a:off x="530059" y="4500540"/>
          <a:ext cx="11375559" cy="8668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G Omega" pitchFamily="34" charset="0"/>
            </a:rPr>
            <a:t>Currently supports HINDI &amp; ENGLISH - depends on Mobile Phone’s language support capability. </a:t>
          </a:r>
          <a:endParaRPr lang="en-US" sz="2400" kern="1200" dirty="0">
            <a:latin typeface="CG Omega" pitchFamily="34" charset="0"/>
          </a:endParaRPr>
        </a:p>
      </dsp:txBody>
      <dsp:txXfrm>
        <a:off x="530059" y="4500540"/>
        <a:ext cx="11375559" cy="866819"/>
      </dsp:txXfrm>
    </dsp:sp>
    <dsp:sp modelId="{450D4154-BFEE-4519-8D96-5F887C06A7B9}">
      <dsp:nvSpPr>
        <dsp:cNvPr id="0" name=""/>
        <dsp:cNvSpPr/>
      </dsp:nvSpPr>
      <dsp:spPr>
        <a:xfrm>
          <a:off x="89387" y="4493277"/>
          <a:ext cx="881344" cy="881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250A5-9CC6-4834-BC17-032C5EC611F8}">
      <dsp:nvSpPr>
        <dsp:cNvPr id="0" name=""/>
        <dsp:cNvSpPr/>
      </dsp:nvSpPr>
      <dsp:spPr>
        <a:xfrm>
          <a:off x="6022986" y="2771355"/>
          <a:ext cx="4057682" cy="3800477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G Omega" pitchFamily="34" charset="0"/>
            </a:rPr>
            <a:t>Works currently on AIRTEL / TATA (GSM) / BSNL / Idea / Vodafone SIM (Prepaid or Post Paid) – ANMs had varying service providers</a:t>
          </a:r>
          <a:endParaRPr lang="en-US" sz="2200" b="0" kern="1200" dirty="0">
            <a:latin typeface="CG Omega" pitchFamily="34" charset="0"/>
          </a:endParaRPr>
        </a:p>
      </dsp:txBody>
      <dsp:txXfrm>
        <a:off x="6819537" y="3661599"/>
        <a:ext cx="2464580" cy="1953523"/>
      </dsp:txXfrm>
    </dsp:sp>
    <dsp:sp modelId="{F83947C0-96BC-4387-9D4F-3B29098140AB}">
      <dsp:nvSpPr>
        <dsp:cNvPr id="0" name=""/>
        <dsp:cNvSpPr/>
      </dsp:nvSpPr>
      <dsp:spPr>
        <a:xfrm>
          <a:off x="2854003" y="2752636"/>
          <a:ext cx="3526151" cy="3033392"/>
        </a:xfrm>
        <a:prstGeom prst="gear6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effectLst/>
              <a:latin typeface="CG Omega" pitchFamily="34" charset="0"/>
            </a:rPr>
            <a:t>ANM with BSNL connections had problems in updating services</a:t>
          </a:r>
          <a:endParaRPr lang="en-US" sz="2200" b="0" kern="1200" dirty="0">
            <a:effectLst/>
            <a:latin typeface="CG Omega" pitchFamily="34" charset="0"/>
          </a:endParaRPr>
        </a:p>
      </dsp:txBody>
      <dsp:txXfrm>
        <a:off x="3689297" y="3520917"/>
        <a:ext cx="1855563" cy="1496830"/>
      </dsp:txXfrm>
    </dsp:sp>
    <dsp:sp modelId="{C60EF525-E5F5-4C11-8AD4-A571FD83C0DD}">
      <dsp:nvSpPr>
        <dsp:cNvPr id="0" name=""/>
        <dsp:cNvSpPr/>
      </dsp:nvSpPr>
      <dsp:spPr>
        <a:xfrm rot="20700000">
          <a:off x="4520795" y="256414"/>
          <a:ext cx="3509873" cy="3042337"/>
        </a:xfrm>
        <a:prstGeom prst="gear6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Omega" pitchFamily="34" charset="0"/>
            </a:rPr>
            <a:t>Most of the ANMs were unable to use mobile phones for USSD</a:t>
          </a:r>
          <a:endParaRPr lang="en-US" sz="2200" b="0" kern="1200" dirty="0">
            <a:latin typeface="CG Omega" pitchFamily="34" charset="0"/>
          </a:endParaRPr>
        </a:p>
      </dsp:txBody>
      <dsp:txXfrm rot="-20700000">
        <a:off x="5318344" y="895957"/>
        <a:ext cx="1914775" cy="1763251"/>
      </dsp:txXfrm>
    </dsp:sp>
    <dsp:sp modelId="{E3B43472-79B6-4752-B939-BCDDAE5A92A0}">
      <dsp:nvSpPr>
        <dsp:cNvPr id="0" name=""/>
        <dsp:cNvSpPr/>
      </dsp:nvSpPr>
      <dsp:spPr>
        <a:xfrm>
          <a:off x="5808640" y="2285562"/>
          <a:ext cx="4828015" cy="4828015"/>
        </a:xfrm>
        <a:prstGeom prst="circularArrow">
          <a:avLst>
            <a:gd name="adj1" fmla="val 4688"/>
            <a:gd name="adj2" fmla="val 299029"/>
            <a:gd name="adj3" fmla="val 2556740"/>
            <a:gd name="adj4" fmla="val 15776485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A23A9-B851-47CA-8F54-CD26DFA80786}">
      <dsp:nvSpPr>
        <dsp:cNvPr id="0" name=""/>
        <dsp:cNvSpPr/>
      </dsp:nvSpPr>
      <dsp:spPr>
        <a:xfrm>
          <a:off x="2451105" y="2278167"/>
          <a:ext cx="3507854" cy="35078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795D5-B49F-456F-8298-7ED7E93FB8EB}">
      <dsp:nvSpPr>
        <dsp:cNvPr id="0" name=""/>
        <dsp:cNvSpPr/>
      </dsp:nvSpPr>
      <dsp:spPr>
        <a:xfrm rot="872384">
          <a:off x="3808436" y="-166453"/>
          <a:ext cx="3782173" cy="37821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A635F-C60C-430B-B206-F5953917B0C1}">
      <dsp:nvSpPr>
        <dsp:cNvPr id="0" name=""/>
        <dsp:cNvSpPr/>
      </dsp:nvSpPr>
      <dsp:spPr>
        <a:xfrm>
          <a:off x="857250" y="0"/>
          <a:ext cx="9715500" cy="5417256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DCC5D9-4CF1-42A5-93A1-188D2F3DAE64}">
      <dsp:nvSpPr>
        <dsp:cNvPr id="0" name=""/>
        <dsp:cNvSpPr/>
      </dsp:nvSpPr>
      <dsp:spPr>
        <a:xfrm>
          <a:off x="471" y="1625176"/>
          <a:ext cx="3388014" cy="21669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latin typeface="CG Omega" pitchFamily="34" charset="0"/>
            </a:rPr>
            <a:t>Use of USSD by 100% of ANMs</a:t>
          </a:r>
          <a:endParaRPr lang="en-IN" sz="2800" kern="1200" dirty="0">
            <a:latin typeface="CG Omega" pitchFamily="34" charset="0"/>
          </a:endParaRPr>
        </a:p>
      </dsp:txBody>
      <dsp:txXfrm>
        <a:off x="106250" y="1730955"/>
        <a:ext cx="3176456" cy="1955344"/>
      </dsp:txXfrm>
    </dsp:sp>
    <dsp:sp modelId="{033AE1A4-93E6-4770-AFF9-B212AB320BB7}">
      <dsp:nvSpPr>
        <dsp:cNvPr id="0" name=""/>
        <dsp:cNvSpPr/>
      </dsp:nvSpPr>
      <dsp:spPr>
        <a:xfrm>
          <a:off x="3914778" y="1625176"/>
          <a:ext cx="3388014" cy="2166902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latin typeface="CG Omega" pitchFamily="34" charset="0"/>
            </a:rPr>
            <a:t>Generation &amp; use of real time work-plans  &amp; due lists</a:t>
          </a:r>
          <a:endParaRPr lang="en-IN" sz="2800" kern="1200" dirty="0">
            <a:latin typeface="CG Omega" pitchFamily="34" charset="0"/>
          </a:endParaRPr>
        </a:p>
      </dsp:txBody>
      <dsp:txXfrm>
        <a:off x="4020557" y="1730955"/>
        <a:ext cx="3176456" cy="1955344"/>
      </dsp:txXfrm>
    </dsp:sp>
    <dsp:sp modelId="{B44D53F0-2CBA-49EF-ABBE-E419262D26B6}">
      <dsp:nvSpPr>
        <dsp:cNvPr id="0" name=""/>
        <dsp:cNvSpPr/>
      </dsp:nvSpPr>
      <dsp:spPr>
        <a:xfrm>
          <a:off x="7829086" y="1337022"/>
          <a:ext cx="3600442" cy="2743211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latin typeface="CG Omega" pitchFamily="34" charset="0"/>
            </a:rPr>
            <a:t>Monitoring,  supervision &amp; follow up of all MCH services using only MCTS data  by Sept, 2015  </a:t>
          </a:r>
          <a:endParaRPr lang="en-IN" sz="2800" kern="1200" dirty="0">
            <a:latin typeface="CG Omega" pitchFamily="34" charset="0"/>
          </a:endParaRPr>
        </a:p>
      </dsp:txBody>
      <dsp:txXfrm>
        <a:off x="7962999" y="1470935"/>
        <a:ext cx="3332616" cy="247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190CB3-2382-458F-B0E5-3FFF5E2CBF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5CC61E-E839-4D28-A7AD-C4B927F2C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4A1D74C-5F7F-485E-8958-11B4599A26B4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4B6BBC-A32A-448C-84B4-AB2D0EBCB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-1" y="1"/>
            <a:ext cx="12188826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 descr="abstract background design"/>
          <p:cNvGrpSpPr/>
          <p:nvPr userDrawn="1"/>
        </p:nvGrpSpPr>
        <p:grpSpPr>
          <a:xfrm flipH="1">
            <a:off x="0" y="-638"/>
            <a:ext cx="12198349" cy="6858638"/>
            <a:chOff x="0" y="618575"/>
            <a:chExt cx="12201526" cy="68586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-3174" y="-627063"/>
            <a:ext cx="12201522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134" y="2384365"/>
            <a:ext cx="9173279" cy="2852737"/>
          </a:xfrm>
        </p:spPr>
        <p:txBody>
          <a:bodyPr anchor="b"/>
          <a:lstStyle>
            <a:lvl1pPr>
              <a:defRPr sz="59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3174" y="5486400"/>
            <a:ext cx="12201522" cy="1371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134" y="5620216"/>
            <a:ext cx="9173279" cy="1237467"/>
          </a:xfrm>
        </p:spPr>
        <p:txBody>
          <a:bodyPr/>
          <a:lstStyle>
            <a:lvl1pPr marL="0" indent="0">
              <a:buNone/>
              <a:defRPr sz="2399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FFEE5F-65BB-4268-AC17-D19CED90FB82}" type="datetimeFigureOut">
              <a:rPr lang="en-US" smtClean="0">
                <a:solidFill>
                  <a:srgbClr val="FCF5EF"/>
                </a:solidFill>
              </a:rPr>
              <a:pPr/>
              <a:t>7/3/2015</a:t>
            </a:fld>
            <a:endParaRPr lang="en-US" dirty="0">
              <a:solidFill>
                <a:srgbClr val="FCF5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205245" y="3345647"/>
            <a:ext cx="3417882" cy="3650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CF5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>
                <a:solidFill>
                  <a:srgbClr val="DD5900"/>
                </a:solidFill>
              </a:rPr>
              <a:pPr/>
              <a:t>‹#›</a:t>
            </a:fld>
            <a:endParaRPr lang="en-US" dirty="0">
              <a:solidFill>
                <a:srgbClr val="DD5900"/>
              </a:solidFill>
            </a:endParaRPr>
          </a:p>
        </p:txBody>
      </p:sp>
      <p:pic>
        <p:nvPicPr>
          <p:cNvPr id="25" name="Picture 24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288" y="4100388"/>
            <a:ext cx="1240315" cy="1440426"/>
          </a:xfrm>
          <a:prstGeom prst="rect">
            <a:avLst/>
          </a:prstGeom>
        </p:spPr>
      </p:pic>
      <p:pic>
        <p:nvPicPr>
          <p:cNvPr id="2050" name="Picture 2" descr="C:\Users\User\Desktop\NHM 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7274" y="0"/>
            <a:ext cx="581551" cy="47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46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1369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  <p:pic>
        <p:nvPicPr>
          <p:cNvPr id="8" name="Picture 2" descr="C:\Users\User\Desktop\NHM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7274" y="0"/>
            <a:ext cx="581551" cy="47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91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90688"/>
            <a:ext cx="5156444" cy="814387"/>
          </a:xfrm>
        </p:spPr>
        <p:txBody>
          <a:bodyPr anchor="b"/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90688"/>
            <a:ext cx="5181838" cy="814387"/>
          </a:xfrm>
        </p:spPr>
        <p:txBody>
          <a:bodyPr anchor="b"/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  <p:pic>
        <p:nvPicPr>
          <p:cNvPr id="10" name="Picture 2" descr="C:\Users\User\Desktop\NHM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7274" y="0"/>
            <a:ext cx="581551" cy="47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19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  <p:pic>
        <p:nvPicPr>
          <p:cNvPr id="6" name="Picture 2" descr="C:\Users\User\Desktop\NHM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7274" y="0"/>
            <a:ext cx="581551" cy="47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32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  <p:pic>
        <p:nvPicPr>
          <p:cNvPr id="5" name="Picture 2" descr="C:\Users\User\Desktop\NHM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7274" y="0"/>
            <a:ext cx="581551" cy="47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0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88826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88825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5" y="-4114"/>
            <a:ext cx="5033692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47" y="457200"/>
            <a:ext cx="3481410" cy="1600200"/>
          </a:xfrm>
        </p:spPr>
        <p:txBody>
          <a:bodyPr anchor="b">
            <a:noAutofit/>
          </a:bodyPr>
          <a:lstStyle>
            <a:lvl1pPr>
              <a:defRPr sz="4399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457200"/>
            <a:ext cx="6170593" cy="5713358"/>
          </a:xfrm>
        </p:spPr>
        <p:txBody>
          <a:bodyPr/>
          <a:lstStyle>
            <a:lvl1pPr>
              <a:defRPr sz="2399"/>
            </a:lvl1pPr>
            <a:lvl2pPr>
              <a:defRPr sz="21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947" y="2514184"/>
            <a:ext cx="3702356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>
                <a:solidFill>
                  <a:srgbClr val="DD5900"/>
                </a:solidFill>
              </a:rPr>
              <a:pPr/>
              <a:t>‹#›</a:t>
            </a:fld>
            <a:endParaRPr lang="en-US" dirty="0">
              <a:solidFill>
                <a:srgbClr val="DD5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-2971"/>
            <a:ext cx="12188826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416"/>
            <a:ext cx="12188825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grpSp>
        <p:nvGrpSpPr>
          <p:cNvPr id="8" name="Group 7" descr="abstract background design"/>
          <p:cNvGrpSpPr/>
          <p:nvPr userDrawn="1"/>
        </p:nvGrpSpPr>
        <p:grpSpPr>
          <a:xfrm>
            <a:off x="-1365" y="-4114"/>
            <a:ext cx="5033692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73" y="457200"/>
            <a:ext cx="3482957" cy="1600200"/>
          </a:xfrm>
        </p:spPr>
        <p:txBody>
          <a:bodyPr anchor="b">
            <a:noAutofit/>
          </a:bodyPr>
          <a:lstStyle>
            <a:lvl1pPr>
              <a:defRPr sz="4399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457200"/>
            <a:ext cx="6170593" cy="5713358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373" y="2514184"/>
            <a:ext cx="3702356" cy="365801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>
                <a:solidFill>
                  <a:srgbClr val="DD5900"/>
                </a:solidFill>
              </a:rPr>
              <a:pPr/>
              <a:t>‹#›</a:t>
            </a:fld>
            <a:endParaRPr lang="en-US" dirty="0">
              <a:solidFill>
                <a:srgbClr val="DD5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1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1"/>
            <a:ext cx="12188826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4761" y="0"/>
            <a:ext cx="12198349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CF5EF"/>
              </a:solidFill>
            </a:endParaRPr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374" y="28575"/>
            <a:ext cx="14407573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4" y="-627063"/>
            <a:ext cx="12201522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7" name="Picture 6" descr="photo of man sitting on an outdoor bench, using a tabl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9"/>
            <a:ext cx="8873878" cy="6857143"/>
          </a:xfrm>
          <a:prstGeom prst="rect">
            <a:avLst/>
          </a:prstGeom>
        </p:spPr>
      </p:pic>
      <p:sp>
        <p:nvSpPr>
          <p:cNvPr id="23" name="Freeform 5" descr="Callout shape"/>
          <p:cNvSpPr>
            <a:spLocks/>
          </p:cNvSpPr>
          <p:nvPr userDrawn="1"/>
        </p:nvSpPr>
        <p:spPr bwMode="auto">
          <a:xfrm>
            <a:off x="6776912" y="356679"/>
            <a:ext cx="4954757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3251" y="1382351"/>
            <a:ext cx="4278320" cy="683787"/>
          </a:xfrm>
        </p:spPr>
        <p:txBody>
          <a:bodyPr anchor="b">
            <a:normAutofit/>
          </a:bodyPr>
          <a:lstStyle>
            <a:lvl1pPr algn="l">
              <a:defRPr sz="1999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7779956" y="2067296"/>
            <a:ext cx="3548465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098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6798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6798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6798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6798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2431" y="6209375"/>
            <a:ext cx="4992706" cy="336626"/>
          </a:xfrm>
        </p:spPr>
        <p:txBody>
          <a:bodyPr>
            <a:noAutofit/>
          </a:bodyPr>
          <a:lstStyle>
            <a:lvl1pPr marL="0" indent="0" algn="l">
              <a:buNone/>
              <a:defRPr sz="1799" b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8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4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018729" y="2293251"/>
            <a:ext cx="1885689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047026" y="2495740"/>
            <a:ext cx="1718838" cy="30349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1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6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6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1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389225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8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151572" y="2293251"/>
            <a:ext cx="1885689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1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6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6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1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8" name="Picture 2" descr="G:\kaaj\day 3\NH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045" y="0"/>
            <a:ext cx="638780" cy="52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52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4"/>
            <a:ext cx="12188825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Rounded Rectangle 13"/>
          <p:cNvSpPr/>
          <p:nvPr userDrawn="1"/>
        </p:nvSpPr>
        <p:spPr>
          <a:xfrm>
            <a:off x="11468576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1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6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1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 descr="G:\kaaj\day 3\NH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045" y="0"/>
            <a:ext cx="638780" cy="52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16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806915" y="4874264"/>
            <a:ext cx="1896259" cy="119307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4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302176" y="1571621"/>
            <a:ext cx="95701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57122" y="1571621"/>
            <a:ext cx="95701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13773" y="1571621"/>
            <a:ext cx="95701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22026" y="1571621"/>
            <a:ext cx="95701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209877" y="1571621"/>
            <a:ext cx="95701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36718" y="1571621"/>
            <a:ext cx="95701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94295" y="4126327"/>
            <a:ext cx="877842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589417" y="4126327"/>
            <a:ext cx="877842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184534" y="4126327"/>
            <a:ext cx="877842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5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32292" y="2519640"/>
            <a:ext cx="1007600" cy="1007862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073868" y="4261103"/>
            <a:ext cx="1211127" cy="1211442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1188" y="2733449"/>
            <a:ext cx="1060429" cy="1060705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62178" y="3933434"/>
            <a:ext cx="752531" cy="75272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88825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49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88825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88825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662047" y="1717538"/>
            <a:ext cx="2149773" cy="379580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635293" y="2159623"/>
            <a:ext cx="2535430" cy="339193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9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06659" y="0"/>
            <a:ext cx="4082169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8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363292" y="2069573"/>
            <a:ext cx="3462249" cy="3463151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8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88825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76957" y="1992324"/>
            <a:ext cx="1505818" cy="26587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22168" y="2116139"/>
            <a:ext cx="1399845" cy="247167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8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"/>
            <a:ext cx="12188825" cy="48590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83047" y="1679195"/>
            <a:ext cx="2109717" cy="372507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462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"/>
            <a:ext cx="12188825" cy="48590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468730" y="3165397"/>
            <a:ext cx="1431839" cy="19114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618314" y="1565777"/>
            <a:ext cx="4395308" cy="246797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376963" y="3284232"/>
            <a:ext cx="2797926" cy="176037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609816" y="4033750"/>
            <a:ext cx="598152" cy="105883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457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88825" cy="536765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341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88825" cy="536765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632980" y="1799431"/>
            <a:ext cx="6922873" cy="505857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870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018731" y="2293252"/>
            <a:ext cx="1885689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047029" y="2495741"/>
            <a:ext cx="1718839" cy="30349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75728" y="2065475"/>
            <a:ext cx="2454671" cy="327940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065649" y="3186452"/>
            <a:ext cx="1199338" cy="212860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151573" y="2293252"/>
            <a:ext cx="1885689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930747" y="2293252"/>
            <a:ext cx="1885689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009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20729" y="1774157"/>
            <a:ext cx="2883636" cy="2884386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084462" y="1774157"/>
            <a:ext cx="2883636" cy="2884386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4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0677" y="1626890"/>
            <a:ext cx="4053349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54799" y="3855130"/>
            <a:ext cx="4053349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0676" y="3855130"/>
            <a:ext cx="1994033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56302" y="1626890"/>
            <a:ext cx="1994033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96305" y="1626890"/>
            <a:ext cx="2393215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2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61776" y="1541722"/>
            <a:ext cx="2883312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52759" y="1541722"/>
            <a:ext cx="2883312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43743" y="1541722"/>
            <a:ext cx="2883312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652759" y="4040766"/>
            <a:ext cx="2883312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361776" y="4040766"/>
            <a:ext cx="2883312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43743" y="4040766"/>
            <a:ext cx="2883312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61775" y="1727981"/>
            <a:ext cx="2883312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52759" y="1727981"/>
            <a:ext cx="2883312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43739" y="1727981"/>
            <a:ext cx="2883312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9671" y="1679731"/>
            <a:ext cx="2434768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39858" y="1679731"/>
            <a:ext cx="2434768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240044" y="1679731"/>
            <a:ext cx="2434768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940231" y="1679731"/>
            <a:ext cx="2434768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9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57521" y="1696085"/>
            <a:ext cx="4850608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80696" y="1696085"/>
            <a:ext cx="4850608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95151" y="2080563"/>
            <a:ext cx="2641928" cy="34084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2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134282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21076" y="1888277"/>
            <a:ext cx="1439625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94584" y="1888277"/>
            <a:ext cx="1439625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68089" y="1888277"/>
            <a:ext cx="1439625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41595" y="1888277"/>
            <a:ext cx="1439625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3293" y="1071418"/>
            <a:ext cx="5656237" cy="578658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54194" y="1690688"/>
            <a:ext cx="2186016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88534" y="1690688"/>
            <a:ext cx="4400992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8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88534" y="1690688"/>
            <a:ext cx="4400992" cy="438824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5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54194" y="1691308"/>
            <a:ext cx="2186016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8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40772" y="1645921"/>
            <a:ext cx="3144717" cy="19933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6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89609" y="1645920"/>
            <a:ext cx="2376821" cy="2752679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12697" y="1645920"/>
            <a:ext cx="2376821" cy="2752679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35782" y="1645920"/>
            <a:ext cx="2376821" cy="2752679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9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91735" y="1627632"/>
            <a:ext cx="6478360" cy="2407006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4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96068" y="1683012"/>
            <a:ext cx="4138970" cy="210076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36323" y="3822192"/>
            <a:ext cx="4138970" cy="210076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52629" y="1702133"/>
            <a:ext cx="1881409" cy="18818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7401" y="1702131"/>
            <a:ext cx="1881321" cy="188244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4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22054" y="1645920"/>
            <a:ext cx="3144717" cy="19933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1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4888" y="1709928"/>
            <a:ext cx="4330079" cy="19933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2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08372" y="2524510"/>
            <a:ext cx="4330079" cy="33459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4"/>
            <a:ext cx="12188825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Rounded Rectangle 13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2"/>
            <a:ext cx="6097460" cy="38379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368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4"/>
            <a:ext cx="4370128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18697" y="1399034"/>
            <a:ext cx="4370128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7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29801" y="1399033"/>
            <a:ext cx="4641980" cy="383794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17041" y="3348914"/>
            <a:ext cx="4641980" cy="188806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" y="1399031"/>
            <a:ext cx="1384091" cy="190416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" y="3348913"/>
            <a:ext cx="1384091" cy="188806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0804287" y="1399030"/>
            <a:ext cx="1384091" cy="383794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3217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43217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419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30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034450" y="938831"/>
            <a:ext cx="2468721" cy="148132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948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28307" y="810816"/>
            <a:ext cx="2468721" cy="148132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679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907258" y="1698009"/>
            <a:ext cx="2468722" cy="18407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812847" y="1698009"/>
            <a:ext cx="2468722" cy="18407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85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094413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4412" y="0"/>
            <a:ext cx="6094413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5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7374" y="1600202"/>
            <a:ext cx="1215709" cy="1216025"/>
          </a:xfrm>
          <a:prstGeom prst="ellipse">
            <a:avLst/>
          </a:prstGeom>
          <a:ln w="38100">
            <a:solidFill>
              <a:srgbClr val="7C95A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rgbClr val="F23B48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712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48959" y="1691310"/>
            <a:ext cx="4318875" cy="4319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292" y="397249"/>
            <a:ext cx="1090239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1468577" y="372778"/>
            <a:ext cx="430966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577" y="327462"/>
            <a:ext cx="430966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292" y="790433"/>
            <a:ext cx="1090239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410209" y="372778"/>
            <a:ext cx="654222" cy="29873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9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F751-1EB0-4556-9E28-2572E99DAA7F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D11-6974-42B1-BB6E-933BBD125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0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322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6C42A66-C97E-483D-AA19-27FD0189378D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400" smtClean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6" name="Freeform 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7" name="Freeform 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915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3638D4F-9015-47D6-B4E9-0B5E95FACDB8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4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25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4152900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prstClr val="white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919D5EF-5950-4379-AC51-9ACBBB6ACF1E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400" smtClean="0">
              <a:solidFill>
                <a:prstClr val="white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4366" y="921257"/>
            <a:ext cx="1660093" cy="165893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6571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srgbClr val="2980B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srgbClr val="2980B9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403E13E-3E68-42F2-9552-668AA9EC341E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4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4559" y="1993246"/>
            <a:ext cx="4058209" cy="2635316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1993246"/>
            <a:ext cx="4057280" cy="2635316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8195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srgbClr val="2980B9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799">
              <a:solidFill>
                <a:srgbClr val="2980B9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2DF1CC0-5443-42DD-9341-A14A1262B59D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4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12188825" cy="2635316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511174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srgbClr val="2980B9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srgbClr val="2980B9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587904" y="304801"/>
            <a:ext cx="33846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3CE5DF4-203A-47CA-9578-8E0AC84D32A8}" type="slidenum">
              <a:rPr lang="id-ID" altLang="en-US" sz="1000" b="1" smtClean="0">
                <a:solidFill>
                  <a:srgbClr val="2980B9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000" smtClean="0">
              <a:solidFill>
                <a:srgbClr val="2980B9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6789" y="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6789" y="2286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6789" y="4572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0259" y="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0259" y="2286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0259" y="4572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7047" y="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7047" y="2286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7047" y="4572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7200" y="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7200" y="2286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7200" y="4572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3988" y="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3988" y="2286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3988" y="4572000"/>
            <a:ext cx="2033470" cy="2286000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348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92D53C2-12D9-4051-A1BA-BF8E3AD0FEDB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49796" y="2284945"/>
            <a:ext cx="1697404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0830" y="2284945"/>
            <a:ext cx="1697404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7090" y="2284945"/>
            <a:ext cx="1697404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23" y="2284945"/>
            <a:ext cx="1697404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05102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054A4B9-F000-44E5-894A-1E927B168D65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44169" y="2113495"/>
            <a:ext cx="1697404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618602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6CD27C9-76A9-411A-8C37-0CE8351318B6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" name="Freeform 1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6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" name="Freeform 1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49796" y="2284945"/>
            <a:ext cx="1697404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0830" y="2284945"/>
            <a:ext cx="1697404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7090" y="2284945"/>
            <a:ext cx="1697404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23" y="2284945"/>
            <a:ext cx="1697404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64261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B722021-FD54-4A89-BF65-512B73898AB0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42188" y="1228726"/>
            <a:ext cx="2361585" cy="3260725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53575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9303502" y="2655889"/>
            <a:ext cx="1336327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2980B9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10866783" y="3856038"/>
            <a:ext cx="522151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2980B9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8351250" y="2454275"/>
            <a:ext cx="520564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2980B9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40EF68B-30C0-4419-86AB-5B4CE1933363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" name="Freeform 2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23" name="Group 15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5" name="Freeform 2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057" y="1945432"/>
            <a:ext cx="3105929" cy="2016211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2605" y="1945432"/>
            <a:ext cx="3105929" cy="2016211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6002" y="1945432"/>
            <a:ext cx="3105929" cy="2016211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057" y="4177346"/>
            <a:ext cx="3105929" cy="2016211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2605" y="4177346"/>
            <a:ext cx="3105929" cy="2016211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6002" y="4177346"/>
            <a:ext cx="3105929" cy="2016211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116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A4405E0-EEAC-4EE1-9A56-91A105D8662C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91902" y="2152650"/>
            <a:ext cx="3205915" cy="313848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86653" y="2152650"/>
            <a:ext cx="3205915" cy="313848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07890" y="2152650"/>
            <a:ext cx="3205915" cy="313848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1590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EACA3DA-AB3D-467E-B917-D6CE0382E032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194" y="2283008"/>
            <a:ext cx="4968450" cy="3753338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5066" y="2283008"/>
            <a:ext cx="4968450" cy="3753338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156494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04D77EE-F799-4DDE-97A5-10B479982515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194" y="2283008"/>
            <a:ext cx="4968450" cy="3753338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40700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8C6CC0-725F-4C94-AA46-5A5F82039D2B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88825" cy="3143250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56210" y="1280868"/>
            <a:ext cx="1549936" cy="2598991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54997" y="839412"/>
            <a:ext cx="1775950" cy="2977979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291468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B0F5888-7732-49AB-8FF9-CA1872B83402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4928" y="3164618"/>
            <a:ext cx="6818214" cy="4020519"/>
          </a:xfrm>
        </p:spPr>
        <p:txBody>
          <a:bodyPr rtlCol="0">
            <a:normAutofit/>
          </a:bodyPr>
          <a:lstStyle>
            <a:lvl1pPr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9912556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F1B3D5B-B199-48D2-8D39-E5D3AB773BF9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23813"/>
            <a:ext cx="12188825" cy="411797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0631" y="662473"/>
            <a:ext cx="2734271" cy="29698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5546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4064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66B4B6A-8215-45A3-957B-8253891F06F1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3988" y="1704099"/>
            <a:ext cx="3632199" cy="2288465"/>
          </a:xfrm>
        </p:spPr>
        <p:txBody>
          <a:bodyPr rtlCol="0">
            <a:normAutofit/>
          </a:bodyPr>
          <a:lstStyle>
            <a:lvl1pPr>
              <a:defRPr sz="19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345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BF7400F-BE6D-4567-BC6E-1D29FB8BA915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2"/>
            <a:ext cx="12188825" cy="324119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54061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F52951F-457C-4D9E-9FC1-59F08586461A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5769" y="3516314"/>
            <a:ext cx="1366481" cy="1366837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6576" y="4823210"/>
            <a:ext cx="1366481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21010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B5FAC3A-161B-4625-9A80-B63348502024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5769" y="3614792"/>
            <a:ext cx="1366481" cy="1366837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6576" y="4921688"/>
            <a:ext cx="1366481" cy="1366837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5769" y="971204"/>
            <a:ext cx="1366481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6576" y="2278100"/>
            <a:ext cx="1366481" cy="1366837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776805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C6CBAAE-6F6F-429F-8EE0-12E51464ADD8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5769" y="971204"/>
            <a:ext cx="1366481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6576" y="2278100"/>
            <a:ext cx="1366481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676764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BD4CF86-BD0B-4966-A4BF-04A96152A663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35840" y="3083109"/>
            <a:ext cx="2317146" cy="2317750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 rtlCol="0">
            <a:normAutofit/>
          </a:bodyPr>
          <a:lstStyle>
            <a:lvl1pPr>
              <a:defRPr sz="23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129912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525423" y="273050"/>
            <a:ext cx="461843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5423" y="641350"/>
            <a:ext cx="46184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1557164" y="304801"/>
            <a:ext cx="3999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1339A61-7B81-41AE-B006-7DF1AA948530}" type="slidenum">
              <a:rPr lang="id-ID" altLang="en-US" sz="1400" b="1" smtClean="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47573" y="6408738"/>
            <a:ext cx="223779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933207" y="6408738"/>
            <a:ext cx="223780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799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552306" y="6523038"/>
            <a:ext cx="3809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5399088"/>
          </a:xfrm>
        </p:spPr>
        <p:txBody>
          <a:bodyPr rtlCol="0">
            <a:normAutofit/>
          </a:bodyPr>
          <a:lstStyle>
            <a:lvl1pPr>
              <a:defRPr sz="3599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389627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nhm LOGO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1800" y="1"/>
            <a:ext cx="85702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121A-1373-41C3-9EE9-83637501D1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1"/>
            <a:ext cx="12188826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0" y="-638"/>
            <a:ext cx="12198349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134" y="2386584"/>
            <a:ext cx="9173279" cy="2852928"/>
          </a:xfrm>
        </p:spPr>
        <p:txBody>
          <a:bodyPr anchor="b"/>
          <a:lstStyle>
            <a:lvl1pPr algn="l">
              <a:defRPr sz="59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134" y="5296060"/>
            <a:ext cx="9173279" cy="1561622"/>
          </a:xfrm>
        </p:spPr>
        <p:txBody>
          <a:bodyPr/>
          <a:lstStyle>
            <a:lvl1pPr marL="0" indent="0" algn="l">
              <a:buNone/>
              <a:defRPr sz="2399" b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CF5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374" y="28575"/>
            <a:ext cx="14407573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4" y="-627063"/>
            <a:ext cx="12201522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17" name="Picture 16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288" y="4100388"/>
            <a:ext cx="1240315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5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6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G:\kaaj\day 3\NHM.png"/>
          <p:cNvPicPr>
            <a:picLocks noChangeAspect="1" noChangeArrowheads="1"/>
          </p:cNvPicPr>
          <p:nvPr userDrawn="1"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1550045" y="0"/>
            <a:ext cx="638780" cy="52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7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64" r:id="rId5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111EA-09FB-435E-828A-9282174C9BD0}" type="datetimeFigureOut">
              <a:rPr lang="id-ID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03/07/2015</a:t>
            </a:fld>
            <a:endParaRPr lang="id-ID" altLang="en-US" smtClean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FBC23-D472-4FB3-980A-3F6821880349}" type="slidenum">
              <a:rPr lang="id-ID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1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65" r:id="rId2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5pPr>
      <a:lvl6pPr marL="457063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6pPr>
      <a:lvl7pPr marL="914126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7pPr>
      <a:lvl8pPr marL="1371189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8pPr>
      <a:lvl9pPr marL="1828251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Source Sans Pro Light" charset="0"/>
          <a:ea typeface="MS PGothic" panose="020B0600070205080204" pitchFamily="34" charset="-128"/>
        </a:defRPr>
      </a:lvl9pPr>
    </p:titleStyle>
    <p:bodyStyle>
      <a:lvl1pPr marL="228531" indent="-228531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594" indent="-228531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657" indent="-228531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9720" indent="-228531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6783" indent="-228531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/>
        </p:nvGrpSpPr>
        <p:grpSpPr>
          <a:xfrm>
            <a:off x="-1" y="-2971"/>
            <a:ext cx="12188826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</a:endParaRPr>
            </a:p>
          </p:txBody>
        </p:sp>
      </p:grpSp>
      <p:sp>
        <p:nvSpPr>
          <p:cNvPr id="1038" name="Rectangle 1037"/>
          <p:cNvSpPr/>
          <p:nvPr/>
        </p:nvSpPr>
        <p:spPr>
          <a:xfrm>
            <a:off x="0" y="-5092"/>
            <a:ext cx="12188825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/>
        </p:nvSpPr>
        <p:spPr>
          <a:xfrm>
            <a:off x="-4118" y="6237753"/>
            <a:ext cx="12194653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aseline="-250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2664" y="843759"/>
            <a:ext cx="1328829" cy="36503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FFEE5F-65BB-4268-AC17-D19CED90FB8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7/3/2015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38517" y="3812375"/>
            <a:ext cx="4351338" cy="36503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55" y="6370475"/>
            <a:ext cx="981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>
                <a:solidFill>
                  <a:srgbClr val="FCF5EF"/>
                </a:solidFill>
              </a:rPr>
              <a:pPr/>
              <a:t>‹#›</a:t>
            </a:fld>
            <a:endParaRPr lang="en-US" dirty="0">
              <a:solidFill>
                <a:srgbClr val="FCF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0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399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293" indent="0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19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182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99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126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79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071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79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071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799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071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799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071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799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071" indent="-228531" algn="l" defTabSz="914126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799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ocumentary%20on%20MCTS_USSD_BQ.mp4" TargetMode="External"/><Relationship Id="rId2" Type="http://schemas.openxmlformats.org/officeDocument/2006/relationships/hyperlink" Target="Documentary%20on%20MCTS_USSD_MQ.mp4" TargetMode="Externa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6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12188825" cy="2209819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 e s t   B e n g a l</a:t>
            </a:r>
            <a:r>
              <a:rPr lang="en-US" sz="6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600" dirty="0" smtClean="0">
                <a:latin typeface="Aharoni" pitchFamily="2" charset="-79"/>
                <a:cs typeface="Aharoni" pitchFamily="2" charset="-79"/>
              </a:rPr>
            </a:br>
            <a:r>
              <a:rPr lang="en-US" sz="7200" b="1" dirty="0" smtClean="0">
                <a:solidFill>
                  <a:schemeClr val="bg1"/>
                </a:solidFill>
                <a:latin typeface="Bodoni MT Black" pitchFamily="18" charset="0"/>
                <a:cs typeface="Aharoni" pitchFamily="2" charset="-79"/>
              </a:rPr>
              <a:t>USSD Implementation</a:t>
            </a:r>
            <a:endParaRPr lang="en-IN" sz="6600" dirty="0">
              <a:solidFill>
                <a:schemeClr val="bg1"/>
              </a:solidFill>
              <a:latin typeface="Bodoni MT Black" pitchFamily="18" charset="0"/>
              <a:cs typeface="Aharoni" pitchFamily="2" charset="-79"/>
            </a:endParaRPr>
          </a:p>
        </p:txBody>
      </p:sp>
      <p:pic>
        <p:nvPicPr>
          <p:cNvPr id="3074" name="Picture 2" descr="G:\kaaj\day 3\NH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5386" y="5542155"/>
            <a:ext cx="1603439" cy="131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533400"/>
            <a:ext cx="5867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4468398" y="3325398"/>
            <a:ext cx="49300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Group 2"/>
          <p:cNvGrpSpPr/>
          <p:nvPr/>
        </p:nvGrpSpPr>
        <p:grpSpPr>
          <a:xfrm>
            <a:off x="7158935" y="1295400"/>
            <a:ext cx="4345675" cy="1392630"/>
            <a:chOff x="5022842" y="3516345"/>
            <a:chExt cx="3166642" cy="139263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022842" y="3516345"/>
              <a:ext cx="31666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accent2"/>
                  </a:solidFill>
                  <a:latin typeface="CG Omega" pitchFamily="34" charset="0"/>
                </a:rPr>
                <a:t>PW Services updated </a:t>
              </a:r>
              <a:endParaRPr lang="id-ID" altLang="en-US" sz="2400" b="1" dirty="0">
                <a:solidFill>
                  <a:schemeClr val="accent2"/>
                </a:solidFill>
                <a:latin typeface="CG Omeg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56653" y="4159287"/>
              <a:ext cx="118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  <a:latin typeface="CG Omega" pitchFamily="34" charset="0"/>
                </a:rPr>
                <a:t>19,67,297 </a:t>
              </a:r>
            </a:p>
          </p:txBody>
        </p:sp>
        <p:grpSp>
          <p:nvGrpSpPr>
            <p:cNvPr id="9" name="Group 228"/>
            <p:cNvGrpSpPr/>
            <p:nvPr/>
          </p:nvGrpSpPr>
          <p:grpSpPr>
            <a:xfrm>
              <a:off x="5027014" y="3983007"/>
              <a:ext cx="897951" cy="925968"/>
              <a:chOff x="7311582" y="5547360"/>
              <a:chExt cx="548497" cy="568221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7311582" y="5547360"/>
                <a:ext cx="548497" cy="54864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CG Omega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1981" y="5571745"/>
                <a:ext cx="540746" cy="543836"/>
              </a:xfrm>
              <a:prstGeom prst="rect">
                <a:avLst/>
              </a:prstGeom>
            </p:spPr>
          </p:pic>
        </p:grpSp>
      </p:grpSp>
      <p:grpSp>
        <p:nvGrpSpPr>
          <p:cNvPr id="12" name="Group 1"/>
          <p:cNvGrpSpPr/>
          <p:nvPr/>
        </p:nvGrpSpPr>
        <p:grpSpPr>
          <a:xfrm>
            <a:off x="7089783" y="3810000"/>
            <a:ext cx="4429156" cy="1357587"/>
            <a:chOff x="8523304" y="3551388"/>
            <a:chExt cx="3000395" cy="1357587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8523304" y="3551388"/>
              <a:ext cx="3000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accent2"/>
                  </a:solidFill>
                  <a:latin typeface="CG Omega" pitchFamily="34" charset="0"/>
                </a:rPr>
                <a:t>Child Services updated </a:t>
              </a:r>
              <a:endParaRPr lang="id-ID" altLang="en-US" sz="2800" b="1" dirty="0">
                <a:solidFill>
                  <a:schemeClr val="accent2"/>
                </a:solidFill>
                <a:latin typeface="CG Omeg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2288" y="3998243"/>
              <a:ext cx="104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  <a:latin typeface="CG Omega" pitchFamily="34" charset="0"/>
                </a:rPr>
                <a:t>35,77,179</a:t>
              </a:r>
            </a:p>
          </p:txBody>
        </p:sp>
        <p:grpSp>
          <p:nvGrpSpPr>
            <p:cNvPr id="15" name="Group 231"/>
            <p:cNvGrpSpPr/>
            <p:nvPr/>
          </p:nvGrpSpPr>
          <p:grpSpPr>
            <a:xfrm>
              <a:off x="8535047" y="3962400"/>
              <a:ext cx="955529" cy="946575"/>
              <a:chOff x="9323854" y="5526753"/>
              <a:chExt cx="580558" cy="569247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9355915" y="5547360"/>
                <a:ext cx="548497" cy="54864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latin typeface="CG Omega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3854" y="5526753"/>
                <a:ext cx="562101" cy="562102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228575" y="76200"/>
            <a:ext cx="95234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G Omega" pitchFamily="34" charset="0"/>
              </a:rPr>
              <a:t>Achievements in West Bengal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CG Omeg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8908" y="5832174"/>
            <a:ext cx="7897197" cy="954107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CG Omega" pitchFamily="34" charset="0"/>
              </a:rPr>
              <a:t>The % of service update is against the total services updated across the country </a:t>
            </a:r>
            <a:endParaRPr lang="en-IN" sz="2800" i="1" dirty="0">
              <a:solidFill>
                <a:schemeClr val="bg1"/>
              </a:solidFill>
              <a:latin typeface="CG Omeg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412" y="2514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CC33"/>
                </a:solidFill>
                <a:latin typeface="CG Omega" pitchFamily="34" charset="0"/>
              </a:rPr>
              <a:t>(76.4%)</a:t>
            </a:r>
            <a:endParaRPr lang="en-US" sz="2800" b="1" dirty="0">
              <a:solidFill>
                <a:srgbClr val="33CC33"/>
              </a:solidFill>
              <a:latin typeface="CG Omeg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85212" y="4800600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CC33"/>
                </a:solidFill>
                <a:latin typeface="CG Omega" pitchFamily="34" charset="0"/>
              </a:rPr>
              <a:t>(69.0%)</a:t>
            </a:r>
            <a:endParaRPr lang="en-US" sz="2800" b="1" dirty="0">
              <a:solidFill>
                <a:srgbClr val="33CC33"/>
              </a:solidFill>
              <a:latin typeface="CG Ome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272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2" animBg="1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t.kolkata\Desktop\JPEG\Shibani Murmu 2nd ANM updating M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58" y="2000240"/>
            <a:ext cx="4237024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mant.kolkata\Desktop\JPEG\SHIBANI MURMU 2nd ANM doing 4th A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4022710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379900" y="642918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CG Omega" pitchFamily="34" charset="0"/>
              </a:rPr>
              <a:t>SHIBANI MURMU, an ANM </a:t>
            </a:r>
            <a:r>
              <a:rPr lang="en-US" altLang="en-US" sz="2800" b="1" dirty="0" smtClean="0">
                <a:latin typeface="CG Omega" pitchFamily="34" charset="0"/>
              </a:rPr>
              <a:t>of Purulia District using USSD after </a:t>
            </a:r>
            <a:r>
              <a:rPr lang="en-US" altLang="en-US" sz="2800" b="1" dirty="0">
                <a:latin typeface="CG Omega" pitchFamily="34" charset="0"/>
              </a:rPr>
              <a:t>4th </a:t>
            </a:r>
            <a:r>
              <a:rPr lang="en-US" altLang="en-US" sz="2800" b="1" dirty="0" smtClean="0">
                <a:latin typeface="CG Omega" pitchFamily="34" charset="0"/>
              </a:rPr>
              <a:t>ANC at home</a:t>
            </a:r>
            <a:endParaRPr lang="en-US" altLang="en-US" sz="2800" b="1" dirty="0">
              <a:latin typeface="CG Omega" pitchFamily="34" charset="0"/>
            </a:endParaRPr>
          </a:p>
        </p:txBody>
      </p:sp>
      <p:pic>
        <p:nvPicPr>
          <p:cNvPr id="8" name="Picture 2" descr="C:\Users\mant.kolkata\Desktop\JPEG\SHIBANI MURMU UPDATING USSD AT HOME VISIT after 4th 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00" y="3857604"/>
            <a:ext cx="4214842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latin typeface="CG Omega" pitchFamily="34" charset="0"/>
              </a:rPr>
              <a:t>Way forward..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11464320"/>
              </p:ext>
            </p:extLst>
          </p:nvPr>
        </p:nvGraphicFramePr>
        <p:xfrm>
          <a:off x="303213" y="720372"/>
          <a:ext cx="114300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5A635F-C60C-430B-B206-F5953917B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925A635F-C60C-430B-B206-F5953917B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DCC5D9-4CF1-42A5-93A1-188D2F3DA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FADCC5D9-4CF1-42A5-93A1-188D2F3DA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3AE1A4-93E6-4770-AFF9-B212AB320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033AE1A4-93E6-4770-AFF9-B212AB320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4D53F0-2CBA-49EF-ABBE-E419262D2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B44D53F0-2CBA-49EF-ABBE-E419262D2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ser\Desktop\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>
                <a:hlinkClick r:id="rId2" action="ppaction://hlinkfile"/>
              </a:rPr>
              <a:t>Documentary on MCTS_USSD_MQ.mp4</a:t>
            </a:r>
            <a:endParaRPr lang="en-IN" dirty="0" smtClean="0"/>
          </a:p>
          <a:p>
            <a:endParaRPr lang="en-IN" dirty="0" smtClean="0">
              <a:hlinkClick r:id="rId3" action="ppaction://hlinkfile"/>
            </a:endParaRPr>
          </a:p>
          <a:p>
            <a:r>
              <a:rPr lang="en-IN" dirty="0" smtClean="0">
                <a:hlinkClick r:id="rId3" action="ppaction://hlinkfile"/>
              </a:rPr>
              <a:t>Documentary on MCTS_USSD_BQ.mp4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G Omega" pitchFamily="34" charset="0"/>
              </a:rPr>
              <a:t>A documentary on MCTS:USSD</a:t>
            </a:r>
            <a:endParaRPr lang="en-IN" sz="4000" b="1" dirty="0">
              <a:solidFill>
                <a:schemeClr val="tx1"/>
              </a:solidFill>
              <a:latin typeface="CG Ome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3686" y="1857364"/>
            <a:ext cx="10902399" cy="4445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G Omega" pitchFamily="34" charset="0"/>
              </a:rPr>
              <a:t>Technology</a:t>
            </a:r>
            <a:endParaRPr lang="id-ID" sz="3200" b="1" dirty="0">
              <a:solidFill>
                <a:srgbClr val="0070C0"/>
              </a:solidFill>
              <a:latin typeface="CG Omega" pitchFamily="34" charset="0"/>
            </a:endParaRPr>
          </a:p>
        </p:txBody>
      </p:sp>
      <p:grpSp>
        <p:nvGrpSpPr>
          <p:cNvPr id="5" name="Group 42"/>
          <p:cNvGrpSpPr/>
          <p:nvPr/>
        </p:nvGrpSpPr>
        <p:grpSpPr>
          <a:xfrm>
            <a:off x="7999412" y="2690813"/>
            <a:ext cx="3740143" cy="810195"/>
            <a:chOff x="8075612" y="2130976"/>
            <a:chExt cx="3740143" cy="810195"/>
          </a:xfrm>
        </p:grpSpPr>
        <p:sp>
          <p:nvSpPr>
            <p:cNvPr id="25" name="Oval 24"/>
            <p:cNvSpPr/>
            <p:nvPr/>
          </p:nvSpPr>
          <p:spPr>
            <a:xfrm>
              <a:off x="8075612" y="2130976"/>
              <a:ext cx="585634" cy="585787"/>
            </a:xfrm>
            <a:prstGeom prst="ellipse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bg1"/>
                </a:solidFill>
                <a:latin typeface="CG Omega" pitchFamily="34" charset="0"/>
              </a:endParaRPr>
            </a:p>
          </p:txBody>
        </p:sp>
        <p:sp>
          <p:nvSpPr>
            <p:cNvPr id="26" name="Text Placeholder 32"/>
            <p:cNvSpPr txBox="1">
              <a:spLocks/>
            </p:cNvSpPr>
            <p:nvPr/>
          </p:nvSpPr>
          <p:spPr>
            <a:xfrm>
              <a:off x="8837612" y="2156922"/>
              <a:ext cx="2978143" cy="78424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Length of USSD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messages are up to 160 alphanumeric characters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for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English and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&amp;about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70 characters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in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local language</a:t>
              </a: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7999412" y="4267211"/>
            <a:ext cx="3716177" cy="661987"/>
            <a:chOff x="8099578" y="3150637"/>
            <a:chExt cx="3716177" cy="661987"/>
          </a:xfrm>
        </p:grpSpPr>
        <p:sp>
          <p:nvSpPr>
            <p:cNvPr id="28" name="Oval 27"/>
            <p:cNvSpPr/>
            <p:nvPr/>
          </p:nvSpPr>
          <p:spPr>
            <a:xfrm>
              <a:off x="8099578" y="3226837"/>
              <a:ext cx="585634" cy="585787"/>
            </a:xfrm>
            <a:prstGeom prst="ellipse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bg1"/>
                </a:solidFill>
                <a:latin typeface="CG Omega" pitchFamily="34" charset="0"/>
              </a:endParaRPr>
            </a:p>
          </p:txBody>
        </p:sp>
        <p:sp>
          <p:nvSpPr>
            <p:cNvPr id="29" name="Text Placeholder 32"/>
            <p:cNvSpPr txBox="1">
              <a:spLocks/>
            </p:cNvSpPr>
            <p:nvPr/>
          </p:nvSpPr>
          <p:spPr>
            <a:xfrm>
              <a:off x="8837612" y="3150637"/>
              <a:ext cx="2978143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The connection remains open, allowing a two-way exchange of a sequence of data</a:t>
              </a: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7999412" y="5510213"/>
            <a:ext cx="3716177" cy="585787"/>
            <a:chOff x="8023380" y="4850850"/>
            <a:chExt cx="3716177" cy="585787"/>
          </a:xfrm>
        </p:grpSpPr>
        <p:sp>
          <p:nvSpPr>
            <p:cNvPr id="31" name="Oval 30"/>
            <p:cNvSpPr/>
            <p:nvPr/>
          </p:nvSpPr>
          <p:spPr>
            <a:xfrm>
              <a:off x="8023380" y="4850850"/>
              <a:ext cx="585634" cy="585787"/>
            </a:xfrm>
            <a:prstGeom prst="ellipse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bg1"/>
                </a:solidFill>
                <a:latin typeface="CG Omega" pitchFamily="34" charset="0"/>
              </a:endParaRPr>
            </a:p>
          </p:txBody>
        </p:sp>
        <p:sp>
          <p:nvSpPr>
            <p:cNvPr id="32" name="Text Placeholder 32"/>
            <p:cNvSpPr txBox="1">
              <a:spLocks/>
            </p:cNvSpPr>
            <p:nvPr/>
          </p:nvSpPr>
          <p:spPr>
            <a:xfrm>
              <a:off x="8761414" y="4876796"/>
              <a:ext cx="2978143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The messages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sent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over USSD are not defined by any standardization body</a:t>
              </a: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611548" y="2667000"/>
            <a:ext cx="3501664" cy="612228"/>
            <a:chOff x="525470" y="2107163"/>
            <a:chExt cx="3501664" cy="612228"/>
          </a:xfrm>
        </p:grpSpPr>
        <p:sp>
          <p:nvSpPr>
            <p:cNvPr id="34" name="Oval 33"/>
            <p:cNvSpPr/>
            <p:nvPr/>
          </p:nvSpPr>
          <p:spPr>
            <a:xfrm flipH="1">
              <a:off x="3441500" y="2133604"/>
              <a:ext cx="585634" cy="585787"/>
            </a:xfrm>
            <a:prstGeom prst="ellipse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CG Omega" pitchFamily="34" charset="0"/>
              </a:endParaRPr>
            </a:p>
          </p:txBody>
        </p:sp>
        <p:sp>
          <p:nvSpPr>
            <p:cNvPr id="35" name="Text Placeholder 32"/>
            <p:cNvSpPr txBox="1">
              <a:spLocks/>
            </p:cNvSpPr>
            <p:nvPr/>
          </p:nvSpPr>
          <p:spPr>
            <a:xfrm flipH="1">
              <a:off x="525470" y="2107163"/>
              <a:ext cx="2749542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GSM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technology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is used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to send text between a mobile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user &amp;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apps in the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network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G Omega" pitchFamily="34" charset="0"/>
              </a:endParaRPr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382949" y="4012159"/>
            <a:ext cx="3730263" cy="712241"/>
            <a:chOff x="296871" y="3859763"/>
            <a:chExt cx="3730263" cy="712241"/>
          </a:xfrm>
        </p:grpSpPr>
        <p:sp>
          <p:nvSpPr>
            <p:cNvPr id="37" name="Oval 36"/>
            <p:cNvSpPr/>
            <p:nvPr/>
          </p:nvSpPr>
          <p:spPr>
            <a:xfrm flipH="1">
              <a:off x="3441500" y="3986217"/>
              <a:ext cx="585634" cy="585787"/>
            </a:xfrm>
            <a:prstGeom prst="ellipse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CG Omega" pitchFamily="34" charset="0"/>
              </a:endParaRPr>
            </a:p>
          </p:txBody>
        </p:sp>
        <p:sp>
          <p:nvSpPr>
            <p:cNvPr id="38" name="Text Placeholder 32"/>
            <p:cNvSpPr txBox="1">
              <a:spLocks/>
            </p:cNvSpPr>
            <p:nvPr/>
          </p:nvSpPr>
          <p:spPr>
            <a:xfrm flipH="1">
              <a:off x="296871" y="3859763"/>
              <a:ext cx="2978143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Similar to SMS, but USSD transactions occur during the session </a:t>
              </a:r>
              <a:r>
                <a:rPr 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G Omega" pitchFamily="34" charset="0"/>
                </a:rPr>
                <a:t>only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G Omega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 flipH="1">
            <a:off x="3527578" y="5357813"/>
            <a:ext cx="585634" cy="585787"/>
          </a:xfrm>
          <a:prstGeom prst="ellipse">
            <a:avLst/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CG Omega" pitchFamily="34" charset="0"/>
            </a:endParaRPr>
          </a:p>
        </p:txBody>
      </p:sp>
      <p:sp>
        <p:nvSpPr>
          <p:cNvPr id="41" name="Text Placeholder 32"/>
          <p:cNvSpPr txBox="1">
            <a:spLocks/>
          </p:cNvSpPr>
          <p:nvPr/>
        </p:nvSpPr>
        <p:spPr>
          <a:xfrm flipH="1">
            <a:off x="373068" y="5029200"/>
            <a:ext cx="2901944" cy="13980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G Omega" pitchFamily="34" charset="0"/>
              </a:rPr>
              <a:t>Enables session based communication between application server at the network side and the mobile user</a:t>
            </a:r>
          </a:p>
        </p:txBody>
      </p:sp>
      <p:sp>
        <p:nvSpPr>
          <p:cNvPr id="43" name="Text Placeholder 32"/>
          <p:cNvSpPr txBox="1">
            <a:spLocks/>
          </p:cNvSpPr>
          <p:nvPr/>
        </p:nvSpPr>
        <p:spPr>
          <a:xfrm>
            <a:off x="413898" y="913202"/>
            <a:ext cx="11547914" cy="8012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CG Omega" pitchFamily="34" charset="0"/>
              </a:rPr>
              <a:t>USSD </a:t>
            </a:r>
            <a:r>
              <a:rPr lang="en-US" sz="2400" dirty="0" smtClean="0">
                <a:latin typeface="CG Omega" pitchFamily="34" charset="0"/>
              </a:rPr>
              <a:t> </a:t>
            </a:r>
            <a:r>
              <a:rPr lang="en-US" sz="2400" dirty="0">
                <a:latin typeface="CG Omega" pitchFamily="34" charset="0"/>
              </a:rPr>
              <a:t>is a Global System for Mobile (GSM) technology that is used to send text through an application program.</a:t>
            </a: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>
            <a:off x="165057" y="228600"/>
            <a:ext cx="11331027" cy="5571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latin typeface="CG Omega" pitchFamily="34" charset="0"/>
              </a:rPr>
              <a:t>Unstructured Supplementary Service Data (USSD)</a:t>
            </a:r>
            <a:endParaRPr lang="en-AU" sz="4000" b="1" dirty="0">
              <a:latin typeface="CG Omeg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71200" y="1769296"/>
            <a:ext cx="2246430" cy="4874414"/>
            <a:chOff x="4971200" y="1371601"/>
            <a:chExt cx="2246430" cy="4874414"/>
          </a:xfrm>
        </p:grpSpPr>
        <p:grpSp>
          <p:nvGrpSpPr>
            <p:cNvPr id="3" name="Group 122"/>
            <p:cNvGrpSpPr/>
            <p:nvPr/>
          </p:nvGrpSpPr>
          <p:grpSpPr>
            <a:xfrm>
              <a:off x="4971200" y="1371601"/>
              <a:ext cx="2246430" cy="4874414"/>
              <a:chOff x="7242184" y="2673668"/>
              <a:chExt cx="652463" cy="1354138"/>
            </a:xfrm>
          </p:grpSpPr>
          <p:sp>
            <p:nvSpPr>
              <p:cNvPr id="124" name="Freeform 59"/>
              <p:cNvSpPr>
                <a:spLocks/>
              </p:cNvSpPr>
              <p:nvPr/>
            </p:nvSpPr>
            <p:spPr bwMode="auto">
              <a:xfrm>
                <a:off x="7242184" y="2673668"/>
                <a:ext cx="652463" cy="1354138"/>
              </a:xfrm>
              <a:custGeom>
                <a:avLst/>
                <a:gdLst>
                  <a:gd name="T0" fmla="*/ 411 w 411"/>
                  <a:gd name="T1" fmla="*/ 811 h 853"/>
                  <a:gd name="T2" fmla="*/ 370 w 411"/>
                  <a:gd name="T3" fmla="*/ 853 h 853"/>
                  <a:gd name="T4" fmla="*/ 42 w 411"/>
                  <a:gd name="T5" fmla="*/ 853 h 853"/>
                  <a:gd name="T6" fmla="*/ 0 w 411"/>
                  <a:gd name="T7" fmla="*/ 811 h 853"/>
                  <a:gd name="T8" fmla="*/ 0 w 411"/>
                  <a:gd name="T9" fmla="*/ 42 h 853"/>
                  <a:gd name="T10" fmla="*/ 42 w 411"/>
                  <a:gd name="T11" fmla="*/ 0 h 853"/>
                  <a:gd name="T12" fmla="*/ 370 w 411"/>
                  <a:gd name="T13" fmla="*/ 0 h 853"/>
                  <a:gd name="T14" fmla="*/ 411 w 411"/>
                  <a:gd name="T15" fmla="*/ 42 h 853"/>
                  <a:gd name="T16" fmla="*/ 411 w 411"/>
                  <a:gd name="T17" fmla="*/ 81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853">
                    <a:moveTo>
                      <a:pt x="411" y="811"/>
                    </a:moveTo>
                    <a:cubicBezTo>
                      <a:pt x="411" y="834"/>
                      <a:pt x="392" y="853"/>
                      <a:pt x="370" y="853"/>
                    </a:cubicBezTo>
                    <a:cubicBezTo>
                      <a:pt x="42" y="853"/>
                      <a:pt x="42" y="853"/>
                      <a:pt x="42" y="853"/>
                    </a:cubicBezTo>
                    <a:cubicBezTo>
                      <a:pt x="19" y="853"/>
                      <a:pt x="0" y="834"/>
                      <a:pt x="0" y="81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70" y="0"/>
                      <a:pt x="370" y="0"/>
                      <a:pt x="370" y="0"/>
                    </a:cubicBezTo>
                    <a:cubicBezTo>
                      <a:pt x="392" y="0"/>
                      <a:pt x="411" y="19"/>
                      <a:pt x="411" y="42"/>
                    </a:cubicBezTo>
                    <a:lnTo>
                      <a:pt x="411" y="81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25" name="Freeform 60"/>
              <p:cNvSpPr>
                <a:spLocks/>
              </p:cNvSpPr>
              <p:nvPr/>
            </p:nvSpPr>
            <p:spPr bwMode="auto">
              <a:xfrm>
                <a:off x="7250122" y="2681606"/>
                <a:ext cx="636588" cy="1338263"/>
              </a:xfrm>
              <a:custGeom>
                <a:avLst/>
                <a:gdLst>
                  <a:gd name="T0" fmla="*/ 37 w 401"/>
                  <a:gd name="T1" fmla="*/ 843 h 843"/>
                  <a:gd name="T2" fmla="*/ 0 w 401"/>
                  <a:gd name="T3" fmla="*/ 806 h 843"/>
                  <a:gd name="T4" fmla="*/ 0 w 401"/>
                  <a:gd name="T5" fmla="*/ 37 h 843"/>
                  <a:gd name="T6" fmla="*/ 37 w 401"/>
                  <a:gd name="T7" fmla="*/ 0 h 843"/>
                  <a:gd name="T8" fmla="*/ 365 w 401"/>
                  <a:gd name="T9" fmla="*/ 0 h 843"/>
                  <a:gd name="T10" fmla="*/ 401 w 401"/>
                  <a:gd name="T11" fmla="*/ 37 h 843"/>
                  <a:gd name="T12" fmla="*/ 401 w 401"/>
                  <a:gd name="T13" fmla="*/ 806 h 843"/>
                  <a:gd name="T14" fmla="*/ 365 w 401"/>
                  <a:gd name="T15" fmla="*/ 843 h 843"/>
                  <a:gd name="T16" fmla="*/ 37 w 401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843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26" name="Oval 61"/>
              <p:cNvSpPr>
                <a:spLocks noChangeArrowheads="1"/>
              </p:cNvSpPr>
              <p:nvPr/>
            </p:nvSpPr>
            <p:spPr bwMode="auto">
              <a:xfrm>
                <a:off x="7559684" y="2738756"/>
                <a:ext cx="19050" cy="19050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27" name="Oval 62"/>
              <p:cNvSpPr>
                <a:spLocks noChangeArrowheads="1"/>
              </p:cNvSpPr>
              <p:nvPr/>
            </p:nvSpPr>
            <p:spPr bwMode="auto">
              <a:xfrm>
                <a:off x="7566034" y="2745106"/>
                <a:ext cx="4763" cy="476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28" name="Oval 63"/>
              <p:cNvSpPr>
                <a:spLocks noChangeArrowheads="1"/>
              </p:cNvSpPr>
              <p:nvPr/>
            </p:nvSpPr>
            <p:spPr bwMode="auto">
              <a:xfrm>
                <a:off x="7559684" y="2737168"/>
                <a:ext cx="19050" cy="19050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29" name="Oval 64"/>
              <p:cNvSpPr>
                <a:spLocks noChangeArrowheads="1"/>
              </p:cNvSpPr>
              <p:nvPr/>
            </p:nvSpPr>
            <p:spPr bwMode="auto">
              <a:xfrm>
                <a:off x="7566034" y="2743518"/>
                <a:ext cx="4763" cy="476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30" name="Oval 65"/>
              <p:cNvSpPr>
                <a:spLocks noChangeArrowheads="1"/>
              </p:cNvSpPr>
              <p:nvPr/>
            </p:nvSpPr>
            <p:spPr bwMode="auto">
              <a:xfrm>
                <a:off x="7562859" y="2740343"/>
                <a:ext cx="12700" cy="12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31" name="Oval 66"/>
              <p:cNvSpPr>
                <a:spLocks noChangeArrowheads="1"/>
              </p:cNvSpPr>
              <p:nvPr/>
            </p:nvSpPr>
            <p:spPr bwMode="auto">
              <a:xfrm>
                <a:off x="7562859" y="2740343"/>
                <a:ext cx="12700" cy="12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0" name="Oval 67"/>
              <p:cNvSpPr>
                <a:spLocks noChangeArrowheads="1"/>
              </p:cNvSpPr>
              <p:nvPr/>
            </p:nvSpPr>
            <p:spPr bwMode="auto">
              <a:xfrm>
                <a:off x="7566034" y="2743518"/>
                <a:ext cx="6350" cy="63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3" name="Oval 68"/>
              <p:cNvSpPr>
                <a:spLocks noChangeArrowheads="1"/>
              </p:cNvSpPr>
              <p:nvPr/>
            </p:nvSpPr>
            <p:spPr bwMode="auto">
              <a:xfrm>
                <a:off x="7566034" y="2743518"/>
                <a:ext cx="6350" cy="63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4" name="Freeform 69"/>
              <p:cNvSpPr>
                <a:spLocks/>
              </p:cNvSpPr>
              <p:nvPr/>
            </p:nvSpPr>
            <p:spPr bwMode="auto">
              <a:xfrm>
                <a:off x="7567622" y="274510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5" name="Freeform 70"/>
              <p:cNvSpPr>
                <a:spLocks/>
              </p:cNvSpPr>
              <p:nvPr/>
            </p:nvSpPr>
            <p:spPr bwMode="auto">
              <a:xfrm>
                <a:off x="7567622" y="274510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6" name="Oval 71"/>
              <p:cNvSpPr>
                <a:spLocks noChangeArrowheads="1"/>
              </p:cNvSpPr>
              <p:nvPr/>
            </p:nvSpPr>
            <p:spPr bwMode="auto">
              <a:xfrm>
                <a:off x="7516822" y="3884931"/>
                <a:ext cx="103188" cy="10318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7" name="Freeform 72"/>
              <p:cNvSpPr>
                <a:spLocks/>
              </p:cNvSpPr>
              <p:nvPr/>
            </p:nvSpPr>
            <p:spPr bwMode="auto">
              <a:xfrm>
                <a:off x="7542222" y="3910331"/>
                <a:ext cx="52388" cy="52388"/>
              </a:xfrm>
              <a:custGeom>
                <a:avLst/>
                <a:gdLst>
                  <a:gd name="T0" fmla="*/ 31 w 33"/>
                  <a:gd name="T1" fmla="*/ 22 h 33"/>
                  <a:gd name="T2" fmla="*/ 29 w 33"/>
                  <a:gd name="T3" fmla="*/ 22 h 33"/>
                  <a:gd name="T4" fmla="*/ 22 w 33"/>
                  <a:gd name="T5" fmla="*/ 29 h 33"/>
                  <a:gd name="T6" fmla="*/ 11 w 33"/>
                  <a:gd name="T7" fmla="*/ 29 h 33"/>
                  <a:gd name="T8" fmla="*/ 4 w 33"/>
                  <a:gd name="T9" fmla="*/ 22 h 33"/>
                  <a:gd name="T10" fmla="*/ 4 w 33"/>
                  <a:gd name="T11" fmla="*/ 11 h 33"/>
                  <a:gd name="T12" fmla="*/ 11 w 33"/>
                  <a:gd name="T13" fmla="*/ 4 h 33"/>
                  <a:gd name="T14" fmla="*/ 22 w 33"/>
                  <a:gd name="T15" fmla="*/ 4 h 33"/>
                  <a:gd name="T16" fmla="*/ 29 w 33"/>
                  <a:gd name="T17" fmla="*/ 11 h 33"/>
                  <a:gd name="T18" fmla="*/ 29 w 33"/>
                  <a:gd name="T19" fmla="*/ 22 h 33"/>
                  <a:gd name="T20" fmla="*/ 31 w 33"/>
                  <a:gd name="T21" fmla="*/ 22 h 33"/>
                  <a:gd name="T22" fmla="*/ 33 w 33"/>
                  <a:gd name="T23" fmla="*/ 22 h 33"/>
                  <a:gd name="T24" fmla="*/ 33 w 33"/>
                  <a:gd name="T25" fmla="*/ 11 h 33"/>
                  <a:gd name="T26" fmla="*/ 22 w 33"/>
                  <a:gd name="T27" fmla="*/ 0 h 33"/>
                  <a:gd name="T28" fmla="*/ 11 w 33"/>
                  <a:gd name="T29" fmla="*/ 0 h 33"/>
                  <a:gd name="T30" fmla="*/ 0 w 33"/>
                  <a:gd name="T31" fmla="*/ 11 h 33"/>
                  <a:gd name="T32" fmla="*/ 0 w 33"/>
                  <a:gd name="T33" fmla="*/ 22 h 33"/>
                  <a:gd name="T34" fmla="*/ 11 w 33"/>
                  <a:gd name="T35" fmla="*/ 33 h 33"/>
                  <a:gd name="T36" fmla="*/ 22 w 33"/>
                  <a:gd name="T37" fmla="*/ 33 h 33"/>
                  <a:gd name="T38" fmla="*/ 33 w 33"/>
                  <a:gd name="T39" fmla="*/ 22 h 33"/>
                  <a:gd name="T40" fmla="*/ 31 w 33"/>
                  <a:gd name="T41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8" name="Rectangle 73"/>
              <p:cNvSpPr>
                <a:spLocks noChangeArrowheads="1"/>
              </p:cNvSpPr>
              <p:nvPr/>
            </p:nvSpPr>
            <p:spPr bwMode="auto">
              <a:xfrm>
                <a:off x="7289809" y="2873693"/>
                <a:ext cx="558800" cy="979488"/>
              </a:xfrm>
              <a:prstGeom prst="rect">
                <a:avLst/>
              </a:pr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79" name="Rectangle 74"/>
              <p:cNvSpPr>
                <a:spLocks noChangeArrowheads="1"/>
              </p:cNvSpPr>
              <p:nvPr/>
            </p:nvSpPr>
            <p:spPr bwMode="auto">
              <a:xfrm>
                <a:off x="7294572" y="2880043"/>
                <a:ext cx="547688" cy="966788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80" name="Freeform 75"/>
              <p:cNvSpPr>
                <a:spLocks/>
              </p:cNvSpPr>
              <p:nvPr/>
            </p:nvSpPr>
            <p:spPr bwMode="auto">
              <a:xfrm>
                <a:off x="7519997" y="2784793"/>
                <a:ext cx="115888" cy="26988"/>
              </a:xfrm>
              <a:custGeom>
                <a:avLst/>
                <a:gdLst>
                  <a:gd name="T0" fmla="*/ 8 w 73"/>
                  <a:gd name="T1" fmla="*/ 17 h 17"/>
                  <a:gd name="T2" fmla="*/ 0 w 73"/>
                  <a:gd name="T3" fmla="*/ 9 h 17"/>
                  <a:gd name="T4" fmla="*/ 8 w 73"/>
                  <a:gd name="T5" fmla="*/ 0 h 17"/>
                  <a:gd name="T6" fmla="*/ 65 w 73"/>
                  <a:gd name="T7" fmla="*/ 0 h 17"/>
                  <a:gd name="T8" fmla="*/ 73 w 73"/>
                  <a:gd name="T9" fmla="*/ 9 h 17"/>
                  <a:gd name="T10" fmla="*/ 65 w 73"/>
                  <a:gd name="T11" fmla="*/ 17 h 17"/>
                  <a:gd name="T12" fmla="*/ 8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81" name="Freeform 76"/>
              <p:cNvSpPr>
                <a:spLocks/>
              </p:cNvSpPr>
              <p:nvPr/>
            </p:nvSpPr>
            <p:spPr bwMode="auto">
              <a:xfrm>
                <a:off x="7526347" y="2792731"/>
                <a:ext cx="103188" cy="11113"/>
              </a:xfrm>
              <a:custGeom>
                <a:avLst/>
                <a:gdLst>
                  <a:gd name="T0" fmla="*/ 65 w 65"/>
                  <a:gd name="T1" fmla="*/ 4 h 7"/>
                  <a:gd name="T2" fmla="*/ 61 w 65"/>
                  <a:gd name="T3" fmla="*/ 7 h 7"/>
                  <a:gd name="T4" fmla="*/ 4 w 65"/>
                  <a:gd name="T5" fmla="*/ 7 h 7"/>
                  <a:gd name="T6" fmla="*/ 0 w 65"/>
                  <a:gd name="T7" fmla="*/ 4 h 7"/>
                  <a:gd name="T8" fmla="*/ 4 w 65"/>
                  <a:gd name="T9" fmla="*/ 0 h 7"/>
                  <a:gd name="T10" fmla="*/ 61 w 65"/>
                  <a:gd name="T11" fmla="*/ 0 h 7"/>
                  <a:gd name="T12" fmla="*/ 65 w 6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  <p:sp>
            <p:nvSpPr>
              <p:cNvPr id="182" name="Oval 77"/>
              <p:cNvSpPr>
                <a:spLocks noChangeArrowheads="1"/>
              </p:cNvSpPr>
              <p:nvPr/>
            </p:nvSpPr>
            <p:spPr bwMode="auto">
              <a:xfrm>
                <a:off x="7481897" y="2789556"/>
                <a:ext cx="17463" cy="1746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CG Omega" pitchFamily="34" charset="0"/>
                </a:endParaRPr>
              </a:p>
            </p:txBody>
          </p:sp>
        </p:grpSp>
        <p:pic>
          <p:nvPicPr>
            <p:cNvPr id="45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9" b="7144"/>
            <a:stretch/>
          </p:blipFill>
          <p:spPr bwMode="auto">
            <a:xfrm>
              <a:off x="5161661" y="2057399"/>
              <a:ext cx="1913860" cy="353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8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0" grpId="0" animBg="1"/>
      <p:bldP spid="41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/>
          <p:cNvGrpSpPr/>
          <p:nvPr/>
        </p:nvGrpSpPr>
        <p:grpSpPr>
          <a:xfrm>
            <a:off x="2728472" y="1847893"/>
            <a:ext cx="2047660" cy="4250871"/>
            <a:chOff x="6378584" y="2673668"/>
            <a:chExt cx="652463" cy="1354138"/>
          </a:xfrm>
          <a:effectLst/>
        </p:grpSpPr>
        <p:sp>
          <p:nvSpPr>
            <p:cNvPr id="57" name="Freeform 78"/>
            <p:cNvSpPr>
              <a:spLocks/>
            </p:cNvSpPr>
            <p:nvPr/>
          </p:nvSpPr>
          <p:spPr bwMode="auto">
            <a:xfrm>
              <a:off x="6378584" y="2673668"/>
              <a:ext cx="652463" cy="1354138"/>
            </a:xfrm>
            <a:custGeom>
              <a:avLst/>
              <a:gdLst>
                <a:gd name="T0" fmla="*/ 411 w 411"/>
                <a:gd name="T1" fmla="*/ 811 h 853"/>
                <a:gd name="T2" fmla="*/ 369 w 411"/>
                <a:gd name="T3" fmla="*/ 853 h 853"/>
                <a:gd name="T4" fmla="*/ 41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1 w 411"/>
                <a:gd name="T11" fmla="*/ 0 h 853"/>
                <a:gd name="T12" fmla="*/ 369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69" y="853"/>
                  </a:cubicBezTo>
                  <a:cubicBezTo>
                    <a:pt x="41" y="853"/>
                    <a:pt x="41" y="853"/>
                    <a:pt x="41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58" name="Freeform 79"/>
            <p:cNvSpPr>
              <a:spLocks/>
            </p:cNvSpPr>
            <p:nvPr/>
          </p:nvSpPr>
          <p:spPr bwMode="auto">
            <a:xfrm>
              <a:off x="6386522" y="2681606"/>
              <a:ext cx="636588" cy="1338263"/>
            </a:xfrm>
            <a:custGeom>
              <a:avLst/>
              <a:gdLst>
                <a:gd name="T0" fmla="*/ 36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6 w 401"/>
                <a:gd name="T7" fmla="*/ 0 h 843"/>
                <a:gd name="T8" fmla="*/ 364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4 w 401"/>
                <a:gd name="T15" fmla="*/ 843 h 843"/>
                <a:gd name="T16" fmla="*/ 36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6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4" y="843"/>
                  </a:cubicBezTo>
                  <a:lnTo>
                    <a:pt x="36" y="84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59" name="Oval 80"/>
            <p:cNvSpPr>
              <a:spLocks noChangeArrowheads="1"/>
            </p:cNvSpPr>
            <p:nvPr/>
          </p:nvSpPr>
          <p:spPr bwMode="auto">
            <a:xfrm>
              <a:off x="6694497" y="2738756"/>
              <a:ext cx="20638" cy="1905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0" name="Oval 81"/>
            <p:cNvSpPr>
              <a:spLocks noChangeArrowheads="1"/>
            </p:cNvSpPr>
            <p:nvPr/>
          </p:nvSpPr>
          <p:spPr bwMode="auto">
            <a:xfrm>
              <a:off x="6702434" y="2745106"/>
              <a:ext cx="4763" cy="476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6694497" y="2737168"/>
              <a:ext cx="20638" cy="1905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2" name="Oval 83"/>
            <p:cNvSpPr>
              <a:spLocks noChangeArrowheads="1"/>
            </p:cNvSpPr>
            <p:nvPr/>
          </p:nvSpPr>
          <p:spPr bwMode="auto">
            <a:xfrm>
              <a:off x="6702434" y="2743518"/>
              <a:ext cx="4763" cy="47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3" name="Oval 84"/>
            <p:cNvSpPr>
              <a:spLocks noChangeArrowheads="1"/>
            </p:cNvSpPr>
            <p:nvPr/>
          </p:nvSpPr>
          <p:spPr bwMode="auto">
            <a:xfrm>
              <a:off x="6699259" y="2740343"/>
              <a:ext cx="11113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4" name="Oval 85"/>
            <p:cNvSpPr>
              <a:spLocks noChangeArrowheads="1"/>
            </p:cNvSpPr>
            <p:nvPr/>
          </p:nvSpPr>
          <p:spPr bwMode="auto">
            <a:xfrm>
              <a:off x="6699259" y="2740343"/>
              <a:ext cx="11113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5" name="Oval 86"/>
            <p:cNvSpPr>
              <a:spLocks noChangeArrowheads="1"/>
            </p:cNvSpPr>
            <p:nvPr/>
          </p:nvSpPr>
          <p:spPr bwMode="auto">
            <a:xfrm>
              <a:off x="6700847" y="2743518"/>
              <a:ext cx="7938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6" name="Oval 87"/>
            <p:cNvSpPr>
              <a:spLocks noChangeArrowheads="1"/>
            </p:cNvSpPr>
            <p:nvPr/>
          </p:nvSpPr>
          <p:spPr bwMode="auto">
            <a:xfrm>
              <a:off x="6700847" y="2743518"/>
              <a:ext cx="7938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7" name="Freeform 88"/>
            <p:cNvSpPr>
              <a:spLocks/>
            </p:cNvSpPr>
            <p:nvPr/>
          </p:nvSpPr>
          <p:spPr bwMode="auto">
            <a:xfrm>
              <a:off x="6704022" y="2745106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8" name="Freeform 89"/>
            <p:cNvSpPr>
              <a:spLocks/>
            </p:cNvSpPr>
            <p:nvPr/>
          </p:nvSpPr>
          <p:spPr bwMode="auto">
            <a:xfrm>
              <a:off x="6704022" y="2745106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69" name="Oval 90"/>
            <p:cNvSpPr>
              <a:spLocks noChangeArrowheads="1"/>
            </p:cNvSpPr>
            <p:nvPr/>
          </p:nvSpPr>
          <p:spPr bwMode="auto">
            <a:xfrm>
              <a:off x="6653222" y="3884931"/>
              <a:ext cx="103188" cy="103188"/>
            </a:xfrm>
            <a:prstGeom prst="ellipse">
              <a:avLst/>
            </a:prstGeom>
            <a:solidFill>
              <a:srgbClr val="D5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70" name="Freeform 91"/>
            <p:cNvSpPr>
              <a:spLocks/>
            </p:cNvSpPr>
            <p:nvPr/>
          </p:nvSpPr>
          <p:spPr bwMode="auto">
            <a:xfrm>
              <a:off x="6678622" y="3910331"/>
              <a:ext cx="52388" cy="52388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71" name="Rectangle 92"/>
            <p:cNvSpPr>
              <a:spLocks noChangeArrowheads="1"/>
            </p:cNvSpPr>
            <p:nvPr/>
          </p:nvSpPr>
          <p:spPr bwMode="auto">
            <a:xfrm>
              <a:off x="6424622" y="2873693"/>
              <a:ext cx="560388" cy="9794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>
              <a:off x="6430972" y="2880043"/>
              <a:ext cx="547688" cy="966788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73" name="Freeform 94"/>
            <p:cNvSpPr>
              <a:spLocks/>
            </p:cNvSpPr>
            <p:nvPr/>
          </p:nvSpPr>
          <p:spPr bwMode="auto">
            <a:xfrm>
              <a:off x="6656397" y="2784793"/>
              <a:ext cx="115888" cy="26988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13"/>
                    <a:pt x="69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74" name="Freeform 95"/>
            <p:cNvSpPr>
              <a:spLocks/>
            </p:cNvSpPr>
            <p:nvPr/>
          </p:nvSpPr>
          <p:spPr bwMode="auto">
            <a:xfrm>
              <a:off x="6662747" y="2792731"/>
              <a:ext cx="103188" cy="11113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  <p:sp>
          <p:nvSpPr>
            <p:cNvPr id="75" name="Oval 96"/>
            <p:cNvSpPr>
              <a:spLocks noChangeArrowheads="1"/>
            </p:cNvSpPr>
            <p:nvPr/>
          </p:nvSpPr>
          <p:spPr bwMode="auto">
            <a:xfrm>
              <a:off x="6618297" y="2789556"/>
              <a:ext cx="17463" cy="17463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CG Omega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5549" y="142852"/>
            <a:ext cx="10902399" cy="69534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G Omega" pitchFamily="34" charset="0"/>
              </a:rPr>
              <a:t>Benefits</a:t>
            </a:r>
            <a:r>
              <a:rPr lang="en-US" sz="4000" b="1" dirty="0" smtClean="0">
                <a:latin typeface="CG Omega" pitchFamily="34" charset="0"/>
              </a:rPr>
              <a:t> </a:t>
            </a:r>
            <a:endParaRPr lang="id-ID" sz="4000" b="1" dirty="0">
              <a:latin typeface="CG Omega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1012" y="1932419"/>
            <a:ext cx="357190" cy="400032"/>
          </a:xfrm>
          <a:prstGeom prst="ellipse">
            <a:avLst/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bg1"/>
              </a:solidFill>
              <a:latin typeface="CG Omega" pitchFamily="34" charset="0"/>
            </a:endParaRPr>
          </a:p>
        </p:txBody>
      </p:sp>
      <p:sp>
        <p:nvSpPr>
          <p:cNvPr id="27" name="Text Placeholder 33"/>
          <p:cNvSpPr txBox="1">
            <a:spLocks/>
          </p:cNvSpPr>
          <p:nvPr/>
        </p:nvSpPr>
        <p:spPr>
          <a:xfrm>
            <a:off x="6437308" y="1941043"/>
            <a:ext cx="3596932" cy="46284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Reduces </a:t>
            </a:r>
            <a:r>
              <a:rPr lang="en-US" sz="2400" b="1" dirty="0">
                <a:solidFill>
                  <a:srgbClr val="0564B8"/>
                </a:solidFill>
                <a:latin typeface="CG Omega" pitchFamily="34" charset="0"/>
              </a:rPr>
              <a:t>time </a:t>
            </a: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lag</a:t>
            </a:r>
            <a:endParaRPr lang="en-AU" sz="2400" b="1" dirty="0">
              <a:solidFill>
                <a:srgbClr val="0564B8"/>
              </a:solidFill>
              <a:latin typeface="CG Omega" pitchFamily="34" charset="0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6418268" y="2761079"/>
            <a:ext cx="4833982" cy="7143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Improves </a:t>
            </a:r>
            <a:r>
              <a:rPr lang="en-US" sz="2400" b="1" dirty="0">
                <a:solidFill>
                  <a:srgbClr val="0564B8"/>
                </a:solidFill>
                <a:latin typeface="CG Omega" pitchFamily="34" charset="0"/>
              </a:rPr>
              <a:t>data quality &amp; ownership</a:t>
            </a:r>
            <a:endParaRPr lang="en-AU" sz="2400" b="1" dirty="0">
              <a:solidFill>
                <a:srgbClr val="0564B8"/>
              </a:solidFill>
              <a:latin typeface="CG Omega" pitchFamily="34" charset="0"/>
            </a:endParaRPr>
          </a:p>
        </p:txBody>
      </p:sp>
      <p:sp>
        <p:nvSpPr>
          <p:cNvPr id="53" name="Text Placeholder 33"/>
          <p:cNvSpPr txBox="1">
            <a:spLocks/>
          </p:cNvSpPr>
          <p:nvPr/>
        </p:nvSpPr>
        <p:spPr>
          <a:xfrm>
            <a:off x="6418267" y="3623105"/>
            <a:ext cx="5165719" cy="5667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Timely </a:t>
            </a:r>
            <a:r>
              <a:rPr lang="en-US" sz="2400" b="1" dirty="0">
                <a:solidFill>
                  <a:srgbClr val="0564B8"/>
                </a:solidFill>
                <a:latin typeface="CG Omega" pitchFamily="34" charset="0"/>
              </a:rPr>
              <a:t>updates of </a:t>
            </a: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delivered </a:t>
            </a:r>
            <a:r>
              <a:rPr lang="en-US" sz="2400" b="1" dirty="0">
                <a:solidFill>
                  <a:srgbClr val="0564B8"/>
                </a:solidFill>
                <a:latin typeface="CG Omega" pitchFamily="34" charset="0"/>
              </a:rPr>
              <a:t>services </a:t>
            </a:r>
            <a:endParaRPr lang="en-AU" sz="2400" b="1" dirty="0">
              <a:solidFill>
                <a:srgbClr val="0564B8"/>
              </a:solidFill>
              <a:latin typeface="CG Omega" pitchFamily="34" charset="0"/>
            </a:endParaRPr>
          </a:p>
        </p:txBody>
      </p:sp>
      <p:sp>
        <p:nvSpPr>
          <p:cNvPr id="77" name="Text Placeholder 33"/>
          <p:cNvSpPr txBox="1">
            <a:spLocks/>
          </p:cNvSpPr>
          <p:nvPr/>
        </p:nvSpPr>
        <p:spPr>
          <a:xfrm>
            <a:off x="6418267" y="4475591"/>
            <a:ext cx="4857785" cy="3821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Generation &amp; </a:t>
            </a:r>
            <a:r>
              <a:rPr lang="en-US" sz="2400" b="1" dirty="0">
                <a:solidFill>
                  <a:srgbClr val="0564B8"/>
                </a:solidFill>
                <a:latin typeface="CG Omega" pitchFamily="34" charset="0"/>
              </a:rPr>
              <a:t>distribution of </a:t>
            </a: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updated  work plans</a:t>
            </a:r>
            <a:endParaRPr lang="en-AU" sz="2400" b="1" dirty="0">
              <a:solidFill>
                <a:srgbClr val="0564B8"/>
              </a:solidFill>
              <a:latin typeface="CG Omega" pitchFamily="34" charset="0"/>
            </a:endParaRPr>
          </a:p>
        </p:txBody>
      </p:sp>
      <p:sp>
        <p:nvSpPr>
          <p:cNvPr id="79" name="Text Placeholder 33"/>
          <p:cNvSpPr txBox="1">
            <a:spLocks/>
          </p:cNvSpPr>
          <p:nvPr/>
        </p:nvSpPr>
        <p:spPr>
          <a:xfrm>
            <a:off x="6418268" y="5547161"/>
            <a:ext cx="4833982" cy="59648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564B8"/>
                </a:solidFill>
                <a:latin typeface="CG Omega" pitchFamily="34" charset="0"/>
              </a:rPr>
              <a:t>Better </a:t>
            </a:r>
            <a:r>
              <a:rPr lang="en-US" sz="2400" b="1" dirty="0">
                <a:solidFill>
                  <a:srgbClr val="0564B8"/>
                </a:solidFill>
                <a:latin typeface="CG Omega" pitchFamily="34" charset="0"/>
              </a:rPr>
              <a:t>monitoring &amp; micro planning</a:t>
            </a:r>
            <a:endParaRPr lang="en-AU" sz="2400" b="1" dirty="0">
              <a:solidFill>
                <a:srgbClr val="0564B8"/>
              </a:solidFill>
              <a:latin typeface="CG Omeg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4212" y="1582513"/>
            <a:ext cx="2246430" cy="4663502"/>
            <a:chOff x="1838356" y="1582513"/>
            <a:chExt cx="2246430" cy="4663502"/>
          </a:xfrm>
        </p:grpSpPr>
        <p:grpSp>
          <p:nvGrpSpPr>
            <p:cNvPr id="5" name="Group 122"/>
            <p:cNvGrpSpPr/>
            <p:nvPr/>
          </p:nvGrpSpPr>
          <p:grpSpPr>
            <a:xfrm>
              <a:off x="1838356" y="1582513"/>
              <a:ext cx="2246430" cy="4663502"/>
              <a:chOff x="7242184" y="2673668"/>
              <a:chExt cx="652463" cy="1354138"/>
            </a:xfrm>
            <a:effectLst/>
          </p:grpSpPr>
          <p:sp>
            <p:nvSpPr>
              <p:cNvPr id="124" name="Freeform 59"/>
              <p:cNvSpPr>
                <a:spLocks/>
              </p:cNvSpPr>
              <p:nvPr/>
            </p:nvSpPr>
            <p:spPr bwMode="auto">
              <a:xfrm>
                <a:off x="7242184" y="2673668"/>
                <a:ext cx="652463" cy="1354138"/>
              </a:xfrm>
              <a:custGeom>
                <a:avLst/>
                <a:gdLst>
                  <a:gd name="T0" fmla="*/ 411 w 411"/>
                  <a:gd name="T1" fmla="*/ 811 h 853"/>
                  <a:gd name="T2" fmla="*/ 370 w 411"/>
                  <a:gd name="T3" fmla="*/ 853 h 853"/>
                  <a:gd name="T4" fmla="*/ 42 w 411"/>
                  <a:gd name="T5" fmla="*/ 853 h 853"/>
                  <a:gd name="T6" fmla="*/ 0 w 411"/>
                  <a:gd name="T7" fmla="*/ 811 h 853"/>
                  <a:gd name="T8" fmla="*/ 0 w 411"/>
                  <a:gd name="T9" fmla="*/ 42 h 853"/>
                  <a:gd name="T10" fmla="*/ 42 w 411"/>
                  <a:gd name="T11" fmla="*/ 0 h 853"/>
                  <a:gd name="T12" fmla="*/ 370 w 411"/>
                  <a:gd name="T13" fmla="*/ 0 h 853"/>
                  <a:gd name="T14" fmla="*/ 411 w 411"/>
                  <a:gd name="T15" fmla="*/ 42 h 853"/>
                  <a:gd name="T16" fmla="*/ 411 w 411"/>
                  <a:gd name="T17" fmla="*/ 81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853">
                    <a:moveTo>
                      <a:pt x="411" y="811"/>
                    </a:moveTo>
                    <a:cubicBezTo>
                      <a:pt x="411" y="834"/>
                      <a:pt x="392" y="853"/>
                      <a:pt x="370" y="853"/>
                    </a:cubicBezTo>
                    <a:cubicBezTo>
                      <a:pt x="42" y="853"/>
                      <a:pt x="42" y="853"/>
                      <a:pt x="42" y="853"/>
                    </a:cubicBezTo>
                    <a:cubicBezTo>
                      <a:pt x="19" y="853"/>
                      <a:pt x="0" y="834"/>
                      <a:pt x="0" y="81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70" y="0"/>
                      <a:pt x="370" y="0"/>
                      <a:pt x="370" y="0"/>
                    </a:cubicBezTo>
                    <a:cubicBezTo>
                      <a:pt x="392" y="0"/>
                      <a:pt x="411" y="19"/>
                      <a:pt x="411" y="42"/>
                    </a:cubicBezTo>
                    <a:lnTo>
                      <a:pt x="411" y="81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25" name="Freeform 60"/>
              <p:cNvSpPr>
                <a:spLocks/>
              </p:cNvSpPr>
              <p:nvPr/>
            </p:nvSpPr>
            <p:spPr bwMode="auto">
              <a:xfrm>
                <a:off x="7250122" y="2681606"/>
                <a:ext cx="636588" cy="1338263"/>
              </a:xfrm>
              <a:custGeom>
                <a:avLst/>
                <a:gdLst>
                  <a:gd name="T0" fmla="*/ 37 w 401"/>
                  <a:gd name="T1" fmla="*/ 843 h 843"/>
                  <a:gd name="T2" fmla="*/ 0 w 401"/>
                  <a:gd name="T3" fmla="*/ 806 h 843"/>
                  <a:gd name="T4" fmla="*/ 0 w 401"/>
                  <a:gd name="T5" fmla="*/ 37 h 843"/>
                  <a:gd name="T6" fmla="*/ 37 w 401"/>
                  <a:gd name="T7" fmla="*/ 0 h 843"/>
                  <a:gd name="T8" fmla="*/ 365 w 401"/>
                  <a:gd name="T9" fmla="*/ 0 h 843"/>
                  <a:gd name="T10" fmla="*/ 401 w 401"/>
                  <a:gd name="T11" fmla="*/ 37 h 843"/>
                  <a:gd name="T12" fmla="*/ 401 w 401"/>
                  <a:gd name="T13" fmla="*/ 806 h 843"/>
                  <a:gd name="T14" fmla="*/ 365 w 401"/>
                  <a:gd name="T15" fmla="*/ 843 h 843"/>
                  <a:gd name="T16" fmla="*/ 37 w 401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843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26" name="Oval 61"/>
              <p:cNvSpPr>
                <a:spLocks noChangeArrowheads="1"/>
              </p:cNvSpPr>
              <p:nvPr/>
            </p:nvSpPr>
            <p:spPr bwMode="auto">
              <a:xfrm>
                <a:off x="7559684" y="2738756"/>
                <a:ext cx="19050" cy="19050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27" name="Oval 62"/>
              <p:cNvSpPr>
                <a:spLocks noChangeArrowheads="1"/>
              </p:cNvSpPr>
              <p:nvPr/>
            </p:nvSpPr>
            <p:spPr bwMode="auto">
              <a:xfrm>
                <a:off x="7566034" y="2745106"/>
                <a:ext cx="4763" cy="476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28" name="Oval 63"/>
              <p:cNvSpPr>
                <a:spLocks noChangeArrowheads="1"/>
              </p:cNvSpPr>
              <p:nvPr/>
            </p:nvSpPr>
            <p:spPr bwMode="auto">
              <a:xfrm>
                <a:off x="7559684" y="2737168"/>
                <a:ext cx="19050" cy="19050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29" name="Oval 64"/>
              <p:cNvSpPr>
                <a:spLocks noChangeArrowheads="1"/>
              </p:cNvSpPr>
              <p:nvPr/>
            </p:nvSpPr>
            <p:spPr bwMode="auto">
              <a:xfrm>
                <a:off x="7566034" y="2743518"/>
                <a:ext cx="4763" cy="476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30" name="Oval 65"/>
              <p:cNvSpPr>
                <a:spLocks noChangeArrowheads="1"/>
              </p:cNvSpPr>
              <p:nvPr/>
            </p:nvSpPr>
            <p:spPr bwMode="auto">
              <a:xfrm>
                <a:off x="7562859" y="2740343"/>
                <a:ext cx="12700" cy="12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31" name="Oval 66"/>
              <p:cNvSpPr>
                <a:spLocks noChangeArrowheads="1"/>
              </p:cNvSpPr>
              <p:nvPr/>
            </p:nvSpPr>
            <p:spPr bwMode="auto">
              <a:xfrm>
                <a:off x="7562859" y="2740343"/>
                <a:ext cx="12700" cy="12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0" name="Oval 67"/>
              <p:cNvSpPr>
                <a:spLocks noChangeArrowheads="1"/>
              </p:cNvSpPr>
              <p:nvPr/>
            </p:nvSpPr>
            <p:spPr bwMode="auto">
              <a:xfrm>
                <a:off x="7566034" y="2743518"/>
                <a:ext cx="6350" cy="63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3" name="Oval 68"/>
              <p:cNvSpPr>
                <a:spLocks noChangeArrowheads="1"/>
              </p:cNvSpPr>
              <p:nvPr/>
            </p:nvSpPr>
            <p:spPr bwMode="auto">
              <a:xfrm>
                <a:off x="7566034" y="2743518"/>
                <a:ext cx="6350" cy="63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4" name="Freeform 69"/>
              <p:cNvSpPr>
                <a:spLocks/>
              </p:cNvSpPr>
              <p:nvPr/>
            </p:nvSpPr>
            <p:spPr bwMode="auto">
              <a:xfrm>
                <a:off x="7567622" y="274510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5" name="Freeform 70"/>
              <p:cNvSpPr>
                <a:spLocks/>
              </p:cNvSpPr>
              <p:nvPr/>
            </p:nvSpPr>
            <p:spPr bwMode="auto">
              <a:xfrm>
                <a:off x="7567622" y="274510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6" name="Oval 71"/>
              <p:cNvSpPr>
                <a:spLocks noChangeArrowheads="1"/>
              </p:cNvSpPr>
              <p:nvPr/>
            </p:nvSpPr>
            <p:spPr bwMode="auto">
              <a:xfrm>
                <a:off x="7516822" y="3884931"/>
                <a:ext cx="103188" cy="10318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7" name="Freeform 72"/>
              <p:cNvSpPr>
                <a:spLocks/>
              </p:cNvSpPr>
              <p:nvPr/>
            </p:nvSpPr>
            <p:spPr bwMode="auto">
              <a:xfrm>
                <a:off x="7542222" y="3910331"/>
                <a:ext cx="52388" cy="52388"/>
              </a:xfrm>
              <a:custGeom>
                <a:avLst/>
                <a:gdLst>
                  <a:gd name="T0" fmla="*/ 31 w 33"/>
                  <a:gd name="T1" fmla="*/ 22 h 33"/>
                  <a:gd name="T2" fmla="*/ 29 w 33"/>
                  <a:gd name="T3" fmla="*/ 22 h 33"/>
                  <a:gd name="T4" fmla="*/ 22 w 33"/>
                  <a:gd name="T5" fmla="*/ 29 h 33"/>
                  <a:gd name="T6" fmla="*/ 11 w 33"/>
                  <a:gd name="T7" fmla="*/ 29 h 33"/>
                  <a:gd name="T8" fmla="*/ 4 w 33"/>
                  <a:gd name="T9" fmla="*/ 22 h 33"/>
                  <a:gd name="T10" fmla="*/ 4 w 33"/>
                  <a:gd name="T11" fmla="*/ 11 h 33"/>
                  <a:gd name="T12" fmla="*/ 11 w 33"/>
                  <a:gd name="T13" fmla="*/ 4 h 33"/>
                  <a:gd name="T14" fmla="*/ 22 w 33"/>
                  <a:gd name="T15" fmla="*/ 4 h 33"/>
                  <a:gd name="T16" fmla="*/ 29 w 33"/>
                  <a:gd name="T17" fmla="*/ 11 h 33"/>
                  <a:gd name="T18" fmla="*/ 29 w 33"/>
                  <a:gd name="T19" fmla="*/ 22 h 33"/>
                  <a:gd name="T20" fmla="*/ 31 w 33"/>
                  <a:gd name="T21" fmla="*/ 22 h 33"/>
                  <a:gd name="T22" fmla="*/ 33 w 33"/>
                  <a:gd name="T23" fmla="*/ 22 h 33"/>
                  <a:gd name="T24" fmla="*/ 33 w 33"/>
                  <a:gd name="T25" fmla="*/ 11 h 33"/>
                  <a:gd name="T26" fmla="*/ 22 w 33"/>
                  <a:gd name="T27" fmla="*/ 0 h 33"/>
                  <a:gd name="T28" fmla="*/ 11 w 33"/>
                  <a:gd name="T29" fmla="*/ 0 h 33"/>
                  <a:gd name="T30" fmla="*/ 0 w 33"/>
                  <a:gd name="T31" fmla="*/ 11 h 33"/>
                  <a:gd name="T32" fmla="*/ 0 w 33"/>
                  <a:gd name="T33" fmla="*/ 22 h 33"/>
                  <a:gd name="T34" fmla="*/ 11 w 33"/>
                  <a:gd name="T35" fmla="*/ 33 h 33"/>
                  <a:gd name="T36" fmla="*/ 22 w 33"/>
                  <a:gd name="T37" fmla="*/ 33 h 33"/>
                  <a:gd name="T38" fmla="*/ 33 w 33"/>
                  <a:gd name="T39" fmla="*/ 22 h 33"/>
                  <a:gd name="T40" fmla="*/ 31 w 33"/>
                  <a:gd name="T41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8" name="Rectangle 73"/>
              <p:cNvSpPr>
                <a:spLocks noChangeArrowheads="1"/>
              </p:cNvSpPr>
              <p:nvPr/>
            </p:nvSpPr>
            <p:spPr bwMode="auto">
              <a:xfrm>
                <a:off x="7289809" y="2873693"/>
                <a:ext cx="558800" cy="979488"/>
              </a:xfrm>
              <a:prstGeom prst="rect">
                <a:avLst/>
              </a:pr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79" name="Rectangle 74"/>
              <p:cNvSpPr>
                <a:spLocks noChangeArrowheads="1"/>
              </p:cNvSpPr>
              <p:nvPr/>
            </p:nvSpPr>
            <p:spPr bwMode="auto">
              <a:xfrm>
                <a:off x="7294572" y="2880043"/>
                <a:ext cx="547688" cy="966788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80" name="Freeform 75"/>
              <p:cNvSpPr>
                <a:spLocks/>
              </p:cNvSpPr>
              <p:nvPr/>
            </p:nvSpPr>
            <p:spPr bwMode="auto">
              <a:xfrm>
                <a:off x="7519997" y="2784793"/>
                <a:ext cx="115888" cy="26988"/>
              </a:xfrm>
              <a:custGeom>
                <a:avLst/>
                <a:gdLst>
                  <a:gd name="T0" fmla="*/ 8 w 73"/>
                  <a:gd name="T1" fmla="*/ 17 h 17"/>
                  <a:gd name="T2" fmla="*/ 0 w 73"/>
                  <a:gd name="T3" fmla="*/ 9 h 17"/>
                  <a:gd name="T4" fmla="*/ 8 w 73"/>
                  <a:gd name="T5" fmla="*/ 0 h 17"/>
                  <a:gd name="T6" fmla="*/ 65 w 73"/>
                  <a:gd name="T7" fmla="*/ 0 h 17"/>
                  <a:gd name="T8" fmla="*/ 73 w 73"/>
                  <a:gd name="T9" fmla="*/ 9 h 17"/>
                  <a:gd name="T10" fmla="*/ 65 w 73"/>
                  <a:gd name="T11" fmla="*/ 17 h 17"/>
                  <a:gd name="T12" fmla="*/ 8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81" name="Freeform 76"/>
              <p:cNvSpPr>
                <a:spLocks/>
              </p:cNvSpPr>
              <p:nvPr/>
            </p:nvSpPr>
            <p:spPr bwMode="auto">
              <a:xfrm>
                <a:off x="7526347" y="2792731"/>
                <a:ext cx="103188" cy="11113"/>
              </a:xfrm>
              <a:custGeom>
                <a:avLst/>
                <a:gdLst>
                  <a:gd name="T0" fmla="*/ 65 w 65"/>
                  <a:gd name="T1" fmla="*/ 4 h 7"/>
                  <a:gd name="T2" fmla="*/ 61 w 65"/>
                  <a:gd name="T3" fmla="*/ 7 h 7"/>
                  <a:gd name="T4" fmla="*/ 4 w 65"/>
                  <a:gd name="T5" fmla="*/ 7 h 7"/>
                  <a:gd name="T6" fmla="*/ 0 w 65"/>
                  <a:gd name="T7" fmla="*/ 4 h 7"/>
                  <a:gd name="T8" fmla="*/ 4 w 65"/>
                  <a:gd name="T9" fmla="*/ 0 h 7"/>
                  <a:gd name="T10" fmla="*/ 61 w 65"/>
                  <a:gd name="T11" fmla="*/ 0 h 7"/>
                  <a:gd name="T12" fmla="*/ 65 w 6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  <p:sp>
            <p:nvSpPr>
              <p:cNvPr id="182" name="Oval 77"/>
              <p:cNvSpPr>
                <a:spLocks noChangeArrowheads="1"/>
              </p:cNvSpPr>
              <p:nvPr/>
            </p:nvSpPr>
            <p:spPr bwMode="auto">
              <a:xfrm>
                <a:off x="7481897" y="2789556"/>
                <a:ext cx="17463" cy="1746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latin typeface="CG Omega" pitchFamily="34" charset="0"/>
                </a:endParaRPr>
              </a:p>
            </p:txBody>
          </p:sp>
        </p:grpSp>
        <p:pic>
          <p:nvPicPr>
            <p:cNvPr id="56" name="Picture 55" descr="8.png"/>
            <p:cNvPicPr>
              <a:picLocks noChangeAspect="1"/>
            </p:cNvPicPr>
            <p:nvPr/>
          </p:nvPicPr>
          <p:blipFill rotWithShape="1">
            <a:blip r:embed="rId3" cstate="print"/>
            <a:srcRect b="7769"/>
            <a:stretch/>
          </p:blipFill>
          <p:spPr>
            <a:xfrm>
              <a:off x="2028617" y="2295759"/>
              <a:ext cx="1875801" cy="3310959"/>
            </a:xfrm>
            <a:prstGeom prst="rect">
              <a:avLst/>
            </a:prstGeom>
          </p:spPr>
        </p:pic>
      </p:grpSp>
      <p:pic>
        <p:nvPicPr>
          <p:cNvPr id="82" name="Picture 2" descr="G:\kaaj\day 3\NH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0045" y="0"/>
            <a:ext cx="638780" cy="524208"/>
          </a:xfrm>
          <a:prstGeom prst="rect">
            <a:avLst/>
          </a:prstGeom>
          <a:noFill/>
        </p:spPr>
      </p:pic>
      <p:sp>
        <p:nvSpPr>
          <p:cNvPr id="93" name="Oval 92"/>
          <p:cNvSpPr/>
          <p:nvPr/>
        </p:nvSpPr>
        <p:spPr>
          <a:xfrm>
            <a:off x="5561012" y="2761079"/>
            <a:ext cx="357190" cy="400032"/>
          </a:xfrm>
          <a:prstGeom prst="ellipse">
            <a:avLst/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bg1"/>
              </a:solidFill>
              <a:latin typeface="CG Omega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561012" y="3689773"/>
            <a:ext cx="357190" cy="400032"/>
          </a:xfrm>
          <a:prstGeom prst="ellipse">
            <a:avLst/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bg1"/>
              </a:solidFill>
              <a:latin typeface="CG Omeg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561012" y="4547029"/>
            <a:ext cx="357190" cy="400032"/>
          </a:xfrm>
          <a:prstGeom prst="ellipse">
            <a:avLst/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bg1"/>
              </a:solidFill>
              <a:latin typeface="CG Omega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561012" y="5475723"/>
            <a:ext cx="357190" cy="400032"/>
          </a:xfrm>
          <a:prstGeom prst="ellipse">
            <a:avLst/>
          </a:prstGeom>
          <a:solidFill>
            <a:srgbClr val="056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bg1"/>
              </a:solidFill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 animBg="1"/>
      <p:bldP spid="27" grpId="0"/>
      <p:bldP spid="30" grpId="0"/>
      <p:bldP spid="53" grpId="0"/>
      <p:bldP spid="77" grpId="0"/>
      <p:bldP spid="79" grpId="0"/>
      <p:bldP spid="93" grpId="0" animBg="1"/>
      <p:bldP spid="94" grpId="0" animBg="1"/>
      <p:bldP spid="95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3291" y="179370"/>
            <a:ext cx="10902399" cy="7493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G Omega" pitchFamily="34" charset="0"/>
              </a:rPr>
              <a:t>Key Features</a:t>
            </a:r>
            <a:endParaRPr lang="id-ID" sz="4000" b="1" dirty="0">
              <a:latin typeface="CG Omega" pitchFamily="34" charset="0"/>
            </a:endParaRP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787991409"/>
              </p:ext>
            </p:extLst>
          </p:nvPr>
        </p:nvGraphicFramePr>
        <p:xfrm>
          <a:off x="0" y="990600"/>
          <a:ext cx="11985678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2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B094B415-BB08-4C59-8DBE-845202889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>
                                            <p:graphicEl>
                                              <a:dgm id="{B094B415-BB08-4C59-8DBE-845202889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A80554C-66D1-457E-BBFB-8BD13349D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>
                                            <p:graphicEl>
                                              <a:dgm id="{9A80554C-66D1-457E-BBFB-8BD13349D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D7751C63-C9A5-4E5E-BFF1-755A73B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>
                                            <p:graphicEl>
                                              <a:dgm id="{D7751C63-C9A5-4E5E-BFF1-755A73B5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171A53F-1D4A-4D66-BA17-877413DD1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>
                                            <p:graphicEl>
                                              <a:dgm id="{6171A53F-1D4A-4D66-BA17-877413DD1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DE85889-2A9C-4D5C-9009-6F861EE48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>
                                            <p:graphicEl>
                                              <a:dgm id="{9DE85889-2A9C-4D5C-9009-6F861EE48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55853FE5-C881-4E96-A21B-36208B2DB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>
                                            <p:graphicEl>
                                              <a:dgm id="{55853FE5-C881-4E96-A21B-36208B2DB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0B11301-714A-40A1-A4A7-27622F636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>
                                            <p:graphicEl>
                                              <a:dgm id="{A0B11301-714A-40A1-A4A7-27622F636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3E468E3-3919-4C2F-B035-2D47D3A38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>
                                            <p:graphicEl>
                                              <a:dgm id="{93E468E3-3919-4C2F-B035-2D47D3A38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FAD93453-F6A1-4CB1-854E-D192C69D0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>
                                            <p:graphicEl>
                                              <a:dgm id="{FAD93453-F6A1-4CB1-854E-D192C69D0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50D4154-BFEE-4519-8D96-5F887C06A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">
                                            <p:graphicEl>
                                              <a:dgm id="{450D4154-BFEE-4519-8D96-5F887C06A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0421DB2-A0FE-4CD7-8E79-8F56EE32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>
                                            <p:graphicEl>
                                              <a:dgm id="{10421DB2-A0FE-4CD7-8E79-8F56EE32B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3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32"/>
          <p:cNvSpPr txBox="1">
            <a:spLocks/>
          </p:cNvSpPr>
          <p:nvPr/>
        </p:nvSpPr>
        <p:spPr>
          <a:xfrm>
            <a:off x="1145089" y="4114800"/>
            <a:ext cx="4187324" cy="1649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G Omega" pitchFamily="34" charset="0"/>
            </a:endParaRPr>
          </a:p>
        </p:txBody>
      </p:sp>
      <p:sp>
        <p:nvSpPr>
          <p:cNvPr id="118" name="Text Placeholder 32"/>
          <p:cNvSpPr txBox="1">
            <a:spLocks/>
          </p:cNvSpPr>
          <p:nvPr/>
        </p:nvSpPr>
        <p:spPr>
          <a:xfrm>
            <a:off x="522248" y="4929198"/>
            <a:ext cx="11358643" cy="1857388"/>
          </a:xfrm>
          <a:prstGeom prst="rect">
            <a:avLst/>
          </a:prstGeom>
        </p:spPr>
        <p:txBody>
          <a:bodyPr lIns="0" tIns="0" rIns="0" bIns="0" numCol="2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Timely </a:t>
            </a:r>
            <a:r>
              <a:rPr lang="en-US" sz="2400" dirty="0">
                <a:latin typeface="CG Omega" pitchFamily="34" charset="0"/>
              </a:rPr>
              <a:t>delivery of work plan to ANM.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Universal </a:t>
            </a:r>
            <a:r>
              <a:rPr lang="en-US" sz="2400" dirty="0">
                <a:latin typeface="CG Omega" pitchFamily="34" charset="0"/>
              </a:rPr>
              <a:t>registration </a:t>
            </a:r>
            <a:r>
              <a:rPr lang="en-US" sz="2400" dirty="0" smtClean="0">
                <a:latin typeface="CG Omega" pitchFamily="34" charset="0"/>
              </a:rPr>
              <a:t>&amp; data </a:t>
            </a:r>
            <a:r>
              <a:rPr lang="en-US" sz="2400" dirty="0" err="1" smtClean="0">
                <a:latin typeface="CG Omega" pitchFamily="34" charset="0"/>
              </a:rPr>
              <a:t>updation</a:t>
            </a:r>
            <a:r>
              <a:rPr lang="en-US" sz="2400" dirty="0" smtClean="0">
                <a:latin typeface="CG Omega" pitchFamily="34" charset="0"/>
              </a:rPr>
              <a:t>.</a:t>
            </a:r>
            <a:endParaRPr lang="en-US" sz="2400" dirty="0">
              <a:latin typeface="CG Omega" pitchFamily="34" charset="0"/>
            </a:endParaRP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Training ANMs and guiding </a:t>
            </a:r>
            <a:r>
              <a:rPr lang="en-US" sz="2400" dirty="0">
                <a:latin typeface="CG Omega" pitchFamily="34" charset="0"/>
              </a:rPr>
              <a:t>them </a:t>
            </a:r>
            <a:r>
              <a:rPr lang="en-US" sz="2400" dirty="0" smtClean="0">
                <a:latin typeface="CG Omega" pitchFamily="34" charset="0"/>
              </a:rPr>
              <a:t>on real </a:t>
            </a:r>
            <a:r>
              <a:rPr lang="en-US" sz="2400" dirty="0">
                <a:latin typeface="CG Omega" pitchFamily="34" charset="0"/>
              </a:rPr>
              <a:t>time data </a:t>
            </a:r>
            <a:r>
              <a:rPr lang="en-US" sz="2400" dirty="0" smtClean="0">
                <a:latin typeface="CG Omega" pitchFamily="34" charset="0"/>
              </a:rPr>
              <a:t>updates.</a:t>
            </a:r>
            <a:endParaRPr lang="en-US" sz="2400" dirty="0">
              <a:latin typeface="CG Omega" pitchFamily="34" charset="0"/>
            </a:endParaRP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Addressing challenges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Verification to ensure registration &amp; updating of services delivered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G Omega" pitchFamily="34" charset="0"/>
            </a:endParaRPr>
          </a:p>
        </p:txBody>
      </p:sp>
      <p:sp>
        <p:nvSpPr>
          <p:cNvPr id="5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3291" y="304800"/>
            <a:ext cx="10902399" cy="4445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G Omega" pitchFamily="34" charset="0"/>
              </a:rPr>
              <a:t>Roles &amp; Responsibilities</a:t>
            </a:r>
            <a:endParaRPr lang="id-ID" sz="4000" b="1" dirty="0">
              <a:latin typeface="CG Omeg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550" y="114298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G Omega" pitchFamily="34" charset="0"/>
              </a:rPr>
              <a:t>ANM</a:t>
            </a:r>
            <a:endParaRPr lang="en-US" sz="2400" b="1" dirty="0">
              <a:solidFill>
                <a:srgbClr val="0070C0"/>
              </a:solidFill>
              <a:latin typeface="CG Omeg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32249" y="4286256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G Omega" pitchFamily="34" charset="0"/>
              </a:rPr>
              <a:t>District  / Block Officials</a:t>
            </a:r>
            <a:endParaRPr lang="en-US" sz="2400" b="1" dirty="0">
              <a:solidFill>
                <a:srgbClr val="0070C0"/>
              </a:solidFill>
              <a:latin typeface="CG Omeg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372" y="1571612"/>
            <a:ext cx="58674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Verify the work plan / services due list. 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Providing services in time to beneficiaries as per due list / work plan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Maintaining of MCTS / Integrated RCH register.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Updating service delivery records by using USSD.</a:t>
            </a:r>
            <a:endParaRPr lang="en-US" sz="2400" dirty="0">
              <a:latin typeface="CG Omega" pitchFamily="34" charset="0"/>
            </a:endParaRPr>
          </a:p>
        </p:txBody>
      </p:sp>
      <p:sp>
        <p:nvSpPr>
          <p:cNvPr id="17" name="Text Placeholder 32"/>
          <p:cNvSpPr txBox="1">
            <a:spLocks/>
          </p:cNvSpPr>
          <p:nvPr/>
        </p:nvSpPr>
        <p:spPr>
          <a:xfrm>
            <a:off x="6737355" y="1766863"/>
            <a:ext cx="5143536" cy="25193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Identification of beneficiary.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Facilitating ANM in providing of due services to beneficiary in time.</a:t>
            </a:r>
          </a:p>
          <a:p>
            <a:pPr marL="376238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G Omega" pitchFamily="34" charset="0"/>
              </a:rPr>
              <a:t>Motivate beneficiary to availing due services in time.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G Omeg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8792" y="118138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G Omega" pitchFamily="34" charset="0"/>
              </a:rPr>
              <a:t>ASHA</a:t>
            </a:r>
            <a:endParaRPr lang="en-US" sz="2400" b="1" dirty="0">
              <a:solidFill>
                <a:srgbClr val="0070C0"/>
              </a:solidFill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53" grpId="0" build="p"/>
      <p:bldP spid="22" grpId="0"/>
      <p:bldP spid="58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essageOps-Top-7-Office-365-Troubleshooting-T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23609">
            <a:off x="160771" y="794307"/>
            <a:ext cx="1369146" cy="1026859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7934" y="214290"/>
            <a:ext cx="8143932" cy="71435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G Omega" pitchFamily="34" charset="0"/>
              </a:rPr>
              <a:t>The scenario before…</a:t>
            </a:r>
            <a:endParaRPr lang="id-ID" sz="4000" b="1" dirty="0">
              <a:solidFill>
                <a:schemeClr val="tx1"/>
              </a:solidFill>
              <a:latin typeface="CG Omega" pitchFamily="34" charset="0"/>
            </a:endParaRPr>
          </a:p>
        </p:txBody>
      </p:sp>
      <p:pic>
        <p:nvPicPr>
          <p:cNvPr id="14" name="Picture 2" descr="C:\Users\User\Desktop\Finger-poin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686" y="2065333"/>
            <a:ext cx="1027113" cy="792163"/>
          </a:xfrm>
          <a:prstGeom prst="rect">
            <a:avLst/>
          </a:prstGeom>
          <a:noFill/>
        </p:spPr>
      </p:pic>
      <p:pic>
        <p:nvPicPr>
          <p:cNvPr id="15" name="Picture 2" descr="C:\Users\User\Desktop\Finger-poin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43" y="3208341"/>
            <a:ext cx="1027113" cy="792163"/>
          </a:xfrm>
          <a:prstGeom prst="rect">
            <a:avLst/>
          </a:prstGeom>
          <a:noFill/>
        </p:spPr>
      </p:pic>
      <p:pic>
        <p:nvPicPr>
          <p:cNvPr id="16" name="Picture 2" descr="C:\Users\User\Desktop\Finger-poin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43" y="4357694"/>
            <a:ext cx="1027113" cy="792163"/>
          </a:xfrm>
          <a:prstGeom prst="rect">
            <a:avLst/>
          </a:prstGeom>
          <a:noFill/>
        </p:spPr>
      </p:pic>
      <p:pic>
        <p:nvPicPr>
          <p:cNvPr id="17" name="Picture 2" descr="C:\Users\User\Desktop\Finger-poin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43" y="5429264"/>
            <a:ext cx="1027113" cy="792163"/>
          </a:xfrm>
          <a:prstGeom prst="rect">
            <a:avLst/>
          </a:prstGeom>
          <a:noFill/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022446" y="2071678"/>
            <a:ext cx="9715567" cy="523220"/>
          </a:xfrm>
          <a:prstGeom prst="rect">
            <a:avLst/>
          </a:prstGeom>
          <a:ln>
            <a:noFill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Omega" pitchFamily="34" charset="0"/>
              </a:rPr>
              <a:t>Data reached Block office once a month in hard copy</a:t>
            </a:r>
            <a:endParaRPr lang="en-IN" sz="2800" dirty="0" smtClean="0">
              <a:latin typeface="CG Omega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022446" y="3262970"/>
            <a:ext cx="9715567" cy="52322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Omega" pitchFamily="34" charset="0"/>
              </a:rPr>
              <a:t>Poor internet  connectivity resulted in huge entry backlog</a:t>
            </a:r>
            <a:endParaRPr lang="en-IN" sz="2800" dirty="0">
              <a:latin typeface="CG Omega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22446" y="4429132"/>
            <a:ext cx="9715567" cy="52322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Omega" pitchFamily="34" charset="0"/>
              </a:rPr>
              <a:t>Entry of data at Block Level only  by DEOs</a:t>
            </a:r>
            <a:endParaRPr lang="en-IN" sz="2800" dirty="0">
              <a:latin typeface="CG Omega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022446" y="5548986"/>
            <a:ext cx="9792676" cy="52322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dirty="0" smtClean="0">
                <a:solidFill>
                  <a:schemeClr val="tx1"/>
                </a:solidFill>
                <a:latin typeface="CG Omega" pitchFamily="34" charset="0"/>
              </a:rPr>
              <a:t>The work plan generated by the MCTS system was outdated</a:t>
            </a:r>
          </a:p>
        </p:txBody>
      </p:sp>
    </p:spTree>
    <p:extLst>
      <p:ext uri="{BB962C8B-B14F-4D97-AF65-F5344CB8AC3E}">
        <p14:creationId xmlns:p14="http://schemas.microsoft.com/office/powerpoint/2010/main" val="3996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1"/>
          <p:cNvSpPr txBox="1">
            <a:spLocks noGrp="1"/>
          </p:cNvSpPr>
          <p:nvPr>
            <p:ph type="body" sz="quarter" idx="13"/>
          </p:nvPr>
        </p:nvSpPr>
        <p:spPr>
          <a:xfrm>
            <a:off x="333291" y="228600"/>
            <a:ext cx="10902399" cy="444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G Omega" pitchFamily="34" charset="0"/>
              </a:rPr>
              <a:t>Steps to the Rollout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G Omeg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3" y="2143116"/>
            <a:ext cx="11939629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4022710" y="1857364"/>
            <a:ext cx="1483754" cy="917671"/>
            <a:chOff x="4278282" y="2815388"/>
            <a:chExt cx="3396136" cy="917671"/>
          </a:xfrm>
        </p:grpSpPr>
        <p:sp>
          <p:nvSpPr>
            <p:cNvPr id="22" name="Rectangle 21"/>
            <p:cNvSpPr/>
            <p:nvPr/>
          </p:nvSpPr>
          <p:spPr>
            <a:xfrm>
              <a:off x="4278282" y="2815388"/>
              <a:ext cx="3396136" cy="9176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278282" y="2815388"/>
              <a:ext cx="3396136" cy="917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3268" tIns="0" rIns="0" bIns="0" numCol="1" spcCol="1270" anchor="t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0" kern="1200" dirty="0">
                <a:latin typeface="+mj-l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08594" y="571480"/>
            <a:ext cx="1643074" cy="9326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8413738" y="573456"/>
            <a:ext cx="164307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G Omega" pitchFamily="34" charset="0"/>
              </a:rPr>
              <a:t>Reward for best performing ANM</a:t>
            </a:r>
            <a:endParaRPr lang="en-IN" sz="2400" dirty="0">
              <a:latin typeface="CG Omeg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9766" y="914400"/>
            <a:ext cx="1214446" cy="1719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latin typeface="CG Omega" pitchFamily="34" charset="0"/>
              </a:rPr>
              <a:t>Real time hand holding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65738" y="1571612"/>
            <a:ext cx="1643074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latin typeface="CG Omega" pitchFamily="34" charset="0"/>
              </a:rPr>
              <a:t>Daily</a:t>
            </a:r>
          </a:p>
          <a:p>
            <a:pPr lvl="0" algn="ctr"/>
            <a:r>
              <a:rPr lang="en-US" sz="2400" dirty="0" smtClean="0">
                <a:latin typeface="CG Omega" pitchFamily="34" charset="0"/>
              </a:rPr>
              <a:t>Progress Monitoring at each level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84576" y="2214554"/>
            <a:ext cx="157163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CG Omega" pitchFamily="34" charset="0"/>
              </a:rPr>
              <a:t>Launch  across the State in pulse mode</a:t>
            </a:r>
            <a:endParaRPr lang="en-US" sz="2400" dirty="0">
              <a:latin typeface="CG Omeg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7212" y="2571744"/>
            <a:ext cx="1752600" cy="2214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CG Omega" pitchFamily="34" charset="0"/>
              </a:rPr>
              <a:t>Articulation of specific roles &amp; responsibilities</a:t>
            </a:r>
            <a:endParaRPr lang="en-US" sz="2400" dirty="0">
              <a:latin typeface="CG Omeg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612" y="3286124"/>
            <a:ext cx="1676400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CG Omega" pitchFamily="34" charset="0"/>
              </a:rPr>
              <a:t>Organizing hands-on-training for ANMs </a:t>
            </a:r>
            <a:endParaRPr lang="en-US" sz="2400" dirty="0">
              <a:latin typeface="CG Omega" pitchFamily="34" charset="0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10133012" y="142852"/>
            <a:ext cx="2000264" cy="2143140"/>
          </a:xfrm>
          <a:prstGeom prst="star5">
            <a:avLst>
              <a:gd name="adj" fmla="val 28536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10514012" y="733961"/>
            <a:ext cx="1214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atin typeface="CG Omega" pitchFamily="34" charset="0"/>
              </a:rPr>
              <a:t>Rolled out all over the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943632771"/>
              </p:ext>
            </p:extLst>
          </p:nvPr>
        </p:nvGraphicFramePr>
        <p:xfrm>
          <a:off x="-1" y="0"/>
          <a:ext cx="12188826" cy="685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9580821">
            <a:off x="-258418" y="1239157"/>
            <a:ext cx="5052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G Omega" pitchFamily="34" charset="0"/>
              </a:rPr>
              <a:t>Key challenges</a:t>
            </a:r>
            <a:endParaRPr lang="id-I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G Omega" pitchFamily="34" charset="0"/>
            </a:endParaRPr>
          </a:p>
          <a:p>
            <a:pPr algn="ctr"/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G Ome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C60EF525-E5F5-4C11-8AD4-A571FD83C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>
                                            <p:graphicEl>
                                              <a:dgm id="{C60EF525-E5F5-4C11-8AD4-A571FD83C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0FA23A9-B851-47CA-8F54-CD26DFA80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>
                                            <p:graphicEl>
                                              <a:dgm id="{40FA23A9-B851-47CA-8F54-CD26DFA80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F83947C0-96BC-4387-9D4F-3B290981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graphicEl>
                                              <a:dgm id="{F83947C0-96BC-4387-9D4F-3B2909814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E3B43472-79B6-4752-B939-BCDDAE5A9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>
                                            <p:graphicEl>
                                              <a:dgm id="{E3B43472-79B6-4752-B939-BCDDAE5A9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DD250A5-9CC6-4834-BC17-032C5EC61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>
                                            <p:graphicEl>
                                              <a:dgm id="{6DD250A5-9CC6-4834-BC17-032C5EC61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EF795D5-B49F-456F-8298-7ED7E93FB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graphicEl>
                                              <a:dgm id="{AEF795D5-B49F-456F-8298-7ED7E93FB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2">
        <p:bldSub>
          <a:bldDgm bld="one" rev="1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496" y="220784"/>
            <a:ext cx="22525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G Omega" pitchFamily="34" charset="0"/>
              </a:rPr>
              <a:t>Coverage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CG Omeg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28904" y="3857628"/>
            <a:ext cx="277575" cy="276747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8904" y="4572008"/>
            <a:ext cx="277575" cy="276747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8904" y="5214950"/>
            <a:ext cx="277575" cy="276747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15" name="TextBox 14"/>
          <p:cNvSpPr txBox="1"/>
          <p:nvPr/>
        </p:nvSpPr>
        <p:spPr bwMode="auto">
          <a:xfrm>
            <a:off x="4799012" y="3705431"/>
            <a:ext cx="61221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ANM Registered 		: </a:t>
            </a:r>
            <a:r>
              <a:rPr lang="en-US" sz="2800" b="1" dirty="0" smtClean="0">
                <a:latin typeface="CG Omega" pitchFamily="34" charset="0"/>
              </a:rPr>
              <a:t>18,775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910313" y="4865753"/>
            <a:ext cx="2188594" cy="667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800" b="1" dirty="0">
              <a:latin typeface="CG Omeg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807050" y="5072074"/>
            <a:ext cx="60933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ANM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Locked 			: </a:t>
            </a:r>
            <a:r>
              <a:rPr lang="en-US" sz="2800" b="1" dirty="0" smtClean="0">
                <a:latin typeface="CG Omega" pitchFamily="34" charset="0"/>
              </a:rPr>
              <a:t>16,361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99012" y="1762772"/>
            <a:ext cx="6734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Rural population covered 	: </a:t>
            </a:r>
            <a:r>
              <a:rPr lang="en-US" sz="2800" b="1" dirty="0" smtClean="0">
                <a:solidFill>
                  <a:prstClr val="black"/>
                </a:solidFill>
                <a:latin typeface="CG Omega" pitchFamily="34" charset="0"/>
              </a:rPr>
              <a:t>6.21 Cr.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28904" y="1866369"/>
            <a:ext cx="277575" cy="276747"/>
            <a:chOff x="2138511" y="2464802"/>
            <a:chExt cx="354012" cy="352956"/>
          </a:xfrm>
          <a:solidFill>
            <a:srgbClr val="7030A0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28904" y="2500306"/>
            <a:ext cx="277575" cy="276747"/>
            <a:chOff x="2138511" y="2464802"/>
            <a:chExt cx="354012" cy="352956"/>
          </a:xfrm>
          <a:solidFill>
            <a:srgbClr val="7030A0"/>
          </a:solidFill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8012" y="3214686"/>
            <a:ext cx="277575" cy="276747"/>
            <a:chOff x="2138511" y="2464802"/>
            <a:chExt cx="354012" cy="352956"/>
          </a:xfrm>
          <a:solidFill>
            <a:srgbClr val="FF66CC"/>
          </a:solidFill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18012" y="1214422"/>
            <a:ext cx="277575" cy="276747"/>
            <a:chOff x="2138511" y="2464802"/>
            <a:chExt cx="354012" cy="352956"/>
          </a:xfrm>
          <a:solidFill>
            <a:schemeClr val="accent1">
              <a:lumMod val="75000"/>
            </a:schemeClr>
          </a:solidFill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4799012" y="1071546"/>
            <a:ext cx="7115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Launched 				: </a:t>
            </a:r>
            <a:r>
              <a:rPr lang="en-US" sz="2800" b="1" dirty="0" smtClean="0">
                <a:solidFill>
                  <a:prstClr val="black"/>
                </a:solidFill>
                <a:latin typeface="CG Omega" pitchFamily="34" charset="0"/>
              </a:rPr>
              <a:t>Sept, 2014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75202" y="4429132"/>
            <a:ext cx="711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ANM Subscribed 		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: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 </a:t>
            </a:r>
            <a:r>
              <a:rPr lang="en-US" sz="2800" b="1" dirty="0" smtClean="0">
                <a:latin typeface="CG Omega" pitchFamily="34" charset="0"/>
              </a:rPr>
              <a:t>18,364</a:t>
            </a:r>
          </a:p>
        </p:txBody>
      </p:sp>
      <p:pic>
        <p:nvPicPr>
          <p:cNvPr id="33" name="Picture 2" descr="C:\Users\User\Desktop\wb eite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1" y="1071546"/>
            <a:ext cx="3857653" cy="550072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 bwMode="auto">
          <a:xfrm>
            <a:off x="4706479" y="2306142"/>
            <a:ext cx="7883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Districts covered 		 :   </a:t>
            </a:r>
            <a:r>
              <a:rPr lang="en-US" sz="2800" b="1" dirty="0" smtClean="0">
                <a:latin typeface="CG Omega" pitchFamily="34" charset="0"/>
              </a:rPr>
              <a:t>26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4910313" y="3091450"/>
            <a:ext cx="6275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SubCentres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 covered 	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G Omega" pitchFamily="34" charset="0"/>
              </a:rPr>
              <a:t>        : </a:t>
            </a:r>
            <a:r>
              <a:rPr lang="en-US" sz="2800" b="1" dirty="0" smtClean="0">
                <a:latin typeface="CG Omega" pitchFamily="34" charset="0"/>
              </a:rPr>
              <a:t>10368  </a:t>
            </a:r>
            <a:endParaRPr lang="en-IN" sz="2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3620" y="912812"/>
            <a:ext cx="115729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5" grpId="0"/>
      <p:bldP spid="16" grpId="0"/>
      <p:bldP spid="17" grpId="0"/>
      <p:bldP spid="18" grpId="0"/>
      <p:bldP spid="31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608B"/>
      </a:accent1>
      <a:accent2>
        <a:srgbClr val="2980B9"/>
      </a:accent2>
      <a:accent3>
        <a:srgbClr val="4098D4"/>
      </a:accent3>
      <a:accent4>
        <a:srgbClr val="7BB8E1"/>
      </a:accent4>
      <a:accent5>
        <a:srgbClr val="9FCBE9"/>
      </a:accent5>
      <a:accent6>
        <a:srgbClr val="C6E0F2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Mix">
  <a:themeElements>
    <a:clrScheme name="Custom 561">
      <a:dk1>
        <a:sysClr val="windowText" lastClr="000000"/>
      </a:dk1>
      <a:lt1>
        <a:sysClr val="window" lastClr="FFFFFF"/>
      </a:lt1>
      <a:dk2>
        <a:srgbClr val="0E0600"/>
      </a:dk2>
      <a:lt2>
        <a:srgbClr val="FCF5EF"/>
      </a:lt2>
      <a:accent1>
        <a:srgbClr val="DD5900"/>
      </a:accent1>
      <a:accent2>
        <a:srgbClr val="FFB900"/>
      </a:accent2>
      <a:accent3>
        <a:srgbClr val="DC3C00"/>
      </a:accent3>
      <a:accent4>
        <a:srgbClr val="00BCF2"/>
      </a:accent4>
      <a:accent5>
        <a:srgbClr val="00B294"/>
      </a:accent5>
      <a:accent6>
        <a:srgbClr val="68217A"/>
      </a:accent6>
      <a:hlink>
        <a:srgbClr val="00BCF2"/>
      </a:hlink>
      <a:folHlink>
        <a:srgbClr val="68217A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eate an Office Mix.potx" id="{4B7366DC-B74D-454D-9AF1-C5E1E2713A61}" vid="{D9FD2935-D4F2-4034-8F2D-E6786535C4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4754</TotalTime>
  <Words>590</Words>
  <Application>Microsoft Office PowerPoint</Application>
  <PresentationFormat>Custom</PresentationFormat>
  <Paragraphs>88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Office Mix</vt:lpstr>
      <vt:lpstr>W e s t   B e n g a l USSD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documentary on MCTS:USSD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MCTS</dc:creator>
  <cp:lastModifiedBy>cghf</cp:lastModifiedBy>
  <cp:revision>319</cp:revision>
  <cp:lastPrinted>2015-06-30T10:57:59Z</cp:lastPrinted>
  <dcterms:created xsi:type="dcterms:W3CDTF">2006-08-16T00:00:00Z</dcterms:created>
  <dcterms:modified xsi:type="dcterms:W3CDTF">2015-07-03T06:06:44Z</dcterms:modified>
</cp:coreProperties>
</file>