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1" r:id="rId4"/>
    <p:sldId id="276" r:id="rId5"/>
    <p:sldId id="262" r:id="rId6"/>
    <p:sldId id="263" r:id="rId7"/>
    <p:sldId id="265" r:id="rId8"/>
    <p:sldId id="275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unab1\Desktop\HP%20Keylong%20Consultation%20report%20as%20Demographic%20wi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800" b="0" i="0" u="none" strike="noStrike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Specialty wise Consultations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Lbls>
            <c:dLbl>
              <c:idx val="9"/>
              <c:layout>
                <c:manualLayout>
                  <c:x val="6.8027210884353739E-3"/>
                  <c:y val="-5.46875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'[HP Keylong Consultation report as Demographic wise.xlsx]Sheet2'!$A$1:$A$12</c:f>
              <c:strCache>
                <c:ptCount val="12"/>
                <c:pt idx="0">
                  <c:v>General Physician</c:v>
                </c:pt>
                <c:pt idx="1">
                  <c:v>Cardiology</c:v>
                </c:pt>
                <c:pt idx="2">
                  <c:v>Dermatology</c:v>
                </c:pt>
                <c:pt idx="3">
                  <c:v>Gastroenterology</c:v>
                </c:pt>
                <c:pt idx="4">
                  <c:v>General Medicicine</c:v>
                </c:pt>
                <c:pt idx="5">
                  <c:v>Neurology </c:v>
                </c:pt>
                <c:pt idx="6">
                  <c:v>Obstetrics &amp; Gynecology</c:v>
                </c:pt>
                <c:pt idx="7">
                  <c:v>Orthopaedics</c:v>
                </c:pt>
                <c:pt idx="8">
                  <c:v>Pediatrics</c:v>
                </c:pt>
                <c:pt idx="9">
                  <c:v>Psychiatry</c:v>
                </c:pt>
                <c:pt idx="10">
                  <c:v>Pulmonology</c:v>
                </c:pt>
                <c:pt idx="11">
                  <c:v>Urology</c:v>
                </c:pt>
              </c:strCache>
            </c:strRef>
          </c:cat>
          <c:val>
            <c:numRef>
              <c:f>'[HP Keylong Consultation report as Demographic wise.xlsx]Sheet2'!$B$1:$B$12</c:f>
              <c:numCache>
                <c:formatCode>General</c:formatCode>
                <c:ptCount val="12"/>
                <c:pt idx="0">
                  <c:v>150</c:v>
                </c:pt>
                <c:pt idx="1">
                  <c:v>9</c:v>
                </c:pt>
                <c:pt idx="2">
                  <c:v>25</c:v>
                </c:pt>
                <c:pt idx="3">
                  <c:v>71</c:v>
                </c:pt>
                <c:pt idx="4">
                  <c:v>67</c:v>
                </c:pt>
                <c:pt idx="5">
                  <c:v>7</c:v>
                </c:pt>
                <c:pt idx="6">
                  <c:v>47</c:v>
                </c:pt>
                <c:pt idx="7">
                  <c:v>75</c:v>
                </c:pt>
                <c:pt idx="8">
                  <c:v>38</c:v>
                </c:pt>
                <c:pt idx="9">
                  <c:v>1</c:v>
                </c:pt>
                <c:pt idx="10">
                  <c:v>20</c:v>
                </c:pt>
                <c:pt idx="1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963584"/>
        <c:axId val="70965120"/>
        <c:axId val="0"/>
      </c:bar3DChart>
      <c:catAx>
        <c:axId val="7096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65120"/>
        <c:crosses val="autoZero"/>
        <c:auto val="1"/>
        <c:lblAlgn val="ctr"/>
        <c:lblOffset val="100"/>
        <c:noMultiLvlLbl val="0"/>
      </c:catAx>
      <c:valAx>
        <c:axId val="7096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6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75000"/>
        <a:alpha val="73000"/>
      </a:schemeClr>
    </a:solidFill>
    <a:ln>
      <a:solidFill>
        <a:schemeClr val="accent1">
          <a:alpha val="69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</a:rPr>
              <a:t>Agewise breakup of patients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prstClr val="white">
                  <a:lumMod val="75000"/>
                  <a:alpha val="38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'[HP Keylong Consultation report as Demographic wise.xlsx]Sheet1'!$H$521:$H$525</c:f>
              <c:strCache>
                <c:ptCount val="5"/>
                <c:pt idx="0">
                  <c:v>0-5 years</c:v>
                </c:pt>
                <c:pt idx="1">
                  <c:v>6-14 years</c:v>
                </c:pt>
                <c:pt idx="2">
                  <c:v>15-45 years </c:v>
                </c:pt>
                <c:pt idx="3">
                  <c:v>45-60 years </c:v>
                </c:pt>
                <c:pt idx="4">
                  <c:v>60 years and above</c:v>
                </c:pt>
              </c:strCache>
            </c:strRef>
          </c:cat>
          <c:val>
            <c:numRef>
              <c:f>'[HP Keylong Consultation report as Demographic wise.xlsx]Sheet1'!$I$521:$I$525</c:f>
              <c:numCache>
                <c:formatCode>General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225</c:v>
                </c:pt>
                <c:pt idx="3">
                  <c:v>159</c:v>
                </c:pt>
                <c:pt idx="4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75000"/>
        <a:alpha val="38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3112C-4106-48FE-98BA-0B1CDF96CA9B}" type="doc">
      <dgm:prSet loTypeId="urn:microsoft.com/office/officeart/2005/8/layout/balance1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4F8C7D-E8B6-43C3-9031-200ED9DE934E}">
      <dgm:prSet phldrT="[Text]"/>
      <dgm:spPr/>
      <dgm:t>
        <a:bodyPr/>
        <a:lstStyle/>
        <a:p>
          <a:r>
            <a:rPr lang="en-US" b="1" smtClean="0"/>
            <a:t>Find Solutions with in the Government Health Systems</a:t>
          </a:r>
          <a:endParaRPr lang="en-US" b="1" dirty="0"/>
        </a:p>
      </dgm:t>
    </dgm:pt>
    <dgm:pt modelId="{6CA492DC-0965-4FB8-8DEF-7518A9D3EC3E}" type="parTrans" cxnId="{8C4757CC-B4E8-439B-B4B3-C1EBDFC50083}">
      <dgm:prSet/>
      <dgm:spPr/>
      <dgm:t>
        <a:bodyPr/>
        <a:lstStyle/>
        <a:p>
          <a:endParaRPr lang="en-US"/>
        </a:p>
      </dgm:t>
    </dgm:pt>
    <dgm:pt modelId="{8BD82C51-C8BD-4937-922E-725075A4FD1C}" type="sibTrans" cxnId="{8C4757CC-B4E8-439B-B4B3-C1EBDFC50083}">
      <dgm:prSet/>
      <dgm:spPr/>
      <dgm:t>
        <a:bodyPr/>
        <a:lstStyle/>
        <a:p>
          <a:endParaRPr lang="en-US"/>
        </a:p>
      </dgm:t>
    </dgm:pt>
    <dgm:pt modelId="{C967940C-96FD-4821-A763-FF4A66EFE616}">
      <dgm:prSet phldrT="[Text]"/>
      <dgm:spPr/>
      <dgm:t>
        <a:bodyPr/>
        <a:lstStyle/>
        <a:p>
          <a:r>
            <a:rPr lang="en-US" dirty="0" smtClean="0"/>
            <a:t>Enable Telemedicine between Government Health Systems</a:t>
          </a:r>
          <a:endParaRPr lang="en-US" dirty="0"/>
        </a:p>
      </dgm:t>
    </dgm:pt>
    <dgm:pt modelId="{0D4493FA-9484-4F0D-A1CD-D29409DE4928}" type="parTrans" cxnId="{62573DD7-62DE-4087-AFC3-88AD1F5209C8}">
      <dgm:prSet/>
      <dgm:spPr/>
      <dgm:t>
        <a:bodyPr/>
        <a:lstStyle/>
        <a:p>
          <a:endParaRPr lang="en-US"/>
        </a:p>
      </dgm:t>
    </dgm:pt>
    <dgm:pt modelId="{AD0BBAD9-F7FD-4287-85A0-0DC808BB7C4B}" type="sibTrans" cxnId="{62573DD7-62DE-4087-AFC3-88AD1F5209C8}">
      <dgm:prSet/>
      <dgm:spPr/>
      <dgm:t>
        <a:bodyPr/>
        <a:lstStyle/>
        <a:p>
          <a:endParaRPr lang="en-US"/>
        </a:p>
      </dgm:t>
    </dgm:pt>
    <dgm:pt modelId="{C1D448C7-9801-421C-A578-17169B752EB3}">
      <dgm:prSet phldrT="[Text]"/>
      <dgm:spPr/>
      <dgm:t>
        <a:bodyPr/>
        <a:lstStyle/>
        <a:p>
          <a:r>
            <a:rPr lang="en-US" dirty="0" smtClean="0"/>
            <a:t>Mobilize Specialist Doctors and post them during Winter</a:t>
          </a:r>
          <a:endParaRPr lang="en-US" dirty="0"/>
        </a:p>
      </dgm:t>
    </dgm:pt>
    <dgm:pt modelId="{927A4D22-FDD1-4BDE-9826-F5E685F6AD91}" type="parTrans" cxnId="{30BAC4A7-D56E-4499-A9D0-C2473D6E0598}">
      <dgm:prSet/>
      <dgm:spPr/>
      <dgm:t>
        <a:bodyPr/>
        <a:lstStyle/>
        <a:p>
          <a:endParaRPr lang="en-US"/>
        </a:p>
      </dgm:t>
    </dgm:pt>
    <dgm:pt modelId="{ABC0562A-31AB-4C0D-88C5-974FB3D2C9B0}" type="sibTrans" cxnId="{30BAC4A7-D56E-4499-A9D0-C2473D6E0598}">
      <dgm:prSet/>
      <dgm:spPr/>
      <dgm:t>
        <a:bodyPr/>
        <a:lstStyle/>
        <a:p>
          <a:endParaRPr lang="en-US"/>
        </a:p>
      </dgm:t>
    </dgm:pt>
    <dgm:pt modelId="{ABE572A2-211E-4AF8-9371-109DA8F3033C}">
      <dgm:prSet phldrT="[Text]" custT="1"/>
      <dgm:spPr/>
      <dgm:t>
        <a:bodyPr/>
        <a:lstStyle/>
        <a:p>
          <a:r>
            <a:rPr lang="en-US" sz="1800" b="1" dirty="0" smtClean="0"/>
            <a:t>Innovate &amp; Think out of the Box- Public Private Partnership</a:t>
          </a:r>
          <a:endParaRPr lang="en-US" sz="1800" b="1" dirty="0"/>
        </a:p>
      </dgm:t>
    </dgm:pt>
    <dgm:pt modelId="{D53C6182-E69F-4F05-98AD-1E6294F40E87}" type="parTrans" cxnId="{5C1A3B62-9DB9-4C34-8247-13F36D4BE5AE}">
      <dgm:prSet/>
      <dgm:spPr/>
      <dgm:t>
        <a:bodyPr/>
        <a:lstStyle/>
        <a:p>
          <a:endParaRPr lang="en-US"/>
        </a:p>
      </dgm:t>
    </dgm:pt>
    <dgm:pt modelId="{9BD8B0CB-ED31-4C52-9F78-234AF41119EA}" type="sibTrans" cxnId="{5C1A3B62-9DB9-4C34-8247-13F36D4BE5AE}">
      <dgm:prSet/>
      <dgm:spPr/>
      <dgm:t>
        <a:bodyPr/>
        <a:lstStyle/>
        <a:p>
          <a:endParaRPr lang="en-US"/>
        </a:p>
      </dgm:t>
    </dgm:pt>
    <dgm:pt modelId="{083B05F2-31A8-45DE-A853-B9AE8FC228F9}">
      <dgm:prSet phldrT="[Text]"/>
      <dgm:spPr/>
      <dgm:t>
        <a:bodyPr/>
        <a:lstStyle/>
        <a:p>
          <a:r>
            <a:rPr lang="en-US" dirty="0" smtClean="0"/>
            <a:t>Create a Delivery Assurance based PPP framework</a:t>
          </a:r>
          <a:endParaRPr lang="en-US" dirty="0"/>
        </a:p>
      </dgm:t>
    </dgm:pt>
    <dgm:pt modelId="{E827B2B8-C682-4CF7-A05B-6423D4172C5D}" type="parTrans" cxnId="{BD781B3A-B21D-437E-ABB2-F17C923C1C87}">
      <dgm:prSet/>
      <dgm:spPr/>
      <dgm:t>
        <a:bodyPr/>
        <a:lstStyle/>
        <a:p>
          <a:endParaRPr lang="en-US"/>
        </a:p>
      </dgm:t>
    </dgm:pt>
    <dgm:pt modelId="{CEF5CD36-9722-4B38-8C1F-03E09752812F}" type="sibTrans" cxnId="{BD781B3A-B21D-437E-ABB2-F17C923C1C87}">
      <dgm:prSet/>
      <dgm:spPr/>
      <dgm:t>
        <a:bodyPr/>
        <a:lstStyle/>
        <a:p>
          <a:endParaRPr lang="en-US"/>
        </a:p>
      </dgm:t>
    </dgm:pt>
    <dgm:pt modelId="{E8101527-1FD6-474B-8180-6F3137B5B1C0}">
      <dgm:prSet phldrT="[Text]"/>
      <dgm:spPr/>
      <dgm:t>
        <a:bodyPr/>
        <a:lstStyle/>
        <a:p>
          <a:r>
            <a:rPr lang="en-US" dirty="0" smtClean="0"/>
            <a:t>Possible Turnkey Solution end to end on Program Management approach </a:t>
          </a:r>
          <a:endParaRPr lang="en-US" dirty="0"/>
        </a:p>
      </dgm:t>
    </dgm:pt>
    <dgm:pt modelId="{E27164E9-D2BA-4FB7-9026-FA76C9B871B9}" type="parTrans" cxnId="{84D31AA0-47CE-417E-A25B-7A1EB18CDE60}">
      <dgm:prSet/>
      <dgm:spPr/>
      <dgm:t>
        <a:bodyPr/>
        <a:lstStyle/>
        <a:p>
          <a:endParaRPr lang="en-US"/>
        </a:p>
      </dgm:t>
    </dgm:pt>
    <dgm:pt modelId="{36D86146-3A6E-49FD-88C7-F440CF05BC01}" type="sibTrans" cxnId="{84D31AA0-47CE-417E-A25B-7A1EB18CDE60}">
      <dgm:prSet/>
      <dgm:spPr/>
      <dgm:t>
        <a:bodyPr/>
        <a:lstStyle/>
        <a:p>
          <a:endParaRPr lang="en-US"/>
        </a:p>
      </dgm:t>
    </dgm:pt>
    <dgm:pt modelId="{5504E744-B968-4EF1-B7C2-782A6D79C07B}">
      <dgm:prSet phldrT="[Text]"/>
      <dgm:spPr/>
      <dgm:t>
        <a:bodyPr/>
        <a:lstStyle/>
        <a:p>
          <a:r>
            <a:rPr lang="en-US" dirty="0" smtClean="0"/>
            <a:t>Evolving Technology and Requirement of Specialist in Telemedicine systems</a:t>
          </a:r>
          <a:endParaRPr lang="en-US" dirty="0"/>
        </a:p>
      </dgm:t>
    </dgm:pt>
    <dgm:pt modelId="{8697D58E-3FF3-4722-9E84-34027FF3AB11}" type="parTrans" cxnId="{138FDCEA-C07E-4499-AF5F-93BCB9401001}">
      <dgm:prSet/>
      <dgm:spPr/>
      <dgm:t>
        <a:bodyPr/>
        <a:lstStyle/>
        <a:p>
          <a:endParaRPr lang="en-US"/>
        </a:p>
      </dgm:t>
    </dgm:pt>
    <dgm:pt modelId="{CCE85135-17D8-481C-B64F-8A1D83C3108D}" type="sibTrans" cxnId="{138FDCEA-C07E-4499-AF5F-93BCB9401001}">
      <dgm:prSet/>
      <dgm:spPr/>
      <dgm:t>
        <a:bodyPr/>
        <a:lstStyle/>
        <a:p>
          <a:endParaRPr lang="en-US"/>
        </a:p>
      </dgm:t>
    </dgm:pt>
    <dgm:pt modelId="{BF05C1EE-14E3-4FD1-B430-C8B37C826C95}">
      <dgm:prSet phldrT="[Text]"/>
      <dgm:spPr/>
      <dgm:t>
        <a:bodyPr/>
        <a:lstStyle/>
        <a:p>
          <a:r>
            <a:rPr lang="en-US" dirty="0" smtClean="0"/>
            <a:t>Provide Funding  and Incentives for Government Doctors</a:t>
          </a:r>
          <a:endParaRPr lang="en-US" dirty="0"/>
        </a:p>
      </dgm:t>
    </dgm:pt>
    <dgm:pt modelId="{2153D2CD-F9A3-4B68-8D39-BAB3CA39A881}" type="parTrans" cxnId="{66BA9BBA-1941-4D01-8ADE-C2870186E29F}">
      <dgm:prSet/>
      <dgm:spPr/>
      <dgm:t>
        <a:bodyPr/>
        <a:lstStyle/>
        <a:p>
          <a:endParaRPr lang="en-US"/>
        </a:p>
      </dgm:t>
    </dgm:pt>
    <dgm:pt modelId="{668FA372-5106-4E65-923A-341D27419401}" type="sibTrans" cxnId="{66BA9BBA-1941-4D01-8ADE-C2870186E29F}">
      <dgm:prSet/>
      <dgm:spPr/>
      <dgm:t>
        <a:bodyPr/>
        <a:lstStyle/>
        <a:p>
          <a:endParaRPr lang="en-US"/>
        </a:p>
      </dgm:t>
    </dgm:pt>
    <dgm:pt modelId="{2A0AD4F0-D786-489C-A690-E5A5D719BB8B}">
      <dgm:prSet phldrT="[Text]"/>
      <dgm:spPr/>
      <dgm:t>
        <a:bodyPr/>
        <a:lstStyle/>
        <a:p>
          <a:r>
            <a:rPr lang="en-US" dirty="0" smtClean="0"/>
            <a:t>Government to pay for service delivered and failure of non delivery results in penalties</a:t>
          </a:r>
          <a:endParaRPr lang="en-US" dirty="0"/>
        </a:p>
      </dgm:t>
    </dgm:pt>
    <dgm:pt modelId="{7241B6B7-E7D6-4CD1-9561-93E4A0D691F0}" type="parTrans" cxnId="{28F0E403-F322-40A0-A505-D7F79359C9CA}">
      <dgm:prSet/>
      <dgm:spPr/>
      <dgm:t>
        <a:bodyPr/>
        <a:lstStyle/>
        <a:p>
          <a:endParaRPr lang="en-US"/>
        </a:p>
      </dgm:t>
    </dgm:pt>
    <dgm:pt modelId="{D1B15F05-F57A-436D-B2A8-4CC3402220BC}" type="sibTrans" cxnId="{28F0E403-F322-40A0-A505-D7F79359C9CA}">
      <dgm:prSet/>
      <dgm:spPr/>
      <dgm:t>
        <a:bodyPr/>
        <a:lstStyle/>
        <a:p>
          <a:endParaRPr lang="en-US"/>
        </a:p>
      </dgm:t>
    </dgm:pt>
    <dgm:pt modelId="{8FFB592C-5A1B-4BE2-A710-336FA68E3D3C}" type="pres">
      <dgm:prSet presAssocID="{13D3112C-4106-48FE-98BA-0B1CDF96CA9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AA46BF-22CF-49A7-AE50-74A390A86F5C}" type="pres">
      <dgm:prSet presAssocID="{13D3112C-4106-48FE-98BA-0B1CDF96CA9B}" presName="dummyMaxCanvas" presStyleCnt="0"/>
      <dgm:spPr/>
    </dgm:pt>
    <dgm:pt modelId="{3F14D8D2-D9AF-4FD2-ABB7-3B5C27CF9D30}" type="pres">
      <dgm:prSet presAssocID="{13D3112C-4106-48FE-98BA-0B1CDF96CA9B}" presName="parentComposite" presStyleCnt="0"/>
      <dgm:spPr/>
    </dgm:pt>
    <dgm:pt modelId="{0ED3AB55-6E5D-4C29-85F2-74B9CF4E8EFD}" type="pres">
      <dgm:prSet presAssocID="{13D3112C-4106-48FE-98BA-0B1CDF96CA9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458A50C-4F4D-4E2E-9ACA-2215FD6BAAB9}" type="pres">
      <dgm:prSet presAssocID="{13D3112C-4106-48FE-98BA-0B1CDF96CA9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90E572F-0A8A-4097-9D5E-7F3B03E88252}" type="pres">
      <dgm:prSet presAssocID="{13D3112C-4106-48FE-98BA-0B1CDF96CA9B}" presName="childrenComposite" presStyleCnt="0"/>
      <dgm:spPr/>
    </dgm:pt>
    <dgm:pt modelId="{BB52EE73-B811-465B-BC59-84CF7820BF63}" type="pres">
      <dgm:prSet presAssocID="{13D3112C-4106-48FE-98BA-0B1CDF96CA9B}" presName="dummyMaxCanvas_ChildArea" presStyleCnt="0"/>
      <dgm:spPr/>
    </dgm:pt>
    <dgm:pt modelId="{26065535-5797-4256-92F6-F99E1A19A529}" type="pres">
      <dgm:prSet presAssocID="{13D3112C-4106-48FE-98BA-0B1CDF96CA9B}" presName="fulcrum" presStyleLbl="alignAccFollowNode1" presStyleIdx="2" presStyleCnt="4"/>
      <dgm:spPr/>
    </dgm:pt>
    <dgm:pt modelId="{93A8714D-EB17-4C9A-AFAA-9D5E8AC7CDB9}" type="pres">
      <dgm:prSet presAssocID="{13D3112C-4106-48FE-98BA-0B1CDF96CA9B}" presName="balance_34" presStyleLbl="alignAccFollowNode1" presStyleIdx="3" presStyleCnt="4">
        <dgm:presLayoutVars>
          <dgm:bulletEnabled val="1"/>
        </dgm:presLayoutVars>
      </dgm:prSet>
      <dgm:spPr/>
    </dgm:pt>
    <dgm:pt modelId="{29B48DC7-725A-482A-9282-7472F8D1154B}" type="pres">
      <dgm:prSet presAssocID="{13D3112C-4106-48FE-98BA-0B1CDF96CA9B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77FE9-6925-4C69-A928-3FB12F69C71E}" type="pres">
      <dgm:prSet presAssocID="{13D3112C-4106-48FE-98BA-0B1CDF96CA9B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15D37-EAA8-4AA3-92DE-CE397726DC1E}" type="pres">
      <dgm:prSet presAssocID="{13D3112C-4106-48FE-98BA-0B1CDF96CA9B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9D244-2186-48D1-A8E6-8800EAEB5744}" type="pres">
      <dgm:prSet presAssocID="{13D3112C-4106-48FE-98BA-0B1CDF96CA9B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E7F4B-59B1-46B8-AABB-3838CBF88C67}" type="pres">
      <dgm:prSet presAssocID="{13D3112C-4106-48FE-98BA-0B1CDF96CA9B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973DE-FD39-4DA9-8DA7-343650FE6AD3}" type="pres">
      <dgm:prSet presAssocID="{13D3112C-4106-48FE-98BA-0B1CDF96CA9B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85B87-0B09-42B3-B952-3195565084E4}" type="pres">
      <dgm:prSet presAssocID="{13D3112C-4106-48FE-98BA-0B1CDF96CA9B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73DD7-62DE-4087-AFC3-88AD1F5209C8}" srcId="{394F8C7D-E8B6-43C3-9031-200ED9DE934E}" destId="{C967940C-96FD-4821-A763-FF4A66EFE616}" srcOrd="0" destOrd="0" parTransId="{0D4493FA-9484-4F0D-A1CD-D29409DE4928}" sibTransId="{AD0BBAD9-F7FD-4287-85A0-0DC808BB7C4B}"/>
    <dgm:cxn modelId="{54C31BCE-52E8-4588-8A62-45AE1F73DD5A}" type="presOf" srcId="{E8101527-1FD6-474B-8180-6F3137B5B1C0}" destId="{CBD77FE9-6925-4C69-A928-3FB12F69C71E}" srcOrd="0" destOrd="0" presId="urn:microsoft.com/office/officeart/2005/8/layout/balance1"/>
    <dgm:cxn modelId="{BD781B3A-B21D-437E-ABB2-F17C923C1C87}" srcId="{ABE572A2-211E-4AF8-9371-109DA8F3033C}" destId="{083B05F2-31A8-45DE-A853-B9AE8FC228F9}" srcOrd="0" destOrd="0" parTransId="{E827B2B8-C682-4CF7-A05B-6423D4172C5D}" sibTransId="{CEF5CD36-9722-4B38-8C1F-03E09752812F}"/>
    <dgm:cxn modelId="{6B760D9C-CA17-434C-AB74-0F6BB032B01D}" type="presOf" srcId="{C1D448C7-9801-421C-A578-17169B752EB3}" destId="{08C973DE-FD39-4DA9-8DA7-343650FE6AD3}" srcOrd="0" destOrd="0" presId="urn:microsoft.com/office/officeart/2005/8/layout/balance1"/>
    <dgm:cxn modelId="{2F834984-C77C-4654-8E32-A9C25868BBEB}" type="presOf" srcId="{13D3112C-4106-48FE-98BA-0B1CDF96CA9B}" destId="{8FFB592C-5A1B-4BE2-A710-336FA68E3D3C}" srcOrd="0" destOrd="0" presId="urn:microsoft.com/office/officeart/2005/8/layout/balance1"/>
    <dgm:cxn modelId="{30BAC4A7-D56E-4499-A9D0-C2473D6E0598}" srcId="{394F8C7D-E8B6-43C3-9031-200ED9DE934E}" destId="{C1D448C7-9801-421C-A578-17169B752EB3}" srcOrd="1" destOrd="0" parTransId="{927A4D22-FDD1-4BDE-9826-F5E685F6AD91}" sibTransId="{ABC0562A-31AB-4C0D-88C5-974FB3D2C9B0}"/>
    <dgm:cxn modelId="{23BDFAA0-0A09-4F1A-BE8D-52A32A2B8326}" type="presOf" srcId="{C967940C-96FD-4821-A763-FF4A66EFE616}" destId="{E0DE7F4B-59B1-46B8-AABB-3838CBF88C67}" srcOrd="0" destOrd="0" presId="urn:microsoft.com/office/officeart/2005/8/layout/balance1"/>
    <dgm:cxn modelId="{A5D8885C-FCB0-4ECF-9B7B-747E5012FCDC}" type="presOf" srcId="{5504E744-B968-4EF1-B7C2-782A6D79C07B}" destId="{43215D37-EAA8-4AA3-92DE-CE397726DC1E}" srcOrd="0" destOrd="0" presId="urn:microsoft.com/office/officeart/2005/8/layout/balance1"/>
    <dgm:cxn modelId="{8C4757CC-B4E8-439B-B4B3-C1EBDFC50083}" srcId="{13D3112C-4106-48FE-98BA-0B1CDF96CA9B}" destId="{394F8C7D-E8B6-43C3-9031-200ED9DE934E}" srcOrd="0" destOrd="0" parTransId="{6CA492DC-0965-4FB8-8DEF-7518A9D3EC3E}" sibTransId="{8BD82C51-C8BD-4937-922E-725075A4FD1C}"/>
    <dgm:cxn modelId="{28F0E403-F322-40A0-A505-D7F79359C9CA}" srcId="{ABE572A2-211E-4AF8-9371-109DA8F3033C}" destId="{2A0AD4F0-D786-489C-A690-E5A5D719BB8B}" srcOrd="3" destOrd="0" parTransId="{7241B6B7-E7D6-4CD1-9561-93E4A0D691F0}" sibTransId="{D1B15F05-F57A-436D-B2A8-4CC3402220BC}"/>
    <dgm:cxn modelId="{66BA9BBA-1941-4D01-8ADE-C2870186E29F}" srcId="{394F8C7D-E8B6-43C3-9031-200ED9DE934E}" destId="{BF05C1EE-14E3-4FD1-B430-C8B37C826C95}" srcOrd="2" destOrd="0" parTransId="{2153D2CD-F9A3-4B68-8D39-BAB3CA39A881}" sibTransId="{668FA372-5106-4E65-923A-341D27419401}"/>
    <dgm:cxn modelId="{AD39563A-D824-45E4-AF1D-08911A74071C}" type="presOf" srcId="{083B05F2-31A8-45DE-A853-B9AE8FC228F9}" destId="{29B48DC7-725A-482A-9282-7472F8D1154B}" srcOrd="0" destOrd="0" presId="urn:microsoft.com/office/officeart/2005/8/layout/balance1"/>
    <dgm:cxn modelId="{A608E4B6-5C88-41A2-82F5-0D00005B6D00}" type="presOf" srcId="{BF05C1EE-14E3-4FD1-B430-C8B37C826C95}" destId="{9F185B87-0B09-42B3-B952-3195565084E4}" srcOrd="0" destOrd="0" presId="urn:microsoft.com/office/officeart/2005/8/layout/balance1"/>
    <dgm:cxn modelId="{84D31AA0-47CE-417E-A25B-7A1EB18CDE60}" srcId="{ABE572A2-211E-4AF8-9371-109DA8F3033C}" destId="{E8101527-1FD6-474B-8180-6F3137B5B1C0}" srcOrd="1" destOrd="0" parTransId="{E27164E9-D2BA-4FB7-9026-FA76C9B871B9}" sibTransId="{36D86146-3A6E-49FD-88C7-F440CF05BC01}"/>
    <dgm:cxn modelId="{EC0E9B6F-F7EA-4C40-A4DF-2964BDE77AE1}" type="presOf" srcId="{2A0AD4F0-D786-489C-A690-E5A5D719BB8B}" destId="{C1D9D244-2186-48D1-A8E6-8800EAEB5744}" srcOrd="0" destOrd="0" presId="urn:microsoft.com/office/officeart/2005/8/layout/balance1"/>
    <dgm:cxn modelId="{5C1A3B62-9DB9-4C34-8247-13F36D4BE5AE}" srcId="{13D3112C-4106-48FE-98BA-0B1CDF96CA9B}" destId="{ABE572A2-211E-4AF8-9371-109DA8F3033C}" srcOrd="1" destOrd="0" parTransId="{D53C6182-E69F-4F05-98AD-1E6294F40E87}" sibTransId="{9BD8B0CB-ED31-4C52-9F78-234AF41119EA}"/>
    <dgm:cxn modelId="{922422B7-481C-404B-9FD0-2CA170C2EAE6}" type="presOf" srcId="{ABE572A2-211E-4AF8-9371-109DA8F3033C}" destId="{8458A50C-4F4D-4E2E-9ACA-2215FD6BAAB9}" srcOrd="0" destOrd="0" presId="urn:microsoft.com/office/officeart/2005/8/layout/balance1"/>
    <dgm:cxn modelId="{8142ACF9-0BCB-4055-84DE-8A82EB767778}" type="presOf" srcId="{394F8C7D-E8B6-43C3-9031-200ED9DE934E}" destId="{0ED3AB55-6E5D-4C29-85F2-74B9CF4E8EFD}" srcOrd="0" destOrd="0" presId="urn:microsoft.com/office/officeart/2005/8/layout/balance1"/>
    <dgm:cxn modelId="{138FDCEA-C07E-4499-AF5F-93BCB9401001}" srcId="{ABE572A2-211E-4AF8-9371-109DA8F3033C}" destId="{5504E744-B968-4EF1-B7C2-782A6D79C07B}" srcOrd="2" destOrd="0" parTransId="{8697D58E-3FF3-4722-9E84-34027FF3AB11}" sibTransId="{CCE85135-17D8-481C-B64F-8A1D83C3108D}"/>
    <dgm:cxn modelId="{05BE88FA-C9FC-4922-857B-DA3806DFEFD6}" type="presParOf" srcId="{8FFB592C-5A1B-4BE2-A710-336FA68E3D3C}" destId="{F3AA46BF-22CF-49A7-AE50-74A390A86F5C}" srcOrd="0" destOrd="0" presId="urn:microsoft.com/office/officeart/2005/8/layout/balance1"/>
    <dgm:cxn modelId="{2C99E7CC-E1A0-4579-B2BA-9C582AAB670F}" type="presParOf" srcId="{8FFB592C-5A1B-4BE2-A710-336FA68E3D3C}" destId="{3F14D8D2-D9AF-4FD2-ABB7-3B5C27CF9D30}" srcOrd="1" destOrd="0" presId="urn:microsoft.com/office/officeart/2005/8/layout/balance1"/>
    <dgm:cxn modelId="{A19D2401-C987-4386-9945-1579C2AFD167}" type="presParOf" srcId="{3F14D8D2-D9AF-4FD2-ABB7-3B5C27CF9D30}" destId="{0ED3AB55-6E5D-4C29-85F2-74B9CF4E8EFD}" srcOrd="0" destOrd="0" presId="urn:microsoft.com/office/officeart/2005/8/layout/balance1"/>
    <dgm:cxn modelId="{6FDC14D1-49B8-472B-9886-A657A2FCE4C1}" type="presParOf" srcId="{3F14D8D2-D9AF-4FD2-ABB7-3B5C27CF9D30}" destId="{8458A50C-4F4D-4E2E-9ACA-2215FD6BAAB9}" srcOrd="1" destOrd="0" presId="urn:microsoft.com/office/officeart/2005/8/layout/balance1"/>
    <dgm:cxn modelId="{86BCF73A-628C-4E90-B488-D41BBEAEC0AC}" type="presParOf" srcId="{8FFB592C-5A1B-4BE2-A710-336FA68E3D3C}" destId="{C90E572F-0A8A-4097-9D5E-7F3B03E88252}" srcOrd="2" destOrd="0" presId="urn:microsoft.com/office/officeart/2005/8/layout/balance1"/>
    <dgm:cxn modelId="{CFEDB48C-1CD5-47B1-A08E-05F4C87CD6D3}" type="presParOf" srcId="{C90E572F-0A8A-4097-9D5E-7F3B03E88252}" destId="{BB52EE73-B811-465B-BC59-84CF7820BF63}" srcOrd="0" destOrd="0" presId="urn:microsoft.com/office/officeart/2005/8/layout/balance1"/>
    <dgm:cxn modelId="{BC22FC65-2E8B-4ED8-A508-47150CBE7666}" type="presParOf" srcId="{C90E572F-0A8A-4097-9D5E-7F3B03E88252}" destId="{26065535-5797-4256-92F6-F99E1A19A529}" srcOrd="1" destOrd="0" presId="urn:microsoft.com/office/officeart/2005/8/layout/balance1"/>
    <dgm:cxn modelId="{FDB0B8A2-FFB6-4425-9C86-AA280B04BA70}" type="presParOf" srcId="{C90E572F-0A8A-4097-9D5E-7F3B03E88252}" destId="{93A8714D-EB17-4C9A-AFAA-9D5E8AC7CDB9}" srcOrd="2" destOrd="0" presId="urn:microsoft.com/office/officeart/2005/8/layout/balance1"/>
    <dgm:cxn modelId="{0CD93C8F-B658-4871-8FD5-7C10FD781A93}" type="presParOf" srcId="{C90E572F-0A8A-4097-9D5E-7F3B03E88252}" destId="{29B48DC7-725A-482A-9282-7472F8D1154B}" srcOrd="3" destOrd="0" presId="urn:microsoft.com/office/officeart/2005/8/layout/balance1"/>
    <dgm:cxn modelId="{6AB9E758-B14B-4973-A414-1ABF58E0237D}" type="presParOf" srcId="{C90E572F-0A8A-4097-9D5E-7F3B03E88252}" destId="{CBD77FE9-6925-4C69-A928-3FB12F69C71E}" srcOrd="4" destOrd="0" presId="urn:microsoft.com/office/officeart/2005/8/layout/balance1"/>
    <dgm:cxn modelId="{27D74CF4-F4EE-48B0-99D1-969691FC11F2}" type="presParOf" srcId="{C90E572F-0A8A-4097-9D5E-7F3B03E88252}" destId="{43215D37-EAA8-4AA3-92DE-CE397726DC1E}" srcOrd="5" destOrd="0" presId="urn:microsoft.com/office/officeart/2005/8/layout/balance1"/>
    <dgm:cxn modelId="{2A782C06-DE80-453B-A74E-D6F9F880CC2D}" type="presParOf" srcId="{C90E572F-0A8A-4097-9D5E-7F3B03E88252}" destId="{C1D9D244-2186-48D1-A8E6-8800EAEB5744}" srcOrd="6" destOrd="0" presId="urn:microsoft.com/office/officeart/2005/8/layout/balance1"/>
    <dgm:cxn modelId="{0768638A-127A-43DE-AF28-C03248C7D5B3}" type="presParOf" srcId="{C90E572F-0A8A-4097-9D5E-7F3B03E88252}" destId="{E0DE7F4B-59B1-46B8-AABB-3838CBF88C67}" srcOrd="7" destOrd="0" presId="urn:microsoft.com/office/officeart/2005/8/layout/balance1"/>
    <dgm:cxn modelId="{39A88682-7D7B-4069-A154-27F71355C8F5}" type="presParOf" srcId="{C90E572F-0A8A-4097-9D5E-7F3B03E88252}" destId="{08C973DE-FD39-4DA9-8DA7-343650FE6AD3}" srcOrd="8" destOrd="0" presId="urn:microsoft.com/office/officeart/2005/8/layout/balance1"/>
    <dgm:cxn modelId="{014A50F9-949C-40E8-A8A6-1E3D41CB7BB1}" type="presParOf" srcId="{C90E572F-0A8A-4097-9D5E-7F3B03E88252}" destId="{9F185B87-0B09-42B3-B952-3195565084E4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9E10F-DAE6-4C48-87DA-6549BED7C1B1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7AE7AD8-4D3E-4726-A4D1-7E971B3BA362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Clinical Induction and Simulated Training </a:t>
          </a:r>
          <a:endParaRPr lang="en-IN" b="1" dirty="0">
            <a:solidFill>
              <a:schemeClr val="tx1"/>
            </a:solidFill>
          </a:endParaRPr>
        </a:p>
      </dgm:t>
    </dgm:pt>
    <dgm:pt modelId="{F00717A3-A4C4-4256-83B8-0432894189BA}" type="parTrans" cxnId="{D1903D21-64DD-4E2F-9C22-ABA9ADAFF316}">
      <dgm:prSet/>
      <dgm:spPr/>
      <dgm:t>
        <a:bodyPr/>
        <a:lstStyle/>
        <a:p>
          <a:endParaRPr lang="en-IN" b="1"/>
        </a:p>
      </dgm:t>
    </dgm:pt>
    <dgm:pt modelId="{830EDCA9-6023-413D-B830-9DFD545AA6B2}" type="sibTrans" cxnId="{D1903D21-64DD-4E2F-9C22-ABA9ADAFF316}">
      <dgm:prSet/>
      <dgm:spPr/>
      <dgm:t>
        <a:bodyPr/>
        <a:lstStyle/>
        <a:p>
          <a:endParaRPr lang="en-IN" b="1"/>
        </a:p>
      </dgm:t>
    </dgm:pt>
    <dgm:pt modelId="{24F5E946-D9ED-441A-A921-27C3D48954A7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Community Engagement, ICT, Soft Skills</a:t>
          </a:r>
          <a:endParaRPr lang="en-IN" b="1" dirty="0">
            <a:solidFill>
              <a:schemeClr val="tx1"/>
            </a:solidFill>
          </a:endParaRPr>
        </a:p>
      </dgm:t>
    </dgm:pt>
    <dgm:pt modelId="{CB6346EE-4A21-4395-92DC-66A10AEB18E0}" type="parTrans" cxnId="{6B89FF56-AEDB-44AA-9BCF-A0B68226A8FC}">
      <dgm:prSet/>
      <dgm:spPr/>
      <dgm:t>
        <a:bodyPr/>
        <a:lstStyle/>
        <a:p>
          <a:endParaRPr lang="en-IN" b="1"/>
        </a:p>
      </dgm:t>
    </dgm:pt>
    <dgm:pt modelId="{D4D89800-B97C-44A2-9751-C7C28948A132}" type="sibTrans" cxnId="{6B89FF56-AEDB-44AA-9BCF-A0B68226A8FC}">
      <dgm:prSet/>
      <dgm:spPr/>
      <dgm:t>
        <a:bodyPr/>
        <a:lstStyle/>
        <a:p>
          <a:endParaRPr lang="en-IN" b="1"/>
        </a:p>
      </dgm:t>
    </dgm:pt>
    <dgm:pt modelId="{55D70D05-7609-4D75-BC99-CBF574F6168A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Continuing Medical Education thru the project period</a:t>
          </a:r>
          <a:endParaRPr lang="en-IN" b="1" dirty="0">
            <a:solidFill>
              <a:schemeClr val="tx1"/>
            </a:solidFill>
          </a:endParaRPr>
        </a:p>
      </dgm:t>
    </dgm:pt>
    <dgm:pt modelId="{A6ABFD68-F7CB-4449-908E-E0101DCEC666}" type="sibTrans" cxnId="{00B4FB1E-3A98-40EC-9177-B0DD172813DE}">
      <dgm:prSet/>
      <dgm:spPr/>
      <dgm:t>
        <a:bodyPr/>
        <a:lstStyle/>
        <a:p>
          <a:endParaRPr lang="en-IN" b="1"/>
        </a:p>
      </dgm:t>
    </dgm:pt>
    <dgm:pt modelId="{A9110556-C2AD-414C-ABAE-F37F915F9D71}" type="parTrans" cxnId="{00B4FB1E-3A98-40EC-9177-B0DD172813DE}">
      <dgm:prSet/>
      <dgm:spPr/>
      <dgm:t>
        <a:bodyPr/>
        <a:lstStyle/>
        <a:p>
          <a:endParaRPr lang="en-IN" b="1"/>
        </a:p>
      </dgm:t>
    </dgm:pt>
    <dgm:pt modelId="{75F21493-02C3-4E9E-A8F6-B75ADA6A58FD}" type="pres">
      <dgm:prSet presAssocID="{2B69E10F-DAE6-4C48-87DA-6549BED7C1B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D57C0643-824F-4EC4-91D4-2A168C3263AD}" type="pres">
      <dgm:prSet presAssocID="{87AE7AD8-4D3E-4726-A4D1-7E971B3BA362}" presName="linNode" presStyleCnt="0"/>
      <dgm:spPr/>
    </dgm:pt>
    <dgm:pt modelId="{7855ED6A-C2E2-4014-8BDE-79E28080884B}" type="pres">
      <dgm:prSet presAssocID="{87AE7AD8-4D3E-4726-A4D1-7E971B3BA362}" presName="parentShp" presStyleLbl="node1" presStyleIdx="0" presStyleCnt="3" custLinFactNeighborX="-54264" custLinFactNeighborY="-598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B81C53-5838-4355-978F-FDE56412617B}" type="pres">
      <dgm:prSet presAssocID="{87AE7AD8-4D3E-4726-A4D1-7E971B3BA362}" presName="childShp" presStyleLbl="bgAccFollowNode1" presStyleIdx="0" presStyleCnt="3" custScaleY="3147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IN"/>
        </a:p>
      </dgm:t>
    </dgm:pt>
    <dgm:pt modelId="{A6FB88CF-6DA2-4C75-BC6F-1B25E8F2A2B6}" type="pres">
      <dgm:prSet presAssocID="{830EDCA9-6023-413D-B830-9DFD545AA6B2}" presName="spacing" presStyleCnt="0"/>
      <dgm:spPr/>
    </dgm:pt>
    <dgm:pt modelId="{DC24F9C4-92B0-47E3-A002-3616E3F76210}" type="pres">
      <dgm:prSet presAssocID="{24F5E946-D9ED-441A-A921-27C3D48954A7}" presName="linNode" presStyleCnt="0"/>
      <dgm:spPr/>
    </dgm:pt>
    <dgm:pt modelId="{804156EA-81C7-459C-B53E-186FAB3614B1}" type="pres">
      <dgm:prSet presAssocID="{24F5E946-D9ED-441A-A921-27C3D48954A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A04609-7BE3-4829-B7FB-A9EFAB216575}" type="pres">
      <dgm:prSet presAssocID="{24F5E946-D9ED-441A-A921-27C3D48954A7}" presName="childShp" presStyleLbl="bgAccFollowNode1" presStyleIdx="1" presStyleCnt="3" custScaleY="37209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</dgm:pt>
    <dgm:pt modelId="{38210DC1-1607-4C6E-A3AE-45C153EBD43F}" type="pres">
      <dgm:prSet presAssocID="{D4D89800-B97C-44A2-9751-C7C28948A132}" presName="spacing" presStyleCnt="0"/>
      <dgm:spPr/>
    </dgm:pt>
    <dgm:pt modelId="{6CA3C321-EA66-4BEA-8ACA-BCB560225A11}" type="pres">
      <dgm:prSet presAssocID="{55D70D05-7609-4D75-BC99-CBF574F6168A}" presName="linNode" presStyleCnt="0"/>
      <dgm:spPr/>
    </dgm:pt>
    <dgm:pt modelId="{BD315BE6-FA3D-441D-8393-8F7D5EF78C66}" type="pres">
      <dgm:prSet presAssocID="{55D70D05-7609-4D75-BC99-CBF574F6168A}" presName="parentShp" presStyleLbl="node1" presStyleIdx="2" presStyleCnt="3" custLinFactNeighborX="77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246BED-93D9-4B0B-A042-CFD061B0BDDF}" type="pres">
      <dgm:prSet presAssocID="{55D70D05-7609-4D75-BC99-CBF574F6168A}" presName="childShp" presStyleLbl="bgAccFollowNode1" presStyleIdx="2" presStyleCnt="3" custScaleY="36434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IN"/>
        </a:p>
      </dgm:t>
    </dgm:pt>
  </dgm:ptLst>
  <dgm:cxnLst>
    <dgm:cxn modelId="{2497EE81-4178-469A-B122-A9DEE422E406}" type="presOf" srcId="{2B69E10F-DAE6-4C48-87DA-6549BED7C1B1}" destId="{75F21493-02C3-4E9E-A8F6-B75ADA6A58FD}" srcOrd="0" destOrd="0" presId="urn:microsoft.com/office/officeart/2005/8/layout/vList6"/>
    <dgm:cxn modelId="{7C7764D7-D291-4950-8420-A0171FE7B3D4}" type="presOf" srcId="{55D70D05-7609-4D75-BC99-CBF574F6168A}" destId="{BD315BE6-FA3D-441D-8393-8F7D5EF78C66}" srcOrd="0" destOrd="0" presId="urn:microsoft.com/office/officeart/2005/8/layout/vList6"/>
    <dgm:cxn modelId="{D1903D21-64DD-4E2F-9C22-ABA9ADAFF316}" srcId="{2B69E10F-DAE6-4C48-87DA-6549BED7C1B1}" destId="{87AE7AD8-4D3E-4726-A4D1-7E971B3BA362}" srcOrd="0" destOrd="0" parTransId="{F00717A3-A4C4-4256-83B8-0432894189BA}" sibTransId="{830EDCA9-6023-413D-B830-9DFD545AA6B2}"/>
    <dgm:cxn modelId="{00B4FB1E-3A98-40EC-9177-B0DD172813DE}" srcId="{2B69E10F-DAE6-4C48-87DA-6549BED7C1B1}" destId="{55D70D05-7609-4D75-BC99-CBF574F6168A}" srcOrd="2" destOrd="0" parTransId="{A9110556-C2AD-414C-ABAE-F37F915F9D71}" sibTransId="{A6ABFD68-F7CB-4449-908E-E0101DCEC666}"/>
    <dgm:cxn modelId="{773C474D-17D9-4894-A6C6-D06BB2C38257}" type="presOf" srcId="{87AE7AD8-4D3E-4726-A4D1-7E971B3BA362}" destId="{7855ED6A-C2E2-4014-8BDE-79E28080884B}" srcOrd="0" destOrd="0" presId="urn:microsoft.com/office/officeart/2005/8/layout/vList6"/>
    <dgm:cxn modelId="{4D8A049B-CCFE-465E-B9C1-2DBDDA5BCC78}" type="presOf" srcId="{24F5E946-D9ED-441A-A921-27C3D48954A7}" destId="{804156EA-81C7-459C-B53E-186FAB3614B1}" srcOrd="0" destOrd="0" presId="urn:microsoft.com/office/officeart/2005/8/layout/vList6"/>
    <dgm:cxn modelId="{6B89FF56-AEDB-44AA-9BCF-A0B68226A8FC}" srcId="{2B69E10F-DAE6-4C48-87DA-6549BED7C1B1}" destId="{24F5E946-D9ED-441A-A921-27C3D48954A7}" srcOrd="1" destOrd="0" parTransId="{CB6346EE-4A21-4395-92DC-66A10AEB18E0}" sibTransId="{D4D89800-B97C-44A2-9751-C7C28948A132}"/>
    <dgm:cxn modelId="{C539DD45-C445-4ED0-A37B-C8B217625DF3}" type="presParOf" srcId="{75F21493-02C3-4E9E-A8F6-B75ADA6A58FD}" destId="{D57C0643-824F-4EC4-91D4-2A168C3263AD}" srcOrd="0" destOrd="0" presId="urn:microsoft.com/office/officeart/2005/8/layout/vList6"/>
    <dgm:cxn modelId="{84D70AEB-47EC-42C6-98C6-F666E1298016}" type="presParOf" srcId="{D57C0643-824F-4EC4-91D4-2A168C3263AD}" destId="{7855ED6A-C2E2-4014-8BDE-79E28080884B}" srcOrd="0" destOrd="0" presId="urn:microsoft.com/office/officeart/2005/8/layout/vList6"/>
    <dgm:cxn modelId="{4579D536-84AE-40F6-9F9A-A1E9053A54BC}" type="presParOf" srcId="{D57C0643-824F-4EC4-91D4-2A168C3263AD}" destId="{E5B81C53-5838-4355-978F-FDE56412617B}" srcOrd="1" destOrd="0" presId="urn:microsoft.com/office/officeart/2005/8/layout/vList6"/>
    <dgm:cxn modelId="{4AF6668E-F845-4436-AF93-F89A4F95DB16}" type="presParOf" srcId="{75F21493-02C3-4E9E-A8F6-B75ADA6A58FD}" destId="{A6FB88CF-6DA2-4C75-BC6F-1B25E8F2A2B6}" srcOrd="1" destOrd="0" presId="urn:microsoft.com/office/officeart/2005/8/layout/vList6"/>
    <dgm:cxn modelId="{B0CC1C0C-F4BD-440A-9506-641F59741E78}" type="presParOf" srcId="{75F21493-02C3-4E9E-A8F6-B75ADA6A58FD}" destId="{DC24F9C4-92B0-47E3-A002-3616E3F76210}" srcOrd="2" destOrd="0" presId="urn:microsoft.com/office/officeart/2005/8/layout/vList6"/>
    <dgm:cxn modelId="{2A87B2F7-7E81-4956-998A-93B75A510DAF}" type="presParOf" srcId="{DC24F9C4-92B0-47E3-A002-3616E3F76210}" destId="{804156EA-81C7-459C-B53E-186FAB3614B1}" srcOrd="0" destOrd="0" presId="urn:microsoft.com/office/officeart/2005/8/layout/vList6"/>
    <dgm:cxn modelId="{41A1D143-2FBC-4095-8579-97D5B00069AA}" type="presParOf" srcId="{DC24F9C4-92B0-47E3-A002-3616E3F76210}" destId="{B6A04609-7BE3-4829-B7FB-A9EFAB216575}" srcOrd="1" destOrd="0" presId="urn:microsoft.com/office/officeart/2005/8/layout/vList6"/>
    <dgm:cxn modelId="{6A73FBD3-DF15-48D0-9CB8-916D0ED80CD4}" type="presParOf" srcId="{75F21493-02C3-4E9E-A8F6-B75ADA6A58FD}" destId="{38210DC1-1607-4C6E-A3AE-45C153EBD43F}" srcOrd="3" destOrd="0" presId="urn:microsoft.com/office/officeart/2005/8/layout/vList6"/>
    <dgm:cxn modelId="{94C78599-8A75-46C0-9CF8-BCB20F54BD50}" type="presParOf" srcId="{75F21493-02C3-4E9E-A8F6-B75ADA6A58FD}" destId="{6CA3C321-EA66-4BEA-8ACA-BCB560225A11}" srcOrd="4" destOrd="0" presId="urn:microsoft.com/office/officeart/2005/8/layout/vList6"/>
    <dgm:cxn modelId="{E4EA05A8-9D8D-46A1-8A1B-2A364F82BAB0}" type="presParOf" srcId="{6CA3C321-EA66-4BEA-8ACA-BCB560225A11}" destId="{BD315BE6-FA3D-441D-8393-8F7D5EF78C66}" srcOrd="0" destOrd="0" presId="urn:microsoft.com/office/officeart/2005/8/layout/vList6"/>
    <dgm:cxn modelId="{339A44E3-45C4-4D4C-8CA4-1984EDAC16B2}" type="presParOf" srcId="{6CA3C321-EA66-4BEA-8ACA-BCB560225A11}" destId="{21246BED-93D9-4B0B-A042-CFD061B0BD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3AB55-6E5D-4C29-85F2-74B9CF4E8EFD}">
      <dsp:nvSpPr>
        <dsp:cNvPr id="0" name=""/>
        <dsp:cNvSpPr/>
      </dsp:nvSpPr>
      <dsp:spPr>
        <a:xfrm>
          <a:off x="1415012" y="0"/>
          <a:ext cx="2240089" cy="124449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Find Solutions with in the Government Health Systems</a:t>
          </a:r>
          <a:endParaRPr lang="en-US" sz="1900" b="1" kern="1200" dirty="0"/>
        </a:p>
      </dsp:txBody>
      <dsp:txXfrm>
        <a:off x="1451462" y="36450"/>
        <a:ext cx="2167189" cy="1171594"/>
      </dsp:txXfrm>
    </dsp:sp>
    <dsp:sp modelId="{8458A50C-4F4D-4E2E-9ACA-2215FD6BAAB9}">
      <dsp:nvSpPr>
        <dsp:cNvPr id="0" name=""/>
        <dsp:cNvSpPr/>
      </dsp:nvSpPr>
      <dsp:spPr>
        <a:xfrm>
          <a:off x="4650697" y="0"/>
          <a:ext cx="2240089" cy="124449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Innovate &amp; Think out of the Box- Public Private Partnership</a:t>
          </a:r>
          <a:endParaRPr lang="en-US" sz="1800" b="1" kern="1200" dirty="0"/>
        </a:p>
      </dsp:txBody>
      <dsp:txXfrm>
        <a:off x="4687147" y="36450"/>
        <a:ext cx="2167189" cy="1171594"/>
      </dsp:txXfrm>
    </dsp:sp>
    <dsp:sp modelId="{26065535-5797-4256-92F6-F99E1A19A529}">
      <dsp:nvSpPr>
        <dsp:cNvPr id="0" name=""/>
        <dsp:cNvSpPr/>
      </dsp:nvSpPr>
      <dsp:spPr>
        <a:xfrm>
          <a:off x="3686214" y="5289100"/>
          <a:ext cx="933370" cy="933370"/>
        </a:xfrm>
        <a:prstGeom prst="triangle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8714D-EB17-4C9A-AFAA-9D5E8AC7CDB9}">
      <dsp:nvSpPr>
        <dsp:cNvPr id="0" name=""/>
        <dsp:cNvSpPr/>
      </dsp:nvSpPr>
      <dsp:spPr>
        <a:xfrm rot="240000">
          <a:off x="1351932" y="4889140"/>
          <a:ext cx="5601934" cy="391725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48DC7-725A-482A-9282-7472F8D1154B}">
      <dsp:nvSpPr>
        <dsp:cNvPr id="0" name=""/>
        <dsp:cNvSpPr/>
      </dsp:nvSpPr>
      <dsp:spPr>
        <a:xfrm rot="240000">
          <a:off x="4721435" y="4183432"/>
          <a:ext cx="2223063" cy="7677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Create a Delivery Assurance based PPP framework</a:t>
          </a:r>
          <a:endParaRPr lang="en-US" sz="1300" kern="1200" dirty="0"/>
        </a:p>
      </dsp:txBody>
      <dsp:txXfrm>
        <a:off x="4758912" y="4220909"/>
        <a:ext cx="2148109" cy="692768"/>
      </dsp:txXfrm>
    </dsp:sp>
    <dsp:sp modelId="{CBD77FE9-6925-4C69-A928-3FB12F69C71E}">
      <dsp:nvSpPr>
        <dsp:cNvPr id="0" name=""/>
        <dsp:cNvSpPr/>
      </dsp:nvSpPr>
      <dsp:spPr>
        <a:xfrm rot="240000">
          <a:off x="4783660" y="3362066"/>
          <a:ext cx="2223063" cy="767722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Possible Turnkey Solution end to end on Program Management approach </a:t>
          </a:r>
          <a:endParaRPr lang="en-US" sz="1300" kern="1200" dirty="0"/>
        </a:p>
      </dsp:txBody>
      <dsp:txXfrm>
        <a:off x="4821137" y="3399543"/>
        <a:ext cx="2148109" cy="692768"/>
      </dsp:txXfrm>
    </dsp:sp>
    <dsp:sp modelId="{43215D37-EAA8-4AA3-92DE-CE397726DC1E}">
      <dsp:nvSpPr>
        <dsp:cNvPr id="0" name=""/>
        <dsp:cNvSpPr/>
      </dsp:nvSpPr>
      <dsp:spPr>
        <a:xfrm rot="240000">
          <a:off x="4845884" y="2540699"/>
          <a:ext cx="2223063" cy="767722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Evolving Technology and Requirement of Specialist in Telemedicine systems</a:t>
          </a:r>
          <a:endParaRPr lang="en-US" sz="1300" kern="1200" dirty="0"/>
        </a:p>
      </dsp:txBody>
      <dsp:txXfrm>
        <a:off x="4883361" y="2578176"/>
        <a:ext cx="2148109" cy="692768"/>
      </dsp:txXfrm>
    </dsp:sp>
    <dsp:sp modelId="{C1D9D244-2186-48D1-A8E6-8800EAEB5744}">
      <dsp:nvSpPr>
        <dsp:cNvPr id="0" name=""/>
        <dsp:cNvSpPr/>
      </dsp:nvSpPr>
      <dsp:spPr>
        <a:xfrm rot="240000">
          <a:off x="4908109" y="1719333"/>
          <a:ext cx="2223063" cy="76772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Government to pay for service delivered and failure of non delivery results in penalties</a:t>
          </a:r>
          <a:endParaRPr lang="en-US" sz="1300" kern="1200" dirty="0"/>
        </a:p>
      </dsp:txBody>
      <dsp:txXfrm>
        <a:off x="4945586" y="1756810"/>
        <a:ext cx="2148109" cy="692768"/>
      </dsp:txXfrm>
    </dsp:sp>
    <dsp:sp modelId="{E0DE7F4B-59B1-46B8-AABB-3838CBF88C67}">
      <dsp:nvSpPr>
        <dsp:cNvPr id="0" name=""/>
        <dsp:cNvSpPr/>
      </dsp:nvSpPr>
      <dsp:spPr>
        <a:xfrm rot="240000">
          <a:off x="1485750" y="3959423"/>
          <a:ext cx="2223063" cy="767722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Enable Telemedicine between Government Health Systems</a:t>
          </a:r>
          <a:endParaRPr lang="en-US" sz="1300" kern="1200" dirty="0"/>
        </a:p>
      </dsp:txBody>
      <dsp:txXfrm>
        <a:off x="1523227" y="3996900"/>
        <a:ext cx="2148109" cy="692768"/>
      </dsp:txXfrm>
    </dsp:sp>
    <dsp:sp modelId="{08C973DE-FD39-4DA9-8DA7-343650FE6AD3}">
      <dsp:nvSpPr>
        <dsp:cNvPr id="0" name=""/>
        <dsp:cNvSpPr/>
      </dsp:nvSpPr>
      <dsp:spPr>
        <a:xfrm rot="240000">
          <a:off x="1547975" y="3138057"/>
          <a:ext cx="2223063" cy="767722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Mobilize Specialist Doctors and post them during Winter</a:t>
          </a:r>
          <a:endParaRPr lang="en-US" sz="1300" kern="1200" dirty="0"/>
        </a:p>
      </dsp:txBody>
      <dsp:txXfrm>
        <a:off x="1585452" y="3175534"/>
        <a:ext cx="2148109" cy="692768"/>
      </dsp:txXfrm>
    </dsp:sp>
    <dsp:sp modelId="{9F185B87-0B09-42B3-B952-3195565084E4}">
      <dsp:nvSpPr>
        <dsp:cNvPr id="0" name=""/>
        <dsp:cNvSpPr/>
      </dsp:nvSpPr>
      <dsp:spPr>
        <a:xfrm rot="240000">
          <a:off x="1610199" y="2316691"/>
          <a:ext cx="2223063" cy="76772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Provide Funding  and Incentives for Government Doctors</a:t>
          </a:r>
          <a:endParaRPr lang="en-US" sz="1300" kern="1200" dirty="0"/>
        </a:p>
      </dsp:txBody>
      <dsp:txXfrm>
        <a:off x="1647676" y="2354168"/>
        <a:ext cx="2148109" cy="692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81C53-5838-4355-978F-FDE56412617B}">
      <dsp:nvSpPr>
        <dsp:cNvPr id="0" name=""/>
        <dsp:cNvSpPr/>
      </dsp:nvSpPr>
      <dsp:spPr>
        <a:xfrm>
          <a:off x="1248228" y="400956"/>
          <a:ext cx="1872342" cy="36830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6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ED6A-C2E2-4014-8BDE-79E28080884B}">
      <dsp:nvSpPr>
        <dsp:cNvPr id="0" name=""/>
        <dsp:cNvSpPr/>
      </dsp:nvSpPr>
      <dsp:spPr>
        <a:xfrm>
          <a:off x="0" y="0"/>
          <a:ext cx="1248228" cy="1170213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Clinical Induction and Simulated Training </a:t>
          </a:r>
          <a:endParaRPr lang="en-IN" sz="1300" b="1" kern="1200" dirty="0">
            <a:solidFill>
              <a:schemeClr val="tx1"/>
            </a:solidFill>
          </a:endParaRPr>
        </a:p>
      </dsp:txBody>
      <dsp:txXfrm>
        <a:off x="57125" y="57125"/>
        <a:ext cx="1133978" cy="1055963"/>
      </dsp:txXfrm>
    </dsp:sp>
    <dsp:sp modelId="{B6A04609-7BE3-4829-B7FB-A9EFAB216575}">
      <dsp:nvSpPr>
        <dsp:cNvPr id="0" name=""/>
        <dsp:cNvSpPr/>
      </dsp:nvSpPr>
      <dsp:spPr>
        <a:xfrm>
          <a:off x="1248228" y="1654629"/>
          <a:ext cx="1872342" cy="435424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6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156EA-81C7-459C-B53E-186FAB3614B1}">
      <dsp:nvSpPr>
        <dsp:cNvPr id="0" name=""/>
        <dsp:cNvSpPr/>
      </dsp:nvSpPr>
      <dsp:spPr>
        <a:xfrm>
          <a:off x="0" y="1287235"/>
          <a:ext cx="1248228" cy="1170213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Community Engagement, ICT, Soft Skills</a:t>
          </a:r>
          <a:endParaRPr lang="en-IN" sz="1300" b="1" kern="1200" dirty="0">
            <a:solidFill>
              <a:schemeClr val="tx1"/>
            </a:solidFill>
          </a:endParaRPr>
        </a:p>
      </dsp:txBody>
      <dsp:txXfrm>
        <a:off x="57125" y="1344360"/>
        <a:ext cx="1133978" cy="1055963"/>
      </dsp:txXfrm>
    </dsp:sp>
    <dsp:sp modelId="{21246BED-93D9-4B0B-A042-CFD061B0BDDF}">
      <dsp:nvSpPr>
        <dsp:cNvPr id="0" name=""/>
        <dsp:cNvSpPr/>
      </dsp:nvSpPr>
      <dsp:spPr>
        <a:xfrm>
          <a:off x="1248228" y="2946399"/>
          <a:ext cx="1872342" cy="426355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6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15BE6-FA3D-441D-8393-8F7D5EF78C66}">
      <dsp:nvSpPr>
        <dsp:cNvPr id="0" name=""/>
        <dsp:cNvSpPr/>
      </dsp:nvSpPr>
      <dsp:spPr>
        <a:xfrm>
          <a:off x="14510" y="2574470"/>
          <a:ext cx="1248228" cy="1170213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Continuing Medical Education thru the project period</a:t>
          </a:r>
          <a:endParaRPr lang="en-IN" sz="1300" b="1" kern="1200" dirty="0">
            <a:solidFill>
              <a:schemeClr val="tx1"/>
            </a:solidFill>
          </a:endParaRPr>
        </a:p>
      </dsp:txBody>
      <dsp:txXfrm>
        <a:off x="71635" y="2631595"/>
        <a:ext cx="1133978" cy="105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D11F9-A376-4ECA-B457-08FC660CE11F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38FBA-DBC2-4ED3-9AE2-F8906039A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7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CBG- capillary blood glucose, </a:t>
            </a:r>
            <a:r>
              <a:rPr lang="en-US" dirty="0" err="1" smtClean="0"/>
              <a:t>Asprin</a:t>
            </a:r>
            <a:r>
              <a:rPr lang="en-US" baseline="0" dirty="0" smtClean="0"/>
              <a:t> &amp; Sublingual Nitrate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4490-0FDD-4757-84FB-E625752FA0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Population and Literacy, TFR and IMR: http://nrhm.gov.in/nrhm-in-state/state-wise-information/himachal-pradesh.html</a:t>
            </a:r>
          </a:p>
          <a:p>
            <a:r>
              <a:rPr lang="en-US" dirty="0" smtClean="0"/>
              <a:t>Density HP:</a:t>
            </a:r>
            <a:r>
              <a:rPr lang="en-US" baseline="0" dirty="0" smtClean="0"/>
              <a:t> http://censusindia.gov.in/2011census/censusinfodashboard/stock/profiles/en/IND002_Himachal%20Pradesh.pdf</a:t>
            </a:r>
          </a:p>
          <a:p>
            <a:r>
              <a:rPr lang="en-US" baseline="0" dirty="0" smtClean="0"/>
              <a:t>Density India: http://censusindia.gov.in/2011-prov-results/data_files/india/Final_PPT_2011chapter7.pdf</a:t>
            </a:r>
          </a:p>
          <a:p>
            <a:r>
              <a:rPr lang="en-US" baseline="0" dirty="0" smtClean="0"/>
              <a:t>Per Capita HP: Economic Survey 2013-14 Himachal Pradesh, Page2</a:t>
            </a:r>
          </a:p>
          <a:p>
            <a:r>
              <a:rPr lang="en-US" baseline="0" dirty="0" smtClean="0"/>
              <a:t>Per Capita India: http://www.business-standard.com/article/economy-policy/india-s-per-capita-income-rises-to-rs-5-729-per-month-113020700995_1.html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Rural Population: http://censusindia.gov.in/2011census/censusinfodashboard/stock/profiles/en/IND002_Himachal%20Pradesh.pdf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HDI: </a:t>
            </a:r>
            <a:r>
              <a:rPr lang="en-US" baseline="0" dirty="0" smtClean="0"/>
              <a:t>http://www.undp.org/content/dam/india/docs/inequality_adjusted_human_development_index_for_indias_state1.pdf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4490-0FDD-4757-84FB-E625752FA0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8FBA-DBC2-4ED3-9AE2-F8906039AD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5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8FBA-DBC2-4ED3-9AE2-F8906039AD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5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4490-0FDD-4757-84FB-E625752FA0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4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4490-0FDD-4757-84FB-E625752FA0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4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20 days touched</a:t>
            </a:r>
            <a:r>
              <a:rPr lang="en-US" baseline="0" dirty="0" smtClean="0"/>
              <a:t> 100 consults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8FBA-DBC2-4ED3-9AE2-F8906039AD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4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Specialities with Highest</a:t>
            </a:r>
            <a:r>
              <a:rPr lang="en-US" baseline="0" dirty="0" smtClean="0"/>
              <a:t> Consult Ortho and Gastroenterology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8FBA-DBC2-4ED3-9AE2-F8906039AD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2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8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4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9572-8664-4F43-AE13-EE86A957F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FA4F-8C99-4F76-8E15-C4F08CE3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diagramLayout" Target="../diagrams/layout2.xml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diagramData" Target="../diagrams/data2.xml"/><Relationship Id="rId2" Type="http://schemas.openxmlformats.org/officeDocument/2006/relationships/image" Target="../media/image26.jpe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17.jpeg"/><Relationship Id="rId5" Type="http://schemas.openxmlformats.org/officeDocument/2006/relationships/image" Target="../media/image29.jpe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2928926" y="457200"/>
            <a:ext cx="568167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IN" sz="2800" b="1" spc="50" dirty="0" smtClean="0">
              <a:ln w="11430"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IN" sz="3200" b="1" spc="50" dirty="0" smtClean="0">
              <a:ln w="11430"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IN" sz="3200" b="1" spc="50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National Summit on Best </a:t>
            </a:r>
            <a:r>
              <a:rPr lang="en-IN" sz="32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Practices in National Health </a:t>
            </a:r>
            <a:r>
              <a:rPr lang="en-IN" sz="3200" b="1" spc="50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  <a:p>
            <a:pPr algn="ctr"/>
            <a:endParaRPr lang="en-IN" sz="3200" b="1" spc="50" dirty="0" smtClean="0">
              <a:ln w="11430"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IN" sz="3200" b="1" spc="50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SHIMLA</a:t>
            </a:r>
            <a:endParaRPr lang="en-IN" sz="2800" b="1" spc="50" dirty="0" smtClean="0">
              <a:ln w="11430"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IN" sz="2800" b="1" spc="50" dirty="0" smtClean="0">
              <a:ln w="11430"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IN" sz="2800" b="1" spc="50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IN" sz="2800" b="1" spc="50" baseline="30000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rd</a:t>
            </a:r>
            <a:r>
              <a:rPr lang="en-IN" sz="2800" b="1" spc="50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July 2015</a:t>
            </a:r>
          </a:p>
          <a:p>
            <a:pPr algn="ctr"/>
            <a:endParaRPr lang="en-IN" sz="2800" b="1" spc="50" dirty="0" smtClean="0">
              <a:ln w="11430"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IN" sz="2800" b="1" spc="50" dirty="0" smtClean="0">
                <a:ln w="11430">
                  <a:noFill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Himachal Pradesh</a:t>
            </a:r>
          </a:p>
          <a:p>
            <a:pPr algn="ctr"/>
            <a:r>
              <a:rPr lang="en-IN" sz="2800" b="1" spc="50" dirty="0" smtClean="0">
                <a:ln w="11430">
                  <a:noFill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Tele Medicine Project</a:t>
            </a:r>
          </a:p>
          <a:p>
            <a:pPr algn="ctr"/>
            <a:r>
              <a:rPr lang="en-IN" sz="2400" b="1" spc="50" dirty="0" smtClean="0">
                <a:ln w="11430">
                  <a:noFill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Public Private Partnership  Innovation</a:t>
            </a:r>
            <a:endParaRPr lang="en-IN" sz="2400" b="1" spc="50" dirty="0">
              <a:ln w="11430">
                <a:noFill/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609600"/>
            <a:ext cx="2209800" cy="5486400"/>
            <a:chOff x="0" y="0"/>
            <a:chExt cx="2209800" cy="54864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2209800" cy="547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1572" y="74242"/>
              <a:ext cx="2020552" cy="5412158"/>
              <a:chOff x="36848" y="17553"/>
              <a:chExt cx="2020552" cy="541215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848" y="17553"/>
                <a:ext cx="2020552" cy="3947079"/>
                <a:chOff x="36848" y="76200"/>
                <a:chExt cx="2553952" cy="4483983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" y="76200"/>
                  <a:ext cx="2540000" cy="142875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48" y="1565978"/>
                  <a:ext cx="2553952" cy="153237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48" y="3131433"/>
                  <a:ext cx="2540000" cy="142875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886" y="4014834"/>
                <a:ext cx="1998476" cy="141487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3" name="Picture 2" descr="D:\Prem\ATHS\LOGOS\HP\HP_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85740"/>
            <a:ext cx="1706612" cy="12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146" y="5943600"/>
            <a:ext cx="933979" cy="79581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2" y="22537"/>
            <a:ext cx="9126828" cy="68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" y="203809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Project Design and Conceptualization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2190" y="2614699"/>
            <a:ext cx="1857829" cy="391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Virtual OPD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8837" y="2601894"/>
            <a:ext cx="1857829" cy="391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Tele-Emergency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191" y="1248229"/>
            <a:ext cx="8553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MoU</a:t>
            </a:r>
            <a:r>
              <a:rPr lang="en-US" sz="2000" dirty="0" smtClean="0"/>
              <a:t> with ATHS signed in January 2015</a:t>
            </a:r>
          </a:p>
          <a:p>
            <a:pPr algn="just"/>
            <a:r>
              <a:rPr lang="en-US" sz="2000" dirty="0" smtClean="0"/>
              <a:t>The scope of work includes innovating healthcare delivery model to </a:t>
            </a:r>
            <a:r>
              <a:rPr lang="en-US" sz="2000" dirty="0"/>
              <a:t>improve access to quality multi-specialty health </a:t>
            </a:r>
            <a:r>
              <a:rPr lang="en-US" sz="2000" dirty="0" smtClean="0"/>
              <a:t>services for over 33 thousand population of one of the remotest districts of India; </a:t>
            </a:r>
            <a:r>
              <a:rPr lang="en-US" sz="2000" b="1" dirty="0" err="1" smtClean="0"/>
              <a:t>Lahaul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Spiti</a:t>
            </a:r>
            <a:r>
              <a:rPr lang="en-US" sz="2000" b="1" dirty="0" smtClean="0"/>
              <a:t> ( </a:t>
            </a:r>
            <a:r>
              <a:rPr lang="en-US" sz="2000" b="1" dirty="0" err="1" smtClean="0"/>
              <a:t>Keylong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Kaza</a:t>
            </a:r>
            <a:r>
              <a:rPr lang="en-US" sz="2000" b="1" dirty="0" smtClean="0"/>
              <a:t>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977288" y="3514394"/>
            <a:ext cx="1436915" cy="391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Walk in OPs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9550" y="3532972"/>
            <a:ext cx="1689536" cy="391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Scheduled OPs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1840" y="3998666"/>
            <a:ext cx="2168507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For high </a:t>
            </a:r>
            <a:r>
              <a:rPr lang="en-US" sz="1600" dirty="0"/>
              <a:t>demand medical care </a:t>
            </a:r>
            <a:r>
              <a:rPr lang="en-US" sz="1600" dirty="0" smtClean="0"/>
              <a:t>specialties like:</a:t>
            </a:r>
            <a:endParaRPr lang="en-US" sz="1600" dirty="0"/>
          </a:p>
          <a:p>
            <a:pPr algn="just"/>
            <a:r>
              <a:rPr lang="en-US" sz="1600" dirty="0"/>
              <a:t>Surgery OP, General Medicine, Obstetrics &amp; Gynecology, Orthopedics, Pediatrics, Dermatology, Pulmonary, </a:t>
            </a:r>
            <a:r>
              <a:rPr lang="en-US" sz="1600" dirty="0" smtClean="0"/>
              <a:t>ENT </a:t>
            </a:r>
            <a:r>
              <a:rPr lang="en-US" sz="1600" dirty="0"/>
              <a:t>etc</a:t>
            </a:r>
            <a:r>
              <a:rPr lang="en-US" sz="1600" dirty="0" smtClean="0"/>
              <a:t>. </a:t>
            </a:r>
            <a:endParaRPr lang="en-I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370" y="4023065"/>
            <a:ext cx="2168507" cy="18158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For all patients for whom the duty doctor at the CHC requires validation and advice from specific specialty or super specialty doctor </a:t>
            </a:r>
            <a:r>
              <a:rPr lang="en-US" sz="1600" dirty="0" smtClean="0"/>
              <a:t> </a:t>
            </a:r>
            <a:endParaRPr lang="en-IN" sz="1600" dirty="0"/>
          </a:p>
        </p:txBody>
      </p:sp>
      <p:sp>
        <p:nvSpPr>
          <p:cNvPr id="13" name="Rectangle 12"/>
          <p:cNvSpPr/>
          <p:nvPr/>
        </p:nvSpPr>
        <p:spPr>
          <a:xfrm>
            <a:off x="5214433" y="3767452"/>
            <a:ext cx="2496457" cy="255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ATHS </a:t>
            </a:r>
            <a:r>
              <a:rPr lang="en-US" sz="1600" dirty="0" smtClean="0"/>
              <a:t>is using the Tele-Emergency </a:t>
            </a:r>
            <a:r>
              <a:rPr lang="en-US" sz="1600" dirty="0"/>
              <a:t>ICT technology with a combination of well-defined clinical equipment’s and medical protocols to provide this service through the available front line medical officers in the CHCs in their casualty </a:t>
            </a:r>
            <a:r>
              <a:rPr lang="en-US" sz="1600" dirty="0" smtClean="0"/>
              <a:t>departments. </a:t>
            </a:r>
            <a:endParaRPr lang="en-IN" sz="16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347751" y="2993780"/>
            <a:ext cx="1" cy="773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91104" y="3006585"/>
            <a:ext cx="1" cy="2446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695746" y="3251200"/>
            <a:ext cx="19922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95746" y="3251200"/>
            <a:ext cx="1" cy="2446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88008" y="3269779"/>
            <a:ext cx="1" cy="2446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741368"/>
            <a:chOff x="0" y="345440"/>
            <a:chExt cx="9144000" cy="6512560"/>
          </a:xfrm>
        </p:grpSpPr>
        <p:pic>
          <p:nvPicPr>
            <p:cNvPr id="8" name="Picture 5" descr="D:\HP Team Photos\Team Training\IMG_20150313_102157.jp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796" y="345440"/>
              <a:ext cx="4509653" cy="44551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9" name="Picture 6" descr="D:\HP Team Photos\Team Training\IMG_20150316_171936.jp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0600"/>
              <a:ext cx="2590800" cy="2057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" name="Picture 3" descr="D:\HP Team Photos\Team Training\IMG-20150323-WA0026.jp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440"/>
              <a:ext cx="2209798" cy="2245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1" name="Picture 2" descr="D:\HP Team Photos\Team Training\IMG-20150323-WA0013.jp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2286000" cy="2362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2" name="Picture 11" descr="D:\HP Team Photos\Team Training\IMG_20150318_093045.jp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800600"/>
              <a:ext cx="2590800" cy="2057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3" name="Picture 12"/>
            <p:cNvPicPr/>
            <p:nvPr/>
          </p:nvPicPr>
          <p:blipFill>
            <a:blip r:embed="rId7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514600"/>
              <a:ext cx="2438400" cy="2286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4" name="Picture 13" descr="C:\Documents and Settings\Administrator\Local Settings\Temporary Internet Files\Content.Word\IMAG2144.jpg"/>
            <p:cNvPicPr/>
            <p:nvPr/>
          </p:nvPicPr>
          <p:blipFill>
            <a:blip r:embed="rId8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800600"/>
              <a:ext cx="2133600" cy="2057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5" name="Picture 14" descr="C:\Documents and Settings\Administrator\Local Settings\Temporary Internet Files\Content.Word\IMAG2162.jpg"/>
            <p:cNvPicPr/>
            <p:nvPr/>
          </p:nvPicPr>
          <p:blipFill>
            <a:blip r:embed="rId9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800600"/>
              <a:ext cx="2209800" cy="2057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6" name="Picture 8" descr="D:\HP Team Photos\Team Training\20150326_122000.jpg"/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45440"/>
              <a:ext cx="2438399" cy="21691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" name="TextBox 2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Robust On the Job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498" y="1400629"/>
            <a:ext cx="5393871" cy="43396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Teams were inducted </a:t>
            </a: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system after </a:t>
            </a:r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 of training in the following areas of operations</a:t>
            </a:r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11"/>
              </a:buBlip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Basics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Telemedicine</a:t>
            </a:r>
            <a:endParaRPr lang="en-IN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11"/>
              </a:buBlip>
            </a:pP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all the telemedicine </a:t>
            </a: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</a:t>
            </a:r>
          </a:p>
          <a:p>
            <a:pPr marL="342900" indent="-342900" algn="just">
              <a:buBlip>
                <a:blip r:embed="rId11"/>
              </a:buBlip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training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trouble </a:t>
            </a: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shooting</a:t>
            </a:r>
          </a:p>
          <a:p>
            <a:pPr marL="342900" indent="-342900" algn="just">
              <a:buBlip>
                <a:blip r:embed="rId11"/>
              </a:buBlip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and troubleshooting</a:t>
            </a:r>
            <a:endParaRPr lang="en-IN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11"/>
              </a:buBlip>
            </a:pP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Tele-Emergency ICT infrastructure management and trouble shooting</a:t>
            </a:r>
            <a:endParaRPr lang="en-IN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11"/>
              </a:buBlip>
            </a:pP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Tele-Radiology reporting system training</a:t>
            </a:r>
            <a:endParaRPr lang="en-IN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11"/>
              </a:buBlip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Basics of program management for enabling Tele Health services</a:t>
            </a:r>
            <a:endParaRPr lang="en-IN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11"/>
              </a:buBlip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community linkage programs</a:t>
            </a:r>
            <a:endParaRPr lang="en-IN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11"/>
              </a:buBlip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Basics of petty cash accounting management</a:t>
            </a:r>
            <a:endParaRPr lang="en-IN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11"/>
              </a:buBlip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 &amp; Reporting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46307276"/>
              </p:ext>
            </p:extLst>
          </p:nvPr>
        </p:nvGraphicFramePr>
        <p:xfrm>
          <a:off x="391889" y="1654630"/>
          <a:ext cx="3120570" cy="374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824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Milestones</a:t>
            </a:r>
            <a:endParaRPr lang="en-US" sz="24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11540"/>
              </p:ext>
            </p:extLst>
          </p:nvPr>
        </p:nvGraphicFramePr>
        <p:xfrm>
          <a:off x="2743200" y="152400"/>
          <a:ext cx="6096000" cy="36766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275" endPos="40000" dist="101600" dir="5400000" sy="-100000" algn="bl" rotWithShape="0"/>
                </a:effectLst>
                <a:tableStyleId>{5C22544A-7EE6-4342-B048-85BDC9FD1C3A}</a:tableStyleId>
              </a:tblPr>
              <a:tblGrid>
                <a:gridCol w="3124200"/>
                <a:gridCol w="2971800"/>
              </a:tblGrid>
              <a:tr h="676275">
                <a:tc>
                  <a:txBody>
                    <a:bodyPr/>
                    <a:lstStyle/>
                    <a:p>
                      <a:pPr lvl="1" algn="ctr" fontAlgn="b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Number of Consultations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lvl="1" algn="ctr" fontAlgn="b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Number of Emergencies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lvl="1" algn="ctr" fontAlgn="b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Avarage Daily Consultations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lvl="1" algn="ctr" fontAlgn="b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Average age of Patient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Number of Gram Panchayats Covered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 (including Gram Panchayats outside Lahaul and Spiti)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lvl="1" algn="ctr" fontAlgn="b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Percentage of Female Patients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29336" y="6144516"/>
            <a:ext cx="2824162" cy="461665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As on June 22, 2015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533400" y="533400"/>
          <a:ext cx="7848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94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28600" y="381000"/>
          <a:ext cx="8610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60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148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913" y="1219200"/>
            <a:ext cx="44704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913" y="3886200"/>
            <a:ext cx="447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0" y="2286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Tele Clinic and Tele-Emergency  Set Up in Lahaul and Spiti</a:t>
            </a:r>
          </a:p>
        </p:txBody>
      </p:sp>
    </p:spTree>
    <p:extLst>
      <p:ext uri="{BB962C8B-B14F-4D97-AF65-F5344CB8AC3E}">
        <p14:creationId xmlns:p14="http://schemas.microsoft.com/office/powerpoint/2010/main" val="20265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87136"/>
            <a:ext cx="4191000" cy="239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187137"/>
            <a:ext cx="3977368" cy="239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680138"/>
            <a:ext cx="3977368" cy="287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28" y="3680138"/>
            <a:ext cx="4208172" cy="287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 and Emergency Pods in Apollo Chennai</a:t>
            </a:r>
          </a:p>
        </p:txBody>
      </p:sp>
    </p:spTree>
    <p:extLst>
      <p:ext uri="{BB962C8B-B14F-4D97-AF65-F5344CB8AC3E}">
        <p14:creationId xmlns:p14="http://schemas.microsoft.com/office/powerpoint/2010/main" val="23511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2636912"/>
            <a:ext cx="273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6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0688"/>
            <a:ext cx="9144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191000" y="0"/>
            <a:ext cx="4989512" cy="6858000"/>
          </a:xfrm>
          <a:prstGeom prst="rect">
            <a:avLst/>
          </a:prstGeom>
          <a:solidFill>
            <a:schemeClr val="bg1">
              <a:lumMod val="50000"/>
              <a:alpha val="64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On 26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of May 2015, </a:t>
            </a:r>
            <a:r>
              <a:rPr lang="en-US" sz="1600" i="1" dirty="0" err="1" smtClean="0"/>
              <a:t>Mohit</a:t>
            </a:r>
            <a:r>
              <a:rPr lang="en-US" sz="1600" i="1" dirty="0" smtClean="0"/>
              <a:t> was brought to Regional Hospital Keylong with acute chest pain.  </a:t>
            </a:r>
          </a:p>
          <a:p>
            <a:pPr algn="ctr"/>
            <a:endParaRPr lang="en-US" sz="1600" i="1" dirty="0"/>
          </a:p>
          <a:p>
            <a:pPr algn="ctr"/>
            <a:r>
              <a:rPr lang="en-US" sz="1600" i="1" dirty="0" smtClean="0"/>
              <a:t>He was about to be referred to </a:t>
            </a:r>
            <a:r>
              <a:rPr lang="en-US" sz="1600" i="1" dirty="0" err="1" smtClean="0"/>
              <a:t>Kullu</a:t>
            </a:r>
            <a:r>
              <a:rPr lang="en-US" sz="1600" i="1" dirty="0" smtClean="0"/>
              <a:t> Zonal  Hospital as is the case with most of the patients with acute chest  pain. </a:t>
            </a:r>
          </a:p>
          <a:p>
            <a:pPr algn="ctr"/>
            <a:endParaRPr lang="en-US" sz="1600" i="1" dirty="0" smtClean="0"/>
          </a:p>
          <a:p>
            <a:pPr algn="ctr"/>
            <a:r>
              <a:rPr lang="en-US" sz="1600" i="1" dirty="0" smtClean="0"/>
              <a:t>However, the Chief Medical Officer, thought of consulting Tele Emergency Doctors before referring </a:t>
            </a:r>
            <a:r>
              <a:rPr lang="en-US" sz="1600" i="1" dirty="0" err="1" smtClean="0"/>
              <a:t>Mohit</a:t>
            </a:r>
            <a:r>
              <a:rPr lang="en-US" sz="1600" i="1" dirty="0" smtClean="0"/>
              <a:t> to </a:t>
            </a:r>
            <a:r>
              <a:rPr lang="en-US" sz="1600" i="1" dirty="0" err="1" smtClean="0"/>
              <a:t>Kullu</a:t>
            </a:r>
            <a:r>
              <a:rPr lang="en-US" sz="1600" i="1" dirty="0" smtClean="0"/>
              <a:t>. Set </a:t>
            </a:r>
            <a:r>
              <a:rPr lang="en-US" sz="1600" i="1" dirty="0"/>
              <a:t>up</a:t>
            </a:r>
            <a:r>
              <a:rPr lang="en-US" sz="1600" i="1" dirty="0" smtClean="0"/>
              <a:t> of the Tele Emergency room was completed just a day before arrival of the patient. In Less than 10 minutes, emergency interventionist was available over the  Tele-emergency  system. He suggested the emergency nurse to connect the patient to remote diagnostic kit to monitor patients vitals in real time. After initial </a:t>
            </a:r>
            <a:r>
              <a:rPr lang="en-US" sz="1600" i="1" dirty="0"/>
              <a:t>assessment of Circulation Airway </a:t>
            </a:r>
            <a:r>
              <a:rPr lang="en-US" sz="1600" i="1" dirty="0" smtClean="0"/>
              <a:t>Breathing, ECG</a:t>
            </a:r>
            <a:r>
              <a:rPr lang="en-US" sz="1600" i="1" dirty="0"/>
              <a:t>, </a:t>
            </a:r>
            <a:r>
              <a:rPr lang="en-US" sz="1600" i="1" dirty="0" smtClean="0"/>
              <a:t>CBG, </a:t>
            </a:r>
            <a:r>
              <a:rPr lang="en-US" sz="1600" i="1" dirty="0"/>
              <a:t>he was diagnosed with unstable angina</a:t>
            </a:r>
            <a:r>
              <a:rPr lang="en-US" sz="1600" i="1" dirty="0" smtClean="0"/>
              <a:t>. Pre Medications were administered as advised by the interventionist, to stabilize the patient.</a:t>
            </a:r>
          </a:p>
          <a:p>
            <a:pPr algn="ctr"/>
            <a:endParaRPr lang="en-US" sz="1600" i="1" dirty="0"/>
          </a:p>
          <a:p>
            <a:pPr algn="ctr"/>
            <a:r>
              <a:rPr lang="en-US" sz="1600" i="1" dirty="0" smtClean="0"/>
              <a:t>After overnight monitoring, </a:t>
            </a:r>
            <a:r>
              <a:rPr lang="en-US" sz="1600" i="1" dirty="0" err="1" smtClean="0"/>
              <a:t>Mohit</a:t>
            </a:r>
            <a:r>
              <a:rPr lang="en-US" sz="1600" i="1" dirty="0" smtClean="0"/>
              <a:t> moved back home and was advised to take a specialist consultation with a cardiologist. Due to tele-presence of Emergency Interventionist and  basic life support medicines </a:t>
            </a:r>
            <a:r>
              <a:rPr lang="en-US" sz="1600" i="1" dirty="0" err="1" smtClean="0"/>
              <a:t>Mohit</a:t>
            </a:r>
            <a:r>
              <a:rPr lang="en-US" sz="1600" i="1" dirty="0" smtClean="0"/>
              <a:t>, didn’t travel all the way to </a:t>
            </a:r>
            <a:r>
              <a:rPr lang="en-US" sz="1600" i="1" dirty="0" err="1" smtClean="0"/>
              <a:t>Kullu</a:t>
            </a:r>
            <a:r>
              <a:rPr lang="en-US" sz="1600" i="1" dirty="0" smtClean="0"/>
              <a:t> as a referral patient saving precious time and exchequers money. Most  importantly, 26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May, renewed his faith in the  district’s hospital.</a:t>
            </a:r>
            <a:endParaRPr lang="en-IN" sz="1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1" y="3852032"/>
            <a:ext cx="3429000" cy="28666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6200" y="381000"/>
            <a:ext cx="3962400" cy="32529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Mohit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Singh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(name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 for  patient  privacy), a resident of Sansha village of Lahul Block in Lahul and Spiti District. He is 49. He is the sole breadwinner in his family. </a:t>
            </a:r>
            <a:endParaRPr lang="en-IN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1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74" y="4608635"/>
            <a:ext cx="2857499" cy="14049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0688"/>
            <a:ext cx="9144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95" y="1695026"/>
            <a:ext cx="2016224" cy="5011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7089" y="1652253"/>
            <a:ext cx="1776471" cy="1264027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5373216"/>
            <a:ext cx="8458200" cy="1200329"/>
          </a:xfrm>
          <a:prstGeom prst="rect">
            <a:avLst/>
          </a:prstGeom>
          <a:solidFill>
            <a:schemeClr val="bg1">
              <a:lumMod val="50000"/>
              <a:alpha val="78000"/>
            </a:schemeClr>
          </a:solidFill>
          <a:effectLst>
            <a:softEdge rad="1143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This is Tele Medicine 2.0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Enabling Remote Healthcare                      					         much beyond CMEs and 						         Tele-Consultations. 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6" y="18864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What saved the day for </a:t>
            </a:r>
            <a:r>
              <a:rPr lang="en-US" dirty="0" err="1" smtClean="0"/>
              <a:t>Mohit</a:t>
            </a:r>
            <a:r>
              <a:rPr lang="en-US" dirty="0" smtClean="0"/>
              <a:t>? 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901" y="2793849"/>
            <a:ext cx="3205819" cy="194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28133" y="463347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Continuous monitoring of patient vitals from emergency interventionists at remote end</a:t>
            </a:r>
            <a:endParaRPr lang="en-I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1616" y="914400"/>
            <a:ext cx="262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Availability of tele emergency interventionist in 10 minutes of request being made.</a:t>
            </a:r>
            <a:endParaRPr lang="en-IN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619" y="1947841"/>
            <a:ext cx="3552529" cy="1998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202080" y="39466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Availability of Life Support Medicines in the Hospital 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064" y="139143"/>
            <a:ext cx="1512168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339756" y="800154"/>
            <a:ext cx="190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Quick decision making by the CMO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5048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Himachal Pradesh- The High Altitude Regions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762000"/>
            <a:ext cx="2759804" cy="3240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42248" y="762000"/>
            <a:ext cx="532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word Himachal means the land of the </a:t>
            </a:r>
            <a:r>
              <a:rPr lang="en-US" dirty="0" smtClean="0"/>
              <a:t>snows. </a:t>
            </a:r>
            <a:r>
              <a:rPr lang="en-GB" dirty="0"/>
              <a:t>The rural part of the State is an untouched natural beauty </a:t>
            </a:r>
            <a:r>
              <a:rPr lang="en-GB" dirty="0" smtClean="0"/>
              <a:t>comprising </a:t>
            </a:r>
            <a:r>
              <a:rPr lang="en-GB" dirty="0"/>
              <a:t>of forests, rivers, valleys, hills </a:t>
            </a:r>
            <a:r>
              <a:rPr lang="en-GB" dirty="0" smtClean="0"/>
              <a:t>and </a:t>
            </a:r>
            <a:r>
              <a:rPr lang="en-GB" dirty="0"/>
              <a:t>is </a:t>
            </a:r>
            <a:r>
              <a:rPr lang="en-GB" dirty="0" smtClean="0"/>
              <a:t>rich </a:t>
            </a:r>
            <a:r>
              <a:rPr lang="en-GB" dirty="0"/>
              <a:t>in natural resources</a:t>
            </a:r>
            <a:r>
              <a:rPr lang="en-GB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596" y="3962400"/>
            <a:ext cx="6265004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50" dirty="0" smtClean="0"/>
              <a:t>Ranks 3</a:t>
            </a:r>
            <a:r>
              <a:rPr lang="en-GB" sz="1850" baseline="30000" dirty="0" smtClean="0"/>
              <a:t>rd</a:t>
            </a:r>
            <a:r>
              <a:rPr lang="en-GB" sz="1850" dirty="0" smtClean="0"/>
              <a:t> among Indian states in terms of HDI after Kerala and Delhi and above Goa &amp; Punjab</a:t>
            </a:r>
          </a:p>
          <a:p>
            <a:pPr algn="just"/>
            <a:endParaRPr lang="en-US" sz="18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50" dirty="0" smtClean="0"/>
              <a:t>The </a:t>
            </a:r>
            <a:r>
              <a:rPr lang="en-US" sz="1850" dirty="0"/>
              <a:t>Total Fertility Rate of the State is </a:t>
            </a:r>
            <a:r>
              <a:rPr lang="en-US" sz="1850" dirty="0" smtClean="0"/>
              <a:t>1.7. </a:t>
            </a:r>
            <a:r>
              <a:rPr lang="en-US" sz="1850" dirty="0"/>
              <a:t>The Infant Mortality Rate is </a:t>
            </a:r>
            <a:r>
              <a:rPr lang="en-US" sz="1850" dirty="0" smtClean="0"/>
              <a:t>35.(2.4 and 40 in case of pan India figures)</a:t>
            </a:r>
          </a:p>
          <a:p>
            <a:pPr algn="just"/>
            <a:endParaRPr lang="en-US" sz="18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50" b="1" dirty="0" smtClean="0">
                <a:solidFill>
                  <a:schemeClr val="accent2"/>
                </a:solidFill>
              </a:rPr>
              <a:t>However due to geographical remoteness access to specialty healthcare facilities is limited to a certain pockets of the state. </a:t>
            </a:r>
            <a:endParaRPr lang="en-GB" sz="185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91140"/>
              </p:ext>
            </p:extLst>
          </p:nvPr>
        </p:nvGraphicFramePr>
        <p:xfrm>
          <a:off x="457200" y="1981200"/>
          <a:ext cx="5257800" cy="198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32"/>
                <a:gridCol w="1824136"/>
                <a:gridCol w="1716832"/>
              </a:tblGrid>
              <a:tr h="3154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Key Indicators</a:t>
                      </a:r>
                      <a:endParaRPr lang="en-IN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Himachal Pradesh</a:t>
                      </a:r>
                      <a:endParaRPr lang="en-IN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India</a:t>
                      </a:r>
                      <a:endParaRPr lang="en-IN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rgbClr val="FFFF00"/>
                    </a:solidFill>
                  </a:tcPr>
                </a:tc>
              </a:tr>
              <a:tr h="2685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 dirty="0">
                          <a:effectLst/>
                        </a:rPr>
                        <a:t>Total Population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6.8 </a:t>
                      </a:r>
                      <a:r>
                        <a:rPr lang="en-IN" sz="1400" u="none" strike="noStrike" dirty="0" err="1">
                          <a:effectLst/>
                        </a:rPr>
                        <a:t>mn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1210.8 </a:t>
                      </a:r>
                      <a:r>
                        <a:rPr lang="en-IN" sz="1400" u="none" strike="noStrike" dirty="0" err="1">
                          <a:effectLst/>
                        </a:rPr>
                        <a:t>mn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85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 dirty="0">
                          <a:effectLst/>
                        </a:rPr>
                        <a:t>Density of Population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123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385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 dirty="0">
                          <a:effectLst/>
                        </a:rPr>
                        <a:t>Rural Population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90% (least urbanized state in India)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65%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74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 dirty="0">
                          <a:effectLst/>
                        </a:rPr>
                        <a:t>Literacy Rate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82.80%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u="none" strike="noStrike" dirty="0" smtClean="0">
                          <a:effectLst/>
                        </a:rPr>
                        <a:t>74.04%</a:t>
                      </a:r>
                      <a:r>
                        <a:rPr lang="en-IN" sz="140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5" marR="7395" marT="739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4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 dirty="0">
                          <a:effectLst/>
                        </a:rPr>
                        <a:t>Per capita income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INR 83899/-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u="none" strike="noStrike" dirty="0" smtClean="0">
                          <a:effectLst/>
                        </a:rPr>
                        <a:t>INR 68748/-</a:t>
                      </a:r>
                      <a:r>
                        <a:rPr lang="en-IN" sz="140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5" marR="7395" marT="739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597412" y="4438426"/>
            <a:ext cx="2129678" cy="1428974"/>
            <a:chOff x="6597412" y="4201296"/>
            <a:chExt cx="2129678" cy="1428974"/>
          </a:xfrm>
        </p:grpSpPr>
        <p:grpSp>
          <p:nvGrpSpPr>
            <p:cNvPr id="23" name="Group 22"/>
            <p:cNvGrpSpPr/>
            <p:nvPr/>
          </p:nvGrpSpPr>
          <p:grpSpPr>
            <a:xfrm>
              <a:off x="7010400" y="4733950"/>
              <a:ext cx="1361546" cy="752450"/>
              <a:chOff x="7010400" y="4733950"/>
              <a:chExt cx="1361546" cy="75245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7762346" y="4733950"/>
                <a:ext cx="609600" cy="48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7552102" y="5214878"/>
                <a:ext cx="22029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7010400" y="5214878"/>
                <a:ext cx="541702" cy="27152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709522" y="4974414"/>
              <a:ext cx="1253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Himachal Pradesh</a:t>
              </a:r>
              <a:endParaRPr lang="en-I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16603" y="5323854"/>
              <a:ext cx="5407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Goa</a:t>
              </a:r>
              <a:endParaRPr lang="en-IN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46017" y="4789013"/>
              <a:ext cx="5407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Kerala</a:t>
              </a:r>
              <a:endParaRPr lang="en-IN" sz="1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97412" y="4580167"/>
              <a:ext cx="2129678" cy="105010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97412" y="4201296"/>
              <a:ext cx="2129678" cy="3449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Human Development Index</a:t>
              </a:r>
              <a:endParaRPr lang="en-IN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32964" y="4798953"/>
              <a:ext cx="5407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Delhi</a:t>
              </a:r>
              <a:endParaRPr lang="en-IN" sz="11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596" y="6477000"/>
            <a:ext cx="866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NRHM India, Census of India, Economic Survey-HP, UNDP, Business Standard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178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386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Genesis of </a:t>
            </a:r>
            <a:r>
              <a:rPr lang="en-US" dirty="0"/>
              <a:t>the </a:t>
            </a:r>
            <a:r>
              <a:rPr lang="en-US" dirty="0" smtClean="0"/>
              <a:t>Himachal Pradesh- Tele Health Services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14400"/>
            <a:ext cx="4752528" cy="55168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3"/>
              </a:buBlip>
            </a:pPr>
            <a:r>
              <a:rPr lang="en-US" sz="2400" dirty="0" smtClean="0"/>
              <a:t>The District of Lahaul and Spiti faces harshest winters, with temperatures dropping up to minus 40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Celsius.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en-US" sz="2400" dirty="0" smtClean="0"/>
              <a:t>Is terrestrially inaccessible for more than 6 months in a year. 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en-US" sz="2400" dirty="0" smtClean="0"/>
              <a:t>Movement within the district is virtually impossible for these months due to excessive snow and road blockages. 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en-US" sz="2400" dirty="0" smtClean="0"/>
              <a:t>Availability of doctors who can adapt to such climate, transport of medicines and other life support items are also challenge.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5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810000" cy="559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5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386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The Conceptualizing the HP-THS Program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9" y="1143000"/>
            <a:ext cx="304590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1676400" y="635529"/>
            <a:ext cx="8305800" cy="6222471"/>
            <a:chOff x="2057400" y="635529"/>
            <a:chExt cx="7696200" cy="5917671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4168237695"/>
                </p:ext>
              </p:extLst>
            </p:nvPr>
          </p:nvGraphicFramePr>
          <p:xfrm>
            <a:off x="2057400" y="635529"/>
            <a:ext cx="7696200" cy="59176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 rot="365576">
              <a:off x="3811034" y="5107022"/>
              <a:ext cx="435828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Options Available to the State: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4736068"/>
            <a:ext cx="177245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Stakeholders</a:t>
            </a:r>
            <a:endParaRPr lang="en-IN" b="1" dirty="0"/>
          </a:p>
        </p:txBody>
      </p:sp>
      <p:sp>
        <p:nvSpPr>
          <p:cNvPr id="12" name="Rectangle 11"/>
          <p:cNvSpPr/>
          <p:nvPr/>
        </p:nvSpPr>
        <p:spPr>
          <a:xfrm>
            <a:off x="228600" y="5477470"/>
            <a:ext cx="3581400" cy="923330"/>
          </a:xfrm>
          <a:prstGeom prst="rect">
            <a:avLst/>
          </a:prstGeom>
          <a:solidFill>
            <a:srgbClr val="FFC000">
              <a:alpha val="4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 smtClean="0"/>
              <a:t>National Health Mission- </a:t>
            </a:r>
            <a:r>
              <a:rPr lang="en-IN" dirty="0" err="1" smtClean="0"/>
              <a:t>GoI</a:t>
            </a: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 smtClean="0"/>
              <a:t>National Health Mission- </a:t>
            </a:r>
            <a:r>
              <a:rPr lang="en-IN" dirty="0" err="1" smtClean="0"/>
              <a:t>GoHP</a:t>
            </a: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 smtClean="0"/>
              <a:t>Apollo Hospitals -Telemedicine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50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Need Assessment Study and Findings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2066" y="3962400"/>
            <a:ext cx="3758564" cy="26289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Health issues in the Region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diseases-COPD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Orthopedic related issues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2066" y="914400"/>
            <a:ext cx="377937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 smtClean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600" b="1" u="sng" dirty="0" smtClean="0">
                <a:solidFill>
                  <a:schemeClr val="tx1"/>
                </a:solidFill>
              </a:rPr>
              <a:t>Medical </a:t>
            </a:r>
            <a:r>
              <a:rPr lang="en-US" sz="1600" b="1" u="sng" dirty="0">
                <a:solidFill>
                  <a:schemeClr val="tx1"/>
                </a:solidFill>
              </a:rPr>
              <a:t>officers at the CHCs indicated that  a  second opinion was required </a:t>
            </a:r>
            <a:r>
              <a:rPr lang="en-US" sz="1600" b="1" u="sng" dirty="0" smtClean="0">
                <a:solidFill>
                  <a:schemeClr val="tx1"/>
                </a:solidFill>
              </a:rPr>
              <a:t>in: </a:t>
            </a:r>
          </a:p>
          <a:p>
            <a:pPr>
              <a:lnSpc>
                <a:spcPct val="115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Diabetes, Hypertension</a:t>
            </a:r>
            <a:r>
              <a:rPr lang="en-IN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Orthopedics</a:t>
            </a:r>
            <a:r>
              <a:rPr lang="en-IN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Obstetrics 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Gynecology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Gastritis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Hepatitis-B,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Jaundice, Oral Cancer, </a:t>
            </a:r>
            <a:r>
              <a:rPr lang="en-US" sz="1600" dirty="0">
                <a:solidFill>
                  <a:schemeClr val="tx1"/>
                </a:solidFill>
              </a:rPr>
              <a:t>Arthritis</a:t>
            </a:r>
            <a:r>
              <a:rPr lang="en-IN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Eye </a:t>
            </a:r>
            <a:r>
              <a:rPr lang="en-US" sz="1600" dirty="0">
                <a:solidFill>
                  <a:schemeClr val="tx1"/>
                </a:solidFill>
              </a:rPr>
              <a:t>ailments</a:t>
            </a:r>
            <a:endParaRPr lang="en-IN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Kidney </a:t>
            </a:r>
            <a:r>
              <a:rPr lang="en-US" sz="1600" dirty="0" smtClean="0">
                <a:solidFill>
                  <a:schemeClr val="tx1"/>
                </a:solidFill>
              </a:rPr>
              <a:t>Stone</a:t>
            </a:r>
            <a:r>
              <a:rPr lang="en-IN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Psychological counselling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IN" sz="1600" dirty="0">
              <a:solidFill>
                <a:schemeClr val="tx1"/>
              </a:solidFill>
            </a:endParaRP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914400"/>
            <a:ext cx="4726348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15000"/>
              </a:lnSpc>
            </a:pPr>
            <a:r>
              <a:rPr lang="en-US" sz="1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feasibility study undertaken by a joint team of ATHS and </a:t>
            </a:r>
            <a:r>
              <a:rPr lang="en-US" sz="17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GoHP</a:t>
            </a:r>
            <a:r>
              <a:rPr lang="en-US" sz="1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before signing </a:t>
            </a:r>
            <a:r>
              <a:rPr lang="en-US" sz="17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</a:t>
            </a:r>
            <a:endParaRPr lang="en-US" sz="17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population density 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all three districts.</a:t>
            </a:r>
            <a:endParaRPr lang="en-IN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population is migratory in nature, seeking better quality of life. The younger generation are looking for employment opportunities in metros </a:t>
            </a:r>
            <a:endParaRPr lang="en-IN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commute 50-120 </a:t>
            </a:r>
            <a:r>
              <a:rPr lang="en-US" sz="17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Kms</a:t>
            </a:r>
            <a:r>
              <a: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access primary care services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health care services patients need to  travel up to  300 </a:t>
            </a:r>
            <a:r>
              <a:rPr lang="en-US" sz="17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Kms</a:t>
            </a:r>
            <a:r>
              <a: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 Ambulance services are available in the 3  identified Districts and the Government has provisioned additional ambulance support to transport patients to higher health care facilities within the State during emergencies </a:t>
            </a: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CHC at Kaza and 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Keylong 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on an </a:t>
            </a:r>
            <a:r>
              <a: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 150 </a:t>
            </a:r>
            <a:r>
              <a:rPr lang="en-US" sz="1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250 </a:t>
            </a:r>
            <a:r>
              <a: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outpatient visits 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day</a:t>
            </a:r>
            <a:endParaRPr lang="en-IN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9917" y="914400"/>
            <a:ext cx="8940756" cy="1077218"/>
            <a:chOff x="146042" y="2049565"/>
            <a:chExt cx="8940756" cy="1077218"/>
          </a:xfrm>
        </p:grpSpPr>
        <p:sp>
          <p:nvSpPr>
            <p:cNvPr id="3" name="Chevron 2"/>
            <p:cNvSpPr/>
            <p:nvPr/>
          </p:nvSpPr>
          <p:spPr>
            <a:xfrm>
              <a:off x="5469711" y="2049565"/>
              <a:ext cx="805933" cy="89865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" name="Chevron 3"/>
            <p:cNvSpPr/>
            <p:nvPr/>
          </p:nvSpPr>
          <p:spPr>
            <a:xfrm>
              <a:off x="2269770" y="2049565"/>
              <a:ext cx="913809" cy="89865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042" y="2269899"/>
              <a:ext cx="2123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Cost</a:t>
              </a:r>
              <a:endParaRPr lang="en-IN" sz="3600" dirty="0">
                <a:solidFill>
                  <a:schemeClr val="bg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83579" y="2265009"/>
              <a:ext cx="2123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>
                  <a:solidFill>
                    <a:schemeClr val="bg1">
                      <a:lumMod val="50000"/>
                    </a:schemeClr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sz="3600" b="1" dirty="0"/>
                <a:t>Value</a:t>
              </a:r>
              <a:endParaRPr lang="en-IN" sz="3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83521" y="2049565"/>
              <a:ext cx="27032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>
                  <a:solidFill>
                    <a:schemeClr val="bg1">
                      <a:lumMod val="50000"/>
                    </a:schemeClr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sz="3200" dirty="0"/>
                <a:t>Optimal Solution</a:t>
              </a:r>
              <a:endParaRPr lang="en-IN" sz="3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09917" y="2133600"/>
            <a:ext cx="2555922" cy="311342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Employing 6 specialist doctors in one Hospital Direct cost to exchequer is     1.44 crore annually.</a:t>
            </a:r>
          </a:p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Tele-Clinic and Tele-Emergency Setup customized to needs of Himachal Pradesh is</a:t>
            </a:r>
          </a:p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1.08 crore (including all assets and services)</a:t>
            </a:r>
          </a:p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I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3603" y="2153567"/>
            <a:ext cx="2815197" cy="4247233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At a lower cost, Tele Health project provides access to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over 30 specialties and sub specialties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for OP consultations in all seven days of the week and 24/7 emergency support for stabilizing patients and community awareness.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6925" y="2133600"/>
            <a:ext cx="3082275" cy="198390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PPP model of Tele Health Services focusing on various aspects of Healthcare delivery that seamlessly integrates with the existing system.  </a:t>
            </a:r>
            <a:endParaRPr lang="en-IN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6" y="18864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Cost Benefit Analysis</a:t>
            </a:r>
            <a:endParaRPr lang="en-IN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00" y="5517232"/>
            <a:ext cx="2484960" cy="129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94" y="3048000"/>
            <a:ext cx="166627" cy="1666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00" y="4710173"/>
            <a:ext cx="166627" cy="166627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958" y="4475503"/>
            <a:ext cx="3082275" cy="193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Key Design of the HP- THS Program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2400" y="762000"/>
            <a:ext cx="43434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15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 Based Public Private Partnership Framework:</a:t>
            </a: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single agency for delivering the key scope of work</a:t>
            </a: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Solution comprising Connectivity and Software solution</a:t>
            </a: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Frontline paramedical workforce directly managed by private sector with required training (Practical and on the job)</a:t>
            </a: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linkage for sensitising and creating the awareness among the tribal communities about the new Tele Health services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762000"/>
            <a:ext cx="4127045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Administrative  Model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Private sector to provide the required bank guarantee and measurement based payment milestones to Government</a:t>
            </a:r>
          </a:p>
          <a:p>
            <a:pPr marL="285750" indent="-285750" algn="just">
              <a:lnSpc>
                <a:spcPct val="115000"/>
              </a:lnSpc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bound implementation and service activation</a:t>
            </a:r>
          </a:p>
          <a:p>
            <a:pPr marL="285750" indent="-285750" algn="just">
              <a:lnSpc>
                <a:spcPct val="115000"/>
              </a:lnSpc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Auditable weekly, monthly program MIS</a:t>
            </a:r>
          </a:p>
          <a:p>
            <a:pPr marL="285750" indent="-285750" algn="just">
              <a:lnSpc>
                <a:spcPct val="115000"/>
              </a:lnSpc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Peer reviewed patient consultation “Quality assurance” system over  Electronic medical record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4"/>
              </a:buBlip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IN" sz="1600" dirty="0">
              <a:solidFill>
                <a:schemeClr val="tx1"/>
              </a:solidFill>
            </a:endParaRP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4876800"/>
            <a:ext cx="23241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4886325"/>
            <a:ext cx="23241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1" y="4886326"/>
            <a:ext cx="2324099" cy="17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5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1480</Words>
  <Application>Microsoft Office PowerPoint</Application>
  <PresentationFormat>On-screen Show (4:3)</PresentationFormat>
  <Paragraphs>215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Premanand</dc:creator>
  <cp:lastModifiedBy>Premanand</cp:lastModifiedBy>
  <cp:revision>34</cp:revision>
  <dcterms:created xsi:type="dcterms:W3CDTF">2015-06-28T04:40:36Z</dcterms:created>
  <dcterms:modified xsi:type="dcterms:W3CDTF">2015-07-02T16:48:21Z</dcterms:modified>
</cp:coreProperties>
</file>