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61" r:id="rId3"/>
    <p:sldId id="258" r:id="rId4"/>
    <p:sldId id="270" r:id="rId5"/>
    <p:sldId id="269" r:id="rId6"/>
    <p:sldId id="265" r:id="rId7"/>
    <p:sldId id="262" r:id="rId8"/>
    <p:sldId id="263" r:id="rId9"/>
    <p:sldId id="264" r:id="rId10"/>
    <p:sldId id="266" r:id="rId11"/>
    <p:sldId id="272" r:id="rId12"/>
    <p:sldId id="267" r:id="rId13"/>
    <p:sldId id="268" r:id="rId14"/>
    <p:sldId id="273" r:id="rId15"/>
    <p:sldId id="271" r:id="rId16"/>
  </p:sldIdLst>
  <p:sldSz cx="9144000" cy="5715000" type="screen16x10"/>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996" y="78"/>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sanjay-pc\Users\Public\OPD%20IPD%202013-14%20to%202015-16.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anjay-pc\Users\Public\OPD%20IPD%202013-14%20to%202015-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lang="en-IN"/>
          </a:pPr>
          <a:endParaRPr lang="en-US"/>
        </a:p>
      </c:txPr>
    </c:title>
    <c:autoTitleDeleted val="0"/>
    <c:plotArea>
      <c:layout/>
      <c:lineChart>
        <c:grouping val="stacked"/>
        <c:varyColors val="0"/>
        <c:ser>
          <c:idx val="0"/>
          <c:order val="0"/>
          <c:tx>
            <c:strRef>
              <c:f>TabularAnalysis!$N$18</c:f>
              <c:strCache>
                <c:ptCount val="1"/>
                <c:pt idx="0">
                  <c:v>OPD</c:v>
                </c:pt>
              </c:strCache>
            </c:strRef>
          </c:tx>
          <c:dLbls>
            <c:spPr>
              <a:noFill/>
              <a:ln>
                <a:noFill/>
              </a:ln>
              <a:effectLst/>
            </c:spPr>
            <c:txPr>
              <a:bodyPr/>
              <a:lstStyle/>
              <a:p>
                <a:pPr>
                  <a:defRPr lang="en-IN" sz="14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TabularAnalysis!$M$19:$M$21</c:f>
              <c:strCache>
                <c:ptCount val="3"/>
                <c:pt idx="0">
                  <c:v>2013-14</c:v>
                </c:pt>
                <c:pt idx="1">
                  <c:v>2014-15</c:v>
                </c:pt>
                <c:pt idx="2">
                  <c:v>2015-16</c:v>
                </c:pt>
              </c:strCache>
            </c:strRef>
          </c:cat>
          <c:val>
            <c:numRef>
              <c:f>TabularAnalysis!$N$19:$N$21</c:f>
              <c:numCache>
                <c:formatCode>General</c:formatCode>
                <c:ptCount val="3"/>
                <c:pt idx="0">
                  <c:v>7636617</c:v>
                </c:pt>
                <c:pt idx="1">
                  <c:v>8556123</c:v>
                </c:pt>
                <c:pt idx="2">
                  <c:v>8907842</c:v>
                </c:pt>
              </c:numCache>
            </c:numRef>
          </c:val>
          <c:smooth val="0"/>
        </c:ser>
        <c:dLbls>
          <c:showLegendKey val="0"/>
          <c:showVal val="0"/>
          <c:showCatName val="0"/>
          <c:showSerName val="0"/>
          <c:showPercent val="0"/>
          <c:showBubbleSize val="0"/>
        </c:dLbls>
        <c:marker val="1"/>
        <c:smooth val="0"/>
        <c:axId val="231460080"/>
        <c:axId val="273342032"/>
      </c:lineChart>
      <c:catAx>
        <c:axId val="231460080"/>
        <c:scaling>
          <c:orientation val="minMax"/>
        </c:scaling>
        <c:delete val="0"/>
        <c:axPos val="b"/>
        <c:numFmt formatCode="General" sourceLinked="1"/>
        <c:majorTickMark val="out"/>
        <c:minorTickMark val="none"/>
        <c:tickLblPos val="nextTo"/>
        <c:txPr>
          <a:bodyPr/>
          <a:lstStyle/>
          <a:p>
            <a:pPr>
              <a:defRPr lang="en-IN"/>
            </a:pPr>
            <a:endParaRPr lang="en-US"/>
          </a:p>
        </c:txPr>
        <c:crossAx val="273342032"/>
        <c:crosses val="autoZero"/>
        <c:auto val="1"/>
        <c:lblAlgn val="ctr"/>
        <c:lblOffset val="100"/>
        <c:noMultiLvlLbl val="0"/>
      </c:catAx>
      <c:valAx>
        <c:axId val="273342032"/>
        <c:scaling>
          <c:orientation val="minMax"/>
        </c:scaling>
        <c:delete val="0"/>
        <c:axPos val="l"/>
        <c:numFmt formatCode="General" sourceLinked="1"/>
        <c:majorTickMark val="out"/>
        <c:minorTickMark val="none"/>
        <c:tickLblPos val="nextTo"/>
        <c:txPr>
          <a:bodyPr/>
          <a:lstStyle/>
          <a:p>
            <a:pPr>
              <a:defRPr lang="en-IN" sz="500"/>
            </a:pPr>
            <a:endParaRPr lang="en-US"/>
          </a:p>
        </c:txPr>
        <c:crossAx val="231460080"/>
        <c:crosses val="autoZero"/>
        <c:crossBetween val="between"/>
      </c:valAx>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lang="en-IN"/>
          </a:pPr>
          <a:endParaRPr lang="en-US"/>
        </a:p>
      </c:txPr>
    </c:title>
    <c:autoTitleDeleted val="0"/>
    <c:plotArea>
      <c:layout/>
      <c:lineChart>
        <c:grouping val="stacked"/>
        <c:varyColors val="0"/>
        <c:ser>
          <c:idx val="0"/>
          <c:order val="0"/>
          <c:tx>
            <c:strRef>
              <c:f>TabularAnalysis!$O$18</c:f>
              <c:strCache>
                <c:ptCount val="1"/>
                <c:pt idx="0">
                  <c:v>IPD</c:v>
                </c:pt>
              </c:strCache>
            </c:strRef>
          </c:tx>
          <c:dLbls>
            <c:spPr>
              <a:noFill/>
              <a:ln>
                <a:noFill/>
              </a:ln>
              <a:effectLst/>
            </c:spPr>
            <c:txPr>
              <a:bodyPr/>
              <a:lstStyle/>
              <a:p>
                <a:pPr>
                  <a:defRPr lang="en-IN" sz="14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TabularAnalysis!$M$19:$M$21</c:f>
              <c:strCache>
                <c:ptCount val="3"/>
                <c:pt idx="0">
                  <c:v>2013-14</c:v>
                </c:pt>
                <c:pt idx="1">
                  <c:v>2014-15</c:v>
                </c:pt>
                <c:pt idx="2">
                  <c:v>2015-16</c:v>
                </c:pt>
              </c:strCache>
            </c:strRef>
          </c:cat>
          <c:val>
            <c:numRef>
              <c:f>TabularAnalysis!$O$19:$O$21</c:f>
              <c:numCache>
                <c:formatCode>General</c:formatCode>
                <c:ptCount val="3"/>
                <c:pt idx="0">
                  <c:v>631435</c:v>
                </c:pt>
                <c:pt idx="1">
                  <c:v>699288</c:v>
                </c:pt>
                <c:pt idx="2">
                  <c:v>709340</c:v>
                </c:pt>
              </c:numCache>
            </c:numRef>
          </c:val>
          <c:smooth val="0"/>
        </c:ser>
        <c:dLbls>
          <c:showLegendKey val="0"/>
          <c:showVal val="0"/>
          <c:showCatName val="0"/>
          <c:showSerName val="0"/>
          <c:showPercent val="0"/>
          <c:showBubbleSize val="0"/>
        </c:dLbls>
        <c:marker val="1"/>
        <c:smooth val="0"/>
        <c:axId val="273342816"/>
        <c:axId val="273343208"/>
      </c:lineChart>
      <c:catAx>
        <c:axId val="273342816"/>
        <c:scaling>
          <c:orientation val="minMax"/>
        </c:scaling>
        <c:delete val="0"/>
        <c:axPos val="b"/>
        <c:numFmt formatCode="General" sourceLinked="1"/>
        <c:majorTickMark val="out"/>
        <c:minorTickMark val="none"/>
        <c:tickLblPos val="nextTo"/>
        <c:txPr>
          <a:bodyPr/>
          <a:lstStyle/>
          <a:p>
            <a:pPr>
              <a:defRPr lang="en-IN"/>
            </a:pPr>
            <a:endParaRPr lang="en-US"/>
          </a:p>
        </c:txPr>
        <c:crossAx val="273343208"/>
        <c:crosses val="autoZero"/>
        <c:auto val="1"/>
        <c:lblAlgn val="ctr"/>
        <c:lblOffset val="100"/>
        <c:noMultiLvlLbl val="0"/>
      </c:catAx>
      <c:valAx>
        <c:axId val="273343208"/>
        <c:scaling>
          <c:orientation val="minMax"/>
        </c:scaling>
        <c:delete val="0"/>
        <c:axPos val="l"/>
        <c:numFmt formatCode="General" sourceLinked="1"/>
        <c:majorTickMark val="out"/>
        <c:minorTickMark val="none"/>
        <c:tickLblPos val="nextTo"/>
        <c:txPr>
          <a:bodyPr/>
          <a:lstStyle/>
          <a:p>
            <a:pPr>
              <a:defRPr lang="en-IN" sz="600"/>
            </a:pPr>
            <a:endParaRPr lang="en-US"/>
          </a:p>
        </c:txPr>
        <c:crossAx val="273342816"/>
        <c:crosses val="autoZero"/>
        <c:crossBetween val="between"/>
      </c:valAx>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8" cy="497126"/>
          </a:xfrm>
          <a:prstGeom prst="rect">
            <a:avLst/>
          </a:prstGeom>
        </p:spPr>
        <p:txBody>
          <a:bodyPr vert="horz" lIns="92921" tIns="46461" rIns="92921" bIns="46461" rtlCol="0"/>
          <a:lstStyle>
            <a:lvl1pPr algn="l">
              <a:defRPr sz="1200"/>
            </a:lvl1pPr>
          </a:lstStyle>
          <a:p>
            <a:endParaRPr lang="en-US"/>
          </a:p>
        </p:txBody>
      </p:sp>
      <p:sp>
        <p:nvSpPr>
          <p:cNvPr id="3" name="Date Placeholder 2"/>
          <p:cNvSpPr>
            <a:spLocks noGrp="1"/>
          </p:cNvSpPr>
          <p:nvPr>
            <p:ph type="dt" sz="quarter" idx="1"/>
          </p:nvPr>
        </p:nvSpPr>
        <p:spPr>
          <a:xfrm>
            <a:off x="3829762" y="0"/>
            <a:ext cx="2929838" cy="497126"/>
          </a:xfrm>
          <a:prstGeom prst="rect">
            <a:avLst/>
          </a:prstGeom>
        </p:spPr>
        <p:txBody>
          <a:bodyPr vert="horz" lIns="92921" tIns="46461" rIns="92921" bIns="46461" rtlCol="0"/>
          <a:lstStyle>
            <a:lvl1pPr algn="r">
              <a:defRPr sz="1200"/>
            </a:lvl1pPr>
          </a:lstStyle>
          <a:p>
            <a:fld id="{0C8639BF-6097-4BA7-9AD2-17E598A09EEB}" type="datetimeFigureOut">
              <a:rPr lang="en-US" smtClean="0"/>
              <a:pPr/>
              <a:t>8/30/2016</a:t>
            </a:fld>
            <a:endParaRPr lang="en-US"/>
          </a:p>
        </p:txBody>
      </p:sp>
      <p:sp>
        <p:nvSpPr>
          <p:cNvPr id="4" name="Footer Placeholder 3"/>
          <p:cNvSpPr>
            <a:spLocks noGrp="1"/>
          </p:cNvSpPr>
          <p:nvPr>
            <p:ph type="ftr" sz="quarter" idx="2"/>
          </p:nvPr>
        </p:nvSpPr>
        <p:spPr>
          <a:xfrm>
            <a:off x="0" y="9443662"/>
            <a:ext cx="2929838" cy="497126"/>
          </a:xfrm>
          <a:prstGeom prst="rect">
            <a:avLst/>
          </a:prstGeom>
        </p:spPr>
        <p:txBody>
          <a:bodyPr vert="horz" lIns="92921" tIns="46461" rIns="92921" bIns="46461" rtlCol="0" anchor="b"/>
          <a:lstStyle>
            <a:lvl1pPr algn="l">
              <a:defRPr sz="1200"/>
            </a:lvl1pPr>
          </a:lstStyle>
          <a:p>
            <a:endParaRPr lang="en-US"/>
          </a:p>
        </p:txBody>
      </p:sp>
      <p:sp>
        <p:nvSpPr>
          <p:cNvPr id="5" name="Slide Number Placeholder 4"/>
          <p:cNvSpPr>
            <a:spLocks noGrp="1"/>
          </p:cNvSpPr>
          <p:nvPr>
            <p:ph type="sldNum" sz="quarter" idx="3"/>
          </p:nvPr>
        </p:nvSpPr>
        <p:spPr>
          <a:xfrm>
            <a:off x="3829762" y="9443662"/>
            <a:ext cx="2929838" cy="497126"/>
          </a:xfrm>
          <a:prstGeom prst="rect">
            <a:avLst/>
          </a:prstGeom>
        </p:spPr>
        <p:txBody>
          <a:bodyPr vert="horz" lIns="92921" tIns="46461" rIns="92921" bIns="46461" rtlCol="0" anchor="b"/>
          <a:lstStyle>
            <a:lvl1pPr algn="r">
              <a:defRPr sz="1200"/>
            </a:lvl1pPr>
          </a:lstStyle>
          <a:p>
            <a:fld id="{EB25CB24-4498-4597-9EB0-EDE63DF532BF}" type="slidenum">
              <a:rPr lang="en-US" smtClean="0"/>
              <a:pPr/>
              <a:t>‹#›</a:t>
            </a:fld>
            <a:endParaRPr lang="en-US"/>
          </a:p>
        </p:txBody>
      </p:sp>
    </p:spTree>
    <p:extLst>
      <p:ext uri="{BB962C8B-B14F-4D97-AF65-F5344CB8AC3E}">
        <p14:creationId xmlns:p14="http://schemas.microsoft.com/office/powerpoint/2010/main" val="3798851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8" cy="497126"/>
          </a:xfrm>
          <a:prstGeom prst="rect">
            <a:avLst/>
          </a:prstGeom>
        </p:spPr>
        <p:txBody>
          <a:bodyPr vert="horz" lIns="92921" tIns="46461" rIns="92921" bIns="46461" rtlCol="0"/>
          <a:lstStyle>
            <a:lvl1pPr algn="l">
              <a:defRPr sz="1200"/>
            </a:lvl1pPr>
          </a:lstStyle>
          <a:p>
            <a:endParaRPr lang="en-IN"/>
          </a:p>
        </p:txBody>
      </p:sp>
      <p:sp>
        <p:nvSpPr>
          <p:cNvPr id="3" name="Date Placeholder 2"/>
          <p:cNvSpPr>
            <a:spLocks noGrp="1"/>
          </p:cNvSpPr>
          <p:nvPr>
            <p:ph type="dt" idx="1"/>
          </p:nvPr>
        </p:nvSpPr>
        <p:spPr>
          <a:xfrm>
            <a:off x="3829762" y="0"/>
            <a:ext cx="2929838" cy="497126"/>
          </a:xfrm>
          <a:prstGeom prst="rect">
            <a:avLst/>
          </a:prstGeom>
        </p:spPr>
        <p:txBody>
          <a:bodyPr vert="horz" lIns="92921" tIns="46461" rIns="92921" bIns="46461" rtlCol="0"/>
          <a:lstStyle>
            <a:lvl1pPr algn="r">
              <a:defRPr sz="1200"/>
            </a:lvl1pPr>
          </a:lstStyle>
          <a:p>
            <a:fld id="{4CAEBD4C-5C4A-4AB5-98B7-C8A0CEE7C2D2}" type="datetimeFigureOut">
              <a:rPr lang="en-US" smtClean="0"/>
              <a:pPr/>
              <a:t>8/30/2016</a:t>
            </a:fld>
            <a:endParaRPr lang="en-IN"/>
          </a:p>
        </p:txBody>
      </p:sp>
      <p:sp>
        <p:nvSpPr>
          <p:cNvPr id="4" name="Slide Image Placeholder 3"/>
          <p:cNvSpPr>
            <a:spLocks noGrp="1" noRot="1" noChangeAspect="1"/>
          </p:cNvSpPr>
          <p:nvPr>
            <p:ph type="sldImg" idx="2"/>
          </p:nvPr>
        </p:nvSpPr>
        <p:spPr>
          <a:xfrm>
            <a:off x="396875" y="744538"/>
            <a:ext cx="5967413" cy="3730625"/>
          </a:xfrm>
          <a:prstGeom prst="rect">
            <a:avLst/>
          </a:prstGeom>
          <a:noFill/>
          <a:ln w="12700">
            <a:solidFill>
              <a:prstClr val="black"/>
            </a:solidFill>
          </a:ln>
        </p:spPr>
        <p:txBody>
          <a:bodyPr vert="horz" lIns="92921" tIns="46461" rIns="92921" bIns="46461" rtlCol="0" anchor="ctr"/>
          <a:lstStyle/>
          <a:p>
            <a:endParaRPr lang="en-IN"/>
          </a:p>
        </p:txBody>
      </p:sp>
      <p:sp>
        <p:nvSpPr>
          <p:cNvPr id="5" name="Notes Placeholder 4"/>
          <p:cNvSpPr>
            <a:spLocks noGrp="1"/>
          </p:cNvSpPr>
          <p:nvPr>
            <p:ph type="body" sz="quarter" idx="3"/>
          </p:nvPr>
        </p:nvSpPr>
        <p:spPr>
          <a:xfrm>
            <a:off x="676117" y="4722695"/>
            <a:ext cx="5408930" cy="4474131"/>
          </a:xfrm>
          <a:prstGeom prst="rect">
            <a:avLst/>
          </a:prstGeom>
        </p:spPr>
        <p:txBody>
          <a:bodyPr vert="horz" lIns="92921" tIns="46461" rIns="92921" bIns="4646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43662"/>
            <a:ext cx="2929838" cy="497126"/>
          </a:xfrm>
          <a:prstGeom prst="rect">
            <a:avLst/>
          </a:prstGeom>
        </p:spPr>
        <p:txBody>
          <a:bodyPr vert="horz" lIns="92921" tIns="46461" rIns="92921" bIns="46461" rtlCol="0" anchor="b"/>
          <a:lstStyle>
            <a:lvl1pPr algn="l">
              <a:defRPr sz="1200"/>
            </a:lvl1pPr>
          </a:lstStyle>
          <a:p>
            <a:endParaRPr lang="en-IN"/>
          </a:p>
        </p:txBody>
      </p:sp>
      <p:sp>
        <p:nvSpPr>
          <p:cNvPr id="7" name="Slide Number Placeholder 6"/>
          <p:cNvSpPr>
            <a:spLocks noGrp="1"/>
          </p:cNvSpPr>
          <p:nvPr>
            <p:ph type="sldNum" sz="quarter" idx="5"/>
          </p:nvPr>
        </p:nvSpPr>
        <p:spPr>
          <a:xfrm>
            <a:off x="3829762" y="9443662"/>
            <a:ext cx="2929838" cy="497126"/>
          </a:xfrm>
          <a:prstGeom prst="rect">
            <a:avLst/>
          </a:prstGeom>
        </p:spPr>
        <p:txBody>
          <a:bodyPr vert="horz" lIns="92921" tIns="46461" rIns="92921" bIns="46461" rtlCol="0" anchor="b"/>
          <a:lstStyle>
            <a:lvl1pPr algn="r">
              <a:defRPr sz="1200"/>
            </a:lvl1pPr>
          </a:lstStyle>
          <a:p>
            <a:fld id="{EBA39231-56A8-4015-A7EE-638E481E5D0D}" type="slidenum">
              <a:rPr lang="en-IN" smtClean="0"/>
              <a:pPr/>
              <a:t>‹#›</a:t>
            </a:fld>
            <a:endParaRPr lang="en-IN"/>
          </a:p>
        </p:txBody>
      </p:sp>
    </p:spTree>
    <p:extLst>
      <p:ext uri="{BB962C8B-B14F-4D97-AF65-F5344CB8AC3E}">
        <p14:creationId xmlns:p14="http://schemas.microsoft.com/office/powerpoint/2010/main" val="74059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BA39231-56A8-4015-A7EE-638E481E5D0D}" type="slidenum">
              <a:rPr lang="en-IN" smtClean="0"/>
              <a:pPr/>
              <a:t>10</a:t>
            </a:fld>
            <a:endParaRPr lang="en-IN"/>
          </a:p>
        </p:txBody>
      </p:sp>
    </p:spTree>
    <p:extLst>
      <p:ext uri="{BB962C8B-B14F-4D97-AF65-F5344CB8AC3E}">
        <p14:creationId xmlns:p14="http://schemas.microsoft.com/office/powerpoint/2010/main" val="2386293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06C8250-1051-4841-BEFB-0C28E5F7D1AF}" type="datetimeFigureOut">
              <a:rPr lang="en-US" smtClean="0"/>
              <a:pPr/>
              <a:t>8/30/2016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DC2B55B-EF57-403E-8B90-D68F7BEDEB4D}"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06C8250-1051-4841-BEFB-0C28E5F7D1AF}" type="datetimeFigureOut">
              <a:rPr lang="en-US" smtClean="0"/>
              <a:pPr/>
              <a:t>8/30/2016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DC2B55B-EF57-403E-8B90-D68F7BEDEB4D}"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06C8250-1051-4841-BEFB-0C28E5F7D1AF}" type="datetimeFigureOut">
              <a:rPr lang="en-US" smtClean="0"/>
              <a:pPr/>
              <a:t>8/30/2016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DC2B55B-EF57-403E-8B90-D68F7BEDEB4D}"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06C8250-1051-4841-BEFB-0C28E5F7D1AF}" type="datetimeFigureOut">
              <a:rPr lang="en-US" smtClean="0"/>
              <a:pPr/>
              <a:t>8/30/2016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DC2B55B-EF57-403E-8B90-D68F7BEDEB4D}"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6C8250-1051-4841-BEFB-0C28E5F7D1AF}" type="datetimeFigureOut">
              <a:rPr lang="en-US" smtClean="0"/>
              <a:pPr/>
              <a:t>8/30/2016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DC2B55B-EF57-403E-8B90-D68F7BEDEB4D}"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06C8250-1051-4841-BEFB-0C28E5F7D1AF}" type="datetimeFigureOut">
              <a:rPr lang="en-US" smtClean="0"/>
              <a:pPr/>
              <a:t>8/30/2016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DC2B55B-EF57-403E-8B90-D68F7BEDEB4D}"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06C8250-1051-4841-BEFB-0C28E5F7D1AF}" type="datetimeFigureOut">
              <a:rPr lang="en-US" smtClean="0"/>
              <a:pPr/>
              <a:t>8/30/2016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DC2B55B-EF57-403E-8B90-D68F7BEDEB4D}"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06C8250-1051-4841-BEFB-0C28E5F7D1AF}" type="datetimeFigureOut">
              <a:rPr lang="en-US" smtClean="0"/>
              <a:pPr/>
              <a:t>8/30/2016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DC2B55B-EF57-403E-8B90-D68F7BEDEB4D}"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C8250-1051-4841-BEFB-0C28E5F7D1AF}" type="datetimeFigureOut">
              <a:rPr lang="en-US" smtClean="0"/>
              <a:pPr/>
              <a:t>8/30/2016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DC2B55B-EF57-403E-8B90-D68F7BEDEB4D}"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6C8250-1051-4841-BEFB-0C28E5F7D1AF}" type="datetimeFigureOut">
              <a:rPr lang="en-US" smtClean="0"/>
              <a:pPr/>
              <a:t>8/30/2016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DC2B55B-EF57-403E-8B90-D68F7BEDEB4D}"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6C8250-1051-4841-BEFB-0C28E5F7D1AF}" type="datetimeFigureOut">
              <a:rPr lang="en-US" smtClean="0"/>
              <a:pPr/>
              <a:t>8/30/2016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DC2B55B-EF57-403E-8B90-D68F7BEDEB4D}"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406C8250-1051-4841-BEFB-0C28E5F7D1AF}" type="datetimeFigureOut">
              <a:rPr lang="en-US" smtClean="0"/>
              <a:pPr/>
              <a:t>8/30/2016</a:t>
            </a:fld>
            <a:endParaRPr lang="en-IN"/>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DC2B55B-EF57-403E-8B90-D68F7BEDEB4D}"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4744" y="1500178"/>
            <a:ext cx="5143536" cy="1015663"/>
          </a:xfrm>
          <a:prstGeom prst="rect">
            <a:avLst/>
          </a:prstGeom>
          <a:noFill/>
        </p:spPr>
        <p:txBody>
          <a:bodyPr wrap="square" rtlCol="0">
            <a:spAutoFit/>
          </a:bodyPr>
          <a:lstStyle/>
          <a:p>
            <a:pPr algn="just"/>
            <a:r>
              <a:rPr lang="en-US" sz="2000" b="1" dirty="0" smtClean="0"/>
              <a:t>Strengthening of Human Resource for Health in Remote and Difficult  Areas: Systematic Reforms and Continuing Challenges</a:t>
            </a:r>
          </a:p>
        </p:txBody>
      </p:sp>
      <p:pic>
        <p:nvPicPr>
          <p:cNvPr id="5" name="Picture 3" descr="C:\Documents and Settings\Sanjay\Desktop\Orissa Map.JPG"/>
          <p:cNvPicPr>
            <a:picLocks noChangeAspect="1" noChangeArrowheads="1"/>
          </p:cNvPicPr>
          <p:nvPr/>
        </p:nvPicPr>
        <p:blipFill>
          <a:blip r:embed="rId2">
            <a:clrChange>
              <a:clrFrom>
                <a:srgbClr val="FFFFFF"/>
              </a:clrFrom>
              <a:clrTo>
                <a:srgbClr val="FFFFFF">
                  <a:alpha val="0"/>
                </a:srgbClr>
              </a:clrTo>
            </a:clrChange>
          </a:blip>
          <a:srcRect l="2717" t="3870" r="2174" b="1562"/>
          <a:stretch>
            <a:fillRect/>
          </a:stretch>
        </p:blipFill>
        <p:spPr bwMode="auto">
          <a:xfrm>
            <a:off x="285720" y="1296694"/>
            <a:ext cx="3387544" cy="2928958"/>
          </a:xfrm>
          <a:prstGeom prst="rect">
            <a:avLst/>
          </a:prstGeom>
          <a:noFill/>
          <a:ln>
            <a:noFill/>
          </a:ln>
        </p:spPr>
      </p:pic>
      <p:sp>
        <p:nvSpPr>
          <p:cNvPr id="6" name="TextBox 5"/>
          <p:cNvSpPr txBox="1"/>
          <p:nvPr/>
        </p:nvSpPr>
        <p:spPr>
          <a:xfrm>
            <a:off x="5076056" y="3865612"/>
            <a:ext cx="3643338" cy="1477328"/>
          </a:xfrm>
          <a:prstGeom prst="rect">
            <a:avLst/>
          </a:prstGeom>
          <a:noFill/>
        </p:spPr>
        <p:txBody>
          <a:bodyPr wrap="square" rtlCol="0">
            <a:spAutoFit/>
          </a:bodyPr>
          <a:lstStyle/>
          <a:p>
            <a:r>
              <a:rPr lang="en-US" b="1" dirty="0" smtClean="0"/>
              <a:t>Presented by:</a:t>
            </a:r>
          </a:p>
          <a:p>
            <a:r>
              <a:rPr lang="en-US" b="1" dirty="0" smtClean="0"/>
              <a:t>Smt. </a:t>
            </a:r>
            <a:r>
              <a:rPr lang="en-US" b="1" dirty="0" err="1" smtClean="0"/>
              <a:t>Arti</a:t>
            </a:r>
            <a:r>
              <a:rPr lang="en-US" b="1" dirty="0" smtClean="0"/>
              <a:t> Ahuja, </a:t>
            </a:r>
            <a:r>
              <a:rPr lang="en-US" b="1" dirty="0" smtClean="0"/>
              <a:t>IAS &amp; </a:t>
            </a:r>
          </a:p>
          <a:p>
            <a:r>
              <a:rPr lang="en-US" b="1" dirty="0" err="1" smtClean="0"/>
              <a:t>Dr</a:t>
            </a:r>
            <a:r>
              <a:rPr lang="en-US" b="1" dirty="0" smtClean="0"/>
              <a:t> </a:t>
            </a:r>
            <a:r>
              <a:rPr lang="en-US" b="1" dirty="0" err="1" smtClean="0"/>
              <a:t>B.P.Mohapatra</a:t>
            </a:r>
            <a:endParaRPr lang="en-US" b="1" dirty="0"/>
          </a:p>
          <a:p>
            <a:r>
              <a:rPr lang="en-US" b="1" dirty="0" smtClean="0"/>
              <a:t> </a:t>
            </a:r>
            <a:r>
              <a:rPr lang="en-US" b="1" dirty="0" smtClean="0"/>
              <a:t>H&amp;FW Department, </a:t>
            </a:r>
          </a:p>
          <a:p>
            <a:r>
              <a:rPr lang="en-US" b="1" dirty="0" smtClean="0"/>
              <a:t>Govt. of Odisha </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20"/>
            <a:ext cx="9001156" cy="523220"/>
          </a:xfrm>
          <a:prstGeom prst="rect">
            <a:avLst/>
          </a:prstGeom>
          <a:noFill/>
        </p:spPr>
        <p:txBody>
          <a:bodyPr wrap="square" rtlCol="0">
            <a:spAutoFit/>
          </a:bodyPr>
          <a:lstStyle/>
          <a:p>
            <a:pPr algn="ctr"/>
            <a:r>
              <a:rPr lang="en-US" sz="2800" b="1" dirty="0" smtClean="0"/>
              <a:t>Counseling </a:t>
            </a:r>
            <a:endParaRPr lang="en-IN" sz="2800" b="1" dirty="0"/>
          </a:p>
        </p:txBody>
      </p:sp>
      <p:sp>
        <p:nvSpPr>
          <p:cNvPr id="4" name="TextBox 3"/>
          <p:cNvSpPr txBox="1"/>
          <p:nvPr/>
        </p:nvSpPr>
        <p:spPr>
          <a:xfrm>
            <a:off x="357158" y="412510"/>
            <a:ext cx="8286808" cy="5016758"/>
          </a:xfrm>
          <a:prstGeom prst="rect">
            <a:avLst/>
          </a:prstGeom>
          <a:noFill/>
        </p:spPr>
        <p:txBody>
          <a:bodyPr wrap="square" rtlCol="0">
            <a:spAutoFit/>
          </a:bodyPr>
          <a:lstStyle/>
          <a:p>
            <a:r>
              <a:rPr lang="en-US" sz="2000" b="1" dirty="0" smtClean="0"/>
              <a:t>For new Recruitments :</a:t>
            </a:r>
          </a:p>
          <a:p>
            <a:pPr marL="173038" indent="-173038" algn="just">
              <a:buFont typeface="Arial" pitchFamily="34" charset="0"/>
              <a:buChar char="•"/>
            </a:pPr>
            <a:r>
              <a:rPr lang="en-US" sz="2000" dirty="0" smtClean="0"/>
              <a:t>Institution wise list of vacancies and merit list of candidates are uploaded in the website.</a:t>
            </a:r>
          </a:p>
          <a:p>
            <a:pPr marL="173038" indent="-173038" algn="just">
              <a:buFont typeface="Arial" pitchFamily="34" charset="0"/>
              <a:buChar char="•"/>
            </a:pPr>
            <a:r>
              <a:rPr lang="en-US" sz="2000" dirty="0" smtClean="0"/>
              <a:t>Counseling and then choice locking is done as per the rank of the candidates in the merit list</a:t>
            </a:r>
          </a:p>
          <a:p>
            <a:pPr marL="173038" indent="-173038" algn="just"/>
            <a:r>
              <a:rPr lang="en-US" sz="2000" b="1" dirty="0" smtClean="0"/>
              <a:t>For transfer : </a:t>
            </a:r>
          </a:p>
          <a:p>
            <a:pPr marL="173038" indent="-173038" algn="just">
              <a:buFont typeface="Arial" pitchFamily="34" charset="0"/>
              <a:buChar char="•"/>
            </a:pPr>
            <a:r>
              <a:rPr lang="en-US" sz="2000" b="1" dirty="0" smtClean="0"/>
              <a:t>Eligible : </a:t>
            </a:r>
            <a:r>
              <a:rPr lang="en-US" sz="2000" dirty="0" smtClean="0"/>
              <a:t>Transfer of Doctors in Public interest or on representation and posting of Doctors on completion of Post Graduation / Sr. </a:t>
            </a:r>
            <a:r>
              <a:rPr lang="en-US" sz="2000" dirty="0" err="1" smtClean="0"/>
              <a:t>Residentship</a:t>
            </a:r>
            <a:endParaRPr lang="en-US" sz="2000" dirty="0" smtClean="0"/>
          </a:p>
          <a:p>
            <a:pPr marL="173038" indent="-173038" algn="just">
              <a:buFont typeface="Arial" pitchFamily="34" charset="0"/>
              <a:buChar char="•"/>
            </a:pPr>
            <a:r>
              <a:rPr lang="en-US" sz="2000" b="1" dirty="0" smtClean="0"/>
              <a:t>Procedures: </a:t>
            </a:r>
          </a:p>
          <a:p>
            <a:pPr marL="630238" lvl="1" indent="-173038" algn="just">
              <a:buFont typeface="Arial" pitchFamily="34" charset="0"/>
              <a:buChar char="•"/>
            </a:pPr>
            <a:r>
              <a:rPr lang="en-US" sz="2000" dirty="0" smtClean="0"/>
              <a:t>Priority list prepared based on weighted score as per years of services in type of districts / institutions.</a:t>
            </a:r>
          </a:p>
          <a:p>
            <a:pPr marL="1087438" lvl="2" indent="-173038" algn="just">
              <a:buFont typeface="Wingdings" pitchFamily="2" charset="2"/>
              <a:buChar char="§"/>
            </a:pPr>
            <a:r>
              <a:rPr lang="en-US" sz="2000" b="1" dirty="0" smtClean="0"/>
              <a:t>For Male candidates: </a:t>
            </a:r>
            <a:r>
              <a:rPr lang="en-US" sz="2000" dirty="0" smtClean="0"/>
              <a:t>Zone A (V3 and/or V4) institutions  X 4.00 / Zone B (any institutions) X 1.00</a:t>
            </a:r>
          </a:p>
          <a:p>
            <a:pPr marL="1087438" lvl="2" indent="-173038" algn="just">
              <a:buFont typeface="Wingdings" pitchFamily="2" charset="2"/>
              <a:buChar char="§"/>
            </a:pPr>
            <a:r>
              <a:rPr lang="en-US" sz="2000" b="1" dirty="0" smtClean="0"/>
              <a:t>Additional </a:t>
            </a:r>
            <a:r>
              <a:rPr lang="en-US" sz="2000" b="1" dirty="0" err="1" smtClean="0"/>
              <a:t>weightage</a:t>
            </a:r>
            <a:r>
              <a:rPr lang="en-US" sz="2000" b="1" dirty="0" smtClean="0"/>
              <a:t> For Female candidates: </a:t>
            </a:r>
            <a:r>
              <a:rPr lang="en-US" sz="2000" dirty="0" smtClean="0"/>
              <a:t>2  marks  for each year  served in Zone A</a:t>
            </a:r>
          </a:p>
          <a:p>
            <a:pPr marL="630238" lvl="2" indent="-173038" algn="just">
              <a:buFont typeface="Arial" pitchFamily="34" charset="0"/>
              <a:buChar char="•"/>
            </a:pPr>
            <a:r>
              <a:rPr lang="en-US" sz="2000" b="1" dirty="0" smtClean="0"/>
              <a:t>Counseling and choice locking </a:t>
            </a:r>
            <a:r>
              <a:rPr lang="en-US" sz="2000" dirty="0" smtClean="0"/>
              <a:t>–</a:t>
            </a:r>
            <a:r>
              <a:rPr lang="en-US" sz="2000" b="1" dirty="0" smtClean="0"/>
              <a:t> </a:t>
            </a:r>
            <a:r>
              <a:rPr lang="en-US" sz="2000" dirty="0" smtClean="0"/>
              <a:t>Done as in case of new recruitments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571472" y="1285864"/>
            <a:ext cx="4071966" cy="3214710"/>
          </a:xfrm>
          <a:prstGeom prst="rect">
            <a:avLst/>
          </a:prstGeom>
          <a:noFill/>
          <a:ln w="9525">
            <a:noFill/>
            <a:miter lim="800000"/>
            <a:headEnd/>
            <a:tailEnd/>
          </a:ln>
        </p:spPr>
      </p:pic>
      <p:pic>
        <p:nvPicPr>
          <p:cNvPr id="3" name="Picture 2"/>
          <p:cNvPicPr/>
          <p:nvPr/>
        </p:nvPicPr>
        <p:blipFill>
          <a:blip r:embed="rId3"/>
          <a:srcRect/>
          <a:stretch>
            <a:fillRect/>
          </a:stretch>
        </p:blipFill>
        <p:spPr bwMode="auto">
          <a:xfrm>
            <a:off x="4500562" y="1285864"/>
            <a:ext cx="4071966" cy="3214710"/>
          </a:xfrm>
          <a:prstGeom prst="rect">
            <a:avLst/>
          </a:prstGeom>
          <a:noFill/>
          <a:ln w="9525">
            <a:noFill/>
            <a:miter lim="800000"/>
            <a:headEnd/>
            <a:tailEnd/>
          </a:ln>
        </p:spPr>
      </p:pic>
      <p:sp>
        <p:nvSpPr>
          <p:cNvPr id="4" name="TextBox 3"/>
          <p:cNvSpPr txBox="1"/>
          <p:nvPr/>
        </p:nvSpPr>
        <p:spPr>
          <a:xfrm>
            <a:off x="214282" y="285732"/>
            <a:ext cx="8929718" cy="523220"/>
          </a:xfrm>
          <a:prstGeom prst="rect">
            <a:avLst/>
          </a:prstGeom>
          <a:noFill/>
        </p:spPr>
        <p:txBody>
          <a:bodyPr wrap="square" rtlCol="0">
            <a:spAutoFit/>
          </a:bodyPr>
          <a:lstStyle/>
          <a:p>
            <a:pPr algn="ctr"/>
            <a:r>
              <a:rPr lang="en-US" dirty="0" smtClean="0"/>
              <a:t> </a:t>
            </a:r>
            <a:r>
              <a:rPr lang="en-US" sz="2800" b="1" dirty="0" smtClean="0"/>
              <a:t>e- Counseling System  </a:t>
            </a:r>
          </a:p>
        </p:txBody>
      </p:sp>
      <p:sp>
        <p:nvSpPr>
          <p:cNvPr id="5" name="TextBox 4"/>
          <p:cNvSpPr txBox="1"/>
          <p:nvPr/>
        </p:nvSpPr>
        <p:spPr>
          <a:xfrm>
            <a:off x="785786" y="4857764"/>
            <a:ext cx="7929618" cy="369332"/>
          </a:xfrm>
          <a:prstGeom prst="rect">
            <a:avLst/>
          </a:prstGeom>
          <a:noFill/>
        </p:spPr>
        <p:txBody>
          <a:bodyPr wrap="square" rtlCol="0">
            <a:spAutoFit/>
          </a:bodyPr>
          <a:lstStyle/>
          <a:p>
            <a:pPr algn="ctr"/>
            <a:r>
              <a:rPr lang="en-US" dirty="0" smtClean="0"/>
              <a:t> It’s a part of Odisha Health Workforce  Information System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0"/>
            <a:ext cx="8929718" cy="523220"/>
          </a:xfrm>
          <a:prstGeom prst="rect">
            <a:avLst/>
          </a:prstGeom>
          <a:noFill/>
        </p:spPr>
        <p:txBody>
          <a:bodyPr wrap="square" rtlCol="0">
            <a:spAutoFit/>
          </a:bodyPr>
          <a:lstStyle/>
          <a:p>
            <a:pPr algn="ctr"/>
            <a:r>
              <a:rPr lang="en-US" sz="2800" b="1" dirty="0" smtClean="0"/>
              <a:t>Place Based Incentives (PBI) </a:t>
            </a:r>
            <a:endParaRPr lang="en-IN" sz="2800" b="1" dirty="0"/>
          </a:p>
        </p:txBody>
      </p:sp>
      <p:sp>
        <p:nvSpPr>
          <p:cNvPr id="3" name="TextBox 2"/>
          <p:cNvSpPr txBox="1"/>
          <p:nvPr/>
        </p:nvSpPr>
        <p:spPr>
          <a:xfrm>
            <a:off x="285720" y="428608"/>
            <a:ext cx="8358246" cy="4832092"/>
          </a:xfrm>
          <a:prstGeom prst="rect">
            <a:avLst/>
          </a:prstGeom>
          <a:noFill/>
        </p:spPr>
        <p:txBody>
          <a:bodyPr wrap="square" rtlCol="0">
            <a:spAutoFit/>
          </a:bodyPr>
          <a:lstStyle/>
          <a:p>
            <a:pPr marL="268288" indent="-268288" algn="just"/>
            <a:r>
              <a:rPr lang="en-US" b="1" dirty="0" smtClean="0"/>
              <a:t>Range of Incentive :</a:t>
            </a:r>
          </a:p>
          <a:p>
            <a:pPr marL="268288" indent="-268288" algn="just"/>
            <a:endParaRPr lang="en-US" b="1" dirty="0" smtClean="0"/>
          </a:p>
          <a:p>
            <a:pPr marL="268288" indent="-268288" algn="just"/>
            <a:r>
              <a:rPr lang="en-US" b="1" dirty="0" smtClean="0"/>
              <a:t>General Medical Officer  </a:t>
            </a:r>
            <a:r>
              <a:rPr lang="en-US" dirty="0" smtClean="0"/>
              <a:t>: Max. - 40000/- for most difficult V4 institutions</a:t>
            </a:r>
          </a:p>
          <a:p>
            <a:pPr marL="268288" indent="-268288" algn="just"/>
            <a:r>
              <a:rPr lang="en-US" b="1" dirty="0" smtClean="0"/>
              <a:t>Specialist</a:t>
            </a:r>
            <a:r>
              <a:rPr lang="en-US" dirty="0" smtClean="0"/>
              <a:t> : Max. - 80000/- for most difficult V4 institutions</a:t>
            </a:r>
          </a:p>
          <a:p>
            <a:pPr marL="268288" indent="-268288" algn="just"/>
            <a:endParaRPr lang="en-US" b="1" dirty="0" smtClean="0"/>
          </a:p>
          <a:p>
            <a:pPr marL="268288" indent="-268288" algn="just"/>
            <a:r>
              <a:rPr lang="en-US" b="1" dirty="0" smtClean="0"/>
              <a:t>Eligibility : </a:t>
            </a:r>
          </a:p>
          <a:p>
            <a:pPr marL="268288" indent="-268288" algn="just">
              <a:buFont typeface="Arial" pitchFamily="34" charset="0"/>
              <a:buChar char="•"/>
            </a:pPr>
            <a:r>
              <a:rPr lang="en-US" dirty="0" smtClean="0"/>
              <a:t>Place based incentives will be admissible only on and performing the duty regularly.</a:t>
            </a:r>
          </a:p>
          <a:p>
            <a:pPr marL="268288" indent="-268288" algn="just">
              <a:buFont typeface="Arial" pitchFamily="34" charset="0"/>
              <a:buChar char="•"/>
            </a:pPr>
            <a:r>
              <a:rPr lang="en-US" dirty="0" smtClean="0"/>
              <a:t>The MO I/C of CHC and other Health institutions  shall furnish  a certificate every month  to their concerned CDMOs  in respect of the Medical Officers working  under  their administrative control  to the effect that the concerned Medical Officer has stayed and performed  his duty at his respective place of posting basing on which  the place based  incentive shall be drawn.</a:t>
            </a:r>
          </a:p>
          <a:p>
            <a:pPr marL="268288" indent="-268288" algn="just"/>
            <a:endParaRPr lang="en-US" dirty="0" smtClean="0"/>
          </a:p>
          <a:p>
            <a:pPr marL="268288" indent="-268288" algn="just"/>
            <a:r>
              <a:rPr lang="en-US" b="1" dirty="0" smtClean="0"/>
              <a:t>Year of  implementation : 2015-16</a:t>
            </a:r>
          </a:p>
          <a:p>
            <a:pPr marL="268288" indent="-268288" algn="just"/>
            <a:r>
              <a:rPr lang="en-US" b="1" dirty="0" smtClean="0"/>
              <a:t>Achievement till date : </a:t>
            </a:r>
            <a:r>
              <a:rPr lang="en-US" dirty="0" smtClean="0"/>
              <a:t>628 out of 1393 (45%) doctors are getting PBI in KBK+ districts </a:t>
            </a:r>
          </a:p>
          <a:p>
            <a:pPr marL="268288" indent="-268288" algn="just"/>
            <a:r>
              <a:rPr lang="en-US" dirty="0"/>
              <a:t>	</a:t>
            </a:r>
            <a:r>
              <a:rPr lang="en-US" dirty="0" smtClean="0"/>
              <a:t>		       1005 </a:t>
            </a:r>
            <a:r>
              <a:rPr lang="en-US" dirty="0"/>
              <a:t>out of </a:t>
            </a:r>
            <a:r>
              <a:rPr lang="en-US" dirty="0" smtClean="0"/>
              <a:t>4812 (21%) </a:t>
            </a:r>
            <a:r>
              <a:rPr lang="en-US" dirty="0"/>
              <a:t>doctors are getting PBI in </a:t>
            </a:r>
            <a:r>
              <a:rPr lang="en-US" dirty="0" smtClean="0"/>
              <a:t>the State </a:t>
            </a:r>
          </a:p>
          <a:p>
            <a:pPr marL="268288" indent="-268288" algn="just"/>
            <a:endParaRPr lang="en-IN"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0"/>
            <a:ext cx="8929718" cy="523220"/>
          </a:xfrm>
          <a:prstGeom prst="rect">
            <a:avLst/>
          </a:prstGeom>
        </p:spPr>
        <p:txBody>
          <a:bodyPr wrap="square">
            <a:spAutoFit/>
          </a:bodyPr>
          <a:lstStyle/>
          <a:p>
            <a:pPr marL="273050" indent="-273050" algn="ctr"/>
            <a:r>
              <a:rPr lang="en-US" sz="2800" b="1" dirty="0" smtClean="0"/>
              <a:t>Other Initiatives</a:t>
            </a:r>
          </a:p>
        </p:txBody>
      </p:sp>
      <p:sp>
        <p:nvSpPr>
          <p:cNvPr id="3" name="TextBox 2"/>
          <p:cNvSpPr txBox="1"/>
          <p:nvPr/>
        </p:nvSpPr>
        <p:spPr>
          <a:xfrm>
            <a:off x="285720" y="428608"/>
            <a:ext cx="8286808" cy="5078313"/>
          </a:xfrm>
          <a:prstGeom prst="rect">
            <a:avLst/>
          </a:prstGeom>
          <a:noFill/>
        </p:spPr>
        <p:txBody>
          <a:bodyPr wrap="square" rtlCol="0">
            <a:spAutoFit/>
          </a:bodyPr>
          <a:lstStyle/>
          <a:p>
            <a:pPr marL="342900" indent="-342900" algn="just">
              <a:buFont typeface="+mj-lt"/>
              <a:buAutoNum type="arabicPeriod"/>
            </a:pPr>
            <a:r>
              <a:rPr lang="en-US" dirty="0" smtClean="0"/>
              <a:t>408 long </a:t>
            </a:r>
            <a:r>
              <a:rPr lang="en-US" b="1" dirty="0" smtClean="0"/>
              <a:t>absentee doctors removed from service </a:t>
            </a:r>
            <a:r>
              <a:rPr lang="en-US" dirty="0" smtClean="0"/>
              <a:t>and</a:t>
            </a:r>
            <a:r>
              <a:rPr lang="en-US" b="1" dirty="0" smtClean="0"/>
              <a:t> </a:t>
            </a:r>
            <a:r>
              <a:rPr lang="en-US" dirty="0" smtClean="0"/>
              <a:t>372 </a:t>
            </a:r>
            <a:r>
              <a:rPr lang="en-US" b="1" dirty="0" smtClean="0"/>
              <a:t>vacancies filled up</a:t>
            </a:r>
            <a:r>
              <a:rPr lang="en-US" dirty="0" smtClean="0"/>
              <a:t>.</a:t>
            </a:r>
          </a:p>
          <a:p>
            <a:pPr marL="342900" indent="-342900" algn="just">
              <a:buFont typeface="+mj-lt"/>
              <a:buAutoNum type="arabicPeriod"/>
            </a:pPr>
            <a:endParaRPr lang="en-US" dirty="0" smtClean="0"/>
          </a:p>
          <a:p>
            <a:pPr marL="342900" indent="-342900" algn="just">
              <a:buFont typeface="+mj-lt"/>
              <a:buAutoNum type="arabicPeriod"/>
            </a:pPr>
            <a:r>
              <a:rPr lang="en-US" dirty="0" smtClean="0"/>
              <a:t>596 </a:t>
            </a:r>
            <a:r>
              <a:rPr lang="en-US" b="1" dirty="0" smtClean="0"/>
              <a:t>Adhoc and </a:t>
            </a:r>
            <a:r>
              <a:rPr lang="en-US" dirty="0" smtClean="0"/>
              <a:t>466 </a:t>
            </a:r>
            <a:r>
              <a:rPr lang="en-US" b="1" dirty="0" smtClean="0"/>
              <a:t>contractual doctors appointed</a:t>
            </a:r>
            <a:r>
              <a:rPr lang="en-US" dirty="0" smtClean="0"/>
              <a:t>.</a:t>
            </a:r>
          </a:p>
          <a:p>
            <a:pPr marL="342900" indent="-342900" algn="just">
              <a:buFont typeface="+mj-lt"/>
              <a:buAutoNum type="arabicPeriod"/>
            </a:pPr>
            <a:endParaRPr lang="en-US" dirty="0" smtClean="0"/>
          </a:p>
          <a:p>
            <a:pPr marL="342900" indent="-342900" algn="just">
              <a:buFont typeface="+mj-lt"/>
              <a:buAutoNum type="arabicPeriod"/>
            </a:pPr>
            <a:r>
              <a:rPr lang="en-US" b="1" dirty="0" smtClean="0"/>
              <a:t>Power vested with  CDMO</a:t>
            </a:r>
            <a:r>
              <a:rPr lang="en-US" dirty="0" smtClean="0"/>
              <a:t> for  posting of Contractual Doctors  &amp; Paramedics </a:t>
            </a:r>
          </a:p>
          <a:p>
            <a:pPr marL="342900" indent="-342900" algn="just">
              <a:buFont typeface="+mj-lt"/>
              <a:buAutoNum type="arabicPeriod"/>
            </a:pPr>
            <a:endParaRPr lang="en-US" dirty="0" smtClean="0"/>
          </a:p>
          <a:p>
            <a:pPr marL="342900" indent="-342900" algn="just">
              <a:buFont typeface="+mj-lt"/>
              <a:buAutoNum type="arabicPeriod"/>
            </a:pPr>
            <a:r>
              <a:rPr lang="en-US" b="1" dirty="0" smtClean="0"/>
              <a:t>Collectors allowed deployment of doctors </a:t>
            </a:r>
            <a:r>
              <a:rPr lang="en-US" dirty="0" smtClean="0"/>
              <a:t>within district.</a:t>
            </a:r>
          </a:p>
          <a:p>
            <a:pPr marL="342900" indent="-342900" algn="just">
              <a:buFont typeface="+mj-lt"/>
              <a:buAutoNum type="arabicPeriod"/>
            </a:pPr>
            <a:endParaRPr lang="en-US" dirty="0" smtClean="0"/>
          </a:p>
          <a:p>
            <a:pPr marL="342900" lvl="0" indent="-342900" algn="just">
              <a:buFont typeface="+mj-lt"/>
              <a:buAutoNum type="arabicPeriod"/>
            </a:pPr>
            <a:r>
              <a:rPr lang="en-US" b="1" dirty="0" smtClean="0"/>
              <a:t>Additional mark in PG entrance exam: </a:t>
            </a:r>
            <a:r>
              <a:rPr lang="en-US" dirty="0" smtClean="0"/>
              <a:t>Doctors working in V1 to V4 institutions are entitled for additional mark in PG entrance examination.</a:t>
            </a:r>
          </a:p>
          <a:p>
            <a:pPr marL="342900" lvl="0" indent="-342900" algn="just">
              <a:buFont typeface="+mj-lt"/>
              <a:buAutoNum type="arabicPeriod"/>
            </a:pPr>
            <a:endParaRPr lang="en-US" dirty="0" smtClean="0"/>
          </a:p>
          <a:p>
            <a:pPr marL="342900" lvl="0" indent="-342900" algn="just">
              <a:buFont typeface="+mj-lt"/>
              <a:buAutoNum type="arabicPeriod"/>
            </a:pPr>
            <a:r>
              <a:rPr lang="en-US" dirty="0" smtClean="0"/>
              <a:t>Steps have been taken to increase the </a:t>
            </a:r>
            <a:r>
              <a:rPr lang="en-US" b="1" dirty="0" smtClean="0"/>
              <a:t>intake capacity of Govt. Medical Colleges </a:t>
            </a:r>
            <a:r>
              <a:rPr lang="en-US" dirty="0" smtClean="0"/>
              <a:t>to 450 to 650 and establishment of 6 new Medical Colleges (2 in KBK+ districts) and 2 public setup undertaking in full swing to enhance availability of doctors in the State.</a:t>
            </a:r>
          </a:p>
          <a:p>
            <a:pPr marL="342900" lvl="0" indent="-342900" algn="just">
              <a:buFont typeface="+mj-lt"/>
              <a:buAutoNum type="arabicPeriod"/>
            </a:pPr>
            <a:endParaRPr lang="en-US" dirty="0" smtClean="0"/>
          </a:p>
          <a:p>
            <a:pPr marL="342900" lvl="0" indent="-342900" algn="just">
              <a:buFont typeface="+mj-lt"/>
              <a:buAutoNum type="arabicPeriod"/>
            </a:pPr>
            <a:r>
              <a:rPr lang="en-US" dirty="0" smtClean="0"/>
              <a:t>Additional </a:t>
            </a:r>
            <a:r>
              <a:rPr lang="en-US" b="1" dirty="0" smtClean="0"/>
              <a:t>500 posts of doctors and 6826 posts of paramedics created</a:t>
            </a:r>
            <a:r>
              <a:rPr lang="en-US" dirty="0" smtClean="0"/>
              <a:t>, now under  recruitment.</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0"/>
            <a:ext cx="8501122" cy="523220"/>
          </a:xfrm>
          <a:prstGeom prst="rect">
            <a:avLst/>
          </a:prstGeom>
          <a:noFill/>
        </p:spPr>
        <p:txBody>
          <a:bodyPr wrap="square" rtlCol="0">
            <a:spAutoFit/>
          </a:bodyPr>
          <a:lstStyle/>
          <a:p>
            <a:pPr marL="273050" indent="-273050" algn="ctr"/>
            <a:r>
              <a:rPr lang="en-US" sz="2800" b="1" dirty="0" smtClean="0"/>
              <a:t>Outcome </a:t>
            </a:r>
          </a:p>
        </p:txBody>
      </p:sp>
      <p:graphicFrame>
        <p:nvGraphicFramePr>
          <p:cNvPr id="4" name="Chart 3"/>
          <p:cNvGraphicFramePr>
            <a:graphicFrameLocks/>
          </p:cNvGraphicFramePr>
          <p:nvPr/>
        </p:nvGraphicFramePr>
        <p:xfrm>
          <a:off x="500034" y="785798"/>
          <a:ext cx="3857652" cy="25003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357158" y="3286128"/>
          <a:ext cx="4143404" cy="228601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714876" y="1343747"/>
            <a:ext cx="3929090" cy="2585323"/>
          </a:xfrm>
          <a:prstGeom prst="rect">
            <a:avLst/>
          </a:prstGeom>
          <a:noFill/>
        </p:spPr>
        <p:txBody>
          <a:bodyPr wrap="square" rtlCol="0">
            <a:spAutoFit/>
          </a:bodyPr>
          <a:lstStyle/>
          <a:p>
            <a:pPr marL="230188" indent="-230188" algn="just">
              <a:buFont typeface="Arial" pitchFamily="34" charset="0"/>
              <a:buChar char="•"/>
            </a:pPr>
            <a:r>
              <a:rPr lang="en-US" b="1" dirty="0" smtClean="0"/>
              <a:t>Substantial decrease in vacancies</a:t>
            </a:r>
            <a:r>
              <a:rPr lang="en-US" dirty="0" smtClean="0"/>
              <a:t> of Doctors in KBK+ districts from 45.51% in 2014-15 to 32.75% in 2015-16.</a:t>
            </a:r>
          </a:p>
          <a:p>
            <a:pPr marL="230188" indent="-230188" algn="just"/>
            <a:endParaRPr lang="en-US" dirty="0" smtClean="0"/>
          </a:p>
          <a:p>
            <a:pPr marL="230188" indent="-230188" algn="just">
              <a:buFont typeface="Arial" pitchFamily="34" charset="0"/>
              <a:buChar char="•"/>
            </a:pPr>
            <a:r>
              <a:rPr lang="en-US" dirty="0" smtClean="0"/>
              <a:t>12.33% increase in IPD from 2013-14 to 2015-16 in KBK+ districts.</a:t>
            </a:r>
          </a:p>
          <a:p>
            <a:pPr marL="230188" indent="-230188" algn="just"/>
            <a:endParaRPr lang="en-US" dirty="0" smtClean="0"/>
          </a:p>
          <a:p>
            <a:pPr marL="230188" indent="-230188" algn="just">
              <a:buFont typeface="Arial" pitchFamily="34" charset="0"/>
              <a:buChar char="•"/>
            </a:pPr>
            <a:r>
              <a:rPr lang="en-US" dirty="0" smtClean="0"/>
              <a:t>16.64% increase in OPD from 2013-14 to 2015-16 in KBK+ districts.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0232" y="1857368"/>
            <a:ext cx="6143668" cy="646331"/>
          </a:xfrm>
          <a:prstGeom prst="rect">
            <a:avLst/>
          </a:prstGeom>
          <a:noFill/>
        </p:spPr>
        <p:txBody>
          <a:bodyPr wrap="square" rtlCol="0">
            <a:spAutoFit/>
          </a:bodyPr>
          <a:lstStyle/>
          <a:p>
            <a:pPr algn="ctr"/>
            <a:r>
              <a:rPr lang="en-US" sz="3600" b="1" dirty="0" smtClean="0"/>
              <a:t> Thanks </a:t>
            </a:r>
            <a:endParaRPr lang="en-US" sz="3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9"/>
          <p:cNvGrpSpPr/>
          <p:nvPr/>
        </p:nvGrpSpPr>
        <p:grpSpPr>
          <a:xfrm>
            <a:off x="357158" y="1363891"/>
            <a:ext cx="4786346" cy="3422435"/>
            <a:chOff x="1794804" y="969129"/>
            <a:chExt cx="5602127" cy="4919742"/>
          </a:xfrm>
        </p:grpSpPr>
        <p:sp>
          <p:nvSpPr>
            <p:cNvPr id="16" name="Oval 15"/>
            <p:cNvSpPr/>
            <p:nvPr/>
          </p:nvSpPr>
          <p:spPr>
            <a:xfrm>
              <a:off x="3573836" y="969129"/>
              <a:ext cx="22098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solidFill>
                    <a:schemeClr val="tx1"/>
                  </a:solidFill>
                </a:rPr>
                <a:t>Policy</a:t>
              </a:r>
              <a:endParaRPr lang="en-US" sz="1600" dirty="0">
                <a:solidFill>
                  <a:schemeClr val="tx1"/>
                </a:solidFill>
              </a:endParaRPr>
            </a:p>
          </p:txBody>
        </p:sp>
        <p:grpSp>
          <p:nvGrpSpPr>
            <p:cNvPr id="17" name="Group 12"/>
            <p:cNvGrpSpPr/>
            <p:nvPr/>
          </p:nvGrpSpPr>
          <p:grpSpPr>
            <a:xfrm>
              <a:off x="1794804" y="1838551"/>
              <a:ext cx="5602127" cy="4050320"/>
              <a:chOff x="1379808" y="1024596"/>
              <a:chExt cx="5602127" cy="4050320"/>
            </a:xfrm>
          </p:grpSpPr>
          <p:sp>
            <p:nvSpPr>
              <p:cNvPr id="18" name="Oval 17"/>
              <p:cNvSpPr/>
              <p:nvPr/>
            </p:nvSpPr>
            <p:spPr>
              <a:xfrm>
                <a:off x="1379808" y="1024596"/>
                <a:ext cx="22098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1600" dirty="0" smtClean="0">
                    <a:solidFill>
                      <a:schemeClr val="tx1"/>
                    </a:solidFill>
                  </a:rPr>
                  <a:t>Finance</a:t>
                </a:r>
                <a:endParaRPr lang="en-IN" sz="1600" dirty="0" smtClean="0">
                  <a:solidFill>
                    <a:schemeClr val="tx1"/>
                  </a:solidFill>
                </a:endParaRPr>
              </a:p>
              <a:p>
                <a:pPr algn="ctr"/>
                <a:endParaRPr lang="en-US" sz="1600" dirty="0">
                  <a:solidFill>
                    <a:schemeClr val="tx1"/>
                  </a:solidFill>
                </a:endParaRPr>
              </a:p>
            </p:txBody>
          </p:sp>
          <p:grpSp>
            <p:nvGrpSpPr>
              <p:cNvPr id="19" name="Group 14"/>
              <p:cNvGrpSpPr/>
              <p:nvPr/>
            </p:nvGrpSpPr>
            <p:grpSpPr>
              <a:xfrm>
                <a:off x="3984676" y="1295400"/>
                <a:ext cx="2997259" cy="3779516"/>
                <a:chOff x="3984676" y="1295400"/>
                <a:chExt cx="2997259" cy="3779516"/>
              </a:xfrm>
            </p:grpSpPr>
            <p:sp>
              <p:nvSpPr>
                <p:cNvPr id="22" name="Oval 21"/>
                <p:cNvSpPr/>
                <p:nvPr/>
              </p:nvSpPr>
              <p:spPr>
                <a:xfrm>
                  <a:off x="4724400" y="1295400"/>
                  <a:ext cx="2257535"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1600" dirty="0" smtClean="0">
                      <a:solidFill>
                        <a:schemeClr val="tx1"/>
                      </a:solidFill>
                    </a:rPr>
                    <a:t>De- </a:t>
                  </a:r>
                  <a:r>
                    <a:rPr lang="en-US" sz="1600" dirty="0" err="1" smtClean="0">
                      <a:solidFill>
                        <a:schemeClr val="tx1"/>
                      </a:solidFill>
                    </a:rPr>
                    <a:t>centralisation</a:t>
                  </a:r>
                  <a:endParaRPr lang="en-IN" sz="1600" dirty="0" smtClean="0">
                    <a:solidFill>
                      <a:schemeClr val="tx1"/>
                    </a:solidFill>
                  </a:endParaRPr>
                </a:p>
              </p:txBody>
            </p:sp>
            <p:sp>
              <p:nvSpPr>
                <p:cNvPr id="23" name="Oval 22"/>
                <p:cNvSpPr/>
                <p:nvPr/>
              </p:nvSpPr>
              <p:spPr>
                <a:xfrm>
                  <a:off x="3984676" y="3017516"/>
                  <a:ext cx="22098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1600" dirty="0" smtClean="0">
                      <a:solidFill>
                        <a:schemeClr val="tx1"/>
                      </a:solidFill>
                    </a:rPr>
                    <a:t>Mutual agreement</a:t>
                  </a:r>
                  <a:endParaRPr lang="en-IN" sz="1600" dirty="0">
                    <a:solidFill>
                      <a:schemeClr val="tx1"/>
                    </a:solidFill>
                  </a:endParaRPr>
                </a:p>
              </p:txBody>
            </p:sp>
          </p:grpSp>
          <p:sp>
            <p:nvSpPr>
              <p:cNvPr id="20" name="Oval 19"/>
              <p:cNvSpPr/>
              <p:nvPr/>
            </p:nvSpPr>
            <p:spPr>
              <a:xfrm>
                <a:off x="1961272" y="2839328"/>
                <a:ext cx="22098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1600" dirty="0" smtClean="0">
                    <a:solidFill>
                      <a:schemeClr val="tx1"/>
                    </a:solidFill>
                  </a:rPr>
                  <a:t>Education</a:t>
                </a:r>
                <a:endParaRPr lang="en-IN" sz="1600" dirty="0" smtClean="0">
                  <a:solidFill>
                    <a:schemeClr val="tx1"/>
                  </a:solidFill>
                </a:endParaRPr>
              </a:p>
              <a:p>
                <a:pPr algn="ctr"/>
                <a:endParaRPr lang="en-US" sz="1600" dirty="0">
                  <a:solidFill>
                    <a:schemeClr val="tx1"/>
                  </a:solidFill>
                </a:endParaRPr>
              </a:p>
            </p:txBody>
          </p:sp>
          <p:sp>
            <p:nvSpPr>
              <p:cNvPr id="21" name="Oval 20"/>
              <p:cNvSpPr/>
              <p:nvPr/>
            </p:nvSpPr>
            <p:spPr>
              <a:xfrm>
                <a:off x="3048000" y="1676400"/>
                <a:ext cx="22098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1600" dirty="0" smtClean="0">
                    <a:solidFill>
                      <a:schemeClr val="tx1"/>
                    </a:solidFill>
                  </a:rPr>
                  <a:t>Human Resource Management</a:t>
                </a:r>
                <a:endParaRPr lang="en-IN" sz="1600" dirty="0">
                  <a:solidFill>
                    <a:schemeClr val="tx1"/>
                  </a:solidFill>
                </a:endParaRPr>
              </a:p>
            </p:txBody>
          </p:sp>
        </p:grpSp>
      </p:grpSp>
      <p:sp>
        <p:nvSpPr>
          <p:cNvPr id="25" name="TextBox 24"/>
          <p:cNvSpPr txBox="1"/>
          <p:nvPr/>
        </p:nvSpPr>
        <p:spPr>
          <a:xfrm>
            <a:off x="5214942" y="1164445"/>
            <a:ext cx="3357586" cy="3970318"/>
          </a:xfrm>
          <a:prstGeom prst="rect">
            <a:avLst/>
          </a:prstGeom>
          <a:noFill/>
        </p:spPr>
        <p:txBody>
          <a:bodyPr wrap="square" rtlCol="0">
            <a:spAutoFit/>
          </a:bodyPr>
          <a:lstStyle/>
          <a:p>
            <a:r>
              <a:rPr lang="en-US" b="1" dirty="0" smtClean="0"/>
              <a:t>State’s Perspective  for Improved  HRH Management:</a:t>
            </a:r>
          </a:p>
          <a:p>
            <a:endParaRPr lang="en-US" dirty="0"/>
          </a:p>
          <a:p>
            <a:pPr marL="174625" indent="-174625" algn="just">
              <a:buFont typeface="Arial" pitchFamily="34" charset="0"/>
              <a:buChar char="•"/>
            </a:pPr>
            <a:r>
              <a:rPr lang="en-US" dirty="0" smtClean="0"/>
              <a:t>Robust Policy  with equity focus</a:t>
            </a:r>
          </a:p>
          <a:p>
            <a:pPr marL="174625" indent="-174625" algn="just">
              <a:buFont typeface="Arial" pitchFamily="34" charset="0"/>
              <a:buChar char="•"/>
            </a:pPr>
            <a:r>
              <a:rPr lang="en-US" dirty="0" smtClean="0"/>
              <a:t>Decentralization and local leadership</a:t>
            </a:r>
          </a:p>
          <a:p>
            <a:pPr marL="174625" indent="-174625" algn="just">
              <a:buFont typeface="Arial" pitchFamily="34" charset="0"/>
              <a:buChar char="•"/>
            </a:pPr>
            <a:r>
              <a:rPr lang="en-US" dirty="0" smtClean="0"/>
              <a:t>Mutual agreement– Counseling, Bond (in process) etc.</a:t>
            </a:r>
          </a:p>
          <a:p>
            <a:pPr marL="174625" indent="-174625" algn="just">
              <a:buFont typeface="Arial" pitchFamily="34" charset="0"/>
              <a:buChar char="•"/>
            </a:pPr>
            <a:r>
              <a:rPr lang="en-US" dirty="0" smtClean="0"/>
              <a:t>Paying for performance</a:t>
            </a:r>
          </a:p>
          <a:p>
            <a:pPr marL="174625" indent="-174625" algn="just">
              <a:buFont typeface="Arial" pitchFamily="34" charset="0"/>
              <a:buChar char="•"/>
            </a:pPr>
            <a:r>
              <a:rPr lang="en-US" dirty="0" smtClean="0"/>
              <a:t>Priority on difficult areas</a:t>
            </a:r>
          </a:p>
          <a:p>
            <a:pPr marL="174625" indent="-174625" algn="just">
              <a:buFont typeface="Arial" pitchFamily="34" charset="0"/>
              <a:buChar char="•"/>
            </a:pPr>
            <a:r>
              <a:rPr lang="en-US" dirty="0" smtClean="0"/>
              <a:t>Expansion of scope for production of clinical HR</a:t>
            </a:r>
          </a:p>
          <a:p>
            <a:pPr marL="174625" indent="-174625" algn="just">
              <a:buFont typeface="Arial" pitchFamily="34" charset="0"/>
              <a:buChar char="•"/>
            </a:pPr>
            <a:r>
              <a:rPr lang="en-US" dirty="0" smtClean="0"/>
              <a:t>Commitment for additional investment </a:t>
            </a:r>
            <a:endParaRPr lang="en-IN" dirty="0"/>
          </a:p>
        </p:txBody>
      </p:sp>
      <p:sp>
        <p:nvSpPr>
          <p:cNvPr id="27" name="Rectangle 26"/>
          <p:cNvSpPr/>
          <p:nvPr/>
        </p:nvSpPr>
        <p:spPr>
          <a:xfrm>
            <a:off x="0" y="0"/>
            <a:ext cx="9144000" cy="523220"/>
          </a:xfrm>
          <a:prstGeom prst="rect">
            <a:avLst/>
          </a:prstGeom>
        </p:spPr>
        <p:txBody>
          <a:bodyPr wrap="square">
            <a:spAutoFit/>
          </a:bodyPr>
          <a:lstStyle/>
          <a:p>
            <a:pPr algn="ctr"/>
            <a:r>
              <a:rPr lang="en-US" sz="2800" b="1" dirty="0" smtClean="0"/>
              <a:t>Human Resource for Health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14282" y="571484"/>
            <a:ext cx="8501122" cy="2643206"/>
            <a:chOff x="214282" y="571484"/>
            <a:chExt cx="8501122" cy="2643206"/>
          </a:xfrm>
        </p:grpSpPr>
        <p:pic>
          <p:nvPicPr>
            <p:cNvPr id="1031" name="Picture 7" descr="C:\Users\Public\HR Photo\Balasore_SNCU1.jpg"/>
            <p:cNvPicPr>
              <a:picLocks noChangeAspect="1" noChangeArrowheads="1"/>
            </p:cNvPicPr>
            <p:nvPr/>
          </p:nvPicPr>
          <p:blipFill>
            <a:blip r:embed="rId2"/>
            <a:srcRect/>
            <a:stretch>
              <a:fillRect/>
            </a:stretch>
          </p:blipFill>
          <p:spPr bwMode="auto">
            <a:xfrm>
              <a:off x="214282" y="571484"/>
              <a:ext cx="4214842" cy="2643206"/>
            </a:xfrm>
            <a:prstGeom prst="rect">
              <a:avLst/>
            </a:prstGeom>
            <a:noFill/>
          </p:spPr>
        </p:pic>
        <p:pic>
          <p:nvPicPr>
            <p:cNvPr id="1032" name="Picture 8" descr="C:\Users\Public\HR Photo\Dhenkanal FREEDOM FIGHTER.jpg"/>
            <p:cNvPicPr>
              <a:picLocks noChangeAspect="1" noChangeArrowheads="1"/>
            </p:cNvPicPr>
            <p:nvPr/>
          </p:nvPicPr>
          <p:blipFill>
            <a:blip r:embed="rId3"/>
            <a:srcRect/>
            <a:stretch>
              <a:fillRect/>
            </a:stretch>
          </p:blipFill>
          <p:spPr bwMode="auto">
            <a:xfrm>
              <a:off x="4429124" y="571484"/>
              <a:ext cx="4286280" cy="2643206"/>
            </a:xfrm>
            <a:prstGeom prst="rect">
              <a:avLst/>
            </a:prstGeom>
            <a:noFill/>
          </p:spPr>
        </p:pic>
      </p:grpSp>
      <p:sp>
        <p:nvSpPr>
          <p:cNvPr id="11" name="TextBox 10"/>
          <p:cNvSpPr txBox="1"/>
          <p:nvPr/>
        </p:nvSpPr>
        <p:spPr>
          <a:xfrm>
            <a:off x="0" y="0"/>
            <a:ext cx="9144000" cy="523220"/>
          </a:xfrm>
          <a:prstGeom prst="rect">
            <a:avLst/>
          </a:prstGeom>
          <a:noFill/>
        </p:spPr>
        <p:txBody>
          <a:bodyPr wrap="square" rtlCol="0">
            <a:spAutoFit/>
          </a:bodyPr>
          <a:lstStyle/>
          <a:p>
            <a:pPr algn="ctr"/>
            <a:r>
              <a:rPr lang="en-US" sz="2800" b="1" dirty="0" smtClean="0"/>
              <a:t>Policy : HRH in Difficult and Hard to Reach </a:t>
            </a:r>
            <a:r>
              <a:rPr lang="en-US" sz="2800" b="1" dirty="0"/>
              <a:t>A</a:t>
            </a:r>
            <a:r>
              <a:rPr lang="en-US" sz="2800" b="1" dirty="0" smtClean="0"/>
              <a:t>reas</a:t>
            </a:r>
            <a:endParaRPr lang="en-IN" sz="2800" b="1" dirty="0"/>
          </a:p>
        </p:txBody>
      </p:sp>
      <p:sp>
        <p:nvSpPr>
          <p:cNvPr id="12" name="TextBox 11"/>
          <p:cNvSpPr txBox="1"/>
          <p:nvPr/>
        </p:nvSpPr>
        <p:spPr>
          <a:xfrm>
            <a:off x="214282" y="3357566"/>
            <a:ext cx="8501122" cy="2031325"/>
          </a:xfrm>
          <a:prstGeom prst="rect">
            <a:avLst/>
          </a:prstGeom>
          <a:noFill/>
        </p:spPr>
        <p:txBody>
          <a:bodyPr wrap="square" rtlCol="0">
            <a:spAutoFit/>
          </a:bodyPr>
          <a:lstStyle/>
          <a:p>
            <a:r>
              <a:rPr lang="en-US" b="1" dirty="0" smtClean="0"/>
              <a:t>Mandate</a:t>
            </a:r>
            <a:r>
              <a:rPr lang="en-US" dirty="0" smtClean="0"/>
              <a:t> : </a:t>
            </a:r>
            <a:r>
              <a:rPr lang="en-IN" dirty="0" smtClean="0"/>
              <a:t> Sourcing and retention of Human Resource in difficult and hard to reach areas</a:t>
            </a:r>
          </a:p>
          <a:p>
            <a:r>
              <a:rPr lang="en-US" b="1" dirty="0" smtClean="0"/>
              <a:t>Related Policies</a:t>
            </a:r>
          </a:p>
          <a:p>
            <a:pPr marL="273050" indent="-273050">
              <a:buFont typeface="Arial" pitchFamily="34" charset="0"/>
              <a:buChar char="•"/>
            </a:pPr>
            <a:r>
              <a:rPr lang="en-US" dirty="0" smtClean="0"/>
              <a:t>Corpus Fund</a:t>
            </a:r>
          </a:p>
          <a:p>
            <a:pPr marL="273050" indent="-273050">
              <a:buFont typeface="Arial" pitchFamily="34" charset="0"/>
              <a:buChar char="•"/>
            </a:pPr>
            <a:r>
              <a:rPr lang="en-US" dirty="0" smtClean="0"/>
              <a:t>Place based incentives</a:t>
            </a:r>
          </a:p>
          <a:p>
            <a:pPr marL="273050" indent="-273050">
              <a:buFont typeface="Arial" pitchFamily="34" charset="0"/>
              <a:buChar char="•"/>
            </a:pPr>
            <a:r>
              <a:rPr lang="en-US" dirty="0" smtClean="0"/>
              <a:t>Counseling</a:t>
            </a:r>
          </a:p>
          <a:p>
            <a:pPr marL="273050" indent="-273050">
              <a:buFont typeface="Arial" pitchFamily="34" charset="0"/>
              <a:buChar char="•"/>
            </a:pPr>
            <a:r>
              <a:rPr lang="en-US" dirty="0" smtClean="0"/>
              <a:t>Exit Avenues</a:t>
            </a:r>
          </a:p>
          <a:p>
            <a:pPr marL="273050" indent="-273050">
              <a:buFont typeface="Arial" pitchFamily="34" charset="0"/>
              <a:buChar char="•"/>
            </a:pPr>
            <a:r>
              <a:rPr lang="en-US" dirty="0" smtClean="0"/>
              <a:t>Other Initiatives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23220"/>
          </a:xfrm>
          <a:prstGeom prst="rect">
            <a:avLst/>
          </a:prstGeom>
          <a:noFill/>
        </p:spPr>
        <p:txBody>
          <a:bodyPr wrap="square" rtlCol="0">
            <a:spAutoFit/>
          </a:bodyPr>
          <a:lstStyle/>
          <a:p>
            <a:pPr indent="-273050" algn="ctr"/>
            <a:r>
              <a:rPr lang="en-US" sz="2800" b="1" dirty="0" smtClean="0"/>
              <a:t>Difficult and Hard to Reach Areas in focus</a:t>
            </a:r>
            <a:endParaRPr lang="en-US" sz="2800" b="1" dirty="0"/>
          </a:p>
        </p:txBody>
      </p:sp>
      <p:sp>
        <p:nvSpPr>
          <p:cNvPr id="6" name="TextBox 5"/>
          <p:cNvSpPr txBox="1"/>
          <p:nvPr/>
        </p:nvSpPr>
        <p:spPr>
          <a:xfrm>
            <a:off x="4929190" y="928674"/>
            <a:ext cx="184731" cy="369332"/>
          </a:xfrm>
          <a:prstGeom prst="rect">
            <a:avLst/>
          </a:prstGeom>
          <a:noFill/>
        </p:spPr>
        <p:txBody>
          <a:bodyPr wrap="none" rtlCol="0">
            <a:spAutoFit/>
          </a:bodyPr>
          <a:lstStyle/>
          <a:p>
            <a:endParaRPr lang="en-IN" dirty="0"/>
          </a:p>
        </p:txBody>
      </p:sp>
      <p:sp>
        <p:nvSpPr>
          <p:cNvPr id="8" name="TextBox 7"/>
          <p:cNvSpPr txBox="1"/>
          <p:nvPr/>
        </p:nvSpPr>
        <p:spPr>
          <a:xfrm>
            <a:off x="4143372" y="1021569"/>
            <a:ext cx="4572032" cy="3416320"/>
          </a:xfrm>
          <a:prstGeom prst="rect">
            <a:avLst/>
          </a:prstGeom>
          <a:noFill/>
        </p:spPr>
        <p:txBody>
          <a:bodyPr wrap="square" rtlCol="0">
            <a:spAutoFit/>
          </a:bodyPr>
          <a:lstStyle/>
          <a:p>
            <a:pPr algn="just"/>
            <a:r>
              <a:rPr lang="en-US" b="1" dirty="0" smtClean="0"/>
              <a:t>Identified Difficult areas and institutions notified by Govt. </a:t>
            </a:r>
          </a:p>
          <a:p>
            <a:pPr algn="just"/>
            <a:endParaRPr lang="en-US" b="1" dirty="0" smtClean="0"/>
          </a:p>
          <a:p>
            <a:pPr algn="just"/>
            <a:r>
              <a:rPr lang="en-US" b="1" dirty="0" smtClean="0"/>
              <a:t>Areas included :</a:t>
            </a:r>
          </a:p>
          <a:p>
            <a:pPr marL="177800" indent="-177800" algn="just">
              <a:buFont typeface="Arial" pitchFamily="34" charset="0"/>
              <a:buChar char="•"/>
            </a:pPr>
            <a:r>
              <a:rPr lang="en-US" dirty="0" smtClean="0"/>
              <a:t>KBK+ Districts : 11 Districts </a:t>
            </a:r>
          </a:p>
          <a:p>
            <a:pPr marL="177800" indent="-177800" algn="just"/>
            <a:r>
              <a:rPr lang="en-US" dirty="0" smtClean="0"/>
              <a:t>	(covering  1,03,80,216 population)</a:t>
            </a:r>
          </a:p>
          <a:p>
            <a:pPr marL="177800" indent="-177800" algn="just">
              <a:buFont typeface="Arial" pitchFamily="34" charset="0"/>
              <a:buChar char="•"/>
            </a:pPr>
            <a:r>
              <a:rPr lang="en-US" dirty="0" smtClean="0"/>
              <a:t>Tribal Sub Plan Blocks : Blocks </a:t>
            </a:r>
          </a:p>
          <a:p>
            <a:pPr marL="177800" indent="-177800" algn="just"/>
            <a:r>
              <a:rPr lang="en-US" dirty="0" smtClean="0"/>
              <a:t>	(covering  1,04,19,514</a:t>
            </a:r>
            <a:r>
              <a:rPr lang="en-US" dirty="0" smtClean="0">
                <a:solidFill>
                  <a:srgbClr val="FF0000"/>
                </a:solidFill>
              </a:rPr>
              <a:t> </a:t>
            </a:r>
            <a:r>
              <a:rPr lang="en-US" dirty="0" smtClean="0"/>
              <a:t>population)</a:t>
            </a:r>
          </a:p>
          <a:p>
            <a:pPr marL="177800" indent="-177800" algn="just"/>
            <a:endParaRPr lang="en-US" b="1" dirty="0" smtClean="0"/>
          </a:p>
          <a:p>
            <a:pPr marL="177800" indent="-177800" algn="just"/>
            <a:r>
              <a:rPr lang="en-US" b="1" dirty="0" smtClean="0"/>
              <a:t>Institutions categorized : V0 to V4</a:t>
            </a:r>
          </a:p>
          <a:p>
            <a:pPr marL="177800" indent="-177800" algn="just">
              <a:buFont typeface="Arial" pitchFamily="34" charset="0"/>
              <a:buChar char="•"/>
            </a:pPr>
            <a:r>
              <a:rPr lang="en-US" dirty="0" smtClean="0"/>
              <a:t>Most difficult institutions (V4) - 100</a:t>
            </a:r>
          </a:p>
          <a:p>
            <a:pPr marL="177800" indent="-177800" algn="just">
              <a:buFont typeface="Arial" pitchFamily="34" charset="0"/>
              <a:buChar char="•"/>
            </a:pPr>
            <a:r>
              <a:rPr lang="en-US" dirty="0" smtClean="0"/>
              <a:t>Difficult institutions (V3) – 137</a:t>
            </a:r>
            <a:endParaRPr lang="en-IN" dirty="0"/>
          </a:p>
        </p:txBody>
      </p:sp>
      <p:graphicFrame>
        <p:nvGraphicFramePr>
          <p:cNvPr id="9" name="Table 8"/>
          <p:cNvGraphicFramePr>
            <a:graphicFrameLocks noGrp="1"/>
          </p:cNvGraphicFramePr>
          <p:nvPr/>
        </p:nvGraphicFramePr>
        <p:xfrm>
          <a:off x="571472" y="1142988"/>
          <a:ext cx="3214710" cy="3143272"/>
        </p:xfrm>
        <a:graphic>
          <a:graphicData uri="http://schemas.openxmlformats.org/drawingml/2006/table">
            <a:tbl>
              <a:tblPr firstRow="1" bandRow="1">
                <a:tableStyleId>{5C22544A-7EE6-4342-B048-85BDC9FD1C3A}</a:tableStyleId>
              </a:tblPr>
              <a:tblGrid>
                <a:gridCol w="3214710"/>
              </a:tblGrid>
              <a:tr h="9813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Key Criteria for  Identification of Difficult Institutions </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1965">
                <a:tc>
                  <a:txBody>
                    <a:bodyPr/>
                    <a:lstStyle/>
                    <a:p>
                      <a:pPr marL="168275" indent="-168275">
                        <a:buFont typeface="Arial" pitchFamily="34" charset="0"/>
                        <a:buChar char="•"/>
                      </a:pPr>
                      <a:r>
                        <a:rPr lang="en-US" dirty="0" smtClean="0"/>
                        <a:t>Difficult &amp; backward location </a:t>
                      </a:r>
                    </a:p>
                    <a:p>
                      <a:pPr marL="168275" indent="-168275">
                        <a:buFont typeface="Arial" pitchFamily="34" charset="0"/>
                        <a:buChar char="•"/>
                      </a:pPr>
                      <a:r>
                        <a:rPr lang="en-US" dirty="0" smtClean="0"/>
                        <a:t>Tribal dominance</a:t>
                      </a:r>
                    </a:p>
                    <a:p>
                      <a:pPr marL="168275" indent="-168275">
                        <a:buFont typeface="Arial" pitchFamily="34" charset="0"/>
                        <a:buChar char="•"/>
                      </a:pPr>
                      <a:r>
                        <a:rPr lang="en-US" dirty="0" smtClean="0"/>
                        <a:t>LWE affected </a:t>
                      </a:r>
                    </a:p>
                    <a:p>
                      <a:pPr marL="168275" indent="-168275">
                        <a:buFont typeface="Arial" pitchFamily="34" charset="0"/>
                        <a:buChar char="•"/>
                      </a:pPr>
                      <a:r>
                        <a:rPr lang="en-US" dirty="0" smtClean="0"/>
                        <a:t>Communication</a:t>
                      </a:r>
                      <a:r>
                        <a:rPr lang="en-US" baseline="0" dirty="0" smtClean="0"/>
                        <a:t> &amp; Transport</a:t>
                      </a:r>
                    </a:p>
                    <a:p>
                      <a:pPr marL="168275" indent="-168275">
                        <a:buFont typeface="Arial" pitchFamily="34" charset="0"/>
                        <a:buChar char="•"/>
                      </a:pPr>
                      <a:r>
                        <a:rPr lang="en-US" baseline="0" dirty="0" smtClean="0"/>
                        <a:t>Social Infrastructure </a:t>
                      </a:r>
                    </a:p>
                    <a:p>
                      <a:pPr marL="168275" indent="-168275">
                        <a:buFont typeface="Arial" pitchFamily="34" charset="0"/>
                        <a:buChar char="•"/>
                      </a:pPr>
                      <a:r>
                        <a:rPr lang="en-US" baseline="0" dirty="0" smtClean="0"/>
                        <a:t>Distance from  State </a:t>
                      </a:r>
                      <a:r>
                        <a:rPr lang="en-US" baseline="0" dirty="0" err="1" smtClean="0"/>
                        <a:t>Hqr</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RITA\SharedDocs\kbk_tribal.jpg"/>
          <p:cNvPicPr>
            <a:picLocks noChangeAspect="1" noChangeArrowheads="1"/>
          </p:cNvPicPr>
          <p:nvPr/>
        </p:nvPicPr>
        <p:blipFill>
          <a:blip r:embed="rId2" cstate="print">
            <a:clrChange>
              <a:clrFrom>
                <a:srgbClr val="FFFFFF"/>
              </a:clrFrom>
              <a:clrTo>
                <a:srgbClr val="FFFFFF">
                  <a:alpha val="0"/>
                </a:srgbClr>
              </a:clrTo>
            </a:clrChange>
          </a:blip>
          <a:srcRect l="2459" t="1961" r="1951" b="1961"/>
          <a:stretch>
            <a:fillRect/>
          </a:stretch>
        </p:blipFill>
        <p:spPr bwMode="auto">
          <a:xfrm>
            <a:off x="500034" y="857236"/>
            <a:ext cx="7858180" cy="4500594"/>
          </a:xfrm>
          <a:prstGeom prst="rect">
            <a:avLst/>
          </a:prstGeom>
          <a:noFill/>
        </p:spPr>
      </p:pic>
      <p:sp>
        <p:nvSpPr>
          <p:cNvPr id="3" name="TextBox 2"/>
          <p:cNvSpPr txBox="1"/>
          <p:nvPr/>
        </p:nvSpPr>
        <p:spPr>
          <a:xfrm>
            <a:off x="214282" y="0"/>
            <a:ext cx="8929718" cy="523220"/>
          </a:xfrm>
          <a:prstGeom prst="rect">
            <a:avLst/>
          </a:prstGeom>
          <a:noFill/>
        </p:spPr>
        <p:txBody>
          <a:bodyPr wrap="square" rtlCol="0">
            <a:spAutoFit/>
          </a:bodyPr>
          <a:lstStyle/>
          <a:p>
            <a:pPr algn="ctr"/>
            <a:r>
              <a:rPr lang="en-US" sz="2800" b="1" dirty="0" smtClean="0"/>
              <a:t>Vulnerable Districts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23220"/>
          </a:xfrm>
          <a:prstGeom prst="rect">
            <a:avLst/>
          </a:prstGeom>
          <a:noFill/>
        </p:spPr>
        <p:txBody>
          <a:bodyPr wrap="square" rtlCol="0">
            <a:spAutoFit/>
          </a:bodyPr>
          <a:lstStyle/>
          <a:p>
            <a:pPr indent="-273050" algn="ctr"/>
            <a:r>
              <a:rPr lang="en-US" sz="2800" b="1" dirty="0" smtClean="0"/>
              <a:t>Vulnerable Institutions </a:t>
            </a:r>
            <a:endParaRPr lang="en-US" sz="2800" b="1" dirty="0"/>
          </a:p>
        </p:txBody>
      </p:sp>
      <p:sp>
        <p:nvSpPr>
          <p:cNvPr id="4" name="TextBox 3"/>
          <p:cNvSpPr txBox="1"/>
          <p:nvPr/>
        </p:nvSpPr>
        <p:spPr>
          <a:xfrm>
            <a:off x="500034" y="4929202"/>
            <a:ext cx="4157292" cy="369332"/>
          </a:xfrm>
          <a:prstGeom prst="rect">
            <a:avLst/>
          </a:prstGeom>
          <a:noFill/>
        </p:spPr>
        <p:txBody>
          <a:bodyPr wrap="none" rtlCol="0">
            <a:spAutoFit/>
          </a:bodyPr>
          <a:lstStyle/>
          <a:p>
            <a:r>
              <a:rPr lang="en-US" b="1" dirty="0" smtClean="0"/>
              <a:t>Example of a focus district i.e.  </a:t>
            </a:r>
            <a:r>
              <a:rPr lang="en-US" b="1" dirty="0" err="1" smtClean="0"/>
              <a:t>Malkangiri</a:t>
            </a:r>
            <a:endParaRPr lang="en-IN" b="1" dirty="0"/>
          </a:p>
        </p:txBody>
      </p:sp>
      <p:graphicFrame>
        <p:nvGraphicFramePr>
          <p:cNvPr id="5" name="Table 4"/>
          <p:cNvGraphicFramePr>
            <a:graphicFrameLocks noGrp="1"/>
          </p:cNvGraphicFramePr>
          <p:nvPr>
            <p:extLst>
              <p:ext uri="{D42A27DB-BD31-4B8C-83A1-F6EECF244321}">
                <p14:modId xmlns:p14="http://schemas.microsoft.com/office/powerpoint/2010/main" val="482649024"/>
              </p:ext>
            </p:extLst>
          </p:nvPr>
        </p:nvGraphicFramePr>
        <p:xfrm>
          <a:off x="4857752" y="1668059"/>
          <a:ext cx="3786214" cy="2332449"/>
        </p:xfrm>
        <a:graphic>
          <a:graphicData uri="http://schemas.openxmlformats.org/drawingml/2006/table">
            <a:tbl>
              <a:tblPr firstRow="1" bandRow="1">
                <a:tableStyleId>{5940675A-B579-460E-94D1-54222C63F5DA}</a:tableStyleId>
              </a:tblPr>
              <a:tblGrid>
                <a:gridCol w="2786082"/>
                <a:gridCol w="1000132"/>
              </a:tblGrid>
              <a:tr h="428628">
                <a:tc>
                  <a:txBody>
                    <a:bodyPr/>
                    <a:lstStyle/>
                    <a:p>
                      <a:pPr algn="ctr"/>
                      <a:r>
                        <a:rPr lang="en-US" sz="2400" b="1" dirty="0" smtClean="0"/>
                        <a:t> Types of </a:t>
                      </a:r>
                      <a:r>
                        <a:rPr lang="en-US" sz="2400" b="1" dirty="0" err="1" smtClean="0"/>
                        <a:t>Insts</a:t>
                      </a:r>
                      <a:r>
                        <a:rPr lang="en-US" sz="2400" b="1" dirty="0" smtClean="0"/>
                        <a:t>. </a:t>
                      </a:r>
                      <a:endParaRPr lang="en-IN" sz="2400" b="1" dirty="0"/>
                    </a:p>
                  </a:txBody>
                  <a:tcPr/>
                </a:tc>
                <a:tc>
                  <a:txBody>
                    <a:bodyPr/>
                    <a:lstStyle/>
                    <a:p>
                      <a:pPr algn="ctr"/>
                      <a:r>
                        <a:rPr lang="en-US" sz="2400" b="1" dirty="0" smtClean="0"/>
                        <a:t> Nos. </a:t>
                      </a:r>
                      <a:endParaRPr lang="en-IN" sz="2400" b="1" dirty="0"/>
                    </a:p>
                  </a:txBody>
                  <a:tcPr/>
                </a:tc>
              </a:tr>
              <a:tr h="625083">
                <a:tc>
                  <a:txBody>
                    <a:bodyPr/>
                    <a:lstStyle/>
                    <a:p>
                      <a:r>
                        <a:rPr lang="en-US" sz="2400" dirty="0" smtClean="0"/>
                        <a:t> Total  Institutions </a:t>
                      </a:r>
                      <a:endParaRPr lang="en-IN" sz="2400" dirty="0"/>
                    </a:p>
                  </a:txBody>
                  <a:tcPr/>
                </a:tc>
                <a:tc>
                  <a:txBody>
                    <a:bodyPr/>
                    <a:lstStyle/>
                    <a:p>
                      <a:pPr algn="ctr"/>
                      <a:r>
                        <a:rPr lang="en-US" sz="2400" dirty="0" smtClean="0"/>
                        <a:t>37</a:t>
                      </a:r>
                      <a:endParaRPr lang="en-IN" sz="2400" dirty="0"/>
                    </a:p>
                  </a:txBody>
                  <a:tcPr/>
                </a:tc>
              </a:tr>
              <a:tr h="625083">
                <a:tc>
                  <a:txBody>
                    <a:bodyPr/>
                    <a:lstStyle/>
                    <a:p>
                      <a:r>
                        <a:rPr lang="en-US" sz="2400" dirty="0" smtClean="0"/>
                        <a:t> Total V4 Institutions </a:t>
                      </a:r>
                      <a:endParaRPr lang="en-IN" sz="2400" dirty="0"/>
                    </a:p>
                  </a:txBody>
                  <a:tcPr/>
                </a:tc>
                <a:tc>
                  <a:txBody>
                    <a:bodyPr/>
                    <a:lstStyle/>
                    <a:p>
                      <a:pPr algn="ctr"/>
                      <a:r>
                        <a:rPr lang="en-US" sz="2400" dirty="0" smtClean="0"/>
                        <a:t>28</a:t>
                      </a:r>
                      <a:endParaRPr lang="en-IN" sz="2400" dirty="0"/>
                    </a:p>
                  </a:txBody>
                  <a:tcPr/>
                </a:tc>
              </a:tr>
              <a:tr h="625083">
                <a:tc>
                  <a:txBody>
                    <a:bodyPr/>
                    <a:lstStyle/>
                    <a:p>
                      <a:r>
                        <a:rPr lang="en-US" sz="2400" dirty="0" smtClean="0"/>
                        <a:t>Total V3 Institutions </a:t>
                      </a:r>
                      <a:endParaRPr lang="en-IN" sz="2400" dirty="0"/>
                    </a:p>
                  </a:txBody>
                  <a:tcPr/>
                </a:tc>
                <a:tc>
                  <a:txBody>
                    <a:bodyPr/>
                    <a:lstStyle/>
                    <a:p>
                      <a:pPr algn="ctr"/>
                      <a:r>
                        <a:rPr lang="en-US" sz="2400" dirty="0" smtClean="0"/>
                        <a:t>9</a:t>
                      </a:r>
                      <a:endParaRPr lang="en-IN" sz="2400" dirty="0"/>
                    </a:p>
                  </a:txBody>
                  <a:tcPr/>
                </a:tc>
              </a:tr>
            </a:tbl>
          </a:graphicData>
        </a:graphic>
      </p:graphicFrame>
      <p:pic>
        <p:nvPicPr>
          <p:cNvPr id="2051" name="Picture 3" descr="\\AMRITA\SharedDocs\Sanjay\malkan_vul_2016.jpg"/>
          <p:cNvPicPr>
            <a:picLocks noChangeAspect="1" noChangeArrowheads="1"/>
          </p:cNvPicPr>
          <p:nvPr/>
        </p:nvPicPr>
        <p:blipFill>
          <a:blip r:embed="rId2" cstate="print"/>
          <a:srcRect l="9358" r="10426"/>
          <a:stretch>
            <a:fillRect/>
          </a:stretch>
        </p:blipFill>
        <p:spPr bwMode="auto">
          <a:xfrm>
            <a:off x="428596" y="857236"/>
            <a:ext cx="4286280" cy="377865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
            <a:ext cx="9144000" cy="461665"/>
          </a:xfrm>
          <a:prstGeom prst="rect">
            <a:avLst/>
          </a:prstGeom>
        </p:spPr>
        <p:txBody>
          <a:bodyPr wrap="square">
            <a:spAutoFit/>
          </a:bodyPr>
          <a:lstStyle/>
          <a:p>
            <a:pPr marL="273050" indent="-273050" algn="ctr"/>
            <a:r>
              <a:rPr lang="en-US" sz="2400" b="1" dirty="0" smtClean="0"/>
              <a:t>Corpus Fund</a:t>
            </a:r>
          </a:p>
        </p:txBody>
      </p:sp>
      <p:pic>
        <p:nvPicPr>
          <p:cNvPr id="6" name="Picture 5"/>
          <p:cNvPicPr>
            <a:picLocks noChangeAspect="1" noChangeArrowheads="1"/>
          </p:cNvPicPr>
          <p:nvPr/>
        </p:nvPicPr>
        <p:blipFill>
          <a:blip r:embed="rId2" cstate="print"/>
          <a:srcRect t="12717" b="17340"/>
          <a:stretch>
            <a:fillRect/>
          </a:stretch>
        </p:blipFill>
        <p:spPr bwMode="auto">
          <a:xfrm>
            <a:off x="428596" y="1428740"/>
            <a:ext cx="3071834" cy="2357454"/>
          </a:xfrm>
          <a:prstGeom prst="rect">
            <a:avLst/>
          </a:prstGeom>
          <a:noFill/>
          <a:ln w="9525">
            <a:noFill/>
            <a:miter lim="800000"/>
            <a:headEnd/>
            <a:tailEnd/>
          </a:ln>
          <a:effectLst/>
        </p:spPr>
      </p:pic>
      <p:sp>
        <p:nvSpPr>
          <p:cNvPr id="7" name="TextBox 6"/>
          <p:cNvSpPr txBox="1"/>
          <p:nvPr/>
        </p:nvSpPr>
        <p:spPr>
          <a:xfrm>
            <a:off x="428596" y="3857632"/>
            <a:ext cx="2714644" cy="307777"/>
          </a:xfrm>
          <a:prstGeom prst="rect">
            <a:avLst/>
          </a:prstGeom>
          <a:noFill/>
        </p:spPr>
        <p:txBody>
          <a:bodyPr wrap="square" rtlCol="0">
            <a:spAutoFit/>
          </a:bodyPr>
          <a:lstStyle/>
          <a:p>
            <a:pPr algn="ctr"/>
            <a:r>
              <a:rPr lang="en-US" sz="1400" dirty="0" smtClean="0"/>
              <a:t> ZSS/DHM  Meeting</a:t>
            </a:r>
            <a:endParaRPr lang="en-US" sz="1400" dirty="0"/>
          </a:p>
        </p:txBody>
      </p:sp>
      <p:sp>
        <p:nvSpPr>
          <p:cNvPr id="8" name="TextBox 7"/>
          <p:cNvSpPr txBox="1"/>
          <p:nvPr/>
        </p:nvSpPr>
        <p:spPr>
          <a:xfrm>
            <a:off x="3643306" y="714360"/>
            <a:ext cx="5000660" cy="4247317"/>
          </a:xfrm>
          <a:prstGeom prst="rect">
            <a:avLst/>
          </a:prstGeom>
          <a:noFill/>
        </p:spPr>
        <p:txBody>
          <a:bodyPr wrap="square" rtlCol="0">
            <a:spAutoFit/>
          </a:bodyPr>
          <a:lstStyle/>
          <a:p>
            <a:pPr algn="just"/>
            <a:r>
              <a:rPr lang="en-US" b="1" dirty="0" smtClean="0"/>
              <a:t>Salient Features</a:t>
            </a:r>
            <a:r>
              <a:rPr lang="en-US" dirty="0" smtClean="0"/>
              <a:t>: </a:t>
            </a:r>
          </a:p>
          <a:p>
            <a:pPr marL="341313" indent="-341313" algn="just">
              <a:buFont typeface="Arial" pitchFamily="34" charset="0"/>
              <a:buChar char="•"/>
            </a:pPr>
            <a:r>
              <a:rPr lang="en-US" dirty="0" smtClean="0"/>
              <a:t>Nature of funding - Untied  </a:t>
            </a:r>
          </a:p>
          <a:p>
            <a:pPr marL="341313" indent="-341313" algn="just">
              <a:buFont typeface="Arial" pitchFamily="34" charset="0"/>
              <a:buChar char="•"/>
            </a:pPr>
            <a:r>
              <a:rPr lang="en-US" dirty="0" smtClean="0"/>
              <a:t>Provide flexibility at local level for human resources management </a:t>
            </a:r>
          </a:p>
          <a:p>
            <a:pPr marL="341313" indent="-341313" algn="just">
              <a:buFont typeface="Arial" pitchFamily="34" charset="0"/>
              <a:buChar char="•"/>
            </a:pPr>
            <a:r>
              <a:rPr lang="en-US" dirty="0" smtClean="0"/>
              <a:t>Fund management  by </a:t>
            </a:r>
            <a:r>
              <a:rPr lang="en-US" dirty="0" err="1" smtClean="0"/>
              <a:t>Zilla</a:t>
            </a:r>
            <a:r>
              <a:rPr lang="en-US" dirty="0" smtClean="0"/>
              <a:t> </a:t>
            </a:r>
            <a:r>
              <a:rPr lang="en-US" dirty="0" err="1" smtClean="0"/>
              <a:t>Swasthya</a:t>
            </a:r>
            <a:r>
              <a:rPr lang="en-US" dirty="0" smtClean="0"/>
              <a:t> </a:t>
            </a:r>
            <a:r>
              <a:rPr lang="en-US" dirty="0" err="1" smtClean="0"/>
              <a:t>Samiti</a:t>
            </a:r>
            <a:r>
              <a:rPr lang="en-US" dirty="0" smtClean="0"/>
              <a:t> (ZSS) </a:t>
            </a:r>
            <a:r>
              <a:rPr lang="en-IN" dirty="0" smtClean="0"/>
              <a:t>, Chaired by Collector</a:t>
            </a:r>
          </a:p>
          <a:p>
            <a:pPr marL="341313" indent="-341313" algn="just">
              <a:buFont typeface="Arial" pitchFamily="34" charset="0"/>
              <a:buChar char="•"/>
            </a:pPr>
            <a:r>
              <a:rPr lang="en-US" dirty="0" smtClean="0"/>
              <a:t>Fund is </a:t>
            </a:r>
            <a:r>
              <a:rPr lang="en-US" dirty="0" err="1" smtClean="0"/>
              <a:t>utilised</a:t>
            </a:r>
            <a:r>
              <a:rPr lang="en-US" dirty="0" smtClean="0"/>
              <a:t> to address short term needs </a:t>
            </a:r>
          </a:p>
          <a:p>
            <a:pPr marL="341313" indent="-341313" algn="just">
              <a:buFont typeface="Arial" pitchFamily="34" charset="0"/>
              <a:buChar char="•"/>
            </a:pPr>
            <a:r>
              <a:rPr lang="en-US" dirty="0" smtClean="0"/>
              <a:t>Permissible areas for </a:t>
            </a:r>
            <a:r>
              <a:rPr lang="en-US" dirty="0" err="1" smtClean="0"/>
              <a:t>utilisation</a:t>
            </a:r>
            <a:r>
              <a:rPr lang="en-US" dirty="0" smtClean="0"/>
              <a:t> of funds i.e. Hiring of Specialists,   transportation, </a:t>
            </a:r>
            <a:r>
              <a:rPr lang="en-US" dirty="0" err="1" smtClean="0"/>
              <a:t>communi</a:t>
            </a:r>
            <a:r>
              <a:rPr lang="en-US" dirty="0" smtClean="0"/>
              <a:t>-</a:t>
            </a:r>
            <a:r>
              <a:rPr lang="en-US" dirty="0" err="1" smtClean="0"/>
              <a:t>cation</a:t>
            </a:r>
            <a:r>
              <a:rPr lang="en-US" dirty="0" smtClean="0"/>
              <a:t>, and accommodation etc. </a:t>
            </a:r>
          </a:p>
          <a:p>
            <a:pPr marL="341313" indent="-341313" algn="just">
              <a:buFont typeface="Arial" pitchFamily="34" charset="0"/>
              <a:buChar char="•"/>
            </a:pPr>
            <a:r>
              <a:rPr lang="en-US" dirty="0" smtClean="0"/>
              <a:t>ZSS is accountable for strengthening service delivery</a:t>
            </a:r>
          </a:p>
          <a:p>
            <a:pPr marL="355600" indent="-355600" algn="just"/>
            <a:r>
              <a:rPr lang="en-US" b="1" dirty="0" smtClean="0"/>
              <a:t>Year  of Implementation</a:t>
            </a:r>
            <a:r>
              <a:rPr lang="en-US" dirty="0" smtClean="0"/>
              <a:t>:  2016-17</a:t>
            </a:r>
          </a:p>
          <a:p>
            <a:pPr marL="355600" indent="-355600" algn="just"/>
            <a:endParaRPr lang="en-US" dirty="0" smtClean="0"/>
          </a:p>
          <a:p>
            <a:pPr marL="355600" indent="-355600" algn="just"/>
            <a:r>
              <a:rPr lang="en-US" b="1" dirty="0" smtClean="0"/>
              <a:t>Fund Provision</a:t>
            </a:r>
            <a:r>
              <a:rPr lang="en-US" dirty="0" smtClean="0"/>
              <a:t>: 1 </a:t>
            </a:r>
            <a:r>
              <a:rPr lang="en-US" dirty="0" err="1" smtClean="0"/>
              <a:t>Crore</a:t>
            </a:r>
            <a:r>
              <a:rPr lang="en-US" dirty="0" smtClean="0"/>
              <a:t> per district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1418"/>
            <a:ext cx="9144000" cy="523220"/>
          </a:xfrm>
          <a:prstGeom prst="rect">
            <a:avLst/>
          </a:prstGeom>
          <a:noFill/>
        </p:spPr>
        <p:txBody>
          <a:bodyPr wrap="square" rtlCol="0">
            <a:spAutoFit/>
          </a:bodyPr>
          <a:lstStyle/>
          <a:p>
            <a:pPr algn="ctr"/>
            <a:r>
              <a:rPr lang="en-US" sz="2800" b="1" dirty="0"/>
              <a:t>Case </a:t>
            </a:r>
            <a:r>
              <a:rPr lang="en-US" sz="2800" b="1" dirty="0" smtClean="0"/>
              <a:t>Study from District: </a:t>
            </a:r>
            <a:r>
              <a:rPr lang="en-US" sz="2800" b="1" dirty="0" err="1" smtClean="0"/>
              <a:t>Malkangiri</a:t>
            </a:r>
            <a:r>
              <a:rPr lang="en-US" sz="2800" b="1" dirty="0" smtClean="0"/>
              <a:t> </a:t>
            </a:r>
            <a:endParaRPr lang="en-IN" sz="2800" b="1" dirty="0"/>
          </a:p>
        </p:txBody>
      </p:sp>
      <p:pic>
        <p:nvPicPr>
          <p:cNvPr id="6" name="Picture 2"/>
          <p:cNvPicPr>
            <a:picLocks noChangeAspect="1" noChangeArrowheads="1"/>
          </p:cNvPicPr>
          <p:nvPr/>
        </p:nvPicPr>
        <p:blipFill>
          <a:blip r:embed="rId2"/>
          <a:srcRect/>
          <a:stretch>
            <a:fillRect/>
          </a:stretch>
        </p:blipFill>
        <p:spPr bwMode="auto">
          <a:xfrm>
            <a:off x="285720" y="785798"/>
            <a:ext cx="6572296" cy="4429156"/>
          </a:xfrm>
          <a:prstGeom prst="rect">
            <a:avLst/>
          </a:prstGeom>
          <a:noFill/>
          <a:ln w="9525">
            <a:noFill/>
            <a:miter lim="800000"/>
            <a:headEnd/>
            <a:tailEnd/>
          </a:ln>
        </p:spPr>
      </p:pic>
      <p:sp>
        <p:nvSpPr>
          <p:cNvPr id="4" name="Text Box 3"/>
          <p:cNvSpPr txBox="1">
            <a:spLocks noChangeArrowheads="1"/>
          </p:cNvSpPr>
          <p:nvPr/>
        </p:nvSpPr>
        <p:spPr bwMode="auto">
          <a:xfrm>
            <a:off x="214282" y="881236"/>
            <a:ext cx="4000528" cy="1261884"/>
          </a:xfrm>
          <a:prstGeom prst="rect">
            <a:avLst/>
          </a:prstGeom>
          <a:noFill/>
          <a:ln w="9525">
            <a:noFill/>
            <a:miter lim="800000"/>
            <a:headEnd/>
            <a:tailEnd/>
          </a:ln>
        </p:spPr>
        <p:txBody>
          <a:bodyPr wrap="square">
            <a:spAutoFit/>
          </a:bodyPr>
          <a:lstStyle/>
          <a:p>
            <a:pPr algn="ctr"/>
            <a:r>
              <a:rPr lang="en-US" b="1" dirty="0">
                <a:solidFill>
                  <a:srgbClr val="FF0000"/>
                </a:solidFill>
                <a:latin typeface="Calibri" pitchFamily="34" charset="0"/>
              </a:rPr>
              <a:t>MALKANGIRI </a:t>
            </a:r>
            <a:r>
              <a:rPr lang="en-US" b="1" dirty="0" smtClean="0">
                <a:solidFill>
                  <a:srgbClr val="FF0000"/>
                </a:solidFill>
                <a:latin typeface="Calibri" pitchFamily="34" charset="0"/>
              </a:rPr>
              <a:t>DISTRICT</a:t>
            </a:r>
          </a:p>
          <a:p>
            <a:pPr algn="ctr"/>
            <a:r>
              <a:rPr lang="en-US" b="1" dirty="0">
                <a:solidFill>
                  <a:srgbClr val="FF0000"/>
                </a:solidFill>
                <a:latin typeface="Calibri" pitchFamily="34" charset="0"/>
              </a:rPr>
              <a:t>PHYSICAL SITUATION OF HEALTH UNITS</a:t>
            </a:r>
          </a:p>
          <a:p>
            <a:pPr algn="ctr"/>
            <a:r>
              <a:rPr lang="en-US" sz="1200" b="1" dirty="0">
                <a:solidFill>
                  <a:srgbClr val="FF0000"/>
                </a:solidFill>
                <a:latin typeface="Calibri" pitchFamily="34" charset="0"/>
              </a:rPr>
              <a:t>Health Units Superimposed on Digital Terrain </a:t>
            </a:r>
            <a:r>
              <a:rPr lang="en-US" sz="1200" b="1" dirty="0" smtClean="0">
                <a:solidFill>
                  <a:srgbClr val="FF0000"/>
                </a:solidFill>
                <a:latin typeface="Calibri" pitchFamily="34" charset="0"/>
              </a:rPr>
              <a:t>Model</a:t>
            </a:r>
          </a:p>
          <a:p>
            <a:pPr algn="ctr"/>
            <a:r>
              <a:rPr lang="en-US" sz="1400" b="1" dirty="0" smtClean="0">
                <a:solidFill>
                  <a:srgbClr val="FF0000"/>
                </a:solidFill>
                <a:latin typeface="Calibri" pitchFamily="34" charset="0"/>
              </a:rPr>
              <a:t>Elevation Range :  50 to 900 </a:t>
            </a:r>
            <a:r>
              <a:rPr lang="en-US" sz="1400" b="1" dirty="0" err="1" smtClean="0">
                <a:solidFill>
                  <a:srgbClr val="FF0000"/>
                </a:solidFill>
                <a:latin typeface="Calibri" pitchFamily="34" charset="0"/>
              </a:rPr>
              <a:t>mtrs</a:t>
            </a:r>
            <a:r>
              <a:rPr lang="en-US" sz="1400" b="1" dirty="0" smtClean="0">
                <a:solidFill>
                  <a:srgbClr val="FF0000"/>
                </a:solidFill>
                <a:latin typeface="Calibri" pitchFamily="34" charset="0"/>
              </a:rPr>
              <a:t>.</a:t>
            </a:r>
          </a:p>
          <a:p>
            <a:pPr algn="ctr"/>
            <a:endParaRPr lang="en-US" sz="1400" b="1" dirty="0">
              <a:solidFill>
                <a:srgbClr val="FF0000"/>
              </a:solidFill>
              <a:latin typeface="Calibri" pitchFamily="34" charset="0"/>
            </a:endParaRPr>
          </a:p>
        </p:txBody>
      </p:sp>
      <p:sp>
        <p:nvSpPr>
          <p:cNvPr id="7" name="TextBox 6"/>
          <p:cNvSpPr txBox="1"/>
          <p:nvPr/>
        </p:nvSpPr>
        <p:spPr>
          <a:xfrm>
            <a:off x="6929454" y="714360"/>
            <a:ext cx="2071702" cy="2308324"/>
          </a:xfrm>
          <a:prstGeom prst="rect">
            <a:avLst/>
          </a:prstGeom>
          <a:noFill/>
        </p:spPr>
        <p:txBody>
          <a:bodyPr wrap="square" rtlCol="0">
            <a:spAutoFit/>
          </a:bodyPr>
          <a:lstStyle/>
          <a:p>
            <a:r>
              <a:rPr lang="en-US" sz="1600" b="1" dirty="0" smtClean="0"/>
              <a:t>Major Interventions:</a:t>
            </a:r>
          </a:p>
          <a:p>
            <a:endParaRPr lang="en-US" sz="1600" b="1" dirty="0" smtClean="0"/>
          </a:p>
          <a:p>
            <a:pPr marL="115888" indent="-115888">
              <a:buFont typeface="Arial" pitchFamily="34" charset="0"/>
              <a:buChar char="•"/>
            </a:pPr>
            <a:r>
              <a:rPr lang="en-US" sz="1600" b="1" dirty="0" smtClean="0"/>
              <a:t> </a:t>
            </a:r>
            <a:r>
              <a:rPr lang="en-US" sz="1600" dirty="0" smtClean="0"/>
              <a:t>House rent for 10 Doctors and 20 Paramedics </a:t>
            </a:r>
          </a:p>
          <a:p>
            <a:pPr marL="115888" indent="-115888">
              <a:buFont typeface="Arial" pitchFamily="34" charset="0"/>
              <a:buChar char="•"/>
            </a:pPr>
            <a:r>
              <a:rPr lang="en-US" sz="1600" dirty="0" smtClean="0"/>
              <a:t>Transport facilities in 4 6 PHCs Staff </a:t>
            </a:r>
          </a:p>
          <a:p>
            <a:pPr marL="115888" indent="-115888">
              <a:buFont typeface="Arial" pitchFamily="34" charset="0"/>
              <a:buChar char="•"/>
            </a:pPr>
            <a:r>
              <a:rPr lang="en-US" sz="1600" dirty="0" smtClean="0"/>
              <a:t>Bio-metric Attendance</a:t>
            </a:r>
            <a:endParaRPr lang="en-US" sz="1600" dirty="0"/>
          </a:p>
        </p:txBody>
      </p:sp>
      <p:pic>
        <p:nvPicPr>
          <p:cNvPr id="8" name="Picture 10"/>
          <p:cNvPicPr>
            <a:picLocks noChangeAspect="1" noChangeArrowheads="1"/>
          </p:cNvPicPr>
          <p:nvPr/>
        </p:nvPicPr>
        <p:blipFill>
          <a:blip r:embed="rId3"/>
          <a:srcRect t="5486" r="29068" b="27003"/>
          <a:stretch>
            <a:fillRect/>
          </a:stretch>
        </p:blipFill>
        <p:spPr bwMode="auto">
          <a:xfrm>
            <a:off x="304801" y="1865318"/>
            <a:ext cx="1562101" cy="177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0"/>
            <a:ext cx="8929718" cy="461665"/>
          </a:xfrm>
          <a:prstGeom prst="rect">
            <a:avLst/>
          </a:prstGeom>
        </p:spPr>
        <p:txBody>
          <a:bodyPr wrap="square">
            <a:spAutoFit/>
          </a:bodyPr>
          <a:lstStyle/>
          <a:p>
            <a:pPr marL="273050" indent="-273050" algn="ctr"/>
            <a:r>
              <a:rPr lang="en-US" sz="2400" b="1" dirty="0"/>
              <a:t>Exit Policy </a:t>
            </a:r>
            <a:endParaRPr lang="en-IN" sz="2400" b="1" dirty="0"/>
          </a:p>
        </p:txBody>
      </p:sp>
      <p:sp>
        <p:nvSpPr>
          <p:cNvPr id="3" name="TextBox 2"/>
          <p:cNvSpPr txBox="1"/>
          <p:nvPr/>
        </p:nvSpPr>
        <p:spPr>
          <a:xfrm>
            <a:off x="3929058" y="571484"/>
            <a:ext cx="4714908" cy="4801314"/>
          </a:xfrm>
          <a:prstGeom prst="rect">
            <a:avLst/>
          </a:prstGeom>
          <a:noFill/>
        </p:spPr>
        <p:txBody>
          <a:bodyPr wrap="square" rtlCol="0">
            <a:spAutoFit/>
          </a:bodyPr>
          <a:lstStyle/>
          <a:p>
            <a:pPr algn="just"/>
            <a:r>
              <a:rPr lang="en-US" b="1" dirty="0" smtClean="0"/>
              <a:t>Categorized  entire State into 2 Zones i.e. A &amp; B</a:t>
            </a:r>
          </a:p>
          <a:p>
            <a:pPr algn="just"/>
            <a:endParaRPr lang="en-US" b="1" dirty="0"/>
          </a:p>
          <a:p>
            <a:pPr algn="just"/>
            <a:r>
              <a:rPr lang="en-US" b="1" dirty="0" smtClean="0"/>
              <a:t>Zone-A : KBK</a:t>
            </a:r>
            <a:r>
              <a:rPr lang="en-US" b="1" dirty="0"/>
              <a:t>, KBK+ &amp; TSP </a:t>
            </a:r>
            <a:r>
              <a:rPr lang="en-US" b="1" dirty="0" smtClean="0"/>
              <a:t>areas</a:t>
            </a:r>
          </a:p>
          <a:p>
            <a:pPr algn="just"/>
            <a:r>
              <a:rPr lang="en-US" b="1" dirty="0" smtClean="0"/>
              <a:t>Zone-B : Other Areas </a:t>
            </a:r>
          </a:p>
          <a:p>
            <a:pPr algn="just"/>
            <a:endParaRPr lang="en-US" b="1" dirty="0" smtClean="0"/>
          </a:p>
          <a:p>
            <a:pPr algn="just"/>
            <a:r>
              <a:rPr lang="en-US" b="1" dirty="0" smtClean="0"/>
              <a:t>Eligible:  Completed t</a:t>
            </a:r>
            <a:r>
              <a:rPr lang="en-US" dirty="0" smtClean="0"/>
              <a:t>enure of services  </a:t>
            </a:r>
            <a:r>
              <a:rPr lang="en-US" dirty="0" err="1" smtClean="0"/>
              <a:t>i.e</a:t>
            </a:r>
            <a:r>
              <a:rPr lang="en-US" dirty="0" smtClean="0"/>
              <a:t> 3 years for Group A ( JB) and 2 years for Group A  ( SB)</a:t>
            </a:r>
          </a:p>
          <a:p>
            <a:pPr algn="just"/>
            <a:endParaRPr lang="en-US" b="1" dirty="0" smtClean="0"/>
          </a:p>
          <a:p>
            <a:pPr algn="just"/>
            <a:r>
              <a:rPr lang="en-US" b="1" dirty="0" smtClean="0"/>
              <a:t>Conditions for transfer: </a:t>
            </a:r>
            <a:r>
              <a:rPr lang="en-US" dirty="0" smtClean="0"/>
              <a:t>The concerned Doctor who has completed the fixed tenure shall be deemed relieved unless one applies in advance for his / her continuance in the place before six months of completion of the tenure which shall be considered by the Government.</a:t>
            </a:r>
          </a:p>
          <a:p>
            <a:pPr algn="just"/>
            <a:endParaRPr lang="en-US" b="1" dirty="0" smtClean="0"/>
          </a:p>
          <a:p>
            <a:pPr algn="just"/>
            <a:r>
              <a:rPr lang="en-US" b="1" dirty="0" smtClean="0"/>
              <a:t>Year of  implementation : 2016-17</a:t>
            </a:r>
          </a:p>
        </p:txBody>
      </p:sp>
      <p:pic>
        <p:nvPicPr>
          <p:cNvPr id="3074" name="Picture 2" descr="\\AMRITA\SharedDocs\Sanjay\exit policy.jpg"/>
          <p:cNvPicPr>
            <a:picLocks noChangeAspect="1" noChangeArrowheads="1"/>
          </p:cNvPicPr>
          <p:nvPr/>
        </p:nvPicPr>
        <p:blipFill>
          <a:blip r:embed="rId2" cstate="print"/>
          <a:srcRect/>
          <a:stretch>
            <a:fillRect/>
          </a:stretch>
        </p:blipFill>
        <p:spPr bwMode="auto">
          <a:xfrm>
            <a:off x="214282" y="857236"/>
            <a:ext cx="3644796" cy="35719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TotalTime>
  <Words>925</Words>
  <Application>Microsoft Office PowerPoint</Application>
  <PresentationFormat>On-screen Show (16:10)</PresentationFormat>
  <Paragraphs>143</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SANJAY</dc:creator>
  <cp:lastModifiedBy>ABM</cp:lastModifiedBy>
  <cp:revision>127</cp:revision>
  <cp:lastPrinted>2016-08-27T05:05:14Z</cp:lastPrinted>
  <dcterms:created xsi:type="dcterms:W3CDTF">2016-08-25T05:01:00Z</dcterms:created>
  <dcterms:modified xsi:type="dcterms:W3CDTF">2016-08-30T03:34:17Z</dcterms:modified>
</cp:coreProperties>
</file>