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handoutMasterIdLst>
    <p:handoutMasterId r:id="rId26"/>
  </p:handoutMasterIdLst>
  <p:sldIdLst>
    <p:sldId id="256" r:id="rId2"/>
    <p:sldId id="257" r:id="rId3"/>
    <p:sldId id="273" r:id="rId4"/>
    <p:sldId id="258" r:id="rId5"/>
    <p:sldId id="259" r:id="rId6"/>
    <p:sldId id="278" r:id="rId7"/>
    <p:sldId id="274" r:id="rId8"/>
    <p:sldId id="260" r:id="rId9"/>
    <p:sldId id="261" r:id="rId10"/>
    <p:sldId id="262" r:id="rId11"/>
    <p:sldId id="276" r:id="rId12"/>
    <p:sldId id="263" r:id="rId13"/>
    <p:sldId id="264" r:id="rId14"/>
    <p:sldId id="265" r:id="rId15"/>
    <p:sldId id="271" r:id="rId16"/>
    <p:sldId id="266" r:id="rId17"/>
    <p:sldId id="280" r:id="rId18"/>
    <p:sldId id="281" r:id="rId19"/>
    <p:sldId id="277" r:id="rId20"/>
    <p:sldId id="282" r:id="rId21"/>
    <p:sldId id="267" r:id="rId22"/>
    <p:sldId id="268" r:id="rId23"/>
    <p:sldId id="272"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DOWNLOADS\Mozilla\Tnphc%20Phase%20-I_II%20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ser>
          <c:idx val="0"/>
          <c:order val="0"/>
          <c:spPr>
            <a:ln>
              <a:solidFill>
                <a:schemeClr val="tx1"/>
              </a:solidFill>
            </a:ln>
          </c:spPr>
          <c:dLbls>
            <c:spPr>
              <a:noFill/>
              <a:ln>
                <a:noFill/>
              </a:ln>
              <a:effectLst/>
            </c:spPr>
            <c:showVal val="1"/>
            <c:showLeaderLines val="1"/>
            <c:extLst>
              <c:ext xmlns:c15="http://schemas.microsoft.com/office/drawing/2012/chart" uri="{CE6537A1-D6FC-4f65-9D91-7224C49458BB}">
                <c15:layout/>
              </c:ext>
            </c:extLst>
          </c:dLbls>
          <c:cat>
            <c:strRef>
              <c:f>'Phase - I -Anomally'!$B$3:$B$11</c:f>
              <c:strCache>
                <c:ptCount val="9"/>
                <c:pt idx="0">
                  <c:v>CNS ANOMALIES</c:v>
                </c:pt>
                <c:pt idx="1">
                  <c:v>FACIAL ANOMALIES</c:v>
                </c:pt>
                <c:pt idx="2">
                  <c:v>THORACIC</c:v>
                </c:pt>
                <c:pt idx="3">
                  <c:v>CARDIAC</c:v>
                </c:pt>
                <c:pt idx="4">
                  <c:v>GIT AND ABDOMINAL WALL</c:v>
                </c:pt>
                <c:pt idx="5">
                  <c:v>URINARY TRACT</c:v>
                </c:pt>
                <c:pt idx="6">
                  <c:v>LIMB</c:v>
                </c:pt>
                <c:pt idx="7">
                  <c:v>MATERNAL</c:v>
                </c:pt>
                <c:pt idx="8">
                  <c:v>PROBLEMS IN EARLY PREGANCY</c:v>
                </c:pt>
              </c:strCache>
            </c:strRef>
          </c:cat>
          <c:val>
            <c:numRef>
              <c:f>'Phase - I -Anomally'!$D$3:$D$11</c:f>
              <c:numCache>
                <c:formatCode>0.0%</c:formatCode>
                <c:ptCount val="9"/>
                <c:pt idx="0">
                  <c:v>0.39922480620155115</c:v>
                </c:pt>
                <c:pt idx="1">
                  <c:v>3.875968992248062E-2</c:v>
                </c:pt>
                <c:pt idx="2">
                  <c:v>3.1007751937984492E-2</c:v>
                </c:pt>
                <c:pt idx="3">
                  <c:v>1.937984496124031E-2</c:v>
                </c:pt>
                <c:pt idx="4">
                  <c:v>5.8139534883721013E-2</c:v>
                </c:pt>
                <c:pt idx="5">
                  <c:v>0.11627906976744194</c:v>
                </c:pt>
                <c:pt idx="6">
                  <c:v>3.875968992248062E-2</c:v>
                </c:pt>
                <c:pt idx="7">
                  <c:v>5.4263565891472874E-2</c:v>
                </c:pt>
                <c:pt idx="8">
                  <c:v>0.24418604651162812</c:v>
                </c:pt>
              </c:numCache>
            </c:numRef>
          </c:val>
        </c:ser>
        <c:firstSliceAng val="0"/>
      </c:pieChart>
    </c:plotArea>
    <c:legend>
      <c:legendPos val="r"/>
      <c:layout>
        <c:manualLayout>
          <c:xMode val="edge"/>
          <c:yMode val="edge"/>
          <c:x val="0.67120751825464964"/>
          <c:y val="0.10008787930902194"/>
          <c:w val="0.31943583446985052"/>
          <c:h val="0.88755811505608562"/>
        </c:manualLayout>
      </c:layout>
      <c:txPr>
        <a:bodyPr/>
        <a:lstStyle/>
        <a:p>
          <a:pPr>
            <a:defRPr b="0"/>
          </a:pPr>
          <a:endParaRPr lang="en-US"/>
        </a:p>
      </c:txPr>
    </c:legend>
    <c:plotVisOnly val="1"/>
    <c:dispBlanksAs val="zero"/>
  </c:chart>
  <c:txPr>
    <a:bodyPr/>
    <a:lstStyle/>
    <a:p>
      <a:pPr>
        <a:defRPr sz="1400" b="1">
          <a:latin typeface="Bookman Old Style" pitchFamily="18"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412"/>
          </a:xfrm>
          <a:prstGeom prst="rect">
            <a:avLst/>
          </a:prstGeom>
        </p:spPr>
        <p:txBody>
          <a:bodyPr vert="horz" lIns="91440" tIns="45720" rIns="91440" bIns="45720" rtlCol="0"/>
          <a:lstStyle>
            <a:lvl1pPr algn="r">
              <a:defRPr sz="1200"/>
            </a:lvl1pPr>
          </a:lstStyle>
          <a:p>
            <a:fld id="{683A1EBB-37CD-4F99-B823-E921C99A2EB5}" type="datetimeFigureOut">
              <a:rPr lang="en-US" smtClean="0"/>
              <a:pPr/>
              <a:t>7/2/2015</a:t>
            </a:fld>
            <a:endParaRPr lang="en-US"/>
          </a:p>
        </p:txBody>
      </p:sp>
      <p:sp>
        <p:nvSpPr>
          <p:cNvPr id="4" name="Footer Placeholder 3"/>
          <p:cNvSpPr>
            <a:spLocks noGrp="1"/>
          </p:cNvSpPr>
          <p:nvPr>
            <p:ph type="ftr" sz="quarter" idx="2"/>
          </p:nvPr>
        </p:nvSpPr>
        <p:spPr>
          <a:xfrm>
            <a:off x="0" y="9430218"/>
            <a:ext cx="2946400" cy="4964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30218"/>
            <a:ext cx="2946400" cy="496412"/>
          </a:xfrm>
          <a:prstGeom prst="rect">
            <a:avLst/>
          </a:prstGeom>
        </p:spPr>
        <p:txBody>
          <a:bodyPr vert="horz" lIns="91440" tIns="45720" rIns="91440" bIns="45720" rtlCol="0" anchor="b"/>
          <a:lstStyle>
            <a:lvl1pPr algn="r">
              <a:defRPr sz="1200"/>
            </a:lvl1pPr>
          </a:lstStyle>
          <a:p>
            <a:fld id="{D96B8D4A-AF96-4712-BEEB-8ED6FE86482F}" type="slidenum">
              <a:rPr lang="en-US" smtClean="0"/>
              <a:pPr/>
              <a:t>‹#›</a:t>
            </a:fld>
            <a:endParaRPr lang="en-US"/>
          </a:p>
        </p:txBody>
      </p:sp>
    </p:spTree>
    <p:extLst>
      <p:ext uri="{BB962C8B-B14F-4D97-AF65-F5344CB8AC3E}">
        <p14:creationId xmlns:p14="http://schemas.microsoft.com/office/powerpoint/2010/main" xmlns="" val="2640387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63D4A15-2A24-4242-B048-E7EAD970F58F}" type="datetimeFigureOut">
              <a:rPr lang="en-US" smtClean="0"/>
              <a:pPr/>
              <a:t>7/2/2015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D1C862-671B-404C-9D49-6618D4E552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2F6FCBC-0EBA-44D3-97D4-C73D89331443}" type="datetimeFigureOut">
              <a:rPr lang="en-US" smtClean="0"/>
              <a:pPr/>
              <a:t>7/2/2015</a:t>
            </a:fld>
            <a:endParaRPr lang="en-IN"/>
          </a:p>
        </p:txBody>
      </p:sp>
      <p:sp>
        <p:nvSpPr>
          <p:cNvPr id="17" name="Footer Placeholder 16"/>
          <p:cNvSpPr>
            <a:spLocks noGrp="1"/>
          </p:cNvSpPr>
          <p:nvPr>
            <p:ph type="ftr" sz="quarter" idx="11"/>
          </p:nvPr>
        </p:nvSpPr>
        <p:spPr>
          <a:xfrm>
            <a:off x="2898648" y="6355080"/>
            <a:ext cx="3474720" cy="365760"/>
          </a:xfrm>
        </p:spPr>
        <p:txBody>
          <a:bodyPr/>
          <a:lstStyle/>
          <a:p>
            <a:endParaRPr lang="en-IN"/>
          </a:p>
        </p:txBody>
      </p:sp>
      <p:sp>
        <p:nvSpPr>
          <p:cNvPr id="29" name="Slide Number Placeholder 28"/>
          <p:cNvSpPr>
            <a:spLocks noGrp="1"/>
          </p:cNvSpPr>
          <p:nvPr>
            <p:ph type="sldNum" sz="quarter" idx="12"/>
          </p:nvPr>
        </p:nvSpPr>
        <p:spPr>
          <a:xfrm>
            <a:off x="1216152" y="6355080"/>
            <a:ext cx="1219200" cy="365760"/>
          </a:xfrm>
        </p:spPr>
        <p:txBody>
          <a:bodyPr/>
          <a:lstStyle/>
          <a:p>
            <a:fld id="{EC9B72AB-458D-4E8C-A0D3-D475F6392492}" type="slidenum">
              <a:rPr lang="en-IN" smtClean="0"/>
              <a:pPr/>
              <a:t>‹#›</a:t>
            </a:fld>
            <a:endParaRPr lang="en-IN"/>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F6FCBC-0EBA-44D3-97D4-C73D89331443}" type="datetimeFigureOut">
              <a:rPr lang="en-US" smtClean="0"/>
              <a:pPr/>
              <a:t>7/2/2015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9B72AB-458D-4E8C-A0D3-D475F639249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F6FCBC-0EBA-44D3-97D4-C73D89331443}" type="datetimeFigureOut">
              <a:rPr lang="en-US" smtClean="0"/>
              <a:pPr/>
              <a:t>7/2/2015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9B72AB-458D-4E8C-A0D3-D475F6392492}" type="slidenum">
              <a:rPr lang="en-IN" smtClean="0"/>
              <a:pPr/>
              <a:t>‹#›</a:t>
            </a:fld>
            <a:endParaRPr lang="en-IN"/>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2F6FCBC-0EBA-44D3-97D4-C73D89331443}" type="datetimeFigureOut">
              <a:rPr lang="en-US" smtClean="0"/>
              <a:pPr/>
              <a:t>7/2/2015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9B72AB-458D-4E8C-A0D3-D475F6392492}" type="slidenum">
              <a:rPr lang="en-IN" smtClean="0"/>
              <a:pPr/>
              <a:t>‹#›</a:t>
            </a:fld>
            <a:endParaRPr lang="en-IN"/>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2F6FCBC-0EBA-44D3-97D4-C73D89331443}" type="datetimeFigureOut">
              <a:rPr lang="en-US" smtClean="0"/>
              <a:pPr/>
              <a:t>7/2/2015</a:t>
            </a:fld>
            <a:endParaRPr lang="en-IN"/>
          </a:p>
        </p:txBody>
      </p:sp>
      <p:sp>
        <p:nvSpPr>
          <p:cNvPr id="5" name="Footer Placeholder 4"/>
          <p:cNvSpPr>
            <a:spLocks noGrp="1"/>
          </p:cNvSpPr>
          <p:nvPr>
            <p:ph type="ftr" sz="quarter" idx="11"/>
          </p:nvPr>
        </p:nvSpPr>
        <p:spPr>
          <a:xfrm>
            <a:off x="2898648" y="6355080"/>
            <a:ext cx="3474720" cy="365760"/>
          </a:xfrm>
        </p:spPr>
        <p:txBody>
          <a:bodyPr/>
          <a:lstStyle/>
          <a:p>
            <a:endParaRPr lang="en-IN"/>
          </a:p>
        </p:txBody>
      </p:sp>
      <p:sp>
        <p:nvSpPr>
          <p:cNvPr id="6" name="Slide Number Placeholder 5"/>
          <p:cNvSpPr>
            <a:spLocks noGrp="1"/>
          </p:cNvSpPr>
          <p:nvPr>
            <p:ph type="sldNum" sz="quarter" idx="12"/>
          </p:nvPr>
        </p:nvSpPr>
        <p:spPr>
          <a:xfrm>
            <a:off x="1069848" y="6355080"/>
            <a:ext cx="1520952" cy="365760"/>
          </a:xfrm>
        </p:spPr>
        <p:txBody>
          <a:bodyPr/>
          <a:lstStyle/>
          <a:p>
            <a:fld id="{EC9B72AB-458D-4E8C-A0D3-D475F6392492}" type="slidenum">
              <a:rPr lang="en-IN" smtClean="0"/>
              <a:pPr/>
              <a:t>‹#›</a:t>
            </a:fld>
            <a:endParaRPr lang="en-IN"/>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2F6FCBC-0EBA-44D3-97D4-C73D89331443}" type="datetimeFigureOut">
              <a:rPr lang="en-US" smtClean="0"/>
              <a:pPr/>
              <a:t>7/2/2015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9B72AB-458D-4E8C-A0D3-D475F6392492}" type="slidenum">
              <a:rPr lang="en-IN" smtClean="0"/>
              <a:pPr/>
              <a:t>‹#›</a:t>
            </a:fld>
            <a:endParaRPr lang="en-IN"/>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2F6FCBC-0EBA-44D3-97D4-C73D89331443}" type="datetimeFigureOut">
              <a:rPr lang="en-US" smtClean="0"/>
              <a:pPr/>
              <a:t>7/2/2015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C9B72AB-458D-4E8C-A0D3-D475F6392492}" type="slidenum">
              <a:rPr lang="en-IN" smtClean="0"/>
              <a:pPr/>
              <a:t>‹#›</a:t>
            </a:fld>
            <a:endParaRPr lang="en-IN"/>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F6FCBC-0EBA-44D3-97D4-C73D89331443}" type="datetimeFigureOut">
              <a:rPr lang="en-US" smtClean="0"/>
              <a:pPr/>
              <a:t>7/2/2015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9B72AB-458D-4E8C-A0D3-D475F6392492}" type="slidenum">
              <a:rPr lang="en-IN" smtClean="0"/>
              <a:pPr/>
              <a:t>‹#›</a:t>
            </a:fld>
            <a:endParaRPr lang="en-IN"/>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6FCBC-0EBA-44D3-97D4-C73D89331443}" type="datetimeFigureOut">
              <a:rPr lang="en-US" smtClean="0"/>
              <a:pPr/>
              <a:t>7/2/2015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C9B72AB-458D-4E8C-A0D3-D475F6392492}" type="slidenum">
              <a:rPr lang="en-IN" smtClean="0"/>
              <a:pPr/>
              <a:t>‹#›</a:t>
            </a:fld>
            <a:endParaRPr lang="en-IN"/>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F6FCBC-0EBA-44D3-97D4-C73D89331443}" type="datetimeFigureOut">
              <a:rPr lang="en-US" smtClean="0"/>
              <a:pPr/>
              <a:t>7/2/2015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9B72AB-458D-4E8C-A0D3-D475F6392492}" type="slidenum">
              <a:rPr lang="en-IN" smtClean="0"/>
              <a:pPr/>
              <a:t>‹#›</a:t>
            </a:fld>
            <a:endParaRPr lang="en-IN"/>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F6FCBC-0EBA-44D3-97D4-C73D89331443}" type="datetimeFigureOut">
              <a:rPr lang="en-US" smtClean="0"/>
              <a:pPr/>
              <a:t>7/2/2015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9B72AB-458D-4E8C-A0D3-D475F6392492}" type="slidenum">
              <a:rPr lang="en-IN" smtClean="0"/>
              <a:pPr/>
              <a:t>‹#›</a:t>
            </a:fld>
            <a:endParaRPr lang="en-IN"/>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2F6FCBC-0EBA-44D3-97D4-C73D89331443}" type="datetimeFigureOut">
              <a:rPr lang="en-US" smtClean="0"/>
              <a:pPr/>
              <a:t>7/2/2015</a:t>
            </a:fld>
            <a:endParaRPr lang="en-IN"/>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C9B72AB-458D-4E8C-A0D3-D475F6392492}" type="slidenum">
              <a:rPr lang="en-IN" smtClean="0"/>
              <a:pPr/>
              <a:t>‹#›</a:t>
            </a:fld>
            <a:endParaRPr lang="en-IN"/>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95400"/>
            <a:ext cx="8534400" cy="1981200"/>
          </a:xfrm>
        </p:spPr>
        <p:txBody>
          <a:bodyPr>
            <a:normAutofit fontScale="90000"/>
          </a:bodyPr>
          <a:lstStyle/>
          <a:p>
            <a:pPr algn="ctr"/>
            <a:r>
              <a:rPr lang="en-US" b="1" cap="none" dirty="0" smtClean="0">
                <a:solidFill>
                  <a:srgbClr val="0070C0"/>
                </a:solidFill>
              </a:rPr>
              <a:t>Prenatal Screening of Antenatal Mothers for Congenital Foetal Anomalies by </a:t>
            </a:r>
            <a:br>
              <a:rPr lang="en-US" b="1" cap="none" dirty="0" smtClean="0">
                <a:solidFill>
                  <a:srgbClr val="0070C0"/>
                </a:solidFill>
              </a:rPr>
            </a:br>
            <a:r>
              <a:rPr lang="en-US" b="1" cap="none" dirty="0" smtClean="0">
                <a:solidFill>
                  <a:srgbClr val="0070C0"/>
                </a:solidFill>
              </a:rPr>
              <a:t>Ultra Sonogram through PPP Mode</a:t>
            </a:r>
            <a:br>
              <a:rPr lang="en-US" b="1" cap="none" dirty="0" smtClean="0">
                <a:solidFill>
                  <a:srgbClr val="0070C0"/>
                </a:solidFill>
              </a:rPr>
            </a:br>
            <a:r>
              <a:rPr lang="en-US" b="1" cap="none" dirty="0" smtClean="0"/>
              <a:t/>
            </a:r>
            <a:br>
              <a:rPr lang="en-US" b="1" cap="none" dirty="0" smtClean="0"/>
            </a:br>
            <a:r>
              <a:rPr lang="en-IN" cap="none" dirty="0" smtClean="0"/>
              <a:t/>
            </a:r>
            <a:br>
              <a:rPr lang="en-IN" cap="none" dirty="0" smtClean="0"/>
            </a:br>
            <a:endParaRPr lang="en-IN" cap="none" dirty="0"/>
          </a:p>
        </p:txBody>
      </p:sp>
      <p:sp>
        <p:nvSpPr>
          <p:cNvPr id="5" name="Rectangle 4"/>
          <p:cNvSpPr/>
          <p:nvPr/>
        </p:nvSpPr>
        <p:spPr>
          <a:xfrm>
            <a:off x="1447800" y="3886200"/>
            <a:ext cx="6477000" cy="954107"/>
          </a:xfrm>
          <a:prstGeom prst="rect">
            <a:avLst/>
          </a:prstGeom>
        </p:spPr>
        <p:txBody>
          <a:bodyPr wrap="square">
            <a:spAutoFit/>
          </a:bodyPr>
          <a:lstStyle/>
          <a:p>
            <a:pPr algn="ctr"/>
            <a:r>
              <a:rPr lang="en-US" sz="2800" b="1" dirty="0" smtClean="0">
                <a:solidFill>
                  <a:srgbClr val="FF0000"/>
                </a:solidFill>
                <a:latin typeface="+mj-lt"/>
              </a:rPr>
              <a:t>National Health Mission</a:t>
            </a:r>
            <a:br>
              <a:rPr lang="en-US" sz="2800" b="1" dirty="0" smtClean="0">
                <a:solidFill>
                  <a:srgbClr val="FF0000"/>
                </a:solidFill>
                <a:latin typeface="+mj-lt"/>
              </a:rPr>
            </a:br>
            <a:r>
              <a:rPr lang="en-US" sz="2800" b="1" dirty="0" smtClean="0">
                <a:solidFill>
                  <a:srgbClr val="FF0000"/>
                </a:solidFill>
                <a:latin typeface="+mj-lt"/>
              </a:rPr>
              <a:t>Tamil Nadu </a:t>
            </a:r>
            <a:endParaRPr lang="en-IN" sz="2800" b="1" dirty="0">
              <a:solidFill>
                <a:srgbClr val="FF0000"/>
              </a:solidFill>
              <a:latin typeface="+mj-lt"/>
            </a:endParaRPr>
          </a:p>
        </p:txBody>
      </p:sp>
      <p:pic>
        <p:nvPicPr>
          <p:cNvPr id="4" name="Picture 4" descr="C:\Users\SYS72\Downloads\TN Govt logo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68288"/>
            <a:ext cx="796198" cy="87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NRHMTamil2"/>
          <p:cNvPicPr/>
          <p:nvPr/>
        </p:nvPicPr>
        <p:blipFill>
          <a:blip r:embed="rId3" cstate="print"/>
          <a:srcRect/>
          <a:stretch>
            <a:fillRect/>
          </a:stretch>
        </p:blipFill>
        <p:spPr bwMode="auto">
          <a:xfrm>
            <a:off x="7924800" y="228600"/>
            <a:ext cx="990600" cy="914400"/>
          </a:xfrm>
          <a:prstGeom prst="rect">
            <a:avLst/>
          </a:prstGeom>
          <a:solidFill>
            <a:schemeClr val="accent5">
              <a:lumMod val="40000"/>
              <a:lumOff val="60000"/>
            </a:schemeClr>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pPr algn="ctr"/>
            <a:r>
              <a:rPr lang="en-US" sz="3600" b="1" dirty="0" smtClean="0">
                <a:solidFill>
                  <a:srgbClr val="00B0F0"/>
                </a:solidFill>
              </a:rPr>
              <a:t>Deliverables of the Project</a:t>
            </a:r>
            <a:r>
              <a:rPr lang="en-IN" dirty="0" smtClean="0">
                <a:solidFill>
                  <a:srgbClr val="00B0F0"/>
                </a:solidFill>
              </a:rPr>
              <a:t/>
            </a:r>
            <a:br>
              <a:rPr lang="en-IN" dirty="0" smtClean="0">
                <a:solidFill>
                  <a:srgbClr val="00B0F0"/>
                </a:solidFill>
              </a:rPr>
            </a:br>
            <a:endParaRPr lang="en-IN" dirty="0">
              <a:solidFill>
                <a:srgbClr val="00B0F0"/>
              </a:solidFill>
            </a:endParaRPr>
          </a:p>
        </p:txBody>
      </p:sp>
      <p:sp>
        <p:nvSpPr>
          <p:cNvPr id="3" name="Content Placeholder 2"/>
          <p:cNvSpPr>
            <a:spLocks noGrp="1"/>
          </p:cNvSpPr>
          <p:nvPr>
            <p:ph sz="quarter" idx="1"/>
          </p:nvPr>
        </p:nvSpPr>
        <p:spPr>
          <a:xfrm>
            <a:off x="457200" y="1463040"/>
            <a:ext cx="8229600" cy="4937760"/>
          </a:xfrm>
        </p:spPr>
        <p:txBody>
          <a:bodyPr>
            <a:normAutofit lnSpcReduction="10000"/>
          </a:bodyPr>
          <a:lstStyle/>
          <a:p>
            <a:pPr algn="just"/>
            <a:r>
              <a:rPr lang="en-US" sz="2400" dirty="0" smtClean="0">
                <a:latin typeface="+mj-lt"/>
              </a:rPr>
              <a:t>Medical Officers should be provided hands on training in usage of Ultra sonogram for 12 days ;</a:t>
            </a:r>
          </a:p>
          <a:p>
            <a:pPr marL="0" indent="0" algn="just">
              <a:buNone/>
            </a:pPr>
            <a:endParaRPr lang="en-US" sz="2400" dirty="0">
              <a:latin typeface="+mj-lt"/>
            </a:endParaRPr>
          </a:p>
          <a:p>
            <a:pPr lvl="1" algn="just"/>
            <a:r>
              <a:rPr lang="en-US" sz="2100" dirty="0" smtClean="0">
                <a:solidFill>
                  <a:schemeClr val="tx1"/>
                </a:solidFill>
                <a:latin typeface="+mj-lt"/>
              </a:rPr>
              <a:t>To detect the fetal anomalies like Neural Tube Defects, Congenital Heart Disease, limb defects etc., </a:t>
            </a:r>
          </a:p>
          <a:p>
            <a:pPr lvl="1" algn="just"/>
            <a:r>
              <a:rPr lang="en-US" sz="2100" dirty="0" smtClean="0">
                <a:solidFill>
                  <a:schemeClr val="tx1"/>
                </a:solidFill>
                <a:latin typeface="+mj-lt"/>
              </a:rPr>
              <a:t>To identify other gestational problems (Severe IUGR, Placenta </a:t>
            </a:r>
            <a:r>
              <a:rPr lang="en-US" sz="2100" dirty="0" err="1" smtClean="0">
                <a:solidFill>
                  <a:schemeClr val="tx1"/>
                </a:solidFill>
                <a:latin typeface="+mj-lt"/>
              </a:rPr>
              <a:t>Previa</a:t>
            </a:r>
            <a:r>
              <a:rPr lang="en-US" sz="2100" dirty="0" smtClean="0">
                <a:solidFill>
                  <a:schemeClr val="tx1"/>
                </a:solidFill>
                <a:latin typeface="+mj-lt"/>
              </a:rPr>
              <a:t>, Ectopic Gestation) </a:t>
            </a:r>
          </a:p>
          <a:p>
            <a:pPr marL="274320" lvl="1" indent="0" algn="just">
              <a:buNone/>
            </a:pPr>
            <a:endParaRPr lang="en-US" sz="2100" dirty="0">
              <a:solidFill>
                <a:schemeClr val="tx1"/>
              </a:solidFill>
              <a:latin typeface="+mj-lt"/>
            </a:endParaRPr>
          </a:p>
          <a:p>
            <a:pPr algn="just"/>
            <a:r>
              <a:rPr lang="en-US" sz="2400" dirty="0" smtClean="0">
                <a:solidFill>
                  <a:schemeClr val="tx1"/>
                </a:solidFill>
                <a:latin typeface="+mj-lt"/>
              </a:rPr>
              <a:t> </a:t>
            </a:r>
            <a:r>
              <a:rPr lang="en-US" sz="2400" dirty="0">
                <a:solidFill>
                  <a:schemeClr val="tx1"/>
                </a:solidFill>
                <a:latin typeface="+mj-lt"/>
              </a:rPr>
              <a:t>O</a:t>
            </a:r>
            <a:r>
              <a:rPr lang="en-US" sz="2400" dirty="0" smtClean="0">
                <a:solidFill>
                  <a:schemeClr val="tx1"/>
                </a:solidFill>
                <a:latin typeface="+mj-lt"/>
              </a:rPr>
              <a:t>ne year of online mentoring and auditing of images.</a:t>
            </a:r>
            <a:endParaRPr lang="en-IN" sz="2400" dirty="0">
              <a:latin typeface="+mj-lt"/>
            </a:endParaRPr>
          </a:p>
          <a:p>
            <a:pPr marL="0" indent="0" algn="just">
              <a:buNone/>
            </a:pPr>
            <a:endParaRPr lang="en-IN" sz="2400" dirty="0" smtClean="0">
              <a:latin typeface="+mj-lt"/>
            </a:endParaRPr>
          </a:p>
          <a:p>
            <a:pPr lvl="0" algn="just"/>
            <a:r>
              <a:rPr lang="en-US" sz="2400" dirty="0" smtClean="0">
                <a:latin typeface="+mj-lt"/>
              </a:rPr>
              <a:t>100% screening of all the Antenatal mothers in the PHC  </a:t>
            </a:r>
            <a:endParaRPr lang="en-IN" sz="2400" dirty="0" smtClean="0">
              <a:latin typeface="+mj-lt"/>
            </a:endParaRPr>
          </a:p>
          <a:p>
            <a:pPr>
              <a:buNone/>
            </a:pPr>
            <a:endParaRPr lang="en-IN" dirty="0" smtClean="0"/>
          </a:p>
          <a:p>
            <a:pPr>
              <a:buNone/>
            </a:pPr>
            <a:endParaRPr lang="en-IN" dirty="0" smtClean="0"/>
          </a:p>
          <a:p>
            <a:endParaRPr lang="en-IN"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pPr algn="ctr"/>
            <a:r>
              <a:rPr lang="en-US" sz="3600" b="1" dirty="0" smtClean="0">
                <a:solidFill>
                  <a:srgbClr val="00B0F0"/>
                </a:solidFill>
              </a:rPr>
              <a:t>Deliverables of the Project </a:t>
            </a:r>
            <a:r>
              <a:rPr lang="en-US" sz="2700" b="1" dirty="0" smtClean="0">
                <a:solidFill>
                  <a:srgbClr val="00B0F0"/>
                </a:solidFill>
              </a:rPr>
              <a:t>(</a:t>
            </a:r>
            <a:r>
              <a:rPr lang="en-US" sz="2700" b="1" dirty="0" err="1" smtClean="0">
                <a:solidFill>
                  <a:srgbClr val="00B0F0"/>
                </a:solidFill>
              </a:rPr>
              <a:t>contd</a:t>
            </a:r>
            <a:r>
              <a:rPr lang="en-US" sz="2700" b="1" dirty="0" smtClean="0">
                <a:solidFill>
                  <a:srgbClr val="00B0F0"/>
                </a:solidFill>
              </a:rPr>
              <a:t>…)</a:t>
            </a:r>
            <a:r>
              <a:rPr lang="en-IN" dirty="0" smtClean="0">
                <a:solidFill>
                  <a:srgbClr val="00B0F0"/>
                </a:solidFill>
              </a:rPr>
              <a:t/>
            </a:r>
            <a:br>
              <a:rPr lang="en-IN" dirty="0" smtClean="0">
                <a:solidFill>
                  <a:srgbClr val="00B0F0"/>
                </a:solidFill>
              </a:rPr>
            </a:br>
            <a:endParaRPr lang="en-IN" dirty="0">
              <a:solidFill>
                <a:srgbClr val="00B0F0"/>
              </a:solidFill>
            </a:endParaRPr>
          </a:p>
        </p:txBody>
      </p:sp>
      <p:sp>
        <p:nvSpPr>
          <p:cNvPr id="6" name="Content Placeholder 2"/>
          <p:cNvSpPr>
            <a:spLocks noGrp="1"/>
          </p:cNvSpPr>
          <p:nvPr>
            <p:ph sz="quarter" idx="1"/>
          </p:nvPr>
        </p:nvSpPr>
        <p:spPr>
          <a:xfrm>
            <a:off x="457200" y="1219200"/>
            <a:ext cx="8229600" cy="4937760"/>
          </a:xfrm>
        </p:spPr>
        <p:txBody>
          <a:bodyPr>
            <a:normAutofit lnSpcReduction="10000"/>
          </a:bodyPr>
          <a:lstStyle/>
          <a:p>
            <a:pPr lvl="0"/>
            <a:endParaRPr lang="en-US" dirty="0" smtClean="0"/>
          </a:p>
          <a:p>
            <a:pPr lvl="0" algn="just"/>
            <a:r>
              <a:rPr lang="en-US" sz="2400" dirty="0" smtClean="0">
                <a:latin typeface="+mj-lt"/>
              </a:rPr>
              <a:t>Each Medical Officer has to screen a minimum of 64 Antenatal mothers per month and send the quality images on case to case basis </a:t>
            </a:r>
          </a:p>
          <a:p>
            <a:pPr marL="0" lvl="0" indent="0" algn="just">
              <a:buNone/>
            </a:pPr>
            <a:endParaRPr lang="en-US" sz="2400" dirty="0" smtClean="0">
              <a:latin typeface="+mj-lt"/>
            </a:endParaRPr>
          </a:p>
          <a:p>
            <a:pPr algn="just"/>
            <a:r>
              <a:rPr lang="en-US" sz="2400" dirty="0">
                <a:solidFill>
                  <a:schemeClr val="tx1"/>
                </a:solidFill>
                <a:latin typeface="+mj-lt"/>
              </a:rPr>
              <a:t>M</a:t>
            </a:r>
            <a:r>
              <a:rPr lang="en-US" sz="2400" dirty="0" smtClean="0">
                <a:solidFill>
                  <a:schemeClr val="tx1"/>
                </a:solidFill>
                <a:latin typeface="+mj-lt"/>
              </a:rPr>
              <a:t>inimum of 16 AN cases per week totaling to 64 cases per month with a minimum of 10 to 15 images for each AN Mother</a:t>
            </a:r>
          </a:p>
          <a:p>
            <a:pPr lvl="0" algn="just"/>
            <a:endParaRPr lang="en-US" sz="2400" dirty="0" smtClean="0">
              <a:latin typeface="+mj-lt"/>
            </a:endParaRPr>
          </a:p>
          <a:p>
            <a:pPr lvl="0" algn="just"/>
            <a:r>
              <a:rPr lang="en-US" sz="2400" dirty="0" smtClean="0">
                <a:latin typeface="+mj-lt"/>
              </a:rPr>
              <a:t>The Monitoring Officers should ensure that the above number of images are being sent regularly by concerned Medical Officers/ Obstetricians to the organization</a:t>
            </a:r>
            <a:r>
              <a:rPr lang="en-US" dirty="0" smtClean="0"/>
              <a:t>.</a:t>
            </a:r>
            <a:endParaRPr lang="en-IN" dirty="0" smtClean="0"/>
          </a:p>
          <a:p>
            <a:pPr>
              <a:buNone/>
            </a:pPr>
            <a:endParaRPr lang="en-IN" dirty="0" smtClean="0"/>
          </a:p>
          <a:p>
            <a:endParaRPr lang="en-IN"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914400"/>
            <a:ext cx="8153400" cy="990600"/>
          </a:xfrm>
        </p:spPr>
        <p:txBody>
          <a:bodyPr>
            <a:normAutofit fontScale="90000"/>
          </a:bodyPr>
          <a:lstStyle/>
          <a:p>
            <a:pPr lvl="0" algn="ctr"/>
            <a:r>
              <a:rPr lang="en-US" b="1" dirty="0" smtClean="0">
                <a:solidFill>
                  <a:srgbClr val="00B0F0"/>
                </a:solidFill>
              </a:rPr>
              <a:t>Monitoring and Evaluation</a:t>
            </a:r>
            <a:r>
              <a:rPr lang="en-IN" dirty="0" smtClean="0">
                <a:solidFill>
                  <a:srgbClr val="00B0F0"/>
                </a:solidFill>
              </a:rPr>
              <a:t/>
            </a:r>
            <a:br>
              <a:rPr lang="en-IN" dirty="0" smtClean="0">
                <a:solidFill>
                  <a:srgbClr val="00B0F0"/>
                </a:solidFill>
              </a:rPr>
            </a:br>
            <a:r>
              <a:rPr lang="en-US" dirty="0" smtClean="0"/>
              <a:t> </a:t>
            </a:r>
            <a:r>
              <a:rPr lang="en-IN" dirty="0" smtClean="0"/>
              <a:t/>
            </a:r>
            <a:br>
              <a:rPr lang="en-IN" dirty="0" smtClean="0"/>
            </a:br>
            <a:endParaRPr lang="en-IN" dirty="0"/>
          </a:p>
        </p:txBody>
      </p:sp>
      <p:sp>
        <p:nvSpPr>
          <p:cNvPr id="3" name="Content Placeholder 2"/>
          <p:cNvSpPr>
            <a:spLocks noGrp="1"/>
          </p:cNvSpPr>
          <p:nvPr>
            <p:ph sz="quarter" idx="1"/>
          </p:nvPr>
        </p:nvSpPr>
        <p:spPr>
          <a:xfrm>
            <a:off x="457200" y="1600200"/>
            <a:ext cx="8229600" cy="4556760"/>
          </a:xfrm>
        </p:spPr>
        <p:txBody>
          <a:bodyPr>
            <a:normAutofit/>
          </a:bodyPr>
          <a:lstStyle/>
          <a:p>
            <a:pPr algn="just"/>
            <a:r>
              <a:rPr lang="en-US" sz="2400" dirty="0" smtClean="0">
                <a:latin typeface="+mj-lt"/>
              </a:rPr>
              <a:t>The project will be monitored at the District level (11 members team) for proper implementation and at the State level  (12 members team ) for effective coordination. </a:t>
            </a:r>
          </a:p>
          <a:p>
            <a:pPr algn="just">
              <a:buNone/>
            </a:pPr>
            <a:endParaRPr lang="en-US" sz="2400" dirty="0" smtClean="0">
              <a:latin typeface="+mj-lt"/>
            </a:endParaRPr>
          </a:p>
          <a:p>
            <a:pPr algn="just"/>
            <a:r>
              <a:rPr lang="en-US" sz="2400" dirty="0" smtClean="0">
                <a:latin typeface="+mj-lt"/>
              </a:rPr>
              <a:t>The training activities will also be reviewed in the monthly State level review meeting  based on the issues raised by the Organization &amp;  by the trainees</a:t>
            </a:r>
            <a:endParaRPr lang="en-IN" sz="24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Monitoring and Evaluation </a:t>
            </a:r>
            <a:r>
              <a:rPr lang="en-US" sz="2400" b="1" dirty="0" smtClean="0">
                <a:solidFill>
                  <a:srgbClr val="00B0F0"/>
                </a:solidFill>
              </a:rPr>
              <a:t>(</a:t>
            </a:r>
            <a:r>
              <a:rPr lang="en-US" sz="2400" b="1" dirty="0" err="1" smtClean="0">
                <a:solidFill>
                  <a:srgbClr val="00B0F0"/>
                </a:solidFill>
              </a:rPr>
              <a:t>contd</a:t>
            </a:r>
            <a:r>
              <a:rPr lang="en-US" sz="2400" b="1" dirty="0" smtClean="0">
                <a:solidFill>
                  <a:srgbClr val="00B0F0"/>
                </a:solidFill>
              </a:rPr>
              <a:t>…)</a:t>
            </a:r>
            <a:endParaRPr lang="en-IN" dirty="0">
              <a:solidFill>
                <a:srgbClr val="00B0F0"/>
              </a:solidFill>
            </a:endParaRPr>
          </a:p>
        </p:txBody>
      </p:sp>
      <p:sp>
        <p:nvSpPr>
          <p:cNvPr id="3" name="Content Placeholder 2"/>
          <p:cNvSpPr>
            <a:spLocks noGrp="1"/>
          </p:cNvSpPr>
          <p:nvPr>
            <p:ph sz="quarter" idx="1"/>
          </p:nvPr>
        </p:nvSpPr>
        <p:spPr/>
        <p:txBody>
          <a:bodyPr/>
          <a:lstStyle/>
          <a:p>
            <a:endParaRPr lang="en-US" b="1" dirty="0" smtClean="0"/>
          </a:p>
          <a:p>
            <a:pPr algn="just"/>
            <a:r>
              <a:rPr lang="en-US" sz="2400" b="1" dirty="0" smtClean="0">
                <a:latin typeface="+mj-lt"/>
              </a:rPr>
              <a:t>DLSC will meet once in every two month</a:t>
            </a:r>
            <a:r>
              <a:rPr lang="en-US" sz="2400" dirty="0" smtClean="0">
                <a:latin typeface="+mj-lt"/>
              </a:rPr>
              <a:t> to address the implementation issues of the project and help achieving successful implementation at the District and Block level.</a:t>
            </a:r>
          </a:p>
          <a:p>
            <a:pPr algn="just"/>
            <a:endParaRPr lang="en-IN" sz="2400" dirty="0" smtClean="0">
              <a:latin typeface="+mj-lt"/>
            </a:endParaRPr>
          </a:p>
          <a:p>
            <a:pPr algn="just"/>
            <a:r>
              <a:rPr lang="en-US" sz="2400" b="1" dirty="0" smtClean="0">
                <a:latin typeface="+mj-lt"/>
              </a:rPr>
              <a:t>The PLSC will meet every three months.</a:t>
            </a:r>
            <a:r>
              <a:rPr lang="en-US" sz="2400" dirty="0" smtClean="0">
                <a:latin typeface="+mj-lt"/>
              </a:rPr>
              <a:t> Apart from regular reviews, the PLSC will address and resolve any management issue affecting the successful implementation of the project</a:t>
            </a:r>
            <a:endParaRPr lang="en-IN" sz="2400" dirty="0" smtClean="0">
              <a:latin typeface="+mj-lt"/>
            </a:endParaRPr>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956"/>
            <a:ext cx="9001156" cy="504844"/>
          </a:xfrm>
        </p:spPr>
        <p:txBody>
          <a:bodyPr>
            <a:normAutofit fontScale="90000"/>
          </a:bodyPr>
          <a:lstStyle/>
          <a:p>
            <a:pPr lvl="0" algn="ctr"/>
            <a:r>
              <a:rPr lang="en-US" sz="3600" b="1" dirty="0" smtClean="0">
                <a:solidFill>
                  <a:srgbClr val="00B0F0"/>
                </a:solidFill>
              </a:rPr>
              <a:t>Financial Investment under the Project</a:t>
            </a:r>
            <a:r>
              <a:rPr lang="en-IN" dirty="0" smtClean="0">
                <a:solidFill>
                  <a:srgbClr val="00B0F0"/>
                </a:solidFill>
              </a:rPr>
              <a:t/>
            </a:r>
            <a:br>
              <a:rPr lang="en-IN" dirty="0" smtClean="0">
                <a:solidFill>
                  <a:srgbClr val="00B0F0"/>
                </a:solidFill>
              </a:rPr>
            </a:br>
            <a:endParaRPr lang="en-IN" dirty="0">
              <a:solidFill>
                <a:srgbClr val="00B0F0"/>
              </a:solidFill>
            </a:endParaRPr>
          </a:p>
        </p:txBody>
      </p:sp>
      <p:sp>
        <p:nvSpPr>
          <p:cNvPr id="3" name="Content Placeholder 2"/>
          <p:cNvSpPr>
            <a:spLocks noGrp="1"/>
          </p:cNvSpPr>
          <p:nvPr>
            <p:ph sz="quarter" idx="1"/>
          </p:nvPr>
        </p:nvSpPr>
        <p:spPr>
          <a:xfrm>
            <a:off x="457200" y="1295400"/>
            <a:ext cx="8229600" cy="4861560"/>
          </a:xfrm>
        </p:spPr>
        <p:txBody>
          <a:bodyPr>
            <a:normAutofit fontScale="62500" lnSpcReduction="20000"/>
          </a:bodyPr>
          <a:lstStyle/>
          <a:p>
            <a:endParaRPr lang="en-IN" sz="2400" dirty="0" smtClean="0">
              <a:latin typeface="+mj-lt"/>
            </a:endParaRPr>
          </a:p>
          <a:p>
            <a:r>
              <a:rPr lang="en-US" sz="2400" dirty="0" smtClean="0">
                <a:latin typeface="+mj-lt"/>
              </a:rPr>
              <a:t> </a:t>
            </a:r>
            <a:r>
              <a:rPr lang="en-US" sz="3200" dirty="0" smtClean="0">
                <a:latin typeface="+mj-lt"/>
              </a:rPr>
              <a:t>Phase – I : 2.83 crores</a:t>
            </a:r>
            <a:endParaRPr lang="en-IN" sz="3200" dirty="0" smtClean="0">
              <a:latin typeface="+mj-lt"/>
            </a:endParaRPr>
          </a:p>
          <a:p>
            <a:r>
              <a:rPr lang="en-US" sz="3200" dirty="0" smtClean="0">
                <a:latin typeface="+mj-lt"/>
              </a:rPr>
              <a:t> Phase – II : 4.24 </a:t>
            </a:r>
            <a:r>
              <a:rPr lang="en-US" sz="3200" dirty="0" err="1" smtClean="0">
                <a:latin typeface="+mj-lt"/>
              </a:rPr>
              <a:t>crores</a:t>
            </a:r>
            <a:r>
              <a:rPr lang="en-US" sz="3200" b="1" dirty="0" smtClean="0">
                <a:latin typeface="+mj-lt"/>
              </a:rPr>
              <a:t>*</a:t>
            </a:r>
          </a:p>
          <a:p>
            <a:endParaRPr lang="en-US" sz="2400" b="1" dirty="0" smtClean="0">
              <a:latin typeface="+mj-lt"/>
            </a:endParaRPr>
          </a:p>
          <a:p>
            <a:endParaRPr lang="en-US" sz="2400" b="1" dirty="0" smtClean="0">
              <a:latin typeface="+mj-lt"/>
            </a:endParaRPr>
          </a:p>
          <a:p>
            <a:endParaRPr lang="en-US" sz="2400" b="1" dirty="0" smtClean="0">
              <a:latin typeface="+mj-lt"/>
            </a:endParaRPr>
          </a:p>
          <a:p>
            <a:endParaRPr lang="en-US" sz="2400" b="1" dirty="0" smtClean="0">
              <a:latin typeface="+mj-lt"/>
            </a:endParaRPr>
          </a:p>
          <a:p>
            <a:endParaRPr lang="en-US" sz="2400" b="1" dirty="0" smtClean="0">
              <a:latin typeface="+mj-lt"/>
            </a:endParaRPr>
          </a:p>
          <a:p>
            <a:endParaRPr lang="en-US" sz="2400" b="1" dirty="0" smtClean="0">
              <a:latin typeface="+mj-lt"/>
            </a:endParaRPr>
          </a:p>
          <a:p>
            <a:endParaRPr lang="en-US" sz="2400" b="1" dirty="0" smtClean="0">
              <a:latin typeface="+mj-lt"/>
            </a:endParaRPr>
          </a:p>
          <a:p>
            <a:endParaRPr lang="en-IN" sz="2400" dirty="0" smtClean="0">
              <a:latin typeface="+mj-lt"/>
            </a:endParaRPr>
          </a:p>
          <a:p>
            <a:pPr>
              <a:buNone/>
            </a:pPr>
            <a:endParaRPr lang="en-IN" sz="2400" dirty="0" smtClean="0">
              <a:latin typeface="+mj-lt"/>
            </a:endParaRPr>
          </a:p>
          <a:p>
            <a:pPr>
              <a:buNone/>
            </a:pPr>
            <a:endParaRPr lang="en-IN" sz="2400" dirty="0" smtClean="0">
              <a:latin typeface="+mj-lt"/>
            </a:endParaRPr>
          </a:p>
          <a:p>
            <a:pPr>
              <a:buNone/>
            </a:pPr>
            <a:endParaRPr lang="en-IN" sz="2400" dirty="0" smtClean="0">
              <a:latin typeface="+mj-lt"/>
            </a:endParaRPr>
          </a:p>
          <a:p>
            <a:pPr>
              <a:buNone/>
            </a:pPr>
            <a:endParaRPr lang="en-IN" sz="2400" dirty="0" smtClean="0">
              <a:latin typeface="+mj-lt"/>
            </a:endParaRPr>
          </a:p>
          <a:p>
            <a:pPr>
              <a:buNone/>
            </a:pPr>
            <a:endParaRPr lang="en-IN" sz="2400" dirty="0" smtClean="0">
              <a:latin typeface="+mj-lt"/>
            </a:endParaRPr>
          </a:p>
          <a:p>
            <a:pPr>
              <a:buNone/>
            </a:pPr>
            <a:r>
              <a:rPr lang="en-US" sz="2400" i="1" dirty="0" smtClean="0">
                <a:latin typeface="+mj-lt"/>
              </a:rPr>
              <a:t>(*Includes cost towards extension of Online Auditing &amp; Evaluation for PHASE – I trained Medical Officers)</a:t>
            </a:r>
            <a:endParaRPr lang="en-IN" sz="2400" dirty="0" smtClean="0">
              <a:latin typeface="+mj-lt"/>
            </a:endParaRPr>
          </a:p>
          <a:p>
            <a:endParaRPr lang="en-IN" sz="2400" dirty="0">
              <a:latin typeface="+mj-lt"/>
            </a:endParaRPr>
          </a:p>
        </p:txBody>
      </p:sp>
      <p:graphicFrame>
        <p:nvGraphicFramePr>
          <p:cNvPr id="4" name="Table 3"/>
          <p:cNvGraphicFramePr>
            <a:graphicFrameLocks noGrp="1"/>
          </p:cNvGraphicFramePr>
          <p:nvPr/>
        </p:nvGraphicFramePr>
        <p:xfrm>
          <a:off x="457200" y="2362200"/>
          <a:ext cx="7924800" cy="2987040"/>
        </p:xfrm>
        <a:graphic>
          <a:graphicData uri="http://schemas.openxmlformats.org/drawingml/2006/table">
            <a:tbl>
              <a:tblPr firstRow="1" bandRow="1">
                <a:tableStyleId>{69C7853C-536D-4A76-A0AE-DD22124D55A5}</a:tableStyleId>
              </a:tblPr>
              <a:tblGrid>
                <a:gridCol w="3962400"/>
                <a:gridCol w="3962400"/>
              </a:tblGrid>
              <a:tr h="384586">
                <a:tc>
                  <a:txBody>
                    <a:bodyPr/>
                    <a:lstStyle/>
                    <a:p>
                      <a:pPr algn="ctr"/>
                      <a:r>
                        <a:rPr lang="en-US" sz="2000" dirty="0" smtClean="0">
                          <a:solidFill>
                            <a:srgbClr val="00B0F0"/>
                          </a:solidFill>
                          <a:latin typeface="+mj-lt"/>
                        </a:rPr>
                        <a:t>Item</a:t>
                      </a:r>
                      <a:endParaRPr lang="en-US" sz="2000" dirty="0">
                        <a:solidFill>
                          <a:srgbClr val="00B0F0"/>
                        </a:solidFill>
                        <a:latin typeface="+mj-lt"/>
                      </a:endParaRPr>
                    </a:p>
                  </a:txBody>
                  <a:tcPr/>
                </a:tc>
                <a:tc>
                  <a:txBody>
                    <a:bodyPr/>
                    <a:lstStyle/>
                    <a:p>
                      <a:pPr algn="ctr"/>
                      <a:r>
                        <a:rPr lang="en-US" sz="2000" dirty="0" smtClean="0">
                          <a:solidFill>
                            <a:srgbClr val="00B0F0"/>
                          </a:solidFill>
                          <a:latin typeface="+mj-lt"/>
                        </a:rPr>
                        <a:t>Amount (in Rupees)</a:t>
                      </a:r>
                      <a:endParaRPr lang="en-US" sz="2000" dirty="0">
                        <a:solidFill>
                          <a:srgbClr val="00B0F0"/>
                        </a:solidFill>
                        <a:latin typeface="+mj-lt"/>
                      </a:endParaRPr>
                    </a:p>
                  </a:txBody>
                  <a:tcPr/>
                </a:tc>
              </a:tr>
              <a:tr h="680421">
                <a:tc>
                  <a:txBody>
                    <a:bodyPr/>
                    <a:lstStyle/>
                    <a:p>
                      <a:r>
                        <a:rPr lang="en-US" sz="2000" dirty="0" smtClean="0">
                          <a:latin typeface="+mj-lt"/>
                        </a:rPr>
                        <a:t>Hands on training-Course Faculty Fees</a:t>
                      </a:r>
                      <a:endParaRPr lang="en-US" sz="2000" dirty="0">
                        <a:latin typeface="+mj-lt"/>
                      </a:endParaRPr>
                    </a:p>
                  </a:txBody>
                  <a:tcPr/>
                </a:tc>
                <a:tc>
                  <a:txBody>
                    <a:bodyPr/>
                    <a:lstStyle/>
                    <a:p>
                      <a:r>
                        <a:rPr lang="en-US" sz="2000" dirty="0" smtClean="0">
                          <a:latin typeface="+mj-lt"/>
                        </a:rPr>
                        <a:t>12,500</a:t>
                      </a:r>
                      <a:endParaRPr lang="en-US" sz="2000" dirty="0">
                        <a:latin typeface="+mj-lt"/>
                      </a:endParaRPr>
                    </a:p>
                  </a:txBody>
                  <a:tcPr/>
                </a:tc>
              </a:tr>
              <a:tr h="384586">
                <a:tc>
                  <a:txBody>
                    <a:bodyPr/>
                    <a:lstStyle/>
                    <a:p>
                      <a:r>
                        <a:rPr lang="en-US" sz="2000" dirty="0" smtClean="0">
                          <a:latin typeface="+mj-lt"/>
                        </a:rPr>
                        <a:t>Software cost</a:t>
                      </a:r>
                      <a:endParaRPr lang="en-US" sz="2000" dirty="0">
                        <a:latin typeface="+mj-lt"/>
                      </a:endParaRPr>
                    </a:p>
                  </a:txBody>
                  <a:tcPr/>
                </a:tc>
                <a:tc>
                  <a:txBody>
                    <a:bodyPr/>
                    <a:lstStyle/>
                    <a:p>
                      <a:r>
                        <a:rPr lang="en-US" sz="2000" dirty="0" smtClean="0">
                          <a:latin typeface="+mj-lt"/>
                        </a:rPr>
                        <a:t>10,000</a:t>
                      </a:r>
                      <a:endParaRPr lang="en-US" sz="2000" dirty="0">
                        <a:latin typeface="+mj-lt"/>
                      </a:endParaRPr>
                    </a:p>
                  </a:txBody>
                  <a:tcPr/>
                </a:tc>
              </a:tr>
              <a:tr h="680421">
                <a:tc>
                  <a:txBody>
                    <a:bodyPr/>
                    <a:lstStyle/>
                    <a:p>
                      <a:r>
                        <a:rPr lang="en-US" sz="2000" dirty="0" smtClean="0">
                          <a:latin typeface="+mj-lt"/>
                        </a:rPr>
                        <a:t>Online</a:t>
                      </a:r>
                      <a:r>
                        <a:rPr lang="en-US" sz="2000" baseline="0" dirty="0" smtClean="0">
                          <a:latin typeface="+mj-lt"/>
                        </a:rPr>
                        <a:t> mentoring &amp; auditing fees</a:t>
                      </a:r>
                      <a:endParaRPr lang="en-US" sz="2000" dirty="0">
                        <a:latin typeface="+mj-lt"/>
                      </a:endParaRPr>
                    </a:p>
                  </a:txBody>
                  <a:tcPr/>
                </a:tc>
                <a:tc>
                  <a:txBody>
                    <a:bodyPr/>
                    <a:lstStyle/>
                    <a:p>
                      <a:r>
                        <a:rPr lang="en-US" sz="2000" dirty="0" smtClean="0">
                          <a:latin typeface="+mj-lt"/>
                        </a:rPr>
                        <a:t>24,000</a:t>
                      </a:r>
                      <a:endParaRPr lang="en-US" sz="2000" dirty="0">
                        <a:latin typeface="+mj-lt"/>
                      </a:endParaRPr>
                    </a:p>
                  </a:txBody>
                  <a:tcPr/>
                </a:tc>
              </a:tr>
              <a:tr h="384586">
                <a:tc>
                  <a:txBody>
                    <a:bodyPr/>
                    <a:lstStyle/>
                    <a:p>
                      <a:r>
                        <a:rPr lang="en-US" sz="2000" dirty="0" smtClean="0">
                          <a:latin typeface="+mj-lt"/>
                        </a:rPr>
                        <a:t>Accessories</a:t>
                      </a:r>
                      <a:r>
                        <a:rPr lang="en-US" sz="2000" baseline="0" dirty="0" smtClean="0">
                          <a:latin typeface="+mj-lt"/>
                        </a:rPr>
                        <a:t> Cost</a:t>
                      </a:r>
                      <a:endParaRPr lang="en-US" sz="2000" dirty="0">
                        <a:latin typeface="+mj-lt"/>
                      </a:endParaRPr>
                    </a:p>
                  </a:txBody>
                  <a:tcPr/>
                </a:tc>
                <a:tc>
                  <a:txBody>
                    <a:bodyPr/>
                    <a:lstStyle/>
                    <a:p>
                      <a:r>
                        <a:rPr lang="en-US" sz="2000" dirty="0" smtClean="0">
                          <a:latin typeface="+mj-lt"/>
                        </a:rPr>
                        <a:t>10,320</a:t>
                      </a:r>
                      <a:endParaRPr lang="en-US" sz="2000" dirty="0">
                        <a:latin typeface="+mj-lt"/>
                      </a:endParaRPr>
                    </a:p>
                  </a:txBody>
                  <a:tcPr/>
                </a:tc>
              </a:tr>
              <a:tr h="384586">
                <a:tc>
                  <a:txBody>
                    <a:bodyPr/>
                    <a:lstStyle/>
                    <a:p>
                      <a:r>
                        <a:rPr lang="en-US" sz="2000" dirty="0" smtClean="0">
                          <a:latin typeface="+mj-lt"/>
                        </a:rPr>
                        <a:t>Total cost per MO</a:t>
                      </a:r>
                      <a:endParaRPr lang="en-US" sz="2000" dirty="0">
                        <a:latin typeface="+mj-lt"/>
                      </a:endParaRPr>
                    </a:p>
                  </a:txBody>
                  <a:tcPr/>
                </a:tc>
                <a:tc>
                  <a:txBody>
                    <a:bodyPr/>
                    <a:lstStyle/>
                    <a:p>
                      <a:r>
                        <a:rPr lang="en-US" sz="2000" dirty="0" smtClean="0">
                          <a:latin typeface="+mj-lt"/>
                        </a:rPr>
                        <a:t>56,820</a:t>
                      </a:r>
                      <a:endParaRPr lang="en-US" sz="2000" dirty="0">
                        <a:latin typeface="+mj-lt"/>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5794"/>
            <a:ext cx="9144000" cy="433406"/>
          </a:xfrm>
        </p:spPr>
        <p:txBody>
          <a:bodyPr>
            <a:normAutofit fontScale="90000"/>
          </a:bodyPr>
          <a:lstStyle/>
          <a:p>
            <a:pPr lvl="0" algn="ctr"/>
            <a:r>
              <a:rPr lang="en-US" sz="3600" b="1" dirty="0" smtClean="0">
                <a:solidFill>
                  <a:srgbClr val="00B0F0"/>
                </a:solidFill>
              </a:rPr>
              <a:t>References and Partners</a:t>
            </a:r>
            <a:r>
              <a:rPr lang="en-IN" dirty="0" smtClean="0">
                <a:solidFill>
                  <a:srgbClr val="00B0F0"/>
                </a:solidFill>
              </a:rPr>
              <a:t/>
            </a:r>
            <a:br>
              <a:rPr lang="en-IN" dirty="0" smtClean="0">
                <a:solidFill>
                  <a:srgbClr val="00B0F0"/>
                </a:solidFill>
              </a:rPr>
            </a:br>
            <a:endParaRPr lang="en-IN" dirty="0">
              <a:solidFill>
                <a:srgbClr val="00B0F0"/>
              </a:solidFill>
            </a:endParaRPr>
          </a:p>
        </p:txBody>
      </p:sp>
      <p:sp>
        <p:nvSpPr>
          <p:cNvPr id="3" name="Content Placeholder 2"/>
          <p:cNvSpPr>
            <a:spLocks noGrp="1"/>
          </p:cNvSpPr>
          <p:nvPr>
            <p:ph sz="quarter" idx="1"/>
          </p:nvPr>
        </p:nvSpPr>
        <p:spPr>
          <a:xfrm>
            <a:off x="626926" y="1371600"/>
            <a:ext cx="5316674" cy="4238636"/>
          </a:xfrm>
        </p:spPr>
        <p:txBody>
          <a:bodyPr/>
          <a:lstStyle/>
          <a:p>
            <a:endParaRPr lang="en-IN" dirty="0" smtClean="0">
              <a:latin typeface="+mj-lt"/>
            </a:endParaRPr>
          </a:p>
          <a:p>
            <a:r>
              <a:rPr lang="en-US" sz="2400" dirty="0" err="1" smtClean="0">
                <a:latin typeface="+mj-lt"/>
              </a:rPr>
              <a:t>Medall</a:t>
            </a:r>
            <a:r>
              <a:rPr lang="en-US" sz="2400" dirty="0" smtClean="0">
                <a:latin typeface="+mj-lt"/>
              </a:rPr>
              <a:t> Healthcare Systems – Chennai. </a:t>
            </a:r>
            <a:endParaRPr lang="en-IN" sz="2400" dirty="0" smtClean="0">
              <a:latin typeface="+mj-lt"/>
            </a:endParaRPr>
          </a:p>
          <a:p>
            <a:r>
              <a:rPr lang="en-US" sz="2400" dirty="0" err="1" smtClean="0">
                <a:latin typeface="+mj-lt"/>
              </a:rPr>
              <a:t>Mediscan</a:t>
            </a:r>
            <a:r>
              <a:rPr lang="en-US" sz="2400" dirty="0" smtClean="0">
                <a:latin typeface="+mj-lt"/>
              </a:rPr>
              <a:t> Systems, Chennai.</a:t>
            </a:r>
            <a:endParaRPr lang="en-IN" sz="2400" dirty="0" smtClean="0">
              <a:latin typeface="+mj-lt"/>
            </a:endParaRPr>
          </a:p>
          <a:p>
            <a:endParaRPr lang="en-IN" dirty="0">
              <a:latin typeface="+mj-lt"/>
            </a:endParaRPr>
          </a:p>
        </p:txBody>
      </p:sp>
      <p:pic>
        <p:nvPicPr>
          <p:cNvPr id="3074" name="Picture 2" descr="H:\Desktop29-07-13\Downloads\DSC_0216.jpg"/>
          <p:cNvPicPr>
            <a:picLocks noChangeAspect="1" noChangeArrowheads="1"/>
          </p:cNvPicPr>
          <p:nvPr/>
        </p:nvPicPr>
        <p:blipFill>
          <a:blip r:embed="rId2" cstate="print"/>
          <a:srcRect/>
          <a:stretch>
            <a:fillRect/>
          </a:stretch>
        </p:blipFill>
        <p:spPr bwMode="auto">
          <a:xfrm>
            <a:off x="6000760" y="1857364"/>
            <a:ext cx="2791329" cy="1857388"/>
          </a:xfrm>
          <a:prstGeom prst="rect">
            <a:avLst/>
          </a:prstGeom>
          <a:noFill/>
        </p:spPr>
      </p:pic>
      <p:pic>
        <p:nvPicPr>
          <p:cNvPr id="3075" name="Picture 3" descr="H:\Desktop29-07-13\Downloads\Final Feed Back.JPG"/>
          <p:cNvPicPr>
            <a:picLocks noChangeAspect="1" noChangeArrowheads="1"/>
          </p:cNvPicPr>
          <p:nvPr/>
        </p:nvPicPr>
        <p:blipFill>
          <a:blip r:embed="rId3" cstate="print"/>
          <a:srcRect/>
          <a:stretch>
            <a:fillRect/>
          </a:stretch>
        </p:blipFill>
        <p:spPr bwMode="auto">
          <a:xfrm>
            <a:off x="6143636" y="4071942"/>
            <a:ext cx="2667018" cy="2000264"/>
          </a:xfrm>
          <a:prstGeom prst="rect">
            <a:avLst/>
          </a:prstGeom>
          <a:noFill/>
        </p:spPr>
      </p:pic>
      <p:pic>
        <p:nvPicPr>
          <p:cNvPr id="3076" name="Picture 4" descr="H:\Desktop29-07-13\Downloads\DSCF1484.JPG"/>
          <p:cNvPicPr>
            <a:picLocks noChangeAspect="1" noChangeArrowheads="1"/>
          </p:cNvPicPr>
          <p:nvPr/>
        </p:nvPicPr>
        <p:blipFill>
          <a:blip r:embed="rId4" cstate="print"/>
          <a:srcRect/>
          <a:stretch>
            <a:fillRect/>
          </a:stretch>
        </p:blipFill>
        <p:spPr bwMode="auto">
          <a:xfrm>
            <a:off x="428596" y="4143380"/>
            <a:ext cx="2571767" cy="1928826"/>
          </a:xfrm>
          <a:prstGeom prst="rect">
            <a:avLst/>
          </a:prstGeom>
          <a:noFill/>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l="5900" t="7239" r="8686" b="4790"/>
          <a:stretch/>
        </p:blipFill>
        <p:spPr>
          <a:xfrm>
            <a:off x="3286116" y="4090144"/>
            <a:ext cx="2571768" cy="198659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334000"/>
          </a:xfrm>
        </p:spPr>
        <p:txBody>
          <a:bodyPr>
            <a:normAutofit/>
          </a:bodyPr>
          <a:lstStyle/>
          <a:p>
            <a:pPr algn="just"/>
            <a:r>
              <a:rPr lang="en-US" sz="2200" dirty="0" smtClean="0">
                <a:latin typeface="+mj-lt"/>
              </a:rPr>
              <a:t>During Phase I training (Period 2012 to 2013), 1% of congenital anomalies were detected by the trained Medical Officers. </a:t>
            </a:r>
          </a:p>
          <a:p>
            <a:pPr algn="just">
              <a:buNone/>
            </a:pPr>
            <a:endParaRPr lang="en-US" sz="2200" dirty="0" smtClean="0">
              <a:latin typeface="+mj-lt"/>
            </a:endParaRPr>
          </a:p>
          <a:p>
            <a:pPr>
              <a:buNone/>
            </a:pPr>
            <a:endParaRPr lang="en-US" dirty="0" smtClean="0">
              <a:latin typeface="+mj-lt"/>
            </a:endParaRPr>
          </a:p>
          <a:p>
            <a:pPr>
              <a:buNone/>
            </a:pPr>
            <a:endParaRPr lang="en-IN" dirty="0" smtClean="0">
              <a:latin typeface="+mj-lt"/>
            </a:endParaRPr>
          </a:p>
          <a:p>
            <a:endParaRPr lang="en-IN" dirty="0">
              <a:latin typeface="+mj-lt"/>
            </a:endParaRPr>
          </a:p>
        </p:txBody>
      </p:sp>
      <p:sp>
        <p:nvSpPr>
          <p:cNvPr id="2" name="Rectangle 1"/>
          <p:cNvSpPr/>
          <p:nvPr/>
        </p:nvSpPr>
        <p:spPr>
          <a:xfrm>
            <a:off x="2209800" y="399862"/>
            <a:ext cx="4419600" cy="492443"/>
          </a:xfrm>
          <a:prstGeom prst="rect">
            <a:avLst/>
          </a:prstGeom>
        </p:spPr>
        <p:txBody>
          <a:bodyPr wrap="square">
            <a:spAutoFit/>
          </a:bodyPr>
          <a:lstStyle/>
          <a:p>
            <a:pPr marL="274320" lvl="0" indent="-274320" algn="ctr">
              <a:spcBef>
                <a:spcPts val="600"/>
              </a:spcBef>
              <a:buClr>
                <a:srgbClr val="727CA3"/>
              </a:buClr>
              <a:buSzPct val="76000"/>
            </a:pPr>
            <a:r>
              <a:rPr lang="en-US" sz="2600" b="1" dirty="0">
                <a:solidFill>
                  <a:srgbClr val="00B0F0"/>
                </a:solidFill>
                <a:latin typeface="Bookman Old Style"/>
              </a:rPr>
              <a:t>Programme </a:t>
            </a:r>
            <a:r>
              <a:rPr lang="en-US" sz="2600" b="1" dirty="0" smtClean="0">
                <a:solidFill>
                  <a:srgbClr val="00B0F0"/>
                </a:solidFill>
                <a:latin typeface="Bookman Old Style"/>
              </a:rPr>
              <a:t>Impact</a:t>
            </a:r>
            <a:endParaRPr lang="en-IN" sz="2600" dirty="0">
              <a:solidFill>
                <a:srgbClr val="00B0F0"/>
              </a:solidFill>
              <a:latin typeface="Bookman Old Style"/>
            </a:endParaRPr>
          </a:p>
        </p:txBody>
      </p:sp>
      <p:pic>
        <p:nvPicPr>
          <p:cNvPr id="1026" name="Picture 2" descr="G:\IMG-20150630-WA009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819399"/>
            <a:ext cx="3505200" cy="321425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0600" y="2864426"/>
            <a:ext cx="3863664" cy="3124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4290"/>
            <a:ext cx="9001156" cy="369332"/>
          </a:xfrm>
          <a:prstGeom prst="rect">
            <a:avLst/>
          </a:prstGeom>
        </p:spPr>
        <p:txBody>
          <a:bodyPr wrap="square">
            <a:spAutoFit/>
          </a:bodyPr>
          <a:lstStyle/>
          <a:p>
            <a:pPr algn="ctr" fontAlgn="ctr"/>
            <a:r>
              <a:rPr lang="en-IN" b="1" u="none" strike="noStrike" dirty="0" smtClean="0">
                <a:solidFill>
                  <a:srgbClr val="00B0F0"/>
                </a:solidFill>
                <a:effectLst/>
                <a:latin typeface="Bookman Old Style" pitchFamily="18" charset="0"/>
              </a:rPr>
              <a:t>REPORT OF DETECTED ANOMALY CASES IN PHASE 1</a:t>
            </a:r>
            <a:endParaRPr lang="en-IN" b="1" i="0" u="none" strike="noStrike" dirty="0">
              <a:solidFill>
                <a:srgbClr val="00B0F0"/>
              </a:solidFill>
              <a:effectLst/>
              <a:latin typeface="Bookman Old Style" pitchFamily="18" charset="0"/>
            </a:endParaRPr>
          </a:p>
        </p:txBody>
      </p:sp>
      <p:graphicFrame>
        <p:nvGraphicFramePr>
          <p:cNvPr id="4" name="Chart 3"/>
          <p:cNvGraphicFramePr/>
          <p:nvPr/>
        </p:nvGraphicFramePr>
        <p:xfrm>
          <a:off x="428596" y="1000108"/>
          <a:ext cx="8501122"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28632"/>
          </a:xfrm>
        </p:spPr>
        <p:txBody>
          <a:bodyPr/>
          <a:lstStyle/>
          <a:p>
            <a:pPr algn="ctr"/>
            <a:r>
              <a:rPr lang="en-IN" b="1" dirty="0" smtClean="0">
                <a:solidFill>
                  <a:srgbClr val="00B0F0"/>
                </a:solidFill>
              </a:rPr>
              <a:t>Percentage of Anomalies Reported</a:t>
            </a:r>
            <a:endParaRPr lang="en-IN" b="1" dirty="0">
              <a:solidFill>
                <a:srgbClr val="00B0F0"/>
              </a:solidFill>
            </a:endParaRPr>
          </a:p>
        </p:txBody>
      </p:sp>
      <p:graphicFrame>
        <p:nvGraphicFramePr>
          <p:cNvPr id="3" name="Table 2"/>
          <p:cNvGraphicFramePr>
            <a:graphicFrameLocks noGrp="1"/>
          </p:cNvGraphicFramePr>
          <p:nvPr/>
        </p:nvGraphicFramePr>
        <p:xfrm>
          <a:off x="357159" y="1571612"/>
          <a:ext cx="8482041" cy="2771787"/>
        </p:xfrm>
        <a:graphic>
          <a:graphicData uri="http://schemas.openxmlformats.org/drawingml/2006/table">
            <a:tbl>
              <a:tblPr firstRow="1">
                <a:tableStyleId>{775DCB02-9BB8-47FD-8907-85C794F793BA}</a:tableStyleId>
              </a:tblPr>
              <a:tblGrid>
                <a:gridCol w="1425553"/>
                <a:gridCol w="2352164"/>
                <a:gridCol w="1282998"/>
                <a:gridCol w="1724918"/>
                <a:gridCol w="1696408"/>
              </a:tblGrid>
              <a:tr h="1334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smtClean="0">
                          <a:solidFill>
                            <a:srgbClr val="FF0000"/>
                          </a:solidFill>
                        </a:rPr>
                        <a:t>Private</a:t>
                      </a:r>
                      <a:r>
                        <a:rPr lang="en-IN" sz="2000" baseline="0" dirty="0" smtClean="0">
                          <a:solidFill>
                            <a:srgbClr val="FF0000"/>
                          </a:solidFill>
                        </a:rPr>
                        <a:t> Partner</a:t>
                      </a:r>
                      <a:endParaRPr lang="en-IN" sz="2000" dirty="0" smtClean="0">
                        <a:solidFill>
                          <a:srgbClr val="FF0000"/>
                        </a:solidFill>
                      </a:endParaRPr>
                    </a:p>
                    <a:p>
                      <a:pPr algn="ctr"/>
                      <a:endParaRPr lang="en-IN" sz="2000" dirty="0">
                        <a:solidFill>
                          <a:srgbClr val="FF0000"/>
                        </a:solidFill>
                        <a:latin typeface="+mj-lt"/>
                      </a:endParaRPr>
                    </a:p>
                  </a:txBody>
                  <a:tcPr anchor="ctr"/>
                </a:tc>
                <a:tc>
                  <a:txBody>
                    <a:bodyPr/>
                    <a:lstStyle/>
                    <a:p>
                      <a:pPr algn="ctr"/>
                      <a:endParaRPr lang="en-IN" sz="2000" dirty="0">
                        <a:solidFill>
                          <a:srgbClr val="FF0000"/>
                        </a:solidFill>
                        <a:latin typeface="+mj-lt"/>
                      </a:endParaRPr>
                    </a:p>
                  </a:txBody>
                  <a:tcPr anchor="ctr"/>
                </a:tc>
                <a:tc>
                  <a:txBody>
                    <a:bodyPr/>
                    <a:lstStyle/>
                    <a:p>
                      <a:pPr algn="ctr"/>
                      <a:r>
                        <a:rPr lang="en-IN" sz="2000" dirty="0" smtClean="0">
                          <a:solidFill>
                            <a:srgbClr val="FF0000"/>
                          </a:solidFill>
                        </a:rPr>
                        <a:t>Cases</a:t>
                      </a:r>
                      <a:r>
                        <a:rPr lang="en-IN" sz="2000" baseline="0" dirty="0" smtClean="0">
                          <a:solidFill>
                            <a:srgbClr val="FF0000"/>
                          </a:solidFill>
                        </a:rPr>
                        <a:t> </a:t>
                      </a:r>
                      <a:endParaRPr lang="en-IN" sz="2000" dirty="0">
                        <a:solidFill>
                          <a:srgbClr val="FF0000"/>
                        </a:solidFill>
                        <a:latin typeface="+mj-lt"/>
                      </a:endParaRPr>
                    </a:p>
                  </a:txBody>
                  <a:tcPr anchor="ctr"/>
                </a:tc>
                <a:tc>
                  <a:txBody>
                    <a:bodyPr/>
                    <a:lstStyle/>
                    <a:p>
                      <a:pPr algn="ctr"/>
                      <a:r>
                        <a:rPr lang="en-IN" sz="2000" dirty="0" smtClean="0">
                          <a:solidFill>
                            <a:srgbClr val="FF0000"/>
                          </a:solidFill>
                        </a:rPr>
                        <a:t>Anomalies</a:t>
                      </a:r>
                      <a:endParaRPr lang="en-IN" sz="2000" dirty="0">
                        <a:solidFill>
                          <a:srgbClr val="FF0000"/>
                        </a:solidFill>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smtClean="0">
                          <a:solidFill>
                            <a:srgbClr val="FF0000"/>
                          </a:solidFill>
                        </a:rPr>
                        <a:t>% Reported</a:t>
                      </a:r>
                    </a:p>
                    <a:p>
                      <a:pPr algn="ctr"/>
                      <a:endParaRPr lang="en-IN" sz="2000" dirty="0">
                        <a:solidFill>
                          <a:srgbClr val="FF0000"/>
                        </a:solidFill>
                        <a:latin typeface="+mj-lt"/>
                      </a:endParaRPr>
                    </a:p>
                  </a:txBody>
                  <a:tcPr anchor="ctr"/>
                </a:tc>
              </a:tr>
              <a:tr h="718470">
                <a:tc>
                  <a:txBody>
                    <a:bodyPr/>
                    <a:lstStyle/>
                    <a:p>
                      <a:pPr algn="ctr"/>
                      <a:r>
                        <a:rPr lang="en-IN" sz="2000" dirty="0" err="1" smtClean="0"/>
                        <a:t>Mediscan</a:t>
                      </a:r>
                      <a:endParaRPr lang="en-IN" sz="2000" dirty="0">
                        <a:latin typeface="+mj-lt"/>
                      </a:endParaRPr>
                    </a:p>
                  </a:txBody>
                  <a:tcPr anchor="ctr"/>
                </a:tc>
                <a:tc>
                  <a:txBody>
                    <a:bodyPr/>
                    <a:lstStyle/>
                    <a:p>
                      <a:pPr algn="l"/>
                      <a:r>
                        <a:rPr lang="en-IN" sz="2000" dirty="0" smtClean="0"/>
                        <a:t> Phase I</a:t>
                      </a:r>
                      <a:endParaRPr lang="en-IN" sz="2000" dirty="0">
                        <a:latin typeface="+mj-lt"/>
                      </a:endParaRPr>
                    </a:p>
                  </a:txBody>
                  <a:tcPr anchor="ctr"/>
                </a:tc>
                <a:tc>
                  <a:txBody>
                    <a:bodyPr/>
                    <a:lstStyle/>
                    <a:p>
                      <a:pPr algn="ctr"/>
                      <a:r>
                        <a:rPr lang="en-IN" sz="2000" dirty="0" smtClean="0"/>
                        <a:t>62607</a:t>
                      </a:r>
                      <a:endParaRPr lang="en-IN" sz="2000" dirty="0">
                        <a:latin typeface="+mj-lt"/>
                      </a:endParaRPr>
                    </a:p>
                  </a:txBody>
                  <a:tcPr anchor="ctr"/>
                </a:tc>
                <a:tc>
                  <a:txBody>
                    <a:bodyPr/>
                    <a:lstStyle/>
                    <a:p>
                      <a:pPr algn="ctr"/>
                      <a:r>
                        <a:rPr lang="en-IN" sz="2000" dirty="0" smtClean="0"/>
                        <a:t>482</a:t>
                      </a:r>
                      <a:endParaRPr lang="en-IN" sz="2000" dirty="0">
                        <a:latin typeface="+mj-lt"/>
                      </a:endParaRPr>
                    </a:p>
                  </a:txBody>
                  <a:tcPr anchor="ctr"/>
                </a:tc>
                <a:tc>
                  <a:txBody>
                    <a:bodyPr/>
                    <a:lstStyle/>
                    <a:p>
                      <a:pPr algn="ctr"/>
                      <a:r>
                        <a:rPr lang="en-IN" sz="2000" dirty="0" smtClean="0"/>
                        <a:t>0.77</a:t>
                      </a:r>
                      <a:endParaRPr lang="en-IN" sz="2000" dirty="0">
                        <a:latin typeface="+mj-lt"/>
                      </a:endParaRPr>
                    </a:p>
                  </a:txBody>
                  <a:tcPr anchor="ctr"/>
                </a:tc>
              </a:tr>
              <a:tr h="718470">
                <a:tc>
                  <a:txBody>
                    <a:bodyPr/>
                    <a:lstStyle/>
                    <a:p>
                      <a:pPr algn="ctr"/>
                      <a:r>
                        <a:rPr lang="en-IN" sz="2000" dirty="0" smtClean="0"/>
                        <a:t>Medall</a:t>
                      </a:r>
                      <a:endParaRPr lang="en-IN" sz="2000" dirty="0">
                        <a:latin typeface="+mj-lt"/>
                      </a:endParaRPr>
                    </a:p>
                  </a:txBody>
                  <a:tcPr anchor="ctr"/>
                </a:tc>
                <a:tc>
                  <a:txBody>
                    <a:bodyPr/>
                    <a:lstStyle/>
                    <a:p>
                      <a:pPr algn="l"/>
                      <a:r>
                        <a:rPr lang="en-IN" sz="2000" dirty="0" smtClean="0"/>
                        <a:t> Phase I</a:t>
                      </a:r>
                      <a:endParaRPr lang="en-IN" sz="2000" dirty="0">
                        <a:latin typeface="+mj-lt"/>
                      </a:endParaRPr>
                    </a:p>
                  </a:txBody>
                  <a:tcPr anchor="ctr"/>
                </a:tc>
                <a:tc>
                  <a:txBody>
                    <a:bodyPr/>
                    <a:lstStyle/>
                    <a:p>
                      <a:pPr algn="ctr"/>
                      <a:r>
                        <a:rPr lang="en-IN" sz="2000" dirty="0" smtClean="0"/>
                        <a:t>77117</a:t>
                      </a:r>
                      <a:endParaRPr lang="en-IN" sz="2000" dirty="0">
                        <a:latin typeface="+mj-lt"/>
                      </a:endParaRPr>
                    </a:p>
                  </a:txBody>
                  <a:tcPr anchor="ctr"/>
                </a:tc>
                <a:tc>
                  <a:txBody>
                    <a:bodyPr/>
                    <a:lstStyle/>
                    <a:p>
                      <a:pPr algn="ctr"/>
                      <a:r>
                        <a:rPr lang="en-IN" sz="2000" dirty="0" smtClean="0"/>
                        <a:t>258</a:t>
                      </a:r>
                      <a:endParaRPr lang="en-IN" sz="2000" dirty="0">
                        <a:latin typeface="+mj-lt"/>
                      </a:endParaRPr>
                    </a:p>
                  </a:txBody>
                  <a:tcPr anchor="ctr"/>
                </a:tc>
                <a:tc>
                  <a:txBody>
                    <a:bodyPr/>
                    <a:lstStyle/>
                    <a:p>
                      <a:pPr algn="ctr"/>
                      <a:r>
                        <a:rPr lang="en-IN" sz="2000" dirty="0" smtClean="0"/>
                        <a:t>0.33</a:t>
                      </a:r>
                      <a:endParaRPr lang="en-IN" sz="2000" dirty="0">
                        <a:latin typeface="+mj-lt"/>
                      </a:endParaRPr>
                    </a:p>
                  </a:txBody>
                  <a:tcPr anchor="ct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304800"/>
          </a:xfrm>
        </p:spPr>
        <p:txBody>
          <a:bodyPr>
            <a:normAutofit fontScale="90000"/>
          </a:bodyPr>
          <a:lstStyle/>
          <a:p>
            <a:pPr lvl="0" algn="ctr"/>
            <a:r>
              <a:rPr lang="en-US" b="1" dirty="0">
                <a:solidFill>
                  <a:srgbClr val="00B0F0"/>
                </a:solidFill>
              </a:rPr>
              <a:t/>
            </a:r>
            <a:br>
              <a:rPr lang="en-US" b="1" dirty="0">
                <a:solidFill>
                  <a:srgbClr val="00B0F0"/>
                </a:solidFill>
              </a:rPr>
            </a:br>
            <a:r>
              <a:rPr lang="en-US" b="1" dirty="0" smtClean="0">
                <a:solidFill>
                  <a:srgbClr val="00B0F0"/>
                </a:solidFill>
              </a:rPr>
              <a:t/>
            </a:r>
            <a:br>
              <a:rPr lang="en-US" b="1" dirty="0" smtClean="0">
                <a:solidFill>
                  <a:srgbClr val="00B0F0"/>
                </a:solidFill>
              </a:rPr>
            </a:br>
            <a:r>
              <a:rPr lang="en-US" b="1" dirty="0" smtClean="0">
                <a:solidFill>
                  <a:srgbClr val="00B0F0"/>
                </a:solidFill>
              </a:rPr>
              <a:t>Conclusions </a:t>
            </a:r>
            <a:r>
              <a:rPr lang="en-US" b="1" dirty="0">
                <a:solidFill>
                  <a:srgbClr val="00B0F0"/>
                </a:solidFill>
              </a:rPr>
              <a:t>/Lessons </a:t>
            </a:r>
            <a:r>
              <a:rPr lang="en-US" b="1" dirty="0" smtClean="0">
                <a:solidFill>
                  <a:srgbClr val="00B0F0"/>
                </a:solidFill>
              </a:rPr>
              <a:t>learnt</a:t>
            </a:r>
            <a:r>
              <a:rPr lang="en-IN" dirty="0">
                <a:solidFill>
                  <a:srgbClr val="00B0F0"/>
                </a:solidFill>
              </a:rPr>
              <a:t/>
            </a:r>
            <a:br>
              <a:rPr lang="en-IN" dirty="0">
                <a:solidFill>
                  <a:srgbClr val="00B0F0"/>
                </a:solidFill>
              </a:rPr>
            </a:br>
            <a:endParaRPr lang="en-US" dirty="0"/>
          </a:p>
        </p:txBody>
      </p:sp>
      <p:sp>
        <p:nvSpPr>
          <p:cNvPr id="3" name="Content Placeholder 2"/>
          <p:cNvSpPr>
            <a:spLocks noGrp="1"/>
          </p:cNvSpPr>
          <p:nvPr>
            <p:ph sz="quarter" idx="1"/>
          </p:nvPr>
        </p:nvSpPr>
        <p:spPr>
          <a:xfrm>
            <a:off x="457200" y="1981200"/>
            <a:ext cx="8229600" cy="4175760"/>
          </a:xfrm>
        </p:spPr>
        <p:txBody>
          <a:bodyPr/>
          <a:lstStyle/>
          <a:p>
            <a:pPr lvl="0" algn="just"/>
            <a:r>
              <a:rPr lang="en-US" sz="2400" dirty="0" smtClean="0">
                <a:latin typeface="+mj-lt"/>
              </a:rPr>
              <a:t>The </a:t>
            </a:r>
            <a:r>
              <a:rPr lang="en-US" sz="2400" dirty="0">
                <a:latin typeface="+mj-lt"/>
              </a:rPr>
              <a:t>trained Medical Officers were able to detect the congenital anomalies as per the target based on the prevalence of congenital anomalies</a:t>
            </a:r>
            <a:r>
              <a:rPr lang="en-US" sz="2400" dirty="0" smtClean="0">
                <a:latin typeface="+mj-lt"/>
              </a:rPr>
              <a:t>.</a:t>
            </a:r>
          </a:p>
          <a:p>
            <a:pPr marL="0" lvl="0" indent="0" algn="just">
              <a:buNone/>
            </a:pPr>
            <a:endParaRPr lang="en-IN" sz="2400" dirty="0">
              <a:latin typeface="+mj-lt"/>
            </a:endParaRPr>
          </a:p>
          <a:p>
            <a:pPr lvl="0" algn="just"/>
            <a:r>
              <a:rPr lang="en-US" sz="2400" dirty="0">
                <a:latin typeface="+mj-lt"/>
              </a:rPr>
              <a:t>Online Congenital Anomaly Tracking System and the follow-up of Antenatal mothers needs to be strengthened.</a:t>
            </a:r>
            <a:endParaRPr lang="en-IN" sz="2400" dirty="0">
              <a:latin typeface="+mj-lt"/>
            </a:endParaRPr>
          </a:p>
          <a:p>
            <a:endParaRPr lang="en-US" dirty="0"/>
          </a:p>
        </p:txBody>
      </p:sp>
    </p:spTree>
    <p:extLst>
      <p:ext uri="{BB962C8B-B14F-4D97-AF65-F5344CB8AC3E}">
        <p14:creationId xmlns:p14="http://schemas.microsoft.com/office/powerpoint/2010/main" xmlns="" val="4114297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algn="ctr"/>
            <a:r>
              <a:rPr lang="en-IN" b="1" dirty="0" smtClean="0">
                <a:solidFill>
                  <a:srgbClr val="0070C0"/>
                </a:solidFill>
              </a:rPr>
              <a:t>Introduction of the Programme</a:t>
            </a:r>
            <a:endParaRPr lang="en-IN" b="1" dirty="0">
              <a:solidFill>
                <a:srgbClr val="0070C0"/>
              </a:solidFill>
            </a:endParaRPr>
          </a:p>
        </p:txBody>
      </p:sp>
      <p:sp>
        <p:nvSpPr>
          <p:cNvPr id="3" name="Content Placeholder 2"/>
          <p:cNvSpPr>
            <a:spLocks noGrp="1"/>
          </p:cNvSpPr>
          <p:nvPr>
            <p:ph sz="quarter" idx="1"/>
          </p:nvPr>
        </p:nvSpPr>
        <p:spPr>
          <a:xfrm>
            <a:off x="228600" y="1600200"/>
            <a:ext cx="8610600" cy="4495800"/>
          </a:xfrm>
        </p:spPr>
        <p:txBody>
          <a:bodyPr>
            <a:normAutofit/>
          </a:bodyPr>
          <a:lstStyle/>
          <a:p>
            <a:pPr lvl="0">
              <a:buNone/>
            </a:pPr>
            <a:r>
              <a:rPr lang="en-US" sz="2400" b="1" i="1" dirty="0" smtClean="0">
                <a:solidFill>
                  <a:srgbClr val="FF0000"/>
                </a:solidFill>
                <a:latin typeface="Bookman Old Style" pitchFamily="18" charset="0"/>
              </a:rPr>
              <a:t>Implementing State:  </a:t>
            </a:r>
          </a:p>
          <a:p>
            <a:pPr lvl="0">
              <a:buNone/>
            </a:pPr>
            <a:endParaRPr lang="en-IN" sz="2400" dirty="0" smtClean="0">
              <a:solidFill>
                <a:srgbClr val="FF0000"/>
              </a:solidFill>
              <a:latin typeface="Bookman Old Style" pitchFamily="18" charset="0"/>
            </a:endParaRPr>
          </a:p>
          <a:p>
            <a:r>
              <a:rPr lang="en-US" sz="2400" dirty="0" smtClean="0">
                <a:latin typeface="Bookman Old Style" pitchFamily="18" charset="0"/>
              </a:rPr>
              <a:t>Tamil Nadu</a:t>
            </a:r>
            <a:endParaRPr lang="en-IN" sz="2400" dirty="0" smtClean="0">
              <a:latin typeface="Bookman Old Style" pitchFamily="18" charset="0"/>
            </a:endParaRPr>
          </a:p>
          <a:p>
            <a:pPr>
              <a:buNone/>
            </a:pPr>
            <a:endParaRPr lang="en-IN" sz="2400" dirty="0" smtClean="0">
              <a:latin typeface="Bookman Old Style" pitchFamily="18" charset="0"/>
            </a:endParaRPr>
          </a:p>
          <a:p>
            <a:pPr lvl="0">
              <a:buNone/>
            </a:pPr>
            <a:r>
              <a:rPr lang="en-US" sz="2400" b="1" i="1" dirty="0" smtClean="0">
                <a:solidFill>
                  <a:srgbClr val="FF0000"/>
                </a:solidFill>
                <a:latin typeface="Bookman Old Style" pitchFamily="18" charset="0"/>
              </a:rPr>
              <a:t>Started in year: </a:t>
            </a:r>
            <a:endParaRPr lang="en-IN" sz="2400" dirty="0" smtClean="0">
              <a:solidFill>
                <a:srgbClr val="FF0000"/>
              </a:solidFill>
              <a:latin typeface="Bookman Old Style" pitchFamily="18" charset="0"/>
            </a:endParaRPr>
          </a:p>
          <a:p>
            <a:pPr>
              <a:buNone/>
            </a:pPr>
            <a:r>
              <a:rPr lang="en-US" sz="2400" b="1" dirty="0" smtClean="0">
                <a:latin typeface="Bookman Old Style" pitchFamily="18" charset="0"/>
              </a:rPr>
              <a:t>                        </a:t>
            </a:r>
            <a:endParaRPr lang="en-IN" sz="2400" dirty="0" smtClean="0">
              <a:latin typeface="Bookman Old Style" pitchFamily="18" charset="0"/>
            </a:endParaRPr>
          </a:p>
          <a:p>
            <a:r>
              <a:rPr lang="en-US" sz="2400" b="1" dirty="0" smtClean="0">
                <a:latin typeface="Bookman Old Style" pitchFamily="18" charset="0"/>
              </a:rPr>
              <a:t> </a:t>
            </a:r>
            <a:r>
              <a:rPr lang="en-US" sz="2400" dirty="0" smtClean="0">
                <a:latin typeface="Bookman Old Style" pitchFamily="18" charset="0"/>
              </a:rPr>
              <a:t>Phase – I:  2012 – 2013</a:t>
            </a:r>
            <a:endParaRPr lang="en-IN" sz="2400" dirty="0" smtClean="0">
              <a:latin typeface="Bookman Old Style" pitchFamily="18" charset="0"/>
            </a:endParaRPr>
          </a:p>
          <a:p>
            <a:r>
              <a:rPr lang="en-US" sz="2400" dirty="0" smtClean="0">
                <a:latin typeface="Bookman Old Style" pitchFamily="18" charset="0"/>
              </a:rPr>
              <a:t> Phase – II: 2013 – ongoing</a:t>
            </a:r>
            <a:endParaRPr lang="en-IN" sz="2400" dirty="0" smtClean="0">
              <a:latin typeface="Bookman Old Style" pitchFamily="18" charset="0"/>
            </a:endParaRPr>
          </a:p>
          <a:p>
            <a:endParaRPr lang="en-IN" sz="2900" dirty="0" smtClean="0">
              <a:latin typeface="Bookman Old Style" pitchFamily="18" charset="0"/>
            </a:endParaRPr>
          </a:p>
          <a:p>
            <a:endParaRPr lang="en-IN" dirty="0"/>
          </a:p>
        </p:txBody>
      </p:sp>
      <p:pic>
        <p:nvPicPr>
          <p:cNvPr id="1026" name="Picture 2" descr="H:\Desktop29-07-13\Downloads\Online Image .JPG"/>
          <p:cNvPicPr>
            <a:picLocks noChangeAspect="1" noChangeArrowheads="1"/>
          </p:cNvPicPr>
          <p:nvPr/>
        </p:nvPicPr>
        <p:blipFill>
          <a:blip r:embed="rId2" cstate="print"/>
          <a:srcRect/>
          <a:stretch>
            <a:fillRect/>
          </a:stretch>
        </p:blipFill>
        <p:spPr bwMode="auto">
          <a:xfrm>
            <a:off x="5219720" y="1676400"/>
            <a:ext cx="3048000" cy="2286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00B0F0"/>
                </a:solidFill>
              </a:rPr>
              <a:t>SMS Alerts &amp; Outcome Indicator</a:t>
            </a:r>
            <a:endParaRPr lang="en-US" sz="2800" b="1" dirty="0">
              <a:solidFill>
                <a:srgbClr val="00B0F0"/>
              </a:solidFill>
            </a:endParaRPr>
          </a:p>
        </p:txBody>
      </p:sp>
      <p:pic>
        <p:nvPicPr>
          <p:cNvPr id="4" name="Content Placeholder 3" descr="C:\Users\Arul\AppData\Local\Temp\Outcome Indicator 2.jpg"/>
          <p:cNvPicPr>
            <a:picLocks noGrp="1"/>
          </p:cNvPicPr>
          <p:nvPr>
            <p:ph sz="quarter" idx="1"/>
          </p:nvPr>
        </p:nvPicPr>
        <p:blipFill>
          <a:blip r:embed="rId2"/>
          <a:srcRect/>
          <a:stretch>
            <a:fillRect/>
          </a:stretch>
        </p:blipFill>
        <p:spPr bwMode="auto">
          <a:xfrm>
            <a:off x="4038600" y="1752600"/>
            <a:ext cx="4648200" cy="3657600"/>
          </a:xfrm>
          <a:prstGeom prst="rect">
            <a:avLst/>
          </a:prstGeom>
          <a:noFill/>
          <a:ln w="9525">
            <a:noFill/>
            <a:miter lim="800000"/>
            <a:headEnd/>
            <a:tailEnd/>
          </a:ln>
        </p:spPr>
      </p:pic>
      <p:pic>
        <p:nvPicPr>
          <p:cNvPr id="6" name="Picture 5" descr="C:\Users\Arul\AppData\Local\Microsoft\Windows\INetCache\Content.Word\20150702_213658.jpg"/>
          <p:cNvPicPr/>
          <p:nvPr/>
        </p:nvPicPr>
        <p:blipFill>
          <a:blip r:embed="rId3" cstate="print"/>
          <a:srcRect/>
          <a:stretch>
            <a:fillRect/>
          </a:stretch>
        </p:blipFill>
        <p:spPr bwMode="auto">
          <a:xfrm>
            <a:off x="838200" y="1752600"/>
            <a:ext cx="2971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lvl="0" algn="just">
              <a:buNone/>
            </a:pPr>
            <a:endParaRPr lang="en-IN" dirty="0" smtClean="0">
              <a:latin typeface="+mj-lt"/>
            </a:endParaRPr>
          </a:p>
          <a:p>
            <a:pPr algn="just">
              <a:lnSpc>
                <a:spcPct val="150000"/>
              </a:lnSpc>
            </a:pPr>
            <a:r>
              <a:rPr lang="en-US" sz="2200" dirty="0" smtClean="0">
                <a:latin typeface="+mj-lt"/>
              </a:rPr>
              <a:t>Using the trained manpower in the Public health system, it is possible to establish an effective mechanism to prevent the birth of a child with Congenital anomalies throughout the State by Capacity building of HR under Govt. sector with the help of available expertise in the Private sector. </a:t>
            </a:r>
          </a:p>
          <a:p>
            <a:endParaRPr lang="en-IN" dirty="0" smtClean="0"/>
          </a:p>
          <a:p>
            <a:endParaRPr lang="en-IN" dirty="0"/>
          </a:p>
        </p:txBody>
      </p:sp>
      <p:sp>
        <p:nvSpPr>
          <p:cNvPr id="2" name="Rectangle 1"/>
          <p:cNvSpPr/>
          <p:nvPr/>
        </p:nvSpPr>
        <p:spPr>
          <a:xfrm>
            <a:off x="3197914" y="585629"/>
            <a:ext cx="2122697" cy="492443"/>
          </a:xfrm>
          <a:prstGeom prst="rect">
            <a:avLst/>
          </a:prstGeom>
        </p:spPr>
        <p:txBody>
          <a:bodyPr wrap="none">
            <a:spAutoFit/>
          </a:bodyPr>
          <a:lstStyle/>
          <a:p>
            <a:pPr marL="274320" lvl="0" indent="-274320" algn="just">
              <a:spcBef>
                <a:spcPts val="600"/>
              </a:spcBef>
              <a:buClr>
                <a:srgbClr val="727CA3"/>
              </a:buClr>
              <a:buSzPct val="76000"/>
            </a:pPr>
            <a:r>
              <a:rPr lang="en-US" sz="2600" b="1" dirty="0">
                <a:solidFill>
                  <a:srgbClr val="00B0F0"/>
                </a:solidFill>
                <a:latin typeface="Bookman Old Style"/>
              </a:rPr>
              <a:t>Scalability</a:t>
            </a:r>
            <a:r>
              <a:rPr lang="en-US" sz="2600" dirty="0">
                <a:solidFill>
                  <a:srgbClr val="00B0F0"/>
                </a:solidFill>
                <a:latin typeface="Bookman Old Style"/>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52600"/>
            <a:ext cx="8229600" cy="4404360"/>
          </a:xfrm>
        </p:spPr>
        <p:txBody>
          <a:bodyPr/>
          <a:lstStyle/>
          <a:p>
            <a:pPr>
              <a:buNone/>
            </a:pPr>
            <a:r>
              <a:rPr lang="en-US" dirty="0" smtClean="0">
                <a:latin typeface="+mj-lt"/>
              </a:rPr>
              <a:t>                    </a:t>
            </a:r>
            <a:endParaRPr lang="en-IN" dirty="0" smtClean="0">
              <a:latin typeface="+mj-lt"/>
            </a:endParaRPr>
          </a:p>
          <a:p>
            <a:pPr algn="just">
              <a:lnSpc>
                <a:spcPct val="150000"/>
              </a:lnSpc>
            </a:pPr>
            <a:r>
              <a:rPr lang="en-US" sz="2400" dirty="0" smtClean="0">
                <a:latin typeface="+mj-lt"/>
              </a:rPr>
              <a:t>This programme is sustainable with the linkage of potential resources available under  RBSK scheme</a:t>
            </a:r>
            <a:endParaRPr lang="en-IN" dirty="0"/>
          </a:p>
        </p:txBody>
      </p:sp>
      <p:sp>
        <p:nvSpPr>
          <p:cNvPr id="2" name="Rectangle 1"/>
          <p:cNvSpPr/>
          <p:nvPr/>
        </p:nvSpPr>
        <p:spPr>
          <a:xfrm>
            <a:off x="2514600" y="399862"/>
            <a:ext cx="3775075" cy="492443"/>
          </a:xfrm>
          <a:prstGeom prst="rect">
            <a:avLst/>
          </a:prstGeom>
        </p:spPr>
        <p:txBody>
          <a:bodyPr wrap="square">
            <a:spAutoFit/>
          </a:bodyPr>
          <a:lstStyle/>
          <a:p>
            <a:pPr marL="274320" lvl="0" indent="-274320" algn="ctr">
              <a:spcBef>
                <a:spcPts val="600"/>
              </a:spcBef>
              <a:buClr>
                <a:srgbClr val="727CA3"/>
              </a:buClr>
              <a:buSzPct val="76000"/>
            </a:pPr>
            <a:r>
              <a:rPr lang="en-US" sz="2600" b="1" dirty="0">
                <a:solidFill>
                  <a:srgbClr val="00B0F0"/>
                </a:solidFill>
                <a:latin typeface="Bookman Old Style"/>
              </a:rPr>
              <a:t>Sustainability</a:t>
            </a:r>
            <a:endParaRPr lang="en-IN" sz="2600" dirty="0">
              <a:solidFill>
                <a:srgbClr val="00B0F0"/>
              </a:solidFill>
              <a:latin typeface="Bookman Old Styl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IN" dirty="0" smtClean="0"/>
              <a:t>   </a:t>
            </a:r>
          </a:p>
          <a:p>
            <a:pPr>
              <a:buNone/>
            </a:pPr>
            <a:endParaRPr lang="en-IN" dirty="0" smtClean="0"/>
          </a:p>
          <a:p>
            <a:pPr>
              <a:buNone/>
            </a:pPr>
            <a:r>
              <a:rPr lang="en-IN" sz="4000" b="1" dirty="0" smtClean="0"/>
              <a:t>                       </a:t>
            </a:r>
            <a:r>
              <a:rPr lang="en-IN" sz="4000" b="1" dirty="0" smtClean="0">
                <a:solidFill>
                  <a:srgbClr val="0070C0"/>
                </a:solidFill>
              </a:rPr>
              <a:t>Thank you</a:t>
            </a:r>
          </a:p>
          <a:p>
            <a:pPr>
              <a:buNone/>
            </a:pPr>
            <a:endParaRPr lang="en-IN" sz="4000" b="1" dirty="0" smtClean="0"/>
          </a:p>
          <a:p>
            <a:pPr>
              <a:buNone/>
            </a:pPr>
            <a:r>
              <a:rPr lang="en-IN" sz="2000" b="1" dirty="0" smtClean="0">
                <a:latin typeface="+mj-lt"/>
              </a:rPr>
              <a:t>For further details :</a:t>
            </a:r>
          </a:p>
          <a:p>
            <a:pPr>
              <a:buNone/>
            </a:pPr>
            <a:endParaRPr lang="en-IN" sz="2000" b="1" dirty="0" smtClean="0">
              <a:solidFill>
                <a:srgbClr val="FF0000"/>
              </a:solidFill>
              <a:latin typeface="+mj-lt"/>
            </a:endParaRPr>
          </a:p>
          <a:p>
            <a:pPr algn="ctr">
              <a:buNone/>
            </a:pPr>
            <a:r>
              <a:rPr lang="en-IN" sz="2000" b="1" dirty="0" err="1" smtClean="0">
                <a:solidFill>
                  <a:srgbClr val="00B0F0"/>
                </a:solidFill>
                <a:latin typeface="+mj-lt"/>
              </a:rPr>
              <a:t>Dr.M.Senthilkumar</a:t>
            </a:r>
            <a:endParaRPr lang="en-IN" sz="2000" b="1" dirty="0" smtClean="0">
              <a:solidFill>
                <a:srgbClr val="00B0F0"/>
              </a:solidFill>
              <a:latin typeface="+mj-lt"/>
            </a:endParaRPr>
          </a:p>
          <a:p>
            <a:pPr algn="ctr">
              <a:buNone/>
            </a:pPr>
            <a:r>
              <a:rPr lang="en-IN" sz="2000" b="1" dirty="0" smtClean="0">
                <a:solidFill>
                  <a:srgbClr val="00B0F0"/>
                </a:solidFill>
                <a:latin typeface="+mj-lt"/>
              </a:rPr>
              <a:t>Deputy Director (Training),NHM-</a:t>
            </a:r>
            <a:r>
              <a:rPr lang="en-IN" sz="2000" b="1" dirty="0" err="1" smtClean="0">
                <a:solidFill>
                  <a:srgbClr val="00B0F0"/>
                </a:solidFill>
                <a:latin typeface="+mj-lt"/>
              </a:rPr>
              <a:t>TN,Chennai</a:t>
            </a:r>
            <a:endParaRPr lang="en-IN" sz="2000" b="1" dirty="0" smtClean="0">
              <a:solidFill>
                <a:srgbClr val="00B0F0"/>
              </a:solidFill>
              <a:latin typeface="+mj-lt"/>
            </a:endParaRPr>
          </a:p>
          <a:p>
            <a:pPr algn="ctr">
              <a:buNone/>
            </a:pPr>
            <a:r>
              <a:rPr lang="en-IN" sz="2000" b="1" dirty="0" smtClean="0">
                <a:solidFill>
                  <a:srgbClr val="00B0F0"/>
                </a:solidFill>
                <a:latin typeface="+mj-lt"/>
              </a:rPr>
              <a:t>Mob: 09489048903</a:t>
            </a:r>
          </a:p>
          <a:p>
            <a:pPr algn="ctr">
              <a:buNone/>
            </a:pPr>
            <a:r>
              <a:rPr lang="en-IN" sz="2000" b="1" dirty="0" smtClean="0">
                <a:solidFill>
                  <a:srgbClr val="00B0F0"/>
                </a:solidFill>
                <a:latin typeface="+mj-lt"/>
              </a:rPr>
              <a:t>E-mail : srhm.tn@nic.in, trainingsrhm@gmail.com</a:t>
            </a:r>
          </a:p>
          <a:p>
            <a:pPr>
              <a:buNone/>
            </a:pPr>
            <a:endParaRPr lang="en-IN" sz="4000" b="1" dirty="0">
              <a:solidFill>
                <a:srgbClr val="FF000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1143000"/>
            <a:ext cx="2709334" cy="1905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8610600" cy="4495800"/>
          </a:xfrm>
        </p:spPr>
        <p:txBody>
          <a:bodyPr>
            <a:normAutofit/>
          </a:bodyPr>
          <a:lstStyle/>
          <a:p>
            <a:endParaRPr lang="en-IN" sz="2900" dirty="0" smtClean="0">
              <a:latin typeface="Bookman Old Style" pitchFamily="18" charset="0"/>
            </a:endParaRPr>
          </a:p>
          <a:p>
            <a:pPr lvl="0">
              <a:buNone/>
            </a:pPr>
            <a:r>
              <a:rPr lang="en-US" sz="2400" b="1" i="1" dirty="0" smtClean="0">
                <a:latin typeface="Bookman Old Style" pitchFamily="18" charset="0"/>
              </a:rPr>
              <a:t>Area &amp; Population covered:</a:t>
            </a:r>
            <a:endParaRPr lang="en-IN" sz="2400" dirty="0" smtClean="0">
              <a:latin typeface="Bookman Old Style" pitchFamily="18" charset="0"/>
            </a:endParaRPr>
          </a:p>
          <a:p>
            <a:pPr>
              <a:buNone/>
            </a:pPr>
            <a:r>
              <a:rPr lang="en-US" sz="2400" b="1" dirty="0" smtClean="0">
                <a:latin typeface="Bookman Old Style" pitchFamily="18" charset="0"/>
              </a:rPr>
              <a:t> </a:t>
            </a:r>
            <a:endParaRPr lang="en-IN" sz="2400" dirty="0" smtClean="0">
              <a:latin typeface="Bookman Old Style" pitchFamily="18" charset="0"/>
            </a:endParaRPr>
          </a:p>
          <a:p>
            <a:r>
              <a:rPr lang="en-US" sz="2400" b="1" dirty="0" smtClean="0">
                <a:latin typeface="Bookman Old Style" pitchFamily="18" charset="0"/>
              </a:rPr>
              <a:t>  </a:t>
            </a:r>
            <a:r>
              <a:rPr lang="en-US" sz="2400" dirty="0" smtClean="0">
                <a:latin typeface="Bookman Old Style" pitchFamily="18" charset="0"/>
              </a:rPr>
              <a:t>Phase – I  : 256 Upgraded PHCs</a:t>
            </a:r>
            <a:endParaRPr lang="en-IN" sz="2400" dirty="0" smtClean="0">
              <a:latin typeface="Bookman Old Style" pitchFamily="18" charset="0"/>
            </a:endParaRPr>
          </a:p>
          <a:p>
            <a:endParaRPr lang="en-IN" sz="2400" dirty="0" smtClean="0">
              <a:latin typeface="Bookman Old Style" pitchFamily="18" charset="0"/>
            </a:endParaRPr>
          </a:p>
          <a:p>
            <a:r>
              <a:rPr lang="en-US" sz="2400" dirty="0" smtClean="0">
                <a:latin typeface="Bookman Old Style" pitchFamily="18" charset="0"/>
              </a:rPr>
              <a:t>  Phase – II : (</a:t>
            </a:r>
            <a:r>
              <a:rPr lang="en-US" sz="2400" dirty="0" err="1" smtClean="0">
                <a:latin typeface="Bookman Old Style" pitchFamily="18" charset="0"/>
              </a:rPr>
              <a:t>i</a:t>
            </a:r>
            <a:r>
              <a:rPr lang="en-US" sz="2400" dirty="0" smtClean="0">
                <a:latin typeface="Bookman Old Style" pitchFamily="18" charset="0"/>
              </a:rPr>
              <a:t>) 78 </a:t>
            </a:r>
            <a:r>
              <a:rPr lang="en-US" sz="2400" dirty="0" err="1" smtClean="0">
                <a:latin typeface="Bookman Old Style" pitchFamily="18" charset="0"/>
              </a:rPr>
              <a:t>CEmONC</a:t>
            </a:r>
            <a:r>
              <a:rPr lang="en-US" sz="2400" dirty="0" smtClean="0">
                <a:latin typeface="Bookman Old Style" pitchFamily="18" charset="0"/>
              </a:rPr>
              <a:t> </a:t>
            </a:r>
            <a:r>
              <a:rPr lang="en-US" sz="2400" dirty="0" err="1" smtClean="0">
                <a:latin typeface="Bookman Old Style" pitchFamily="18" charset="0"/>
              </a:rPr>
              <a:t>centres</a:t>
            </a:r>
            <a:r>
              <a:rPr lang="en-US" sz="2400" dirty="0" smtClean="0">
                <a:latin typeface="Bookman Old Style" pitchFamily="18" charset="0"/>
              </a:rPr>
              <a:t> + 154 Non-			        Upgraded PHCs </a:t>
            </a:r>
            <a:endParaRPr lang="en-IN" sz="2400" dirty="0" smtClean="0">
              <a:latin typeface="Bookman Old Style" pitchFamily="18" charset="0"/>
            </a:endParaRPr>
          </a:p>
          <a:p>
            <a:pPr>
              <a:buNone/>
            </a:pPr>
            <a:r>
              <a:rPr lang="en-US" sz="2400" dirty="0" smtClean="0">
                <a:latin typeface="Bookman Old Style" pitchFamily="18" charset="0"/>
              </a:rPr>
              <a:t>                      (ii) Extension of Online Auditing &amp; 			        Evaluation of Phase –  I trained   			        Medical Officers</a:t>
            </a:r>
            <a:endParaRPr lang="en-IN" sz="2400" dirty="0" smtClean="0">
              <a:latin typeface="Bookman Old Style" pitchFamily="18" charset="0"/>
            </a:endParaRPr>
          </a:p>
          <a:p>
            <a:endParaRPr lang="en-IN" dirty="0"/>
          </a:p>
        </p:txBody>
      </p:sp>
      <p:sp>
        <p:nvSpPr>
          <p:cNvPr id="6" name="Title 1"/>
          <p:cNvSpPr txBox="1">
            <a:spLocks/>
          </p:cNvSpPr>
          <p:nvPr/>
        </p:nvSpPr>
        <p:spPr>
          <a:xfrm>
            <a:off x="457200" y="152400"/>
            <a:ext cx="8229600" cy="609600"/>
          </a:xfrm>
          <a:prstGeom prst="rect">
            <a:avLst/>
          </a:prstGeom>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200" b="1" i="0" u="none" strike="noStrike" kern="1200" cap="none" spc="0" normalizeH="0" baseline="0" noProof="0" dirty="0" smtClean="0">
                <a:ln>
                  <a:noFill/>
                </a:ln>
                <a:solidFill>
                  <a:srgbClr val="0070C0"/>
                </a:solidFill>
                <a:effectLst/>
                <a:uLnTx/>
                <a:uFillTx/>
                <a:latin typeface="+mj-lt"/>
                <a:ea typeface="+mj-ea"/>
                <a:cs typeface="+mj-cs"/>
              </a:rPr>
              <a:t>Introduction of the Programme </a:t>
            </a:r>
            <a:r>
              <a:rPr kumimoji="0" lang="en-IN" sz="2000" b="1" i="0" u="none" strike="noStrike" kern="1200" cap="none" spc="0" normalizeH="0" baseline="0" noProof="0" dirty="0" smtClean="0">
                <a:ln>
                  <a:noFill/>
                </a:ln>
                <a:solidFill>
                  <a:srgbClr val="0070C0"/>
                </a:solidFill>
                <a:effectLst/>
                <a:uLnTx/>
                <a:uFillTx/>
                <a:latin typeface="+mj-lt"/>
                <a:ea typeface="+mj-ea"/>
                <a:cs typeface="+mj-cs"/>
              </a:rPr>
              <a:t>(contd…)</a:t>
            </a:r>
            <a:endParaRPr kumimoji="0" lang="en-IN" sz="32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algn="just">
              <a:lnSpc>
                <a:spcPct val="110000"/>
              </a:lnSpc>
              <a:spcBef>
                <a:spcPts val="0"/>
              </a:spcBef>
            </a:pPr>
            <a:r>
              <a:rPr lang="en-US" sz="2400" dirty="0" smtClean="0">
                <a:latin typeface="+mj-lt"/>
              </a:rPr>
              <a:t>The developmental screening of neonates, infants and children is an important concept in the child care services </a:t>
            </a:r>
          </a:p>
          <a:p>
            <a:pPr marL="0" indent="0" algn="just">
              <a:lnSpc>
                <a:spcPct val="110000"/>
              </a:lnSpc>
              <a:spcBef>
                <a:spcPts val="0"/>
              </a:spcBef>
              <a:buNone/>
            </a:pPr>
            <a:endParaRPr lang="en-US" sz="2400" dirty="0">
              <a:latin typeface="+mj-lt"/>
            </a:endParaRPr>
          </a:p>
          <a:p>
            <a:pPr algn="just">
              <a:lnSpc>
                <a:spcPct val="110000"/>
              </a:lnSpc>
              <a:spcBef>
                <a:spcPts val="0"/>
              </a:spcBef>
            </a:pPr>
            <a:r>
              <a:rPr lang="en-US" sz="2400" dirty="0">
                <a:latin typeface="+mj-lt"/>
              </a:rPr>
              <a:t>I</a:t>
            </a:r>
            <a:r>
              <a:rPr lang="en-US" sz="2400" dirty="0" smtClean="0">
                <a:latin typeface="+mj-lt"/>
              </a:rPr>
              <a:t>t involves screening of large number of congenital anomalies  at the </a:t>
            </a:r>
            <a:r>
              <a:rPr lang="en-US" sz="2400" dirty="0" err="1" smtClean="0">
                <a:latin typeface="+mj-lt"/>
              </a:rPr>
              <a:t>foetal</a:t>
            </a:r>
            <a:r>
              <a:rPr lang="en-US" sz="2400" dirty="0" smtClean="0">
                <a:latin typeface="+mj-lt"/>
              </a:rPr>
              <a:t> stage itself </a:t>
            </a:r>
            <a:r>
              <a:rPr lang="en-US" sz="2400" dirty="0">
                <a:latin typeface="+mj-lt"/>
              </a:rPr>
              <a:t>&amp;</a:t>
            </a:r>
            <a:r>
              <a:rPr lang="en-US" sz="2400" dirty="0" smtClean="0">
                <a:latin typeface="+mj-lt"/>
              </a:rPr>
              <a:t> later at the time of birth and early infancy and during childhood. </a:t>
            </a:r>
          </a:p>
          <a:p>
            <a:pPr algn="just">
              <a:lnSpc>
                <a:spcPct val="110000"/>
              </a:lnSpc>
              <a:spcBef>
                <a:spcPts val="0"/>
              </a:spcBef>
              <a:buNone/>
            </a:pPr>
            <a:endParaRPr lang="en-US" sz="2400" dirty="0" smtClean="0">
              <a:latin typeface="+mj-lt"/>
            </a:endParaRPr>
          </a:p>
          <a:p>
            <a:pPr algn="just">
              <a:lnSpc>
                <a:spcPct val="110000"/>
              </a:lnSpc>
              <a:spcBef>
                <a:spcPts val="0"/>
              </a:spcBef>
            </a:pPr>
            <a:r>
              <a:rPr lang="en-US" sz="2400" dirty="0" smtClean="0">
                <a:latin typeface="+mj-lt"/>
              </a:rPr>
              <a:t>Prenatal Screening is an effective tool to detect and identify major anomalies like Neural Tube defects, Congenital Heart Disease, Limb defects so that the infants can be referred for immediate corrective measures. </a:t>
            </a:r>
            <a:endParaRPr lang="en-IN" sz="2400" dirty="0" smtClean="0">
              <a:latin typeface="+mj-lt"/>
            </a:endParaRPr>
          </a:p>
          <a:p>
            <a:endParaRPr lang="en-IN" dirty="0"/>
          </a:p>
        </p:txBody>
      </p:sp>
      <p:sp>
        <p:nvSpPr>
          <p:cNvPr id="5" name="Title 4"/>
          <p:cNvSpPr>
            <a:spLocks noGrp="1"/>
          </p:cNvSpPr>
          <p:nvPr>
            <p:ph type="title"/>
          </p:nvPr>
        </p:nvSpPr>
        <p:spPr>
          <a:xfrm>
            <a:off x="457200" y="685800"/>
            <a:ext cx="8229600" cy="457200"/>
          </a:xfrm>
        </p:spPr>
        <p:txBody>
          <a:bodyPr>
            <a:normAutofit fontScale="90000"/>
          </a:bodyPr>
          <a:lstStyle/>
          <a:p>
            <a:pPr algn="ctr"/>
            <a:r>
              <a:rPr lang="en-US" sz="3600" b="1" dirty="0" smtClean="0">
                <a:solidFill>
                  <a:srgbClr val="0070C0"/>
                </a:solidFill>
              </a:rPr>
              <a:t>Problem Statement</a:t>
            </a:r>
            <a:r>
              <a:rPr lang="en-IN" dirty="0" smtClean="0">
                <a:solidFill>
                  <a:srgbClr val="0070C0"/>
                </a:solidFill>
              </a:rPr>
              <a:t/>
            </a:r>
            <a:br>
              <a:rPr lang="en-IN" dirty="0" smtClean="0">
                <a:solidFill>
                  <a:srgbClr val="0070C0"/>
                </a:solidFill>
              </a:rPr>
            </a:br>
            <a:endParaRPr lang="en-IN"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219200"/>
            <a:ext cx="8839200" cy="5029200"/>
          </a:xfrm>
        </p:spPr>
        <p:txBody>
          <a:bodyPr>
            <a:normAutofit/>
          </a:bodyPr>
          <a:lstStyle/>
          <a:p>
            <a:pPr algn="just"/>
            <a:endParaRPr lang="en-US" sz="2400" dirty="0" smtClean="0">
              <a:latin typeface="+mj-lt"/>
            </a:endParaRPr>
          </a:p>
          <a:p>
            <a:pPr algn="just"/>
            <a:endParaRPr lang="en-US" sz="2400" dirty="0">
              <a:latin typeface="+mj-lt"/>
            </a:endParaRPr>
          </a:p>
          <a:p>
            <a:pPr algn="just"/>
            <a:endParaRPr lang="en-US" sz="2400" dirty="0" smtClean="0">
              <a:latin typeface="+mj-lt"/>
            </a:endParaRPr>
          </a:p>
          <a:p>
            <a:pPr algn="just"/>
            <a:endParaRPr lang="en-US" sz="2400" dirty="0">
              <a:latin typeface="+mj-lt"/>
            </a:endParaRPr>
          </a:p>
          <a:p>
            <a:pPr algn="just"/>
            <a:endParaRPr lang="en-US" sz="2400" dirty="0" smtClean="0">
              <a:latin typeface="+mj-lt"/>
            </a:endParaRPr>
          </a:p>
          <a:p>
            <a:pPr algn="just"/>
            <a:endParaRPr lang="en-US" sz="2400" dirty="0">
              <a:latin typeface="+mj-lt"/>
            </a:endParaRPr>
          </a:p>
          <a:p>
            <a:pPr algn="just"/>
            <a:endParaRPr lang="en-US" sz="2400" dirty="0" smtClean="0">
              <a:latin typeface="+mj-lt"/>
            </a:endParaRPr>
          </a:p>
          <a:p>
            <a:pPr algn="just"/>
            <a:r>
              <a:rPr lang="en-US" sz="2400" dirty="0" smtClean="0">
                <a:latin typeface="+mj-lt"/>
              </a:rPr>
              <a:t>Prenatal screening of Antenatal mothers to detect congenital fetal anomalies is an Ultrasound training given to doctors involving the concept of Telemedicine for Online auditing of images involving PPP mode.</a:t>
            </a:r>
            <a:endParaRPr lang="en-IN" sz="2400" dirty="0" smtClean="0">
              <a:latin typeface="+mj-lt"/>
            </a:endParaRPr>
          </a:p>
          <a:p>
            <a:pPr>
              <a:buNone/>
            </a:pPr>
            <a:endParaRPr lang="en-IN" dirty="0" smtClean="0"/>
          </a:p>
        </p:txBody>
      </p:sp>
      <p:pic>
        <p:nvPicPr>
          <p:cNvPr id="2050" name="Picture 2" descr="H:\Desktop29-07-13\Downloads\Hands on NMK.JPG"/>
          <p:cNvPicPr>
            <a:picLocks noChangeAspect="1" noChangeArrowheads="1"/>
          </p:cNvPicPr>
          <p:nvPr/>
        </p:nvPicPr>
        <p:blipFill>
          <a:blip r:embed="rId2" cstate="print"/>
          <a:srcRect/>
          <a:stretch>
            <a:fillRect/>
          </a:stretch>
        </p:blipFill>
        <p:spPr bwMode="auto">
          <a:xfrm>
            <a:off x="2895600" y="1295400"/>
            <a:ext cx="3276600" cy="2457450"/>
          </a:xfrm>
          <a:prstGeom prst="rect">
            <a:avLst/>
          </a:prstGeom>
          <a:noFill/>
        </p:spPr>
      </p:pic>
      <p:sp>
        <p:nvSpPr>
          <p:cNvPr id="5" name="Rectangle 4"/>
          <p:cNvSpPr/>
          <p:nvPr/>
        </p:nvSpPr>
        <p:spPr>
          <a:xfrm>
            <a:off x="304800" y="381000"/>
            <a:ext cx="8305800" cy="1077218"/>
          </a:xfrm>
          <a:prstGeom prst="rect">
            <a:avLst/>
          </a:prstGeom>
        </p:spPr>
        <p:txBody>
          <a:bodyPr wrap="square">
            <a:spAutoFit/>
          </a:bodyPr>
          <a:lstStyle/>
          <a:p>
            <a:pPr algn="ctr"/>
            <a:r>
              <a:rPr lang="en-US" sz="3200" b="1" dirty="0" smtClean="0">
                <a:solidFill>
                  <a:srgbClr val="0070C0"/>
                </a:solidFill>
                <a:latin typeface="+mj-lt"/>
              </a:rPr>
              <a:t>Program Description</a:t>
            </a:r>
            <a:r>
              <a:rPr lang="en-IN" sz="3200" b="1" dirty="0" smtClean="0">
                <a:solidFill>
                  <a:srgbClr val="0070C0"/>
                </a:solidFill>
                <a:latin typeface="+mj-lt"/>
              </a:rPr>
              <a:t/>
            </a:r>
            <a:br>
              <a:rPr lang="en-IN" sz="3200" b="1" dirty="0" smtClean="0">
                <a:solidFill>
                  <a:srgbClr val="0070C0"/>
                </a:solidFill>
                <a:latin typeface="+mj-lt"/>
              </a:rPr>
            </a:br>
            <a:endParaRPr lang="en-IN" sz="3200" b="1" dirty="0">
              <a:solidFill>
                <a:srgbClr val="0070C0"/>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lgn="ctr"/>
            <a:r>
              <a:rPr lang="en-US" b="1" dirty="0" smtClean="0">
                <a:solidFill>
                  <a:srgbClr val="00B0F0"/>
                </a:solidFill>
              </a:rPr>
              <a:t>Programme Schematic Diagram</a:t>
            </a:r>
            <a:endParaRPr lang="en-US" b="1" dirty="0">
              <a:solidFill>
                <a:srgbClr val="00B0F0"/>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1066800" y="1371600"/>
            <a:ext cx="7239000" cy="472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p:cNvPicPr>
            <a:picLocks noChangeAspect="1"/>
          </p:cNvPicPr>
          <p:nvPr/>
        </p:nvPicPr>
        <p:blipFill>
          <a:blip r:embed="rId3"/>
          <a:srcRect/>
          <a:stretch>
            <a:fillRect/>
          </a:stretch>
        </p:blipFill>
        <p:spPr bwMode="auto">
          <a:xfrm>
            <a:off x="7848600" y="3581400"/>
            <a:ext cx="1104900" cy="714375"/>
          </a:xfrm>
          <a:prstGeom prst="rect">
            <a:avLst/>
          </a:prstGeom>
          <a:noFill/>
          <a:ln w="9525">
            <a:noFill/>
            <a:miter lim="800000"/>
            <a:headEnd/>
            <a:tailEnd/>
          </a:ln>
        </p:spPr>
      </p:pic>
    </p:spTree>
    <p:extLst>
      <p:ext uri="{BB962C8B-B14F-4D97-AF65-F5344CB8AC3E}">
        <p14:creationId xmlns:p14="http://schemas.microsoft.com/office/powerpoint/2010/main" xmlns="" val="802501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295400"/>
            <a:ext cx="8763000" cy="4800600"/>
          </a:xfrm>
        </p:spPr>
        <p:txBody>
          <a:bodyPr>
            <a:normAutofit fontScale="92500"/>
          </a:bodyPr>
          <a:lstStyle/>
          <a:p>
            <a:pPr>
              <a:buNone/>
            </a:pPr>
            <a:r>
              <a:rPr lang="en-US" sz="2400" dirty="0">
                <a:latin typeface="+mj-lt"/>
              </a:rPr>
              <a:t>This </a:t>
            </a:r>
            <a:r>
              <a:rPr lang="en-US" sz="2400" dirty="0" smtClean="0">
                <a:latin typeface="+mj-lt"/>
              </a:rPr>
              <a:t>Ultrasound </a:t>
            </a:r>
            <a:r>
              <a:rPr lang="en-US" sz="2400" dirty="0">
                <a:latin typeface="+mj-lt"/>
              </a:rPr>
              <a:t>training involves the following components</a:t>
            </a:r>
            <a:endParaRPr lang="en-IN" sz="2400" dirty="0">
              <a:latin typeface="+mj-lt"/>
            </a:endParaRPr>
          </a:p>
          <a:p>
            <a:pPr>
              <a:buNone/>
            </a:pPr>
            <a:r>
              <a:rPr lang="en-US" sz="2400" b="1" dirty="0" smtClean="0">
                <a:solidFill>
                  <a:srgbClr val="FF0000"/>
                </a:solidFill>
                <a:latin typeface="+mj-lt"/>
              </a:rPr>
              <a:t>Physical components</a:t>
            </a:r>
            <a:endParaRPr lang="en-IN" sz="2400" dirty="0" smtClean="0">
              <a:solidFill>
                <a:srgbClr val="FF0000"/>
              </a:solidFill>
              <a:latin typeface="+mj-lt"/>
            </a:endParaRPr>
          </a:p>
          <a:p>
            <a:pPr lvl="1"/>
            <a:r>
              <a:rPr lang="en-US" sz="2400" dirty="0" smtClean="0">
                <a:solidFill>
                  <a:schemeClr val="tx1"/>
                </a:solidFill>
                <a:latin typeface="+mj-lt"/>
              </a:rPr>
              <a:t>Availability of USG Machines</a:t>
            </a:r>
            <a:endParaRPr lang="en-IN" sz="2400" dirty="0" smtClean="0">
              <a:solidFill>
                <a:schemeClr val="tx1"/>
              </a:solidFill>
              <a:latin typeface="+mj-lt"/>
            </a:endParaRPr>
          </a:p>
          <a:p>
            <a:pPr lvl="1"/>
            <a:r>
              <a:rPr lang="en-US" sz="2400" dirty="0" smtClean="0">
                <a:solidFill>
                  <a:schemeClr val="tx1"/>
                </a:solidFill>
                <a:latin typeface="+mj-lt"/>
              </a:rPr>
              <a:t>Availability of Desktops / Laptops</a:t>
            </a:r>
            <a:endParaRPr lang="en-IN" sz="2400" dirty="0" smtClean="0">
              <a:solidFill>
                <a:schemeClr val="tx1"/>
              </a:solidFill>
              <a:latin typeface="+mj-lt"/>
            </a:endParaRPr>
          </a:p>
          <a:p>
            <a:pPr lvl="1"/>
            <a:r>
              <a:rPr lang="en-US" sz="2400" dirty="0" smtClean="0">
                <a:solidFill>
                  <a:schemeClr val="tx1"/>
                </a:solidFill>
                <a:latin typeface="+mj-lt"/>
              </a:rPr>
              <a:t>Installation of Software by Private parties</a:t>
            </a:r>
            <a:endParaRPr lang="en-IN" sz="2400" dirty="0" smtClean="0">
              <a:solidFill>
                <a:schemeClr val="tx1"/>
              </a:solidFill>
              <a:latin typeface="+mj-lt"/>
            </a:endParaRPr>
          </a:p>
          <a:p>
            <a:pPr lvl="1"/>
            <a:r>
              <a:rPr lang="en-US" sz="2400" dirty="0" smtClean="0">
                <a:solidFill>
                  <a:schemeClr val="tx1"/>
                </a:solidFill>
                <a:latin typeface="+mj-lt"/>
              </a:rPr>
              <a:t>Accessories like Image grabber cord, </a:t>
            </a:r>
            <a:r>
              <a:rPr lang="en-US" sz="2400" dirty="0">
                <a:solidFill>
                  <a:schemeClr val="tx1"/>
                </a:solidFill>
                <a:latin typeface="+mj-lt"/>
              </a:rPr>
              <a:t>v</a:t>
            </a:r>
            <a:r>
              <a:rPr lang="en-US" sz="2400" dirty="0" smtClean="0">
                <a:solidFill>
                  <a:schemeClr val="tx1"/>
                </a:solidFill>
                <a:latin typeface="+mj-lt"/>
              </a:rPr>
              <a:t>ideo cable, etc. </a:t>
            </a:r>
          </a:p>
          <a:p>
            <a:pPr lvl="1">
              <a:buNone/>
            </a:pPr>
            <a:r>
              <a:rPr lang="en-US" sz="2400" dirty="0" smtClean="0">
                <a:solidFill>
                  <a:schemeClr val="tx1"/>
                </a:solidFill>
                <a:latin typeface="+mj-lt"/>
              </a:rPr>
              <a:t>     to connect the USG machine to the desktop / laptops</a:t>
            </a:r>
            <a:endParaRPr lang="en-IN" sz="2400" dirty="0" smtClean="0">
              <a:solidFill>
                <a:schemeClr val="tx1"/>
              </a:solidFill>
              <a:latin typeface="+mj-lt"/>
            </a:endParaRPr>
          </a:p>
          <a:p>
            <a:pPr>
              <a:buNone/>
            </a:pPr>
            <a:r>
              <a:rPr lang="en-US" sz="2400" b="1" dirty="0" smtClean="0">
                <a:solidFill>
                  <a:srgbClr val="FF0000"/>
                </a:solidFill>
                <a:latin typeface="+mj-lt"/>
              </a:rPr>
              <a:t>Training components </a:t>
            </a:r>
            <a:endParaRPr lang="en-IN" sz="2400" dirty="0" smtClean="0">
              <a:solidFill>
                <a:srgbClr val="FF0000"/>
              </a:solidFill>
              <a:latin typeface="+mj-lt"/>
            </a:endParaRPr>
          </a:p>
          <a:p>
            <a:pPr lvl="1"/>
            <a:r>
              <a:rPr lang="en-US" sz="2400" dirty="0" smtClean="0">
                <a:solidFill>
                  <a:schemeClr val="tx1"/>
                </a:solidFill>
                <a:latin typeface="+mj-lt"/>
              </a:rPr>
              <a:t>Hands on training for a period of 12 days @ 2 days per week </a:t>
            </a:r>
            <a:endParaRPr lang="en-IN" sz="2400" dirty="0" smtClean="0">
              <a:solidFill>
                <a:schemeClr val="tx1"/>
              </a:solidFill>
              <a:latin typeface="+mj-lt"/>
            </a:endParaRPr>
          </a:p>
          <a:p>
            <a:pPr lvl="1"/>
            <a:r>
              <a:rPr lang="en-US" sz="2400" dirty="0" smtClean="0">
                <a:solidFill>
                  <a:schemeClr val="tx1"/>
                </a:solidFill>
                <a:latin typeface="+mj-lt"/>
              </a:rPr>
              <a:t>On completion of training, online auditing of images and mentoring by the Private parties for a period of One year.</a:t>
            </a:r>
            <a:endParaRPr lang="en-IN" sz="2400" dirty="0" smtClean="0">
              <a:solidFill>
                <a:schemeClr val="tx1"/>
              </a:solidFill>
              <a:latin typeface="+mj-lt"/>
            </a:endParaRPr>
          </a:p>
          <a:p>
            <a:pPr>
              <a:buNone/>
            </a:pPr>
            <a:endParaRPr lang="en-IN" dirty="0" smtClean="0"/>
          </a:p>
        </p:txBody>
      </p:sp>
      <p:sp>
        <p:nvSpPr>
          <p:cNvPr id="5" name="Rectangle 4"/>
          <p:cNvSpPr/>
          <p:nvPr/>
        </p:nvSpPr>
        <p:spPr>
          <a:xfrm>
            <a:off x="304800" y="381000"/>
            <a:ext cx="8305800" cy="1077218"/>
          </a:xfrm>
          <a:prstGeom prst="rect">
            <a:avLst/>
          </a:prstGeom>
        </p:spPr>
        <p:txBody>
          <a:bodyPr wrap="square">
            <a:spAutoFit/>
          </a:bodyPr>
          <a:lstStyle/>
          <a:p>
            <a:pPr algn="ctr"/>
            <a:r>
              <a:rPr lang="en-US" sz="3200" b="1" dirty="0" smtClean="0">
                <a:solidFill>
                  <a:srgbClr val="0070C0"/>
                </a:solidFill>
                <a:latin typeface="+mj-lt"/>
              </a:rPr>
              <a:t>Program Description </a:t>
            </a:r>
            <a:r>
              <a:rPr lang="en-US" sz="2400" b="1" dirty="0" smtClean="0">
                <a:solidFill>
                  <a:srgbClr val="0070C0"/>
                </a:solidFill>
                <a:latin typeface="+mj-lt"/>
              </a:rPr>
              <a:t>(</a:t>
            </a:r>
            <a:r>
              <a:rPr lang="en-US" sz="2400" b="1" dirty="0" err="1" smtClean="0">
                <a:solidFill>
                  <a:srgbClr val="0070C0"/>
                </a:solidFill>
                <a:latin typeface="+mj-lt"/>
              </a:rPr>
              <a:t>contd</a:t>
            </a:r>
            <a:r>
              <a:rPr lang="en-US" sz="2400" b="1" dirty="0" smtClean="0">
                <a:solidFill>
                  <a:srgbClr val="0070C0"/>
                </a:solidFill>
                <a:latin typeface="+mj-lt"/>
              </a:rPr>
              <a:t>…)</a:t>
            </a:r>
            <a:r>
              <a:rPr lang="en-IN" sz="3200" b="1" dirty="0" smtClean="0">
                <a:solidFill>
                  <a:srgbClr val="0070C0"/>
                </a:solidFill>
                <a:latin typeface="+mj-lt"/>
              </a:rPr>
              <a:t/>
            </a:r>
            <a:br>
              <a:rPr lang="en-IN" sz="3200" b="1" dirty="0" smtClean="0">
                <a:solidFill>
                  <a:srgbClr val="0070C0"/>
                </a:solidFill>
                <a:latin typeface="+mj-lt"/>
              </a:rPr>
            </a:br>
            <a:endParaRPr lang="en-IN" sz="3200" b="1" dirty="0">
              <a:solidFill>
                <a:srgbClr val="0070C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29600" cy="4556760"/>
          </a:xfrm>
        </p:spPr>
        <p:txBody>
          <a:bodyPr>
            <a:normAutofit/>
          </a:bodyPr>
          <a:lstStyle/>
          <a:p>
            <a:pPr algn="just"/>
            <a:r>
              <a:rPr lang="en-US" sz="2400" dirty="0" smtClean="0">
                <a:latin typeface="+mj-lt"/>
              </a:rPr>
              <a:t>This project includes the involvement of two Private parties selected by Tender process</a:t>
            </a:r>
          </a:p>
          <a:p>
            <a:pPr marL="0" indent="0" algn="just">
              <a:buNone/>
            </a:pPr>
            <a:endParaRPr lang="en-US" sz="2400" dirty="0" smtClean="0">
              <a:latin typeface="+mj-lt"/>
            </a:endParaRPr>
          </a:p>
          <a:p>
            <a:pPr algn="just"/>
            <a:r>
              <a:rPr lang="en-US" sz="2400" dirty="0" smtClean="0">
                <a:latin typeface="+mj-lt"/>
              </a:rPr>
              <a:t>The Online training would be aimed at detection of major anomalies as well as identifying severe IUGR, Placenta </a:t>
            </a:r>
            <a:r>
              <a:rPr lang="en-US" sz="2400" dirty="0" err="1" smtClean="0">
                <a:latin typeface="+mj-lt"/>
              </a:rPr>
              <a:t>Praevia</a:t>
            </a:r>
            <a:r>
              <a:rPr lang="en-US" sz="2400" dirty="0" smtClean="0">
                <a:latin typeface="+mj-lt"/>
              </a:rPr>
              <a:t>, Ectopic Gestation </a:t>
            </a:r>
            <a:r>
              <a:rPr lang="en-US" sz="2400" dirty="0" err="1" smtClean="0">
                <a:latin typeface="+mj-lt"/>
              </a:rPr>
              <a:t>etc</a:t>
            </a:r>
            <a:endParaRPr lang="en-US" sz="2400" dirty="0" smtClean="0">
              <a:latin typeface="+mj-lt"/>
            </a:endParaRPr>
          </a:p>
          <a:p>
            <a:pPr marL="0" indent="0" algn="just">
              <a:buNone/>
            </a:pPr>
            <a:endParaRPr lang="en-US" sz="2400" dirty="0" smtClean="0">
              <a:latin typeface="+mj-lt"/>
            </a:endParaRPr>
          </a:p>
          <a:p>
            <a:pPr algn="just"/>
            <a:r>
              <a:rPr lang="en-US" sz="2400" dirty="0" smtClean="0">
                <a:latin typeface="+mj-lt"/>
              </a:rPr>
              <a:t>The training would also enable the trainees to document the images for audit purposes</a:t>
            </a:r>
            <a:endParaRPr lang="en-IN" sz="2400" dirty="0" smtClean="0">
              <a:latin typeface="+mj-lt"/>
            </a:endParaRPr>
          </a:p>
          <a:p>
            <a:endParaRPr lang="en-IN" dirty="0"/>
          </a:p>
        </p:txBody>
      </p:sp>
      <p:sp>
        <p:nvSpPr>
          <p:cNvPr id="5" name="Rectangle 4"/>
          <p:cNvSpPr/>
          <p:nvPr/>
        </p:nvSpPr>
        <p:spPr>
          <a:xfrm>
            <a:off x="304800" y="381000"/>
            <a:ext cx="8305800" cy="1077218"/>
          </a:xfrm>
          <a:prstGeom prst="rect">
            <a:avLst/>
          </a:prstGeom>
        </p:spPr>
        <p:txBody>
          <a:bodyPr wrap="square">
            <a:spAutoFit/>
          </a:bodyPr>
          <a:lstStyle/>
          <a:p>
            <a:pPr algn="ctr"/>
            <a:r>
              <a:rPr lang="en-US" sz="3200" b="1" dirty="0" smtClean="0">
                <a:solidFill>
                  <a:srgbClr val="0070C0"/>
                </a:solidFill>
                <a:latin typeface="+mj-lt"/>
              </a:rPr>
              <a:t>Program Description </a:t>
            </a:r>
            <a:r>
              <a:rPr lang="en-US" sz="2400" b="1" dirty="0" smtClean="0">
                <a:solidFill>
                  <a:srgbClr val="0070C0"/>
                </a:solidFill>
                <a:latin typeface="+mj-lt"/>
              </a:rPr>
              <a:t>(</a:t>
            </a:r>
            <a:r>
              <a:rPr lang="en-US" sz="2400" b="1" dirty="0" err="1" smtClean="0">
                <a:solidFill>
                  <a:srgbClr val="0070C0"/>
                </a:solidFill>
                <a:latin typeface="+mj-lt"/>
              </a:rPr>
              <a:t>contd</a:t>
            </a:r>
            <a:r>
              <a:rPr lang="en-US" sz="2400" b="1" dirty="0" smtClean="0">
                <a:solidFill>
                  <a:srgbClr val="0070C0"/>
                </a:solidFill>
                <a:latin typeface="+mj-lt"/>
              </a:rPr>
              <a:t>…)</a:t>
            </a:r>
            <a:r>
              <a:rPr lang="en-IN" sz="3200" b="1" dirty="0" smtClean="0">
                <a:solidFill>
                  <a:srgbClr val="0070C0"/>
                </a:solidFill>
                <a:latin typeface="+mj-lt"/>
              </a:rPr>
              <a:t/>
            </a:r>
            <a:br>
              <a:rPr lang="en-IN" sz="3200" b="1" dirty="0" smtClean="0">
                <a:solidFill>
                  <a:srgbClr val="0070C0"/>
                </a:solidFill>
                <a:latin typeface="+mj-lt"/>
              </a:rPr>
            </a:br>
            <a:endParaRPr lang="en-IN" sz="3200" b="1" dirty="0">
              <a:solidFill>
                <a:srgbClr val="0070C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47692"/>
            <a:ext cx="8153400" cy="1000108"/>
          </a:xfrm>
        </p:spPr>
        <p:txBody>
          <a:bodyPr>
            <a:normAutofit fontScale="90000"/>
          </a:bodyPr>
          <a:lstStyle/>
          <a:p>
            <a:pPr algn="ctr"/>
            <a:r>
              <a:rPr lang="en-US" sz="3600" b="1" dirty="0" smtClean="0">
                <a:solidFill>
                  <a:srgbClr val="0070C0"/>
                </a:solidFill>
              </a:rPr>
              <a:t>Project objectives</a:t>
            </a:r>
            <a:r>
              <a:rPr lang="en-IN" dirty="0" smtClean="0">
                <a:solidFill>
                  <a:srgbClr val="0070C0"/>
                </a:solidFill>
              </a:rPr>
              <a:t/>
            </a:r>
            <a:br>
              <a:rPr lang="en-IN" dirty="0" smtClean="0">
                <a:solidFill>
                  <a:srgbClr val="0070C0"/>
                </a:solidFill>
              </a:rPr>
            </a:br>
            <a:endParaRPr lang="en-IN" dirty="0">
              <a:solidFill>
                <a:srgbClr val="0070C0"/>
              </a:solidFill>
            </a:endParaRPr>
          </a:p>
        </p:txBody>
      </p:sp>
      <p:sp>
        <p:nvSpPr>
          <p:cNvPr id="3" name="Content Placeholder 2"/>
          <p:cNvSpPr>
            <a:spLocks noGrp="1"/>
          </p:cNvSpPr>
          <p:nvPr>
            <p:ph sz="quarter" idx="1"/>
          </p:nvPr>
        </p:nvSpPr>
        <p:spPr>
          <a:xfrm>
            <a:off x="152400" y="1219200"/>
            <a:ext cx="8839200" cy="5257800"/>
          </a:xfrm>
        </p:spPr>
        <p:txBody>
          <a:bodyPr>
            <a:normAutofit/>
          </a:bodyPr>
          <a:lstStyle/>
          <a:p>
            <a:pPr algn="just">
              <a:buNone/>
            </a:pPr>
            <a:r>
              <a:rPr lang="en-US" sz="2200" b="1" dirty="0" smtClean="0">
                <a:solidFill>
                  <a:srgbClr val="FF0000"/>
                </a:solidFill>
                <a:latin typeface="+mj-lt"/>
              </a:rPr>
              <a:t>The Objectives of the project are:</a:t>
            </a:r>
            <a:endParaRPr lang="en-IN" sz="2200" b="1" dirty="0" smtClean="0">
              <a:solidFill>
                <a:srgbClr val="FF0000"/>
              </a:solidFill>
              <a:latin typeface="+mj-lt"/>
            </a:endParaRPr>
          </a:p>
          <a:p>
            <a:pPr algn="just"/>
            <a:endParaRPr lang="en-IN" sz="2200" dirty="0" smtClean="0">
              <a:latin typeface="+mj-lt"/>
            </a:endParaRPr>
          </a:p>
          <a:p>
            <a:pPr lvl="0" algn="just"/>
            <a:r>
              <a:rPr lang="en-US" sz="2200" dirty="0" smtClean="0">
                <a:latin typeface="+mj-lt"/>
              </a:rPr>
              <a:t>To increase the skills of Obstetricians from </a:t>
            </a:r>
            <a:r>
              <a:rPr lang="en-US" sz="2200" dirty="0" err="1" smtClean="0">
                <a:latin typeface="+mj-lt"/>
              </a:rPr>
              <a:t>CEmONC</a:t>
            </a:r>
            <a:r>
              <a:rPr lang="en-US" sz="2200" dirty="0" smtClean="0">
                <a:latin typeface="+mj-lt"/>
              </a:rPr>
              <a:t> centers in the usage of Ultrasound  &amp; Doppler studies during the screening of AN mothers, so as to detect the </a:t>
            </a:r>
            <a:r>
              <a:rPr lang="en-US" sz="2200" dirty="0" err="1" smtClean="0">
                <a:latin typeface="+mj-lt"/>
              </a:rPr>
              <a:t>foetal</a:t>
            </a:r>
            <a:r>
              <a:rPr lang="en-US" sz="2200" dirty="0" smtClean="0">
                <a:latin typeface="+mj-lt"/>
              </a:rPr>
              <a:t> abnormalities </a:t>
            </a:r>
          </a:p>
          <a:p>
            <a:pPr marL="0" lvl="0" indent="0" algn="just">
              <a:buNone/>
            </a:pPr>
            <a:endParaRPr lang="en-US" sz="2200" b="1" dirty="0" smtClean="0">
              <a:latin typeface="+mj-lt"/>
            </a:endParaRPr>
          </a:p>
          <a:p>
            <a:pPr lvl="0" algn="just"/>
            <a:r>
              <a:rPr lang="en-US" sz="2200" dirty="0" smtClean="0">
                <a:latin typeface="+mj-lt"/>
              </a:rPr>
              <a:t>To increase the skills of Primary Health Centre Medical Officers  in the usage of ultrasound during the screening of AN mothers</a:t>
            </a:r>
          </a:p>
          <a:p>
            <a:pPr marL="0" lvl="0" indent="0" algn="just">
              <a:buNone/>
            </a:pPr>
            <a:endParaRPr lang="en-IN" sz="2200" dirty="0" smtClean="0">
              <a:latin typeface="+mj-lt"/>
            </a:endParaRPr>
          </a:p>
          <a:p>
            <a:pPr lvl="0" algn="just"/>
            <a:r>
              <a:rPr lang="en-US" sz="2200" dirty="0" smtClean="0">
                <a:latin typeface="+mj-lt"/>
              </a:rPr>
              <a:t>To assist in the development process of Master trainers in the Government sector</a:t>
            </a:r>
            <a:endParaRPr lang="en-IN" sz="2200" dirty="0" smtClean="0">
              <a:latin typeface="+mj-lt"/>
            </a:endParaRPr>
          </a:p>
          <a:p>
            <a:endParaRPr lang="en-IN" dirty="0" smtClean="0"/>
          </a:p>
          <a:p>
            <a:pPr lvl="0"/>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273</TotalTime>
  <Words>910</Words>
  <Application>Microsoft Office PowerPoint</Application>
  <PresentationFormat>On-screen Show (4:3)</PresentationFormat>
  <Paragraphs>163</Paragraphs>
  <Slides>23</Slides>
  <Notes>0</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Origin</vt:lpstr>
      <vt:lpstr>Prenatal Screening of Antenatal Mothers for Congenital Foetal Anomalies by  Ultra Sonogram through PPP Mode   </vt:lpstr>
      <vt:lpstr>Introduction of the Programme</vt:lpstr>
      <vt:lpstr>Slide 3</vt:lpstr>
      <vt:lpstr>Problem Statement </vt:lpstr>
      <vt:lpstr>Slide 5</vt:lpstr>
      <vt:lpstr>Programme Schematic Diagram</vt:lpstr>
      <vt:lpstr>Slide 7</vt:lpstr>
      <vt:lpstr>Slide 8</vt:lpstr>
      <vt:lpstr>Project objectives </vt:lpstr>
      <vt:lpstr>Deliverables of the Project </vt:lpstr>
      <vt:lpstr>Deliverables of the Project (contd…) </vt:lpstr>
      <vt:lpstr>Monitoring and Evaluation   </vt:lpstr>
      <vt:lpstr>Monitoring and Evaluation (contd…)</vt:lpstr>
      <vt:lpstr>Financial Investment under the Project </vt:lpstr>
      <vt:lpstr>References and Partners </vt:lpstr>
      <vt:lpstr>Slide 16</vt:lpstr>
      <vt:lpstr>Slide 17</vt:lpstr>
      <vt:lpstr>Percentage of Anomalies Reported</vt:lpstr>
      <vt:lpstr>  Conclusions /Lessons learnt </vt:lpstr>
      <vt:lpstr>SMS Alerts &amp; Outcome Indicator</vt:lpstr>
      <vt:lpstr>Slide 21</vt:lpstr>
      <vt:lpstr>Slide 22</vt:lpstr>
      <vt:lpstr>Slide 23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Screening of Antenatal Mothers for Congenital Foetal Anomalies by Ultra sonogram through PPP Mode  National Health Mission Tamil Nadu</dc:title>
  <dc:creator>HP</dc:creator>
  <cp:lastModifiedBy>Arul</cp:lastModifiedBy>
  <cp:revision>62</cp:revision>
  <dcterms:created xsi:type="dcterms:W3CDTF">2015-06-22T04:47:36Z</dcterms:created>
  <dcterms:modified xsi:type="dcterms:W3CDTF">2015-07-02T16:55:35Z</dcterms:modified>
</cp:coreProperties>
</file>