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24"/>
  </p:notesMasterIdLst>
  <p:sldIdLst>
    <p:sldId id="309" r:id="rId3"/>
    <p:sldId id="311" r:id="rId4"/>
    <p:sldId id="337" r:id="rId5"/>
    <p:sldId id="321" r:id="rId6"/>
    <p:sldId id="338" r:id="rId7"/>
    <p:sldId id="329" r:id="rId8"/>
    <p:sldId id="331" r:id="rId9"/>
    <p:sldId id="349" r:id="rId10"/>
    <p:sldId id="340" r:id="rId11"/>
    <p:sldId id="335" r:id="rId12"/>
    <p:sldId id="332" r:id="rId13"/>
    <p:sldId id="339" r:id="rId14"/>
    <p:sldId id="334" r:id="rId15"/>
    <p:sldId id="348" r:id="rId16"/>
    <p:sldId id="345" r:id="rId17"/>
    <p:sldId id="341" r:id="rId18"/>
    <p:sldId id="342" r:id="rId19"/>
    <p:sldId id="343" r:id="rId20"/>
    <p:sldId id="344" r:id="rId21"/>
    <p:sldId id="330" r:id="rId22"/>
    <p:sldId id="32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910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2D853-7F22-4E26-8DB2-944EC2AE7720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ED3EB-54FE-4B6A-96AD-4252CF4A4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36D7-DE96-4502-A4F0-C6E34260A60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A3F-E69C-4D3F-B736-D0AD03355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36D7-DE96-4502-A4F0-C6E34260A60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A3F-E69C-4D3F-B736-D0AD03355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36D7-DE96-4502-A4F0-C6E34260A60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A3F-E69C-4D3F-B736-D0AD03355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C71D2-03E3-4C58-A2CE-CF7F6A8DF0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93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74852-F950-482C-B826-65F1FB79BE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30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9CD87-1460-4E05-A7C4-553E25645C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44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31EC8-2EF4-4B21-81CB-4DB6D5854C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41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91F73-2426-4D8D-BDA4-CA5FC523D0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9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58C37-0808-4C51-90A1-09DB5001E7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9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C1657-D30F-437B-B22B-48BD1C7DD6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7149-D937-40E6-BD54-3A3F083122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6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36D7-DE96-4502-A4F0-C6E34260A60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A3F-E69C-4D3F-B736-D0AD03355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B70A-FE1B-4B02-9D19-25652588FE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23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98596-F6AB-48FD-86BE-23156804EB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17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85033-9CA0-4ABE-8187-0B97BCE94B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17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CA115-9015-43E2-9C40-A17032BE0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82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EA9FA-FABF-4390-8709-6FE5DE4A9A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35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37A0C-21BD-4B85-A306-327E9C3F24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14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C71D2-03E3-4C58-A2CE-CF7F6A8DF0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97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5C5D1-AEAF-4583-8C9F-B995A947A1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4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36D7-DE96-4502-A4F0-C6E34260A60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A3F-E69C-4D3F-B736-D0AD03355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36D7-DE96-4502-A4F0-C6E34260A60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A3F-E69C-4D3F-B736-D0AD03355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36D7-DE96-4502-A4F0-C6E34260A60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A3F-E69C-4D3F-B736-D0AD03355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36D7-DE96-4502-A4F0-C6E34260A60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A3F-E69C-4D3F-B736-D0AD03355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36D7-DE96-4502-A4F0-C6E34260A60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A3F-E69C-4D3F-B736-D0AD03355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36D7-DE96-4502-A4F0-C6E34260A60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A3F-E69C-4D3F-B736-D0AD03355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36D7-DE96-4502-A4F0-C6E34260A60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9A3F-E69C-4D3F-B736-D0AD03355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36D7-DE96-4502-A4F0-C6E34260A60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C9A3F-E69C-4D3F-B736-D0AD03355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ECF0F4-1026-4E14-AD1F-39913A573E1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5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hyperlink" Target="PrasavGraph1.mp4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1447800" y="914400"/>
            <a:ext cx="6324600" cy="523220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prasavGraph</a:t>
            </a:r>
            <a:r>
              <a:rPr lang="en-US" sz="3600" b="1" dirty="0" smtClean="0"/>
              <a:t> : an android based e-</a:t>
            </a:r>
            <a:r>
              <a:rPr lang="en-US" sz="3600" b="1" dirty="0" err="1" smtClean="0"/>
              <a:t>partograph</a:t>
            </a:r>
            <a:endParaRPr lang="en-US" sz="3600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sz="2800" b="1" dirty="0" smtClean="0"/>
              <a:t>DR SHALINI SINGH</a:t>
            </a:r>
          </a:p>
          <a:p>
            <a:pPr algn="ctr"/>
            <a:r>
              <a:rPr lang="en-US" b="1" dirty="0" smtClean="0"/>
              <a:t>SCIENTIST E</a:t>
            </a:r>
          </a:p>
          <a:p>
            <a:pPr algn="ctr"/>
            <a:r>
              <a:rPr lang="en-US" b="1" dirty="0" smtClean="0"/>
              <a:t>DIVISION OF REPRODUCTIVE  BIOLOGY &amp; MATERNAL HEALTH </a:t>
            </a:r>
          </a:p>
          <a:p>
            <a:pPr algn="ctr"/>
            <a:r>
              <a:rPr lang="en-US" b="1" dirty="0" smtClean="0"/>
              <a:t>INDIAN COUNCIL OF MEDICAL  RESEARCH</a:t>
            </a:r>
          </a:p>
          <a:p>
            <a:pPr algn="ctr"/>
            <a:r>
              <a:rPr lang="en-US" b="1" dirty="0" smtClean="0"/>
              <a:t>NEW DELHI 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29-31 Aug 2016</a:t>
            </a:r>
          </a:p>
          <a:p>
            <a:pPr algn="ctr"/>
            <a:r>
              <a:rPr lang="en-US" b="1" dirty="0" err="1" smtClean="0"/>
              <a:t>Tirupati</a:t>
            </a:r>
            <a:endParaRPr lang="en-US" b="1" dirty="0"/>
          </a:p>
        </p:txBody>
      </p:sp>
      <p:pic>
        <p:nvPicPr>
          <p:cNvPr id="1026" name="Picture 2" descr="C:\Users\shalinis\Desktop\IIT Delhi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4983" y="381000"/>
            <a:ext cx="1169017" cy="1143877"/>
          </a:xfrm>
          <a:prstGeom prst="rect">
            <a:avLst/>
          </a:prstGeom>
          <a:noFill/>
        </p:spPr>
      </p:pic>
      <p:pic>
        <p:nvPicPr>
          <p:cNvPr id="1027" name="Picture 3" descr="C:\Users\shalinis\Desktop\ICMR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1171575" cy="1171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E-</a:t>
            </a:r>
            <a:r>
              <a:rPr lang="en-US" sz="4000" b="1" dirty="0" err="1" smtClean="0"/>
              <a:t>partograph</a:t>
            </a:r>
            <a:r>
              <a:rPr lang="en-US" sz="4000" b="1" dirty="0" smtClean="0"/>
              <a:t>/</a:t>
            </a:r>
            <a:r>
              <a:rPr lang="en-US" sz="4000" b="1" dirty="0" err="1" smtClean="0"/>
              <a:t>prasavGraph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13604" y="4953001"/>
            <a:ext cx="4544596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Conceptual framework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308758" y="1295400"/>
            <a:ext cx="3420093" cy="4495800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9047" tIns="9523" rIns="19047" bIns="9523" rtlCol="0" anchor="ctr"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AIMS &amp; OBJECTIVES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marL="95235" indent="-95235">
              <a:buFont typeface="Arial" panose="020B0604020202020204" pitchFamily="34" charset="0"/>
              <a:buChar char="•"/>
            </a:pPr>
            <a:r>
              <a:rPr lang="en-IN" sz="2400" b="1" dirty="0" smtClean="0">
                <a:solidFill>
                  <a:schemeClr val="tx1"/>
                </a:solidFill>
              </a:rPr>
              <a:t>Reducing errors in plotting </a:t>
            </a:r>
            <a:r>
              <a:rPr lang="en-IN" sz="2400" b="1" dirty="0" err="1" smtClean="0">
                <a:solidFill>
                  <a:schemeClr val="tx1"/>
                </a:solidFill>
              </a:rPr>
              <a:t>partograph</a:t>
            </a:r>
            <a:endParaRPr lang="en-IN" sz="2400" b="1" dirty="0">
              <a:solidFill>
                <a:schemeClr val="tx1"/>
              </a:solidFill>
            </a:endParaRPr>
          </a:p>
          <a:p>
            <a:pPr marL="95235" indent="-95235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chemeClr val="tx1"/>
                </a:solidFill>
              </a:rPr>
              <a:t>Compliance with </a:t>
            </a:r>
            <a:r>
              <a:rPr lang="en-IN" sz="2400" b="1" dirty="0" smtClean="0">
                <a:solidFill>
                  <a:schemeClr val="tx1"/>
                </a:solidFill>
              </a:rPr>
              <a:t>SBA guidelines</a:t>
            </a:r>
            <a:endParaRPr lang="en-IN" sz="2400" b="1" dirty="0">
              <a:solidFill>
                <a:schemeClr val="tx1"/>
              </a:solidFill>
            </a:endParaRPr>
          </a:p>
          <a:p>
            <a:pPr marL="95235" indent="-95235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chemeClr val="tx1"/>
                </a:solidFill>
              </a:rPr>
              <a:t>Providing a Delay-tolerant </a:t>
            </a:r>
            <a:r>
              <a:rPr lang="en-IN" sz="2400" b="1" dirty="0" smtClean="0">
                <a:solidFill>
                  <a:schemeClr val="tx1"/>
                </a:solidFill>
              </a:rPr>
              <a:t>Infrastructure</a:t>
            </a:r>
          </a:p>
          <a:p>
            <a:pPr marL="95235" indent="-95235">
              <a:buFont typeface="Arial" panose="020B0604020202020204" pitchFamily="34" charset="0"/>
              <a:buChar char="•"/>
            </a:pPr>
            <a:r>
              <a:rPr lang="en-IN" sz="2400" b="1" dirty="0" smtClean="0">
                <a:solidFill>
                  <a:schemeClr val="tx1"/>
                </a:solidFill>
              </a:rPr>
              <a:t>Support analytics using digital data</a:t>
            </a:r>
          </a:p>
          <a:p>
            <a:pPr marL="95235" indent="-95235">
              <a:buFont typeface="Arial" panose="020B0604020202020204" pitchFamily="34" charset="0"/>
              <a:buChar char="•"/>
            </a:pPr>
            <a:r>
              <a:rPr lang="en-IN" sz="2400" b="1" dirty="0" smtClean="0">
                <a:solidFill>
                  <a:schemeClr val="tx1"/>
                </a:solidFill>
              </a:rPr>
              <a:t>Act </a:t>
            </a:r>
            <a:r>
              <a:rPr lang="en-IN" sz="2400" b="1" dirty="0">
                <a:solidFill>
                  <a:schemeClr val="tx1"/>
                </a:solidFill>
              </a:rPr>
              <a:t>as a training </a:t>
            </a:r>
            <a:r>
              <a:rPr lang="en-IN" sz="2400" b="1" dirty="0" smtClean="0">
                <a:solidFill>
                  <a:schemeClr val="tx1"/>
                </a:solidFill>
              </a:rPr>
              <a:t>aid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7" name="Group 33"/>
          <p:cNvGrpSpPr/>
          <p:nvPr/>
        </p:nvGrpSpPr>
        <p:grpSpPr>
          <a:xfrm>
            <a:off x="3810000" y="1447800"/>
            <a:ext cx="4724400" cy="3200400"/>
            <a:chOff x="27226688" y="22632987"/>
            <a:chExt cx="6223819" cy="2632240"/>
          </a:xfrm>
        </p:grpSpPr>
        <p:sp>
          <p:nvSpPr>
            <p:cNvPr id="8" name="Chevron 7"/>
            <p:cNvSpPr/>
            <p:nvPr/>
          </p:nvSpPr>
          <p:spPr>
            <a:xfrm rot="10800000">
              <a:off x="27226688" y="22638278"/>
              <a:ext cx="687016" cy="2626949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00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3107" y="22632987"/>
              <a:ext cx="5867400" cy="263223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8125" t="37500" r="27500" b="10938"/>
          <a:stretch>
            <a:fillRect/>
          </a:stretch>
        </p:blipFill>
        <p:spPr bwMode="auto">
          <a:xfrm>
            <a:off x="76200" y="152400"/>
            <a:ext cx="490523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51875" t="28906" r="12500" b="32813"/>
          <a:stretch>
            <a:fillRect/>
          </a:stretch>
        </p:blipFill>
        <p:spPr bwMode="auto">
          <a:xfrm>
            <a:off x="4995081" y="2286000"/>
            <a:ext cx="4189862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05400" y="457200"/>
            <a:ext cx="39624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Conceptual framework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 Screen: Screen 0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4801" y="914401"/>
            <a:ext cx="4813464" cy="3526970"/>
            <a:chOff x="-26719" y="750092"/>
            <a:chExt cx="9144000" cy="5357813"/>
          </a:xfrm>
        </p:grpSpPr>
        <p:pic>
          <p:nvPicPr>
            <p:cNvPr id="4" name="Picture 3" descr="Screenshot_2016-08-24-18-31-5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6719" y="750092"/>
              <a:ext cx="9144000" cy="5357813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7162800" y="750093"/>
              <a:ext cx="762000" cy="54530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8458200" y="1752600"/>
              <a:ext cx="0" cy="762000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8153401" y="3433948"/>
              <a:ext cx="4947" cy="544286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8153400" y="4267200"/>
              <a:ext cx="1" cy="457200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Content Placeholder 5" descr="Screenshot_2016-08-24-18-54-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761" y="1044770"/>
            <a:ext cx="3939039" cy="2308030"/>
          </a:xfrm>
          <a:prstGeom prst="rect">
            <a:avLst/>
          </a:prstGeom>
        </p:spPr>
      </p:pic>
      <p:pic>
        <p:nvPicPr>
          <p:cNvPr id="17" name="Content Placeholder 7" descr="Screenshot_2016-08-24-18-55-10.png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760" y="3711769"/>
            <a:ext cx="3939039" cy="23080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" y="510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link: </a:t>
            </a:r>
            <a:r>
              <a:rPr lang="en-US" dirty="0" err="1" smtClean="0">
                <a:hlinkClick r:id="rId5" action="ppaction://hlinkfile"/>
              </a:rPr>
              <a:t>PrasavGraph</a:t>
            </a:r>
            <a:r>
              <a:rPr lang="en-US" dirty="0" smtClean="0">
                <a:hlinkClick r:id="rId5" action="ppaction://hlinkfile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39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000" t="17969" r="23750" b="14062"/>
          <a:stretch>
            <a:fillRect/>
          </a:stretch>
        </p:blipFill>
        <p:spPr bwMode="auto">
          <a:xfrm>
            <a:off x="1600200" y="76200"/>
            <a:ext cx="6248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Data Analytics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1"/>
            <a:ext cx="3657600" cy="220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352800" cy="221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4" y="3936764"/>
            <a:ext cx="3634166" cy="196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64186"/>
            <a:ext cx="3655776" cy="220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99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752600"/>
            <a:ext cx="403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 algn="just" eaLnBrk="0" hangingPunct="0">
              <a:spcBef>
                <a:spcPct val="20000"/>
              </a:spcBef>
              <a:buFontTx/>
              <a:buChar char="•"/>
              <a:defRPr/>
            </a:pPr>
            <a:endParaRPr lang="en-US" sz="3200" b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990600"/>
            <a:ext cx="4267200" cy="525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87338" indent="-287338" eaLnBrk="0" hangingPunct="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C00000"/>
                </a:solidFill>
                <a:latin typeface="+mn-lt"/>
              </a:rPr>
              <a:t>Strengths</a:t>
            </a:r>
          </a:p>
          <a:p>
            <a:pPr marL="287338" indent="-287338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Accuracy</a:t>
            </a:r>
          </a:p>
          <a:p>
            <a:pPr marL="287338" indent="-287338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Reproducibility</a:t>
            </a:r>
          </a:p>
          <a:p>
            <a:pPr marL="287338" indent="-287338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Less storage space, Easy retrieval </a:t>
            </a:r>
          </a:p>
          <a:p>
            <a:pPr marL="287338" indent="-287338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Saves time, Economical</a:t>
            </a:r>
          </a:p>
          <a:p>
            <a:pPr marL="287338" indent="-287338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Assists planning</a:t>
            </a:r>
          </a:p>
          <a:p>
            <a:pPr marL="287338" indent="-287338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Monthly Statistics generation </a:t>
            </a:r>
          </a:p>
          <a:p>
            <a:pPr marL="287338" indent="-287338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Data sharing in real time</a:t>
            </a:r>
          </a:p>
          <a:p>
            <a:pPr marL="287338" indent="-287338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Task shifting, remote monitoring</a:t>
            </a:r>
          </a:p>
          <a:p>
            <a:pPr marL="287338" indent="-287338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Self learning, teaching </a:t>
            </a:r>
            <a:r>
              <a:rPr lang="en-US" sz="2400" b="1" kern="0" dirty="0" smtClean="0">
                <a:latin typeface="+mn-lt"/>
              </a:rPr>
              <a:t>aid</a:t>
            </a:r>
            <a:endParaRPr lang="en-US" sz="2400" b="1" kern="0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24400" y="1066800"/>
            <a:ext cx="4343400" cy="3505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Future Work/Challenges</a:t>
            </a:r>
          </a:p>
          <a:p>
            <a:pPr marL="287338" indent="-287338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/>
              <a:t>e-connectivity</a:t>
            </a:r>
          </a:p>
          <a:p>
            <a:pPr marL="287338" indent="-287338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/>
              <a:t>Software maintenance</a:t>
            </a:r>
          </a:p>
          <a:p>
            <a:pPr marL="287338" indent="-287338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/>
              <a:t>Software interoperability</a:t>
            </a:r>
          </a:p>
          <a:p>
            <a:pPr marL="287338" indent="-287338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smtClean="0"/>
              <a:t>Confidentiality/privacy</a:t>
            </a:r>
          </a:p>
          <a:p>
            <a:pPr marL="287338" indent="-287338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 smtClean="0"/>
              <a:t>Provider </a:t>
            </a:r>
            <a:r>
              <a:rPr lang="en-US" sz="2400" b="1" kern="0" dirty="0" err="1"/>
              <a:t>Behaviour</a:t>
            </a:r>
            <a:r>
              <a:rPr lang="en-US" sz="2400" b="1" kern="0" dirty="0"/>
              <a:t> </a:t>
            </a:r>
            <a:r>
              <a:rPr lang="en-US" sz="2400" b="1" kern="0" dirty="0" smtClean="0"/>
              <a:t>change</a:t>
            </a:r>
          </a:p>
          <a:p>
            <a:pPr marL="287338" indent="-287338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 smtClean="0"/>
              <a:t>Scaling up </a:t>
            </a:r>
            <a:endParaRPr lang="en-US" sz="2400" b="1" kern="0" dirty="0"/>
          </a:p>
          <a:p>
            <a:pPr marL="287338" indent="-287338" algn="just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dirty="0"/>
          </a:p>
          <a:p>
            <a:pPr marL="287338" indent="-287338" algn="just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kern="0" dirty="0"/>
          </a:p>
          <a:p>
            <a:pPr algn="just" eaLnBrk="0" hangingPunct="0">
              <a:spcBef>
                <a:spcPct val="20000"/>
              </a:spcBef>
              <a:defRPr/>
            </a:pPr>
            <a:endParaRPr lang="en-US" sz="2400" b="1" kern="0" dirty="0"/>
          </a:p>
        </p:txBody>
      </p:sp>
      <p:pic>
        <p:nvPicPr>
          <p:cNvPr id="15365" name="Picture 3" descr="C:\Users\shalinis\Desktop\weighing scal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2192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66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066799"/>
          <a:ext cx="8686793" cy="5478725"/>
        </p:xfrm>
        <a:graphic>
          <a:graphicData uri="http://schemas.openxmlformats.org/drawingml/2006/table">
            <a:tbl>
              <a:tblPr/>
              <a:tblGrid>
                <a:gridCol w="1385901"/>
                <a:gridCol w="252553"/>
                <a:gridCol w="252553"/>
                <a:gridCol w="141634"/>
                <a:gridCol w="141634"/>
                <a:gridCol w="141634"/>
                <a:gridCol w="122491"/>
                <a:gridCol w="130062"/>
                <a:gridCol w="394187"/>
                <a:gridCol w="1380751"/>
                <a:gridCol w="113271"/>
                <a:gridCol w="394187"/>
                <a:gridCol w="394187"/>
                <a:gridCol w="252553"/>
                <a:gridCol w="252553"/>
                <a:gridCol w="141634"/>
                <a:gridCol w="141634"/>
                <a:gridCol w="394187"/>
                <a:gridCol w="252553"/>
                <a:gridCol w="141634"/>
                <a:gridCol w="569607"/>
                <a:gridCol w="1295393"/>
              </a:tblGrid>
              <a:tr h="446055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Name: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W/O: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Age: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CR No: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MCTS No: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6278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Admission date: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Admission time: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LMP: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EDD: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POG (wks):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6055"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Antenatal steroids given: 1 dose/2 doses/none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Gravida: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Para: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No. of living children: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605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60">
                          <a:latin typeface="Calibri"/>
                          <a:ea typeface="Calibri"/>
                          <a:cs typeface="Times New Roman"/>
                        </a:rPr>
                        <a:t>Prev. Preg. Compl.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None/APH/Eclampsia/Preeclampsia/PPH/Obstructed labour/Stillbirth/Preterm birth/ LSCS/ Other specify: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839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Past history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None/TB /Hypertension/Heart disease/diabetes/asthma/blood transfusion/Other specify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6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Hb%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Gp Rh: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latin typeface="Calibri"/>
                          <a:ea typeface="Calibri"/>
                          <a:cs typeface="Times New Roman"/>
                        </a:rPr>
                        <a:t>VDRL: neg/</a:t>
                      </a:r>
                      <a:r>
                        <a:rPr lang="en-US" sz="1400" b="1" spc="-30">
                          <a:latin typeface="Calibri"/>
                          <a:ea typeface="Calibri"/>
                          <a:cs typeface="Times New Roman"/>
                        </a:rPr>
                        <a:t>pos</a:t>
                      </a:r>
                      <a:r>
                        <a:rPr lang="en-US" sz="1400" spc="-30">
                          <a:latin typeface="Calibri"/>
                          <a:ea typeface="Calibri"/>
                          <a:cs typeface="Times New Roman"/>
                        </a:rPr>
                        <a:t>/NA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0">
                          <a:latin typeface="Calibri"/>
                          <a:ea typeface="Calibri"/>
                          <a:cs typeface="Times New Roman"/>
                        </a:rPr>
                        <a:t>HIV:  neg / </a:t>
                      </a:r>
                      <a:r>
                        <a:rPr lang="en-US" sz="1400" b="1" spc="-50">
                          <a:latin typeface="Calibri"/>
                          <a:ea typeface="Calibri"/>
                          <a:cs typeface="Times New Roman"/>
                        </a:rPr>
                        <a:t>pos</a:t>
                      </a:r>
                      <a:r>
                        <a:rPr lang="en-US" sz="1400" spc="-50">
                          <a:latin typeface="Calibri"/>
                          <a:ea typeface="Calibri"/>
                          <a:cs typeface="Times New Roman"/>
                        </a:rPr>
                        <a:t> / NA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HBsAg: </a:t>
                      </a:r>
                      <a:r>
                        <a:rPr lang="en-US" sz="1400" spc="-50">
                          <a:latin typeface="Calibri"/>
                          <a:ea typeface="Calibri"/>
                          <a:cs typeface="Times New Roman"/>
                        </a:rPr>
                        <a:t>neg / </a:t>
                      </a:r>
                      <a:r>
                        <a:rPr lang="en-US" sz="1400" b="1" spc="-50">
                          <a:latin typeface="Calibri"/>
                          <a:ea typeface="Calibri"/>
                          <a:cs typeface="Times New Roman"/>
                        </a:rPr>
                        <a:t>pos </a:t>
                      </a:r>
                      <a:r>
                        <a:rPr lang="en-US" sz="1400" spc="-50">
                          <a:latin typeface="Calibri"/>
                          <a:ea typeface="Calibri"/>
                          <a:cs typeface="Times New Roman"/>
                        </a:rPr>
                        <a:t>/ NA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0">
                          <a:latin typeface="Calibri"/>
                          <a:ea typeface="Calibri"/>
                          <a:cs typeface="Times New Roman"/>
                        </a:rPr>
                        <a:t>Blood Sugar: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0">
                          <a:latin typeface="Calibri"/>
                          <a:ea typeface="Calibri"/>
                          <a:cs typeface="Times New Roman"/>
                        </a:rPr>
                        <a:t>Urine  </a:t>
                      </a:r>
                      <a:r>
                        <a:rPr lang="en-US" sz="1400" spc="-50">
                          <a:latin typeface="Calibri"/>
                          <a:ea typeface="Calibri"/>
                          <a:cs typeface="Times New Roman"/>
                        </a:rPr>
                        <a:t>Sugar: neg/</a:t>
                      </a:r>
                      <a:r>
                        <a:rPr lang="en-US" sz="1400" b="1" spc="-50">
                          <a:latin typeface="Calibri"/>
                          <a:ea typeface="Calibri"/>
                          <a:cs typeface="Times New Roman"/>
                        </a:rPr>
                        <a:t>pos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0">
                          <a:latin typeface="Calibri"/>
                          <a:ea typeface="Calibri"/>
                          <a:cs typeface="Times New Roman"/>
                        </a:rPr>
                        <a:t>Albumin: nil/ 1+/</a:t>
                      </a:r>
                      <a:r>
                        <a:rPr lang="en-US" sz="1400" b="1" spc="-50">
                          <a:latin typeface="Calibri"/>
                          <a:ea typeface="Calibri"/>
                          <a:cs typeface="Times New Roman"/>
                        </a:rPr>
                        <a:t>2+/3+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6278">
                <a:tc gridSpan="19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0">
                          <a:latin typeface="Calibri"/>
                          <a:ea typeface="Calibri"/>
                          <a:cs typeface="Times New Roman"/>
                        </a:rPr>
                        <a:t>Other Inv: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977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USG findings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605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60">
                          <a:latin typeface="Calibri"/>
                          <a:ea typeface="Calibri"/>
                          <a:cs typeface="Times New Roman"/>
                        </a:rPr>
                        <a:t>Admission findings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0">
                          <a:latin typeface="Calibri"/>
                          <a:ea typeface="Calibri"/>
                          <a:cs typeface="Times New Roman"/>
                        </a:rPr>
                        <a:t>Pulse: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0">
                          <a:latin typeface="Calibri"/>
                          <a:ea typeface="Calibri"/>
                          <a:cs typeface="Times New Roman"/>
                        </a:rPr>
                        <a:t>Temp: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0">
                          <a:latin typeface="Calibri"/>
                          <a:ea typeface="Calibri"/>
                          <a:cs typeface="Times New Roman"/>
                        </a:rPr>
                        <a:t>BP: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0">
                          <a:latin typeface="Calibri"/>
                          <a:ea typeface="Calibri"/>
                          <a:cs typeface="Times New Roman"/>
                        </a:rPr>
                        <a:t>Edema:  </a:t>
                      </a:r>
                      <a:r>
                        <a:rPr lang="en-US" sz="1400" b="1" spc="-5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r>
                        <a:rPr lang="en-US" sz="1400" spc="-50">
                          <a:latin typeface="Calibri"/>
                          <a:ea typeface="Calibri"/>
                          <a:cs typeface="Times New Roman"/>
                        </a:rPr>
                        <a:t>/no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60">
                          <a:latin typeface="Calibri"/>
                          <a:ea typeface="Calibri"/>
                          <a:cs typeface="Times New Roman"/>
                        </a:rPr>
                        <a:t>Jaundice:</a:t>
                      </a:r>
                      <a:r>
                        <a:rPr lang="en-US" sz="1400" spc="-5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spc="-5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r>
                        <a:rPr lang="en-US" sz="1400" spc="-50">
                          <a:latin typeface="Calibri"/>
                          <a:ea typeface="Calibri"/>
                          <a:cs typeface="Times New Roman"/>
                        </a:rPr>
                        <a:t>/no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0">
                          <a:latin typeface="Calibri"/>
                          <a:ea typeface="Calibri"/>
                          <a:cs typeface="Times New Roman"/>
                        </a:rPr>
                        <a:t>Chest: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0">
                          <a:latin typeface="Calibri"/>
                          <a:ea typeface="Calibri"/>
                          <a:cs typeface="Times New Roman"/>
                        </a:rPr>
                        <a:t>CVS: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59604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Fundal height: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Lie: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Presentation: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Multiple preg.: No/ Twin/Triplet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FHR: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337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0">
                          <a:latin typeface="Calibri"/>
                          <a:ea typeface="Calibri"/>
                          <a:cs typeface="Times New Roman"/>
                        </a:rPr>
                        <a:t>Ut Contractions</a:t>
                      </a:r>
                      <a:r>
                        <a:rPr lang="en-US" sz="1400" spc="-50">
                          <a:latin typeface="Calibri"/>
                          <a:ea typeface="Calibri"/>
                          <a:cs typeface="Times New Roman"/>
                        </a:rPr>
                        <a:t> - freq./10min: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0">
                          <a:latin typeface="Calibri"/>
                          <a:ea typeface="Calibri"/>
                          <a:cs typeface="Times New Roman"/>
                        </a:rPr>
                        <a:t>Duration: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0" dirty="0">
                          <a:latin typeface="Calibri"/>
                          <a:ea typeface="Calibri"/>
                          <a:cs typeface="Times New Roman"/>
                        </a:rPr>
                        <a:t>PV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0" dirty="0" err="1">
                          <a:latin typeface="Calibri"/>
                          <a:ea typeface="Calibri"/>
                          <a:cs typeface="Times New Roman"/>
                        </a:rPr>
                        <a:t>Cx</a:t>
                      </a:r>
                      <a:r>
                        <a:rPr lang="en-US" sz="1400" spc="-50" dirty="0">
                          <a:latin typeface="Calibri"/>
                          <a:ea typeface="Calibri"/>
                          <a:cs typeface="Times New Roman"/>
                        </a:rPr>
                        <a:t> dilation: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0">
                          <a:latin typeface="Calibri"/>
                          <a:ea typeface="Calibri"/>
                          <a:cs typeface="Times New Roman"/>
                        </a:rPr>
                        <a:t>Effacement: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0">
                          <a:latin typeface="Calibri"/>
                          <a:ea typeface="Calibri"/>
                          <a:cs typeface="Times New Roman"/>
                        </a:rPr>
                        <a:t>Membranes:  I / C / M / B/ P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5265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</a:rPr>
                        <a:t>If </a:t>
                      </a:r>
                      <a:r>
                        <a:rPr lang="en-US" sz="1400" dirty="0">
                          <a:latin typeface="Calibri"/>
                          <a:ea typeface="Times New Roman"/>
                        </a:rPr>
                        <a:t>ruptured, Duration: </a:t>
                      </a:r>
                      <a:endParaRPr lang="en-GB" sz="1400" dirty="0">
                        <a:latin typeface="Calibri"/>
                        <a:ea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Antibiotic given:  yes/ no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Pelvis: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20" marR="22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71533" y="76200"/>
            <a:ext cx="3981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Admission Details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123743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2" y="1143000"/>
          <a:ext cx="8763000" cy="4800601"/>
        </p:xfrm>
        <a:graphic>
          <a:graphicData uri="http://schemas.openxmlformats.org/drawingml/2006/table">
            <a:tbl>
              <a:tblPr/>
              <a:tblGrid>
                <a:gridCol w="1583366"/>
                <a:gridCol w="163388"/>
                <a:gridCol w="163388"/>
                <a:gridCol w="171115"/>
                <a:gridCol w="163388"/>
                <a:gridCol w="326776"/>
                <a:gridCol w="1841962"/>
                <a:gridCol w="1593965"/>
                <a:gridCol w="163388"/>
                <a:gridCol w="163388"/>
                <a:gridCol w="171115"/>
                <a:gridCol w="163388"/>
                <a:gridCol w="163388"/>
                <a:gridCol w="178383"/>
                <a:gridCol w="1752602"/>
              </a:tblGrid>
              <a:tr h="2900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Details  Baby 1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D.O.B.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Time: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Details Baby 2      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D.O.B.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Time: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9097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Sex: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 M/F /Ambiguous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Weight (gm):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Sex: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 M/F /Ambiguous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Weight (gm):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70161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30">
                          <a:latin typeface="Calibri"/>
                          <a:ea typeface="Calibri"/>
                          <a:cs typeface="Times New Roman"/>
                        </a:rPr>
                        <a:t>Outcome:</a:t>
                      </a:r>
                      <a:r>
                        <a:rPr lang="en-US" sz="1600" spc="-30">
                          <a:latin typeface="Calibri"/>
                          <a:ea typeface="Calibri"/>
                          <a:cs typeface="Times New Roman"/>
                        </a:rPr>
                        <a:t> Live/ FSB / MSB/ abortion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30" dirty="0">
                          <a:latin typeface="Calibri"/>
                          <a:ea typeface="Calibri"/>
                          <a:cs typeface="Times New Roman"/>
                        </a:rPr>
                        <a:t>Mode of delivery</a:t>
                      </a:r>
                      <a:r>
                        <a:rPr lang="en-US" sz="1600" spc="-30" dirty="0">
                          <a:latin typeface="Calibri"/>
                          <a:ea typeface="Calibri"/>
                          <a:cs typeface="Times New Roman"/>
                        </a:rPr>
                        <a:t>:  Normal/ forceps/ vacuum/LSCS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30">
                          <a:latin typeface="Calibri"/>
                          <a:ea typeface="Calibri"/>
                          <a:cs typeface="Times New Roman"/>
                        </a:rPr>
                        <a:t>Outcome:</a:t>
                      </a:r>
                      <a:r>
                        <a:rPr lang="en-US" sz="1600" spc="-30">
                          <a:latin typeface="Calibri"/>
                          <a:ea typeface="Calibri"/>
                          <a:cs typeface="Times New Roman"/>
                        </a:rPr>
                        <a:t> Live/ FSB / MSB/ abortion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30">
                          <a:latin typeface="Calibri"/>
                          <a:ea typeface="Calibri"/>
                          <a:cs typeface="Times New Roman"/>
                        </a:rPr>
                        <a:t>Mode of delivery</a:t>
                      </a:r>
                      <a:r>
                        <a:rPr lang="en-US" sz="1600" spc="-30">
                          <a:latin typeface="Calibri"/>
                          <a:ea typeface="Calibri"/>
                          <a:cs typeface="Times New Roman"/>
                        </a:rPr>
                        <a:t>:  Normal/ forceps/ vacuum/LSCS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50269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40" dirty="0">
                          <a:latin typeface="Calibri"/>
                          <a:ea typeface="Calibri"/>
                          <a:cs typeface="Times New Roman"/>
                        </a:rPr>
                        <a:t>Cried immediately</a:t>
                      </a:r>
                      <a:r>
                        <a:rPr lang="en-US" sz="1600" spc="-40" dirty="0">
                          <a:latin typeface="Calibri"/>
                          <a:ea typeface="Calibri"/>
                          <a:cs typeface="Times New Roman"/>
                        </a:rPr>
                        <a:t> after birth: Yes / </a:t>
                      </a:r>
                      <a:r>
                        <a:rPr lang="en-US" sz="1600" b="1" spc="-40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Resuscitated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/ no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Baby blue: Yes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/no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Baby cold: Yes/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40">
                          <a:latin typeface="Calibri"/>
                          <a:ea typeface="Calibri"/>
                          <a:cs typeface="Times New Roman"/>
                        </a:rPr>
                        <a:t>Cried immediately</a:t>
                      </a:r>
                      <a:r>
                        <a:rPr lang="en-US" sz="1600" spc="-40">
                          <a:latin typeface="Calibri"/>
                          <a:ea typeface="Calibri"/>
                          <a:cs typeface="Times New Roman"/>
                        </a:rPr>
                        <a:t> after birth: Yes /</a:t>
                      </a:r>
                      <a:r>
                        <a:rPr lang="en-US" sz="1600" b="1" spc="-4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Resuscitated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/ no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Baby blue: Yes/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Baby cold: Yes/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84">
                <a:tc gridSpan="7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Congenital anomaly: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/ No. If yes, specify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Congenital anomaly: 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/ No. If yes, specify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60215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Vit K given: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Yes / </a:t>
                      </a: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BCG given :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Yes / </a:t>
                      </a: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no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Hep B: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         Yes / </a:t>
                      </a: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OPV given:  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Yes / </a:t>
                      </a: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30">
                          <a:latin typeface="Calibri"/>
                          <a:ea typeface="Calibri"/>
                          <a:cs typeface="Times New Roman"/>
                        </a:rPr>
                        <a:t>Breast feed initiated within: </a:t>
                      </a:r>
                      <a:r>
                        <a:rPr lang="en-US" sz="1600" spc="-30">
                          <a:latin typeface="Calibri"/>
                          <a:ea typeface="Calibri"/>
                          <a:cs typeface="Times New Roman"/>
                        </a:rPr>
                        <a:t>30min/1 hour/ 4 hours. </a:t>
                      </a: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If not, why?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Calibri"/>
                          <a:ea typeface="Calibri"/>
                          <a:cs typeface="Times New Roman"/>
                        </a:rPr>
                        <a:t>Vit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 K given: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Yes / 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BCG given :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Yes / 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Calibri"/>
                          <a:ea typeface="Calibri"/>
                          <a:cs typeface="Times New Roman"/>
                        </a:rPr>
                        <a:t>Hep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 B: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         Yes / 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OPV given: 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Yes / 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Breast feed initiated within: 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30min/1 hour/4 hours. </a:t>
                      </a: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If not, why?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6421">
                <a:tc gridSpan="7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Baby referred: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/no     If yes, give reason: 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Baby referred: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/no     If yes, give reason: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55602"/>
            <a:ext cx="2819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Baby Details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550280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&amp; 4</a:t>
            </a:r>
            <a:r>
              <a:rPr lang="en-US" b="1" baseline="30000" dirty="0" smtClean="0"/>
              <a:t>th</a:t>
            </a:r>
            <a:r>
              <a:rPr lang="en-US" b="1" dirty="0" smtClean="0"/>
              <a:t> Stage Details</a:t>
            </a:r>
            <a:endParaRPr lang="en-GB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990600"/>
          <a:ext cx="8458199" cy="5658124"/>
        </p:xfrm>
        <a:graphic>
          <a:graphicData uri="http://schemas.openxmlformats.org/drawingml/2006/table">
            <a:tbl>
              <a:tblPr/>
              <a:tblGrid>
                <a:gridCol w="1957917"/>
                <a:gridCol w="609080"/>
                <a:gridCol w="565670"/>
                <a:gridCol w="234950"/>
                <a:gridCol w="861483"/>
                <a:gridCol w="548217"/>
                <a:gridCol w="861483"/>
                <a:gridCol w="469900"/>
                <a:gridCol w="2349499"/>
              </a:tblGrid>
              <a:tr h="889000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Details: 3</a:t>
                      </a:r>
                      <a:r>
                        <a:rPr lang="en-US" sz="1600" b="1" baseline="30000" dirty="0">
                          <a:latin typeface="Calibri"/>
                          <a:ea typeface="Calibri"/>
                          <a:cs typeface="Times New Roman"/>
                        </a:rPr>
                        <a:t>rd 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stage of labor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Oxytocin 10 IU I/M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:    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Yes/No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Tab Misoprostol (3 tab):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Yes / No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Any other drug specify: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6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30">
                          <a:latin typeface="Calibri"/>
                          <a:ea typeface="Calibri"/>
                          <a:cs typeface="Times New Roman"/>
                        </a:rPr>
                        <a:t>Placenta complete: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Yes/</a:t>
                      </a: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PPH: 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/ No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40">
                          <a:latin typeface="Calibri"/>
                          <a:ea typeface="Calibri"/>
                          <a:cs typeface="Times New Roman"/>
                        </a:rPr>
                        <a:t>Episiotomy given: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Yes/ No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Genital injury: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/ No      If yes specify,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/3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degree PT/ cervical tear/ episiotomy extension/ vulval  haematoma/ rupture uterus/ others specify: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46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PPIUCD inserted: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Yes / No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Complications during Delivery :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None/</a:t>
                      </a: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Pre-eclampsia/ eclampsia/ prolonged labour/ Antepartum haemorrhage/ fetal distress/</a:t>
                      </a: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breech delivery/ respiratory distress of mother/ hypotension/others specify: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20623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Drugs given if mother is HIV positive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Triple drug regimen/Nevirapine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Baby prophylaxis given: Yes/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20623">
                <a:tc rowSpan="3"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Details: 4</a:t>
                      </a:r>
                      <a:r>
                        <a:rPr lang="en-US" sz="1600" b="1" baseline="30000"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 stage (within 2 hours of delivery)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Pulse: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Uterus well contracted: 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Yes / </a:t>
                      </a: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PV Bleeding excessive: Yes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/ No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If yes, specify treatment: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3302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BP: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Passed Urine: 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Yes / </a:t>
                      </a: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866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Temp: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GB" sz="1600"/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1961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Mother healthy at discharge: 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Yes/</a:t>
                      </a: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If No, specify: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If Died, specify cause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If Referred, specify reason 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77" marR="27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712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Instructions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/>
              <a:t>Encircle the appropriate answer or enter the </a:t>
            </a:r>
            <a:r>
              <a:rPr lang="en-US" sz="2200" b="1" dirty="0" smtClean="0"/>
              <a:t>data</a:t>
            </a:r>
            <a:endParaRPr lang="en-GB" sz="2200" dirty="0"/>
          </a:p>
          <a:p>
            <a:pPr lvl="0"/>
            <a:r>
              <a:rPr lang="en-US" sz="2200" dirty="0" err="1"/>
              <a:t>Gravida</a:t>
            </a:r>
            <a:r>
              <a:rPr lang="en-US" sz="2200" dirty="0"/>
              <a:t>- Enter total number of times the woman has been pregnant including this pregnancy</a:t>
            </a:r>
            <a:endParaRPr lang="en-GB" sz="2200" dirty="0"/>
          </a:p>
          <a:p>
            <a:pPr lvl="0"/>
            <a:r>
              <a:rPr lang="en-US" sz="2200" dirty="0"/>
              <a:t>Para- Enter total number of babies born after 20 weeks</a:t>
            </a:r>
            <a:endParaRPr lang="en-GB" sz="2200" dirty="0"/>
          </a:p>
          <a:p>
            <a:pPr lvl="0"/>
            <a:r>
              <a:rPr lang="en-US" sz="2200" dirty="0"/>
              <a:t>Membranes: I/C/M/B/P = Intact/clear liquor/</a:t>
            </a:r>
            <a:r>
              <a:rPr lang="en-US" sz="2200" dirty="0" err="1"/>
              <a:t>meconium</a:t>
            </a:r>
            <a:r>
              <a:rPr lang="en-US" sz="2200" dirty="0"/>
              <a:t>/blood/Purulent</a:t>
            </a:r>
            <a:endParaRPr lang="en-GB" sz="2200" dirty="0"/>
          </a:p>
          <a:p>
            <a:pPr lvl="0"/>
            <a:r>
              <a:rPr lang="en-US" sz="2200" dirty="0"/>
              <a:t>If investigation report is not available write </a:t>
            </a:r>
            <a:r>
              <a:rPr lang="en-US" sz="2200" b="1" dirty="0"/>
              <a:t>NA </a:t>
            </a:r>
            <a:endParaRPr lang="en-GB" sz="2200" dirty="0"/>
          </a:p>
          <a:p>
            <a:pPr lvl="0"/>
            <a:r>
              <a:rPr lang="en-US" sz="2200" dirty="0"/>
              <a:t>NVD / F or V / CS = normal vaginal delivery / Forceps or Vacuum /caesarean section</a:t>
            </a:r>
            <a:endParaRPr lang="en-GB" sz="2200" dirty="0"/>
          </a:p>
          <a:p>
            <a:pPr lvl="0"/>
            <a:r>
              <a:rPr lang="en-US" sz="2200" dirty="0"/>
              <a:t>L/ FSB / MSB= Live birth/ fresh stillbirth / macerated stillbirth</a:t>
            </a:r>
            <a:endParaRPr lang="en-GB" sz="2200" dirty="0"/>
          </a:p>
          <a:p>
            <a:pPr lvl="0"/>
            <a:r>
              <a:rPr lang="en-US" sz="2200" dirty="0"/>
              <a:t>Types of genital injury: </a:t>
            </a:r>
            <a:r>
              <a:rPr lang="en-US" sz="2200" dirty="0" err="1"/>
              <a:t>perineal</a:t>
            </a:r>
            <a:r>
              <a:rPr lang="en-US" sz="2200" dirty="0"/>
              <a:t> tear/cervical tear/ extension of episiotomy/</a:t>
            </a:r>
            <a:r>
              <a:rPr lang="en-US" sz="2200" dirty="0" err="1"/>
              <a:t>vulval</a:t>
            </a:r>
            <a:r>
              <a:rPr lang="en-US" sz="2200" dirty="0"/>
              <a:t> </a:t>
            </a:r>
            <a:r>
              <a:rPr lang="en-US" sz="2200" dirty="0" err="1"/>
              <a:t>haematoma</a:t>
            </a:r>
            <a:r>
              <a:rPr lang="en-US" sz="2200" dirty="0"/>
              <a:t>/rupture uterus </a:t>
            </a:r>
            <a:endParaRPr lang="en-GB" sz="2200" dirty="0"/>
          </a:p>
          <a:p>
            <a:r>
              <a:rPr lang="en-US" sz="2200" dirty="0"/>
              <a:t>Gross congenital anomalies: Cleft lip/cleft palate; Neural tube defect; </a:t>
            </a:r>
            <a:r>
              <a:rPr lang="en-US" sz="2200" dirty="0" err="1"/>
              <a:t>spina</a:t>
            </a:r>
            <a:r>
              <a:rPr lang="en-US" sz="2200" dirty="0"/>
              <a:t> bifida; </a:t>
            </a:r>
            <a:r>
              <a:rPr lang="en-US" sz="2200" dirty="0" err="1"/>
              <a:t>meningomyelocoele</a:t>
            </a:r>
            <a:r>
              <a:rPr lang="en-US" sz="2200" dirty="0"/>
              <a:t>; hydrocephalus; anencephaly; Down’s syndrome; Club foot; imperforate anus; </a:t>
            </a:r>
            <a:r>
              <a:rPr lang="en-US" sz="2200" dirty="0" err="1"/>
              <a:t>Tracheo-oesophageal</a:t>
            </a:r>
            <a:r>
              <a:rPr lang="en-US" sz="2200" dirty="0"/>
              <a:t> fistula; Others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899453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750">
              <a:srgbClr val="BDCEEC"/>
            </a:gs>
            <a:gs pos="37500">
              <a:srgbClr val="B8CAEB"/>
            </a:gs>
            <a:gs pos="25000">
              <a:srgbClr val="AEC3E9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239000" cy="1066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National Rural Health Mission </a:t>
            </a:r>
            <a:br>
              <a:rPr lang="en-US" sz="2800" b="1" dirty="0" smtClean="0"/>
            </a:br>
            <a:r>
              <a:rPr lang="en-US" sz="2800" b="1" dirty="0" smtClean="0"/>
              <a:t>SBA Guidelines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599" y="1295400"/>
            <a:ext cx="6553201" cy="892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91440" indent="-231775" algn="just">
              <a:buFont typeface="Arial" pitchFamily="34" charset="0"/>
              <a:buChar char="•"/>
            </a:pPr>
            <a:r>
              <a:rPr lang="en-US" sz="2600" b="1" dirty="0" smtClean="0"/>
              <a:t>Plotting </a:t>
            </a:r>
            <a:r>
              <a:rPr lang="en-US" sz="2600" b="1" dirty="0" err="1" smtClean="0"/>
              <a:t>partograph</a:t>
            </a:r>
            <a:r>
              <a:rPr lang="en-US" sz="2600" b="1" dirty="0" smtClean="0"/>
              <a:t> for every delivery is key for safe delivery and skilled birth attendance</a:t>
            </a:r>
          </a:p>
        </p:txBody>
      </p:sp>
      <p:pic>
        <p:nvPicPr>
          <p:cNvPr id="4" name="Picture 1" descr="slide-1-7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8407" y="0"/>
            <a:ext cx="735593" cy="1109157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252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7010400" y="1295400"/>
            <a:ext cx="2057400" cy="2209800"/>
            <a:chOff x="7239000" y="685800"/>
            <a:chExt cx="1754070" cy="2061656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7239000" y="685800"/>
              <a:ext cx="1754070" cy="20616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Oval 4"/>
            <p:cNvSpPr/>
            <p:nvPr/>
          </p:nvSpPr>
          <p:spPr>
            <a:xfrm>
              <a:off x="7467600" y="1600200"/>
              <a:ext cx="175260" cy="126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/>
            </a:p>
          </p:txBody>
        </p:sp>
        <p:sp>
          <p:nvSpPr>
            <p:cNvPr id="13" name="Oval 4"/>
            <p:cNvSpPr/>
            <p:nvPr/>
          </p:nvSpPr>
          <p:spPr>
            <a:xfrm>
              <a:off x="8001000" y="1447800"/>
              <a:ext cx="175260" cy="126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/>
            </a:p>
          </p:txBody>
        </p:sp>
        <p:sp>
          <p:nvSpPr>
            <p:cNvPr id="14" name="Oval 4"/>
            <p:cNvSpPr/>
            <p:nvPr/>
          </p:nvSpPr>
          <p:spPr>
            <a:xfrm>
              <a:off x="8229600" y="1676400"/>
              <a:ext cx="175260" cy="126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/>
            </a:p>
          </p:txBody>
        </p:sp>
        <p:sp>
          <p:nvSpPr>
            <p:cNvPr id="15" name="Oval 4"/>
            <p:cNvSpPr/>
            <p:nvPr/>
          </p:nvSpPr>
          <p:spPr>
            <a:xfrm>
              <a:off x="7620000" y="1295400"/>
              <a:ext cx="175260" cy="126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/>
            </a:p>
          </p:txBody>
        </p:sp>
        <p:sp>
          <p:nvSpPr>
            <p:cNvPr id="16" name="Oval 4"/>
            <p:cNvSpPr/>
            <p:nvPr/>
          </p:nvSpPr>
          <p:spPr>
            <a:xfrm>
              <a:off x="7924800" y="2209800"/>
              <a:ext cx="175260" cy="126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/>
            </a:p>
          </p:txBody>
        </p:sp>
      </p:grpSp>
      <p:sp>
        <p:nvSpPr>
          <p:cNvPr id="6" name="Rectangle 5"/>
          <p:cNvSpPr/>
          <p:nvPr/>
        </p:nvSpPr>
        <p:spPr>
          <a:xfrm>
            <a:off x="228600" y="2310348"/>
            <a:ext cx="871653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5 district ICMR-UNFPA </a:t>
            </a:r>
            <a:r>
              <a:rPr lang="en-US" sz="2000" b="1" dirty="0" smtClean="0"/>
              <a:t>mixed methods study (2009-10)  </a:t>
            </a:r>
          </a:p>
          <a:p>
            <a:pPr algn="just"/>
            <a:r>
              <a:rPr lang="en-US" sz="2000" b="1" dirty="0" smtClean="0"/>
              <a:t>indicated </a:t>
            </a:r>
            <a:r>
              <a:rPr lang="en-US" sz="2000" b="1" dirty="0"/>
              <a:t>15.8% </a:t>
            </a:r>
            <a:r>
              <a:rPr lang="en-US" sz="2000" b="1" dirty="0" err="1"/>
              <a:t>partograph</a:t>
            </a:r>
            <a:r>
              <a:rPr lang="en-US" sz="2000" b="1" dirty="0"/>
              <a:t> </a:t>
            </a:r>
            <a:r>
              <a:rPr lang="en-US" sz="2000" b="1" dirty="0" smtClean="0"/>
              <a:t>plotting (n= </a:t>
            </a:r>
            <a:r>
              <a:rPr lang="en-US" sz="2000" b="1" dirty="0"/>
              <a:t>1500 </a:t>
            </a:r>
            <a:r>
              <a:rPr lang="en-US" sz="2000" b="1" dirty="0" smtClean="0"/>
              <a:t>deliveries)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Reported reasons for not </a:t>
            </a:r>
            <a:r>
              <a:rPr lang="en-US" sz="2000" dirty="0"/>
              <a:t>plotting </a:t>
            </a:r>
            <a:r>
              <a:rPr lang="en-US" sz="2000" dirty="0" err="1"/>
              <a:t>partograph</a:t>
            </a:r>
            <a:r>
              <a:rPr lang="en-US" sz="2000" dirty="0"/>
              <a:t> </a:t>
            </a:r>
            <a:r>
              <a:rPr lang="en-US" sz="2000" dirty="0" smtClean="0"/>
              <a:t>were: </a:t>
            </a:r>
          </a:p>
          <a:p>
            <a:pPr marL="91440" indent="-231775" algn="just">
              <a:buFont typeface="Arial" pitchFamily="34" charset="0"/>
              <a:buChar char="•"/>
            </a:pPr>
            <a:r>
              <a:rPr lang="en-US" sz="2000" dirty="0" smtClean="0"/>
              <a:t>Providers </a:t>
            </a:r>
            <a:r>
              <a:rPr lang="en-US" sz="2000" dirty="0"/>
              <a:t>considered it as a </a:t>
            </a:r>
            <a:r>
              <a:rPr lang="en-US" sz="2000" b="1" dirty="0">
                <a:solidFill>
                  <a:srgbClr val="C00000"/>
                </a:solidFill>
              </a:rPr>
              <a:t>complex modern technique</a:t>
            </a:r>
            <a:r>
              <a:rPr lang="en-US" sz="2000" dirty="0"/>
              <a:t> and one junior resident said, </a:t>
            </a:r>
            <a:r>
              <a:rPr lang="en-US" sz="2000" i="1" dirty="0"/>
              <a:t>“Plotting of </a:t>
            </a:r>
            <a:r>
              <a:rPr lang="en-US" sz="2000" i="1" dirty="0" err="1"/>
              <a:t>partogram</a:t>
            </a:r>
            <a:r>
              <a:rPr lang="en-US" sz="2000" i="1" dirty="0"/>
              <a:t> is not practically possible. That is a modern technique. We judge the case by calculating the expected time of delivery.”</a:t>
            </a:r>
            <a:r>
              <a:rPr lang="en-US" sz="2000" dirty="0"/>
              <a:t>  </a:t>
            </a:r>
            <a:endParaRPr lang="en-US" sz="2000" dirty="0" smtClean="0"/>
          </a:p>
          <a:p>
            <a:pPr marL="91440" indent="-231775" algn="just">
              <a:buFont typeface="Arial" pitchFamily="34" charset="0"/>
              <a:buChar char="•"/>
            </a:pPr>
            <a:endParaRPr lang="en-US" sz="2000" dirty="0" smtClean="0"/>
          </a:p>
          <a:p>
            <a:pPr marL="91440" indent="-231775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Lack </a:t>
            </a:r>
            <a:r>
              <a:rPr lang="en-US" sz="2000" b="1" dirty="0">
                <a:solidFill>
                  <a:srgbClr val="C00000"/>
                </a:solidFill>
              </a:rPr>
              <a:t>of </a:t>
            </a:r>
            <a:r>
              <a:rPr lang="en-US" sz="2000" b="1" dirty="0" smtClean="0">
                <a:solidFill>
                  <a:srgbClr val="C00000"/>
                </a:solidFill>
              </a:rPr>
              <a:t>time</a:t>
            </a:r>
            <a:r>
              <a:rPr lang="en-US" sz="2000" dirty="0" smtClean="0"/>
              <a:t>- </a:t>
            </a:r>
            <a:r>
              <a:rPr lang="en-US" sz="2000" i="1" dirty="0"/>
              <a:t>“Practice of </a:t>
            </a:r>
            <a:r>
              <a:rPr lang="en-US" sz="2000" i="1" dirty="0" err="1"/>
              <a:t>partograph</a:t>
            </a:r>
            <a:r>
              <a:rPr lang="en-US" sz="2000" i="1" dirty="0"/>
              <a:t>? We have a shortage of staff so, practice of </a:t>
            </a:r>
            <a:r>
              <a:rPr lang="en-US" sz="2000" i="1" dirty="0" err="1"/>
              <a:t>partograph</a:t>
            </a:r>
            <a:r>
              <a:rPr lang="en-US" sz="2000" i="1" dirty="0"/>
              <a:t> is not followed here but, nurse who comes here for SBA training for 21 days has to make </a:t>
            </a:r>
            <a:r>
              <a:rPr lang="en-US" sz="2000" i="1" dirty="0" err="1" smtClean="0"/>
              <a:t>partograph</a:t>
            </a:r>
            <a:r>
              <a:rPr lang="en-US" sz="2000" i="1" dirty="0" smtClean="0"/>
              <a:t> </a:t>
            </a:r>
            <a:r>
              <a:rPr lang="en-US" sz="2000" i="1" dirty="0"/>
              <a:t>as a part of training.” </a:t>
            </a:r>
            <a:endParaRPr lang="en-US" sz="2000" i="1" dirty="0" smtClean="0"/>
          </a:p>
          <a:p>
            <a:pPr marL="91440" indent="-231775" algn="just">
              <a:buFont typeface="Arial" pitchFamily="34" charset="0"/>
              <a:buChar char="•"/>
            </a:pPr>
            <a:endParaRPr lang="en-US" sz="2000" dirty="0" smtClean="0"/>
          </a:p>
          <a:p>
            <a:pPr marL="91440" indent="-231775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Non-availability </a:t>
            </a:r>
            <a:r>
              <a:rPr lang="en-US" sz="2000" b="1" dirty="0">
                <a:solidFill>
                  <a:srgbClr val="C00000"/>
                </a:solidFill>
              </a:rPr>
              <a:t>of </a:t>
            </a:r>
            <a:r>
              <a:rPr lang="en-US" sz="2000" b="1" dirty="0" err="1">
                <a:solidFill>
                  <a:srgbClr val="C00000"/>
                </a:solidFill>
              </a:rPr>
              <a:t>partograph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sheets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/>
          <a:srcRect l="25000" t="5469" r="25000" b="4687"/>
          <a:stretch>
            <a:fillRect/>
          </a:stretch>
        </p:blipFill>
        <p:spPr bwMode="auto">
          <a:xfrm>
            <a:off x="228600" y="371474"/>
            <a:ext cx="44958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/>
          <a:srcRect l="25625" t="5469" r="25625" b="4687"/>
          <a:stretch>
            <a:fillRect/>
          </a:stretch>
        </p:blipFill>
        <p:spPr bwMode="auto">
          <a:xfrm>
            <a:off x="4793104" y="403164"/>
            <a:ext cx="4274695" cy="630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743200" y="-762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p</a:t>
            </a:r>
            <a:r>
              <a:rPr lang="en-US" sz="2000" b="1" dirty="0" err="1" smtClean="0"/>
              <a:t>rasavSheet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7" y="0"/>
            <a:ext cx="913164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87578" y="571922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THANK YOU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105400"/>
            <a:ext cx="2057400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Site Investigators</a:t>
            </a:r>
          </a:p>
          <a:p>
            <a:r>
              <a:rPr lang="en-US" dirty="0" smtClean="0"/>
              <a:t>SJH, PGIMER, GTB, Panchkula DH, Ambala, Meerut, Baroda</a:t>
            </a:r>
          </a:p>
          <a:p>
            <a:r>
              <a:rPr lang="en-US" dirty="0" smtClean="0"/>
              <a:t>Colleagues at ICMR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5103674"/>
            <a:ext cx="2057400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Co-Investigators</a:t>
            </a:r>
          </a:p>
          <a:p>
            <a:r>
              <a:rPr lang="en-US" dirty="0" smtClean="0"/>
              <a:t>Prof </a:t>
            </a:r>
            <a:r>
              <a:rPr lang="en-US" dirty="0" err="1" smtClean="0"/>
              <a:t>Sanjiva</a:t>
            </a:r>
            <a:r>
              <a:rPr lang="en-US" dirty="0" smtClean="0"/>
              <a:t> Prasad, Prof </a:t>
            </a:r>
            <a:r>
              <a:rPr lang="en-US" dirty="0" err="1" smtClean="0"/>
              <a:t>Kolin</a:t>
            </a:r>
            <a:r>
              <a:rPr lang="en-US" dirty="0" smtClean="0"/>
              <a:t> Paul - IIT Delhi</a:t>
            </a:r>
          </a:p>
          <a:p>
            <a:r>
              <a:rPr lang="en-US" dirty="0" smtClean="0"/>
              <a:t>Project associates &amp; Students at IIT Delhi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750">
              <a:srgbClr val="BDCEEC"/>
            </a:gs>
            <a:gs pos="37500">
              <a:srgbClr val="B8CAEB"/>
            </a:gs>
            <a:gs pos="25000">
              <a:srgbClr val="AEC3E9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Partograph</a:t>
            </a:r>
            <a:r>
              <a:rPr lang="en-US" sz="3600" b="1" dirty="0" smtClean="0"/>
              <a:t> Knowledge &amp; skills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228599" y="990600"/>
            <a:ext cx="8765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A study among PGs/specialists (n=150) </a:t>
            </a:r>
            <a:r>
              <a:rPr lang="en-US" sz="2000" b="1" dirty="0"/>
              <a:t>in 5 tertiary care public hospitals </a:t>
            </a:r>
            <a:r>
              <a:rPr lang="en-US" sz="2000" b="1" dirty="0" smtClean="0"/>
              <a:t>(Delhi, Meerut, Baroda, Chandigarh) indicated </a:t>
            </a:r>
            <a:r>
              <a:rPr lang="en-US" sz="2000" b="1" dirty="0"/>
              <a:t>28% current use of </a:t>
            </a:r>
            <a:r>
              <a:rPr lang="en-US" sz="2000" b="1" dirty="0" err="1" smtClean="0"/>
              <a:t>partograph</a:t>
            </a:r>
            <a:r>
              <a:rPr lang="en-US" sz="2000" b="1" dirty="0" smtClean="0"/>
              <a:t> (2014-15)</a:t>
            </a:r>
            <a:endParaRPr lang="en-US" sz="2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104248"/>
              </p:ext>
            </p:extLst>
          </p:nvPr>
        </p:nvGraphicFramePr>
        <p:xfrm>
          <a:off x="762000" y="2133600"/>
          <a:ext cx="8039650" cy="4556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5661"/>
                <a:gridCol w="1677071"/>
                <a:gridCol w="1913437"/>
                <a:gridCol w="1273481"/>
              </a:tblGrid>
              <a:tr h="274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43300" algn="l"/>
                        </a:tabLst>
                      </a:pPr>
                      <a:r>
                        <a:rPr lang="en-US" sz="2000" b="1" kern="100" dirty="0">
                          <a:effectLst/>
                        </a:rPr>
                        <a:t>Hospital policy on </a:t>
                      </a:r>
                      <a:r>
                        <a:rPr lang="en-US" sz="2000" b="1" kern="100" dirty="0" err="1">
                          <a:effectLst/>
                        </a:rPr>
                        <a:t>partograph</a:t>
                      </a:r>
                      <a:r>
                        <a:rPr lang="en-US" sz="2000" b="1" kern="100" dirty="0">
                          <a:effectLst/>
                        </a:rPr>
                        <a:t> plotting</a:t>
                      </a:r>
                      <a:endParaRPr lang="en-US" sz="2000" b="1" kern="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kern="100" dirty="0">
                          <a:effectLst/>
                        </a:rPr>
                        <a:t>Routine</a:t>
                      </a:r>
                      <a:r>
                        <a:rPr lang="en-US" sz="2000" b="1" kern="100" dirty="0">
                          <a:effectLst/>
                        </a:rPr>
                        <a:t> plotting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N=77 (%)</a:t>
                      </a:r>
                      <a:endParaRPr lang="en-US" sz="20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kern="100" dirty="0">
                          <a:effectLst/>
                        </a:rPr>
                        <a:t>Do not insist </a:t>
                      </a:r>
                      <a:r>
                        <a:rPr lang="en-US" sz="2000" b="1" kern="100" dirty="0">
                          <a:effectLst/>
                        </a:rPr>
                        <a:t>on routine plotting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 N=73 (%)</a:t>
                      </a:r>
                      <a:endParaRPr lang="en-US" sz="20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43300" algn="l"/>
                        </a:tabLst>
                      </a:pPr>
                      <a:r>
                        <a:rPr lang="en-US" sz="2000" b="1" kern="100" dirty="0">
                          <a:effectLst/>
                        </a:rPr>
                        <a:t>p value</a:t>
                      </a:r>
                      <a:endParaRPr lang="en-US" sz="2000" b="1" kern="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Patient Identification Data </a:t>
                      </a:r>
                      <a:endParaRPr lang="en-US" sz="20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33 (42.8)</a:t>
                      </a:r>
                      <a:endParaRPr lang="en-US" sz="20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20 (27.4)</a:t>
                      </a:r>
                      <a:endParaRPr lang="en-US" sz="20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0.048</a:t>
                      </a:r>
                      <a:endParaRPr lang="en-US" sz="20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Maternal Condition </a:t>
                      </a:r>
                      <a:endParaRPr lang="en-US" sz="20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35 (45.4)</a:t>
                      </a:r>
                      <a:endParaRPr lang="en-US" sz="2000" kern="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14 (19.2)</a:t>
                      </a:r>
                      <a:endParaRPr lang="en-US" sz="2000" kern="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0.001</a:t>
                      </a:r>
                      <a:endParaRPr lang="en-US" sz="20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84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Fetal Condition </a:t>
                      </a:r>
                      <a:endParaRPr lang="en-US" sz="20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</a:rPr>
                        <a:t>Fetal Heart Rate</a:t>
                      </a:r>
                      <a:endParaRPr lang="en-US" sz="2000" b="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58 (75.3)</a:t>
                      </a:r>
                      <a:endParaRPr lang="en-US" sz="2000" kern="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19 (26.0)</a:t>
                      </a:r>
                      <a:endParaRPr lang="en-US" sz="2000" kern="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&lt;0.001</a:t>
                      </a:r>
                      <a:endParaRPr lang="en-US" sz="20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84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</a:rPr>
                        <a:t>Amniotic fluid details</a:t>
                      </a:r>
                      <a:endParaRPr lang="en-US" sz="2000" b="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38 (49.3)</a:t>
                      </a:r>
                      <a:endParaRPr lang="en-US" sz="2000" kern="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12 (16.4)</a:t>
                      </a:r>
                      <a:endParaRPr lang="en-US" sz="2000" kern="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&lt;0.001</a:t>
                      </a:r>
                      <a:endParaRPr lang="en-US" sz="20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84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Labor progress</a:t>
                      </a:r>
                      <a:endParaRPr lang="en-US" sz="20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</a:rPr>
                        <a:t>Cervical dilatation </a:t>
                      </a:r>
                      <a:endParaRPr lang="en-US" sz="2000" b="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60 (77.9)</a:t>
                      </a:r>
                      <a:endParaRPr lang="en-US" sz="2000" kern="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12 (16.4)</a:t>
                      </a:r>
                      <a:endParaRPr lang="en-US" sz="2000" kern="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&lt;0.001</a:t>
                      </a:r>
                      <a:endParaRPr lang="en-US" sz="20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84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</a:rPr>
                        <a:t>Time on X axis </a:t>
                      </a:r>
                      <a:endParaRPr lang="en-US" sz="2000" b="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37 (48.0)</a:t>
                      </a:r>
                      <a:endParaRPr lang="en-US" sz="2000" kern="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21 (28.8)</a:t>
                      </a:r>
                      <a:endParaRPr lang="en-US" sz="2000" kern="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 0.015</a:t>
                      </a:r>
                      <a:endParaRPr lang="en-US" sz="20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84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</a:rPr>
                        <a:t>Uterine contractions </a:t>
                      </a:r>
                      <a:endParaRPr lang="en-US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</a:rPr>
                        <a:t>15 (19.5)</a:t>
                      </a:r>
                      <a:endParaRPr lang="en-US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</a:rPr>
                        <a:t>3 (04.1)</a:t>
                      </a:r>
                      <a:endParaRPr lang="en-US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</a:rPr>
                        <a:t>0.005</a:t>
                      </a:r>
                      <a:endParaRPr lang="en-US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Delivery details </a:t>
                      </a:r>
                      <a:endParaRPr lang="en-US" sz="20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9 (11.7)</a:t>
                      </a:r>
                      <a:endParaRPr lang="en-US" sz="20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/>
                          <a:ea typeface="SimSun"/>
                        </a:rPr>
                        <a:t>0 (0.0)</a:t>
                      </a:r>
                      <a:endParaRPr lang="en-US" sz="20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0.003</a:t>
                      </a:r>
                      <a:endParaRPr lang="en-US" sz="2000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48352" y="1764268"/>
            <a:ext cx="807720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Competency of providers in plotting </a:t>
            </a:r>
            <a:r>
              <a:rPr lang="en-US" b="1" dirty="0" err="1"/>
              <a:t>partograph</a:t>
            </a:r>
            <a:r>
              <a:rPr lang="en-US" b="1" dirty="0"/>
              <a:t> using case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91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5118" y="1240125"/>
            <a:ext cx="3116180" cy="228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311" y="4225236"/>
            <a:ext cx="3035490" cy="248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32311" y="6327252"/>
            <a:ext cx="303549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Arial" charset="0"/>
                <a:cs typeface="Arial" charset="0"/>
              </a:rPr>
              <a:t>Error in plotting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5118" y="3364468"/>
            <a:ext cx="312268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Arial" charset="0"/>
                <a:cs typeface="Arial" charset="0"/>
              </a:rPr>
              <a:t>Error in initiating plotting</a:t>
            </a:r>
          </a:p>
        </p:txBody>
      </p:sp>
      <p:sp>
        <p:nvSpPr>
          <p:cNvPr id="26632" name="TextBox 2"/>
          <p:cNvSpPr txBox="1">
            <a:spLocks noChangeArrowheads="1"/>
          </p:cNvSpPr>
          <p:nvPr/>
        </p:nvSpPr>
        <p:spPr bwMode="auto">
          <a:xfrm>
            <a:off x="381000" y="152400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 err="1" smtClean="0">
                <a:solidFill>
                  <a:srgbClr val="FFFF00"/>
                </a:solidFill>
              </a:rPr>
              <a:t>Partograph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 knowledge &amp; skills</a:t>
            </a:r>
            <a:endParaRPr lang="en-US" altLang="en-US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03919"/>
              </p:ext>
            </p:extLst>
          </p:nvPr>
        </p:nvGraphicFramePr>
        <p:xfrm>
          <a:off x="228600" y="1223645"/>
          <a:ext cx="5410200" cy="5623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0"/>
                <a:gridCol w="838200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Need better training</a:t>
                      </a:r>
                      <a:endParaRPr lang="en-US" sz="16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</a:rPr>
                        <a:t>24%</a:t>
                      </a:r>
                      <a:endParaRPr lang="en-US" sz="18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Simplify </a:t>
                      </a:r>
                      <a:r>
                        <a:rPr lang="en-US" sz="1600" b="1" kern="100" dirty="0" err="1">
                          <a:effectLst/>
                        </a:rPr>
                        <a:t>Partograph</a:t>
                      </a:r>
                      <a:endParaRPr lang="en-US" sz="16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  <a:latin typeface="+mn-lt"/>
                          <a:ea typeface="+mn-ea"/>
                        </a:rPr>
                        <a:t>7%</a:t>
                      </a:r>
                      <a:endParaRPr lang="en-US" sz="18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16986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C00000"/>
                          </a:solidFill>
                          <a:effectLst/>
                        </a:rPr>
                        <a:t>Improve </a:t>
                      </a:r>
                      <a:r>
                        <a:rPr lang="en-US" sz="1600" b="1" kern="100" dirty="0" err="1">
                          <a:solidFill>
                            <a:srgbClr val="C00000"/>
                          </a:solidFill>
                          <a:effectLst/>
                        </a:rPr>
                        <a:t>Partograph</a:t>
                      </a:r>
                      <a:r>
                        <a:rPr lang="en-US" sz="1600" b="1" kern="100" dirty="0">
                          <a:solidFill>
                            <a:srgbClr val="C00000"/>
                          </a:solidFill>
                          <a:effectLst/>
                        </a:rPr>
                        <a:t> format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kern="100" dirty="0">
                          <a:effectLst/>
                        </a:rPr>
                        <a:t>Make it computerized to make it easier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kern="100" dirty="0">
                          <a:effectLst/>
                        </a:rPr>
                        <a:t>Make it colorful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kern="100" dirty="0">
                          <a:effectLst/>
                        </a:rPr>
                        <a:t>Include </a:t>
                      </a:r>
                      <a:r>
                        <a:rPr lang="en-US" sz="1600" b="1" kern="100" dirty="0" smtClean="0">
                          <a:effectLst/>
                        </a:rPr>
                        <a:t>baby weight</a:t>
                      </a:r>
                      <a:r>
                        <a:rPr lang="en-US" sz="1600" b="1" kern="100" dirty="0">
                          <a:effectLst/>
                        </a:rPr>
                        <a:t>, sex, APGAR score 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kern="100" dirty="0">
                          <a:effectLst/>
                        </a:rPr>
                        <a:t>Include key high risk factors of pregnancy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kern="100" dirty="0">
                          <a:effectLst/>
                        </a:rPr>
                        <a:t>Drug column is too small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kern="100" dirty="0">
                          <a:effectLst/>
                        </a:rPr>
                        <a:t>Include latent phase of labor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kern="100" dirty="0" smtClean="0">
                          <a:effectLst/>
                        </a:rPr>
                        <a:t>Add </a:t>
                      </a:r>
                      <a:r>
                        <a:rPr lang="en-US" sz="1600" b="1" kern="100" dirty="0" err="1" smtClean="0">
                          <a:effectLst/>
                        </a:rPr>
                        <a:t>Abd</a:t>
                      </a:r>
                      <a:r>
                        <a:rPr lang="en-US" sz="1600" b="1" kern="100" dirty="0" smtClean="0">
                          <a:effectLst/>
                        </a:rPr>
                        <a:t> </a:t>
                      </a:r>
                      <a:r>
                        <a:rPr lang="en-US" sz="1600" b="1" kern="100" dirty="0">
                          <a:effectLst/>
                        </a:rPr>
                        <a:t>exam, effacement, fetal </a:t>
                      </a:r>
                      <a:r>
                        <a:rPr lang="en-US" sz="1600" b="1" kern="100" dirty="0" smtClean="0">
                          <a:effectLst/>
                        </a:rPr>
                        <a:t>descent</a:t>
                      </a:r>
                      <a:endParaRPr lang="en-US" sz="16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48.3%</a:t>
                      </a:r>
                      <a:endParaRPr lang="en-US" sz="18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736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Improvement in health systems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kern="100" dirty="0" smtClean="0">
                          <a:effectLst/>
                        </a:rPr>
                        <a:t>hospital </a:t>
                      </a:r>
                      <a:r>
                        <a:rPr lang="en-US" sz="1600" b="1" kern="100" dirty="0">
                          <a:effectLst/>
                        </a:rPr>
                        <a:t>services improvement to allow time for plotting 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kern="100" dirty="0">
                          <a:effectLst/>
                        </a:rPr>
                        <a:t>Availability of paper forms should be ensured</a:t>
                      </a:r>
                      <a:endParaRPr lang="en-US" sz="16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</a:rPr>
                        <a:t>20.7%</a:t>
                      </a:r>
                      <a:endParaRPr lang="en-US" sz="18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3765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Change negative attitude of providers </a:t>
                      </a:r>
                      <a:endParaRPr lang="en-US" sz="16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</a:rPr>
                        <a:t>10.3%</a:t>
                      </a:r>
                      <a:endParaRPr lang="en-US" sz="1800" b="1" kern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7620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Suggestions to improve </a:t>
            </a:r>
            <a:r>
              <a:rPr lang="en-US" sz="2000" b="1" dirty="0" err="1" smtClean="0">
                <a:solidFill>
                  <a:schemeClr val="bg1"/>
                </a:solidFill>
              </a:rPr>
              <a:t>partograph</a:t>
            </a:r>
            <a:r>
              <a:rPr lang="en-US" sz="2000" b="1" dirty="0" smtClean="0">
                <a:solidFill>
                  <a:schemeClr val="bg1"/>
                </a:solidFill>
              </a:rPr>
              <a:t> use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750">
              <a:srgbClr val="BDCEEC"/>
            </a:gs>
            <a:gs pos="37500">
              <a:srgbClr val="B8CAEB"/>
            </a:gs>
            <a:gs pos="25000">
              <a:srgbClr val="AEC3E9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Development of e-</a:t>
            </a:r>
            <a:r>
              <a:rPr lang="en-US" sz="3600" b="1" dirty="0" err="1" smtClean="0"/>
              <a:t>partograph</a:t>
            </a:r>
            <a:endParaRPr lang="en-US" sz="36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1032808"/>
            <a:ext cx="8763000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7338" indent="-287338" algn="just" eaLnBrk="0" hangingPunct="0"/>
            <a:r>
              <a:rPr lang="en-US" sz="24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Objectives:</a:t>
            </a:r>
          </a:p>
          <a:p>
            <a:pPr marL="287338" indent="-287338" algn="just" eaLnBrk="0" hangingPunct="0">
              <a:buFont typeface="Arial" pitchFamily="34" charset="0"/>
              <a:buChar char="•"/>
            </a:pPr>
            <a:r>
              <a:rPr lang="en-US" sz="2400" b="1" dirty="0">
                <a:ea typeface="Times New Roman" pitchFamily="18" charset="0"/>
                <a:cs typeface="Arial" pitchFamily="34" charset="0"/>
              </a:rPr>
              <a:t>To </a:t>
            </a:r>
            <a:r>
              <a:rPr lang="en-US" sz="2400" b="1" dirty="0" smtClean="0">
                <a:ea typeface="Times New Roman" pitchFamily="18" charset="0"/>
                <a:cs typeface="Arial" pitchFamily="34" charset="0"/>
              </a:rPr>
              <a:t>re-design </a:t>
            </a:r>
            <a:r>
              <a:rPr lang="en-US" sz="2400" b="1" dirty="0" err="1" smtClean="0">
                <a:ea typeface="Times New Roman" pitchFamily="18" charset="0"/>
                <a:cs typeface="Arial" pitchFamily="34" charset="0"/>
              </a:rPr>
              <a:t>partograph</a:t>
            </a:r>
            <a:r>
              <a:rPr lang="en-US" sz="2400" b="1" dirty="0" smtClean="0">
                <a:ea typeface="Times New Roman" pitchFamily="18" charset="0"/>
                <a:cs typeface="Arial" pitchFamily="34" charset="0"/>
              </a:rPr>
              <a:t> (on paper) and test its acceptability</a:t>
            </a:r>
          </a:p>
          <a:p>
            <a:pPr marL="287338" indent="-287338" algn="just" eaLnBrk="0" hangingPunct="0">
              <a:buFont typeface="Arial" pitchFamily="34" charset="0"/>
              <a:buChar char="•"/>
            </a:pPr>
            <a:r>
              <a:rPr lang="en-US" sz="2400" b="1" dirty="0" smtClean="0">
                <a:ea typeface="Times New Roman" pitchFamily="18" charset="0"/>
                <a:cs typeface="Arial" pitchFamily="34" charset="0"/>
              </a:rPr>
              <a:t>To develop 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a software application using mobile/smart phone technology to record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partograph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</a:p>
          <a:p>
            <a:pPr marL="287338" indent="-287338" algn="just" eaLnBrk="0" hangingPunct="0">
              <a:buFont typeface="Arial" pitchFamily="34" charset="0"/>
              <a:buChar char="•"/>
            </a:pPr>
            <a:r>
              <a:rPr lang="en-US" sz="2400" b="1" dirty="0">
                <a:ea typeface="Times New Roman" pitchFamily="18" charset="0"/>
                <a:cs typeface="Arial" pitchFamily="34" charset="0"/>
              </a:rPr>
              <a:t>To test transmission of real time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partograph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data from field </a:t>
            </a:r>
            <a:r>
              <a:rPr lang="en-US" sz="2400" b="1" dirty="0" smtClean="0">
                <a:ea typeface="Times New Roman" pitchFamily="18" charset="0"/>
                <a:cs typeface="Arial" pitchFamily="34" charset="0"/>
              </a:rPr>
              <a:t> </a:t>
            </a:r>
            <a:endParaRPr lang="en-US" sz="2400" b="1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152400" y="3251537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Study sites:</a:t>
            </a:r>
            <a:r>
              <a:rPr lang="en-US" sz="2000" b="1" dirty="0">
                <a:latin typeface="Arial" charset="0"/>
              </a:rPr>
              <a:t> </a:t>
            </a:r>
            <a:endParaRPr lang="en-US" sz="2000" b="1" dirty="0" smtClean="0">
              <a:latin typeface="Arial" charset="0"/>
            </a:endParaRPr>
          </a:p>
          <a:p>
            <a:pPr>
              <a:defRPr/>
            </a:pPr>
            <a:r>
              <a:rPr lang="en-US" sz="2000" b="1" dirty="0" smtClean="0">
                <a:latin typeface="Arial" charset="0"/>
              </a:rPr>
              <a:t>1</a:t>
            </a:r>
            <a:r>
              <a:rPr lang="en-US" sz="2000" b="1" baseline="30000" dirty="0" smtClean="0">
                <a:latin typeface="Arial" charset="0"/>
              </a:rPr>
              <a:t>st</a:t>
            </a:r>
            <a:r>
              <a:rPr lang="en-US" sz="2000" b="1" dirty="0" smtClean="0">
                <a:latin typeface="Arial" charset="0"/>
              </a:rPr>
              <a:t> phase : SJH</a:t>
            </a:r>
            <a:r>
              <a:rPr lang="en-US" sz="2000" b="1" dirty="0">
                <a:latin typeface="Arial" charset="0"/>
              </a:rPr>
              <a:t>, Delhi; DH- Panchkula; </a:t>
            </a:r>
            <a:r>
              <a:rPr lang="en-US" sz="2000" b="1" dirty="0" smtClean="0">
                <a:latin typeface="Arial" charset="0"/>
              </a:rPr>
              <a:t>Participants: Doctors </a:t>
            </a:r>
          </a:p>
          <a:p>
            <a:pPr>
              <a:defRPr/>
            </a:pPr>
            <a:endParaRPr lang="en-US" sz="2000" b="1" dirty="0">
              <a:latin typeface="Arial" charset="0"/>
            </a:endParaRPr>
          </a:p>
          <a:p>
            <a:pPr>
              <a:defRPr/>
            </a:pPr>
            <a:r>
              <a:rPr lang="en-US" sz="2000" b="1" dirty="0" smtClean="0">
                <a:latin typeface="Arial" charset="0"/>
              </a:rPr>
              <a:t>2</a:t>
            </a:r>
            <a:r>
              <a:rPr lang="en-US" sz="2000" b="1" baseline="30000" dirty="0" smtClean="0">
                <a:latin typeface="Arial" charset="0"/>
              </a:rPr>
              <a:t>nd</a:t>
            </a:r>
            <a:r>
              <a:rPr lang="en-US" sz="2000" b="1" dirty="0" smtClean="0">
                <a:latin typeface="Arial" charset="0"/>
              </a:rPr>
              <a:t> phase : PGI</a:t>
            </a:r>
            <a:r>
              <a:rPr lang="en-US" sz="2000" b="1" dirty="0">
                <a:latin typeface="Arial" charset="0"/>
              </a:rPr>
              <a:t>, Chandigarh  &amp; GTB, </a:t>
            </a:r>
            <a:r>
              <a:rPr lang="en-US" sz="2000" b="1" dirty="0" smtClean="0">
                <a:latin typeface="Arial" charset="0"/>
              </a:rPr>
              <a:t>Delhi; Participants: Student nurses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989493"/>
            <a:ext cx="865609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Project Advisory Committee was formed  </a:t>
            </a:r>
          </a:p>
          <a:p>
            <a:r>
              <a:rPr lang="en-US" sz="2800" b="1" dirty="0" smtClean="0"/>
              <a:t>MoU with IIT Delhi was signed for software development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57450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Modifications of WHO </a:t>
            </a:r>
            <a:r>
              <a:rPr lang="en-US" sz="4000" b="1" dirty="0" err="1" smtClean="0"/>
              <a:t>partograph</a:t>
            </a:r>
            <a:endParaRPr lang="en-US" sz="4000" b="1" dirty="0" smtClean="0"/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600200"/>
            <a:ext cx="289560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partogra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1600200"/>
            <a:ext cx="2927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simplified partogra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600200"/>
            <a:ext cx="29432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5562600"/>
            <a:ext cx="2743200" cy="646113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Composite </a:t>
            </a:r>
            <a:r>
              <a:rPr lang="en-US" b="1" dirty="0" err="1"/>
              <a:t>partograph</a:t>
            </a:r>
            <a:r>
              <a:rPr lang="en-US" b="1" dirty="0"/>
              <a:t> 1994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5562600"/>
            <a:ext cx="2743200" cy="646113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Modified </a:t>
            </a:r>
            <a:r>
              <a:rPr lang="en-US" b="1" dirty="0" err="1"/>
              <a:t>partograph</a:t>
            </a:r>
            <a:r>
              <a:rPr lang="en-US" b="1" dirty="0"/>
              <a:t> </a:t>
            </a:r>
            <a:endParaRPr lang="en-US" b="1" dirty="0" smtClean="0"/>
          </a:p>
          <a:p>
            <a:pPr algn="ctr">
              <a:defRPr/>
            </a:pPr>
            <a:r>
              <a:rPr lang="en-US" b="1" dirty="0" smtClean="0"/>
              <a:t>2000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5562600"/>
            <a:ext cx="2743200" cy="646113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Simplified  </a:t>
            </a:r>
            <a:r>
              <a:rPr lang="en-US" b="1" dirty="0" err="1"/>
              <a:t>partograph</a:t>
            </a:r>
            <a:r>
              <a:rPr lang="en-US" b="1" dirty="0"/>
              <a:t>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750">
              <a:srgbClr val="BDCEEC"/>
            </a:gs>
            <a:gs pos="37500">
              <a:srgbClr val="B8CAEB"/>
            </a:gs>
            <a:gs pos="25000">
              <a:srgbClr val="AEC3E9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 l="25000" t="37074" r="25000" b="4687"/>
          <a:stretch>
            <a:fillRect/>
          </a:stretch>
        </p:blipFill>
        <p:spPr bwMode="auto">
          <a:xfrm>
            <a:off x="3930554" y="609600"/>
            <a:ext cx="5061045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95400" y="76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Redesigned ICMR </a:t>
            </a:r>
            <a:r>
              <a:rPr lang="en-US" sz="2400" b="1" dirty="0" err="1" smtClean="0"/>
              <a:t>Partograph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599" y="838200"/>
            <a:ext cx="37019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/>
              <a:t>Special features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Training needed only for plotting cervical dilation against time.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Other parameters are only alpha-numeric entries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Provision to capture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&amp;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stage and baby details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Adequate space for entering drug details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4 </a:t>
            </a:r>
            <a:r>
              <a:rPr lang="en-US" sz="2400" dirty="0" err="1" smtClean="0"/>
              <a:t>hrly</a:t>
            </a:r>
            <a:r>
              <a:rPr lang="en-US" sz="2400" dirty="0" smtClean="0"/>
              <a:t> entry of BP and temp clearly demarcated 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4114800" cy="586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026" name="Object 32"/>
          <p:cNvGraphicFramePr>
            <a:graphicFrameLocks noChangeAspect="1"/>
          </p:cNvGraphicFramePr>
          <p:nvPr/>
        </p:nvGraphicFramePr>
        <p:xfrm>
          <a:off x="4953000" y="762000"/>
          <a:ext cx="41148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Acrobat Document" r:id="rId4" imgW="5829233" imgH="7543775" progId="AcroExch.Document.DC">
                  <p:embed/>
                </p:oleObj>
              </mc:Choice>
              <mc:Fallback>
                <p:oleObj name="Acrobat Document" r:id="rId4" imgW="5829233" imgH="7543775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762000"/>
                        <a:ext cx="41148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83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Acceptability of re-designed ICMR </a:t>
            </a:r>
            <a:r>
              <a:rPr lang="en-US" sz="3600" b="1" dirty="0" err="1" smtClean="0"/>
              <a:t>partograph</a:t>
            </a:r>
            <a:endParaRPr lang="en-US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474610"/>
              </p:ext>
            </p:extLst>
          </p:nvPr>
        </p:nvGraphicFramePr>
        <p:xfrm>
          <a:off x="381000" y="1336040"/>
          <a:ext cx="37338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491"/>
                <a:gridCol w="1018309"/>
              </a:tblGrid>
              <a:tr h="31369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n-lt"/>
                        </a:rPr>
                        <a:t>Correct/complete  entries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n-lt"/>
                        </a:rPr>
                        <a:t>      %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n-lt"/>
                        </a:rPr>
                        <a:t>Cx</a:t>
                      </a:r>
                      <a:r>
                        <a:rPr lang="en-US" sz="1600" b="1" dirty="0" smtClean="0">
                          <a:latin typeface="+mn-lt"/>
                        </a:rPr>
                        <a:t> dilation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87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n-lt"/>
                        </a:rPr>
                        <a:t>Plotting time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88.5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n-lt"/>
                        </a:rPr>
                        <a:t>Patient ID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100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n-lt"/>
                        </a:rPr>
                        <a:t>Admission details*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&gt;85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n-lt"/>
                        </a:rPr>
                        <a:t>Obstetric findings*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&gt;85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Parameters recorded half hourly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50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Parameters recorded four hourly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70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n-lt"/>
                        </a:rPr>
                        <a:t>2</a:t>
                      </a:r>
                      <a:r>
                        <a:rPr lang="en-US" sz="1600" b="1" baseline="30000" dirty="0" smtClean="0">
                          <a:latin typeface="+mn-lt"/>
                        </a:rPr>
                        <a:t>nd</a:t>
                      </a:r>
                      <a:r>
                        <a:rPr lang="en-US" sz="1600" b="1" dirty="0" smtClean="0">
                          <a:latin typeface="+mn-lt"/>
                        </a:rPr>
                        <a:t> stage FHR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13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n-lt"/>
                        </a:rPr>
                        <a:t>3</a:t>
                      </a:r>
                      <a:r>
                        <a:rPr lang="en-US" sz="1600" b="1" baseline="30000" dirty="0" smtClean="0">
                          <a:latin typeface="+mn-lt"/>
                        </a:rPr>
                        <a:t>rd</a:t>
                      </a:r>
                      <a:r>
                        <a:rPr lang="en-US" sz="1600" b="1" dirty="0" smtClean="0">
                          <a:latin typeface="+mn-lt"/>
                        </a:rPr>
                        <a:t> stage details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&gt;85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n-lt"/>
                        </a:rPr>
                        <a:t>Baby details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&gt;90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5638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POG, Past medical history, FH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69967"/>
              </p:ext>
            </p:extLst>
          </p:nvPr>
        </p:nvGraphicFramePr>
        <p:xfrm>
          <a:off x="4648200" y="1371601"/>
          <a:ext cx="4419600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1047"/>
                <a:gridCol w="1928553"/>
              </a:tblGrid>
              <a:tr h="3879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Parameter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% Likert Rating 4/5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9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Appearance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9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Adequate space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97.2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9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Easy </a:t>
                      </a:r>
                      <a:r>
                        <a:rPr lang="en-IN" sz="1800" dirty="0">
                          <a:effectLst/>
                        </a:rPr>
                        <a:t>to understand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94.4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56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Comprehension of instructions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66.7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9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Use in labour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72.2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9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Use in second stage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72.2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9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Use in third stage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66.7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9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Provides adequate details </a:t>
                      </a:r>
                      <a:r>
                        <a:rPr lang="en-IN" sz="1800" dirty="0">
                          <a:effectLst/>
                        </a:rPr>
                        <a:t>on one page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86.1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24400" y="6008132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Overall rating : Good &gt; 75%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586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1537</Words>
  <Application>Microsoft Office PowerPoint</Application>
  <PresentationFormat>On-screen Show (4:3)</PresentationFormat>
  <Paragraphs>335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SimSun</vt:lpstr>
      <vt:lpstr>Arial</vt:lpstr>
      <vt:lpstr>Calibri</vt:lpstr>
      <vt:lpstr>Symbol</vt:lpstr>
      <vt:lpstr>Times New Roman</vt:lpstr>
      <vt:lpstr>Office Theme</vt:lpstr>
      <vt:lpstr>1_Default Design</vt:lpstr>
      <vt:lpstr>Acrobat Document</vt:lpstr>
      <vt:lpstr>PowerPoint Presentation</vt:lpstr>
      <vt:lpstr> National Rural Health Mission  SBA Guidelines </vt:lpstr>
      <vt:lpstr>Partograph Knowledge &amp; skills</vt:lpstr>
      <vt:lpstr>PowerPoint Presentation</vt:lpstr>
      <vt:lpstr>Development of e-partograph</vt:lpstr>
      <vt:lpstr>Modifications of WHO partograph</vt:lpstr>
      <vt:lpstr>PowerPoint Presentation</vt:lpstr>
      <vt:lpstr>PowerPoint Presentation</vt:lpstr>
      <vt:lpstr>Acceptability of re-designed ICMR partograph</vt:lpstr>
      <vt:lpstr>E-partograph/prasavGraph</vt:lpstr>
      <vt:lpstr>PowerPoint Presentation</vt:lpstr>
      <vt:lpstr>Home Screen: Screen 0</vt:lpstr>
      <vt:lpstr>PowerPoint Presentation</vt:lpstr>
      <vt:lpstr>Data Analytics</vt:lpstr>
      <vt:lpstr>PowerPoint Presentation</vt:lpstr>
      <vt:lpstr>PowerPoint Presentation</vt:lpstr>
      <vt:lpstr>PowerPoint Presentation</vt:lpstr>
      <vt:lpstr>3rd &amp; 4th Stage Details</vt:lpstr>
      <vt:lpstr>Instructions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shalinis</dc:creator>
  <cp:lastModifiedBy>ABM</cp:lastModifiedBy>
  <cp:revision>211</cp:revision>
  <dcterms:created xsi:type="dcterms:W3CDTF">2015-04-21T10:37:00Z</dcterms:created>
  <dcterms:modified xsi:type="dcterms:W3CDTF">2016-08-30T12:53:21Z</dcterms:modified>
</cp:coreProperties>
</file>