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57" r:id="rId4"/>
    <p:sldId id="258" r:id="rId5"/>
    <p:sldId id="278" r:id="rId6"/>
    <p:sldId id="260" r:id="rId7"/>
    <p:sldId id="262" r:id="rId8"/>
    <p:sldId id="264" r:id="rId9"/>
    <p:sldId id="282" r:id="rId10"/>
    <p:sldId id="261" r:id="rId11"/>
    <p:sldId id="268" r:id="rId12"/>
    <p:sldId id="279" r:id="rId13"/>
    <p:sldId id="265" r:id="rId14"/>
    <p:sldId id="277" r:id="rId15"/>
    <p:sldId id="271" r:id="rId16"/>
    <p:sldId id="280" r:id="rId17"/>
    <p:sldId id="284" r:id="rId18"/>
    <p:sldId id="285" r:id="rId19"/>
    <p:sldId id="288" r:id="rId20"/>
    <p:sldId id="266" r:id="rId21"/>
    <p:sldId id="287" r:id="rId22"/>
    <p:sldId id="289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78FD2"/>
    <a:srgbClr val="F68EF8"/>
    <a:srgbClr val="FA9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ll%202%20Action\Impotant%20Charts\Chart%20in%20Microsoft%20Office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haturvedi\AppData\Local\Microsoft\Windows\INetCache\Content.Outlook\CQS36J7H\Spidergrap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haturvedi\Desktop\m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haturvedi\AppData\Local\Microsoft\Windows\INetCache\Content.Outlook\CQS36J7H\Still%20Birth%20Rate%20Facility%20Passboo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ate%20Office\Database\2015%20&amp;%20old%20Data\PPIUCD\Medical%20College%20PPIUCD%20progress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Early Neonatal Mortality Rate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Sheet3!$B$1:$N$1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Sheet3!$B$2:$N$2</c:f>
              <c:numCache>
                <c:formatCode>0</c:formatCode>
                <c:ptCount val="13"/>
                <c:pt idx="0">
                  <c:v>30</c:v>
                </c:pt>
                <c:pt idx="1">
                  <c:v>33</c:v>
                </c:pt>
                <c:pt idx="2">
                  <c:v>33</c:v>
                </c:pt>
                <c:pt idx="3">
                  <c:v>32</c:v>
                </c:pt>
                <c:pt idx="4">
                  <c:v>33</c:v>
                </c:pt>
                <c:pt idx="5">
                  <c:v>33</c:v>
                </c:pt>
                <c:pt idx="6">
                  <c:v>34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29</c:v>
                </c:pt>
                <c:pt idx="11">
                  <c:v>27</c:v>
                </c:pt>
                <c:pt idx="12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Late Neonatal Mortality 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Sheet3!$B$1:$N$1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Sheet3!$B$3:$N$3</c:f>
              <c:numCache>
                <c:formatCode>0</c:formatCode>
                <c:ptCount val="13"/>
                <c:pt idx="0">
                  <c:v>17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10</c:v>
                </c:pt>
                <c:pt idx="7">
                  <c:v>10</c:v>
                </c:pt>
                <c:pt idx="8">
                  <c:v>8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Post Neonatal Rate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Sheet3!$B$1:$N$1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Sheet3!$B$5:$N$5</c:f>
              <c:numCache>
                <c:formatCode>0</c:formatCode>
                <c:ptCount val="13"/>
                <c:pt idx="0">
                  <c:v>32</c:v>
                </c:pt>
                <c:pt idx="1">
                  <c:v>30</c:v>
                </c:pt>
                <c:pt idx="2">
                  <c:v>32</c:v>
                </c:pt>
                <c:pt idx="3">
                  <c:v>25</c:v>
                </c:pt>
                <c:pt idx="4">
                  <c:v>25</c:v>
                </c:pt>
                <c:pt idx="5">
                  <c:v>22</c:v>
                </c:pt>
                <c:pt idx="6">
                  <c:v>21</c:v>
                </c:pt>
                <c:pt idx="7">
                  <c:v>20</c:v>
                </c:pt>
                <c:pt idx="8">
                  <c:v>18</c:v>
                </c:pt>
                <c:pt idx="9">
                  <c:v>15</c:v>
                </c:pt>
                <c:pt idx="10">
                  <c:v>15</c:v>
                </c:pt>
                <c:pt idx="11">
                  <c:v>14</c:v>
                </c:pt>
                <c:pt idx="12">
                  <c:v>15</c:v>
                </c:pt>
              </c:numCache>
            </c:numRef>
          </c:val>
        </c:ser>
        <c:ser>
          <c:idx val="5"/>
          <c:order val="5"/>
          <c:tx>
            <c:strRef>
              <c:f>Sheet3!$A$7</c:f>
              <c:strCache>
                <c:ptCount val="1"/>
                <c:pt idx="0">
                  <c:v>Child Mortality rate (1-4 Yr)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Sheet3!$B$1:$N$1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Sheet3!$B$7:$N$7</c:f>
              <c:numCache>
                <c:formatCode>0</c:formatCode>
                <c:ptCount val="13"/>
                <c:pt idx="0">
                  <c:v>24.3</c:v>
                </c:pt>
                <c:pt idx="1">
                  <c:v>23.45</c:v>
                </c:pt>
                <c:pt idx="2">
                  <c:v>22.6</c:v>
                </c:pt>
                <c:pt idx="3">
                  <c:v>21.75</c:v>
                </c:pt>
                <c:pt idx="4">
                  <c:v>20.9</c:v>
                </c:pt>
                <c:pt idx="5">
                  <c:v>22.4</c:v>
                </c:pt>
                <c:pt idx="6">
                  <c:v>19.5</c:v>
                </c:pt>
                <c:pt idx="7">
                  <c:v>18.8</c:v>
                </c:pt>
                <c:pt idx="8">
                  <c:v>17.2</c:v>
                </c:pt>
                <c:pt idx="9">
                  <c:v>16</c:v>
                </c:pt>
                <c:pt idx="10">
                  <c:v>12</c:v>
                </c:pt>
                <c:pt idx="11">
                  <c:v>10</c:v>
                </c:pt>
                <c:pt idx="12" formatCode="General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78800672"/>
        <c:axId val="278798320"/>
      </c:barChart>
      <c:lineChart>
        <c:grouping val="standard"/>
        <c:varyColors val="0"/>
        <c:ser>
          <c:idx val="2"/>
          <c:order val="2"/>
          <c:tx>
            <c:strRef>
              <c:f>Sheet3!$A$4</c:f>
              <c:strCache>
                <c:ptCount val="1"/>
                <c:pt idx="0">
                  <c:v>Neonatal Mortality Rate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Sheet3!$B$1:$N$1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Sheet3!$B$4:$N$4</c:f>
              <c:numCache>
                <c:formatCode>0</c:formatCode>
                <c:ptCount val="13"/>
                <c:pt idx="0">
                  <c:v>47</c:v>
                </c:pt>
                <c:pt idx="1">
                  <c:v>48</c:v>
                </c:pt>
                <c:pt idx="2">
                  <c:v>43</c:v>
                </c:pt>
                <c:pt idx="3">
                  <c:v>42</c:v>
                </c:pt>
                <c:pt idx="4">
                  <c:v>43</c:v>
                </c:pt>
                <c:pt idx="5">
                  <c:v>45</c:v>
                </c:pt>
                <c:pt idx="6">
                  <c:v>44</c:v>
                </c:pt>
                <c:pt idx="7">
                  <c:v>43</c:v>
                </c:pt>
                <c:pt idx="8">
                  <c:v>41</c:v>
                </c:pt>
                <c:pt idx="9">
                  <c:v>40</c:v>
                </c:pt>
                <c:pt idx="10">
                  <c:v>37</c:v>
                </c:pt>
                <c:pt idx="11">
                  <c:v>35</c:v>
                </c:pt>
                <c:pt idx="12">
                  <c:v>32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Sheet3!$A$6</c:f>
              <c:strCache>
                <c:ptCount val="1"/>
                <c:pt idx="0">
                  <c:v>Infant Mortality rate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chemeClr val="tx2">
                  <a:lumMod val="50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Sheet3!$B$1:$N$1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Sheet3!$B$6:$N$6</c:f>
              <c:numCache>
                <c:formatCode>0</c:formatCode>
                <c:ptCount val="13"/>
                <c:pt idx="0">
                  <c:v>79</c:v>
                </c:pt>
                <c:pt idx="1">
                  <c:v>78</c:v>
                </c:pt>
                <c:pt idx="2">
                  <c:v>75</c:v>
                </c:pt>
                <c:pt idx="3">
                  <c:v>67</c:v>
                </c:pt>
                <c:pt idx="4">
                  <c:v>68</c:v>
                </c:pt>
                <c:pt idx="5">
                  <c:v>67</c:v>
                </c:pt>
                <c:pt idx="6">
                  <c:v>65</c:v>
                </c:pt>
                <c:pt idx="7">
                  <c:v>63</c:v>
                </c:pt>
                <c:pt idx="8">
                  <c:v>59</c:v>
                </c:pt>
                <c:pt idx="9">
                  <c:v>55</c:v>
                </c:pt>
                <c:pt idx="10">
                  <c:v>52</c:v>
                </c:pt>
                <c:pt idx="11">
                  <c:v>49</c:v>
                </c:pt>
                <c:pt idx="12">
                  <c:v>47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Sheet3!$A$8</c:f>
              <c:strCache>
                <c:ptCount val="1"/>
                <c:pt idx="0">
                  <c:v>Under five mortality rate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9"/>
            <c:spPr>
              <a:solidFill>
                <a:srgbClr val="FFFF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Sheet3!$B$1:$N$1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Sheet3!$B$8:$N$8</c:f>
              <c:numCache>
                <c:formatCode>0</c:formatCode>
                <c:ptCount val="13"/>
                <c:pt idx="0">
                  <c:v>103.3</c:v>
                </c:pt>
                <c:pt idx="1">
                  <c:v>101.45</c:v>
                </c:pt>
                <c:pt idx="2">
                  <c:v>97.6</c:v>
                </c:pt>
                <c:pt idx="3">
                  <c:v>88.75</c:v>
                </c:pt>
                <c:pt idx="4">
                  <c:v>88.9</c:v>
                </c:pt>
                <c:pt idx="5">
                  <c:v>89.4</c:v>
                </c:pt>
                <c:pt idx="6">
                  <c:v>84.5</c:v>
                </c:pt>
                <c:pt idx="7">
                  <c:v>81.8</c:v>
                </c:pt>
                <c:pt idx="8">
                  <c:v>76.2</c:v>
                </c:pt>
                <c:pt idx="9">
                  <c:v>71</c:v>
                </c:pt>
                <c:pt idx="10">
                  <c:v>64</c:v>
                </c:pt>
                <c:pt idx="11">
                  <c:v>59</c:v>
                </c:pt>
                <c:pt idx="12">
                  <c:v>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800672"/>
        <c:axId val="278798320"/>
      </c:lineChart>
      <c:catAx>
        <c:axId val="278800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8798320"/>
        <c:crosses val="autoZero"/>
        <c:auto val="1"/>
        <c:lblAlgn val="ctr"/>
        <c:lblOffset val="100"/>
        <c:noMultiLvlLbl val="0"/>
      </c:catAx>
      <c:valAx>
        <c:axId val="27879832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278800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rgbClr val="C00000"/>
              </a:solidFill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94941826467924"/>
          <c:y val="0.18261902366812471"/>
          <c:w val="0.56439631630174725"/>
          <c:h val="0.7377806382867752"/>
        </c:manualLayout>
      </c:layout>
      <c:radarChart>
        <c:radarStyle val="filled"/>
        <c:varyColors val="0"/>
        <c:ser>
          <c:idx val="0"/>
          <c:order val="0"/>
          <c:tx>
            <c:strRef>
              <c:f>[Spidergraph.xlsx]Sheet3!$J$11</c:f>
              <c:strCache>
                <c:ptCount val="1"/>
                <c:pt idx="0">
                  <c:v>Composite Score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7.3323685479980721E-2"/>
                  <c:y val="-0.22874341610233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523878437047775"/>
                  <c:y val="-0.20165537998495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2383019778099381"/>
                  <c:y val="-0.13243039879608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7206946454413894"/>
                  <c:y val="-2.7088036117381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067534973468396"/>
                  <c:y val="3.6117381489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9102749638205499"/>
                  <c:y val="7.2234762979683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6787264833574522"/>
                  <c:y val="9.932279909706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2928123492522925"/>
                  <c:y val="9.330323551542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9874577906415822"/>
                  <c:y val="7.8254326561324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9488663772310663"/>
                  <c:y val="2.7088036117381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794500723589002"/>
                  <c:y val="-1.5048908954100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7559093101784859"/>
                  <c:y val="-5.7185854025583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5243608297153896"/>
                  <c:y val="-9.330323551542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[Spidergraph.xlsx]Sheet3!$K$1:$W$1</c:f>
              <c:numCache>
                <c:formatCode>mmm\-yy</c:formatCode>
                <c:ptCount val="13"/>
                <c:pt idx="0">
                  <c:v>41579</c:v>
                </c:pt>
                <c:pt idx="1">
                  <c:v>41609</c:v>
                </c:pt>
                <c:pt idx="2">
                  <c:v>41640</c:v>
                </c:pt>
                <c:pt idx="3">
                  <c:v>41699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42095</c:v>
                </c:pt>
                <c:pt idx="9">
                  <c:v>42156</c:v>
                </c:pt>
                <c:pt idx="10">
                  <c:v>42186</c:v>
                </c:pt>
                <c:pt idx="11">
                  <c:v>42278</c:v>
                </c:pt>
                <c:pt idx="12">
                  <c:v>42401</c:v>
                </c:pt>
              </c:numCache>
            </c:numRef>
          </c:cat>
          <c:val>
            <c:numRef>
              <c:f>[Spidergraph.xlsx]Sheet3!$K$11:$W$11</c:f>
              <c:numCache>
                <c:formatCode>0.00</c:formatCode>
                <c:ptCount val="13"/>
                <c:pt idx="0">
                  <c:v>30.01</c:v>
                </c:pt>
                <c:pt idx="1">
                  <c:v>32.94</c:v>
                </c:pt>
                <c:pt idx="2">
                  <c:v>32.04</c:v>
                </c:pt>
                <c:pt idx="3">
                  <c:v>27.25</c:v>
                </c:pt>
                <c:pt idx="4">
                  <c:v>58.49</c:v>
                </c:pt>
                <c:pt idx="5">
                  <c:v>59.48</c:v>
                </c:pt>
                <c:pt idx="6">
                  <c:v>59.59</c:v>
                </c:pt>
                <c:pt idx="7">
                  <c:v>60.67</c:v>
                </c:pt>
                <c:pt idx="8">
                  <c:v>58.78</c:v>
                </c:pt>
                <c:pt idx="9">
                  <c:v>54.1</c:v>
                </c:pt>
                <c:pt idx="10">
                  <c:v>57.71</c:v>
                </c:pt>
                <c:pt idx="11">
                  <c:v>60.07</c:v>
                </c:pt>
                <c:pt idx="12">
                  <c:v>63.18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78797536"/>
        <c:axId val="278802632"/>
      </c:radarChart>
      <c:catAx>
        <c:axId val="278797536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78802632"/>
        <c:crosses val="autoZero"/>
        <c:auto val="1"/>
        <c:lblAlgn val="ctr"/>
        <c:lblOffset val="100"/>
        <c:noMultiLvlLbl val="0"/>
      </c:catAx>
      <c:valAx>
        <c:axId val="278802632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cross"/>
        <c:minorTickMark val="none"/>
        <c:tickLblPos val="nextTo"/>
        <c:crossAx val="278797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Sheet1!$F$2:$I$2</c:f>
              <c:strCache>
                <c:ptCount val="4"/>
                <c:pt idx="0">
                  <c:v>Nov13-June 14</c:v>
                </c:pt>
                <c:pt idx="1">
                  <c:v>July 14-Mar 15</c:v>
                </c:pt>
                <c:pt idx="2">
                  <c:v>Apr 15 -Sep 15</c:v>
                </c:pt>
                <c:pt idx="3">
                  <c:v>Oct 15- Mar16</c:v>
                </c:pt>
              </c:strCache>
            </c:strRef>
          </c:cat>
          <c:val>
            <c:numRef>
              <c:f>Sheet1!$F$3:$I$3</c:f>
              <c:numCache>
                <c:formatCode>General</c:formatCode>
                <c:ptCount val="4"/>
                <c:pt idx="0">
                  <c:v>27</c:v>
                </c:pt>
                <c:pt idx="1">
                  <c:v>58</c:v>
                </c:pt>
                <c:pt idx="2">
                  <c:v>86</c:v>
                </c:pt>
                <c:pt idx="3">
                  <c:v>89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Sheet1!$F$2:$I$2</c:f>
              <c:strCache>
                <c:ptCount val="4"/>
                <c:pt idx="0">
                  <c:v>Nov13-June 14</c:v>
                </c:pt>
                <c:pt idx="1">
                  <c:v>July 14-Mar 15</c:v>
                </c:pt>
                <c:pt idx="2">
                  <c:v>Apr 15 -Sep 15</c:v>
                </c:pt>
                <c:pt idx="3">
                  <c:v>Oct 15- Mar16</c:v>
                </c:pt>
              </c:strCache>
            </c:strRef>
          </c:cat>
          <c:val>
            <c:numRef>
              <c:f>Sheet1!$F$4:$I$4</c:f>
              <c:numCache>
                <c:formatCode>General</c:formatCode>
                <c:ptCount val="4"/>
                <c:pt idx="0">
                  <c:v>73</c:v>
                </c:pt>
                <c:pt idx="1">
                  <c:v>42</c:v>
                </c:pt>
                <c:pt idx="2">
                  <c:v>14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799496"/>
        <c:axId val="278795576"/>
      </c:barChart>
      <c:catAx>
        <c:axId val="27879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795576"/>
        <c:crosses val="autoZero"/>
        <c:auto val="1"/>
        <c:lblAlgn val="ctr"/>
        <c:lblOffset val="100"/>
        <c:noMultiLvlLbl val="0"/>
      </c:catAx>
      <c:valAx>
        <c:axId val="27879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79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2000" dirty="0"/>
              <a:t>Still Birth Rate at 140 Mentored</a:t>
            </a:r>
            <a:r>
              <a:rPr lang="en-US" sz="2000" baseline="0" dirty="0"/>
              <a:t> </a:t>
            </a:r>
            <a:r>
              <a:rPr lang="en-US" sz="2000" baseline="0" dirty="0" smtClean="0"/>
              <a:t>Health Institutions 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'[Still Birth Rate Facility Passbook.xlsx]Sheet1'!$AQ$2</c:f>
              <c:strCache>
                <c:ptCount val="1"/>
                <c:pt idx="0">
                  <c:v>Still Birth 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'[Still Birth Rate Facility Passbook.xlsx]Sheet1'!$AB$3:$AB$5</c:f>
              <c:strCache>
                <c:ptCount val="3"/>
                <c:pt idx="0">
                  <c:v>Jan- Dec 2014</c:v>
                </c:pt>
                <c:pt idx="1">
                  <c:v>Jan - Dec 2015</c:v>
                </c:pt>
                <c:pt idx="2">
                  <c:v>Jan - June 2016</c:v>
                </c:pt>
              </c:strCache>
            </c:strRef>
          </c:cat>
          <c:val>
            <c:numRef>
              <c:f>'[Still Birth Rate Facility Passbook.xlsx]Sheet1'!$AQ$3:$AQ$5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8797928"/>
        <c:axId val="278801456"/>
      </c:barChart>
      <c:catAx>
        <c:axId val="278797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8801456"/>
        <c:crosses val="autoZero"/>
        <c:auto val="1"/>
        <c:lblAlgn val="ctr"/>
        <c:lblOffset val="100"/>
        <c:noMultiLvlLbl val="0"/>
      </c:catAx>
      <c:valAx>
        <c:axId val="27880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78797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18966107497432"/>
          <c:y val="4.1199368659998556E-2"/>
          <c:w val="0.73104941230173415"/>
          <c:h val="0.83779633964673361"/>
        </c:manualLayout>
      </c:layout>
      <c:lineChart>
        <c:grouping val="standard"/>
        <c:varyColors val="0"/>
        <c:ser>
          <c:idx val="0"/>
          <c:order val="0"/>
          <c:tx>
            <c:strRef>
              <c:f>'Medical College'!$D$20</c:f>
              <c:strCache>
                <c:ptCount val="1"/>
                <c:pt idx="0">
                  <c:v>No Of Facilities Reported Insertion</c:v>
                </c:pt>
              </c:strCache>
            </c:strRef>
          </c:tx>
          <c:spPr>
            <a:ln w="38100"/>
          </c:spPr>
          <c:marker>
            <c:spPr>
              <a:ln w="38100" cap="rnd" cmpd="thickThin">
                <a:solidFill>
                  <a:srgbClr val="0070C0"/>
                </a:solidFill>
              </a:ln>
            </c:spPr>
          </c:marker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'Medical College'!$C$21:$C$25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 </c:v>
                </c:pt>
              </c:strCache>
            </c:strRef>
          </c:cat>
          <c:val>
            <c:numRef>
              <c:f>'Medical College'!$D$21:$D$25</c:f>
              <c:numCache>
                <c:formatCode>General</c:formatCode>
                <c:ptCount val="5"/>
                <c:pt idx="0">
                  <c:v>35</c:v>
                </c:pt>
                <c:pt idx="1">
                  <c:v>59</c:v>
                </c:pt>
                <c:pt idx="2">
                  <c:v>191</c:v>
                </c:pt>
                <c:pt idx="3">
                  <c:v>396</c:v>
                </c:pt>
                <c:pt idx="4">
                  <c:v>978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'Medical College'!$E$20</c:f>
              <c:strCache>
                <c:ptCount val="1"/>
                <c:pt idx="0">
                  <c:v>PPIUCD Insertion</c:v>
                </c:pt>
              </c:strCache>
            </c:strRef>
          </c:tx>
          <c:spPr>
            <a:ln w="41275"/>
          </c:spPr>
          <c:marker>
            <c:spPr>
              <a:ln w="41275"/>
            </c:spPr>
          </c:marker>
          <c:dPt>
            <c:idx val="2"/>
            <c:marker>
              <c:spPr>
                <a:ln w="41275" cmpd="sng"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4"/>
            <c:bubble3D val="0"/>
            <c:spPr>
              <a:ln w="41275"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4.3478260869565313E-3"/>
                  <c:y val="-6.7567567567567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289855072464141E-2"/>
                  <c:y val="-5.855855855855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'Medical College'!$C$21:$C$25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 </c:v>
                </c:pt>
              </c:strCache>
            </c:strRef>
          </c:cat>
          <c:val>
            <c:numRef>
              <c:f>'Medical College'!$E$21:$E$25</c:f>
              <c:numCache>
                <c:formatCode>General</c:formatCode>
                <c:ptCount val="5"/>
                <c:pt idx="0">
                  <c:v>1525</c:v>
                </c:pt>
                <c:pt idx="1">
                  <c:v>3071</c:v>
                </c:pt>
                <c:pt idx="2">
                  <c:v>11849</c:v>
                </c:pt>
                <c:pt idx="3">
                  <c:v>41528</c:v>
                </c:pt>
                <c:pt idx="4">
                  <c:v>128694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601224"/>
        <c:axId val="402608672"/>
      </c:lineChart>
      <c:catAx>
        <c:axId val="402601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02608672"/>
        <c:crosses val="autoZero"/>
        <c:auto val="1"/>
        <c:lblAlgn val="ctr"/>
        <c:lblOffset val="100"/>
        <c:noMultiLvlLbl val="0"/>
      </c:catAx>
      <c:valAx>
        <c:axId val="402608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02601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631153714481344"/>
          <c:y val="6.9244342767964026E-2"/>
          <c:w val="0.33296382517403234"/>
          <c:h val="0.2556554586082114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A8512-2DC1-4AC5-8F63-7A00A3023E7D}" type="doc">
      <dgm:prSet loTypeId="urn:microsoft.com/office/officeart/2005/8/layout/vList5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IN"/>
        </a:p>
      </dgm:t>
    </dgm:pt>
    <dgm:pt modelId="{F5A95068-3E35-4825-91DE-DB5E2AB3F586}">
      <dgm:prSet phldrT="[Text]" custT="1"/>
      <dgm:spPr/>
      <dgm:t>
        <a:bodyPr/>
        <a:lstStyle/>
        <a:p>
          <a:r>
            <a:rPr lang="en-IN" sz="4700" dirty="0" smtClean="0"/>
            <a:t>Onsite Mentoring</a:t>
          </a:r>
          <a:endParaRPr lang="en-IN" sz="2800" dirty="0"/>
        </a:p>
      </dgm:t>
    </dgm:pt>
    <dgm:pt modelId="{48EB7803-3DFF-49EF-B9C5-6285351FCFE6}" type="parTrans" cxnId="{E6E913BF-F365-4832-927B-EB066B05A78C}">
      <dgm:prSet/>
      <dgm:spPr/>
      <dgm:t>
        <a:bodyPr/>
        <a:lstStyle/>
        <a:p>
          <a:endParaRPr lang="en-IN"/>
        </a:p>
      </dgm:t>
    </dgm:pt>
    <dgm:pt modelId="{C4A88DF4-A8BD-4FFB-8F89-9D5F94ECC008}" type="sibTrans" cxnId="{E6E913BF-F365-4832-927B-EB066B05A78C}">
      <dgm:prSet/>
      <dgm:spPr/>
      <dgm:t>
        <a:bodyPr/>
        <a:lstStyle/>
        <a:p>
          <a:endParaRPr lang="en-IN"/>
        </a:p>
      </dgm:t>
    </dgm:pt>
    <dgm:pt modelId="{3ADC9437-4DA4-45F3-8BD7-8EDCE8F94124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Low dose high frequency</a:t>
          </a:r>
          <a:endParaRPr lang="en-IN" sz="2000" b="1" dirty="0">
            <a:solidFill>
              <a:srgbClr val="C00000"/>
            </a:solidFill>
          </a:endParaRPr>
        </a:p>
      </dgm:t>
    </dgm:pt>
    <dgm:pt modelId="{7864EC3A-58F3-4F9B-AF64-14F810753C8F}" type="parTrans" cxnId="{6E2B5837-12B5-417A-8D62-B9F92626049E}">
      <dgm:prSet/>
      <dgm:spPr/>
      <dgm:t>
        <a:bodyPr/>
        <a:lstStyle/>
        <a:p>
          <a:endParaRPr lang="en-IN"/>
        </a:p>
      </dgm:t>
    </dgm:pt>
    <dgm:pt modelId="{CF8F0675-839C-47B0-9886-CA7123E20E74}" type="sibTrans" cxnId="{6E2B5837-12B5-417A-8D62-B9F92626049E}">
      <dgm:prSet/>
      <dgm:spPr/>
      <dgm:t>
        <a:bodyPr/>
        <a:lstStyle/>
        <a:p>
          <a:endParaRPr lang="en-IN"/>
        </a:p>
      </dgm:t>
    </dgm:pt>
    <dgm:pt modelId="{3F74FFF9-EDFB-4B9B-9B7A-C543D2108498}">
      <dgm:prSet phldrT="[Text]" custT="1"/>
      <dgm:spPr/>
      <dgm:t>
        <a:bodyPr/>
        <a:lstStyle/>
        <a:p>
          <a:r>
            <a:rPr lang="en-IN" sz="2000" b="1" dirty="0" smtClean="0">
              <a:solidFill>
                <a:srgbClr val="C00000"/>
              </a:solidFill>
            </a:rPr>
            <a:t>Theme based</a:t>
          </a:r>
          <a:endParaRPr lang="en-IN" sz="2000" b="1" dirty="0">
            <a:solidFill>
              <a:srgbClr val="C00000"/>
            </a:solidFill>
          </a:endParaRPr>
        </a:p>
      </dgm:t>
    </dgm:pt>
    <dgm:pt modelId="{59349C22-9736-4162-AA79-5E14D1B2534F}" type="parTrans" cxnId="{A2CA8C3F-2A87-4197-B3F0-0E913D50078C}">
      <dgm:prSet/>
      <dgm:spPr/>
      <dgm:t>
        <a:bodyPr/>
        <a:lstStyle/>
        <a:p>
          <a:endParaRPr lang="en-US"/>
        </a:p>
      </dgm:t>
    </dgm:pt>
    <dgm:pt modelId="{4CD87FE7-A210-452D-84EE-EE4873356CEF}" type="sibTrans" cxnId="{A2CA8C3F-2A87-4197-B3F0-0E913D50078C}">
      <dgm:prSet/>
      <dgm:spPr/>
      <dgm:t>
        <a:bodyPr/>
        <a:lstStyle/>
        <a:p>
          <a:endParaRPr lang="en-US"/>
        </a:p>
      </dgm:t>
    </dgm:pt>
    <dgm:pt modelId="{403C0BE9-F9B7-4A9C-8716-DA104B20D348}">
      <dgm:prSet phldrT="[Text]" custT="1"/>
      <dgm:spPr/>
      <dgm:t>
        <a:bodyPr/>
        <a:lstStyle/>
        <a:p>
          <a:r>
            <a:rPr lang="en-IN" sz="2000" dirty="0" smtClean="0"/>
            <a:t>Evidence based interventions</a:t>
          </a:r>
          <a:endParaRPr lang="en-IN" sz="2000" dirty="0"/>
        </a:p>
      </dgm:t>
    </dgm:pt>
    <dgm:pt modelId="{01393571-4D32-47C8-BA72-192305948B7E}" type="parTrans" cxnId="{3185F7B5-E5CB-45FE-A59A-B1535A2E9041}">
      <dgm:prSet/>
      <dgm:spPr/>
      <dgm:t>
        <a:bodyPr/>
        <a:lstStyle/>
        <a:p>
          <a:endParaRPr lang="en-US"/>
        </a:p>
      </dgm:t>
    </dgm:pt>
    <dgm:pt modelId="{5AF672E9-02C8-4C30-8CB6-5E65CB8A45FA}" type="sibTrans" cxnId="{3185F7B5-E5CB-45FE-A59A-B1535A2E9041}">
      <dgm:prSet/>
      <dgm:spPr/>
      <dgm:t>
        <a:bodyPr/>
        <a:lstStyle/>
        <a:p>
          <a:endParaRPr lang="en-US"/>
        </a:p>
      </dgm:t>
    </dgm:pt>
    <dgm:pt modelId="{7965882E-93F3-4931-B1AA-503AF47B6C40}">
      <dgm:prSet phldrT="[Text]" custT="1"/>
      <dgm:spPr/>
      <dgm:t>
        <a:bodyPr/>
        <a:lstStyle/>
        <a:p>
          <a:r>
            <a:rPr lang="en-IN" sz="2000" b="1" dirty="0" smtClean="0">
              <a:solidFill>
                <a:srgbClr val="C00000"/>
              </a:solidFill>
            </a:rPr>
            <a:t>Reaching critical mass</a:t>
          </a:r>
          <a:endParaRPr lang="en-IN" sz="2000" b="1" dirty="0">
            <a:solidFill>
              <a:srgbClr val="C00000"/>
            </a:solidFill>
          </a:endParaRPr>
        </a:p>
      </dgm:t>
    </dgm:pt>
    <dgm:pt modelId="{2729AA7D-6042-4197-A50F-518DFDCA3223}" type="parTrans" cxnId="{62AD5582-C887-4ADD-BBF8-D98008647154}">
      <dgm:prSet/>
      <dgm:spPr/>
      <dgm:t>
        <a:bodyPr/>
        <a:lstStyle/>
        <a:p>
          <a:endParaRPr lang="en-US"/>
        </a:p>
      </dgm:t>
    </dgm:pt>
    <dgm:pt modelId="{1DBB3747-798B-4ACF-98EE-F4AF96F84BA1}" type="sibTrans" cxnId="{62AD5582-C887-4ADD-BBF8-D98008647154}">
      <dgm:prSet/>
      <dgm:spPr/>
      <dgm:t>
        <a:bodyPr/>
        <a:lstStyle/>
        <a:p>
          <a:endParaRPr lang="en-US"/>
        </a:p>
      </dgm:t>
    </dgm:pt>
    <dgm:pt modelId="{90D5E7E9-1870-470D-9781-82707871056C}">
      <dgm:prSet phldrT="[Text]" custT="1"/>
      <dgm:spPr/>
      <dgm:t>
        <a:bodyPr/>
        <a:lstStyle/>
        <a:p>
          <a:endParaRPr lang="en-IN" sz="1200" dirty="0"/>
        </a:p>
      </dgm:t>
    </dgm:pt>
    <dgm:pt modelId="{73A23D63-F5ED-48B3-BE26-DA2152357F65}" type="parTrans" cxnId="{4A001FD7-2160-449C-9C37-4DDCB88FAD73}">
      <dgm:prSet/>
      <dgm:spPr/>
      <dgm:t>
        <a:bodyPr/>
        <a:lstStyle/>
        <a:p>
          <a:endParaRPr lang="en-US"/>
        </a:p>
      </dgm:t>
    </dgm:pt>
    <dgm:pt modelId="{BF955368-53C3-418F-921C-19D9AED0233F}" type="sibTrans" cxnId="{4A001FD7-2160-449C-9C37-4DDCB88FAD73}">
      <dgm:prSet/>
      <dgm:spPr/>
      <dgm:t>
        <a:bodyPr/>
        <a:lstStyle/>
        <a:p>
          <a:endParaRPr lang="en-US"/>
        </a:p>
      </dgm:t>
    </dgm:pt>
    <dgm:pt modelId="{E66DE91E-B6F1-4EAA-A4B7-23C5AD569DFD}">
      <dgm:prSet phldrT="[Text]" custT="1"/>
      <dgm:spPr/>
      <dgm:t>
        <a:bodyPr/>
        <a:lstStyle/>
        <a:p>
          <a:r>
            <a:rPr lang="en-IN" sz="2000" dirty="0" smtClean="0"/>
            <a:t>Supportive &amp; respectful learning </a:t>
          </a:r>
          <a:endParaRPr lang="en-IN" sz="2000" dirty="0"/>
        </a:p>
      </dgm:t>
    </dgm:pt>
    <dgm:pt modelId="{6716D62E-0EAD-4F2C-9AF6-7152B76E44A3}" type="parTrans" cxnId="{29A8DF68-2663-4911-A416-FC5AC6C9E94F}">
      <dgm:prSet/>
      <dgm:spPr/>
      <dgm:t>
        <a:bodyPr/>
        <a:lstStyle/>
        <a:p>
          <a:endParaRPr lang="en-US"/>
        </a:p>
      </dgm:t>
    </dgm:pt>
    <dgm:pt modelId="{9F6AB197-1D0E-4720-ABD9-0DC99F280B3B}" type="sibTrans" cxnId="{29A8DF68-2663-4911-A416-FC5AC6C9E94F}">
      <dgm:prSet/>
      <dgm:spPr/>
      <dgm:t>
        <a:bodyPr/>
        <a:lstStyle/>
        <a:p>
          <a:endParaRPr lang="en-US"/>
        </a:p>
      </dgm:t>
    </dgm:pt>
    <dgm:pt modelId="{74F927E0-D692-44C0-9D2F-F20EAC1DCC53}">
      <dgm:prSet phldrT="[Text]" custT="1"/>
      <dgm:spPr/>
      <dgm:t>
        <a:bodyPr/>
        <a:lstStyle/>
        <a:p>
          <a:r>
            <a:rPr lang="en-IN" sz="2000" b="1" dirty="0" smtClean="0">
              <a:solidFill>
                <a:srgbClr val="C00000"/>
              </a:solidFill>
            </a:rPr>
            <a:t>Creating local resource pool</a:t>
          </a:r>
          <a:endParaRPr lang="en-IN" sz="2000" b="1" dirty="0">
            <a:solidFill>
              <a:srgbClr val="C00000"/>
            </a:solidFill>
          </a:endParaRPr>
        </a:p>
      </dgm:t>
    </dgm:pt>
    <dgm:pt modelId="{44C7C680-C29C-48DF-AF2C-1E8B263323D4}" type="parTrans" cxnId="{91A37FC1-4671-4A22-9BD0-0FB8F090B3EF}">
      <dgm:prSet/>
      <dgm:spPr/>
      <dgm:t>
        <a:bodyPr/>
        <a:lstStyle/>
        <a:p>
          <a:endParaRPr lang="en-US"/>
        </a:p>
      </dgm:t>
    </dgm:pt>
    <dgm:pt modelId="{02A7C977-BD18-4C19-B08D-BB2B39639911}" type="sibTrans" cxnId="{91A37FC1-4671-4A22-9BD0-0FB8F090B3EF}">
      <dgm:prSet/>
      <dgm:spPr/>
      <dgm:t>
        <a:bodyPr/>
        <a:lstStyle/>
        <a:p>
          <a:endParaRPr lang="en-US"/>
        </a:p>
      </dgm:t>
    </dgm:pt>
    <dgm:pt modelId="{03C6423C-764B-4943-B4C0-EA752890D5BD}">
      <dgm:prSet phldrT="[Text]" custT="1"/>
      <dgm:spPr/>
      <dgm:t>
        <a:bodyPr/>
        <a:lstStyle/>
        <a:p>
          <a:r>
            <a:rPr lang="en-IN" sz="2000" dirty="0" smtClean="0"/>
            <a:t>On spot solution of issues</a:t>
          </a:r>
          <a:endParaRPr lang="en-IN" sz="2000" dirty="0"/>
        </a:p>
      </dgm:t>
    </dgm:pt>
    <dgm:pt modelId="{B3238A3B-3111-471F-A96C-B71F58DFAD4E}" type="parTrans" cxnId="{C0A97AA0-0D61-4A3D-A50D-85B4D7801B1D}">
      <dgm:prSet/>
      <dgm:spPr/>
      <dgm:t>
        <a:bodyPr/>
        <a:lstStyle/>
        <a:p>
          <a:endParaRPr lang="en-US"/>
        </a:p>
      </dgm:t>
    </dgm:pt>
    <dgm:pt modelId="{D0D3B991-23BB-439D-91F1-8888B45FDD9F}" type="sibTrans" cxnId="{C0A97AA0-0D61-4A3D-A50D-85B4D7801B1D}">
      <dgm:prSet/>
      <dgm:spPr/>
      <dgm:t>
        <a:bodyPr/>
        <a:lstStyle/>
        <a:p>
          <a:endParaRPr lang="en-US"/>
        </a:p>
      </dgm:t>
    </dgm:pt>
    <dgm:pt modelId="{625421C2-1D69-430F-94EA-0493E8D73ED7}">
      <dgm:prSet phldrT="[Text]" custT="1"/>
      <dgm:spPr/>
      <dgm:t>
        <a:bodyPr/>
        <a:lstStyle/>
        <a:p>
          <a:r>
            <a:rPr lang="en-IN" sz="2000" dirty="0" smtClean="0"/>
            <a:t>Learning by doing – hands on</a:t>
          </a:r>
          <a:endParaRPr lang="en-IN" sz="2000" dirty="0"/>
        </a:p>
      </dgm:t>
    </dgm:pt>
    <dgm:pt modelId="{250CF001-E18E-4512-9CD4-5A8BE1062DB6}" type="parTrans" cxnId="{5AF1D888-1E03-4221-ACBD-CE7DD74D1EDC}">
      <dgm:prSet/>
      <dgm:spPr/>
      <dgm:t>
        <a:bodyPr/>
        <a:lstStyle/>
        <a:p>
          <a:endParaRPr lang="en-US"/>
        </a:p>
      </dgm:t>
    </dgm:pt>
    <dgm:pt modelId="{0A8A0EF5-F0BA-476D-AD5B-659AB4D3731F}" type="sibTrans" cxnId="{5AF1D888-1E03-4221-ACBD-CE7DD74D1EDC}">
      <dgm:prSet/>
      <dgm:spPr/>
      <dgm:t>
        <a:bodyPr/>
        <a:lstStyle/>
        <a:p>
          <a:endParaRPr lang="en-US"/>
        </a:p>
      </dgm:t>
    </dgm:pt>
    <dgm:pt modelId="{6F29078A-0939-4038-82D5-E05CC4B1B6F8}">
      <dgm:prSet phldrT="[Text]" custT="1"/>
      <dgm:spPr/>
      <dgm:t>
        <a:bodyPr/>
        <a:lstStyle/>
        <a:p>
          <a:endParaRPr lang="en-IN" sz="2000" dirty="0"/>
        </a:p>
      </dgm:t>
    </dgm:pt>
    <dgm:pt modelId="{BE3CED5B-3D5F-4140-B148-43F12E10C9D8}" type="parTrans" cxnId="{25B3F021-BD67-4DE7-87A0-EE34E58E658C}">
      <dgm:prSet/>
      <dgm:spPr/>
      <dgm:t>
        <a:bodyPr/>
        <a:lstStyle/>
        <a:p>
          <a:endParaRPr lang="en-US"/>
        </a:p>
      </dgm:t>
    </dgm:pt>
    <dgm:pt modelId="{326C2F42-F21A-4D69-A732-3FC72E72D36D}" type="sibTrans" cxnId="{25B3F021-BD67-4DE7-87A0-EE34E58E658C}">
      <dgm:prSet/>
      <dgm:spPr/>
      <dgm:t>
        <a:bodyPr/>
        <a:lstStyle/>
        <a:p>
          <a:endParaRPr lang="en-US"/>
        </a:p>
      </dgm:t>
    </dgm:pt>
    <dgm:pt modelId="{3C5D3DA0-FD3E-473E-80E8-4103075CEABB}">
      <dgm:prSet phldrT="[Text]" custT="1"/>
      <dgm:spPr/>
      <dgm:t>
        <a:bodyPr/>
        <a:lstStyle/>
        <a:p>
          <a:r>
            <a:rPr lang="en-IN" sz="2000" dirty="0" smtClean="0"/>
            <a:t>Team skill building </a:t>
          </a:r>
          <a:endParaRPr lang="en-IN" sz="2000" dirty="0"/>
        </a:p>
      </dgm:t>
    </dgm:pt>
    <dgm:pt modelId="{808B70DB-CFF4-420C-8C98-50E05E0097B3}" type="parTrans" cxnId="{EB6006C4-986A-494A-99A6-E884DEB4C931}">
      <dgm:prSet/>
      <dgm:spPr/>
      <dgm:t>
        <a:bodyPr/>
        <a:lstStyle/>
        <a:p>
          <a:endParaRPr lang="en-US"/>
        </a:p>
      </dgm:t>
    </dgm:pt>
    <dgm:pt modelId="{A80258C6-F080-4427-8964-76050821AF74}" type="sibTrans" cxnId="{EB6006C4-986A-494A-99A6-E884DEB4C931}">
      <dgm:prSet/>
      <dgm:spPr/>
      <dgm:t>
        <a:bodyPr/>
        <a:lstStyle/>
        <a:p>
          <a:endParaRPr lang="en-US"/>
        </a:p>
      </dgm:t>
    </dgm:pt>
    <dgm:pt modelId="{F115AC83-3575-4D6A-A844-3E805AD9B6B5}">
      <dgm:prSet phldrT="[Text]" custT="1"/>
      <dgm:spPr/>
      <dgm:t>
        <a:bodyPr/>
        <a:lstStyle/>
        <a:p>
          <a:r>
            <a:rPr lang="en-IN" sz="2000" dirty="0" smtClean="0"/>
            <a:t>Regular post training follow  up</a:t>
          </a:r>
          <a:endParaRPr lang="en-IN" sz="2000" dirty="0"/>
        </a:p>
      </dgm:t>
    </dgm:pt>
    <dgm:pt modelId="{9113A7C0-E869-4BF1-8127-863907FD0D7A}" type="parTrans" cxnId="{95021C96-A772-457F-A50E-D75CD09FF6E3}">
      <dgm:prSet/>
      <dgm:spPr/>
      <dgm:t>
        <a:bodyPr/>
        <a:lstStyle/>
        <a:p>
          <a:endParaRPr lang="en-US"/>
        </a:p>
      </dgm:t>
    </dgm:pt>
    <dgm:pt modelId="{B87685BE-9722-414D-97B7-1589E1E15908}" type="sibTrans" cxnId="{95021C96-A772-457F-A50E-D75CD09FF6E3}">
      <dgm:prSet/>
      <dgm:spPr/>
      <dgm:t>
        <a:bodyPr/>
        <a:lstStyle/>
        <a:p>
          <a:endParaRPr lang="en-US"/>
        </a:p>
      </dgm:t>
    </dgm:pt>
    <dgm:pt modelId="{4455C876-78E9-4A0A-AF01-2A8050D201D0}">
      <dgm:prSet phldrT="[Text]" custT="1"/>
      <dgm:spPr/>
      <dgm:t>
        <a:bodyPr/>
        <a:lstStyle/>
        <a:p>
          <a:r>
            <a:rPr lang="en-IN" sz="2000" b="1" dirty="0" smtClean="0">
              <a:solidFill>
                <a:srgbClr val="C00000"/>
              </a:solidFill>
            </a:rPr>
            <a:t>Focus on Quality of Care (Intrapartum and essential newborn care)</a:t>
          </a:r>
          <a:endParaRPr lang="en-IN" sz="2000" dirty="0">
            <a:solidFill>
              <a:srgbClr val="C00000"/>
            </a:solidFill>
          </a:endParaRPr>
        </a:p>
      </dgm:t>
    </dgm:pt>
    <dgm:pt modelId="{66E72377-FE8A-4D53-9646-278573EE15F3}" type="parTrans" cxnId="{F4154095-6E31-414B-B025-85E9CE4C663F}">
      <dgm:prSet/>
      <dgm:spPr/>
      <dgm:t>
        <a:bodyPr/>
        <a:lstStyle/>
        <a:p>
          <a:endParaRPr lang="en-US"/>
        </a:p>
      </dgm:t>
    </dgm:pt>
    <dgm:pt modelId="{156582B4-9920-41F6-8784-B74FAC915303}" type="sibTrans" cxnId="{F4154095-6E31-414B-B025-85E9CE4C663F}">
      <dgm:prSet/>
      <dgm:spPr/>
      <dgm:t>
        <a:bodyPr/>
        <a:lstStyle/>
        <a:p>
          <a:endParaRPr lang="en-US"/>
        </a:p>
      </dgm:t>
    </dgm:pt>
    <dgm:pt modelId="{E4D95CDC-4FCA-4F47-97DF-53C729DFCB1A}">
      <dgm:prSet phldrT="[Text]" custT="1"/>
      <dgm:spPr/>
      <dgm:t>
        <a:bodyPr/>
        <a:lstStyle/>
        <a:p>
          <a:r>
            <a:rPr lang="en-IN" sz="2000" dirty="0" smtClean="0"/>
            <a:t>Generating healthy competition</a:t>
          </a:r>
          <a:endParaRPr lang="en-IN" sz="2000" dirty="0"/>
        </a:p>
      </dgm:t>
    </dgm:pt>
    <dgm:pt modelId="{FE8D85F3-60DA-4938-9854-8D69B5CA6E93}" type="parTrans" cxnId="{8656C18F-CBEC-4740-BCC3-F343E88E4ACC}">
      <dgm:prSet/>
      <dgm:spPr/>
      <dgm:t>
        <a:bodyPr/>
        <a:lstStyle/>
        <a:p>
          <a:endParaRPr lang="en-US"/>
        </a:p>
      </dgm:t>
    </dgm:pt>
    <dgm:pt modelId="{114AC113-06AA-4912-A135-08DDFBDA9FF8}" type="sibTrans" cxnId="{8656C18F-CBEC-4740-BCC3-F343E88E4ACC}">
      <dgm:prSet/>
      <dgm:spPr/>
      <dgm:t>
        <a:bodyPr/>
        <a:lstStyle/>
        <a:p>
          <a:endParaRPr lang="en-US"/>
        </a:p>
      </dgm:t>
    </dgm:pt>
    <dgm:pt modelId="{3AF7A9B6-9F56-4EC8-B08A-7E201F81D39A}" type="pres">
      <dgm:prSet presAssocID="{002A8512-2DC1-4AC5-8F63-7A00A3023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03782AF-553E-4479-9987-A7D0991FFBD3}" type="pres">
      <dgm:prSet presAssocID="{F5A95068-3E35-4825-91DE-DB5E2AB3F586}" presName="linNode" presStyleCnt="0"/>
      <dgm:spPr/>
      <dgm:t>
        <a:bodyPr/>
        <a:lstStyle/>
        <a:p>
          <a:endParaRPr lang="en-US"/>
        </a:p>
      </dgm:t>
    </dgm:pt>
    <dgm:pt modelId="{03035717-310F-498E-BF07-1D678F199F25}" type="pres">
      <dgm:prSet presAssocID="{F5A95068-3E35-4825-91DE-DB5E2AB3F58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1A58FC-3267-4392-81B5-9CE427756399}" type="pres">
      <dgm:prSet presAssocID="{F5A95068-3E35-4825-91DE-DB5E2AB3F586}" presName="descendantText" presStyleLbl="alignAccFollowNode1" presStyleIdx="0" presStyleCnt="1" custScaleX="90799" custScaleY="12512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9A8DF68-2663-4911-A416-FC5AC6C9E94F}" srcId="{F5A95068-3E35-4825-91DE-DB5E2AB3F586}" destId="{E66DE91E-B6F1-4EAA-A4B7-23C5AD569DFD}" srcOrd="5" destOrd="0" parTransId="{6716D62E-0EAD-4F2C-9AF6-7152B76E44A3}" sibTransId="{9F6AB197-1D0E-4720-ABD9-0DC99F280B3B}"/>
    <dgm:cxn modelId="{C0A97AA0-0D61-4A3D-A50D-85B4D7801B1D}" srcId="{F5A95068-3E35-4825-91DE-DB5E2AB3F586}" destId="{03C6423C-764B-4943-B4C0-EA752890D5BD}" srcOrd="7" destOrd="0" parTransId="{B3238A3B-3111-471F-A96C-B71F58DFAD4E}" sibTransId="{D0D3B991-23BB-439D-91F1-8888B45FDD9F}"/>
    <dgm:cxn modelId="{F4154095-6E31-414B-B025-85E9CE4C663F}" srcId="{F5A95068-3E35-4825-91DE-DB5E2AB3F586}" destId="{4455C876-78E9-4A0A-AF01-2A8050D201D0}" srcOrd="1" destOrd="0" parTransId="{66E72377-FE8A-4D53-9646-278573EE15F3}" sibTransId="{156582B4-9920-41F6-8784-B74FAC915303}"/>
    <dgm:cxn modelId="{CE5D6971-3A21-4AA7-9B28-99AA766F2986}" type="presOf" srcId="{4455C876-78E9-4A0A-AF01-2A8050D201D0}" destId="{841A58FC-3267-4392-81B5-9CE427756399}" srcOrd="0" destOrd="1" presId="urn:microsoft.com/office/officeart/2005/8/layout/vList5"/>
    <dgm:cxn modelId="{22B16AA7-2F11-414A-9D48-7A4C2BD40E9E}" type="presOf" srcId="{002A8512-2DC1-4AC5-8F63-7A00A3023E7D}" destId="{3AF7A9B6-9F56-4EC8-B08A-7E201F81D39A}" srcOrd="0" destOrd="0" presId="urn:microsoft.com/office/officeart/2005/8/layout/vList5"/>
    <dgm:cxn modelId="{249B918D-B00E-4AED-98B7-6C42A3921DDC}" type="presOf" srcId="{74F927E0-D692-44C0-9D2F-F20EAC1DCC53}" destId="{841A58FC-3267-4392-81B5-9CE427756399}" srcOrd="0" destOrd="6" presId="urn:microsoft.com/office/officeart/2005/8/layout/vList5"/>
    <dgm:cxn modelId="{3B04FAC1-39E8-4B05-988D-29AFDAB9C69C}" type="presOf" srcId="{625421C2-1D69-430F-94EA-0493E8D73ED7}" destId="{841A58FC-3267-4392-81B5-9CE427756399}" srcOrd="0" destOrd="8" presId="urn:microsoft.com/office/officeart/2005/8/layout/vList5"/>
    <dgm:cxn modelId="{65E608DD-3954-4CD1-B207-C9112B9383FF}" type="presOf" srcId="{E4D95CDC-4FCA-4F47-97DF-53C729DFCB1A}" destId="{841A58FC-3267-4392-81B5-9CE427756399}" srcOrd="0" destOrd="11" presId="urn:microsoft.com/office/officeart/2005/8/layout/vList5"/>
    <dgm:cxn modelId="{25B3F021-BD67-4DE7-87A0-EE34E58E658C}" srcId="{F5A95068-3E35-4825-91DE-DB5E2AB3F586}" destId="{6F29078A-0939-4038-82D5-E05CC4B1B6F8}" srcOrd="12" destOrd="0" parTransId="{BE3CED5B-3D5F-4140-B148-43F12E10C9D8}" sibTransId="{326C2F42-F21A-4D69-A732-3FC72E72D36D}"/>
    <dgm:cxn modelId="{45A84753-D2E5-4077-AB45-26C86B89A6CD}" type="presOf" srcId="{F5A95068-3E35-4825-91DE-DB5E2AB3F586}" destId="{03035717-310F-498E-BF07-1D678F199F25}" srcOrd="0" destOrd="0" presId="urn:microsoft.com/office/officeart/2005/8/layout/vList5"/>
    <dgm:cxn modelId="{8656C18F-CBEC-4740-BCC3-F343E88E4ACC}" srcId="{F5A95068-3E35-4825-91DE-DB5E2AB3F586}" destId="{E4D95CDC-4FCA-4F47-97DF-53C729DFCB1A}" srcOrd="11" destOrd="0" parTransId="{FE8D85F3-60DA-4938-9854-8D69B5CA6E93}" sibTransId="{114AC113-06AA-4912-A135-08DDFBDA9FF8}"/>
    <dgm:cxn modelId="{E6E913BF-F365-4832-927B-EB066B05A78C}" srcId="{002A8512-2DC1-4AC5-8F63-7A00A3023E7D}" destId="{F5A95068-3E35-4825-91DE-DB5E2AB3F586}" srcOrd="0" destOrd="0" parTransId="{48EB7803-3DFF-49EF-B9C5-6285351FCFE6}" sibTransId="{C4A88DF4-A8BD-4FFB-8F89-9D5F94ECC008}"/>
    <dgm:cxn modelId="{EB6006C4-986A-494A-99A6-E884DEB4C931}" srcId="{F5A95068-3E35-4825-91DE-DB5E2AB3F586}" destId="{3C5D3DA0-FD3E-473E-80E8-4103075CEABB}" srcOrd="4" destOrd="0" parTransId="{808B70DB-CFF4-420C-8C98-50E05E0097B3}" sibTransId="{A80258C6-F080-4427-8964-76050821AF74}"/>
    <dgm:cxn modelId="{DC222A35-64EC-4CA5-83E8-FFD68DCA5F55}" type="presOf" srcId="{3C5D3DA0-FD3E-473E-80E8-4103075CEABB}" destId="{841A58FC-3267-4392-81B5-9CE427756399}" srcOrd="0" destOrd="4" presId="urn:microsoft.com/office/officeart/2005/8/layout/vList5"/>
    <dgm:cxn modelId="{FDBFF306-850F-4E9A-9CED-27A15DD558B6}" type="presOf" srcId="{3ADC9437-4DA4-45F3-8BD7-8EDCE8F94124}" destId="{841A58FC-3267-4392-81B5-9CE427756399}" srcOrd="0" destOrd="0" presId="urn:microsoft.com/office/officeart/2005/8/layout/vList5"/>
    <dgm:cxn modelId="{C2EE327A-E886-4F3A-89BD-B62F926947E4}" type="presOf" srcId="{90D5E7E9-1870-470D-9781-82707871056C}" destId="{841A58FC-3267-4392-81B5-9CE427756399}" srcOrd="0" destOrd="13" presId="urn:microsoft.com/office/officeart/2005/8/layout/vList5"/>
    <dgm:cxn modelId="{A2CA8C3F-2A87-4197-B3F0-0E913D50078C}" srcId="{F5A95068-3E35-4825-91DE-DB5E2AB3F586}" destId="{3F74FFF9-EDFB-4B9B-9B7A-C543D2108498}" srcOrd="2" destOrd="0" parTransId="{59349C22-9736-4162-AA79-5E14D1B2534F}" sibTransId="{4CD87FE7-A210-452D-84EE-EE4873356CEF}"/>
    <dgm:cxn modelId="{F0B1D779-AA11-440D-B179-03F89D279272}" type="presOf" srcId="{7965882E-93F3-4931-B1AA-503AF47B6C40}" destId="{841A58FC-3267-4392-81B5-9CE427756399}" srcOrd="0" destOrd="9" presId="urn:microsoft.com/office/officeart/2005/8/layout/vList5"/>
    <dgm:cxn modelId="{95021C96-A772-457F-A50E-D75CD09FF6E3}" srcId="{F5A95068-3E35-4825-91DE-DB5E2AB3F586}" destId="{F115AC83-3575-4D6A-A844-3E805AD9B6B5}" srcOrd="10" destOrd="0" parTransId="{9113A7C0-E869-4BF1-8127-863907FD0D7A}" sibTransId="{B87685BE-9722-414D-97B7-1589E1E15908}"/>
    <dgm:cxn modelId="{451D592A-5539-40AB-8B52-D501A0828396}" type="presOf" srcId="{6F29078A-0939-4038-82D5-E05CC4B1B6F8}" destId="{841A58FC-3267-4392-81B5-9CE427756399}" srcOrd="0" destOrd="12" presId="urn:microsoft.com/office/officeart/2005/8/layout/vList5"/>
    <dgm:cxn modelId="{6E2B5837-12B5-417A-8D62-B9F92626049E}" srcId="{F5A95068-3E35-4825-91DE-DB5E2AB3F586}" destId="{3ADC9437-4DA4-45F3-8BD7-8EDCE8F94124}" srcOrd="0" destOrd="0" parTransId="{7864EC3A-58F3-4F9B-AF64-14F810753C8F}" sibTransId="{CF8F0675-839C-47B0-9886-CA7123E20E74}"/>
    <dgm:cxn modelId="{82C252F5-5E3E-4EEF-A049-6884344B5722}" type="presOf" srcId="{3F74FFF9-EDFB-4B9B-9B7A-C543D2108498}" destId="{841A58FC-3267-4392-81B5-9CE427756399}" srcOrd="0" destOrd="2" presId="urn:microsoft.com/office/officeart/2005/8/layout/vList5"/>
    <dgm:cxn modelId="{CCA7C438-F177-4628-B9A1-9BE0B4EBE60D}" type="presOf" srcId="{03C6423C-764B-4943-B4C0-EA752890D5BD}" destId="{841A58FC-3267-4392-81B5-9CE427756399}" srcOrd="0" destOrd="7" presId="urn:microsoft.com/office/officeart/2005/8/layout/vList5"/>
    <dgm:cxn modelId="{91A37FC1-4671-4A22-9BD0-0FB8F090B3EF}" srcId="{F5A95068-3E35-4825-91DE-DB5E2AB3F586}" destId="{74F927E0-D692-44C0-9D2F-F20EAC1DCC53}" srcOrd="6" destOrd="0" parTransId="{44C7C680-C29C-48DF-AF2C-1E8B263323D4}" sibTransId="{02A7C977-BD18-4C19-B08D-BB2B39639911}"/>
    <dgm:cxn modelId="{4A001FD7-2160-449C-9C37-4DDCB88FAD73}" srcId="{F5A95068-3E35-4825-91DE-DB5E2AB3F586}" destId="{90D5E7E9-1870-470D-9781-82707871056C}" srcOrd="13" destOrd="0" parTransId="{73A23D63-F5ED-48B3-BE26-DA2152357F65}" sibTransId="{BF955368-53C3-418F-921C-19D9AED0233F}"/>
    <dgm:cxn modelId="{5AF1D888-1E03-4221-ACBD-CE7DD74D1EDC}" srcId="{F5A95068-3E35-4825-91DE-DB5E2AB3F586}" destId="{625421C2-1D69-430F-94EA-0493E8D73ED7}" srcOrd="8" destOrd="0" parTransId="{250CF001-E18E-4512-9CD4-5A8BE1062DB6}" sibTransId="{0A8A0EF5-F0BA-476D-AD5B-659AB4D3731F}"/>
    <dgm:cxn modelId="{48184A96-A6EF-4B3A-9C3B-4B60F7438707}" type="presOf" srcId="{E66DE91E-B6F1-4EAA-A4B7-23C5AD569DFD}" destId="{841A58FC-3267-4392-81B5-9CE427756399}" srcOrd="0" destOrd="5" presId="urn:microsoft.com/office/officeart/2005/8/layout/vList5"/>
    <dgm:cxn modelId="{1FB356D8-727A-42F4-9793-976AA01B230D}" type="presOf" srcId="{403C0BE9-F9B7-4A9C-8716-DA104B20D348}" destId="{841A58FC-3267-4392-81B5-9CE427756399}" srcOrd="0" destOrd="3" presId="urn:microsoft.com/office/officeart/2005/8/layout/vList5"/>
    <dgm:cxn modelId="{3572876A-9D38-4626-A0A9-7DC469E70B27}" type="presOf" srcId="{F115AC83-3575-4D6A-A844-3E805AD9B6B5}" destId="{841A58FC-3267-4392-81B5-9CE427756399}" srcOrd="0" destOrd="10" presId="urn:microsoft.com/office/officeart/2005/8/layout/vList5"/>
    <dgm:cxn modelId="{62AD5582-C887-4ADD-BBF8-D98008647154}" srcId="{F5A95068-3E35-4825-91DE-DB5E2AB3F586}" destId="{7965882E-93F3-4931-B1AA-503AF47B6C40}" srcOrd="9" destOrd="0" parTransId="{2729AA7D-6042-4197-A50F-518DFDCA3223}" sibTransId="{1DBB3747-798B-4ACF-98EE-F4AF96F84BA1}"/>
    <dgm:cxn modelId="{3185F7B5-E5CB-45FE-A59A-B1535A2E9041}" srcId="{F5A95068-3E35-4825-91DE-DB5E2AB3F586}" destId="{403C0BE9-F9B7-4A9C-8716-DA104B20D348}" srcOrd="3" destOrd="0" parTransId="{01393571-4D32-47C8-BA72-192305948B7E}" sibTransId="{5AF672E9-02C8-4C30-8CB6-5E65CB8A45FA}"/>
    <dgm:cxn modelId="{6E11630C-7DCA-45CF-9518-B4FC03E5D2E7}" type="presParOf" srcId="{3AF7A9B6-9F56-4EC8-B08A-7E201F81D39A}" destId="{003782AF-553E-4479-9987-A7D0991FFBD3}" srcOrd="0" destOrd="0" presId="urn:microsoft.com/office/officeart/2005/8/layout/vList5"/>
    <dgm:cxn modelId="{5A151D4A-D0BD-4826-8CA6-B6CE2245C8D2}" type="presParOf" srcId="{003782AF-553E-4479-9987-A7D0991FFBD3}" destId="{03035717-310F-498E-BF07-1D678F199F25}" srcOrd="0" destOrd="0" presId="urn:microsoft.com/office/officeart/2005/8/layout/vList5"/>
    <dgm:cxn modelId="{DC542075-481F-41A8-A73C-1CC554CF3DF6}" type="presParOf" srcId="{003782AF-553E-4479-9987-A7D0991FFBD3}" destId="{841A58FC-3267-4392-81B5-9CE4277563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A8512-2DC1-4AC5-8F63-7A00A3023E7D}" type="doc">
      <dgm:prSet loTypeId="urn:microsoft.com/office/officeart/2005/8/layout/vList5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IN"/>
        </a:p>
      </dgm:t>
    </dgm:pt>
    <dgm:pt modelId="{F5A95068-3E35-4825-91DE-DB5E2AB3F586}">
      <dgm:prSet phldrT="[Text]" custT="1"/>
      <dgm:spPr/>
      <dgm:t>
        <a:bodyPr/>
        <a:lstStyle/>
        <a:p>
          <a:r>
            <a:rPr lang="en-IN" sz="4700" dirty="0" smtClean="0"/>
            <a:t>Themes</a:t>
          </a:r>
          <a:endParaRPr lang="en-IN" sz="2800" dirty="0"/>
        </a:p>
      </dgm:t>
    </dgm:pt>
    <dgm:pt modelId="{48EB7803-3DFF-49EF-B9C5-6285351FCFE6}" type="parTrans" cxnId="{E6E913BF-F365-4832-927B-EB066B05A78C}">
      <dgm:prSet/>
      <dgm:spPr/>
      <dgm:t>
        <a:bodyPr/>
        <a:lstStyle/>
        <a:p>
          <a:endParaRPr lang="en-IN"/>
        </a:p>
      </dgm:t>
    </dgm:pt>
    <dgm:pt modelId="{C4A88DF4-A8BD-4FFB-8F89-9D5F94ECC008}" type="sibTrans" cxnId="{E6E913BF-F365-4832-927B-EB066B05A78C}">
      <dgm:prSet/>
      <dgm:spPr/>
      <dgm:t>
        <a:bodyPr/>
        <a:lstStyle/>
        <a:p>
          <a:endParaRPr lang="en-IN"/>
        </a:p>
      </dgm:t>
    </dgm:pt>
    <dgm:pt modelId="{3ADC9437-4DA4-45F3-8BD7-8EDCE8F94124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dirty="0" smtClean="0"/>
            <a:t> Newborn Resuscitation</a:t>
          </a:r>
          <a:endParaRPr lang="en-IN" sz="2000" b="1" dirty="0"/>
        </a:p>
      </dgm:t>
    </dgm:pt>
    <dgm:pt modelId="{7864EC3A-58F3-4F9B-AF64-14F810753C8F}" type="parTrans" cxnId="{6E2B5837-12B5-417A-8D62-B9F92626049E}">
      <dgm:prSet/>
      <dgm:spPr/>
      <dgm:t>
        <a:bodyPr/>
        <a:lstStyle/>
        <a:p>
          <a:endParaRPr lang="en-IN"/>
        </a:p>
      </dgm:t>
    </dgm:pt>
    <dgm:pt modelId="{CF8F0675-839C-47B0-9886-CA7123E20E74}" type="sibTrans" cxnId="{6E2B5837-12B5-417A-8D62-B9F92626049E}">
      <dgm:prSet/>
      <dgm:spPr/>
      <dgm:t>
        <a:bodyPr/>
        <a:lstStyle/>
        <a:p>
          <a:endParaRPr lang="en-IN"/>
        </a:p>
      </dgm:t>
    </dgm:pt>
    <dgm:pt modelId="{EE42D360-1594-4EEF-8B2A-74F6DA88FC42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dirty="0" smtClean="0"/>
            <a:t> Intrapartum Care including obstetric 	complications  management</a:t>
          </a:r>
          <a:endParaRPr lang="en-IN" sz="2000" dirty="0"/>
        </a:p>
      </dgm:t>
    </dgm:pt>
    <dgm:pt modelId="{54DB3092-E1DF-47C2-9685-5F2832F8A445}" type="parTrans" cxnId="{977D98AB-DF15-47BB-8797-3AA64E94D619}">
      <dgm:prSet/>
      <dgm:spPr/>
      <dgm:t>
        <a:bodyPr/>
        <a:lstStyle/>
        <a:p>
          <a:endParaRPr lang="en-US"/>
        </a:p>
      </dgm:t>
    </dgm:pt>
    <dgm:pt modelId="{35B9B74A-94A3-42A3-91D7-B00A41C7C82A}" type="sibTrans" cxnId="{977D98AB-DF15-47BB-8797-3AA64E94D619}">
      <dgm:prSet/>
      <dgm:spPr/>
      <dgm:t>
        <a:bodyPr/>
        <a:lstStyle/>
        <a:p>
          <a:endParaRPr lang="en-US"/>
        </a:p>
      </dgm:t>
    </dgm:pt>
    <dgm:pt modelId="{3158EBC5-D3B9-4B78-84A6-A7D2F6054C37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dirty="0" smtClean="0"/>
            <a:t> Care of Small and Sick Newborns</a:t>
          </a:r>
          <a:endParaRPr lang="en-IN" sz="2000" dirty="0"/>
        </a:p>
      </dgm:t>
    </dgm:pt>
    <dgm:pt modelId="{96C91C38-508B-4217-AC41-5AB7F251B22E}" type="parTrans" cxnId="{9A5C2C9B-B2DD-4296-AAB9-6BE3F5E68E50}">
      <dgm:prSet/>
      <dgm:spPr/>
      <dgm:t>
        <a:bodyPr/>
        <a:lstStyle/>
        <a:p>
          <a:endParaRPr lang="en-US"/>
        </a:p>
      </dgm:t>
    </dgm:pt>
    <dgm:pt modelId="{E6F7A156-4408-4F3A-8BE0-56282850E480}" type="sibTrans" cxnId="{9A5C2C9B-B2DD-4296-AAB9-6BE3F5E68E50}">
      <dgm:prSet/>
      <dgm:spPr/>
      <dgm:t>
        <a:bodyPr/>
        <a:lstStyle/>
        <a:p>
          <a:endParaRPr lang="en-US"/>
        </a:p>
      </dgm:t>
    </dgm:pt>
    <dgm:pt modelId="{938278D3-C64C-4538-A921-2E9C8FD97632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dirty="0" smtClean="0"/>
            <a:t> Essential Newborn Care</a:t>
          </a:r>
          <a:endParaRPr lang="en-IN" sz="2000" dirty="0"/>
        </a:p>
      </dgm:t>
    </dgm:pt>
    <dgm:pt modelId="{333741BF-7B2F-451D-AF15-02F8FA63D137}" type="parTrans" cxnId="{76CF35B9-256C-4B2A-A145-C4E61E4E5A6C}">
      <dgm:prSet/>
      <dgm:spPr/>
      <dgm:t>
        <a:bodyPr/>
        <a:lstStyle/>
        <a:p>
          <a:endParaRPr lang="en-US"/>
        </a:p>
      </dgm:t>
    </dgm:pt>
    <dgm:pt modelId="{4641ED9D-D9A8-43DA-B0CF-46452F3FA489}" type="sibTrans" cxnId="{76CF35B9-256C-4B2A-A145-C4E61E4E5A6C}">
      <dgm:prSet/>
      <dgm:spPr/>
      <dgm:t>
        <a:bodyPr/>
        <a:lstStyle/>
        <a:p>
          <a:endParaRPr lang="en-US"/>
        </a:p>
      </dgm:t>
    </dgm:pt>
    <dgm:pt modelId="{D3B4C9B5-9D8D-45B4-A258-414841CE4BE5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dirty="0" smtClean="0"/>
            <a:t> Infection Prevention and Management</a:t>
          </a:r>
          <a:endParaRPr lang="en-IN" sz="2000" dirty="0"/>
        </a:p>
      </dgm:t>
    </dgm:pt>
    <dgm:pt modelId="{9146C1D1-D0BB-4CA0-844C-58F12801CA9E}" type="parTrans" cxnId="{1BC80E87-0E73-4F2D-B25C-679D93E6E2FA}">
      <dgm:prSet/>
      <dgm:spPr/>
      <dgm:t>
        <a:bodyPr/>
        <a:lstStyle/>
        <a:p>
          <a:endParaRPr lang="en-US"/>
        </a:p>
      </dgm:t>
    </dgm:pt>
    <dgm:pt modelId="{1B17786A-A9BA-4C66-AC69-35D177135E95}" type="sibTrans" cxnId="{1BC80E87-0E73-4F2D-B25C-679D93E6E2FA}">
      <dgm:prSet/>
      <dgm:spPr/>
      <dgm:t>
        <a:bodyPr/>
        <a:lstStyle/>
        <a:p>
          <a:endParaRPr lang="en-US"/>
        </a:p>
      </dgm:t>
    </dgm:pt>
    <dgm:pt modelId="{FD6EA08A-6841-49F3-9759-882CBB36CDF0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dirty="0" smtClean="0"/>
            <a:t> Prevention of Parent to child transmission</a:t>
          </a:r>
          <a:endParaRPr lang="en-IN" sz="2000" dirty="0"/>
        </a:p>
      </dgm:t>
    </dgm:pt>
    <dgm:pt modelId="{584AE4EA-F61F-4928-A6DD-177D62708749}" type="parTrans" cxnId="{DE5BCD77-196B-4232-AA01-B205CF282CDD}">
      <dgm:prSet/>
      <dgm:spPr/>
      <dgm:t>
        <a:bodyPr/>
        <a:lstStyle/>
        <a:p>
          <a:endParaRPr lang="en-US"/>
        </a:p>
      </dgm:t>
    </dgm:pt>
    <dgm:pt modelId="{24D37E20-933F-4358-9939-9C0C516076E0}" type="sibTrans" cxnId="{DE5BCD77-196B-4232-AA01-B205CF282CDD}">
      <dgm:prSet/>
      <dgm:spPr/>
      <dgm:t>
        <a:bodyPr/>
        <a:lstStyle/>
        <a:p>
          <a:endParaRPr lang="en-US"/>
        </a:p>
      </dgm:t>
    </dgm:pt>
    <dgm:pt modelId="{C9C70EBF-5D83-4BF9-9487-2008874F74A7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b="1" dirty="0" smtClean="0"/>
            <a:t> Appreciative Inquiry – Discovery and 	Dreaming</a:t>
          </a:r>
          <a:endParaRPr lang="en-IN" sz="2000" b="1" dirty="0"/>
        </a:p>
      </dgm:t>
    </dgm:pt>
    <dgm:pt modelId="{660183A5-7C86-426D-80D6-1BB423032896}" type="parTrans" cxnId="{88006F05-FEA7-49E9-A4E7-01A12B03B241}">
      <dgm:prSet/>
      <dgm:spPr/>
      <dgm:t>
        <a:bodyPr/>
        <a:lstStyle/>
        <a:p>
          <a:endParaRPr lang="en-US"/>
        </a:p>
      </dgm:t>
    </dgm:pt>
    <dgm:pt modelId="{E21B001C-7801-4C74-ACE6-6A0ACDE9E482}" type="sibTrans" cxnId="{88006F05-FEA7-49E9-A4E7-01A12B03B241}">
      <dgm:prSet/>
      <dgm:spPr/>
      <dgm:t>
        <a:bodyPr/>
        <a:lstStyle/>
        <a:p>
          <a:endParaRPr lang="en-US"/>
        </a:p>
      </dgm:t>
    </dgm:pt>
    <dgm:pt modelId="{62724F7E-CE0A-43E3-85C3-7C51E12A7D90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b="1" dirty="0" smtClean="0"/>
            <a:t> Appreciative Inquiry – Designing &amp;  	Delivery , Vision 2020</a:t>
          </a:r>
          <a:endParaRPr lang="en-IN" sz="2000" b="1" dirty="0"/>
        </a:p>
      </dgm:t>
    </dgm:pt>
    <dgm:pt modelId="{CD72DE7A-328B-4678-BB78-3F620CF7F72C}" type="parTrans" cxnId="{F1515531-EEB9-4C9B-A2D8-1357197D861F}">
      <dgm:prSet/>
      <dgm:spPr/>
      <dgm:t>
        <a:bodyPr/>
        <a:lstStyle/>
        <a:p>
          <a:endParaRPr lang="en-US"/>
        </a:p>
      </dgm:t>
    </dgm:pt>
    <dgm:pt modelId="{16D52E59-8DC5-4C26-B3ED-ED8876D8AA2C}" type="sibTrans" cxnId="{F1515531-EEB9-4C9B-A2D8-1357197D861F}">
      <dgm:prSet/>
      <dgm:spPr/>
      <dgm:t>
        <a:bodyPr/>
        <a:lstStyle/>
        <a:p>
          <a:endParaRPr lang="en-US"/>
        </a:p>
      </dgm:t>
    </dgm:pt>
    <dgm:pt modelId="{5994C9F2-588F-4080-847C-1285EAB3EF32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2000" dirty="0" smtClean="0"/>
            <a:t> Post Partum IUCD</a:t>
          </a:r>
          <a:endParaRPr lang="en-IN" sz="2000" dirty="0"/>
        </a:p>
      </dgm:t>
    </dgm:pt>
    <dgm:pt modelId="{7223DD01-232F-42AC-8E56-86443B398DBC}" type="parTrans" cxnId="{1810F7B1-C806-4C4F-B2C9-704A97D067BF}">
      <dgm:prSet/>
      <dgm:spPr/>
      <dgm:t>
        <a:bodyPr/>
        <a:lstStyle/>
        <a:p>
          <a:endParaRPr lang="en-US"/>
        </a:p>
      </dgm:t>
    </dgm:pt>
    <dgm:pt modelId="{35806FE9-DF81-49FA-A47F-2F476A3245AC}" type="sibTrans" cxnId="{1810F7B1-C806-4C4F-B2C9-704A97D067BF}">
      <dgm:prSet/>
      <dgm:spPr/>
      <dgm:t>
        <a:bodyPr/>
        <a:lstStyle/>
        <a:p>
          <a:endParaRPr lang="en-US"/>
        </a:p>
      </dgm:t>
    </dgm:pt>
    <dgm:pt modelId="{121E8051-16EE-4AB4-B61B-02EA0B2DB4EC}">
      <dgm:prSet phldrT="[Text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2000" dirty="0"/>
        </a:p>
      </dgm:t>
    </dgm:pt>
    <dgm:pt modelId="{912B3C05-0068-4EF6-9FCE-9869AF394B32}" type="parTrans" cxnId="{FD4A2AC9-8148-45EF-8C74-46CE49F0B73D}">
      <dgm:prSet/>
      <dgm:spPr/>
      <dgm:t>
        <a:bodyPr/>
        <a:lstStyle/>
        <a:p>
          <a:endParaRPr lang="en-US"/>
        </a:p>
      </dgm:t>
    </dgm:pt>
    <dgm:pt modelId="{58F5084D-15A9-4CCD-B282-820A0731FF8A}" type="sibTrans" cxnId="{FD4A2AC9-8148-45EF-8C74-46CE49F0B73D}">
      <dgm:prSet/>
      <dgm:spPr/>
      <dgm:t>
        <a:bodyPr/>
        <a:lstStyle/>
        <a:p>
          <a:endParaRPr lang="en-US"/>
        </a:p>
      </dgm:t>
    </dgm:pt>
    <dgm:pt modelId="{3AF7A9B6-9F56-4EC8-B08A-7E201F81D39A}" type="pres">
      <dgm:prSet presAssocID="{002A8512-2DC1-4AC5-8F63-7A00A3023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03782AF-553E-4479-9987-A7D0991FFBD3}" type="pres">
      <dgm:prSet presAssocID="{F5A95068-3E35-4825-91DE-DB5E2AB3F586}" presName="linNode" presStyleCnt="0"/>
      <dgm:spPr/>
      <dgm:t>
        <a:bodyPr/>
        <a:lstStyle/>
        <a:p>
          <a:endParaRPr lang="en-US"/>
        </a:p>
      </dgm:t>
    </dgm:pt>
    <dgm:pt modelId="{03035717-310F-498E-BF07-1D678F199F25}" type="pres">
      <dgm:prSet presAssocID="{F5A95068-3E35-4825-91DE-DB5E2AB3F58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1A58FC-3267-4392-81B5-9CE427756399}" type="pres">
      <dgm:prSet presAssocID="{F5A95068-3E35-4825-91DE-DB5E2AB3F586}" presName="descendantText" presStyleLbl="alignAccFollowNode1" presStyleIdx="0" presStyleCnt="1" custScaleX="90799" custScaleY="125122" custLinFactNeighborX="1711" custLinFactNeighborY="-334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BC80E87-0E73-4F2D-B25C-679D93E6E2FA}" srcId="{F5A95068-3E35-4825-91DE-DB5E2AB3F586}" destId="{D3B4C9B5-9D8D-45B4-A258-414841CE4BE5}" srcOrd="4" destOrd="0" parTransId="{9146C1D1-D0BB-4CA0-844C-58F12801CA9E}" sibTransId="{1B17786A-A9BA-4C66-AC69-35D177135E95}"/>
    <dgm:cxn modelId="{76CF35B9-256C-4B2A-A145-C4E61E4E5A6C}" srcId="{F5A95068-3E35-4825-91DE-DB5E2AB3F586}" destId="{938278D3-C64C-4538-A921-2E9C8FD97632}" srcOrd="2" destOrd="0" parTransId="{333741BF-7B2F-451D-AF15-02F8FA63D137}" sibTransId="{4641ED9D-D9A8-43DA-B0CF-46452F3FA489}"/>
    <dgm:cxn modelId="{BE1F5726-2207-46FB-8E03-093A7B2BF62E}" type="presOf" srcId="{002A8512-2DC1-4AC5-8F63-7A00A3023E7D}" destId="{3AF7A9B6-9F56-4EC8-B08A-7E201F81D39A}" srcOrd="0" destOrd="0" presId="urn:microsoft.com/office/officeart/2005/8/layout/vList5"/>
    <dgm:cxn modelId="{B7E44CCC-CEB8-43F7-B034-F1C3D472C7C5}" type="presOf" srcId="{D3B4C9B5-9D8D-45B4-A258-414841CE4BE5}" destId="{841A58FC-3267-4392-81B5-9CE427756399}" srcOrd="0" destOrd="4" presId="urn:microsoft.com/office/officeart/2005/8/layout/vList5"/>
    <dgm:cxn modelId="{DE5BCD77-196B-4232-AA01-B205CF282CDD}" srcId="{F5A95068-3E35-4825-91DE-DB5E2AB3F586}" destId="{FD6EA08A-6841-49F3-9759-882CBB36CDF0}" srcOrd="5" destOrd="0" parTransId="{584AE4EA-F61F-4928-A6DD-177D62708749}" sibTransId="{24D37E20-933F-4358-9939-9C0C516076E0}"/>
    <dgm:cxn modelId="{977D98AB-DF15-47BB-8797-3AA64E94D619}" srcId="{F5A95068-3E35-4825-91DE-DB5E2AB3F586}" destId="{EE42D360-1594-4EEF-8B2A-74F6DA88FC42}" srcOrd="1" destOrd="0" parTransId="{54DB3092-E1DF-47C2-9685-5F2832F8A445}" sibTransId="{35B9B74A-94A3-42A3-91D7-B00A41C7C82A}"/>
    <dgm:cxn modelId="{E6E913BF-F365-4832-927B-EB066B05A78C}" srcId="{002A8512-2DC1-4AC5-8F63-7A00A3023E7D}" destId="{F5A95068-3E35-4825-91DE-DB5E2AB3F586}" srcOrd="0" destOrd="0" parTransId="{48EB7803-3DFF-49EF-B9C5-6285351FCFE6}" sibTransId="{C4A88DF4-A8BD-4FFB-8F89-9D5F94ECC008}"/>
    <dgm:cxn modelId="{E8B05202-6C40-4FCC-B146-A9F871B3BE1E}" type="presOf" srcId="{EE42D360-1594-4EEF-8B2A-74F6DA88FC42}" destId="{841A58FC-3267-4392-81B5-9CE427756399}" srcOrd="0" destOrd="1" presId="urn:microsoft.com/office/officeart/2005/8/layout/vList5"/>
    <dgm:cxn modelId="{9A5C2C9B-B2DD-4296-AAB9-6BE3F5E68E50}" srcId="{F5A95068-3E35-4825-91DE-DB5E2AB3F586}" destId="{3158EBC5-D3B9-4B78-84A6-A7D2F6054C37}" srcOrd="3" destOrd="0" parTransId="{96C91C38-508B-4217-AC41-5AB7F251B22E}" sibTransId="{E6F7A156-4408-4F3A-8BE0-56282850E480}"/>
    <dgm:cxn modelId="{FC06516E-F74A-41EF-9630-C34ACE34F96D}" type="presOf" srcId="{3158EBC5-D3B9-4B78-84A6-A7D2F6054C37}" destId="{841A58FC-3267-4392-81B5-9CE427756399}" srcOrd="0" destOrd="3" presId="urn:microsoft.com/office/officeart/2005/8/layout/vList5"/>
    <dgm:cxn modelId="{E5DF9536-E50E-4161-8F4E-843DE2204630}" type="presOf" srcId="{62724F7E-CE0A-43E3-85C3-7C51E12A7D90}" destId="{841A58FC-3267-4392-81B5-9CE427756399}" srcOrd="0" destOrd="7" presId="urn:microsoft.com/office/officeart/2005/8/layout/vList5"/>
    <dgm:cxn modelId="{FD4A2AC9-8148-45EF-8C74-46CE49F0B73D}" srcId="{F5A95068-3E35-4825-91DE-DB5E2AB3F586}" destId="{121E8051-16EE-4AB4-B61B-02EA0B2DB4EC}" srcOrd="9" destOrd="0" parTransId="{912B3C05-0068-4EF6-9FCE-9869AF394B32}" sibTransId="{58F5084D-15A9-4CCD-B282-820A0731FF8A}"/>
    <dgm:cxn modelId="{E413262B-4A0B-4910-8A45-8A3E3F59AC2C}" type="presOf" srcId="{938278D3-C64C-4538-A921-2E9C8FD97632}" destId="{841A58FC-3267-4392-81B5-9CE427756399}" srcOrd="0" destOrd="2" presId="urn:microsoft.com/office/officeart/2005/8/layout/vList5"/>
    <dgm:cxn modelId="{166C64E4-0BF8-4F9D-ABBA-F61920BFE166}" type="presOf" srcId="{3ADC9437-4DA4-45F3-8BD7-8EDCE8F94124}" destId="{841A58FC-3267-4392-81B5-9CE427756399}" srcOrd="0" destOrd="0" presId="urn:microsoft.com/office/officeart/2005/8/layout/vList5"/>
    <dgm:cxn modelId="{88006F05-FEA7-49E9-A4E7-01A12B03B241}" srcId="{F5A95068-3E35-4825-91DE-DB5E2AB3F586}" destId="{C9C70EBF-5D83-4BF9-9487-2008874F74A7}" srcOrd="6" destOrd="0" parTransId="{660183A5-7C86-426D-80D6-1BB423032896}" sibTransId="{E21B001C-7801-4C74-ACE6-6A0ACDE9E482}"/>
    <dgm:cxn modelId="{1810F7B1-C806-4C4F-B2C9-704A97D067BF}" srcId="{F5A95068-3E35-4825-91DE-DB5E2AB3F586}" destId="{5994C9F2-588F-4080-847C-1285EAB3EF32}" srcOrd="8" destOrd="0" parTransId="{7223DD01-232F-42AC-8E56-86443B398DBC}" sibTransId="{35806FE9-DF81-49FA-A47F-2F476A3245AC}"/>
    <dgm:cxn modelId="{6E2B5837-12B5-417A-8D62-B9F92626049E}" srcId="{F5A95068-3E35-4825-91DE-DB5E2AB3F586}" destId="{3ADC9437-4DA4-45F3-8BD7-8EDCE8F94124}" srcOrd="0" destOrd="0" parTransId="{7864EC3A-58F3-4F9B-AF64-14F810753C8F}" sibTransId="{CF8F0675-839C-47B0-9886-CA7123E20E74}"/>
    <dgm:cxn modelId="{F47CD267-C64C-4DB8-9710-AC3EE40E8493}" type="presOf" srcId="{F5A95068-3E35-4825-91DE-DB5E2AB3F586}" destId="{03035717-310F-498E-BF07-1D678F199F25}" srcOrd="0" destOrd="0" presId="urn:microsoft.com/office/officeart/2005/8/layout/vList5"/>
    <dgm:cxn modelId="{7797E3EA-6CE6-4D5B-BD19-AAF0983E87CC}" type="presOf" srcId="{C9C70EBF-5D83-4BF9-9487-2008874F74A7}" destId="{841A58FC-3267-4392-81B5-9CE427756399}" srcOrd="0" destOrd="6" presId="urn:microsoft.com/office/officeart/2005/8/layout/vList5"/>
    <dgm:cxn modelId="{1D861824-70A0-40AD-902C-70ECCAD8A4A9}" type="presOf" srcId="{5994C9F2-588F-4080-847C-1285EAB3EF32}" destId="{841A58FC-3267-4392-81B5-9CE427756399}" srcOrd="0" destOrd="8" presId="urn:microsoft.com/office/officeart/2005/8/layout/vList5"/>
    <dgm:cxn modelId="{D365409E-975E-4A03-97B4-E41E3A59647B}" type="presOf" srcId="{FD6EA08A-6841-49F3-9759-882CBB36CDF0}" destId="{841A58FC-3267-4392-81B5-9CE427756399}" srcOrd="0" destOrd="5" presId="urn:microsoft.com/office/officeart/2005/8/layout/vList5"/>
    <dgm:cxn modelId="{F1515531-EEB9-4C9B-A2D8-1357197D861F}" srcId="{F5A95068-3E35-4825-91DE-DB5E2AB3F586}" destId="{62724F7E-CE0A-43E3-85C3-7C51E12A7D90}" srcOrd="7" destOrd="0" parTransId="{CD72DE7A-328B-4678-BB78-3F620CF7F72C}" sibTransId="{16D52E59-8DC5-4C26-B3ED-ED8876D8AA2C}"/>
    <dgm:cxn modelId="{10A4F962-F7AB-44D8-80EB-0DBE3E4BB020}" type="presOf" srcId="{121E8051-16EE-4AB4-B61B-02EA0B2DB4EC}" destId="{841A58FC-3267-4392-81B5-9CE427756399}" srcOrd="0" destOrd="9" presId="urn:microsoft.com/office/officeart/2005/8/layout/vList5"/>
    <dgm:cxn modelId="{F0C979FC-D9F9-4001-AA96-3CAF585DCFF9}" type="presParOf" srcId="{3AF7A9B6-9F56-4EC8-B08A-7E201F81D39A}" destId="{003782AF-553E-4479-9987-A7D0991FFBD3}" srcOrd="0" destOrd="0" presId="urn:microsoft.com/office/officeart/2005/8/layout/vList5"/>
    <dgm:cxn modelId="{27541380-A304-48A1-8709-7AC14CC20F3E}" type="presParOf" srcId="{003782AF-553E-4479-9987-A7D0991FFBD3}" destId="{03035717-310F-498E-BF07-1D678F199F25}" srcOrd="0" destOrd="0" presId="urn:microsoft.com/office/officeart/2005/8/layout/vList5"/>
    <dgm:cxn modelId="{671356A2-3878-4794-89AD-2EE1468E3DFA}" type="presParOf" srcId="{003782AF-553E-4479-9987-A7D0991FFBD3}" destId="{841A58FC-3267-4392-81B5-9CE4277563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A58FC-3267-4392-81B5-9CE427756399}">
      <dsp:nvSpPr>
        <dsp:cNvPr id="0" name=""/>
        <dsp:cNvSpPr/>
      </dsp:nvSpPr>
      <dsp:spPr>
        <a:xfrm rot="5400000">
          <a:off x="3587416" y="-25356"/>
          <a:ext cx="5257792" cy="5308513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C00000"/>
              </a:solidFill>
            </a:rPr>
            <a:t>Low dose high frequency</a:t>
          </a:r>
          <a:endParaRPr lang="en-IN" sz="2000" b="1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dirty="0" smtClean="0">
              <a:solidFill>
                <a:srgbClr val="C00000"/>
              </a:solidFill>
            </a:rPr>
            <a:t>Focus on Quality of Care (Intrapartum and essential newborn care)</a:t>
          </a:r>
          <a:endParaRPr lang="en-IN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dirty="0" smtClean="0">
              <a:solidFill>
                <a:srgbClr val="C00000"/>
              </a:solidFill>
            </a:rPr>
            <a:t>Theme based</a:t>
          </a:r>
          <a:endParaRPr lang="en-IN" sz="2000" b="1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Evidence based interventions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Team skill building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Supportive &amp; respectful learning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dirty="0" smtClean="0">
              <a:solidFill>
                <a:srgbClr val="C00000"/>
              </a:solidFill>
            </a:rPr>
            <a:t>Creating local resource pool</a:t>
          </a:r>
          <a:endParaRPr lang="en-IN" sz="2000" b="1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On spot solution of issues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Learning by doing – hands on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dirty="0" smtClean="0">
              <a:solidFill>
                <a:srgbClr val="C00000"/>
              </a:solidFill>
            </a:rPr>
            <a:t>Reaching critical mass</a:t>
          </a:r>
          <a:endParaRPr lang="en-IN" sz="2000" b="1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Regular post training follow  up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Generating healthy competition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200" kern="1200" dirty="0"/>
        </a:p>
      </dsp:txBody>
      <dsp:txXfrm rot="-5400000">
        <a:off x="3562056" y="256668"/>
        <a:ext cx="5051849" cy="4744464"/>
      </dsp:txXfrm>
    </dsp:sp>
    <dsp:sp modelId="{03035717-310F-498E-BF07-1D678F199F25}">
      <dsp:nvSpPr>
        <dsp:cNvPr id="0" name=""/>
        <dsp:cNvSpPr/>
      </dsp:nvSpPr>
      <dsp:spPr>
        <a:xfrm>
          <a:off x="273430" y="2567"/>
          <a:ext cx="3288625" cy="5252665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 dirty="0" smtClean="0"/>
            <a:t>Onsite Mentoring</a:t>
          </a:r>
          <a:endParaRPr lang="en-IN" sz="2800" kern="1200" dirty="0"/>
        </a:p>
      </dsp:txBody>
      <dsp:txXfrm>
        <a:off x="433967" y="163104"/>
        <a:ext cx="2967551" cy="4931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A58FC-3267-4392-81B5-9CE427756399}">
      <dsp:nvSpPr>
        <dsp:cNvPr id="0" name=""/>
        <dsp:cNvSpPr/>
      </dsp:nvSpPr>
      <dsp:spPr>
        <a:xfrm rot="5400000">
          <a:off x="3643685" y="-25360"/>
          <a:ext cx="5257792" cy="5308513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 Newborn Resuscitation</a:t>
          </a:r>
          <a:endParaRPr lang="en-IN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 Intrapartum Care including obstetric 	complications  management</a:t>
          </a:r>
          <a:endParaRPr lang="en-IN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 Essential Newborn Care</a:t>
          </a:r>
          <a:endParaRPr lang="en-IN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 Care of Small and Sick Newborns</a:t>
          </a:r>
          <a:endParaRPr lang="en-IN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 Infection Prevention and Management</a:t>
          </a:r>
          <a:endParaRPr lang="en-IN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 Prevention of Parent to child transmission</a:t>
          </a:r>
          <a:endParaRPr lang="en-IN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dirty="0" smtClean="0"/>
            <a:t> Appreciative Inquiry – Discovery and 	Dreaming</a:t>
          </a:r>
          <a:endParaRPr lang="en-IN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b="1" kern="1200" dirty="0" smtClean="0"/>
            <a:t> Appreciative Inquiry – Designing &amp;  	Delivery , Vision 2020</a:t>
          </a:r>
          <a:endParaRPr lang="en-IN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 Post Partum IUCD</a:t>
          </a:r>
          <a:endParaRPr lang="en-IN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 dirty="0"/>
        </a:p>
      </dsp:txBody>
      <dsp:txXfrm rot="-5400000">
        <a:off x="3618325" y="256664"/>
        <a:ext cx="5051849" cy="4744464"/>
      </dsp:txXfrm>
    </dsp:sp>
    <dsp:sp modelId="{03035717-310F-498E-BF07-1D678F199F25}">
      <dsp:nvSpPr>
        <dsp:cNvPr id="0" name=""/>
        <dsp:cNvSpPr/>
      </dsp:nvSpPr>
      <dsp:spPr>
        <a:xfrm>
          <a:off x="273430" y="2567"/>
          <a:ext cx="3288625" cy="5252665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700" kern="1200" dirty="0" smtClean="0"/>
            <a:t>Themes</a:t>
          </a:r>
          <a:endParaRPr lang="en-IN" sz="2800" kern="1200" dirty="0"/>
        </a:p>
      </dsp:txBody>
      <dsp:txXfrm>
        <a:off x="433967" y="163104"/>
        <a:ext cx="2967551" cy="4931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30678-CB4F-4847-9A49-DD04CC8E1057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7730B-FDAD-480D-8487-66FED7822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6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</a:t>
            </a:r>
            <a:r>
              <a:rPr lang="en-US" dirty="0" err="1" smtClean="0"/>
              <a:t>Barmer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7730B-FDAD-480D-8487-66FED78220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4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3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367BD-1781-425E-BFED-79CEE0B67B5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6817F-A357-4A0F-BA63-5B385D272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2374"/>
            <a:ext cx="9153179" cy="6858000"/>
            <a:chOff x="0" y="0"/>
            <a:chExt cx="9153179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38" t="6452" b="89853"/>
            <a:stretch>
              <a:fillRect/>
            </a:stretch>
          </p:blipFill>
          <p:spPr>
            <a:xfrm>
              <a:off x="8196548" y="264401"/>
              <a:ext cx="956631" cy="253392"/>
            </a:xfrm>
            <a:prstGeom prst="rect">
              <a:avLst/>
            </a:prstGeom>
          </p:spPr>
        </p:pic>
      </p:grp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8548" y="2865041"/>
            <a:ext cx="6858000" cy="238250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M. L. Jain </a:t>
            </a:r>
          </a:p>
          <a:p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Institute of Health and Family Welfare </a:t>
            </a:r>
          </a:p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Apurva Chaturvedi </a:t>
            </a:r>
          </a:p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Officer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UNICEF</a:t>
            </a:r>
          </a:p>
          <a:p>
            <a:r>
              <a:rPr lang="en-US" sz="3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 aegis of National Health Mission, Rajasthan </a:t>
            </a:r>
            <a:endParaRPr lang="en-US" sz="3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035" y="378723"/>
            <a:ext cx="80399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Onsite Mentoring for transformation of quality </a:t>
            </a:r>
          </a:p>
          <a:p>
            <a:pPr algn="ctr"/>
            <a:r>
              <a:rPr lang="en-US" sz="3200" b="0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care at health facilities</a:t>
            </a:r>
          </a:p>
          <a:p>
            <a:pPr algn="ctr"/>
            <a:r>
              <a:rPr lang="en-US" sz="3200" b="0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</a:t>
            </a:r>
            <a:r>
              <a:rPr lang="en-US" sz="3200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jasthan </a:t>
            </a:r>
            <a:endParaRPr lang="en-US" sz="3200" b="0" i="1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09" y="5980645"/>
            <a:ext cx="925416" cy="864981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271572"/>
            <a:ext cx="1943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86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72" y="5929608"/>
            <a:ext cx="1389706" cy="9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108" y="5851997"/>
            <a:ext cx="7886700" cy="9787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85800" lvl="2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chemeClr val="tx2"/>
                </a:solidFill>
              </a:rPr>
              <a:t>otivator , 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chemeClr val="tx2"/>
                </a:solidFill>
              </a:rPr>
              <a:t>xaminer , 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chemeClr val="tx2"/>
                </a:solidFill>
              </a:rPr>
              <a:t>egotiator ,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eacher</a:t>
            </a:r>
            <a:r>
              <a:rPr lang="en-US" sz="2400" dirty="0" smtClean="0"/>
              <a:t> , 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chemeClr val="tx2"/>
                </a:solidFill>
              </a:rPr>
              <a:t>rganizer</a:t>
            </a:r>
            <a:r>
              <a:rPr lang="en-US" sz="2400" dirty="0" smtClean="0"/>
              <a:t> ,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chemeClr val="tx2"/>
                </a:solidFill>
              </a:rPr>
              <a:t>eviewer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080977" y="1282891"/>
            <a:ext cx="3612647" cy="4145932"/>
            <a:chOff x="4464" y="2567"/>
            <a:chExt cx="3288625" cy="5252665"/>
          </a:xfrm>
          <a:solidFill>
            <a:srgbClr val="F78FD2"/>
          </a:solidFill>
        </p:grpSpPr>
        <p:sp>
          <p:nvSpPr>
            <p:cNvPr id="6" name="Rounded Rectangle 5"/>
            <p:cNvSpPr/>
            <p:nvPr/>
          </p:nvSpPr>
          <p:spPr>
            <a:xfrm>
              <a:off x="4464" y="2567"/>
              <a:ext cx="3288625" cy="52526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65001" y="163104"/>
              <a:ext cx="2967551" cy="493159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79070" tIns="89535" rIns="179070" bIns="89535" numCol="1" spcCol="1270" anchor="ctr" anchorCtr="0">
              <a:noAutofit/>
            </a:bodyPr>
            <a:lstStyle/>
            <a:p>
              <a:pPr marL="342900" lvl="0" indent="-342900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600" kern="1200" dirty="0" smtClean="0">
                  <a:solidFill>
                    <a:schemeClr val="tx1"/>
                  </a:solidFill>
                </a:rPr>
                <a:t>140 High Delivery Load Institutions </a:t>
              </a:r>
            </a:p>
            <a:p>
              <a:pPr marL="342900" lvl="0" indent="-342900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600" dirty="0" smtClean="0">
                  <a:solidFill>
                    <a:schemeClr val="tx1"/>
                  </a:solidFill>
                </a:rPr>
                <a:t>1.1 Lakh Deliveries per year (70% of district load ) </a:t>
              </a:r>
              <a:endParaRPr lang="en-IN" sz="1600" kern="1200" dirty="0" smtClean="0">
                <a:solidFill>
                  <a:schemeClr val="tx1"/>
                </a:solidFill>
              </a:endParaRPr>
            </a:p>
            <a:p>
              <a:pPr marL="342900" lvl="0" indent="-342900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600" dirty="0" smtClean="0">
                  <a:solidFill>
                    <a:schemeClr val="tx1"/>
                  </a:solidFill>
                </a:rPr>
                <a:t>4 High Priority Districts</a:t>
              </a:r>
            </a:p>
            <a:p>
              <a:pPr marL="342900" lvl="0" indent="-342900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600" dirty="0" smtClean="0">
                  <a:solidFill>
                    <a:schemeClr val="tx1"/>
                  </a:solidFill>
                </a:rPr>
                <a:t>42 Mentoring Teams </a:t>
              </a:r>
            </a:p>
            <a:p>
              <a:pPr marL="342900" lvl="0" indent="-342900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600" kern="1200" dirty="0" smtClean="0">
                  <a:solidFill>
                    <a:schemeClr val="tx1"/>
                  </a:solidFill>
                </a:rPr>
                <a:t>2 Members Per Team</a:t>
              </a:r>
            </a:p>
            <a:p>
              <a:pPr marL="342900" lvl="0" indent="-342900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600" dirty="0" smtClean="0">
                  <a:solidFill>
                    <a:schemeClr val="tx1"/>
                  </a:solidFill>
                </a:rPr>
                <a:t>Avg 3 Facilities per team </a:t>
              </a:r>
              <a:endParaRPr lang="en-IN" sz="1600" kern="1200" dirty="0" smtClean="0">
                <a:solidFill>
                  <a:schemeClr val="tx1"/>
                </a:solidFill>
              </a:endParaRPr>
            </a:p>
            <a:p>
              <a:pPr marL="342900" lvl="0" indent="-342900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600" dirty="0" smtClean="0">
                  <a:solidFill>
                    <a:schemeClr val="tx1"/>
                  </a:solidFill>
                </a:rPr>
                <a:t>Bimonthly Thematic Visits </a:t>
              </a:r>
              <a:r>
                <a:rPr lang="en-IN" sz="1600" kern="1200" dirty="0" smtClean="0">
                  <a:solidFill>
                    <a:schemeClr val="tx1"/>
                  </a:solidFill>
                </a:rPr>
                <a:t> </a:t>
              </a:r>
            </a:p>
            <a:p>
              <a:pPr marL="342900" lvl="0" indent="-342900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IN" sz="1600" dirty="0" smtClean="0">
                  <a:solidFill>
                    <a:schemeClr val="tx1"/>
                  </a:solidFill>
                </a:rPr>
                <a:t>Android based checklists</a:t>
              </a:r>
              <a:endParaRPr lang="en-IN" sz="16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" y="1424307"/>
            <a:ext cx="4762500" cy="4305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Onsite Facility Mentoring Structure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38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" y="838952"/>
            <a:ext cx="8631289" cy="6019048"/>
          </a:xfrm>
          <a:prstGeom prst="rect">
            <a:avLst/>
          </a:prstGeom>
        </p:spPr>
      </p:pic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5716247" y="1310893"/>
            <a:ext cx="2619375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2016</a:t>
            </a:r>
            <a:r>
              <a:rPr kumimoji="0" lang="en-US" altLang="en-US" sz="14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Journey Continues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Journey on Road to Transformation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69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5" y="1877132"/>
            <a:ext cx="8880151" cy="33505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b="1" dirty="0" smtClean="0"/>
              <a:t>Transformed Living Organisms…Health Facilities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33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2621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Transformed Facilities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11" descr="C:\Users\genius-tech\Google Drive\FDC Banswara\02 Banswara\Photoes\Focal points\Sallopat\Pase 1\IMG-20131213-WA0016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4" r="7001" b="-1389"/>
          <a:stretch/>
        </p:blipFill>
        <p:spPr bwMode="auto">
          <a:xfrm>
            <a:off x="-1282884" y="0"/>
            <a:ext cx="10426883" cy="69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748" cy="6977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06540" y="0"/>
            <a:ext cx="38495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Enabling Environment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4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72" y="900333"/>
            <a:ext cx="5947230" cy="4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71948" y="6030217"/>
            <a:ext cx="7378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Enabling survival with skills and confidence</a:t>
            </a:r>
            <a:endParaRPr lang="en-US" sz="32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4646" y="240396"/>
            <a:ext cx="1914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Competence</a:t>
            </a:r>
          </a:p>
        </p:txBody>
      </p:sp>
    </p:spTree>
    <p:extLst>
      <p:ext uri="{BB962C8B-B14F-4D97-AF65-F5344CB8AC3E}">
        <p14:creationId xmlns:p14="http://schemas.microsoft.com/office/powerpoint/2010/main" val="1922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6" y="555959"/>
            <a:ext cx="6889748" cy="516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54148" y="5900250"/>
            <a:ext cx="517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Most </a:t>
            </a:r>
            <a:r>
              <a:rPr lang="en-US" sz="2800" dirty="0" smtClean="0">
                <a:solidFill>
                  <a:srgbClr val="00B0F0"/>
                </a:solidFill>
              </a:rPr>
              <a:t>neglected </a:t>
            </a:r>
            <a:r>
              <a:rPr lang="en-US" sz="2800" dirty="0">
                <a:solidFill>
                  <a:srgbClr val="00B0F0"/>
                </a:solidFill>
              </a:rPr>
              <a:t>is now </a:t>
            </a:r>
            <a:r>
              <a:rPr lang="en-US" sz="2800" dirty="0" smtClean="0">
                <a:solidFill>
                  <a:srgbClr val="00B0F0"/>
                </a:solidFill>
              </a:rPr>
              <a:t>in focus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394536"/>
              </p:ext>
            </p:extLst>
          </p:nvPr>
        </p:nvGraphicFramePr>
        <p:xfrm>
          <a:off x="395786" y="232012"/>
          <a:ext cx="6127844" cy="644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02543" y="6447866"/>
            <a:ext cx="189667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N=140 Health Facilities 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3630" y="1867049"/>
            <a:ext cx="2470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Infrastructure for ANC, Natal and PNC care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Quality ANC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Quality Intranatal and ENC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Quality PNC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Bio Medical Waste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Recording &amp; reporting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Capacity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Transportation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Cold Chain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Supportive Supervision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39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23331"/>
          </a:xfrm>
          <a:solidFill>
            <a:srgbClr val="F7941D"/>
          </a:solidFill>
        </p:spPr>
        <p:txBody>
          <a:bodyPr>
            <a:noAutofit/>
          </a:bodyPr>
          <a:lstStyle/>
          <a:p>
            <a:pPr algn="ctr"/>
            <a:r>
              <a:rPr lang="en-IN" sz="2000" b="1" dirty="0">
                <a:solidFill>
                  <a:srgbClr val="FFFFFF"/>
                </a:solidFill>
              </a:rPr>
              <a:t>% o</a:t>
            </a:r>
            <a:r>
              <a:rPr lang="en-IN" sz="2000" b="1" dirty="0" smtClean="0">
                <a:solidFill>
                  <a:srgbClr val="FFFFFF"/>
                </a:solidFill>
              </a:rPr>
              <a:t>f </a:t>
            </a:r>
            <a:r>
              <a:rPr lang="en-IN" sz="2000" b="1" dirty="0">
                <a:solidFill>
                  <a:srgbClr val="FFFFFF"/>
                </a:solidFill>
              </a:rPr>
              <a:t>Pregnant Women Observed During Delivery Whose Partograph Was Maintained </a:t>
            </a:r>
            <a:r>
              <a:rPr lang="en-IN" sz="2000" b="1" dirty="0" smtClean="0">
                <a:solidFill>
                  <a:srgbClr val="FFFFFF"/>
                </a:solidFill>
              </a:rPr>
              <a:t>Correctly (n=936 )</a:t>
            </a:r>
            <a:endParaRPr lang="en-IN" sz="2000" b="1" dirty="0">
              <a:solidFill>
                <a:srgbClr val="FFFFFF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371600"/>
            <a:ext cx="828583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8390"/>
          <a:stretch/>
        </p:blipFill>
        <p:spPr>
          <a:xfrm>
            <a:off x="291226" y="5001382"/>
            <a:ext cx="8285836" cy="4556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9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096"/>
          </a:xfrm>
          <a:solidFill>
            <a:srgbClr val="F7941D"/>
          </a:solidFill>
        </p:spPr>
        <p:txBody>
          <a:bodyPr>
            <a:noAutofit/>
          </a:bodyPr>
          <a:lstStyle/>
          <a:p>
            <a:pPr algn="ctr"/>
            <a:r>
              <a:rPr lang="en-IN" sz="2016" b="1" dirty="0">
                <a:solidFill>
                  <a:srgbClr val="FFFFFF"/>
                </a:solidFill>
              </a:rPr>
              <a:t>% Of Pregnant </a:t>
            </a:r>
            <a:r>
              <a:rPr lang="en-IN" sz="2016" b="1" dirty="0" smtClean="0">
                <a:solidFill>
                  <a:srgbClr val="FFFFFF"/>
                </a:solidFill>
              </a:rPr>
              <a:t>Women  </a:t>
            </a:r>
            <a:r>
              <a:rPr lang="en-IN" sz="2016" b="1" dirty="0">
                <a:solidFill>
                  <a:srgbClr val="FFFFFF"/>
                </a:solidFill>
              </a:rPr>
              <a:t>Whose Third Stage Of Labour Was Managed </a:t>
            </a:r>
            <a:r>
              <a:rPr lang="en-IN" sz="2016" b="1" dirty="0" smtClean="0">
                <a:solidFill>
                  <a:srgbClr val="FFFFFF"/>
                </a:solidFill>
              </a:rPr>
              <a:t>Actively (n=936)</a:t>
            </a:r>
            <a:endParaRPr lang="en-IN" sz="2016" b="1" dirty="0">
              <a:solidFill>
                <a:srgbClr val="FFFFFF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371600"/>
            <a:ext cx="828583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8390"/>
          <a:stretch/>
        </p:blipFill>
        <p:spPr>
          <a:xfrm>
            <a:off x="291226" y="5001382"/>
            <a:ext cx="8285836" cy="4556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0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348316"/>
              </p:ext>
            </p:extLst>
          </p:nvPr>
        </p:nvGraphicFramePr>
        <p:xfrm>
          <a:off x="628650" y="1390438"/>
          <a:ext cx="7886700" cy="455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51179"/>
            <a:ext cx="9144000" cy="808630"/>
          </a:xfrm>
          <a:prstGeom prst="rect">
            <a:avLst/>
          </a:prstGeom>
          <a:solidFill>
            <a:srgbClr val="F7941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016" b="1" smtClean="0">
                <a:solidFill>
                  <a:srgbClr val="FFFFFF"/>
                </a:solidFill>
              </a:rPr>
              <a:t>% Newborns observed who received Essential New-born Care Thermal Regulation Breastfeeding and Asepsis (n=936)</a:t>
            </a:r>
            <a:endParaRPr lang="en-IN" sz="2016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" y="20595"/>
            <a:ext cx="9144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362891" y="-27768"/>
            <a:ext cx="9506891" cy="6883116"/>
            <a:chOff x="-349562" y="0"/>
            <a:chExt cx="9506891" cy="6883116"/>
          </a:xfrm>
        </p:grpSpPr>
        <p:grpSp>
          <p:nvGrpSpPr>
            <p:cNvPr id="15" name="Group 14"/>
            <p:cNvGrpSpPr/>
            <p:nvPr/>
          </p:nvGrpSpPr>
          <p:grpSpPr>
            <a:xfrm>
              <a:off x="6664" y="0"/>
              <a:ext cx="9150665" cy="6883116"/>
              <a:chOff x="6664" y="0"/>
              <a:chExt cx="9150665" cy="688311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4" y="20116"/>
                <a:ext cx="9150665" cy="68630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602482" y="0"/>
                <a:ext cx="395236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b="0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Struggle to live</a:t>
                </a:r>
                <a:r>
                  <a:rPr lang="en-US" sz="5400" b="0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..</a:t>
                </a:r>
                <a:endPara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-349562" y="6205273"/>
              <a:ext cx="918876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Ambu bag is a magical instrument </a:t>
              </a:r>
              <a:r>
                <a:rPr lang="en-US" sz="36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…..Staff </a:t>
              </a:r>
              <a:endPara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5964195"/>
            <a:ext cx="8839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-13330" y="-34164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46220" y="5794941"/>
              <a:ext cx="39644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Walking Extra Miles </a:t>
              </a:r>
              <a:endPara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9296400" cy="6858000"/>
            <a:chOff x="-6665" y="0"/>
            <a:chExt cx="9296400" cy="12395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65" y="0"/>
              <a:ext cx="9296400" cy="123952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36554" y="10447599"/>
              <a:ext cx="4471545" cy="16688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Transformation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9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316645"/>
              </p:ext>
            </p:extLst>
          </p:nvPr>
        </p:nvGraphicFramePr>
        <p:xfrm>
          <a:off x="773723" y="450166"/>
          <a:ext cx="7512148" cy="528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214280" y="5934670"/>
            <a:ext cx="66310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17% decline in Still Birth Rate : </a:t>
            </a:r>
            <a:r>
              <a:rPr lang="en-US" sz="1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Source HMIS and Facility passbooks</a:t>
            </a:r>
            <a:endParaRPr lang="en-US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4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5771"/>
            <a:ext cx="9144000" cy="842749"/>
          </a:xfrm>
          <a:solidFill>
            <a:srgbClr val="F7941D"/>
          </a:solidFill>
        </p:spPr>
        <p:txBody>
          <a:bodyPr>
            <a:noAutofit/>
          </a:bodyPr>
          <a:lstStyle/>
          <a:p>
            <a:pPr algn="ctr"/>
            <a:r>
              <a:rPr lang="en-IN" sz="2000" b="1" dirty="0" smtClean="0">
                <a:solidFill>
                  <a:srgbClr val="FFFFFF"/>
                </a:solidFill>
              </a:rPr>
              <a:t>% mentored facilities where PPIUCDs  services are provided through trained staff (n=140)</a:t>
            </a:r>
            <a:endParaRPr lang="en-IN" sz="2000" b="1" dirty="0">
              <a:solidFill>
                <a:srgbClr val="FFFFFF"/>
              </a:solidFill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371600"/>
            <a:ext cx="828583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" y="5710213"/>
            <a:ext cx="828583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28" b="1" dirty="0"/>
              <a:t>* Data Not Available from Nov -13 to June 14</a:t>
            </a:r>
            <a:r>
              <a:rPr lang="en-IN" sz="1296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8390"/>
          <a:stretch/>
        </p:blipFill>
        <p:spPr>
          <a:xfrm>
            <a:off x="291226" y="5001382"/>
            <a:ext cx="8285836" cy="4556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0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3"/>
          </a:xfrm>
          <a:solidFill>
            <a:srgbClr val="C000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PPIUCD </a:t>
            </a:r>
            <a:r>
              <a:rPr lang="en-US" b="1" dirty="0" smtClean="0">
                <a:solidFill>
                  <a:srgbClr val="FFFF00"/>
                </a:solidFill>
              </a:rPr>
              <a:t>Journey in Rajasthan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838200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9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jasthani 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6191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72" y="339720"/>
            <a:ext cx="7886700" cy="128333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kumimoji="0" lang="en-US" altLang="en-US" sz="4000" b="1" i="1" u="none" strike="noStrike" normalizeH="0" baseline="0" noProof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anose="020F0502020204030204" pitchFamily="34" charset="0"/>
              </a:rPr>
              <a:t>Every day a small step would take us there  !!</a:t>
            </a:r>
          </a:p>
          <a:p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894" y="5453429"/>
            <a:ext cx="57652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en-US" sz="4400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00 Facilities in 2016-17</a:t>
            </a:r>
          </a:p>
          <a:p>
            <a:pPr algn="ctr"/>
            <a:r>
              <a:rPr lang="en-US" sz="4400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across the </a:t>
            </a:r>
            <a:r>
              <a:rPr lang="en-US" sz="4400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state….</a:t>
            </a:r>
            <a:endParaRPr lang="en-US" sz="4400" b="1" cap="none" spc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9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368" cy="6858000"/>
          </a:xfrm>
        </p:spPr>
      </p:pic>
      <p:sp>
        <p:nvSpPr>
          <p:cNvPr id="5" name="Rectangle 4"/>
          <p:cNvSpPr/>
          <p:nvPr/>
        </p:nvSpPr>
        <p:spPr>
          <a:xfrm>
            <a:off x="1545382" y="4205292"/>
            <a:ext cx="6587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 Health </a:t>
            </a:r>
            <a:r>
              <a:rPr lang="en-US" sz="5400" i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Facility</a:t>
            </a:r>
            <a:r>
              <a:rPr lang="en-US" sz="5400" b="0" i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</a:t>
            </a:r>
          </a:p>
          <a:p>
            <a:pPr algn="ctr"/>
            <a:r>
              <a:rPr lang="en-US" sz="5400" b="0" i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living organism</a:t>
            </a:r>
            <a:endParaRPr lang="en-US" sz="5400" b="0" i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5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anchor="t">
            <a:normAutofit fontScale="90000"/>
          </a:bodyPr>
          <a:lstStyle/>
          <a:p>
            <a:pPr algn="ctr"/>
            <a:r>
              <a:rPr lang="en-US" b="1" dirty="0" smtClean="0"/>
              <a:t>Transformation : Process of Cell Evolution to improve Cell Quality 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2" y="2778307"/>
            <a:ext cx="7447080" cy="2079946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3878143" y="4547019"/>
            <a:ext cx="295423" cy="7301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1569" y="5271703"/>
            <a:ext cx="1328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Catalyst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262" y="1837944"/>
            <a:ext cx="34637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Enabling Environment 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8859" y="1831473"/>
            <a:ext cx="203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Competence</a:t>
            </a:r>
            <a:endParaRPr lang="en-US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0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84" y="2895987"/>
            <a:ext cx="1654316" cy="808635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3862235" y="4236177"/>
            <a:ext cx="295423" cy="7301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1864" y="4966279"/>
            <a:ext cx="2751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Onsite Mentoring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400" y="1840640"/>
            <a:ext cx="34637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Enabling Environment 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4354" y="1864945"/>
            <a:ext cx="21121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Competence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7386" y="2974681"/>
            <a:ext cx="1165123" cy="12614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Catalyst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58612" y="2691102"/>
            <a:ext cx="1334574" cy="27065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Transformation of Health Facility Organism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296883" y="2390976"/>
            <a:ext cx="3085887" cy="2525407"/>
            <a:chOff x="296883" y="2390976"/>
            <a:chExt cx="3085887" cy="2525407"/>
          </a:xfrm>
        </p:grpSpPr>
        <p:sp>
          <p:nvSpPr>
            <p:cNvPr id="4" name="Rounded Rectangle 3"/>
            <p:cNvSpPr/>
            <p:nvPr/>
          </p:nvSpPr>
          <p:spPr>
            <a:xfrm>
              <a:off x="296883" y="2390976"/>
              <a:ext cx="3085887" cy="2525407"/>
            </a:xfrm>
            <a:prstGeom prst="roundRect">
              <a:avLst/>
            </a:prstGeom>
            <a:solidFill>
              <a:srgbClr val="FA92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Infrastructure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Supplies &amp; Equipment 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Medicines &amp; Drugs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Human Resource (?)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Policies and Guidelines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12" name="Picture 11" descr="01 infr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969" y="2679177"/>
              <a:ext cx="397179" cy="392506"/>
            </a:xfrm>
            <a:prstGeom prst="rect">
              <a:avLst/>
            </a:prstGeom>
          </p:spPr>
        </p:pic>
        <p:pic>
          <p:nvPicPr>
            <p:cNvPr id="14" name="Picture 13" descr="02 supply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550" y="3146961"/>
              <a:ext cx="533422" cy="310023"/>
            </a:xfrm>
            <a:prstGeom prst="rect">
              <a:avLst/>
            </a:prstGeom>
          </p:spPr>
        </p:pic>
        <p:pic>
          <p:nvPicPr>
            <p:cNvPr id="15" name="Picture 14" descr="03 drug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432" y="3501627"/>
              <a:ext cx="307468" cy="338660"/>
            </a:xfrm>
            <a:prstGeom prst="rect">
              <a:avLst/>
            </a:prstGeom>
          </p:spPr>
        </p:pic>
        <p:pic>
          <p:nvPicPr>
            <p:cNvPr id="16" name="Picture 15" descr="04 huma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375" y="3894053"/>
              <a:ext cx="286122" cy="369190"/>
            </a:xfrm>
            <a:prstGeom prst="rect">
              <a:avLst/>
            </a:prstGeom>
          </p:spPr>
        </p:pic>
        <p:pic>
          <p:nvPicPr>
            <p:cNvPr id="19" name="Picture 18" descr="05 guidelin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848" y="4289863"/>
              <a:ext cx="292299" cy="38334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678415" y="2420790"/>
            <a:ext cx="2964427" cy="2531219"/>
            <a:chOff x="4678415" y="2420790"/>
            <a:chExt cx="2964427" cy="2531219"/>
          </a:xfrm>
        </p:grpSpPr>
        <p:sp>
          <p:nvSpPr>
            <p:cNvPr id="11" name="Rounded Rectangle 10"/>
            <p:cNvSpPr/>
            <p:nvPr/>
          </p:nvSpPr>
          <p:spPr>
            <a:xfrm>
              <a:off x="4678415" y="2420790"/>
              <a:ext cx="2964427" cy="25312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Skills 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Practices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Attitude 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Behavior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Team Work 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chemeClr val="tx2"/>
                  </a:solidFill>
                </a:rPr>
                <a:t>        Motivation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20" name="Picture 19" descr="06 skil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9078" y="2514599"/>
              <a:ext cx="355442" cy="355442"/>
            </a:xfrm>
            <a:prstGeom prst="rect">
              <a:avLst/>
            </a:prstGeom>
          </p:spPr>
        </p:pic>
        <p:pic>
          <p:nvPicPr>
            <p:cNvPr id="21" name="Picture 20" descr="07 practic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6366" y="2968831"/>
              <a:ext cx="287162" cy="285008"/>
            </a:xfrm>
            <a:prstGeom prst="rect">
              <a:avLst/>
            </a:prstGeom>
          </p:spPr>
        </p:pic>
        <p:pic>
          <p:nvPicPr>
            <p:cNvPr id="22" name="Picture 21" descr="08 attitud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5828" y="3372592"/>
              <a:ext cx="310095" cy="310095"/>
            </a:xfrm>
            <a:prstGeom prst="rect">
              <a:avLst/>
            </a:prstGeom>
          </p:spPr>
        </p:pic>
        <p:pic>
          <p:nvPicPr>
            <p:cNvPr id="23" name="Picture 22" descr="09 behavour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10546" y="3716976"/>
              <a:ext cx="675577" cy="380012"/>
            </a:xfrm>
            <a:prstGeom prst="rect">
              <a:avLst/>
            </a:prstGeom>
          </p:spPr>
        </p:pic>
        <p:pic>
          <p:nvPicPr>
            <p:cNvPr id="24" name="Picture 23" descr="10 team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2829" y="4191990"/>
              <a:ext cx="281220" cy="281220"/>
            </a:xfrm>
            <a:prstGeom prst="rect">
              <a:avLst/>
            </a:prstGeom>
          </p:spPr>
        </p:pic>
        <p:pic>
          <p:nvPicPr>
            <p:cNvPr id="25" name="Picture 24" descr="11 motivation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83728" y="4512624"/>
              <a:ext cx="399973" cy="399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2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70984409"/>
              </p:ext>
            </p:extLst>
          </p:nvPr>
        </p:nvGraphicFramePr>
        <p:xfrm>
          <a:off x="152399" y="990600"/>
          <a:ext cx="856851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0" y="0"/>
            <a:ext cx="48577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dirty="0" smtClean="0"/>
              <a:t>Mortality Rate as per SRS</a:t>
            </a:r>
            <a:endParaRPr lang="en-IN" sz="3600" dirty="0"/>
          </a:p>
        </p:txBody>
      </p:sp>
      <p:sp>
        <p:nvSpPr>
          <p:cNvPr id="5" name="Oval 4"/>
          <p:cNvSpPr/>
          <p:nvPr/>
        </p:nvSpPr>
        <p:spPr>
          <a:xfrm>
            <a:off x="533401" y="3835021"/>
            <a:ext cx="8187518" cy="158314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U5 Mortality : Rajasthan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451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268184"/>
            <a:ext cx="2582636" cy="17907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5293" r="78743" b="8238"/>
          <a:stretch/>
        </p:blipFill>
        <p:spPr bwMode="auto">
          <a:xfrm>
            <a:off x="4267200" y="169030"/>
            <a:ext cx="2057399" cy="29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038600" y="304800"/>
            <a:ext cx="2514600" cy="3276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N" sz="2000" b="1" dirty="0" smtClean="0"/>
          </a:p>
          <a:p>
            <a:pPr marL="0" lvl="1" algn="ctr"/>
            <a:r>
              <a:rPr lang="en-IN" sz="2000" b="1" dirty="0" smtClean="0">
                <a:solidFill>
                  <a:srgbClr val="FFFF00"/>
                </a:solidFill>
              </a:rPr>
              <a:t>Skills and managerial capacity found low at every level</a:t>
            </a:r>
          </a:p>
          <a:p>
            <a:pPr algn="ctr"/>
            <a:endParaRPr lang="en-US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5293" r="78743" b="8238"/>
          <a:stretch/>
        </p:blipFill>
        <p:spPr bwMode="auto">
          <a:xfrm>
            <a:off x="6531428" y="169030"/>
            <a:ext cx="2057399" cy="29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6281056" y="304800"/>
            <a:ext cx="2661558" cy="3276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IN" b="1" dirty="0" smtClean="0"/>
              <a:t>Disproportionate work load, health facilities/individual 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-325211" y="3924601"/>
            <a:ext cx="2514600" cy="3276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N" sz="2000" b="1" dirty="0" smtClean="0"/>
          </a:p>
          <a:p>
            <a:pPr marL="0" lvl="1" algn="ctr"/>
            <a:r>
              <a:rPr lang="en-IN" sz="2000" b="1" dirty="0" smtClean="0"/>
              <a:t>Skills </a:t>
            </a:r>
            <a:r>
              <a:rPr lang="en-IN" sz="2000" b="1" dirty="0"/>
              <a:t>and managerial capacity </a:t>
            </a:r>
            <a:r>
              <a:rPr lang="en-IN" sz="2000" b="1" dirty="0" smtClean="0"/>
              <a:t>found </a:t>
            </a:r>
            <a:r>
              <a:rPr lang="en-IN" sz="2000" b="1" dirty="0"/>
              <a:t>low at every level</a:t>
            </a:r>
          </a:p>
          <a:p>
            <a:pPr algn="ctr"/>
            <a:endParaRPr lang="en-US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5293" r="78743" b="8238"/>
          <a:stretch/>
        </p:blipFill>
        <p:spPr bwMode="auto">
          <a:xfrm>
            <a:off x="6738257" y="4001708"/>
            <a:ext cx="2057399" cy="29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5293" r="78743" b="8238"/>
          <a:stretch/>
        </p:blipFill>
        <p:spPr bwMode="auto">
          <a:xfrm>
            <a:off x="4452258" y="3979333"/>
            <a:ext cx="2057399" cy="29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5293" r="78743" b="8238"/>
          <a:stretch/>
        </p:blipFill>
        <p:spPr bwMode="auto">
          <a:xfrm>
            <a:off x="2231570" y="3979332"/>
            <a:ext cx="2057399" cy="29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5293" r="78743" b="8238"/>
          <a:stretch/>
        </p:blipFill>
        <p:spPr bwMode="auto">
          <a:xfrm>
            <a:off x="0" y="3979333"/>
            <a:ext cx="2057399" cy="29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-228601" y="4191000"/>
            <a:ext cx="2514600" cy="3276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IN" sz="2000" b="1" dirty="0" smtClean="0">
                <a:solidFill>
                  <a:srgbClr val="FFFF00"/>
                </a:solidFill>
              </a:rPr>
              <a:t>Low Motivation Levels – Doctors and Paramedical staff</a:t>
            </a:r>
          </a:p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1981200" y="4114800"/>
            <a:ext cx="2514600" cy="3276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N" sz="2000" b="1" dirty="0" smtClean="0"/>
          </a:p>
          <a:p>
            <a:pPr marL="0" lvl="1" algn="ctr"/>
            <a:r>
              <a:rPr lang="en-IN" sz="2000" b="1" dirty="0" smtClean="0"/>
              <a:t>Lack of Supportive Supervision Mechanism</a:t>
            </a:r>
            <a:endParaRPr lang="en-IN" sz="2000" b="1" dirty="0"/>
          </a:p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4191000" y="4114800"/>
            <a:ext cx="2667000" cy="3276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N" sz="2000" b="1" dirty="0" smtClean="0"/>
          </a:p>
          <a:p>
            <a:pPr marL="0" lvl="1" algn="ctr"/>
            <a:r>
              <a:rPr lang="en-IN" sz="2000" b="1" dirty="0" smtClean="0">
                <a:solidFill>
                  <a:srgbClr val="FFFF00"/>
                </a:solidFill>
              </a:rPr>
              <a:t>Standard Treatment Protocols – Poor Implementation</a:t>
            </a:r>
            <a:endParaRPr lang="en-IN" sz="2000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6553200" y="4114800"/>
            <a:ext cx="2514600" cy="3276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IN" sz="2000" b="1" dirty="0" smtClean="0"/>
          </a:p>
          <a:p>
            <a:pPr marL="0" lvl="1" algn="ctr"/>
            <a:r>
              <a:rPr lang="en-IN" sz="2000" b="1" dirty="0" smtClean="0"/>
              <a:t>Suboptimal quality /pace training on SBA and newborn skills</a:t>
            </a:r>
            <a:endParaRPr lang="en-IN" sz="2000" b="1" dirty="0"/>
          </a:p>
          <a:p>
            <a:pPr algn="ctr"/>
            <a:endParaRPr lang="en-US" b="1" dirty="0"/>
          </a:p>
        </p:txBody>
      </p:sp>
      <p:sp>
        <p:nvSpPr>
          <p:cNvPr id="4" name="Cloud Callout 3"/>
          <p:cNvSpPr/>
          <p:nvPr/>
        </p:nvSpPr>
        <p:spPr>
          <a:xfrm>
            <a:off x="1877786" y="109157"/>
            <a:ext cx="2400300" cy="1583570"/>
          </a:xfrm>
          <a:prstGeom prst="cloudCallout">
            <a:avLst>
              <a:gd name="adj1" fmla="val -83835"/>
              <a:gd name="adj2" fmla="val 6469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Where’s the Bottleneck???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1049195" y="3150695"/>
            <a:ext cx="70456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70% actions required at local level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1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55403"/>
              </p:ext>
            </p:extLst>
          </p:nvPr>
        </p:nvGraphicFramePr>
        <p:xfrm>
          <a:off x="0" y="1154936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Strategic skill building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9672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401008"/>
              </p:ext>
            </p:extLst>
          </p:nvPr>
        </p:nvGraphicFramePr>
        <p:xfrm>
          <a:off x="0" y="1154936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3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Intrapartum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Essential Newborn Care Focused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0235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565</Words>
  <Application>Microsoft Office PowerPoint</Application>
  <PresentationFormat>On-screen Show (4:3)</PresentationFormat>
  <Paragraphs>134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Transformation : Process of Cell Evolution to improve Cell Quality   </vt:lpstr>
      <vt:lpstr>Transformation of Health Facility Organism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Transformed Facilities </vt:lpstr>
      <vt:lpstr>PowerPoint Presentation</vt:lpstr>
      <vt:lpstr>PowerPoint Presentation</vt:lpstr>
      <vt:lpstr>PowerPoint Presentation</vt:lpstr>
      <vt:lpstr>% of Pregnant Women Observed During Delivery Whose Partograph Was Maintained Correctly (n=936 )</vt:lpstr>
      <vt:lpstr>% Of Pregnant Women  Whose Third Stage Of Labour Was Managed Actively (n=936)</vt:lpstr>
      <vt:lpstr>PowerPoint Presentation</vt:lpstr>
      <vt:lpstr>PowerPoint Presentation</vt:lpstr>
      <vt:lpstr>% mentored facilities where PPIUCDs  services are provided through trained staff (n=140)</vt:lpstr>
      <vt:lpstr>PPIUCD Journey in Rajasthan</vt:lpstr>
      <vt:lpstr>PowerPoint Presentation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quality of facility based Peri-natal  Health services through onsite mentoring”</dc:title>
  <dc:creator>Apurva Chaturvedi</dc:creator>
  <cp:lastModifiedBy>Apurva Chaturvedi</cp:lastModifiedBy>
  <cp:revision>84</cp:revision>
  <dcterms:created xsi:type="dcterms:W3CDTF">2016-08-25T10:14:55Z</dcterms:created>
  <dcterms:modified xsi:type="dcterms:W3CDTF">2016-08-30T01:07:22Z</dcterms:modified>
</cp:coreProperties>
</file>