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3.xml" ContentType="application/vnd.openxmlformats-officedocument.drawingml.chart+xml"/>
  <Override PartName="/ppt/diagrams/layout1.xml" ContentType="application/vnd.openxmlformats-officedocument.drawingml.diagramLayou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69" r:id="rId2"/>
    <p:sldId id="303" r:id="rId3"/>
    <p:sldId id="265" r:id="rId4"/>
    <p:sldId id="266" r:id="rId5"/>
    <p:sldId id="267" r:id="rId6"/>
    <p:sldId id="302" r:id="rId7"/>
    <p:sldId id="277" r:id="rId8"/>
    <p:sldId id="301" r:id="rId9"/>
    <p:sldId id="305" r:id="rId10"/>
    <p:sldId id="279" r:id="rId11"/>
    <p:sldId id="280" r:id="rId12"/>
    <p:sldId id="282" r:id="rId13"/>
    <p:sldId id="283" r:id="rId14"/>
    <p:sldId id="284" r:id="rId15"/>
    <p:sldId id="285" r:id="rId16"/>
    <p:sldId id="298" r:id="rId17"/>
    <p:sldId id="293" r:id="rId18"/>
    <p:sldId id="297" r:id="rId19"/>
    <p:sldId id="286" r:id="rId20"/>
    <p:sldId id="287" r:id="rId21"/>
    <p:sldId id="272" r:id="rId22"/>
    <p:sldId id="294" r:id="rId23"/>
    <p:sldId id="29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81" autoAdjust="0"/>
    <p:restoredTop sz="94660"/>
  </p:normalViewPr>
  <p:slideViewPr>
    <p:cSldViewPr>
      <p:cViewPr>
        <p:scale>
          <a:sx n="53" d="100"/>
          <a:sy n="53" d="100"/>
        </p:scale>
        <p:origin x="-1632" y="-4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healthplan\Users\Public\NPCDCS-Service%20at%20DHH%20-27.8.16.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ealthplan\Users\Public\NPCDCS-Service%20at%20DHH%20-27.8.16.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healthplan\Users\Public\NPCDCS-Service%20at%20DHH%20-27.8.16.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healthplan\Users\Public\NPCDCS-Service%20at%20DHH%20-27.8.16.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hart>
    <c:title>
      <c:layout/>
      <c:txPr>
        <a:bodyPr/>
        <a:lstStyle/>
        <a:p>
          <a:pPr>
            <a:defRPr lang="en-IN"/>
          </a:pPr>
          <a:endParaRPr lang="en-US"/>
        </a:p>
      </c:txPr>
    </c:title>
    <c:plotArea>
      <c:layout>
        <c:manualLayout>
          <c:layoutTarget val="inner"/>
          <c:xMode val="edge"/>
          <c:yMode val="edge"/>
          <c:x val="0.13644508378760395"/>
          <c:y val="0.22622343578020521"/>
          <c:w val="0.81227286493034456"/>
          <c:h val="0.59914825162983676"/>
        </c:manualLayout>
      </c:layout>
      <c:barChart>
        <c:barDir val="col"/>
        <c:grouping val="clustered"/>
        <c:ser>
          <c:idx val="0"/>
          <c:order val="0"/>
          <c:tx>
            <c:v>Patients treated at CCU</c:v>
          </c:tx>
          <c:dLbls>
            <c:txPr>
              <a:bodyPr/>
              <a:lstStyle/>
              <a:p>
                <a:pPr>
                  <a:defRPr lang="en-IN"/>
                </a:pPr>
                <a:endParaRPr lang="en-US"/>
              </a:p>
            </c:txPr>
            <c:showVal val="1"/>
          </c:dLbls>
          <c:cat>
            <c:strRef>
              <c:f>'NPCDCS-at DHH Level'!$X$4:$AA$4</c:f>
              <c:strCache>
                <c:ptCount val="4"/>
                <c:pt idx="0">
                  <c:v>2012-13</c:v>
                </c:pt>
                <c:pt idx="1">
                  <c:v>2013-14</c:v>
                </c:pt>
                <c:pt idx="2">
                  <c:v>2014-15</c:v>
                </c:pt>
                <c:pt idx="3">
                  <c:v>2015-16</c:v>
                </c:pt>
              </c:strCache>
            </c:strRef>
          </c:cat>
          <c:val>
            <c:numRef>
              <c:f>'NPCDCS-at DHH Level'!$X$5:$AA$5</c:f>
              <c:numCache>
                <c:formatCode>_(* #,##0_);_(* \(#,##0\);_(* "-"??_);_(@_)</c:formatCode>
                <c:ptCount val="4"/>
                <c:pt idx="0">
                  <c:v>0</c:v>
                </c:pt>
                <c:pt idx="1">
                  <c:v>17</c:v>
                </c:pt>
                <c:pt idx="2">
                  <c:v>602</c:v>
                </c:pt>
                <c:pt idx="3">
                  <c:v>1732</c:v>
                </c:pt>
              </c:numCache>
            </c:numRef>
          </c:val>
        </c:ser>
        <c:axId val="55335936"/>
        <c:axId val="34280192"/>
      </c:barChart>
      <c:catAx>
        <c:axId val="55335936"/>
        <c:scaling>
          <c:orientation val="minMax"/>
        </c:scaling>
        <c:axPos val="b"/>
        <c:numFmt formatCode="General" sourceLinked="1"/>
        <c:tickLblPos val="nextTo"/>
        <c:txPr>
          <a:bodyPr/>
          <a:lstStyle/>
          <a:p>
            <a:pPr>
              <a:defRPr lang="en-IN"/>
            </a:pPr>
            <a:endParaRPr lang="en-US"/>
          </a:p>
        </c:txPr>
        <c:crossAx val="34280192"/>
        <c:crosses val="autoZero"/>
        <c:auto val="1"/>
        <c:lblAlgn val="ctr"/>
        <c:lblOffset val="100"/>
      </c:catAx>
      <c:valAx>
        <c:axId val="34280192"/>
        <c:scaling>
          <c:orientation val="minMax"/>
        </c:scaling>
        <c:axPos val="l"/>
        <c:majorGridlines/>
        <c:numFmt formatCode="_(* #,##0_);_(* \(#,##0\);_(* &quot;-&quot;??_);_(@_)" sourceLinked="1"/>
        <c:tickLblPos val="nextTo"/>
        <c:txPr>
          <a:bodyPr/>
          <a:lstStyle/>
          <a:p>
            <a:pPr>
              <a:defRPr lang="en-IN"/>
            </a:pPr>
            <a:endParaRPr lang="en-US"/>
          </a:p>
        </c:txPr>
        <c:crossAx val="55335936"/>
        <c:crosses val="autoZero"/>
        <c:crossBetween val="between"/>
      </c:valAx>
    </c:plotArea>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lang="en-IN"/>
            </a:pPr>
            <a:r>
              <a:rPr lang="en-IN"/>
              <a:t>Geriatric</a:t>
            </a:r>
            <a:r>
              <a:rPr lang="en-IN" baseline="0"/>
              <a:t> </a:t>
            </a:r>
            <a:r>
              <a:rPr lang="en-IN"/>
              <a:t>IPD Cases </a:t>
            </a:r>
          </a:p>
        </c:rich>
      </c:tx>
      <c:layout/>
    </c:title>
    <c:plotArea>
      <c:layout/>
      <c:barChart>
        <c:barDir val="col"/>
        <c:grouping val="clustered"/>
        <c:ser>
          <c:idx val="0"/>
          <c:order val="0"/>
          <c:dLbls>
            <c:txPr>
              <a:bodyPr/>
              <a:lstStyle/>
              <a:p>
                <a:pPr>
                  <a:defRPr lang="en-IN"/>
                </a:pPr>
                <a:endParaRPr lang="en-US"/>
              </a:p>
            </c:txPr>
            <c:showVal val="1"/>
          </c:dLbls>
          <c:cat>
            <c:strRef>
              <c:f>Sheet3!$C$3:$C$6</c:f>
              <c:strCache>
                <c:ptCount val="4"/>
                <c:pt idx="0">
                  <c:v>2012-13</c:v>
                </c:pt>
                <c:pt idx="1">
                  <c:v>2013-14</c:v>
                </c:pt>
                <c:pt idx="2">
                  <c:v>2014-15</c:v>
                </c:pt>
                <c:pt idx="3">
                  <c:v>2015-16</c:v>
                </c:pt>
              </c:strCache>
            </c:strRef>
          </c:cat>
          <c:val>
            <c:numRef>
              <c:f>Sheet3!$D$3:$D$6</c:f>
              <c:numCache>
                <c:formatCode>General</c:formatCode>
                <c:ptCount val="4"/>
                <c:pt idx="0">
                  <c:v>3165</c:v>
                </c:pt>
                <c:pt idx="1">
                  <c:v>5034</c:v>
                </c:pt>
                <c:pt idx="2">
                  <c:v>4841</c:v>
                </c:pt>
                <c:pt idx="3">
                  <c:v>5220</c:v>
                </c:pt>
              </c:numCache>
            </c:numRef>
          </c:val>
        </c:ser>
        <c:axId val="34329344"/>
        <c:axId val="34330880"/>
      </c:barChart>
      <c:catAx>
        <c:axId val="34329344"/>
        <c:scaling>
          <c:orientation val="minMax"/>
        </c:scaling>
        <c:axPos val="b"/>
        <c:majorTickMark val="none"/>
        <c:tickLblPos val="nextTo"/>
        <c:txPr>
          <a:bodyPr/>
          <a:lstStyle/>
          <a:p>
            <a:pPr>
              <a:defRPr lang="en-IN"/>
            </a:pPr>
            <a:endParaRPr lang="en-US"/>
          </a:p>
        </c:txPr>
        <c:crossAx val="34330880"/>
        <c:crosses val="autoZero"/>
        <c:auto val="1"/>
        <c:lblAlgn val="ctr"/>
        <c:lblOffset val="100"/>
      </c:catAx>
      <c:valAx>
        <c:axId val="34330880"/>
        <c:scaling>
          <c:orientation val="minMax"/>
        </c:scaling>
        <c:axPos val="l"/>
        <c:majorGridlines/>
        <c:numFmt formatCode="General" sourceLinked="1"/>
        <c:majorTickMark val="none"/>
        <c:tickLblPos val="nextTo"/>
        <c:txPr>
          <a:bodyPr/>
          <a:lstStyle/>
          <a:p>
            <a:pPr>
              <a:defRPr lang="en-IN"/>
            </a:pPr>
            <a:endParaRPr lang="en-US"/>
          </a:p>
        </c:txPr>
        <c:crossAx val="34329344"/>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IN"/>
  <c:chart>
    <c:title>
      <c:layout/>
      <c:txPr>
        <a:bodyPr/>
        <a:lstStyle/>
        <a:p>
          <a:pPr>
            <a:defRPr lang="en-IN"/>
          </a:pPr>
          <a:endParaRPr lang="en-US"/>
        </a:p>
      </c:txPr>
    </c:title>
    <c:plotArea>
      <c:layout>
        <c:manualLayout>
          <c:layoutTarget val="inner"/>
          <c:xMode val="edge"/>
          <c:yMode val="edge"/>
          <c:x val="0.13644508378760395"/>
          <c:y val="0.22622343578020518"/>
          <c:w val="0.81227286493034456"/>
          <c:h val="0.59914825162983665"/>
        </c:manualLayout>
      </c:layout>
      <c:barChart>
        <c:barDir val="col"/>
        <c:grouping val="clustered"/>
        <c:ser>
          <c:idx val="0"/>
          <c:order val="0"/>
          <c:tx>
            <c:v>Patients treated at CCU</c:v>
          </c:tx>
          <c:dLbls>
            <c:txPr>
              <a:bodyPr/>
              <a:lstStyle/>
              <a:p>
                <a:pPr>
                  <a:defRPr lang="en-IN"/>
                </a:pPr>
                <a:endParaRPr lang="en-US"/>
              </a:p>
            </c:txPr>
            <c:showVal val="1"/>
          </c:dLbls>
          <c:cat>
            <c:strRef>
              <c:f>'NPCDCS-at DHH Level'!$X$4:$AA$4</c:f>
              <c:strCache>
                <c:ptCount val="4"/>
                <c:pt idx="0">
                  <c:v>2012-13</c:v>
                </c:pt>
                <c:pt idx="1">
                  <c:v>2013-14</c:v>
                </c:pt>
                <c:pt idx="2">
                  <c:v>2014-15</c:v>
                </c:pt>
                <c:pt idx="3">
                  <c:v>2015-16</c:v>
                </c:pt>
              </c:strCache>
            </c:strRef>
          </c:cat>
          <c:val>
            <c:numRef>
              <c:f>'NPCDCS-at DHH Level'!$X$5:$AA$5</c:f>
              <c:numCache>
                <c:formatCode>_(* #,##0_);_(* \(#,##0\);_(* "-"??_);_(@_)</c:formatCode>
                <c:ptCount val="4"/>
                <c:pt idx="0">
                  <c:v>0</c:v>
                </c:pt>
                <c:pt idx="1">
                  <c:v>17</c:v>
                </c:pt>
                <c:pt idx="2">
                  <c:v>602</c:v>
                </c:pt>
                <c:pt idx="3">
                  <c:v>1732</c:v>
                </c:pt>
              </c:numCache>
            </c:numRef>
          </c:val>
        </c:ser>
        <c:axId val="34879360"/>
        <c:axId val="34880896"/>
      </c:barChart>
      <c:catAx>
        <c:axId val="34879360"/>
        <c:scaling>
          <c:orientation val="minMax"/>
        </c:scaling>
        <c:axPos val="b"/>
        <c:numFmt formatCode="General" sourceLinked="1"/>
        <c:tickLblPos val="nextTo"/>
        <c:txPr>
          <a:bodyPr/>
          <a:lstStyle/>
          <a:p>
            <a:pPr>
              <a:defRPr lang="en-IN"/>
            </a:pPr>
            <a:endParaRPr lang="en-US"/>
          </a:p>
        </c:txPr>
        <c:crossAx val="34880896"/>
        <c:crosses val="autoZero"/>
        <c:auto val="1"/>
        <c:lblAlgn val="ctr"/>
        <c:lblOffset val="100"/>
      </c:catAx>
      <c:valAx>
        <c:axId val="34880896"/>
        <c:scaling>
          <c:orientation val="minMax"/>
        </c:scaling>
        <c:axPos val="l"/>
        <c:majorGridlines/>
        <c:numFmt formatCode="_(* #,##0_);_(* \(#,##0\);_(* &quot;-&quot;??_);_(@_)" sourceLinked="1"/>
        <c:tickLblPos val="nextTo"/>
        <c:txPr>
          <a:bodyPr/>
          <a:lstStyle/>
          <a:p>
            <a:pPr>
              <a:defRPr lang="en-IN"/>
            </a:pPr>
            <a:endParaRPr lang="en-US"/>
          </a:p>
        </c:txPr>
        <c:crossAx val="34879360"/>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IN"/>
  <c:chart>
    <c:title>
      <c:layout/>
      <c:txPr>
        <a:bodyPr/>
        <a:lstStyle/>
        <a:p>
          <a:pPr>
            <a:defRPr lang="en-IN"/>
          </a:pPr>
          <a:endParaRPr lang="en-US"/>
        </a:p>
      </c:txPr>
    </c:title>
    <c:plotArea>
      <c:layout>
        <c:manualLayout>
          <c:layoutTarget val="inner"/>
          <c:xMode val="edge"/>
          <c:yMode val="edge"/>
          <c:x val="0.13644508378760381"/>
          <c:y val="0.22622343578020507"/>
          <c:w val="0.81227286493034456"/>
          <c:h val="0.59914825162983665"/>
        </c:manualLayout>
      </c:layout>
      <c:barChart>
        <c:barDir val="col"/>
        <c:grouping val="clustered"/>
        <c:ser>
          <c:idx val="0"/>
          <c:order val="0"/>
          <c:tx>
            <c:v>Patients treated at CCU</c:v>
          </c:tx>
          <c:dLbls>
            <c:txPr>
              <a:bodyPr/>
              <a:lstStyle/>
              <a:p>
                <a:pPr>
                  <a:defRPr lang="en-IN"/>
                </a:pPr>
                <a:endParaRPr lang="en-US"/>
              </a:p>
            </c:txPr>
            <c:showVal val="1"/>
          </c:dLbls>
          <c:cat>
            <c:strRef>
              <c:f>'NPCDCS-at DHH Level'!$X$4:$AA$4</c:f>
              <c:strCache>
                <c:ptCount val="4"/>
                <c:pt idx="0">
                  <c:v>2012-13</c:v>
                </c:pt>
                <c:pt idx="1">
                  <c:v>2013-14</c:v>
                </c:pt>
                <c:pt idx="2">
                  <c:v>2014-15</c:v>
                </c:pt>
                <c:pt idx="3">
                  <c:v>2015-16</c:v>
                </c:pt>
              </c:strCache>
            </c:strRef>
          </c:cat>
          <c:val>
            <c:numRef>
              <c:f>'NPCDCS-at DHH Level'!$X$5:$AA$5</c:f>
              <c:numCache>
                <c:formatCode>_(* #,##0_);_(* \(#,##0\);_(* "-"??_);_(@_)</c:formatCode>
                <c:ptCount val="4"/>
                <c:pt idx="0">
                  <c:v>0</c:v>
                </c:pt>
                <c:pt idx="1">
                  <c:v>17</c:v>
                </c:pt>
                <c:pt idx="2">
                  <c:v>602</c:v>
                </c:pt>
                <c:pt idx="3">
                  <c:v>1732</c:v>
                </c:pt>
              </c:numCache>
            </c:numRef>
          </c:val>
        </c:ser>
        <c:axId val="55419648"/>
        <c:axId val="55421184"/>
      </c:barChart>
      <c:catAx>
        <c:axId val="55419648"/>
        <c:scaling>
          <c:orientation val="minMax"/>
        </c:scaling>
        <c:axPos val="b"/>
        <c:numFmt formatCode="General" sourceLinked="1"/>
        <c:tickLblPos val="nextTo"/>
        <c:txPr>
          <a:bodyPr/>
          <a:lstStyle/>
          <a:p>
            <a:pPr>
              <a:defRPr lang="en-IN"/>
            </a:pPr>
            <a:endParaRPr lang="en-US"/>
          </a:p>
        </c:txPr>
        <c:crossAx val="55421184"/>
        <c:crosses val="autoZero"/>
        <c:auto val="1"/>
        <c:lblAlgn val="ctr"/>
        <c:lblOffset val="100"/>
      </c:catAx>
      <c:valAx>
        <c:axId val="55421184"/>
        <c:scaling>
          <c:orientation val="minMax"/>
        </c:scaling>
        <c:axPos val="l"/>
        <c:majorGridlines/>
        <c:numFmt formatCode="_(* #,##0_);_(* \(#,##0\);_(* &quot;-&quot;??_);_(@_)" sourceLinked="1"/>
        <c:tickLblPos val="nextTo"/>
        <c:txPr>
          <a:bodyPr/>
          <a:lstStyle/>
          <a:p>
            <a:pPr>
              <a:defRPr lang="en-IN"/>
            </a:pPr>
            <a:endParaRPr lang="en-US"/>
          </a:p>
        </c:txPr>
        <c:crossAx val="55419648"/>
        <c:crosses val="autoZero"/>
        <c:crossBetween val="between"/>
      </c:valAx>
    </c:plotArea>
    <c:plotVisOnly val="1"/>
    <c:dispBlanksAs val="gap"/>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lang="en-IN"/>
            </a:pPr>
            <a:r>
              <a:rPr lang="en-IN"/>
              <a:t>Geriatric</a:t>
            </a:r>
            <a:r>
              <a:rPr lang="en-IN" baseline="0"/>
              <a:t> </a:t>
            </a:r>
            <a:r>
              <a:rPr lang="en-IN"/>
              <a:t>IPD Cases </a:t>
            </a:r>
          </a:p>
        </c:rich>
      </c:tx>
      <c:layout/>
    </c:title>
    <c:plotArea>
      <c:layout/>
      <c:barChart>
        <c:barDir val="col"/>
        <c:grouping val="clustered"/>
        <c:ser>
          <c:idx val="0"/>
          <c:order val="0"/>
          <c:dLbls>
            <c:txPr>
              <a:bodyPr/>
              <a:lstStyle/>
              <a:p>
                <a:pPr>
                  <a:defRPr lang="en-IN"/>
                </a:pPr>
                <a:endParaRPr lang="en-US"/>
              </a:p>
            </c:txPr>
            <c:showVal val="1"/>
          </c:dLbls>
          <c:cat>
            <c:strRef>
              <c:f>Sheet3!$C$3:$C$6</c:f>
              <c:strCache>
                <c:ptCount val="4"/>
                <c:pt idx="0">
                  <c:v>2012-13</c:v>
                </c:pt>
                <c:pt idx="1">
                  <c:v>2013-14</c:v>
                </c:pt>
                <c:pt idx="2">
                  <c:v>2014-15</c:v>
                </c:pt>
                <c:pt idx="3">
                  <c:v>2015-16</c:v>
                </c:pt>
              </c:strCache>
            </c:strRef>
          </c:cat>
          <c:val>
            <c:numRef>
              <c:f>Sheet3!$D$3:$D$6</c:f>
              <c:numCache>
                <c:formatCode>General</c:formatCode>
                <c:ptCount val="4"/>
                <c:pt idx="0">
                  <c:v>3165</c:v>
                </c:pt>
                <c:pt idx="1">
                  <c:v>5034</c:v>
                </c:pt>
                <c:pt idx="2">
                  <c:v>4841</c:v>
                </c:pt>
                <c:pt idx="3">
                  <c:v>5220</c:v>
                </c:pt>
              </c:numCache>
            </c:numRef>
          </c:val>
        </c:ser>
        <c:axId val="34965760"/>
        <c:axId val="34971648"/>
      </c:barChart>
      <c:catAx>
        <c:axId val="34965760"/>
        <c:scaling>
          <c:orientation val="minMax"/>
        </c:scaling>
        <c:axPos val="b"/>
        <c:majorTickMark val="none"/>
        <c:tickLblPos val="nextTo"/>
        <c:txPr>
          <a:bodyPr/>
          <a:lstStyle/>
          <a:p>
            <a:pPr>
              <a:defRPr lang="en-IN"/>
            </a:pPr>
            <a:endParaRPr lang="en-US"/>
          </a:p>
        </c:txPr>
        <c:crossAx val="34971648"/>
        <c:crosses val="autoZero"/>
        <c:auto val="1"/>
        <c:lblAlgn val="ctr"/>
        <c:lblOffset val="100"/>
      </c:catAx>
      <c:valAx>
        <c:axId val="34971648"/>
        <c:scaling>
          <c:orientation val="minMax"/>
        </c:scaling>
        <c:axPos val="l"/>
        <c:majorGridlines/>
        <c:numFmt formatCode="General" sourceLinked="1"/>
        <c:majorTickMark val="none"/>
        <c:tickLblPos val="nextTo"/>
        <c:txPr>
          <a:bodyPr/>
          <a:lstStyle/>
          <a:p>
            <a:pPr>
              <a:defRPr lang="en-IN"/>
            </a:pPr>
            <a:endParaRPr lang="en-US"/>
          </a:p>
        </c:txPr>
        <c:crossAx val="34965760"/>
        <c:crosses val="autoZero"/>
        <c:crossBetween val="between"/>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IN"/>
  <c:chart>
    <c:title>
      <c:layout/>
      <c:txPr>
        <a:bodyPr/>
        <a:lstStyle/>
        <a:p>
          <a:pPr>
            <a:defRPr lang="en-IN"/>
          </a:pPr>
          <a:endParaRPr lang="en-US"/>
        </a:p>
      </c:txPr>
    </c:title>
    <c:plotArea>
      <c:layout>
        <c:manualLayout>
          <c:layoutTarget val="inner"/>
          <c:xMode val="edge"/>
          <c:yMode val="edge"/>
          <c:x val="0.13644508378760381"/>
          <c:y val="0.22622343578020507"/>
          <c:w val="0.81227286493034456"/>
          <c:h val="0.59914825162983665"/>
        </c:manualLayout>
      </c:layout>
      <c:barChart>
        <c:barDir val="col"/>
        <c:grouping val="clustered"/>
        <c:ser>
          <c:idx val="0"/>
          <c:order val="0"/>
          <c:tx>
            <c:v>Patients treated at CCU</c:v>
          </c:tx>
          <c:dLbls>
            <c:txPr>
              <a:bodyPr/>
              <a:lstStyle/>
              <a:p>
                <a:pPr>
                  <a:defRPr lang="en-IN"/>
                </a:pPr>
                <a:endParaRPr lang="en-US"/>
              </a:p>
            </c:txPr>
            <c:showVal val="1"/>
          </c:dLbls>
          <c:cat>
            <c:strRef>
              <c:f>'NPCDCS-at DHH Level'!$X$4:$AA$4</c:f>
              <c:strCache>
                <c:ptCount val="4"/>
                <c:pt idx="0">
                  <c:v>2012-13</c:v>
                </c:pt>
                <c:pt idx="1">
                  <c:v>2013-14</c:v>
                </c:pt>
                <c:pt idx="2">
                  <c:v>2014-15</c:v>
                </c:pt>
                <c:pt idx="3">
                  <c:v>2015-16</c:v>
                </c:pt>
              </c:strCache>
            </c:strRef>
          </c:cat>
          <c:val>
            <c:numRef>
              <c:f>'NPCDCS-at DHH Level'!$X$5:$AA$5</c:f>
              <c:numCache>
                <c:formatCode>_(* #,##0_);_(* \(#,##0\);_(* "-"??_);_(@_)</c:formatCode>
                <c:ptCount val="4"/>
                <c:pt idx="0">
                  <c:v>0</c:v>
                </c:pt>
                <c:pt idx="1">
                  <c:v>17</c:v>
                </c:pt>
                <c:pt idx="2">
                  <c:v>602</c:v>
                </c:pt>
                <c:pt idx="3">
                  <c:v>1732</c:v>
                </c:pt>
              </c:numCache>
            </c:numRef>
          </c:val>
        </c:ser>
        <c:axId val="34979200"/>
        <c:axId val="34985088"/>
      </c:barChart>
      <c:catAx>
        <c:axId val="34979200"/>
        <c:scaling>
          <c:orientation val="minMax"/>
        </c:scaling>
        <c:axPos val="b"/>
        <c:numFmt formatCode="General" sourceLinked="1"/>
        <c:tickLblPos val="nextTo"/>
        <c:txPr>
          <a:bodyPr/>
          <a:lstStyle/>
          <a:p>
            <a:pPr>
              <a:defRPr lang="en-IN"/>
            </a:pPr>
            <a:endParaRPr lang="en-US"/>
          </a:p>
        </c:txPr>
        <c:crossAx val="34985088"/>
        <c:crosses val="autoZero"/>
        <c:auto val="1"/>
        <c:lblAlgn val="ctr"/>
        <c:lblOffset val="100"/>
      </c:catAx>
      <c:valAx>
        <c:axId val="34985088"/>
        <c:scaling>
          <c:orientation val="minMax"/>
        </c:scaling>
        <c:axPos val="l"/>
        <c:majorGridlines/>
        <c:numFmt formatCode="_(* #,##0_);_(* \(#,##0\);_(* &quot;-&quot;??_);_(@_)" sourceLinked="1"/>
        <c:tickLblPos val="nextTo"/>
        <c:txPr>
          <a:bodyPr/>
          <a:lstStyle/>
          <a:p>
            <a:pPr>
              <a:defRPr lang="en-IN"/>
            </a:pPr>
            <a:endParaRPr lang="en-US"/>
          </a:p>
        </c:txPr>
        <c:crossAx val="34979200"/>
        <c:crosses val="autoZero"/>
        <c:crossBetween val="between"/>
      </c:valAx>
    </c:plotArea>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9EAE7F-AA79-4495-B60E-57359BF8CF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800AA10-2420-43B6-80E3-94AAC2AABAB2}">
      <dgm:prSet custT="1"/>
      <dgm:spPr/>
      <dgm:t>
        <a:bodyPr/>
        <a:lstStyle/>
        <a:p>
          <a:pPr algn="just" rtl="0"/>
          <a:r>
            <a:rPr lang="en-US" sz="1800" dirty="0" smtClean="0"/>
            <a:t>Multi colored Tin Plates showing 10 different IEC messages on Diabetes, CVD, Stroke and Health Care of Elderly were </a:t>
          </a:r>
          <a:r>
            <a:rPr lang="en-US" sz="1800" dirty="0" err="1" smtClean="0"/>
            <a:t>desplayed</a:t>
          </a:r>
          <a:r>
            <a:rPr lang="en-US" sz="1800" dirty="0" smtClean="0"/>
            <a:t>  on the wall of NCD Complex </a:t>
          </a:r>
          <a:endParaRPr lang="en-US" sz="1800" b="1" dirty="0"/>
        </a:p>
      </dgm:t>
    </dgm:pt>
    <dgm:pt modelId="{816C04CE-642B-483C-8AEF-D46148D1C178}" type="parTrans" cxnId="{993CE9F7-9B08-49F4-97B4-58755CE6514C}">
      <dgm:prSet/>
      <dgm:spPr/>
      <dgm:t>
        <a:bodyPr/>
        <a:lstStyle/>
        <a:p>
          <a:endParaRPr lang="en-US"/>
        </a:p>
      </dgm:t>
    </dgm:pt>
    <dgm:pt modelId="{0872ABE4-7C06-463A-BC7A-7A292DCBC54F}" type="sibTrans" cxnId="{993CE9F7-9B08-49F4-97B4-58755CE6514C}">
      <dgm:prSet/>
      <dgm:spPr/>
      <dgm:t>
        <a:bodyPr/>
        <a:lstStyle/>
        <a:p>
          <a:endParaRPr lang="en-US"/>
        </a:p>
      </dgm:t>
    </dgm:pt>
    <dgm:pt modelId="{8D4FF42E-F942-48F3-A73F-B551B82CB44E}" type="pres">
      <dgm:prSet presAssocID="{3B9EAE7F-AA79-4495-B60E-57359BF8CF3D}" presName="linear" presStyleCnt="0">
        <dgm:presLayoutVars>
          <dgm:animLvl val="lvl"/>
          <dgm:resizeHandles val="exact"/>
        </dgm:presLayoutVars>
      </dgm:prSet>
      <dgm:spPr/>
      <dgm:t>
        <a:bodyPr/>
        <a:lstStyle/>
        <a:p>
          <a:endParaRPr lang="en-US"/>
        </a:p>
      </dgm:t>
    </dgm:pt>
    <dgm:pt modelId="{84EA175B-AB7F-4AB6-8343-A3277607ED1D}" type="pres">
      <dgm:prSet presAssocID="{F800AA10-2420-43B6-80E3-94AAC2AABAB2}" presName="parentText" presStyleLbl="node1" presStyleIdx="0" presStyleCnt="1" custScaleY="119153">
        <dgm:presLayoutVars>
          <dgm:chMax val="0"/>
          <dgm:bulletEnabled val="1"/>
        </dgm:presLayoutVars>
      </dgm:prSet>
      <dgm:spPr/>
      <dgm:t>
        <a:bodyPr/>
        <a:lstStyle/>
        <a:p>
          <a:endParaRPr lang="en-US"/>
        </a:p>
      </dgm:t>
    </dgm:pt>
  </dgm:ptLst>
  <dgm:cxnLst>
    <dgm:cxn modelId="{31B7585F-0C79-45CC-A431-5D2B3DDB93F1}" type="presOf" srcId="{F800AA10-2420-43B6-80E3-94AAC2AABAB2}" destId="{84EA175B-AB7F-4AB6-8343-A3277607ED1D}" srcOrd="0" destOrd="0" presId="urn:microsoft.com/office/officeart/2005/8/layout/vList2"/>
    <dgm:cxn modelId="{993CE9F7-9B08-49F4-97B4-58755CE6514C}" srcId="{3B9EAE7F-AA79-4495-B60E-57359BF8CF3D}" destId="{F800AA10-2420-43B6-80E3-94AAC2AABAB2}" srcOrd="0" destOrd="0" parTransId="{816C04CE-642B-483C-8AEF-D46148D1C178}" sibTransId="{0872ABE4-7C06-463A-BC7A-7A292DCBC54F}"/>
    <dgm:cxn modelId="{055C2326-CD1F-4596-890B-86D77AA93008}" type="presOf" srcId="{3B9EAE7F-AA79-4495-B60E-57359BF8CF3D}" destId="{8D4FF42E-F942-48F3-A73F-B551B82CB44E}" srcOrd="0" destOrd="0" presId="urn:microsoft.com/office/officeart/2005/8/layout/vList2"/>
    <dgm:cxn modelId="{5D4E954B-2B49-4EDF-88C5-51DB5E1C8B4D}" type="presParOf" srcId="{8D4FF42E-F942-48F3-A73F-B551B82CB44E}" destId="{84EA175B-AB7F-4AB6-8343-A3277607ED1D}" srcOrd="0" destOrd="0" presId="urn:microsoft.com/office/officeart/2005/8/layout/vList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EA175B-AB7F-4AB6-8343-A3277607ED1D}">
      <dsp:nvSpPr>
        <dsp:cNvPr id="0" name=""/>
        <dsp:cNvSpPr/>
      </dsp:nvSpPr>
      <dsp:spPr>
        <a:xfrm>
          <a:off x="0" y="334665"/>
          <a:ext cx="4114800" cy="15404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n-US" sz="1800" kern="1200" dirty="0" smtClean="0"/>
            <a:t>Multi colored Tin Plates showing 10 different IEC messages on Diabetes, CVD, Stroke and Health Care of Elderly were </a:t>
          </a:r>
          <a:r>
            <a:rPr lang="en-US" sz="1800" kern="1200" dirty="0" err="1" smtClean="0"/>
            <a:t>desplayed</a:t>
          </a:r>
          <a:r>
            <a:rPr lang="en-US" sz="1800" kern="1200" dirty="0" smtClean="0"/>
            <a:t>  on the wall of NCD Complex </a:t>
          </a:r>
          <a:endParaRPr lang="en-US" sz="1800" b="1" kern="1200" dirty="0"/>
        </a:p>
      </dsp:txBody>
      <dsp:txXfrm>
        <a:off x="0" y="334665"/>
        <a:ext cx="4114800" cy="15404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6.jpeg"/></Relationships>
</file>

<file path=ppt/drawings/_rels/drawing2.xml.rels><?xml version="1.0" encoding="UTF-8" standalone="yes"?>
<Relationships xmlns="http://schemas.openxmlformats.org/package/2006/relationships"><Relationship Id="rId1" Type="http://schemas.openxmlformats.org/officeDocument/2006/relationships/image" Target="../media/image6.jpe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Picture 1" descr="C:\Users\User\Desktop\ICU photo29.5\2nd and 3rd batch closing ICU.jpg"/>
        <cdr:cNvPicPr/>
      </cdr:nvPicPr>
      <cdr:blipFill>
        <a:blip xmlns:a="http://schemas.openxmlformats.org/drawingml/2006/main" xmlns:r="http://schemas.openxmlformats.org/officeDocument/2006/relationships" r:embed="rId1" cstate="print"/>
        <a:srcRect xmlns:a="http://schemas.openxmlformats.org/drawingml/2006/main"/>
        <a:stretch xmlns:a="http://schemas.openxmlformats.org/drawingml/2006/main">
          <a:fillRect/>
        </a:stretch>
      </cdr:blipFill>
      <cdr:spPr bwMode="auto">
        <a:xfrm xmlns:a="http://schemas.openxmlformats.org/drawingml/2006/main">
          <a:off x="-3810000" y="-457200"/>
          <a:ext cx="3962400" cy="2362200"/>
        </a:xfrm>
        <a:prstGeom xmlns:a="http://schemas.openxmlformats.org/drawingml/2006/main" prst="rect">
          <a:avLst/>
        </a:prstGeom>
        <a:noFill xmlns:a="http://schemas.openxmlformats.org/drawingml/2006/main"/>
        <a:ln xmlns:a="http://schemas.openxmlformats.org/drawingml/2006/main" w="9525">
          <a:noFill/>
          <a:miter lim="800000"/>
          <a:headEnd/>
          <a:tailEnd/>
        </a:ln>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1</cdr:y>
    </cdr:to>
    <cdr:pic>
      <cdr:nvPicPr>
        <cdr:cNvPr id="2" name="Picture 1" descr="C:\Users\User\Desktop\ICU photo29.5\2nd and 3rd batch closing ICU.jpg"/>
        <cdr:cNvPicPr/>
      </cdr:nvPicPr>
      <cdr:blipFill>
        <a:blip xmlns:a="http://schemas.openxmlformats.org/drawingml/2006/main" xmlns:r="http://schemas.openxmlformats.org/officeDocument/2006/relationships" r:embed="rId1" cstate="print"/>
        <a:srcRect xmlns:a="http://schemas.openxmlformats.org/drawingml/2006/main"/>
        <a:stretch xmlns:a="http://schemas.openxmlformats.org/drawingml/2006/main">
          <a:fillRect/>
        </a:stretch>
      </cdr:blipFill>
      <cdr:spPr bwMode="auto">
        <a:xfrm xmlns:a="http://schemas.openxmlformats.org/drawingml/2006/main">
          <a:off x="-3810000" y="-457200"/>
          <a:ext cx="3962400" cy="2362200"/>
        </a:xfrm>
        <a:prstGeom xmlns:a="http://schemas.openxmlformats.org/drawingml/2006/main" prst="rect">
          <a:avLst/>
        </a:prstGeom>
        <a:noFill xmlns:a="http://schemas.openxmlformats.org/drawingml/2006/main"/>
        <a:ln xmlns:a="http://schemas.openxmlformats.org/drawingml/2006/main" w="9525">
          <a:noFill/>
          <a:miter lim="800000"/>
          <a:headEnd/>
          <a:tailEnd/>
        </a:ln>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6E018E-AA28-4713-AE93-0CF37BA4C106}" type="datetimeFigureOut">
              <a:rPr lang="en-IN" smtClean="0"/>
              <a:t>27-08-2016</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0EC5D2-D743-49E6-BED5-D39964B34790}" type="slidenum">
              <a:rPr lang="en-IN" smtClean="0"/>
              <a:t>‹#›</a:t>
            </a:fld>
            <a:endParaRPr lang="en-I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C41289-7618-4188-B5CB-5892F3A8BDF6}" type="datetimeFigureOut">
              <a:rPr lang="en-US" smtClean="0"/>
              <a:pPr/>
              <a:t>8/27/2016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61A047-8A58-4778-A30E-26B1EEC7D32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61A047-8A58-4778-A30E-26B1EEC7D32D}"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4.jpeg"/><Relationship Id="rId7" Type="http://schemas.openxmlformats.org/officeDocument/2006/relationships/diagramLayout" Target="../diagrams/layout1.xml"/><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26.jpeg"/><Relationship Id="rId10" Type="http://schemas.microsoft.com/office/2007/relationships/diagramDrawing" Target="../diagrams/drawing1.xml"/><Relationship Id="rId4" Type="http://schemas.openxmlformats.org/officeDocument/2006/relationships/image" Target="../media/image25.jpeg"/><Relationship Id="rId9" Type="http://schemas.openxmlformats.org/officeDocument/2006/relationships/diagramColors" Target="../diagrams/colors1.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chart" Target="../charts/chart6.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chart" Target="../charts/chart3.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00150"/>
            <a:ext cx="7772400" cy="2609850"/>
          </a:xfrm>
        </p:spPr>
        <p:txBody>
          <a:bodyPr>
            <a:normAutofit fontScale="90000"/>
          </a:bodyPr>
          <a:lstStyle/>
          <a:p>
            <a:r>
              <a:rPr lang="en-US" b="1" dirty="0" smtClean="0">
                <a:solidFill>
                  <a:srgbClr val="002060"/>
                </a:solidFill>
              </a:rPr>
              <a:t>Establishment of District NCD Complex under NPCDCS and NPHCE in Odisha</a:t>
            </a:r>
            <a:r>
              <a:rPr lang="en-US" dirty="0" smtClean="0">
                <a:solidFill>
                  <a:srgbClr val="002060"/>
                </a:solidFill>
              </a:rPr>
              <a:t/>
            </a:r>
            <a:br>
              <a:rPr lang="en-US" dirty="0" smtClean="0">
                <a:solidFill>
                  <a:srgbClr val="002060"/>
                </a:solidFill>
              </a:rPr>
            </a:br>
            <a:r>
              <a:rPr lang="en-US" dirty="0" smtClean="0"/>
              <a:t/>
            </a:r>
            <a:br>
              <a:rPr lang="en-US" dirty="0" smtClean="0"/>
            </a:br>
            <a:endParaRPr lang="en-US" dirty="0"/>
          </a:p>
        </p:txBody>
      </p:sp>
      <p:sp>
        <p:nvSpPr>
          <p:cNvPr id="3" name="Subtitle 2"/>
          <p:cNvSpPr>
            <a:spLocks noGrp="1"/>
          </p:cNvSpPr>
          <p:nvPr>
            <p:ph type="subTitle" idx="1"/>
          </p:nvPr>
        </p:nvSpPr>
        <p:spPr>
          <a:xfrm>
            <a:off x="609600" y="3962400"/>
            <a:ext cx="7848600" cy="1371600"/>
          </a:xfrm>
        </p:spPr>
        <p:txBody>
          <a:bodyPr/>
          <a:lstStyle/>
          <a:p>
            <a:r>
              <a:rPr lang="en-US" b="1" dirty="0" smtClean="0">
                <a:solidFill>
                  <a:srgbClr val="C00000"/>
                </a:solidFill>
              </a:rPr>
              <a:t>An </a:t>
            </a:r>
            <a:r>
              <a:rPr lang="en-US" b="1" dirty="0" smtClean="0">
                <a:solidFill>
                  <a:srgbClr val="C00000"/>
                </a:solidFill>
              </a:rPr>
              <a:t>innovation </a:t>
            </a:r>
            <a:r>
              <a:rPr lang="en-US" b="1" dirty="0" smtClean="0">
                <a:solidFill>
                  <a:srgbClr val="C00000"/>
                </a:solidFill>
              </a:rPr>
              <a:t>in Public Health Care </a:t>
            </a:r>
            <a:r>
              <a:rPr lang="en-US" b="1" dirty="0" smtClean="0">
                <a:solidFill>
                  <a:srgbClr val="C00000"/>
                </a:solidFill>
              </a:rPr>
              <a:t>System</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133600"/>
            <a:ext cx="7772400" cy="2209800"/>
          </a:xfrm>
          <a:solidFill>
            <a:srgbClr val="FFFFCC"/>
          </a:solidFill>
          <a:ln>
            <a:solidFill>
              <a:srgbClr val="C00000"/>
            </a:solidFill>
          </a:ln>
        </p:spPr>
        <p:txBody>
          <a:bodyPr>
            <a:noAutofit/>
          </a:bodyPr>
          <a:lstStyle/>
          <a:p>
            <a:r>
              <a:rPr lang="en-US" sz="3200" b="1" dirty="0" smtClean="0"/>
              <a:t/>
            </a:r>
            <a:br>
              <a:rPr lang="en-US" sz="3200" b="1" dirty="0" smtClean="0"/>
            </a:br>
            <a:r>
              <a:rPr lang="en-US" sz="4000" b="1" dirty="0" smtClean="0"/>
              <a:t>Scalability</a:t>
            </a:r>
            <a:r>
              <a:rPr lang="en-US" sz="3200" dirty="0" smtClean="0"/>
              <a:t/>
            </a:r>
            <a:br>
              <a:rPr lang="en-US" sz="3200" dirty="0" smtClean="0"/>
            </a:br>
            <a:r>
              <a:rPr lang="en-US" sz="3200" dirty="0" smtClean="0"/>
              <a:t/>
            </a:r>
            <a:br>
              <a:rPr lang="en-US" sz="3200" dirty="0" smtClean="0"/>
            </a:br>
            <a:r>
              <a:rPr lang="en-US" sz="3200" dirty="0" smtClean="0"/>
              <a:t>Civil components of NPHCE and NPCDCS and other NCD programs can be clubbed and utilized to construct a comprehensive NCD Complex. </a:t>
            </a:r>
            <a:br>
              <a:rPr lang="en-US" sz="3200" dirty="0" smtClean="0"/>
            </a:br>
            <a:r>
              <a:rPr lang="en-US" sz="3200" dirty="0" smtClean="0"/>
              <a:t/>
            </a:r>
            <a:br>
              <a:rPr lang="en-US" sz="3200" dirty="0" smtClean="0"/>
            </a:br>
            <a:r>
              <a:rPr lang="en-US" sz="3200" dirty="0" smtClean="0"/>
              <a:t>Utilization of funds and HR will be more rational. </a:t>
            </a:r>
            <a:br>
              <a:rPr lang="en-US" sz="3200" dirty="0" smtClean="0"/>
            </a:b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3581400"/>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Implementing partners</a:t>
            </a:r>
            <a:r>
              <a:rPr lang="en-US" dirty="0" smtClean="0"/>
              <a:t/>
            </a:r>
            <a:br>
              <a:rPr lang="en-US" dirty="0" smtClean="0"/>
            </a:br>
            <a:r>
              <a:rPr lang="en-US" dirty="0" smtClean="0"/>
              <a:t/>
            </a:r>
            <a:br>
              <a:rPr lang="en-US" dirty="0" smtClean="0"/>
            </a:br>
            <a:r>
              <a:rPr lang="en-US" dirty="0" smtClean="0"/>
              <a:t>NPCDCS, NPHCE, District Health System and R&amp;B of Sate Govt.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609600" y="3886200"/>
            <a:ext cx="7924800" cy="2286000"/>
          </a:xfrm>
          <a:solidFill>
            <a:srgbClr val="FFFFCC"/>
          </a:solidFill>
          <a:ln>
            <a:solidFill>
              <a:srgbClr val="C00000"/>
            </a:solidFill>
          </a:ln>
        </p:spPr>
        <p:txBody>
          <a:bodyPr>
            <a:normAutofit fontScale="92500"/>
          </a:bodyPr>
          <a:lstStyle/>
          <a:p>
            <a:r>
              <a:rPr lang="en-US" b="1" dirty="0" smtClean="0">
                <a:solidFill>
                  <a:srgbClr val="002060"/>
                </a:solidFill>
              </a:rPr>
              <a:t>Financial Implications</a:t>
            </a:r>
            <a:br>
              <a:rPr lang="en-US" b="1" dirty="0" smtClean="0">
                <a:solidFill>
                  <a:srgbClr val="002060"/>
                </a:solidFill>
              </a:rPr>
            </a:br>
            <a:r>
              <a:rPr lang="en-US" dirty="0" smtClean="0">
                <a:solidFill>
                  <a:srgbClr val="002060"/>
                </a:solidFill>
              </a:rPr>
              <a:t>Cost for setting up District NCD complex was Rs.1.00 cr. on civil work </a:t>
            </a:r>
          </a:p>
          <a:p>
            <a:r>
              <a:rPr lang="en-US" dirty="0" smtClean="0">
                <a:solidFill>
                  <a:srgbClr val="002060"/>
                </a:solidFill>
              </a:rPr>
              <a:t>and for Rs.1.37 </a:t>
            </a:r>
            <a:r>
              <a:rPr lang="en-US" dirty="0" err="1" smtClean="0">
                <a:solidFill>
                  <a:srgbClr val="002060"/>
                </a:solidFill>
              </a:rPr>
              <a:t>crs</a:t>
            </a:r>
            <a:r>
              <a:rPr lang="en-US" dirty="0" smtClean="0">
                <a:solidFill>
                  <a:srgbClr val="002060"/>
                </a:solidFill>
              </a:rPr>
              <a:t> for equipments and furniture</a:t>
            </a:r>
            <a:endParaRPr lang="en-US" b="1" dirty="0">
              <a:solidFill>
                <a:srgbClr val="00206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1"/>
            <a:ext cx="7772400" cy="4953000"/>
          </a:xfrm>
          <a:solidFill>
            <a:srgbClr val="FFFFCC"/>
          </a:solidFill>
          <a:ln>
            <a:solidFill>
              <a:srgbClr val="C00000"/>
            </a:solidFill>
          </a:ln>
        </p:spPr>
        <p:txBody>
          <a:bodyPr>
            <a:normAutofit/>
          </a:bodyPr>
          <a:lstStyle/>
          <a:p>
            <a:r>
              <a:rPr lang="en-US" b="1" dirty="0" smtClean="0">
                <a:solidFill>
                  <a:srgbClr val="002060"/>
                </a:solidFill>
              </a:rPr>
              <a:t>Establishment of District NCD Complex </a:t>
            </a:r>
            <a:br>
              <a:rPr lang="en-US" b="1" dirty="0" smtClean="0">
                <a:solidFill>
                  <a:srgbClr val="002060"/>
                </a:solidFill>
              </a:rPr>
            </a:br>
            <a:r>
              <a:rPr lang="en-US" b="1" dirty="0" smtClean="0">
                <a:solidFill>
                  <a:srgbClr val="002060"/>
                </a:solidFill>
              </a:rPr>
              <a:t>is</a:t>
            </a:r>
            <a:br>
              <a:rPr lang="en-US" b="1" dirty="0" smtClean="0">
                <a:solidFill>
                  <a:srgbClr val="002060"/>
                </a:solidFill>
              </a:rPr>
            </a:br>
            <a:r>
              <a:rPr lang="en-US" b="1" dirty="0" smtClean="0">
                <a:solidFill>
                  <a:srgbClr val="002060"/>
                </a:solidFill>
              </a:rPr>
              <a:t>An example towards </a:t>
            </a:r>
            <a:br>
              <a:rPr lang="en-US" b="1" dirty="0" smtClean="0">
                <a:solidFill>
                  <a:srgbClr val="002060"/>
                </a:solidFill>
              </a:rPr>
            </a:br>
            <a:r>
              <a:rPr lang="en-US" b="1" dirty="0" smtClean="0">
                <a:solidFill>
                  <a:srgbClr val="002060"/>
                </a:solidFill>
              </a:rPr>
              <a:t>Sustainable Development Goal</a:t>
            </a:r>
            <a:endParaRPr lang="en-US" b="1" dirty="0">
              <a:solidFill>
                <a:srgbClr val="00206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Data for State Review\ICU Inaguration Photo\IMG_20140704_110132.jpg"/>
          <p:cNvPicPr>
            <a:picLocks noChangeAspect="1" noChangeArrowheads="1"/>
          </p:cNvPicPr>
          <p:nvPr/>
        </p:nvPicPr>
        <p:blipFill>
          <a:blip r:embed="rId2" cstate="print"/>
          <a:srcRect/>
          <a:stretch>
            <a:fillRect/>
          </a:stretch>
        </p:blipFill>
        <p:spPr bwMode="auto">
          <a:xfrm>
            <a:off x="304800" y="4191000"/>
            <a:ext cx="3962400" cy="2362200"/>
          </a:xfrm>
          <a:prstGeom prst="rect">
            <a:avLst/>
          </a:prstGeom>
          <a:noFill/>
        </p:spPr>
      </p:pic>
      <p:sp>
        <p:nvSpPr>
          <p:cNvPr id="8" name="TextBox 7"/>
          <p:cNvSpPr txBox="1"/>
          <p:nvPr/>
        </p:nvSpPr>
        <p:spPr>
          <a:xfrm>
            <a:off x="228600" y="86380"/>
            <a:ext cx="8458200" cy="954107"/>
          </a:xfrm>
          <a:prstGeom prst="rect">
            <a:avLst/>
          </a:prstGeom>
          <a:noFill/>
        </p:spPr>
        <p:txBody>
          <a:bodyPr wrap="square" rtlCol="0">
            <a:spAutoFit/>
          </a:bodyPr>
          <a:lstStyle/>
          <a:p>
            <a:pPr algn="ctr"/>
            <a:r>
              <a:rPr lang="en-US" sz="2800" b="1" dirty="0" smtClean="0"/>
              <a:t>NCD Complex Koraput inaugurated on 04.07.2014 by </a:t>
            </a:r>
            <a:r>
              <a:rPr lang="en-US" sz="2800" b="1" dirty="0" err="1" smtClean="0"/>
              <a:t>Zilla</a:t>
            </a:r>
            <a:r>
              <a:rPr lang="en-US" sz="2800" b="1" dirty="0" smtClean="0"/>
              <a:t> </a:t>
            </a:r>
            <a:r>
              <a:rPr lang="en-US" sz="2800" b="1" dirty="0" err="1" smtClean="0"/>
              <a:t>Parishad</a:t>
            </a:r>
            <a:r>
              <a:rPr lang="en-US" sz="2800" b="1" dirty="0" smtClean="0"/>
              <a:t> Chairperson</a:t>
            </a:r>
            <a:endParaRPr lang="en-IN" sz="2800" b="1" dirty="0"/>
          </a:p>
        </p:txBody>
      </p:sp>
      <p:pic>
        <p:nvPicPr>
          <p:cNvPr id="1026" name="Picture 2" descr="F:\ICU Inaguration Photo\IMG_20140704_110358.jpg"/>
          <p:cNvPicPr>
            <a:picLocks noChangeAspect="1" noChangeArrowheads="1"/>
          </p:cNvPicPr>
          <p:nvPr/>
        </p:nvPicPr>
        <p:blipFill>
          <a:blip r:embed="rId3" cstate="print"/>
          <a:srcRect/>
          <a:stretch>
            <a:fillRect/>
          </a:stretch>
        </p:blipFill>
        <p:spPr bwMode="auto">
          <a:xfrm>
            <a:off x="4724400" y="4114800"/>
            <a:ext cx="3962400" cy="2514600"/>
          </a:xfrm>
          <a:prstGeom prst="rect">
            <a:avLst/>
          </a:prstGeom>
          <a:noFill/>
        </p:spPr>
      </p:pic>
      <p:pic>
        <p:nvPicPr>
          <p:cNvPr id="3074" name="Picture 2"/>
          <p:cNvPicPr>
            <a:picLocks noChangeAspect="1" noChangeArrowheads="1"/>
          </p:cNvPicPr>
          <p:nvPr/>
        </p:nvPicPr>
        <p:blipFill>
          <a:blip r:embed="rId4" cstate="print"/>
          <a:srcRect/>
          <a:stretch>
            <a:fillRect/>
          </a:stretch>
        </p:blipFill>
        <p:spPr bwMode="auto">
          <a:xfrm>
            <a:off x="228600" y="990600"/>
            <a:ext cx="8382000" cy="30294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Data for State Review\ICU Inaguration Photo\IMG_20140704_104734.jpg"/>
          <p:cNvPicPr>
            <a:picLocks noChangeAspect="1" noChangeArrowheads="1"/>
          </p:cNvPicPr>
          <p:nvPr/>
        </p:nvPicPr>
        <p:blipFill>
          <a:blip r:embed="rId2" cstate="print"/>
          <a:srcRect/>
          <a:stretch>
            <a:fillRect/>
          </a:stretch>
        </p:blipFill>
        <p:spPr bwMode="auto">
          <a:xfrm>
            <a:off x="304800" y="990600"/>
            <a:ext cx="4038600" cy="2590800"/>
          </a:xfrm>
          <a:prstGeom prst="rect">
            <a:avLst/>
          </a:prstGeom>
          <a:noFill/>
        </p:spPr>
      </p:pic>
      <p:pic>
        <p:nvPicPr>
          <p:cNvPr id="2051" name="Picture 3" descr="F:\Data for State Review\ICU Inaguration Photo\IMG_20140704_110521.jpg"/>
          <p:cNvPicPr>
            <a:picLocks noChangeAspect="1" noChangeArrowheads="1"/>
          </p:cNvPicPr>
          <p:nvPr/>
        </p:nvPicPr>
        <p:blipFill>
          <a:blip r:embed="rId3" cstate="print"/>
          <a:srcRect/>
          <a:stretch>
            <a:fillRect/>
          </a:stretch>
        </p:blipFill>
        <p:spPr bwMode="auto">
          <a:xfrm>
            <a:off x="4876800" y="990600"/>
            <a:ext cx="3810000" cy="2590800"/>
          </a:xfrm>
          <a:prstGeom prst="rect">
            <a:avLst/>
          </a:prstGeom>
          <a:noFill/>
        </p:spPr>
      </p:pic>
      <p:pic>
        <p:nvPicPr>
          <p:cNvPr id="2052" name="Picture 4" descr="F:\Data for State Review\ICU Inaguration Photo\IMG_20140704_104747.jpg"/>
          <p:cNvPicPr>
            <a:picLocks noChangeAspect="1" noChangeArrowheads="1"/>
          </p:cNvPicPr>
          <p:nvPr/>
        </p:nvPicPr>
        <p:blipFill>
          <a:blip r:embed="rId4" cstate="print"/>
          <a:srcRect/>
          <a:stretch>
            <a:fillRect/>
          </a:stretch>
        </p:blipFill>
        <p:spPr bwMode="auto">
          <a:xfrm>
            <a:off x="304800" y="3810000"/>
            <a:ext cx="4038600" cy="2819400"/>
          </a:xfrm>
          <a:prstGeom prst="rect">
            <a:avLst/>
          </a:prstGeom>
          <a:noFill/>
        </p:spPr>
      </p:pic>
      <p:sp>
        <p:nvSpPr>
          <p:cNvPr id="7" name="TextBox 6"/>
          <p:cNvSpPr txBox="1"/>
          <p:nvPr/>
        </p:nvSpPr>
        <p:spPr>
          <a:xfrm>
            <a:off x="381000" y="304800"/>
            <a:ext cx="8153400" cy="646331"/>
          </a:xfrm>
          <a:prstGeom prst="rect">
            <a:avLst/>
          </a:prstGeom>
          <a:noFill/>
        </p:spPr>
        <p:txBody>
          <a:bodyPr wrap="square" rtlCol="0">
            <a:spAutoFit/>
          </a:bodyPr>
          <a:lstStyle/>
          <a:p>
            <a:pPr algn="ctr"/>
            <a:r>
              <a:rPr lang="en-US" sz="3600" b="1" dirty="0" smtClean="0"/>
              <a:t>NCD Complex of Koraput District Hospital</a:t>
            </a:r>
            <a:endParaRPr lang="en-IN" sz="3600" b="1" dirty="0"/>
          </a:p>
        </p:txBody>
      </p:sp>
      <p:pic>
        <p:nvPicPr>
          <p:cNvPr id="8" name="Picture 3"/>
          <p:cNvPicPr>
            <a:picLocks noChangeAspect="1" noChangeArrowheads="1"/>
          </p:cNvPicPr>
          <p:nvPr/>
        </p:nvPicPr>
        <p:blipFill>
          <a:blip r:embed="rId5" cstate="print"/>
          <a:srcRect/>
          <a:stretch>
            <a:fillRect/>
          </a:stretch>
        </p:blipFill>
        <p:spPr bwMode="auto">
          <a:xfrm>
            <a:off x="4505325" y="3657600"/>
            <a:ext cx="4333875" cy="30223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NCD NABARANGPUR\Photos\ICU Innaguration\ncd\DSC_8061.JPG"/>
          <p:cNvPicPr>
            <a:picLocks noChangeAspect="1" noChangeArrowheads="1"/>
          </p:cNvPicPr>
          <p:nvPr/>
        </p:nvPicPr>
        <p:blipFill>
          <a:blip r:embed="rId2" cstate="print"/>
          <a:srcRect/>
          <a:stretch>
            <a:fillRect/>
          </a:stretch>
        </p:blipFill>
        <p:spPr bwMode="auto">
          <a:xfrm>
            <a:off x="3153936" y="1066800"/>
            <a:ext cx="2408664" cy="2895600"/>
          </a:xfrm>
          <a:prstGeom prst="rect">
            <a:avLst/>
          </a:prstGeom>
          <a:noFill/>
        </p:spPr>
      </p:pic>
      <p:pic>
        <p:nvPicPr>
          <p:cNvPr id="2051" name="Picture 3" descr="G:\NCD NABARANGPUR\Photos\ICU Innaguration\ncd\DSC_8029.JPG"/>
          <p:cNvPicPr>
            <a:picLocks noChangeAspect="1" noChangeArrowheads="1"/>
          </p:cNvPicPr>
          <p:nvPr/>
        </p:nvPicPr>
        <p:blipFill>
          <a:blip r:embed="rId3" cstate="print"/>
          <a:srcRect/>
          <a:stretch>
            <a:fillRect/>
          </a:stretch>
        </p:blipFill>
        <p:spPr bwMode="auto">
          <a:xfrm>
            <a:off x="5576862" y="1066800"/>
            <a:ext cx="3176440" cy="2819400"/>
          </a:xfrm>
          <a:prstGeom prst="rect">
            <a:avLst/>
          </a:prstGeom>
          <a:noFill/>
        </p:spPr>
      </p:pic>
      <p:sp>
        <p:nvSpPr>
          <p:cNvPr id="4" name="TextBox 3"/>
          <p:cNvSpPr txBox="1"/>
          <p:nvPr/>
        </p:nvSpPr>
        <p:spPr>
          <a:xfrm>
            <a:off x="381000" y="304800"/>
            <a:ext cx="8153400" cy="646331"/>
          </a:xfrm>
          <a:prstGeom prst="rect">
            <a:avLst/>
          </a:prstGeom>
          <a:noFill/>
        </p:spPr>
        <p:txBody>
          <a:bodyPr wrap="square" rtlCol="0">
            <a:spAutoFit/>
          </a:bodyPr>
          <a:lstStyle/>
          <a:p>
            <a:pPr algn="ctr"/>
            <a:r>
              <a:rPr lang="en-US" sz="3600" b="1" dirty="0" smtClean="0"/>
              <a:t>NCD Complex  of Nabarangpur</a:t>
            </a:r>
            <a:endParaRPr lang="en-IN" sz="3600" b="1" dirty="0"/>
          </a:p>
        </p:txBody>
      </p:sp>
      <p:sp>
        <p:nvSpPr>
          <p:cNvPr id="5" name="TextBox 4"/>
          <p:cNvSpPr txBox="1"/>
          <p:nvPr/>
        </p:nvSpPr>
        <p:spPr>
          <a:xfrm>
            <a:off x="533400" y="5780782"/>
            <a:ext cx="8153400" cy="1077218"/>
          </a:xfrm>
          <a:prstGeom prst="rect">
            <a:avLst/>
          </a:prstGeom>
          <a:noFill/>
        </p:spPr>
        <p:txBody>
          <a:bodyPr wrap="square" rtlCol="0">
            <a:spAutoFit/>
          </a:bodyPr>
          <a:lstStyle/>
          <a:p>
            <a:pPr algn="ctr"/>
            <a:r>
              <a:rPr lang="en-US" sz="3200" b="1" dirty="0" smtClean="0"/>
              <a:t>Inaugurated by Collector cum DM of Nabarangpur District</a:t>
            </a:r>
            <a:endParaRPr lang="en-IN" sz="3200" b="1" dirty="0"/>
          </a:p>
        </p:txBody>
      </p:sp>
      <p:pic>
        <p:nvPicPr>
          <p:cNvPr id="6" name="Picture 5"/>
          <p:cNvPicPr/>
          <p:nvPr/>
        </p:nvPicPr>
        <p:blipFill>
          <a:blip r:embed="rId4" cstate="print"/>
          <a:srcRect/>
          <a:stretch>
            <a:fillRect/>
          </a:stretch>
        </p:blipFill>
        <p:spPr bwMode="auto">
          <a:xfrm>
            <a:off x="228600" y="1066800"/>
            <a:ext cx="2743200" cy="2819400"/>
          </a:xfrm>
          <a:prstGeom prst="rect">
            <a:avLst/>
          </a:prstGeom>
          <a:noFill/>
          <a:ln w="9525">
            <a:noFill/>
            <a:miter lim="800000"/>
            <a:headEnd/>
            <a:tailEnd/>
          </a:ln>
          <a:effectLst/>
        </p:spPr>
      </p:pic>
      <p:pic>
        <p:nvPicPr>
          <p:cNvPr id="8" name="Picture 7"/>
          <p:cNvPicPr/>
          <p:nvPr/>
        </p:nvPicPr>
        <p:blipFill>
          <a:blip r:embed="rId5" cstate="print"/>
          <a:srcRect/>
          <a:stretch>
            <a:fillRect/>
          </a:stretch>
        </p:blipFill>
        <p:spPr bwMode="auto">
          <a:xfrm>
            <a:off x="1905000" y="4038600"/>
            <a:ext cx="5334000"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81000" y="284135"/>
            <a:ext cx="3093028" cy="2306665"/>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srcRect/>
          <a:stretch>
            <a:fillRect/>
          </a:stretch>
        </p:blipFill>
        <p:spPr bwMode="auto">
          <a:xfrm>
            <a:off x="152400" y="4419600"/>
            <a:ext cx="3198395" cy="2209800"/>
          </a:xfrm>
          <a:prstGeom prst="rect">
            <a:avLst/>
          </a:prstGeom>
          <a:noFill/>
          <a:ln w="9525">
            <a:noFill/>
            <a:miter lim="800000"/>
            <a:headEnd/>
            <a:tailEnd/>
          </a:ln>
          <a:effectLst/>
        </p:spPr>
      </p:pic>
      <p:pic>
        <p:nvPicPr>
          <p:cNvPr id="5" name="Picture 2"/>
          <p:cNvPicPr>
            <a:picLocks noChangeAspect="1" noChangeArrowheads="1"/>
          </p:cNvPicPr>
          <p:nvPr/>
        </p:nvPicPr>
        <p:blipFill>
          <a:blip r:embed="rId4" cstate="print"/>
          <a:srcRect/>
          <a:stretch>
            <a:fillRect/>
          </a:stretch>
        </p:blipFill>
        <p:spPr bwMode="auto">
          <a:xfrm>
            <a:off x="5994400" y="152400"/>
            <a:ext cx="3149600" cy="2362200"/>
          </a:xfrm>
          <a:prstGeom prst="rect">
            <a:avLst/>
          </a:prstGeom>
          <a:noFill/>
          <a:ln w="9525">
            <a:noFill/>
            <a:miter lim="800000"/>
            <a:headEnd/>
            <a:tailEnd/>
          </a:ln>
          <a:effectLst/>
        </p:spPr>
      </p:pic>
      <p:pic>
        <p:nvPicPr>
          <p:cNvPr id="6" name="Picture 3"/>
          <p:cNvPicPr>
            <a:picLocks noChangeAspect="1" noChangeArrowheads="1"/>
          </p:cNvPicPr>
          <p:nvPr/>
        </p:nvPicPr>
        <p:blipFill>
          <a:blip r:embed="rId5" cstate="print"/>
          <a:srcRect/>
          <a:stretch>
            <a:fillRect/>
          </a:stretch>
        </p:blipFill>
        <p:spPr bwMode="auto">
          <a:xfrm>
            <a:off x="5715000" y="4297548"/>
            <a:ext cx="3200400" cy="2560452"/>
          </a:xfrm>
          <a:prstGeom prst="rect">
            <a:avLst/>
          </a:prstGeom>
          <a:noFill/>
          <a:ln w="9525">
            <a:noFill/>
            <a:miter lim="800000"/>
            <a:headEnd/>
            <a:tailEnd/>
          </a:ln>
          <a:effectLst/>
        </p:spPr>
      </p:pic>
      <p:pic>
        <p:nvPicPr>
          <p:cNvPr id="7" name="Picture 4"/>
          <p:cNvPicPr>
            <a:picLocks noChangeAspect="1" noChangeArrowheads="1"/>
          </p:cNvPicPr>
          <p:nvPr/>
        </p:nvPicPr>
        <p:blipFill>
          <a:blip r:embed="rId6" cstate="print"/>
          <a:srcRect/>
          <a:stretch>
            <a:fillRect/>
          </a:stretch>
        </p:blipFill>
        <p:spPr bwMode="auto">
          <a:xfrm>
            <a:off x="2438400" y="2248044"/>
            <a:ext cx="3552568" cy="2171556"/>
          </a:xfrm>
          <a:prstGeom prst="rect">
            <a:avLst/>
          </a:prstGeom>
          <a:noFill/>
          <a:ln w="9525">
            <a:noFill/>
            <a:miter lim="800000"/>
            <a:headEnd/>
            <a:tailEnd/>
          </a:ln>
          <a:effectLst/>
        </p:spPr>
      </p:pic>
      <p:sp>
        <p:nvSpPr>
          <p:cNvPr id="8" name="Title 1"/>
          <p:cNvSpPr txBox="1">
            <a:spLocks/>
          </p:cNvSpPr>
          <p:nvPr/>
        </p:nvSpPr>
        <p:spPr>
          <a:xfrm>
            <a:off x="685800" y="2663825"/>
            <a:ext cx="1371600" cy="46037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txBox="1">
            <a:spLocks/>
          </p:cNvSpPr>
          <p:nvPr/>
        </p:nvSpPr>
        <p:spPr>
          <a:xfrm>
            <a:off x="990600" y="2667000"/>
            <a:ext cx="914400" cy="533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Title 1"/>
          <p:cNvSpPr txBox="1">
            <a:spLocks/>
          </p:cNvSpPr>
          <p:nvPr/>
        </p:nvSpPr>
        <p:spPr>
          <a:xfrm>
            <a:off x="6705600" y="2590800"/>
            <a:ext cx="1752600" cy="457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Pharmacy</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11" name="Title 1"/>
          <p:cNvSpPr txBox="1">
            <a:spLocks/>
          </p:cNvSpPr>
          <p:nvPr/>
        </p:nvSpPr>
        <p:spPr>
          <a:xfrm>
            <a:off x="762000" y="2590800"/>
            <a:ext cx="1295400" cy="457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ICU</a:t>
            </a:r>
            <a:endParaRPr kumimoji="0" lang="en-US"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12" name="Title 1"/>
          <p:cNvSpPr txBox="1">
            <a:spLocks/>
          </p:cNvSpPr>
          <p:nvPr/>
        </p:nvSpPr>
        <p:spPr>
          <a:xfrm>
            <a:off x="4267200" y="2286000"/>
            <a:ext cx="1905000" cy="457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mj-lt"/>
                <a:ea typeface="+mj-ea"/>
                <a:cs typeface="+mj-cs"/>
              </a:rPr>
              <a:t>NCD OPD Clinic</a:t>
            </a:r>
            <a:endParaRPr kumimoji="0" lang="en-US"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13" name="Title 1"/>
          <p:cNvSpPr txBox="1">
            <a:spLocks/>
          </p:cNvSpPr>
          <p:nvPr/>
        </p:nvSpPr>
        <p:spPr>
          <a:xfrm>
            <a:off x="457200" y="4038600"/>
            <a:ext cx="1905000" cy="609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mj-lt"/>
                <a:ea typeface="+mj-ea"/>
                <a:cs typeface="+mj-cs"/>
              </a:rPr>
              <a:t>Chemo beds</a:t>
            </a:r>
            <a:endParaRPr kumimoji="0" lang="en-US"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14" name="Title 1"/>
          <p:cNvSpPr txBox="1">
            <a:spLocks/>
          </p:cNvSpPr>
          <p:nvPr/>
        </p:nvSpPr>
        <p:spPr>
          <a:xfrm>
            <a:off x="6705600" y="4038600"/>
            <a:ext cx="1752600" cy="457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PT unit</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15" name="Title 1"/>
          <p:cNvSpPr txBox="1">
            <a:spLocks/>
          </p:cNvSpPr>
          <p:nvPr/>
        </p:nvSpPr>
        <p:spPr>
          <a:xfrm>
            <a:off x="3505200" y="1295400"/>
            <a:ext cx="2514600"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NCD Complex Nabarangpur</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G:\Odia Logo.jpg"/>
          <p:cNvPicPr>
            <a:picLocks noChangeAspect="1" noChangeArrowheads="1"/>
          </p:cNvPicPr>
          <p:nvPr/>
        </p:nvPicPr>
        <p:blipFill>
          <a:blip r:embed="rId2" cstate="print"/>
          <a:srcRect/>
          <a:stretch>
            <a:fillRect/>
          </a:stretch>
        </p:blipFill>
        <p:spPr bwMode="auto">
          <a:xfrm>
            <a:off x="7772400" y="5908675"/>
            <a:ext cx="925513" cy="838200"/>
          </a:xfrm>
          <a:prstGeom prst="rect">
            <a:avLst/>
          </a:prstGeom>
          <a:noFill/>
          <a:ln w="9525">
            <a:noFill/>
            <a:miter lim="800000"/>
            <a:headEnd/>
            <a:tailEnd/>
          </a:ln>
        </p:spPr>
      </p:pic>
      <p:pic>
        <p:nvPicPr>
          <p:cNvPr id="32772" name="Picture 4" descr="\\Bgr-\f\New Folder (2)\DSC03093.JPG"/>
          <p:cNvPicPr>
            <a:picLocks noChangeAspect="1" noChangeArrowheads="1"/>
          </p:cNvPicPr>
          <p:nvPr/>
        </p:nvPicPr>
        <p:blipFill>
          <a:blip r:embed="rId3" cstate="print"/>
          <a:srcRect/>
          <a:stretch>
            <a:fillRect/>
          </a:stretch>
        </p:blipFill>
        <p:spPr bwMode="auto">
          <a:xfrm>
            <a:off x="381000" y="692150"/>
            <a:ext cx="4114800" cy="2774950"/>
          </a:xfrm>
          <a:prstGeom prst="rect">
            <a:avLst/>
          </a:prstGeom>
        </p:spPr>
        <p:style>
          <a:lnRef idx="3">
            <a:schemeClr val="lt1"/>
          </a:lnRef>
          <a:fillRef idx="1">
            <a:schemeClr val="accent6"/>
          </a:fillRef>
          <a:effectRef idx="1">
            <a:schemeClr val="accent6"/>
          </a:effectRef>
          <a:fontRef idx="minor">
            <a:schemeClr val="lt1"/>
          </a:fontRef>
        </p:style>
      </p:pic>
      <p:pic>
        <p:nvPicPr>
          <p:cNvPr id="32773" name="Picture 5" descr="\\Bgr-\f\New Folder (2)\DSC03094.JPG"/>
          <p:cNvPicPr>
            <a:picLocks noChangeAspect="1" noChangeArrowheads="1"/>
          </p:cNvPicPr>
          <p:nvPr/>
        </p:nvPicPr>
        <p:blipFill>
          <a:blip r:embed="rId4" cstate="print"/>
          <a:srcRect/>
          <a:stretch>
            <a:fillRect/>
          </a:stretch>
        </p:blipFill>
        <p:spPr bwMode="auto">
          <a:xfrm>
            <a:off x="4724400" y="692150"/>
            <a:ext cx="4079875" cy="2781300"/>
          </a:xfrm>
          <a:prstGeom prst="rect">
            <a:avLst/>
          </a:prstGeom>
        </p:spPr>
        <p:style>
          <a:lnRef idx="3">
            <a:schemeClr val="lt1"/>
          </a:lnRef>
          <a:fillRef idx="1">
            <a:schemeClr val="accent6"/>
          </a:fillRef>
          <a:effectRef idx="1">
            <a:schemeClr val="accent6"/>
          </a:effectRef>
          <a:fontRef idx="minor">
            <a:schemeClr val="lt1"/>
          </a:fontRef>
        </p:style>
      </p:pic>
      <p:pic>
        <p:nvPicPr>
          <p:cNvPr id="32774" name="Picture 6" descr="\\Bgr-\f\New Folder (2)\DSC03092.JPG"/>
          <p:cNvPicPr>
            <a:picLocks noChangeAspect="1" noChangeArrowheads="1"/>
          </p:cNvPicPr>
          <p:nvPr/>
        </p:nvPicPr>
        <p:blipFill>
          <a:blip r:embed="rId5" cstate="print"/>
          <a:srcRect/>
          <a:stretch>
            <a:fillRect/>
          </a:stretch>
        </p:blipFill>
        <p:spPr bwMode="auto">
          <a:xfrm>
            <a:off x="381000" y="3622675"/>
            <a:ext cx="4114800" cy="2682875"/>
          </a:xfrm>
          <a:prstGeom prst="rect">
            <a:avLst/>
          </a:prstGeom>
        </p:spPr>
        <p:style>
          <a:lnRef idx="3">
            <a:schemeClr val="lt1"/>
          </a:lnRef>
          <a:fillRef idx="1">
            <a:schemeClr val="accent6"/>
          </a:fillRef>
          <a:effectRef idx="1">
            <a:schemeClr val="accent6"/>
          </a:effectRef>
          <a:fontRef idx="minor">
            <a:schemeClr val="lt1"/>
          </a:fontRef>
        </p:style>
      </p:pic>
      <p:graphicFrame>
        <p:nvGraphicFramePr>
          <p:cNvPr id="12" name="Diagram 11"/>
          <p:cNvGraphicFramePr/>
          <p:nvPr/>
        </p:nvGraphicFramePr>
        <p:xfrm>
          <a:off x="4724400" y="3733800"/>
          <a:ext cx="4114800" cy="2209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Rectangle 6"/>
          <p:cNvSpPr/>
          <p:nvPr/>
        </p:nvSpPr>
        <p:spPr>
          <a:xfrm>
            <a:off x="381000" y="83125"/>
            <a:ext cx="8382000" cy="523220"/>
          </a:xfrm>
          <a:prstGeom prst="rect">
            <a:avLst/>
          </a:prstGeom>
        </p:spPr>
        <p:style>
          <a:lnRef idx="1">
            <a:schemeClr val="dk1"/>
          </a:lnRef>
          <a:fillRef idx="2">
            <a:schemeClr val="dk1"/>
          </a:fillRef>
          <a:effectRef idx="1">
            <a:schemeClr val="dk1"/>
          </a:effectRef>
          <a:fontRef idx="minor">
            <a:schemeClr val="dk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cap="all" dirty="0">
                <a:ln w="0"/>
                <a:solidFill>
                  <a:srgbClr val="7030A0"/>
                </a:solidFill>
                <a:effectLst>
                  <a:reflection blurRad="12700" stA="50000" endPos="50000" dist="5000" dir="5400000" sy="-100000" rotWithShape="0"/>
                </a:effectLst>
              </a:rPr>
              <a:t>IEC activities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343400" y="304800"/>
            <a:ext cx="4191000" cy="2971800"/>
          </a:xfrm>
          <a:prstGeom prst="rect">
            <a:avLst/>
          </a:prstGeom>
          <a:noFill/>
          <a:ln w="9525">
            <a:noFill/>
            <a:miter lim="800000"/>
            <a:headEnd/>
            <a:tailEnd/>
          </a:ln>
          <a:effectLst/>
        </p:spPr>
      </p:pic>
      <p:pic>
        <p:nvPicPr>
          <p:cNvPr id="4" name="Picture 2"/>
          <p:cNvPicPr>
            <a:picLocks noChangeAspect="1" noChangeArrowheads="1"/>
          </p:cNvPicPr>
          <p:nvPr/>
        </p:nvPicPr>
        <p:blipFill>
          <a:blip r:embed="rId3" cstate="print"/>
          <a:srcRect/>
          <a:stretch>
            <a:fillRect/>
          </a:stretch>
        </p:blipFill>
        <p:spPr bwMode="auto">
          <a:xfrm>
            <a:off x="228599" y="3352800"/>
            <a:ext cx="3977639" cy="3276600"/>
          </a:xfrm>
          <a:prstGeom prst="rect">
            <a:avLst/>
          </a:prstGeom>
          <a:noFill/>
          <a:ln w="9525">
            <a:noFill/>
            <a:miter lim="800000"/>
            <a:headEnd/>
            <a:tailEnd/>
          </a:ln>
          <a:effectLst/>
        </p:spPr>
      </p:pic>
      <p:pic>
        <p:nvPicPr>
          <p:cNvPr id="5" name="Picture 3"/>
          <p:cNvPicPr>
            <a:picLocks noChangeAspect="1" noChangeArrowheads="1"/>
          </p:cNvPicPr>
          <p:nvPr/>
        </p:nvPicPr>
        <p:blipFill>
          <a:blip r:embed="rId4" cstate="print"/>
          <a:srcRect/>
          <a:stretch>
            <a:fillRect/>
          </a:stretch>
        </p:blipFill>
        <p:spPr bwMode="auto">
          <a:xfrm>
            <a:off x="228600" y="228600"/>
            <a:ext cx="4038600" cy="3011837"/>
          </a:xfrm>
          <a:prstGeom prst="rect">
            <a:avLst/>
          </a:prstGeom>
          <a:noFill/>
          <a:ln w="9525">
            <a:noFill/>
            <a:miter lim="800000"/>
            <a:headEnd/>
            <a:tailEnd/>
          </a:ln>
          <a:effectLst/>
        </p:spPr>
      </p:pic>
      <p:pic>
        <p:nvPicPr>
          <p:cNvPr id="6" name="Picture 3"/>
          <p:cNvPicPr>
            <a:picLocks noChangeAspect="1" noChangeArrowheads="1"/>
          </p:cNvPicPr>
          <p:nvPr/>
        </p:nvPicPr>
        <p:blipFill>
          <a:blip r:embed="rId5" cstate="print"/>
          <a:srcRect/>
          <a:stretch>
            <a:fillRect/>
          </a:stretch>
        </p:blipFill>
        <p:spPr bwMode="auto">
          <a:xfrm>
            <a:off x="4495800" y="3352799"/>
            <a:ext cx="4343400" cy="3377927"/>
          </a:xfrm>
          <a:prstGeom prst="rect">
            <a:avLst/>
          </a:prstGeom>
          <a:noFill/>
          <a:ln w="9525">
            <a:noFill/>
            <a:miter lim="800000"/>
            <a:headEnd/>
            <a:tailEnd/>
          </a:ln>
          <a:effectLst/>
        </p:spPr>
      </p:pic>
      <p:sp>
        <p:nvSpPr>
          <p:cNvPr id="7" name="Title 1"/>
          <p:cNvSpPr txBox="1">
            <a:spLocks/>
          </p:cNvSpPr>
          <p:nvPr/>
        </p:nvSpPr>
        <p:spPr>
          <a:xfrm>
            <a:off x="6781800" y="3276600"/>
            <a:ext cx="2133600"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Pts waiting space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txBox="1">
            <a:spLocks/>
          </p:cNvSpPr>
          <p:nvPr/>
        </p:nvSpPr>
        <p:spPr>
          <a:xfrm>
            <a:off x="1143000" y="3352800"/>
            <a:ext cx="2133600"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Pts waiting space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10" name="Title 1"/>
          <p:cNvSpPr txBox="1">
            <a:spLocks/>
          </p:cNvSpPr>
          <p:nvPr/>
        </p:nvSpPr>
        <p:spPr>
          <a:xfrm>
            <a:off x="4648200" y="152400"/>
            <a:ext cx="2133600"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Pts waiting space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012359"/>
            <a:ext cx="9144000" cy="769441"/>
          </a:xfrm>
          <a:prstGeom prst="rect">
            <a:avLst/>
          </a:prstGeom>
          <a:solidFill>
            <a:srgbClr val="92D050"/>
          </a:solidFill>
        </p:spPr>
        <p:txBody>
          <a:bodyPr>
            <a:spAutoFit/>
          </a:bodyPr>
          <a:lstStyle/>
          <a:p>
            <a:pPr algn="ctr" fontAlgn="auto">
              <a:spcBef>
                <a:spcPts val="0"/>
              </a:spcBef>
              <a:spcAft>
                <a:spcPts val="0"/>
              </a:spcAft>
              <a:defRPr/>
            </a:pPr>
            <a:r>
              <a:rPr lang="en-US" sz="4400" b="1" dirty="0">
                <a:ln w="1905"/>
                <a:solidFill>
                  <a:srgbClr val="FF0000"/>
                </a:solidFill>
                <a:effectLst>
                  <a:innerShdw blurRad="69850" dist="43180" dir="5400000">
                    <a:srgbClr val="000000">
                      <a:alpha val="65000"/>
                    </a:srgbClr>
                  </a:innerShdw>
                </a:effectLst>
                <a:latin typeface="+mn-lt"/>
                <a:cs typeface="+mn-cs"/>
              </a:rPr>
              <a:t>NCD COMPLEX,DHH,   BALANGIR</a:t>
            </a:r>
          </a:p>
        </p:txBody>
      </p:sp>
      <p:pic>
        <p:nvPicPr>
          <p:cNvPr id="11267" name="Picture 1" descr="G:\Odia Logo.jpg"/>
          <p:cNvPicPr>
            <a:picLocks noChangeAspect="1" noChangeArrowheads="1"/>
          </p:cNvPicPr>
          <p:nvPr/>
        </p:nvPicPr>
        <p:blipFill>
          <a:blip r:embed="rId2" cstate="print"/>
          <a:srcRect/>
          <a:stretch>
            <a:fillRect/>
          </a:stretch>
        </p:blipFill>
        <p:spPr bwMode="auto">
          <a:xfrm>
            <a:off x="33338" y="6093619"/>
            <a:ext cx="728662" cy="688181"/>
          </a:xfrm>
          <a:prstGeom prst="rect">
            <a:avLst/>
          </a:prstGeom>
          <a:noFill/>
          <a:ln w="9525">
            <a:noFill/>
            <a:miter lim="800000"/>
            <a:headEnd/>
            <a:tailEnd/>
          </a:ln>
        </p:spPr>
      </p:pic>
      <p:pic>
        <p:nvPicPr>
          <p:cNvPr id="11268" name="Picture 10"/>
          <p:cNvPicPr>
            <a:picLocks noChangeAspect="1" noChangeArrowheads="1"/>
          </p:cNvPicPr>
          <p:nvPr/>
        </p:nvPicPr>
        <p:blipFill>
          <a:blip r:embed="rId3" cstate="print"/>
          <a:srcRect/>
          <a:stretch>
            <a:fillRect/>
          </a:stretch>
        </p:blipFill>
        <p:spPr bwMode="auto">
          <a:xfrm>
            <a:off x="457200" y="304800"/>
            <a:ext cx="8458200" cy="5181600"/>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3276600" y="381000"/>
            <a:ext cx="2743200" cy="259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914400"/>
            <a:ext cx="5029200" cy="5638800"/>
          </a:xfrm>
        </p:spPr>
        <p:txBody>
          <a:bodyPr>
            <a:noAutofit/>
          </a:bodyPr>
          <a:lstStyle/>
          <a:p>
            <a:pPr algn="just"/>
            <a:r>
              <a:rPr lang="en-IN" sz="2000" dirty="0" smtClean="0"/>
              <a:t>The NPCDCS and NPHCE were launched together during 2010-11 in the 5 selected KBK and most challenged districts in Odisha as far as infrastructure and HR are concerned</a:t>
            </a:r>
          </a:p>
          <a:p>
            <a:pPr algn="just"/>
            <a:r>
              <a:rPr lang="en-IN" sz="2000" dirty="0" smtClean="0"/>
              <a:t>Those districts were Malkangiri, Koraput, Nabarangpur, Bolangir and </a:t>
            </a:r>
            <a:r>
              <a:rPr lang="en-IN" sz="2000" dirty="0" err="1" smtClean="0"/>
              <a:t>Nuapada</a:t>
            </a:r>
            <a:r>
              <a:rPr lang="en-IN" sz="2000" dirty="0" smtClean="0"/>
              <a:t>. </a:t>
            </a:r>
          </a:p>
          <a:p>
            <a:pPr algn="just"/>
            <a:r>
              <a:rPr lang="en-IN" sz="2000" dirty="0" smtClean="0"/>
              <a:t>OPD was congested and over crowded barely any space for NCD activities.</a:t>
            </a:r>
          </a:p>
          <a:p>
            <a:pPr algn="just"/>
            <a:r>
              <a:rPr lang="en-IN" sz="2000" dirty="0" smtClean="0"/>
              <a:t>It was difficult to deliver services like critical care through 6 bedded ICU, elderly care through 10 bedded Geriatric ward, Day Care Cancer Chemotherapy through 4 bedded Day Care unit, PT unit, NCD clinic and NCD Cell within District hospital.</a:t>
            </a:r>
          </a:p>
          <a:p>
            <a:pPr algn="just"/>
            <a:r>
              <a:rPr lang="en-IN" sz="2000" dirty="0" smtClean="0"/>
              <a:t>No built-up area in existing building for indoor Services </a:t>
            </a:r>
            <a:endParaRPr lang="en-US" sz="2000" b="1" dirty="0" smtClean="0"/>
          </a:p>
          <a:p>
            <a:pPr algn="just"/>
            <a:endParaRPr lang="en-US" sz="2000" dirty="0"/>
          </a:p>
        </p:txBody>
      </p:sp>
      <p:pic>
        <p:nvPicPr>
          <p:cNvPr id="1026" name="Picture 2" descr="\\healthplan\Users\Public\ncd districts.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2400" y="1524000"/>
            <a:ext cx="3741887" cy="3916680"/>
          </a:xfrm>
          <a:prstGeom prst="rect">
            <a:avLst/>
          </a:prstGeom>
          <a:noFill/>
        </p:spPr>
      </p:pic>
      <p:sp>
        <p:nvSpPr>
          <p:cNvPr id="5" name="Title 1"/>
          <p:cNvSpPr txBox="1">
            <a:spLocks/>
          </p:cNvSpPr>
          <p:nvPr/>
        </p:nvSpPr>
        <p:spPr>
          <a:xfrm>
            <a:off x="457200" y="274638"/>
            <a:ext cx="8229600" cy="639762"/>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1"/>
                </a:solidFill>
                <a:effectLst/>
                <a:uLnTx/>
                <a:uFillTx/>
                <a:latin typeface="+mj-lt"/>
                <a:ea typeface="+mj-ea"/>
                <a:cs typeface="+mj-cs"/>
              </a:rPr>
              <a:t>Background</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4971871"/>
            <a:ext cx="7772400" cy="1200329"/>
          </a:xfrm>
          <a:prstGeom prst="rect">
            <a:avLst/>
          </a:prstGeom>
          <a:noFill/>
        </p:spPr>
        <p:txBody>
          <a:bodyPr>
            <a:spAutoFit/>
          </a:bodyPr>
          <a:lstStyle/>
          <a:p>
            <a:pPr algn="ctr" fontAlgn="auto">
              <a:spcBef>
                <a:spcPts val="0"/>
              </a:spcBef>
              <a:spcAft>
                <a:spcPts val="0"/>
              </a:spcAft>
              <a:defRPr/>
            </a:pPr>
            <a:r>
              <a:rPr lang="en-US" sz="3600" b="1" dirty="0">
                <a:ln w="1905"/>
                <a:solidFill>
                  <a:srgbClr val="002060"/>
                </a:solidFill>
                <a:effectLst>
                  <a:innerShdw blurRad="69850" dist="43180" dir="5400000">
                    <a:srgbClr val="000000">
                      <a:alpha val="65000"/>
                    </a:srgbClr>
                  </a:innerShdw>
                </a:effectLst>
                <a:latin typeface="+mn-lt"/>
                <a:cs typeface="+mn-cs"/>
              </a:rPr>
              <a:t>NCD COMPLEX inaugurated by Collector &amp; DM, </a:t>
            </a:r>
            <a:r>
              <a:rPr lang="en-US" sz="3600" b="1" dirty="0" err="1">
                <a:ln w="1905"/>
                <a:solidFill>
                  <a:srgbClr val="002060"/>
                </a:solidFill>
                <a:effectLst>
                  <a:innerShdw blurRad="69850" dist="43180" dir="5400000">
                    <a:srgbClr val="000000">
                      <a:alpha val="65000"/>
                    </a:srgbClr>
                  </a:innerShdw>
                </a:effectLst>
                <a:latin typeface="+mn-lt"/>
                <a:cs typeface="+mn-cs"/>
              </a:rPr>
              <a:t>Balangir</a:t>
            </a:r>
            <a:r>
              <a:rPr lang="en-US" sz="3600" b="1" dirty="0">
                <a:ln w="1905"/>
                <a:solidFill>
                  <a:srgbClr val="002060"/>
                </a:solidFill>
                <a:effectLst>
                  <a:innerShdw blurRad="69850" dist="43180" dir="5400000">
                    <a:srgbClr val="000000">
                      <a:alpha val="65000"/>
                    </a:srgbClr>
                  </a:innerShdw>
                </a:effectLst>
                <a:latin typeface="+mn-lt"/>
                <a:cs typeface="+mn-cs"/>
              </a:rPr>
              <a:t> </a:t>
            </a:r>
            <a:r>
              <a:rPr lang="en-US" sz="3600" b="1" dirty="0" smtClean="0">
                <a:ln w="1905"/>
                <a:solidFill>
                  <a:srgbClr val="002060"/>
                </a:solidFill>
                <a:effectLst>
                  <a:innerShdw blurRad="69850" dist="43180" dir="5400000">
                    <a:srgbClr val="000000">
                      <a:alpha val="65000"/>
                    </a:srgbClr>
                  </a:innerShdw>
                </a:effectLst>
                <a:latin typeface="+mn-lt"/>
                <a:cs typeface="+mn-cs"/>
              </a:rPr>
              <a:t>on </a:t>
            </a:r>
            <a:r>
              <a:rPr lang="en-US" sz="3600" b="1" dirty="0">
                <a:ln w="1905"/>
                <a:solidFill>
                  <a:srgbClr val="002060"/>
                </a:solidFill>
                <a:effectLst>
                  <a:innerShdw blurRad="69850" dist="43180" dir="5400000">
                    <a:srgbClr val="000000">
                      <a:alpha val="65000"/>
                    </a:srgbClr>
                  </a:innerShdw>
                </a:effectLst>
                <a:latin typeface="+mn-lt"/>
                <a:cs typeface="+mn-cs"/>
              </a:rPr>
              <a:t>dt.26.06.2014</a:t>
            </a:r>
          </a:p>
        </p:txBody>
      </p:sp>
      <p:pic>
        <p:nvPicPr>
          <p:cNvPr id="13315" name="Picture 1" descr="G:\Odia Logo.jpg"/>
          <p:cNvPicPr>
            <a:picLocks noChangeAspect="1" noChangeArrowheads="1"/>
          </p:cNvPicPr>
          <p:nvPr/>
        </p:nvPicPr>
        <p:blipFill>
          <a:blip r:embed="rId2" cstate="print"/>
          <a:srcRect/>
          <a:stretch>
            <a:fillRect/>
          </a:stretch>
        </p:blipFill>
        <p:spPr bwMode="auto">
          <a:xfrm>
            <a:off x="8218488" y="6019800"/>
            <a:ext cx="925512" cy="838200"/>
          </a:xfrm>
          <a:prstGeom prst="rect">
            <a:avLst/>
          </a:prstGeom>
          <a:noFill/>
          <a:ln w="9525">
            <a:noFill/>
            <a:miter lim="800000"/>
            <a:headEnd/>
            <a:tailEnd/>
          </a:ln>
        </p:spPr>
      </p:pic>
      <p:pic>
        <p:nvPicPr>
          <p:cNvPr id="13316" name="Picture 8"/>
          <p:cNvPicPr>
            <a:picLocks noChangeAspect="1" noChangeArrowheads="1"/>
          </p:cNvPicPr>
          <p:nvPr/>
        </p:nvPicPr>
        <p:blipFill>
          <a:blip r:embed="rId3" cstate="print"/>
          <a:srcRect/>
          <a:stretch>
            <a:fillRect/>
          </a:stretch>
        </p:blipFill>
        <p:spPr bwMode="auto">
          <a:xfrm>
            <a:off x="457200" y="228600"/>
            <a:ext cx="8315325" cy="453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457200" y="1371600"/>
            <a:ext cx="3733800" cy="2590800"/>
          </a:xfrm>
          <a:prstGeom prst="rect">
            <a:avLst/>
          </a:prstGeom>
          <a:noFill/>
          <a:ln w="9525">
            <a:noFill/>
            <a:miter lim="800000"/>
            <a:headEnd/>
            <a:tailEnd/>
          </a:ln>
          <a:effectLst/>
        </p:spPr>
      </p:pic>
      <p:pic>
        <p:nvPicPr>
          <p:cNvPr id="3" name="Picture 2"/>
          <p:cNvPicPr/>
          <p:nvPr/>
        </p:nvPicPr>
        <p:blipFill>
          <a:blip r:embed="rId3" cstate="print"/>
          <a:srcRect/>
          <a:stretch>
            <a:fillRect/>
          </a:stretch>
        </p:blipFill>
        <p:spPr bwMode="auto">
          <a:xfrm>
            <a:off x="4572000" y="3657600"/>
            <a:ext cx="3886200" cy="2667000"/>
          </a:xfrm>
          <a:prstGeom prst="rect">
            <a:avLst/>
          </a:prstGeom>
          <a:noFill/>
          <a:ln w="9525">
            <a:noFill/>
            <a:miter lim="800000"/>
            <a:headEnd/>
            <a:tailEnd/>
          </a:ln>
          <a:effectLst/>
        </p:spPr>
      </p:pic>
      <p:sp>
        <p:nvSpPr>
          <p:cNvPr id="6" name="Rectangle 5"/>
          <p:cNvSpPr/>
          <p:nvPr/>
        </p:nvSpPr>
        <p:spPr>
          <a:xfrm>
            <a:off x="381000" y="228600"/>
            <a:ext cx="3886200" cy="954107"/>
          </a:xfrm>
          <a:prstGeom prst="rect">
            <a:avLst/>
          </a:prstGeom>
        </p:spPr>
        <p:style>
          <a:lnRef idx="1">
            <a:schemeClr val="dk1"/>
          </a:lnRef>
          <a:fillRef idx="2">
            <a:schemeClr val="dk1"/>
          </a:fillRef>
          <a:effectRef idx="1">
            <a:schemeClr val="dk1"/>
          </a:effectRef>
          <a:fontRef idx="minor">
            <a:schemeClr val="dk1"/>
          </a:fontRef>
        </p:style>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cap="all" dirty="0" smtClean="0">
                <a:ln w="0"/>
                <a:solidFill>
                  <a:srgbClr val="7030A0"/>
                </a:solidFill>
                <a:effectLst>
                  <a:reflection blurRad="12700" stA="50000" endPos="50000" dist="5000" dir="5400000" sy="-100000" rotWithShape="0"/>
                </a:effectLst>
              </a:rPr>
              <a:t>NCD Complex of </a:t>
            </a:r>
            <a:r>
              <a:rPr lang="en-US" sz="2800" b="1" cap="all" dirty="0" err="1" smtClean="0">
                <a:ln w="0"/>
                <a:solidFill>
                  <a:srgbClr val="7030A0"/>
                </a:solidFill>
                <a:effectLst>
                  <a:reflection blurRad="12700" stA="50000" endPos="50000" dist="5000" dir="5400000" sy="-100000" rotWithShape="0"/>
                </a:effectLst>
              </a:rPr>
              <a:t>Nuapada</a:t>
            </a:r>
            <a:r>
              <a:rPr lang="en-US" sz="2800" b="1" cap="all" dirty="0" smtClean="0">
                <a:ln w="0"/>
                <a:solidFill>
                  <a:srgbClr val="7030A0"/>
                </a:solidFill>
                <a:effectLst>
                  <a:reflection blurRad="12700" stA="50000" endPos="50000" dist="5000" dir="5400000" sy="-100000" rotWithShape="0"/>
                </a:effectLst>
              </a:rPr>
              <a:t> District</a:t>
            </a:r>
            <a:endParaRPr lang="en-US" sz="2800" b="1" cap="all" dirty="0">
              <a:ln w="0"/>
              <a:solidFill>
                <a:srgbClr val="7030A0"/>
              </a:solidFill>
              <a:effectLst>
                <a:reflection blurRad="12700" stA="50000" endPos="50000" dist="5000" dir="5400000" sy="-100000" rotWithShape="0"/>
              </a:effectLst>
            </a:endParaRPr>
          </a:p>
        </p:txBody>
      </p:sp>
      <p:sp>
        <p:nvSpPr>
          <p:cNvPr id="7" name="Rectangle 6"/>
          <p:cNvSpPr/>
          <p:nvPr/>
        </p:nvSpPr>
        <p:spPr>
          <a:xfrm>
            <a:off x="4419600" y="2057400"/>
            <a:ext cx="4038600" cy="954107"/>
          </a:xfrm>
          <a:prstGeom prst="rect">
            <a:avLst/>
          </a:prstGeom>
        </p:spPr>
        <p:style>
          <a:lnRef idx="1">
            <a:schemeClr val="dk1"/>
          </a:lnRef>
          <a:fillRef idx="2">
            <a:schemeClr val="dk1"/>
          </a:fillRef>
          <a:effectRef idx="1">
            <a:schemeClr val="dk1"/>
          </a:effectRef>
          <a:fontRef idx="minor">
            <a:schemeClr val="dk1"/>
          </a:fontRef>
        </p:style>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cap="all" dirty="0" smtClean="0">
                <a:ln w="0"/>
                <a:solidFill>
                  <a:srgbClr val="7030A0"/>
                </a:solidFill>
                <a:effectLst>
                  <a:reflection blurRad="12700" stA="50000" endPos="50000" dist="5000" dir="5400000" sy="-100000" rotWithShape="0"/>
                </a:effectLst>
              </a:rPr>
              <a:t>NCD Complex of Malkangiri District</a:t>
            </a:r>
            <a:endParaRPr lang="en-US" sz="2800" b="1" cap="all" dirty="0">
              <a:ln w="0"/>
              <a:solidFill>
                <a:srgbClr val="7030A0"/>
              </a:soli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G:\Odia Logo.jpg"/>
          <p:cNvPicPr>
            <a:picLocks noChangeAspect="1" noChangeArrowheads="1"/>
          </p:cNvPicPr>
          <p:nvPr/>
        </p:nvPicPr>
        <p:blipFill>
          <a:blip r:embed="rId2" cstate="print"/>
          <a:srcRect/>
          <a:stretch>
            <a:fillRect/>
          </a:stretch>
        </p:blipFill>
        <p:spPr bwMode="auto">
          <a:xfrm>
            <a:off x="8150225" y="228600"/>
            <a:ext cx="841375" cy="762000"/>
          </a:xfrm>
          <a:prstGeom prst="rect">
            <a:avLst/>
          </a:prstGeom>
          <a:noFill/>
          <a:ln w="9525">
            <a:noFill/>
            <a:miter lim="800000"/>
            <a:headEnd/>
            <a:tailEnd/>
          </a:ln>
        </p:spPr>
      </p:pic>
      <p:pic>
        <p:nvPicPr>
          <p:cNvPr id="7171" name="Picture 3" descr="\\Bgr-\f\NCD complex images &amp; others images\Inauguration of NCD complex\Copy of DSC03192.JPG"/>
          <p:cNvPicPr>
            <a:picLocks noChangeAspect="1" noChangeArrowheads="1"/>
          </p:cNvPicPr>
          <p:nvPr/>
        </p:nvPicPr>
        <p:blipFill>
          <a:blip r:embed="rId3" cstate="print"/>
          <a:srcRect/>
          <a:stretch>
            <a:fillRect/>
          </a:stretch>
        </p:blipFill>
        <p:spPr bwMode="auto">
          <a:xfrm>
            <a:off x="5257800" y="3200400"/>
            <a:ext cx="3429000" cy="1948543"/>
          </a:xfrm>
          <a:prstGeom prst="rect">
            <a:avLst/>
          </a:prstGeom>
          <a:noFill/>
          <a:ln w="9525">
            <a:noFill/>
            <a:miter lim="800000"/>
            <a:headEnd/>
            <a:tailEnd/>
          </a:ln>
        </p:spPr>
      </p:pic>
      <p:pic>
        <p:nvPicPr>
          <p:cNvPr id="4" name="Picture 2" descr="\\Bgr-\f\NCD complex images &amp; others images\Inauguration of NCD complex\DSC03152.JPG"/>
          <p:cNvPicPr>
            <a:picLocks noChangeAspect="1" noChangeArrowheads="1"/>
          </p:cNvPicPr>
          <p:nvPr/>
        </p:nvPicPr>
        <p:blipFill>
          <a:blip r:embed="rId4" cstate="print"/>
          <a:srcRect/>
          <a:stretch>
            <a:fillRect/>
          </a:stretch>
        </p:blipFill>
        <p:spPr bwMode="auto">
          <a:xfrm>
            <a:off x="5257800" y="5181600"/>
            <a:ext cx="3581399" cy="1524000"/>
          </a:xfrm>
          <a:prstGeom prst="rect">
            <a:avLst/>
          </a:prstGeom>
          <a:noFill/>
          <a:ln w="9525">
            <a:noFill/>
            <a:miter lim="800000"/>
            <a:headEnd/>
            <a:tailEnd/>
          </a:ln>
        </p:spPr>
      </p:pic>
      <p:sp>
        <p:nvSpPr>
          <p:cNvPr id="5" name="Rectangle 4"/>
          <p:cNvSpPr/>
          <p:nvPr/>
        </p:nvSpPr>
        <p:spPr>
          <a:xfrm>
            <a:off x="457200" y="304800"/>
            <a:ext cx="4038600" cy="646331"/>
          </a:xfrm>
          <a:prstGeom prst="rect">
            <a:avLst/>
          </a:prstGeom>
          <a:noFill/>
        </p:spPr>
        <p:txBody>
          <a:bodyPr wrap="square">
            <a:spAutoFit/>
          </a:bodyPr>
          <a:lstStyle/>
          <a:p>
            <a:pPr algn="ctr" fontAlgn="auto">
              <a:spcBef>
                <a:spcPts val="0"/>
              </a:spcBef>
              <a:spcAft>
                <a:spcPts val="0"/>
              </a:spcAft>
              <a:defRPr/>
            </a:pPr>
            <a:r>
              <a:rPr lang="en-US" b="1" dirty="0" smtClean="0">
                <a:ln w="1905"/>
                <a:solidFill>
                  <a:srgbClr val="002060"/>
                </a:solidFill>
                <a:effectLst>
                  <a:innerShdw blurRad="69850" dist="43180" dir="5400000">
                    <a:srgbClr val="000000">
                      <a:alpha val="65000"/>
                    </a:srgbClr>
                  </a:innerShdw>
                </a:effectLst>
              </a:rPr>
              <a:t>Operationalisation of  6 bedded </a:t>
            </a:r>
            <a:r>
              <a:rPr lang="en-US" b="1" dirty="0" smtClean="0">
                <a:ln w="1905"/>
                <a:solidFill>
                  <a:srgbClr val="002060"/>
                </a:solidFill>
                <a:effectLst>
                  <a:innerShdw blurRad="69850" dist="43180" dir="5400000">
                    <a:srgbClr val="000000">
                      <a:alpha val="65000"/>
                    </a:srgbClr>
                  </a:innerShdw>
                </a:effectLst>
                <a:latin typeface="+mn-lt"/>
                <a:cs typeface="+mn-cs"/>
              </a:rPr>
              <a:t>ICU/CCU and 10 bedded Geriatric wards</a:t>
            </a:r>
            <a:endParaRPr lang="en-US" b="1" dirty="0">
              <a:ln w="1905"/>
              <a:solidFill>
                <a:srgbClr val="002060"/>
              </a:solidFill>
              <a:effectLst>
                <a:innerShdw blurRad="69850" dist="43180" dir="5400000">
                  <a:srgbClr val="000000">
                    <a:alpha val="65000"/>
                  </a:srgbClr>
                </a:innerShdw>
              </a:effectLst>
              <a:latin typeface="+mn-lt"/>
              <a:cs typeface="+mn-cs"/>
            </a:endParaRPr>
          </a:p>
        </p:txBody>
      </p:sp>
      <p:graphicFrame>
        <p:nvGraphicFramePr>
          <p:cNvPr id="8" name="Chart 7"/>
          <p:cNvGraphicFramePr>
            <a:graphicFrameLocks/>
          </p:cNvGraphicFramePr>
          <p:nvPr/>
        </p:nvGraphicFramePr>
        <p:xfrm>
          <a:off x="533400" y="1066800"/>
          <a:ext cx="3962400" cy="2362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p:nvPr/>
        </p:nvGraphicFramePr>
        <p:xfrm>
          <a:off x="381000" y="3581400"/>
          <a:ext cx="4105275" cy="281939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p:cNvGraphicFramePr>
            <a:graphicFrameLocks/>
          </p:cNvGraphicFramePr>
          <p:nvPr/>
        </p:nvGraphicFramePr>
        <p:xfrm>
          <a:off x="4876800" y="457200"/>
          <a:ext cx="3962400" cy="2743200"/>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Program Description</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pPr algn="just"/>
            <a:r>
              <a:rPr lang="en-US" dirty="0" smtClean="0"/>
              <a:t>An innovation was planned to utilize funds released Rs. 80 lakhs for construction of 10 bedded Geriatric ward under NPHCE and 20 lakhs for construction of 6 bedded ICU together under NPCDCS. </a:t>
            </a:r>
          </a:p>
          <a:p>
            <a:pPr algn="just"/>
            <a:r>
              <a:rPr lang="en-US" dirty="0" smtClean="0"/>
              <a:t>The engineering division of NRHM was requested to develop building plan of an integrated NCD Complex which will accommodate 10 bedded geriatric wards, 6 bedded ICU, 4 bedded Chemo unit, PT unit, NCD Clinic, Patients waiting space, Lab etc under one roof. </a:t>
            </a:r>
          </a:p>
          <a:p>
            <a:pPr algn="just"/>
            <a:r>
              <a:rPr lang="en-US" dirty="0" smtClean="0"/>
              <a:t>Plan was drawn and with estimation within Rs.1.0 cr. </a:t>
            </a:r>
          </a:p>
          <a:p>
            <a:pPr algn="just"/>
            <a:r>
              <a:rPr lang="en-US" dirty="0" smtClean="0"/>
              <a:t>The building plan was approved by State NCD Cell and Administrative approval was given to line department by Director Health Services and funds were released from both the programs.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fontScale="77500" lnSpcReduction="20000"/>
          </a:bodyPr>
          <a:lstStyle/>
          <a:p>
            <a:pPr algn="just"/>
            <a:r>
              <a:rPr lang="en-US" dirty="0" smtClean="0"/>
              <a:t>The construction works were continuously monitored by the Principal Secretary, Health &amp; FW in every monthly meeting with Works department. </a:t>
            </a:r>
          </a:p>
          <a:p>
            <a:pPr algn="just"/>
            <a:r>
              <a:rPr lang="en-US" dirty="0" smtClean="0"/>
              <a:t>In the mean time tendering process was initiated for procurement of ICU equipments, Geriatric beds, physiotherapy equipment, chemo equipments, lab equipments and furniture. </a:t>
            </a:r>
          </a:p>
          <a:p>
            <a:pPr algn="just"/>
            <a:r>
              <a:rPr lang="en-US" dirty="0" smtClean="0"/>
              <a:t>Within one and half years the construction works completed. </a:t>
            </a:r>
          </a:p>
          <a:p>
            <a:pPr algn="just"/>
            <a:r>
              <a:rPr lang="en-US" dirty="0" smtClean="0"/>
              <a:t>In the mean time the necessary staffs under NPCDCS and NPHCE like counselor-1/each district under NPCDCS, PT-1/2 for each district, Staff nurses-5-8 per districts under NPHCE/NPCDCS/ICU for NCD clinic, district cancer facility and ICU were engaged.</a:t>
            </a:r>
          </a:p>
          <a:p>
            <a:pPr algn="just"/>
            <a:r>
              <a:rPr lang="en-US" dirty="0" smtClean="0"/>
              <a:t>3-4 doctors were deployed to ICU but theirs services could be utilized in Geriatric ward, chemo wards and NCD OPD.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r>
              <a:rPr lang="en-US" dirty="0" smtClean="0"/>
              <a:t>State </a:t>
            </a:r>
            <a:r>
              <a:rPr lang="en-US" dirty="0" err="1" smtClean="0"/>
              <a:t>govt</a:t>
            </a:r>
            <a:r>
              <a:rPr lang="en-US" dirty="0" smtClean="0"/>
              <a:t> created additional posts for ICU @ 3 doctors, 10 staff nurses, 1 pharmacist, 1 lab. Technician, one X-ray technician, one gas technician and 3 ward attendants. </a:t>
            </a:r>
          </a:p>
          <a:p>
            <a:pPr algn="just"/>
            <a:r>
              <a:rPr lang="en-US" dirty="0" smtClean="0"/>
              <a:t>A capsular course of 3 months on critical care and ICU management was developed and training was started at Apollo Hospital, Bhubaneswar. </a:t>
            </a:r>
          </a:p>
          <a:p>
            <a:pPr algn="just"/>
            <a:r>
              <a:rPr lang="en-US" dirty="0" smtClean="0"/>
              <a:t>The NCD complex was made functional in all 5 districts with starting of ICUs along with geriatric wards, </a:t>
            </a:r>
            <a:r>
              <a:rPr lang="en-US" dirty="0" err="1" smtClean="0"/>
              <a:t>physio</a:t>
            </a:r>
            <a:r>
              <a:rPr lang="en-US" dirty="0" smtClean="0"/>
              <a:t> unit, and NCD clinic. </a:t>
            </a:r>
          </a:p>
          <a:p>
            <a:pPr algn="just"/>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9CA92704"/>
          <p:cNvPicPr>
            <a:picLocks noChangeAspect="1" noChangeArrowheads="1"/>
          </p:cNvPicPr>
          <p:nvPr/>
        </p:nvPicPr>
        <p:blipFill>
          <a:blip r:embed="rId2" cstate="print"/>
          <a:srcRect/>
          <a:stretch>
            <a:fillRect/>
          </a:stretch>
        </p:blipFill>
        <p:spPr bwMode="auto">
          <a:xfrm>
            <a:off x="228600" y="1"/>
            <a:ext cx="6096000" cy="6590408"/>
          </a:xfrm>
          <a:prstGeom prst="rect">
            <a:avLst/>
          </a:prstGeom>
          <a:noFill/>
          <a:ln w="9525">
            <a:noFill/>
            <a:miter lim="800000"/>
            <a:headEnd/>
            <a:tailEnd/>
          </a:ln>
        </p:spPr>
      </p:pic>
      <p:sp>
        <p:nvSpPr>
          <p:cNvPr id="3" name="Title 1"/>
          <p:cNvSpPr txBox="1">
            <a:spLocks/>
          </p:cNvSpPr>
          <p:nvPr/>
        </p:nvSpPr>
        <p:spPr>
          <a:xfrm>
            <a:off x="6400800" y="274638"/>
            <a:ext cx="2514600" cy="10207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Layout map of NCD Complex</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4" name="Rectangle 3"/>
          <p:cNvSpPr/>
          <p:nvPr/>
        </p:nvSpPr>
        <p:spPr>
          <a:xfrm>
            <a:off x="6172200" y="1371600"/>
            <a:ext cx="2971800" cy="3693319"/>
          </a:xfrm>
          <a:prstGeom prst="rect">
            <a:avLst/>
          </a:prstGeom>
        </p:spPr>
        <p:txBody>
          <a:bodyPr wrap="square">
            <a:spAutoFit/>
          </a:bodyPr>
          <a:lstStyle/>
          <a:p>
            <a:pPr algn="just"/>
            <a:r>
              <a:rPr lang="en-IN" b="1" dirty="0" smtClean="0"/>
              <a:t>Service Components of NCD Complex:</a:t>
            </a:r>
            <a:endParaRPr lang="en-IN" dirty="0" smtClean="0"/>
          </a:p>
          <a:p>
            <a:pPr marL="360363" indent="-360363" algn="just">
              <a:buFont typeface="Arial" pitchFamily="34" charset="0"/>
              <a:buChar char="•"/>
            </a:pPr>
            <a:r>
              <a:rPr lang="en-US" dirty="0" smtClean="0"/>
              <a:t>NCD Clinic </a:t>
            </a:r>
          </a:p>
          <a:p>
            <a:pPr marL="360363" indent="-360363" algn="just">
              <a:buFont typeface="Arial" pitchFamily="34" charset="0"/>
              <a:buChar char="•"/>
            </a:pPr>
            <a:r>
              <a:rPr lang="en-US" dirty="0" smtClean="0"/>
              <a:t>6 bedded ICU</a:t>
            </a:r>
          </a:p>
          <a:p>
            <a:pPr marL="360363" indent="-360363" algn="just">
              <a:buFont typeface="Arial" pitchFamily="34" charset="0"/>
              <a:buChar char="•"/>
            </a:pPr>
            <a:r>
              <a:rPr lang="en-US" dirty="0" smtClean="0"/>
              <a:t>10 bedded Geriatric Ward</a:t>
            </a:r>
          </a:p>
          <a:p>
            <a:pPr marL="360363" indent="-360363" algn="just">
              <a:buFont typeface="Arial" pitchFamily="34" charset="0"/>
              <a:buChar char="•"/>
            </a:pPr>
            <a:r>
              <a:rPr lang="en-US" dirty="0" smtClean="0"/>
              <a:t>4 bedded Chemo Unit</a:t>
            </a:r>
          </a:p>
          <a:p>
            <a:pPr marL="360363" indent="-360363" algn="just">
              <a:buFont typeface="Arial" pitchFamily="34" charset="0"/>
              <a:buChar char="•"/>
            </a:pPr>
            <a:r>
              <a:rPr lang="en-US" dirty="0" smtClean="0"/>
              <a:t>Physiotherapy Unit </a:t>
            </a:r>
          </a:p>
          <a:p>
            <a:pPr marL="360363" indent="-360363" algn="just">
              <a:buFont typeface="Arial" pitchFamily="34" charset="0"/>
              <a:buChar char="•"/>
            </a:pPr>
            <a:r>
              <a:rPr lang="en-US" dirty="0" smtClean="0"/>
              <a:t>Tobacco Cessation Unit</a:t>
            </a:r>
          </a:p>
          <a:p>
            <a:pPr marL="360363" indent="-360363" algn="just">
              <a:buFont typeface="Arial" pitchFamily="34" charset="0"/>
              <a:buChar char="•"/>
            </a:pPr>
            <a:r>
              <a:rPr lang="en-US" dirty="0" smtClean="0"/>
              <a:t>Lab</a:t>
            </a:r>
          </a:p>
          <a:p>
            <a:pPr marL="360363" indent="-360363" algn="just">
              <a:buFont typeface="Arial" pitchFamily="34" charset="0"/>
              <a:buChar char="•"/>
            </a:pPr>
            <a:r>
              <a:rPr lang="en-US" dirty="0" smtClean="0"/>
              <a:t>Pharmacy </a:t>
            </a:r>
          </a:p>
          <a:p>
            <a:pPr marL="360363" indent="-360363" algn="just">
              <a:buFont typeface="Arial" pitchFamily="34" charset="0"/>
              <a:buChar char="•"/>
            </a:pPr>
            <a:r>
              <a:rPr lang="en-US" dirty="0" smtClean="0"/>
              <a:t>Patient waiting space with all necessary amenities </a:t>
            </a:r>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8153400" cy="3581400"/>
          </a:xfrm>
          <a:solidFill>
            <a:srgbClr val="FFFFCC"/>
          </a:solidFill>
          <a:ln>
            <a:solidFill>
              <a:srgbClr val="C00000"/>
            </a:solidFill>
          </a:ln>
        </p:spPr>
        <p:txBody>
          <a:bodyPr>
            <a:noAutofit/>
          </a:bodyPr>
          <a:lstStyle/>
          <a:p>
            <a:r>
              <a:rPr lang="en-US" sz="2800" dirty="0" smtClean="0"/>
              <a:t/>
            </a:r>
            <a:br>
              <a:rPr lang="en-US" sz="2800" dirty="0" smtClean="0"/>
            </a:br>
            <a:r>
              <a:rPr lang="en-US" sz="2800" dirty="0" smtClean="0"/>
              <a:t/>
            </a:r>
            <a:br>
              <a:rPr lang="en-US" sz="2800" dirty="0" smtClean="0"/>
            </a:br>
            <a:r>
              <a:rPr lang="en-US" sz="2800" dirty="0" smtClean="0"/>
              <a:t>Establishment of District NCD Complex and its operationalization within the District HQ Hospital premises resulted in development of one asset for district to deliver comprehensive care to NCD patients under one umbrella including critical care through ICUs and Cancer chemotherapy and counseling through NPCDCS staff and PT care and Geriatric medical care by NPHCE staffs</a:t>
            </a:r>
            <a:br>
              <a:rPr lang="en-US" sz="2800" dirty="0" smtClean="0"/>
            </a:br>
            <a:r>
              <a:rPr lang="en-US" sz="2800" dirty="0" smtClean="0"/>
              <a:t/>
            </a:r>
            <a:br>
              <a:rPr lang="en-US" sz="2800" dirty="0" smtClean="0"/>
            </a:br>
            <a:r>
              <a:rPr lang="en-US" sz="2800" dirty="0" smtClean="0"/>
              <a:t>&amp;</a:t>
            </a:r>
            <a:endParaRPr lang="en-US" sz="2800" dirty="0"/>
          </a:p>
        </p:txBody>
      </p:sp>
      <p:sp>
        <p:nvSpPr>
          <p:cNvPr id="3" name="Subtitle 2"/>
          <p:cNvSpPr>
            <a:spLocks noGrp="1"/>
          </p:cNvSpPr>
          <p:nvPr>
            <p:ph type="subTitle" idx="1"/>
          </p:nvPr>
        </p:nvSpPr>
        <p:spPr>
          <a:xfrm>
            <a:off x="1447800" y="4953000"/>
            <a:ext cx="6400800" cy="1752600"/>
          </a:xfrm>
          <a:solidFill>
            <a:srgbClr val="FFFFCC"/>
          </a:solidFill>
          <a:ln>
            <a:solidFill>
              <a:srgbClr val="C00000"/>
            </a:solidFill>
          </a:ln>
        </p:spPr>
        <p:txBody>
          <a:bodyPr>
            <a:normAutofit fontScale="85000" lnSpcReduction="10000"/>
          </a:bodyPr>
          <a:lstStyle/>
          <a:p>
            <a:r>
              <a:rPr lang="en-US" b="1" dirty="0" smtClean="0">
                <a:solidFill>
                  <a:srgbClr val="C00000"/>
                </a:solidFill>
              </a:rPr>
              <a:t>The tobacco cessation unit has also become a part of NCD complex.  This complex has resulted in rational utilization of HR in a more comprehensive manner</a:t>
            </a:r>
            <a:r>
              <a:rPr lang="en-US" dirty="0" smtClean="0"/>
              <a:t>.</a:t>
            </a:r>
            <a:endParaRPr lang="en-US" dirty="0"/>
          </a:p>
        </p:txBody>
      </p:sp>
      <p:sp>
        <p:nvSpPr>
          <p:cNvPr id="4"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4400" b="1" i="0" u="none" strike="noStrike" kern="1200" cap="none" spc="0" normalizeH="0" baseline="0" noProof="0" dirty="0" smtClean="0">
                <a:ln>
                  <a:noFill/>
                </a:ln>
                <a:solidFill>
                  <a:schemeClr val="tx1"/>
                </a:solidFill>
                <a:effectLst/>
                <a:uLnTx/>
                <a:uFillTx/>
                <a:latin typeface="+mj-lt"/>
                <a:ea typeface="+mj-ea"/>
                <a:cs typeface="+mj-cs"/>
              </a:rPr>
              <a:t>Programme Outcome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924800" cy="3048000"/>
          </a:xfrm>
          <a:solidFill>
            <a:srgbClr val="FFFF00"/>
          </a:solidFill>
          <a:ln>
            <a:solidFill>
              <a:schemeClr val="tx1"/>
            </a:solidFill>
          </a:ln>
        </p:spPr>
        <p:txBody>
          <a:bodyPr>
            <a:normAutofit fontScale="90000"/>
          </a:bodyPr>
          <a:lstStyle/>
          <a:p>
            <a:r>
              <a:rPr lang="en-US" b="1" dirty="0" smtClean="0"/>
              <a:t>NCD Complex also helped in rational utilization of services of staffs appointed under both the programs and under ICU in a more comprehensive manner. </a:t>
            </a:r>
            <a:endParaRPr lang="en-US" b="1" dirty="0"/>
          </a:p>
        </p:txBody>
      </p:sp>
      <p:sp>
        <p:nvSpPr>
          <p:cNvPr id="3" name="Subtitle 2"/>
          <p:cNvSpPr>
            <a:spLocks noGrp="1"/>
          </p:cNvSpPr>
          <p:nvPr>
            <p:ph type="subTitle" idx="1"/>
          </p:nvPr>
        </p:nvSpPr>
        <p:spPr>
          <a:solidFill>
            <a:schemeClr val="accent5">
              <a:lumMod val="40000"/>
              <a:lumOff val="60000"/>
            </a:schemeClr>
          </a:solidFill>
          <a:ln>
            <a:solidFill>
              <a:schemeClr val="tx1"/>
            </a:solidFill>
          </a:ln>
        </p:spPr>
        <p:txBody>
          <a:bodyPr/>
          <a:lstStyle/>
          <a:p>
            <a:r>
              <a:rPr lang="en-US" b="1" dirty="0" smtClean="0">
                <a:solidFill>
                  <a:srgbClr val="002060"/>
                </a:solidFill>
              </a:rPr>
              <a:t>Multi-skilling of these staffs gave us better scope to functionalize all the service components of NCD Complex</a:t>
            </a:r>
            <a:endParaRPr lang="en-US" b="1" dirty="0">
              <a:solidFill>
                <a:srgbClr val="00206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G:\Odia Logo.jpg"/>
          <p:cNvPicPr>
            <a:picLocks noChangeAspect="1" noChangeArrowheads="1"/>
          </p:cNvPicPr>
          <p:nvPr/>
        </p:nvPicPr>
        <p:blipFill>
          <a:blip r:embed="rId2" cstate="print"/>
          <a:srcRect/>
          <a:stretch>
            <a:fillRect/>
          </a:stretch>
        </p:blipFill>
        <p:spPr bwMode="auto">
          <a:xfrm>
            <a:off x="8150225" y="228600"/>
            <a:ext cx="841375" cy="762000"/>
          </a:xfrm>
          <a:prstGeom prst="rect">
            <a:avLst/>
          </a:prstGeom>
          <a:noFill/>
          <a:ln w="9525">
            <a:noFill/>
            <a:miter lim="800000"/>
            <a:headEnd/>
            <a:tailEnd/>
          </a:ln>
        </p:spPr>
      </p:pic>
      <p:pic>
        <p:nvPicPr>
          <p:cNvPr id="7171" name="Picture 3" descr="\\Bgr-\f\NCD complex images &amp; others images\Inauguration of NCD complex\Copy of DSC03192.JPG"/>
          <p:cNvPicPr>
            <a:picLocks noChangeAspect="1" noChangeArrowheads="1"/>
          </p:cNvPicPr>
          <p:nvPr/>
        </p:nvPicPr>
        <p:blipFill>
          <a:blip r:embed="rId3" cstate="print"/>
          <a:srcRect/>
          <a:stretch>
            <a:fillRect/>
          </a:stretch>
        </p:blipFill>
        <p:spPr bwMode="auto">
          <a:xfrm>
            <a:off x="5257800" y="3200400"/>
            <a:ext cx="3429000" cy="1948543"/>
          </a:xfrm>
          <a:prstGeom prst="rect">
            <a:avLst/>
          </a:prstGeom>
          <a:noFill/>
          <a:ln w="9525">
            <a:noFill/>
            <a:miter lim="800000"/>
            <a:headEnd/>
            <a:tailEnd/>
          </a:ln>
        </p:spPr>
      </p:pic>
      <p:pic>
        <p:nvPicPr>
          <p:cNvPr id="4" name="Picture 2" descr="\\Bgr-\f\NCD complex images &amp; others images\Inauguration of NCD complex\DSC03152.JPG"/>
          <p:cNvPicPr>
            <a:picLocks noChangeAspect="1" noChangeArrowheads="1"/>
          </p:cNvPicPr>
          <p:nvPr/>
        </p:nvPicPr>
        <p:blipFill>
          <a:blip r:embed="rId4" cstate="print"/>
          <a:srcRect/>
          <a:stretch>
            <a:fillRect/>
          </a:stretch>
        </p:blipFill>
        <p:spPr bwMode="auto">
          <a:xfrm>
            <a:off x="5257800" y="5181600"/>
            <a:ext cx="3581399" cy="1524000"/>
          </a:xfrm>
          <a:prstGeom prst="rect">
            <a:avLst/>
          </a:prstGeom>
          <a:noFill/>
          <a:ln w="9525">
            <a:noFill/>
            <a:miter lim="800000"/>
            <a:headEnd/>
            <a:tailEnd/>
          </a:ln>
        </p:spPr>
      </p:pic>
      <p:sp>
        <p:nvSpPr>
          <p:cNvPr id="5" name="Rectangle 4"/>
          <p:cNvSpPr/>
          <p:nvPr/>
        </p:nvSpPr>
        <p:spPr>
          <a:xfrm>
            <a:off x="457200" y="304800"/>
            <a:ext cx="4038600" cy="646331"/>
          </a:xfrm>
          <a:prstGeom prst="rect">
            <a:avLst/>
          </a:prstGeom>
          <a:noFill/>
        </p:spPr>
        <p:txBody>
          <a:bodyPr wrap="square">
            <a:spAutoFit/>
          </a:bodyPr>
          <a:lstStyle/>
          <a:p>
            <a:pPr algn="ctr" fontAlgn="auto">
              <a:spcBef>
                <a:spcPts val="0"/>
              </a:spcBef>
              <a:spcAft>
                <a:spcPts val="0"/>
              </a:spcAft>
              <a:defRPr/>
            </a:pPr>
            <a:r>
              <a:rPr lang="en-US" b="1" dirty="0" smtClean="0">
                <a:ln w="1905"/>
                <a:solidFill>
                  <a:srgbClr val="002060"/>
                </a:solidFill>
                <a:effectLst>
                  <a:innerShdw blurRad="69850" dist="43180" dir="5400000">
                    <a:srgbClr val="000000">
                      <a:alpha val="65000"/>
                    </a:srgbClr>
                  </a:innerShdw>
                </a:effectLst>
              </a:rPr>
              <a:t>Operationalisation of  6 bedded </a:t>
            </a:r>
            <a:r>
              <a:rPr lang="en-US" b="1" dirty="0" smtClean="0">
                <a:ln w="1905"/>
                <a:solidFill>
                  <a:srgbClr val="002060"/>
                </a:solidFill>
                <a:effectLst>
                  <a:innerShdw blurRad="69850" dist="43180" dir="5400000">
                    <a:srgbClr val="000000">
                      <a:alpha val="65000"/>
                    </a:srgbClr>
                  </a:innerShdw>
                </a:effectLst>
                <a:latin typeface="+mn-lt"/>
                <a:cs typeface="+mn-cs"/>
              </a:rPr>
              <a:t>ICU/CCU and 10 bedded Geriatric wards</a:t>
            </a:r>
            <a:endParaRPr lang="en-US" b="1" dirty="0">
              <a:ln w="1905"/>
              <a:solidFill>
                <a:srgbClr val="002060"/>
              </a:solidFill>
              <a:effectLst>
                <a:innerShdw blurRad="69850" dist="43180" dir="5400000">
                  <a:srgbClr val="000000">
                    <a:alpha val="65000"/>
                  </a:srgbClr>
                </a:innerShdw>
              </a:effectLst>
              <a:latin typeface="+mn-lt"/>
              <a:cs typeface="+mn-cs"/>
            </a:endParaRPr>
          </a:p>
        </p:txBody>
      </p:sp>
      <p:graphicFrame>
        <p:nvGraphicFramePr>
          <p:cNvPr id="8" name="Chart 7"/>
          <p:cNvGraphicFramePr>
            <a:graphicFrameLocks/>
          </p:cNvGraphicFramePr>
          <p:nvPr/>
        </p:nvGraphicFramePr>
        <p:xfrm>
          <a:off x="533400" y="1066800"/>
          <a:ext cx="3962400" cy="2362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p:nvPr/>
        </p:nvGraphicFramePr>
        <p:xfrm>
          <a:off x="381000" y="3581400"/>
          <a:ext cx="4105275" cy="281939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p:cNvGraphicFramePr>
            <a:graphicFrameLocks/>
          </p:cNvGraphicFramePr>
          <p:nvPr/>
        </p:nvGraphicFramePr>
        <p:xfrm>
          <a:off x="4876800" y="457200"/>
          <a:ext cx="3962400" cy="2743200"/>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TotalTime>
  <Words>724</Words>
  <Application>Microsoft Office PowerPoint</Application>
  <PresentationFormat>On-screen Show (4:3)</PresentationFormat>
  <Paragraphs>71</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Establishment of District NCD Complex under NPCDCS and NPHCE in Odisha  </vt:lpstr>
      <vt:lpstr>Slide 2</vt:lpstr>
      <vt:lpstr>Program Description </vt:lpstr>
      <vt:lpstr>Slide 4</vt:lpstr>
      <vt:lpstr>Slide 5</vt:lpstr>
      <vt:lpstr>Slide 6</vt:lpstr>
      <vt:lpstr>  Establishment of District NCD Complex and its operationalization within the District HQ Hospital premises resulted in development of one asset for district to deliver comprehensive care to NCD patients under one umbrella including critical care through ICUs and Cancer chemotherapy and counseling through NPCDCS staff and PT care and Geriatric medical care by NPHCE staffs  &amp;</vt:lpstr>
      <vt:lpstr>NCD Complex also helped in rational utilization of services of staffs appointed under both the programs and under ICU in a more comprehensive manner. </vt:lpstr>
      <vt:lpstr>Slide 9</vt:lpstr>
      <vt:lpstr> Scalability  Civil components of NPHCE and NPCDCS and other NCD programs can be clubbed and utilized to construct a comprehensive NCD Complex.   Utilization of funds and HR will be more rational.  </vt:lpstr>
      <vt:lpstr>  Implementing partners  NPCDCS, NPHCE, District Health System and R&amp;B of Sate Govt.   </vt:lpstr>
      <vt:lpstr>Establishment of District NCD Complex  is An example towards  Sustainable Development Goal</vt:lpstr>
      <vt:lpstr>Slide 13</vt:lpstr>
      <vt:lpstr>Slide 14</vt:lpstr>
      <vt:lpstr>Slide 15</vt:lpstr>
      <vt:lpstr>Slide 16</vt:lpstr>
      <vt:lpstr>Slide 17</vt:lpstr>
      <vt:lpstr>Slide 18</vt:lpstr>
      <vt:lpstr>Slide 19</vt:lpstr>
      <vt:lpstr>Slide 20</vt:lpstr>
      <vt:lpstr>Slide 21</vt:lpstr>
      <vt:lpstr>Slide 22</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HCL</dc:creator>
  <cp:lastModifiedBy>User</cp:lastModifiedBy>
  <cp:revision>25</cp:revision>
  <dcterms:created xsi:type="dcterms:W3CDTF">2006-08-16T00:00:00Z</dcterms:created>
  <dcterms:modified xsi:type="dcterms:W3CDTF">2016-08-27T12:44:37Z</dcterms:modified>
</cp:coreProperties>
</file>