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14"/>
  </p:handoutMasterIdLst>
  <p:sldIdLst>
    <p:sldId id="256" r:id="rId2"/>
    <p:sldId id="257" r:id="rId3"/>
    <p:sldId id="258" r:id="rId4"/>
    <p:sldId id="270" r:id="rId5"/>
    <p:sldId id="259" r:id="rId6"/>
    <p:sldId id="261" r:id="rId7"/>
    <p:sldId id="260" r:id="rId8"/>
    <p:sldId id="269" r:id="rId9"/>
    <p:sldId id="267" r:id="rId10"/>
    <p:sldId id="268" r:id="rId11"/>
    <p:sldId id="264" r:id="rId12"/>
    <p:sldId id="263" r:id="rId1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5" autoAdjust="0"/>
    <p:restoredTop sz="94660"/>
  </p:normalViewPr>
  <p:slideViewPr>
    <p:cSldViewPr snapToGrid="0">
      <p:cViewPr>
        <p:scale>
          <a:sx n="53" d="100"/>
          <a:sy n="53" d="100"/>
        </p:scale>
        <p:origin x="-4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mmunization%20Analysis\Mobile%20Mamta%20Divas\ALL%20QUARTER%20WI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mmunization%20Analysis\Mobile%20Mamta%20Divas\ALL%20QUARTER%20WI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Sheet2!$O$15</c:f>
              <c:strCache>
                <c:ptCount val="1"/>
                <c:pt idx="0">
                  <c:v>Before (FY 2012-13)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Sheet2!$N$16:$N$20</c:f>
              <c:strCache>
                <c:ptCount val="5"/>
                <c:pt idx="0">
                  <c:v>3 ANC</c:v>
                </c:pt>
                <c:pt idx="1">
                  <c:v>Home Delivery</c:v>
                </c:pt>
                <c:pt idx="2">
                  <c:v>Institutional Delivery</c:v>
                </c:pt>
                <c:pt idx="3">
                  <c:v>Government Institutional</c:v>
                </c:pt>
                <c:pt idx="4">
                  <c:v>3 PNC</c:v>
                </c:pt>
              </c:strCache>
            </c:strRef>
          </c:cat>
          <c:val>
            <c:numRef>
              <c:f>Sheet2!$O$16:$O$20</c:f>
              <c:numCache>
                <c:formatCode>General</c:formatCode>
                <c:ptCount val="5"/>
                <c:pt idx="0">
                  <c:v>24</c:v>
                </c:pt>
                <c:pt idx="1">
                  <c:v>43</c:v>
                </c:pt>
                <c:pt idx="2">
                  <c:v>50</c:v>
                </c:pt>
                <c:pt idx="3">
                  <c:v>65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Sheet2!$P$15</c:f>
              <c:strCache>
                <c:ptCount val="1"/>
                <c:pt idx="0">
                  <c:v>After (FY 2014-15)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Sheet2!$N$16:$N$20</c:f>
              <c:strCache>
                <c:ptCount val="5"/>
                <c:pt idx="0">
                  <c:v>3 ANC</c:v>
                </c:pt>
                <c:pt idx="1">
                  <c:v>Home Delivery</c:v>
                </c:pt>
                <c:pt idx="2">
                  <c:v>Institutional Delivery</c:v>
                </c:pt>
                <c:pt idx="3">
                  <c:v>Government Institutional</c:v>
                </c:pt>
                <c:pt idx="4">
                  <c:v>3 PNC</c:v>
                </c:pt>
              </c:strCache>
            </c:strRef>
          </c:cat>
          <c:val>
            <c:numRef>
              <c:f>Sheet2!$P$16:$P$20</c:f>
              <c:numCache>
                <c:formatCode>General</c:formatCode>
                <c:ptCount val="5"/>
                <c:pt idx="0">
                  <c:v>65</c:v>
                </c:pt>
                <c:pt idx="1">
                  <c:v>33</c:v>
                </c:pt>
                <c:pt idx="2">
                  <c:v>62</c:v>
                </c:pt>
                <c:pt idx="3">
                  <c:v>76</c:v>
                </c:pt>
                <c:pt idx="4">
                  <c:v>42</c:v>
                </c:pt>
              </c:numCache>
            </c:numRef>
          </c:val>
        </c:ser>
        <c:gapWidth val="219"/>
        <c:overlap val="-27"/>
        <c:axId val="62340096"/>
        <c:axId val="62350080"/>
      </c:barChart>
      <c:catAx>
        <c:axId val="623400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50080"/>
        <c:crosses val="autoZero"/>
        <c:auto val="1"/>
        <c:lblAlgn val="ctr"/>
        <c:lblOffset val="100"/>
      </c:catAx>
      <c:valAx>
        <c:axId val="623500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4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Sheet2!$K$20</c:f>
              <c:strCache>
                <c:ptCount val="1"/>
                <c:pt idx="0">
                  <c:v>Before (FY 2012-13)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39%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35%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31%</a:t>
                    </a:r>
                    <a:endParaRPr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Sheet2!$J$21:$J$23</c:f>
              <c:strCache>
                <c:ptCount val="3"/>
                <c:pt idx="0">
                  <c:v>BCG</c:v>
                </c:pt>
                <c:pt idx="1">
                  <c:v>Full Immunization Coverage</c:v>
                </c:pt>
                <c:pt idx="2">
                  <c:v>DPT Booster</c:v>
                </c:pt>
              </c:strCache>
            </c:strRef>
          </c:cat>
          <c:val>
            <c:numRef>
              <c:f>Sheet2!$K$21:$K$23</c:f>
              <c:numCache>
                <c:formatCode>General</c:formatCode>
                <c:ptCount val="3"/>
                <c:pt idx="0">
                  <c:v>39</c:v>
                </c:pt>
                <c:pt idx="1">
                  <c:v>35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Sheet2!$L$20</c:f>
              <c:strCache>
                <c:ptCount val="1"/>
                <c:pt idx="0">
                  <c:v>After (FY 2014-15)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88%</a:t>
                    </a:r>
                    <a:endParaRPr/>
                  </a:p>
                </c:rich>
              </c:tx>
              <c:showVal val="1"/>
            </c:dLbl>
            <c:dLbl>
              <c:idx val="1"/>
              <c:layout>
                <c:manualLayout>
                  <c:x val="2.1092671816212742E-3"/>
                  <c:y val="9.3875024254127821E-3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79%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70%</a:t>
                    </a:r>
                    <a:endParaRPr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Sheet2!$J$21:$J$23</c:f>
              <c:strCache>
                <c:ptCount val="3"/>
                <c:pt idx="0">
                  <c:v>BCG</c:v>
                </c:pt>
                <c:pt idx="1">
                  <c:v>Full Immunization Coverage</c:v>
                </c:pt>
                <c:pt idx="2">
                  <c:v>DPT Booster</c:v>
                </c:pt>
              </c:strCache>
            </c:strRef>
          </c:cat>
          <c:val>
            <c:numRef>
              <c:f>Sheet2!$L$21:$L$23</c:f>
              <c:numCache>
                <c:formatCode>General</c:formatCode>
                <c:ptCount val="3"/>
                <c:pt idx="0">
                  <c:v>88</c:v>
                </c:pt>
                <c:pt idx="1">
                  <c:v>79</c:v>
                </c:pt>
                <c:pt idx="2">
                  <c:v>70</c:v>
                </c:pt>
              </c:numCache>
            </c:numRef>
          </c:val>
        </c:ser>
        <c:gapWidth val="219"/>
        <c:overlap val="-27"/>
        <c:axId val="62002688"/>
        <c:axId val="62004224"/>
      </c:barChart>
      <c:catAx>
        <c:axId val="62002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4224"/>
        <c:crosses val="autoZero"/>
        <c:auto val="1"/>
        <c:lblAlgn val="ctr"/>
        <c:lblOffset val="100"/>
      </c:catAx>
      <c:valAx>
        <c:axId val="620042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90DE577-9960-4106-8029-7239C58AA374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B1B7C0-DCEB-44F0-BAAA-27D3650BA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060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5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83E32F-A456-4856-B87C-541D4E93F35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7429FC-9377-4D96-A19B-70A79C89C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539" y="4777380"/>
            <a:ext cx="10219765" cy="1426196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National Health Mission,</a:t>
            </a:r>
          </a:p>
          <a:p>
            <a:r>
              <a:rPr lang="en-IN" sz="3600" b="1" dirty="0" smtClean="0"/>
              <a:t>Health </a:t>
            </a:r>
            <a:r>
              <a:rPr lang="en-IN" sz="3600" b="1" dirty="0" smtClean="0"/>
              <a:t>and Family Welfare Department, </a:t>
            </a:r>
          </a:p>
          <a:p>
            <a:r>
              <a:rPr lang="en-IN" sz="3600" b="1" dirty="0" smtClean="0"/>
              <a:t>Government of Gujarat</a:t>
            </a:r>
            <a:endParaRPr lang="en-US" sz="3600" b="1" dirty="0" smtClean="0"/>
          </a:p>
          <a:p>
            <a:endParaRPr lang="en-US" sz="2800" b="1" dirty="0" smtClean="0">
              <a:solidFill>
                <a:srgbClr val="7030A0"/>
              </a:solidFill>
            </a:endParaRPr>
          </a:p>
          <a:p>
            <a:endParaRPr lang="en-IN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5400" dirty="0" smtClean="0"/>
              <a:t>Mobile </a:t>
            </a:r>
            <a:r>
              <a:rPr lang="en-IN" sz="5400" dirty="0" err="1" smtClean="0"/>
              <a:t>Mamta</a:t>
            </a:r>
            <a:r>
              <a:rPr lang="en-IN" sz="5400" dirty="0" smtClean="0"/>
              <a:t> </a:t>
            </a:r>
            <a:r>
              <a:rPr lang="en-IN" sz="5400" dirty="0" err="1" smtClean="0"/>
              <a:t>Diwas</a:t>
            </a:r>
            <a:r>
              <a:rPr lang="en-IN" sz="5400" dirty="0" smtClean="0"/>
              <a:t>: </a:t>
            </a:r>
            <a:br>
              <a:rPr lang="en-IN" sz="5400" dirty="0" smtClean="0"/>
            </a:br>
            <a:r>
              <a:rPr lang="en-IN" sz="5400" dirty="0" smtClean="0"/>
              <a:t>Gujarat </a:t>
            </a:r>
            <a:r>
              <a:rPr lang="en-IN" sz="5400" dirty="0" smtClean="0"/>
              <a:t>Experience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4930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3" y="119921"/>
            <a:ext cx="12042098" cy="1199213"/>
          </a:xfrm>
        </p:spPr>
        <p:txBody>
          <a:bodyPr/>
          <a:lstStyle/>
          <a:p>
            <a:pPr algn="ctr"/>
            <a:r>
              <a:rPr lang="en-US" sz="4000" dirty="0" smtClean="0"/>
              <a:t>Improvement in Immunization Services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17293972"/>
              </p:ext>
            </p:extLst>
          </p:nvPr>
        </p:nvGraphicFramePr>
        <p:xfrm>
          <a:off x="149902" y="1319134"/>
          <a:ext cx="12042097" cy="541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346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Potential </a:t>
            </a:r>
            <a:r>
              <a:rPr lang="en-IN" b="1" dirty="0" smtClean="0">
                <a:solidFill>
                  <a:srgbClr val="FF0000"/>
                </a:solidFill>
              </a:rPr>
              <a:t>for</a:t>
            </a:r>
            <a:r>
              <a:rPr lang="en-IN" b="1" dirty="0" smtClean="0">
                <a:solidFill>
                  <a:srgbClr val="FF0000"/>
                </a:solidFill>
              </a:rPr>
              <a:t> Scaling </a:t>
            </a:r>
            <a:r>
              <a:rPr lang="en-IN" b="1" dirty="0" smtClean="0">
                <a:solidFill>
                  <a:srgbClr val="FF0000"/>
                </a:solidFill>
              </a:rPr>
              <a:t>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762" y="1460666"/>
            <a:ext cx="11315798" cy="4787734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Being Cost-effective Experiment, this project has a potential for being scaled up to cover all difficult and hard-to-reach areas of the State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Over the </a:t>
            </a:r>
            <a:r>
              <a:rPr lang="en-US" sz="3200" smtClean="0">
                <a:solidFill>
                  <a:srgbClr val="002060"/>
                </a:solidFill>
              </a:rPr>
              <a:t>next 3 – 5 years </a:t>
            </a:r>
            <a:r>
              <a:rPr lang="en-US" sz="3200" dirty="0" smtClean="0">
                <a:solidFill>
                  <a:srgbClr val="002060"/>
                </a:solidFill>
              </a:rPr>
              <a:t>this Service would be scaled up across all the High Priority </a:t>
            </a:r>
            <a:r>
              <a:rPr lang="en-US" sz="3200" dirty="0" err="1" smtClean="0">
                <a:solidFill>
                  <a:srgbClr val="002060"/>
                </a:solidFill>
              </a:rPr>
              <a:t>Talukas</a:t>
            </a:r>
            <a:r>
              <a:rPr lang="en-US" sz="3200" dirty="0" smtClean="0">
                <a:solidFill>
                  <a:srgbClr val="002060"/>
                </a:solidFill>
              </a:rPr>
              <a:t> of Gujarat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0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75" y="1829324"/>
            <a:ext cx="9404723" cy="1400530"/>
          </a:xfrm>
        </p:spPr>
        <p:txBody>
          <a:bodyPr/>
          <a:lstStyle/>
          <a:p>
            <a:pPr algn="ctr"/>
            <a:r>
              <a:rPr lang="en-IN" sz="4800" dirty="0" smtClean="0">
                <a:solidFill>
                  <a:srgbClr val="FF0000"/>
                </a:solidFill>
              </a:rPr>
              <a:t>Thanks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5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8" y="0"/>
            <a:ext cx="10363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 </a:t>
            </a:r>
            <a:r>
              <a:rPr lang="en-US" dirty="0" smtClean="0">
                <a:solidFill>
                  <a:srgbClr val="FF0000"/>
                </a:solidFill>
              </a:rPr>
              <a:t>Statement of </a:t>
            </a:r>
            <a:r>
              <a:rPr lang="en-US" dirty="0" err="1" smtClean="0">
                <a:solidFill>
                  <a:srgbClr val="FF0000"/>
                </a:solidFill>
              </a:rPr>
              <a:t>Kaprada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Taluka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1262" y="1152983"/>
            <a:ext cx="11186555" cy="5048991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IN" dirty="0" err="1" smtClean="0">
                <a:solidFill>
                  <a:srgbClr val="002060"/>
                </a:solidFill>
              </a:rPr>
              <a:t>Valsad</a:t>
            </a:r>
            <a:r>
              <a:rPr lang="en-IN" dirty="0" smtClean="0">
                <a:solidFill>
                  <a:srgbClr val="002060"/>
                </a:solidFill>
              </a:rPr>
              <a:t> District is predominantly tribal with population of 17,03,068 </a:t>
            </a:r>
            <a:r>
              <a:rPr lang="en-IN" dirty="0">
                <a:solidFill>
                  <a:srgbClr val="002060"/>
                </a:solidFill>
              </a:rPr>
              <a:t>(Census 2011</a:t>
            </a:r>
            <a:r>
              <a:rPr lang="en-IN" dirty="0" smtClean="0">
                <a:solidFill>
                  <a:srgbClr val="002060"/>
                </a:solidFill>
              </a:rPr>
              <a:t>)</a:t>
            </a:r>
          </a:p>
          <a:p>
            <a:pPr lvl="1" algn="just">
              <a:lnSpc>
                <a:spcPct val="160000"/>
              </a:lnSpc>
            </a:pPr>
            <a:r>
              <a:rPr lang="en-IN" dirty="0" smtClean="0">
                <a:solidFill>
                  <a:srgbClr val="002060"/>
                </a:solidFill>
              </a:rPr>
              <a:t> </a:t>
            </a:r>
            <a:r>
              <a:rPr lang="en-IN" dirty="0">
                <a:solidFill>
                  <a:srgbClr val="002060"/>
                </a:solidFill>
              </a:rPr>
              <a:t>63% is rural </a:t>
            </a:r>
            <a:r>
              <a:rPr lang="en-IN" dirty="0" smtClean="0">
                <a:solidFill>
                  <a:srgbClr val="002060"/>
                </a:solidFill>
              </a:rPr>
              <a:t>population</a:t>
            </a:r>
            <a:r>
              <a:rPr lang="en-IN" dirty="0" smtClean="0">
                <a:solidFill>
                  <a:srgbClr val="002060"/>
                </a:solidFill>
              </a:rPr>
              <a:t>, </a:t>
            </a:r>
            <a:r>
              <a:rPr lang="en-IN" dirty="0" smtClean="0">
                <a:solidFill>
                  <a:srgbClr val="002060"/>
                </a:solidFill>
              </a:rPr>
              <a:t>54.8</a:t>
            </a:r>
            <a:r>
              <a:rPr lang="en-IN" dirty="0">
                <a:solidFill>
                  <a:srgbClr val="002060"/>
                </a:solidFill>
              </a:rPr>
              <a:t>% </a:t>
            </a:r>
            <a:r>
              <a:rPr lang="en-IN" dirty="0" smtClean="0">
                <a:solidFill>
                  <a:srgbClr val="002060"/>
                </a:solidFill>
              </a:rPr>
              <a:t>of it is </a:t>
            </a:r>
            <a:r>
              <a:rPr lang="en-IN" dirty="0">
                <a:solidFill>
                  <a:srgbClr val="002060"/>
                </a:solidFill>
              </a:rPr>
              <a:t>tribal </a:t>
            </a:r>
            <a:r>
              <a:rPr lang="en-IN" dirty="0" smtClean="0">
                <a:solidFill>
                  <a:srgbClr val="002060"/>
                </a:solidFill>
              </a:rPr>
              <a:t>(Census </a:t>
            </a:r>
            <a:r>
              <a:rPr lang="en-IN" dirty="0">
                <a:solidFill>
                  <a:srgbClr val="002060"/>
                </a:solidFill>
              </a:rPr>
              <a:t>2011). </a:t>
            </a:r>
            <a:endParaRPr lang="en-IN" dirty="0" smtClean="0">
              <a:solidFill>
                <a:srgbClr val="002060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IN" dirty="0" err="1" smtClean="0">
                <a:solidFill>
                  <a:srgbClr val="002060"/>
                </a:solidFill>
              </a:rPr>
              <a:t>Kaparada</a:t>
            </a:r>
            <a:r>
              <a:rPr lang="en-IN" dirty="0" smtClean="0">
                <a:solidFill>
                  <a:srgbClr val="002060"/>
                </a:solidFill>
              </a:rPr>
              <a:t> </a:t>
            </a:r>
            <a:r>
              <a:rPr lang="en-IN" dirty="0" err="1" smtClean="0">
                <a:solidFill>
                  <a:srgbClr val="002060"/>
                </a:solidFill>
              </a:rPr>
              <a:t>Taluka</a:t>
            </a:r>
            <a:r>
              <a:rPr lang="en-IN" dirty="0" smtClean="0">
                <a:solidFill>
                  <a:srgbClr val="002060"/>
                </a:solidFill>
              </a:rPr>
              <a:t> having </a:t>
            </a:r>
            <a:r>
              <a:rPr lang="en-IN" dirty="0" smtClean="0">
                <a:solidFill>
                  <a:srgbClr val="002060"/>
                </a:solidFill>
              </a:rPr>
              <a:t>100% tribal population </a:t>
            </a:r>
            <a:r>
              <a:rPr lang="en-IN" dirty="0" smtClean="0">
                <a:solidFill>
                  <a:srgbClr val="002060"/>
                </a:solidFill>
              </a:rPr>
              <a:t>– about 260,000 </a:t>
            </a:r>
            <a:endParaRPr lang="en-IN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60000"/>
              </a:lnSpc>
            </a:pPr>
            <a:r>
              <a:rPr lang="en-IN" dirty="0" smtClean="0">
                <a:solidFill>
                  <a:srgbClr val="002060"/>
                </a:solidFill>
              </a:rPr>
              <a:t>Hilly terrain, </a:t>
            </a:r>
            <a:r>
              <a:rPr lang="en-IN" dirty="0">
                <a:solidFill>
                  <a:srgbClr val="002060"/>
                </a:solidFill>
              </a:rPr>
              <a:t>covered with dense forests </a:t>
            </a:r>
            <a:endParaRPr lang="en-IN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60000"/>
              </a:lnSpc>
            </a:pPr>
            <a:r>
              <a:rPr lang="en-IN" dirty="0" smtClean="0">
                <a:solidFill>
                  <a:srgbClr val="002060"/>
                </a:solidFill>
              </a:rPr>
              <a:t>Very </a:t>
            </a:r>
            <a:r>
              <a:rPr lang="en-IN" dirty="0">
                <a:solidFill>
                  <a:srgbClr val="002060"/>
                </a:solidFill>
              </a:rPr>
              <a:t>scattered </a:t>
            </a:r>
            <a:r>
              <a:rPr lang="en-IN" dirty="0" smtClean="0">
                <a:solidFill>
                  <a:srgbClr val="002060"/>
                </a:solidFill>
              </a:rPr>
              <a:t>and distantly </a:t>
            </a:r>
            <a:r>
              <a:rPr lang="en-IN" dirty="0">
                <a:solidFill>
                  <a:srgbClr val="002060"/>
                </a:solidFill>
              </a:rPr>
              <a:t>located population divided in </a:t>
            </a:r>
            <a:r>
              <a:rPr lang="en-IN" dirty="0" smtClean="0">
                <a:solidFill>
                  <a:srgbClr val="002060"/>
                </a:solidFill>
              </a:rPr>
              <a:t>small hilly and remote </a:t>
            </a:r>
            <a:r>
              <a:rPr lang="en-IN" dirty="0">
                <a:solidFill>
                  <a:srgbClr val="002060"/>
                </a:solidFill>
              </a:rPr>
              <a:t>hamlets </a:t>
            </a:r>
            <a:endParaRPr lang="en-IN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60000"/>
              </a:lnSpc>
            </a:pPr>
            <a:r>
              <a:rPr lang="en-IN" dirty="0" smtClean="0">
                <a:solidFill>
                  <a:srgbClr val="002060"/>
                </a:solidFill>
              </a:rPr>
              <a:t>Extremely </a:t>
            </a:r>
            <a:r>
              <a:rPr lang="en-IN" dirty="0">
                <a:solidFill>
                  <a:srgbClr val="002060"/>
                </a:solidFill>
              </a:rPr>
              <a:t>difficult to provide </a:t>
            </a:r>
            <a:r>
              <a:rPr lang="en-IN" dirty="0" smtClean="0">
                <a:solidFill>
                  <a:srgbClr val="002060"/>
                </a:solidFill>
              </a:rPr>
              <a:t>regular and continuous </a:t>
            </a:r>
            <a:r>
              <a:rPr lang="en-IN" dirty="0">
                <a:solidFill>
                  <a:srgbClr val="002060"/>
                </a:solidFill>
              </a:rPr>
              <a:t>health services to </a:t>
            </a:r>
            <a:r>
              <a:rPr lang="en-IN" dirty="0" smtClean="0">
                <a:solidFill>
                  <a:srgbClr val="002060"/>
                </a:solidFill>
              </a:rPr>
              <a:t>all </a:t>
            </a:r>
          </a:p>
          <a:p>
            <a:pPr lvl="1" algn="just">
              <a:lnSpc>
                <a:spcPct val="160000"/>
              </a:lnSpc>
            </a:pPr>
            <a:r>
              <a:rPr lang="en-IN" dirty="0" smtClean="0">
                <a:solidFill>
                  <a:srgbClr val="002060"/>
                </a:solidFill>
              </a:rPr>
              <a:t>Some </a:t>
            </a:r>
            <a:r>
              <a:rPr lang="en-IN" dirty="0">
                <a:solidFill>
                  <a:srgbClr val="002060"/>
                </a:solidFill>
              </a:rPr>
              <a:t>areas </a:t>
            </a:r>
            <a:r>
              <a:rPr lang="en-IN" dirty="0" smtClean="0">
                <a:solidFill>
                  <a:srgbClr val="002060"/>
                </a:solidFill>
              </a:rPr>
              <a:t>were completely </a:t>
            </a:r>
            <a:r>
              <a:rPr lang="en-IN" dirty="0">
                <a:solidFill>
                  <a:srgbClr val="002060"/>
                </a:solidFill>
              </a:rPr>
              <a:t>left out in providing services despite best planning, dedication and efforts from the </a:t>
            </a:r>
            <a:r>
              <a:rPr lang="en-IN" dirty="0" smtClean="0">
                <a:solidFill>
                  <a:srgbClr val="002060"/>
                </a:solidFill>
              </a:rPr>
              <a:t>Health </a:t>
            </a:r>
            <a:r>
              <a:rPr lang="en-IN" dirty="0">
                <a:solidFill>
                  <a:srgbClr val="002060"/>
                </a:solidFill>
              </a:rPr>
              <a:t>D</a:t>
            </a:r>
            <a:r>
              <a:rPr lang="en-IN" dirty="0" smtClean="0">
                <a:solidFill>
                  <a:srgbClr val="002060"/>
                </a:solidFill>
              </a:rPr>
              <a:t>epartment</a:t>
            </a:r>
            <a:r>
              <a:rPr lang="en-IN" dirty="0">
                <a:solidFill>
                  <a:srgbClr val="002060"/>
                </a:solidFill>
              </a:rPr>
              <a:t>. 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en-IN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60000"/>
              </a:lnSpc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613" y="394446"/>
            <a:ext cx="9404723" cy="69016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Proactively Reaching the Unreached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510" y="968188"/>
            <a:ext cx="11519065" cy="5611906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IN" b="1" u="sng" dirty="0" smtClean="0">
                <a:solidFill>
                  <a:srgbClr val="002060"/>
                </a:solidFill>
              </a:rPr>
              <a:t>Objectives</a:t>
            </a:r>
            <a:endParaRPr lang="en-US" dirty="0" smtClean="0">
              <a:solidFill>
                <a:srgbClr val="002060"/>
              </a:solidFill>
            </a:endParaRPr>
          </a:p>
          <a:p>
            <a:pPr lvl="1" algn="just"/>
            <a:r>
              <a:rPr lang="en-IN" dirty="0" smtClean="0">
                <a:solidFill>
                  <a:srgbClr val="002060"/>
                </a:solidFill>
              </a:rPr>
              <a:t>Ensure immunization of all pregnant women, children and adolescent girls.</a:t>
            </a:r>
            <a:endParaRPr lang="en-US" dirty="0" smtClean="0">
              <a:solidFill>
                <a:srgbClr val="002060"/>
              </a:solidFill>
            </a:endParaRPr>
          </a:p>
          <a:p>
            <a:pPr lvl="1" algn="just"/>
            <a:r>
              <a:rPr lang="en-IN" dirty="0" smtClean="0">
                <a:solidFill>
                  <a:srgbClr val="002060"/>
                </a:solidFill>
              </a:rPr>
              <a:t>Ensure </a:t>
            </a:r>
            <a:r>
              <a:rPr lang="en-IN" dirty="0">
                <a:solidFill>
                  <a:srgbClr val="002060"/>
                </a:solidFill>
              </a:rPr>
              <a:t>ANC and PNC </a:t>
            </a:r>
            <a:endParaRPr lang="en-US" dirty="0">
              <a:solidFill>
                <a:srgbClr val="002060"/>
              </a:solidFill>
            </a:endParaRPr>
          </a:p>
          <a:p>
            <a:pPr lvl="1" algn="just"/>
            <a:r>
              <a:rPr lang="en-IN" dirty="0">
                <a:solidFill>
                  <a:srgbClr val="002060"/>
                </a:solidFill>
              </a:rPr>
              <a:t>Make quality services available to habitants of difficult to reach areas</a:t>
            </a:r>
            <a:endParaRPr lang="en-US" dirty="0">
              <a:solidFill>
                <a:srgbClr val="002060"/>
              </a:solidFill>
            </a:endParaRPr>
          </a:p>
          <a:p>
            <a:pPr lvl="1" algn="just"/>
            <a:r>
              <a:rPr lang="en-IN" dirty="0">
                <a:solidFill>
                  <a:srgbClr val="002060"/>
                </a:solidFill>
              </a:rPr>
              <a:t>Ensure appropriate health messages and counselling services reach out to all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IN" b="1" u="sng" dirty="0">
                <a:solidFill>
                  <a:srgbClr val="002060"/>
                </a:solidFill>
              </a:rPr>
              <a:t>Strategy</a:t>
            </a:r>
            <a:endParaRPr lang="en-US" dirty="0">
              <a:solidFill>
                <a:srgbClr val="002060"/>
              </a:solidFill>
            </a:endParaRPr>
          </a:p>
          <a:p>
            <a:pPr lvl="1" algn="just"/>
            <a:r>
              <a:rPr lang="en-IN" dirty="0" smtClean="0">
                <a:solidFill>
                  <a:srgbClr val="002060"/>
                </a:solidFill>
              </a:rPr>
              <a:t>These </a:t>
            </a:r>
            <a:r>
              <a:rPr lang="en-IN" dirty="0">
                <a:solidFill>
                  <a:srgbClr val="002060"/>
                </a:solidFill>
              </a:rPr>
              <a:t>areas would be covered as per the pre-formulated route plan. </a:t>
            </a:r>
            <a:endParaRPr lang="en-IN" dirty="0" smtClean="0">
              <a:solidFill>
                <a:srgbClr val="002060"/>
              </a:solidFill>
            </a:endParaRPr>
          </a:p>
          <a:p>
            <a:pPr lvl="1" algn="just"/>
            <a:r>
              <a:rPr lang="en-IN" dirty="0" smtClean="0">
                <a:solidFill>
                  <a:srgbClr val="002060"/>
                </a:solidFill>
              </a:rPr>
              <a:t>The </a:t>
            </a:r>
            <a:r>
              <a:rPr lang="en-IN" dirty="0">
                <a:solidFill>
                  <a:srgbClr val="002060"/>
                </a:solidFill>
              </a:rPr>
              <a:t>route </a:t>
            </a:r>
            <a:r>
              <a:rPr lang="en-IN" dirty="0" smtClean="0">
                <a:solidFill>
                  <a:srgbClr val="002060"/>
                </a:solidFill>
              </a:rPr>
              <a:t>plans </a:t>
            </a:r>
            <a:r>
              <a:rPr lang="en-IN" dirty="0">
                <a:solidFill>
                  <a:srgbClr val="002060"/>
                </a:solidFill>
              </a:rPr>
              <a:t>prepared at the district </a:t>
            </a:r>
            <a:r>
              <a:rPr lang="en-IN" dirty="0" smtClean="0">
                <a:solidFill>
                  <a:srgbClr val="002060"/>
                </a:solidFill>
              </a:rPr>
              <a:t>level as </a:t>
            </a:r>
            <a:r>
              <a:rPr lang="en-IN" dirty="0">
                <a:solidFill>
                  <a:srgbClr val="002060"/>
                </a:solidFill>
              </a:rPr>
              <a:t>a part of VHND micro planning activity. </a:t>
            </a:r>
            <a:endParaRPr lang="en-IN" dirty="0" smtClean="0">
              <a:solidFill>
                <a:srgbClr val="002060"/>
              </a:solidFill>
            </a:endParaRPr>
          </a:p>
          <a:p>
            <a:pPr lvl="1" algn="just"/>
            <a:r>
              <a:rPr lang="en-IN" dirty="0" smtClean="0">
                <a:solidFill>
                  <a:srgbClr val="002060"/>
                </a:solidFill>
              </a:rPr>
              <a:t>Each </a:t>
            </a:r>
            <a:r>
              <a:rPr lang="en-IN" dirty="0">
                <a:solidFill>
                  <a:srgbClr val="002060"/>
                </a:solidFill>
              </a:rPr>
              <a:t>vehicle </a:t>
            </a:r>
            <a:r>
              <a:rPr lang="en-IN" dirty="0" smtClean="0">
                <a:solidFill>
                  <a:srgbClr val="002060"/>
                </a:solidFill>
              </a:rPr>
              <a:t>leaves </a:t>
            </a:r>
            <a:r>
              <a:rPr lang="en-IN" dirty="0">
                <a:solidFill>
                  <a:srgbClr val="002060"/>
                </a:solidFill>
              </a:rPr>
              <a:t>respective PHC in the morning, reach the pre-decided static point in the identified area and cover the target </a:t>
            </a:r>
            <a:r>
              <a:rPr lang="en-IN" dirty="0" smtClean="0">
                <a:solidFill>
                  <a:srgbClr val="002060"/>
                </a:solidFill>
              </a:rPr>
              <a:t>population. </a:t>
            </a:r>
            <a:endParaRPr lang="en-US" dirty="0">
              <a:solidFill>
                <a:srgbClr val="002060"/>
              </a:solidFill>
            </a:endParaRPr>
          </a:p>
          <a:p>
            <a:pPr lvl="1" algn="just"/>
            <a:r>
              <a:rPr lang="en-IN" dirty="0" smtClean="0">
                <a:solidFill>
                  <a:srgbClr val="002060"/>
                </a:solidFill>
              </a:rPr>
              <a:t>The vehicle </a:t>
            </a:r>
            <a:r>
              <a:rPr lang="en-IN" dirty="0" smtClean="0">
                <a:solidFill>
                  <a:srgbClr val="002060"/>
                </a:solidFill>
              </a:rPr>
              <a:t>also carries </a:t>
            </a:r>
            <a:r>
              <a:rPr lang="en-IN" dirty="0">
                <a:solidFill>
                  <a:srgbClr val="002060"/>
                </a:solidFill>
              </a:rPr>
              <a:t>the Bio </a:t>
            </a:r>
            <a:r>
              <a:rPr lang="en-IN" dirty="0" smtClean="0">
                <a:solidFill>
                  <a:srgbClr val="002060"/>
                </a:solidFill>
              </a:rPr>
              <a:t>Medical </a:t>
            </a:r>
            <a:r>
              <a:rPr lang="en-IN" dirty="0">
                <a:solidFill>
                  <a:srgbClr val="002060"/>
                </a:solidFill>
              </a:rPr>
              <a:t>W</a:t>
            </a:r>
            <a:r>
              <a:rPr lang="en-IN" dirty="0" smtClean="0">
                <a:solidFill>
                  <a:srgbClr val="002060"/>
                </a:solidFill>
              </a:rPr>
              <a:t>aste </a:t>
            </a:r>
            <a:r>
              <a:rPr lang="en-IN" dirty="0">
                <a:solidFill>
                  <a:srgbClr val="002060"/>
                </a:solidFill>
              </a:rPr>
              <a:t>back to the PHC</a:t>
            </a:r>
            <a:r>
              <a:rPr lang="en-IN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918" y="0"/>
            <a:ext cx="10363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Reaching Out to Difficult Areas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7835" y="1147482"/>
            <a:ext cx="9753600" cy="52712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824754" y="382419"/>
            <a:ext cx="10685928" cy="872640"/>
          </a:xfrm>
        </p:spPr>
        <p:txBody>
          <a:bodyPr/>
          <a:lstStyle/>
          <a:p>
            <a:r>
              <a:rPr lang="en-IN" sz="3600" dirty="0" smtClean="0"/>
              <a:t>Planning the </a:t>
            </a:r>
            <a:r>
              <a:rPr lang="en-IN" sz="3600" dirty="0" smtClean="0"/>
              <a:t>Route to Reach Out to the Unreached</a:t>
            </a:r>
            <a:endParaRPr lang="en-US" sz="3600" dirty="0"/>
          </a:p>
        </p:txBody>
      </p:sp>
      <p:pic>
        <p:nvPicPr>
          <p:cNvPr id="9" name="Picture 8"/>
          <p:cNvPicPr/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1576" y="1416424"/>
            <a:ext cx="9269506" cy="4733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997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58" y="-290241"/>
            <a:ext cx="11127865" cy="140053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Service Delivery through Mobile Mamta Diwas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262" y="1506071"/>
            <a:ext cx="5048389" cy="5108485"/>
          </a:xfrm>
        </p:spPr>
        <p:txBody>
          <a:bodyPr>
            <a:normAutofit/>
          </a:bodyPr>
          <a:lstStyle/>
          <a:p>
            <a:pPr lvl="0" algn="just"/>
            <a:r>
              <a:rPr lang="en-IN" dirty="0" smtClean="0">
                <a:solidFill>
                  <a:srgbClr val="002060"/>
                </a:solidFill>
              </a:rPr>
              <a:t>Launched on 31</a:t>
            </a:r>
            <a:r>
              <a:rPr lang="en-IN" baseline="30000" dirty="0" smtClean="0">
                <a:solidFill>
                  <a:srgbClr val="002060"/>
                </a:solidFill>
              </a:rPr>
              <a:t>st</a:t>
            </a:r>
            <a:r>
              <a:rPr lang="en-IN" dirty="0" smtClean="0">
                <a:solidFill>
                  <a:srgbClr val="002060"/>
                </a:solidFill>
              </a:rPr>
              <a:t> August, 2013</a:t>
            </a:r>
          </a:p>
          <a:p>
            <a:pPr lvl="0" algn="just"/>
            <a:r>
              <a:rPr lang="en-IN" dirty="0" smtClean="0">
                <a:solidFill>
                  <a:srgbClr val="002060"/>
                </a:solidFill>
              </a:rPr>
              <a:t>ANC &amp; </a:t>
            </a:r>
            <a:r>
              <a:rPr lang="en-IN" dirty="0">
                <a:solidFill>
                  <a:srgbClr val="002060"/>
                </a:solidFill>
              </a:rPr>
              <a:t>PNC </a:t>
            </a:r>
            <a:r>
              <a:rPr lang="en-IN" dirty="0" smtClean="0">
                <a:solidFill>
                  <a:srgbClr val="002060"/>
                </a:solidFill>
              </a:rPr>
              <a:t>Check-up  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IN" dirty="0" smtClean="0">
                <a:solidFill>
                  <a:srgbClr val="002060"/>
                </a:solidFill>
              </a:rPr>
              <a:t>Immunization Services</a:t>
            </a:r>
          </a:p>
          <a:p>
            <a:pPr lvl="0" algn="just"/>
            <a:r>
              <a:rPr lang="en-IN" dirty="0" smtClean="0">
                <a:solidFill>
                  <a:srgbClr val="002060"/>
                </a:solidFill>
              </a:rPr>
              <a:t>IMNCI &amp; HBNC </a:t>
            </a:r>
            <a:r>
              <a:rPr lang="en-IN" dirty="0">
                <a:solidFill>
                  <a:srgbClr val="002060"/>
                </a:solidFill>
              </a:rPr>
              <a:t>assessment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IN" dirty="0">
                <a:solidFill>
                  <a:srgbClr val="002060"/>
                </a:solidFill>
              </a:rPr>
              <a:t>Counselling of adolescent girls, eligible couples and antenatal women</a:t>
            </a:r>
            <a:r>
              <a:rPr lang="en-IN" dirty="0" smtClean="0">
                <a:solidFill>
                  <a:srgbClr val="002060"/>
                </a:solidFill>
              </a:rPr>
              <a:t>. 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IN" dirty="0">
                <a:solidFill>
                  <a:srgbClr val="002060"/>
                </a:solidFill>
              </a:rPr>
              <a:t>Nutrition </a:t>
            </a:r>
            <a:r>
              <a:rPr lang="en-IN" dirty="0" smtClean="0">
                <a:solidFill>
                  <a:srgbClr val="002060"/>
                </a:solidFill>
              </a:rPr>
              <a:t>Services &amp; Growth </a:t>
            </a:r>
            <a:r>
              <a:rPr lang="en-IN" dirty="0">
                <a:solidFill>
                  <a:srgbClr val="002060"/>
                </a:solidFill>
              </a:rPr>
              <a:t>monitoring of children (0-5 years)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IN" dirty="0">
                <a:solidFill>
                  <a:srgbClr val="002060"/>
                </a:solidFill>
              </a:rPr>
              <a:t>IPC </a:t>
            </a:r>
            <a:r>
              <a:rPr lang="en-IN" dirty="0" smtClean="0">
                <a:solidFill>
                  <a:srgbClr val="002060"/>
                </a:solidFill>
              </a:rPr>
              <a:t>activities through customised way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8" descr="I:\2013-08-31\DSC02172.JPG"/>
          <p:cNvPicPr/>
          <p:nvPr/>
        </p:nvPicPr>
        <p:blipFill>
          <a:blip r:embed="rId2" cstate="print"/>
          <a:srcRect t="12713" b="14232"/>
          <a:stretch>
            <a:fillRect/>
          </a:stretch>
        </p:blipFill>
        <p:spPr bwMode="auto">
          <a:xfrm>
            <a:off x="5995678" y="2300797"/>
            <a:ext cx="2266950" cy="14668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Picture 9" descr="D:\DPMCC Backup\DPMCC2\MOBILE MAMTA\Images\DSC0817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5831" y="2300797"/>
            <a:ext cx="2152361" cy="14668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 descr="D:\DPMCC Backup\DPMCC2\MOBILE MAMTA\Images\DSC0835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5679" y="4456131"/>
            <a:ext cx="2266949" cy="143875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" name="Picture 11" descr="D:\DPMCC Backup\DPMCC2\MOBILE MAMTA\Images\DSC0824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25831" y="4361937"/>
            <a:ext cx="2152361" cy="153295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625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17522" y="251011"/>
            <a:ext cx="9404723" cy="881807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Project Support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3082" y="1855694"/>
            <a:ext cx="11456894" cy="5002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2060"/>
                </a:solidFill>
              </a:rPr>
              <a:t>Human Resources involved in Mobile Mamta Diwas:</a:t>
            </a:r>
          </a:p>
          <a:p>
            <a:pPr lvl="1"/>
            <a:r>
              <a:rPr lang="en-IN" sz="2800" dirty="0" smtClean="0">
                <a:solidFill>
                  <a:srgbClr val="002060"/>
                </a:solidFill>
              </a:rPr>
              <a:t>One ANM/FHW and one MPW </a:t>
            </a:r>
          </a:p>
          <a:p>
            <a:pPr lvl="1"/>
            <a:r>
              <a:rPr lang="en-IN" sz="2800" dirty="0" smtClean="0">
                <a:solidFill>
                  <a:srgbClr val="002060"/>
                </a:solidFill>
              </a:rPr>
              <a:t>ASHA and AWW for mobilization and prior communication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2060"/>
                </a:solidFill>
              </a:rPr>
              <a:t>Operational </a:t>
            </a:r>
            <a:r>
              <a:rPr lang="en-IN" sz="3200" dirty="0" smtClean="0">
                <a:solidFill>
                  <a:srgbClr val="002060"/>
                </a:solidFill>
              </a:rPr>
              <a:t>&amp; Monitoring Support</a:t>
            </a:r>
            <a:endParaRPr lang="en-IN" sz="32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</a:rPr>
              <a:t>Special high chassis Vehicle for hilly region;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</a:rPr>
              <a:t>IEC- TV Display for wider </a:t>
            </a:r>
            <a:r>
              <a:rPr lang="en-IN" sz="2800" dirty="0" smtClean="0">
                <a:solidFill>
                  <a:srgbClr val="002060"/>
                </a:solidFill>
              </a:rPr>
              <a:t>dissemination</a:t>
            </a:r>
            <a:endParaRPr lang="en-IN" sz="28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</a:rPr>
              <a:t>District Officials route plan for supportive supervision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</a:rPr>
              <a:t>Regular Monthly Review on physical and financial performance</a:t>
            </a:r>
          </a:p>
          <a:p>
            <a:pPr>
              <a:buNone/>
            </a:pPr>
            <a:endParaRPr lang="en-IN" sz="26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solidFill>
                <a:srgbClr val="002060"/>
              </a:solidFill>
            </a:endParaRPr>
          </a:p>
          <a:p>
            <a:endParaRPr lang="en-IN" sz="2400" dirty="0" smtClean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0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Implication of the Project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6518" y="1447800"/>
            <a:ext cx="11205882" cy="4572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Financial Support for this Year in NHM PIP 2015-16 (cost Rs. 5,22,000/ Per Unit/Year)</a:t>
            </a:r>
          </a:p>
          <a:p>
            <a:endParaRPr lang="en-IN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4114591"/>
              </p:ext>
            </p:extLst>
          </p:nvPr>
        </p:nvGraphicFramePr>
        <p:xfrm>
          <a:off x="394446" y="2984899"/>
          <a:ext cx="11117686" cy="3326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477"/>
                <a:gridCol w="3574482"/>
                <a:gridCol w="162560"/>
                <a:gridCol w="1255059"/>
                <a:gridCol w="1559858"/>
                <a:gridCol w="1237130"/>
                <a:gridCol w="2117120"/>
              </a:tblGrid>
              <a:tr h="61847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BL B.14.5.6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Mobile </a:t>
                      </a:r>
                      <a:r>
                        <a:rPr lang="en-US" sz="2800" dirty="0">
                          <a:effectLst/>
                        </a:rPr>
                        <a:t>Mamta </a:t>
                      </a:r>
                      <a:r>
                        <a:rPr lang="en-US" sz="2800" dirty="0" smtClean="0">
                          <a:effectLst/>
                        </a:rPr>
                        <a:t>Divas under State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baseline="0" dirty="0" smtClean="0">
                          <a:effectLst/>
                        </a:rPr>
                        <a:t>Innovation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Sr. No.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Particular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Unit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Unit Cost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Month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Total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Rented Vehicle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1680000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Operation Cost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96000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Additional Staff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6500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312000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Total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20,88,000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hrut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485"/>
            <a:ext cx="12192000" cy="86943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600" b="1" dirty="0" smtClean="0"/>
              <a:t>Improvement </a:t>
            </a:r>
            <a:r>
              <a:rPr lang="en-US" sz="3600" b="1" dirty="0" smtClean="0"/>
              <a:t>in </a:t>
            </a:r>
            <a:r>
              <a:rPr lang="en-US" sz="3600" b="1" dirty="0" smtClean="0"/>
              <a:t>Maternal Health in </a:t>
            </a:r>
            <a:r>
              <a:rPr lang="en-US" sz="3600" b="1" dirty="0" err="1" smtClean="0"/>
              <a:t>Kaparada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Taluka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(Figures in Percentages)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811342"/>
              </p:ext>
            </p:extLst>
          </p:nvPr>
        </p:nvGraphicFramePr>
        <p:xfrm>
          <a:off x="0" y="839449"/>
          <a:ext cx="12192000" cy="601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176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411</TotalTime>
  <Words>479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Mobile Mamta Diwas:  Gujarat Experience</vt:lpstr>
      <vt:lpstr>Problem Statement of Kaprada Taluka</vt:lpstr>
      <vt:lpstr>Proactively Reaching the Unreached</vt:lpstr>
      <vt:lpstr>Reaching Out to Difficult Areas</vt:lpstr>
      <vt:lpstr>Slide 5</vt:lpstr>
      <vt:lpstr>Service Delivery through Mobile Mamta Diwas</vt:lpstr>
      <vt:lpstr>Project Support</vt:lpstr>
      <vt:lpstr>Cost Implication of the Project</vt:lpstr>
      <vt:lpstr>Improvement in Maternal Health in Kaparada Taluka  (Figures in Percentages)</vt:lpstr>
      <vt:lpstr>Improvement in Immunization Services</vt:lpstr>
      <vt:lpstr>Potential for Scaling Up</vt:lpstr>
      <vt:lpstr>Thanks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Mamta Diwas- Gujarat Experience</dc:title>
  <dc:creator>Harsh Shah</dc:creator>
  <cp:lastModifiedBy>Dr Rakesh Vaidya</cp:lastModifiedBy>
  <cp:revision>44</cp:revision>
  <cp:lastPrinted>2015-06-29T07:51:09Z</cp:lastPrinted>
  <dcterms:created xsi:type="dcterms:W3CDTF">2015-06-29T03:21:09Z</dcterms:created>
  <dcterms:modified xsi:type="dcterms:W3CDTF">2015-07-02T07:10:20Z</dcterms:modified>
</cp:coreProperties>
</file>