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65" r:id="rId2"/>
    <p:sldId id="574" r:id="rId3"/>
    <p:sldId id="575" r:id="rId4"/>
    <p:sldId id="603" r:id="rId5"/>
    <p:sldId id="576" r:id="rId6"/>
    <p:sldId id="577" r:id="rId7"/>
    <p:sldId id="578" r:id="rId8"/>
    <p:sldId id="579" r:id="rId9"/>
    <p:sldId id="580" r:id="rId10"/>
    <p:sldId id="581" r:id="rId11"/>
    <p:sldId id="582" r:id="rId12"/>
    <p:sldId id="583" r:id="rId13"/>
    <p:sldId id="584" r:id="rId14"/>
    <p:sldId id="585" r:id="rId15"/>
    <p:sldId id="586" r:id="rId16"/>
    <p:sldId id="587" r:id="rId17"/>
    <p:sldId id="588" r:id="rId18"/>
    <p:sldId id="589" r:id="rId19"/>
    <p:sldId id="590" r:id="rId20"/>
    <p:sldId id="591" r:id="rId21"/>
    <p:sldId id="592" r:id="rId22"/>
    <p:sldId id="593" r:id="rId23"/>
    <p:sldId id="594" r:id="rId24"/>
    <p:sldId id="595" r:id="rId25"/>
    <p:sldId id="596" r:id="rId26"/>
    <p:sldId id="597" r:id="rId27"/>
    <p:sldId id="598" r:id="rId28"/>
    <p:sldId id="599" r:id="rId29"/>
    <p:sldId id="600" r:id="rId30"/>
    <p:sldId id="601" r:id="rId31"/>
    <p:sldId id="602" r:id="rId32"/>
  </p:sldIdLst>
  <p:sldSz cx="12192000" cy="6858000"/>
  <p:notesSz cx="6797675" cy="9926638"/>
  <p:defaultTextStyle>
    <a:defPPr>
      <a:defRPr lang="en-IN"/>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629" autoAdjust="0"/>
    <p:restoredTop sz="94401" autoAdjust="0"/>
  </p:normalViewPr>
  <p:slideViewPr>
    <p:cSldViewPr snapToGrid="0">
      <p:cViewPr varScale="1">
        <p:scale>
          <a:sx n="73" d="100"/>
          <a:sy n="73" d="100"/>
        </p:scale>
        <p:origin x="-390" y="-10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8A9C75F-4CAB-46B8-9C1A-DB2886CC9360}" type="datetimeFigureOut">
              <a:rPr lang="en-US" smtClean="0"/>
              <a:pPr/>
              <a:t>6/30/2015</a:t>
            </a:fld>
            <a:endParaRPr lang="en-IN"/>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3C71230-F9A2-45D6-A027-29C5C58A3844}" type="slidenum">
              <a:rPr lang="en-IN" smtClean="0"/>
              <a:pPr/>
              <a:t>‹#›</a:t>
            </a:fld>
            <a:endParaRPr lang="en-IN"/>
          </a:p>
        </p:txBody>
      </p:sp>
    </p:spTree>
    <p:extLst>
      <p:ext uri="{BB962C8B-B14F-4D97-AF65-F5344CB8AC3E}">
        <p14:creationId xmlns="" xmlns:p14="http://schemas.microsoft.com/office/powerpoint/2010/main" val="648953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7F4C9C-DF46-473E-AE71-EBB075FD75C0}" type="datetimeFigureOut">
              <a:rPr lang="en-US" smtClean="0"/>
              <a:pPr/>
              <a:t>6/30/2015</a:t>
            </a:fld>
            <a:endParaRPr lang="en-IN"/>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F55960F-A6C3-4468-8F71-AB6FB2862052}" type="slidenum">
              <a:rPr lang="en-IN" smtClean="0"/>
              <a:pPr/>
              <a:t>‹#›</a:t>
            </a:fld>
            <a:endParaRPr lang="en-IN"/>
          </a:p>
        </p:txBody>
      </p:sp>
    </p:spTree>
    <p:extLst>
      <p:ext uri="{BB962C8B-B14F-4D97-AF65-F5344CB8AC3E}">
        <p14:creationId xmlns="" xmlns:p14="http://schemas.microsoft.com/office/powerpoint/2010/main" val="307745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649" y="744498"/>
            <a:ext cx="6042378" cy="3722489"/>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latin typeface="Times New Roman" pitchFamily="18" charset="0"/>
                <a:cs typeface="Times New Roman" pitchFamily="18" charset="0"/>
              </a:rPr>
              <a:t>Surat lies in the flood plain area. Repetitive floods, high population density, river side location, changing rainfall pattern, socio demographic structure, and rapid industrial development activities are</a:t>
            </a:r>
            <a:r>
              <a:rPr lang="en-IN" sz="1200" baseline="0" dirty="0" smtClean="0">
                <a:latin typeface="Times New Roman" pitchFamily="18" charset="0"/>
                <a:cs typeface="Times New Roman" pitchFamily="18" charset="0"/>
              </a:rPr>
              <a:t> the reason for increase in burden of VBD.</a:t>
            </a:r>
            <a:endParaRPr lang="en-IN" dirty="0" smtClean="0"/>
          </a:p>
        </p:txBody>
      </p:sp>
      <p:sp>
        <p:nvSpPr>
          <p:cNvPr id="4" name="Slide Number Placeholder 3"/>
          <p:cNvSpPr>
            <a:spLocks noGrp="1"/>
          </p:cNvSpPr>
          <p:nvPr>
            <p:ph type="sldNum" sz="quarter" idx="10"/>
          </p:nvPr>
        </p:nvSpPr>
        <p:spPr/>
        <p:txBody>
          <a:bodyPr/>
          <a:lstStyle/>
          <a:p>
            <a:fld id="{2BAD6686-BB28-459F-B7E8-A42DE8244CFB}"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UHC</a:t>
            </a:r>
            <a:r>
              <a:rPr lang="en-US" baseline="0" dirty="0" smtClean="0"/>
              <a:t> is designed a</a:t>
            </a:r>
            <a:r>
              <a:rPr lang="en-US" dirty="0" smtClean="0"/>
              <a:t>ccording to</a:t>
            </a:r>
            <a:r>
              <a:rPr lang="en-US" baseline="0" dirty="0" smtClean="0"/>
              <a:t> IPHS Standards.</a:t>
            </a:r>
            <a:endParaRPr lang="en-IN" dirty="0" smtClean="0"/>
          </a:p>
        </p:txBody>
      </p:sp>
      <p:sp>
        <p:nvSpPr>
          <p:cNvPr id="4" name="Slide Number Placeholder 3"/>
          <p:cNvSpPr>
            <a:spLocks noGrp="1"/>
          </p:cNvSpPr>
          <p:nvPr>
            <p:ph type="sldNum" sz="quarter" idx="10"/>
          </p:nvPr>
        </p:nvSpPr>
        <p:spPr/>
        <p:txBody>
          <a:bodyPr/>
          <a:lstStyle/>
          <a:p>
            <a:fld id="{2BAD6686-BB28-459F-B7E8-A42DE8244CFB}"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SMC has initiated the complaints registration by introducing phone based and Internet based complaints systems. This process can reduce the extra human resources required for data entry and quality check of redressal process which could be utilized for monitoring the performance of the system.</a:t>
            </a:r>
            <a:endParaRPr lang="en-US" dirty="0"/>
          </a:p>
        </p:txBody>
      </p:sp>
      <p:sp>
        <p:nvSpPr>
          <p:cNvPr id="4" name="Slide Number Placeholder 3"/>
          <p:cNvSpPr>
            <a:spLocks noGrp="1"/>
          </p:cNvSpPr>
          <p:nvPr>
            <p:ph type="sldNum" sz="quarter" idx="10"/>
          </p:nvPr>
        </p:nvSpPr>
        <p:spPr/>
        <p:txBody>
          <a:bodyPr/>
          <a:lstStyle/>
          <a:p>
            <a:fld id="{2BAD6686-BB28-459F-B7E8-A42DE8244CFB}"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649" y="744498"/>
            <a:ext cx="6042378" cy="3722489"/>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D6686-BB28-459F-B7E8-A42DE8244CFB}"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D6686-BB28-459F-B7E8-A42DE8244CFB}"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p:nvSpPr>
        <p:spPr>
          <a:xfrm>
            <a:off x="0" y="6457893"/>
            <a:ext cx="12192000" cy="40011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hangingPunct="1"/>
            <a:r>
              <a:rPr lang="en-IN" sz="2000" b="1">
                <a:solidFill>
                  <a:schemeClr val="bg1"/>
                </a:solidFill>
              </a:rPr>
              <a:t>                                                                                                                                                                                                          </a:t>
            </a:r>
            <a:fld id="{8BD36196-E481-4E2D-93EA-3EB554C46035}" type="slidenum">
              <a:rPr lang="en-IN" sz="1400" b="1">
                <a:solidFill>
                  <a:schemeClr val="bg1"/>
                </a:solidFill>
              </a:rPr>
              <a:pPr algn="ctr" eaLnBrk="1" hangingPunct="1"/>
              <a:t>‹#›</a:t>
            </a:fld>
            <a:endParaRPr lang="en-IN" sz="1400" b="1">
              <a:solidFill>
                <a:schemeClr val="bg1"/>
              </a:solidFill>
              <a:cs typeface="Times New Roman" pitchFamily="18" charset="0"/>
            </a:endParaRPr>
          </a:p>
        </p:txBody>
      </p:sp>
      <p:sp>
        <p:nvSpPr>
          <p:cNvPr id="5" name="TextBox 4"/>
          <p:cNvSpPr txBox="1">
            <a:spLocks noChangeArrowheads="1"/>
          </p:cNvSpPr>
          <p:nvPr/>
        </p:nvSpPr>
        <p:spPr bwMode="auto">
          <a:xfrm>
            <a:off x="7758113" y="6542091"/>
            <a:ext cx="36480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1400" b="1" dirty="0" smtClean="0">
                <a:solidFill>
                  <a:schemeClr val="bg1"/>
                </a:solidFill>
                <a:latin typeface="Calibri" pitchFamily="34" charset="0"/>
              </a:rPr>
              <a:t>Health &amp; Family Welfare Dept, Govt of Gujarat  </a:t>
            </a:r>
          </a:p>
        </p:txBody>
      </p:sp>
      <p:sp>
        <p:nvSpPr>
          <p:cNvPr id="6" name="TextBox 5"/>
          <p:cNvSpPr txBox="1">
            <a:spLocks noChangeArrowheads="1"/>
          </p:cNvSpPr>
          <p:nvPr/>
        </p:nvSpPr>
        <p:spPr bwMode="auto">
          <a:xfrm>
            <a:off x="352429" y="6519866"/>
            <a:ext cx="20097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1400" b="1" dirty="0" smtClean="0">
                <a:solidFill>
                  <a:schemeClr val="bg1"/>
                </a:solidFill>
                <a:latin typeface="Calibri" pitchFamily="34" charset="0"/>
              </a:rPr>
              <a:t>www.gujhealth.gov.in </a:t>
            </a:r>
          </a:p>
        </p:txBody>
      </p:sp>
      <p:pic>
        <p:nvPicPr>
          <p:cNvPr id="7" name="Picture 11"/>
          <p:cNvPicPr>
            <a:picLocks noChangeAspect="1"/>
          </p:cNvPicPr>
          <p:nvPr/>
        </p:nvPicPr>
        <p:blipFill>
          <a:blip r:embed="rId2"/>
          <a:srcRect/>
          <a:stretch>
            <a:fillRect/>
          </a:stretch>
        </p:blipFill>
        <p:spPr bwMode="auto">
          <a:xfrm>
            <a:off x="1139829" y="1751013"/>
            <a:ext cx="9807575" cy="194310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0" y="-20638"/>
            <a:ext cx="1244600" cy="1274763"/>
          </a:xfrm>
          <a:prstGeom prst="rect">
            <a:avLst/>
          </a:prstGeom>
          <a:noFill/>
          <a:ln w="9525">
            <a:noFill/>
            <a:miter lim="800000"/>
            <a:headEnd/>
            <a:tailEnd/>
          </a:ln>
        </p:spPr>
      </p:pic>
      <p:pic>
        <p:nvPicPr>
          <p:cNvPr id="9" name="Picture 3"/>
          <p:cNvPicPr>
            <a:picLocks noChangeAspect="1" noChangeArrowheads="1"/>
          </p:cNvPicPr>
          <p:nvPr/>
        </p:nvPicPr>
        <p:blipFill>
          <a:blip r:embed="rId4"/>
          <a:srcRect b="6667"/>
          <a:stretch>
            <a:fillRect/>
          </a:stretch>
        </p:blipFill>
        <p:spPr bwMode="auto">
          <a:xfrm>
            <a:off x="10668003" y="55563"/>
            <a:ext cx="1474788" cy="1198562"/>
          </a:xfrm>
          <a:prstGeom prst="rect">
            <a:avLst/>
          </a:prstGeom>
          <a:noFill/>
          <a:ln w="9525">
            <a:noFill/>
            <a:miter lim="800000"/>
            <a:headEnd/>
            <a:tailEnd/>
          </a:ln>
        </p:spPr>
      </p:pic>
      <p:sp>
        <p:nvSpPr>
          <p:cNvPr id="3" name="Subtitle 2"/>
          <p:cNvSpPr>
            <a:spLocks noGrp="1"/>
          </p:cNvSpPr>
          <p:nvPr>
            <p:ph type="subTitle" idx="1"/>
          </p:nvPr>
        </p:nvSpPr>
        <p:spPr>
          <a:xfrm>
            <a:off x="1524000" y="4033837"/>
            <a:ext cx="9144000" cy="1312862"/>
          </a:xfrm>
        </p:spPr>
        <p:txBody>
          <a:bodyPr>
            <a:normAutofit/>
          </a:bodyPr>
          <a:lstStyle>
            <a:lvl1pPr marL="0" indent="0" algn="ctr">
              <a:buNone/>
              <a:defRPr sz="3200" baseline="0">
                <a:latin typeface="Calibri (heading)"/>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0F642C-D5B9-4360-A3ED-D9B6D55DDAE9}" type="datetimeFigureOut">
              <a:rPr lang="en-US"/>
              <a:pPr>
                <a:defRPr/>
              </a:pPr>
              <a:t>6/30/2015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F563DF-B286-4E68-A94B-3ED9E328BD40}" type="slidenum">
              <a:rPr lang="en-IN"/>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56067E-F0A2-40F1-BFA8-F6CEA96281C0}" type="datetimeFigureOut">
              <a:rPr lang="en-US"/>
              <a:pPr>
                <a:defRPr/>
              </a:pPr>
              <a:t>6/30/2015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F222C2-B5D7-464F-80EC-0E5148C095FF}" type="slidenum">
              <a:rPr lang="en-IN"/>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1244601" y="-20637"/>
            <a:ext cx="9395619" cy="1274074"/>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pPr algn="ctr" eaLnBrk="1" fontAlgn="auto" hangingPunct="1">
              <a:spcBef>
                <a:spcPts val="0"/>
              </a:spcBef>
              <a:spcAft>
                <a:spcPts val="0"/>
              </a:spcAft>
              <a:defRPr/>
            </a:pPr>
            <a:endParaRPr lang="en-US" sz="4000" b="1" dirty="0">
              <a:solidFill>
                <a:schemeClr val="bg1"/>
              </a:solidFill>
              <a:latin typeface="Calibri (heading)"/>
              <a:ea typeface="+mj-ea"/>
              <a:cs typeface="+mj-cs"/>
            </a:endParaRPr>
          </a:p>
        </p:txBody>
      </p:sp>
      <p:pic>
        <p:nvPicPr>
          <p:cNvPr id="5" name="Picture 3"/>
          <p:cNvPicPr>
            <a:picLocks noChangeAspect="1" noChangeArrowheads="1"/>
          </p:cNvPicPr>
          <p:nvPr/>
        </p:nvPicPr>
        <p:blipFill>
          <a:blip r:embed="rId2"/>
          <a:srcRect b="6667"/>
          <a:stretch>
            <a:fillRect/>
          </a:stretch>
        </p:blipFill>
        <p:spPr bwMode="auto">
          <a:xfrm>
            <a:off x="10668003" y="55563"/>
            <a:ext cx="1474788" cy="1198562"/>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0" y="-20638"/>
            <a:ext cx="1244600" cy="1274763"/>
          </a:xfrm>
          <a:prstGeom prst="rect">
            <a:avLst/>
          </a:prstGeom>
          <a:noFill/>
          <a:ln w="9525">
            <a:noFill/>
            <a:miter lim="800000"/>
            <a:headEnd/>
            <a:tailEnd/>
          </a:ln>
        </p:spPr>
      </p:pic>
      <p:sp>
        <p:nvSpPr>
          <p:cNvPr id="7" name="TextBox 6"/>
          <p:cNvSpPr txBox="1"/>
          <p:nvPr/>
        </p:nvSpPr>
        <p:spPr>
          <a:xfrm>
            <a:off x="0" y="6472929"/>
            <a:ext cx="12192000" cy="40011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hangingPunct="1"/>
            <a:r>
              <a:rPr lang="en-IN" sz="2000" b="1">
                <a:solidFill>
                  <a:schemeClr val="bg1"/>
                </a:solidFill>
              </a:rPr>
              <a:t>                                                                                                                                                                                                            </a:t>
            </a:r>
            <a:fld id="{C2C93574-6AA9-401E-8E55-DC7F00FEC0E8}" type="slidenum">
              <a:rPr lang="en-IN" sz="1400" b="1">
                <a:solidFill>
                  <a:schemeClr val="bg1"/>
                </a:solidFill>
              </a:rPr>
              <a:pPr algn="ctr" eaLnBrk="1" hangingPunct="1"/>
              <a:t>‹#›</a:t>
            </a:fld>
            <a:endParaRPr lang="en-IN" sz="1400" b="1">
              <a:solidFill>
                <a:schemeClr val="bg1"/>
              </a:solidFill>
              <a:cs typeface="Times New Roman" pitchFamily="18" charset="0"/>
            </a:endParaRPr>
          </a:p>
        </p:txBody>
      </p:sp>
      <p:sp>
        <p:nvSpPr>
          <p:cNvPr id="8" name="TextBox 7"/>
          <p:cNvSpPr txBox="1">
            <a:spLocks noChangeArrowheads="1"/>
          </p:cNvSpPr>
          <p:nvPr/>
        </p:nvSpPr>
        <p:spPr bwMode="auto">
          <a:xfrm>
            <a:off x="7799388" y="6550028"/>
            <a:ext cx="3606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1400" b="1" dirty="0" smtClean="0">
                <a:solidFill>
                  <a:schemeClr val="bg1"/>
                </a:solidFill>
                <a:latin typeface="Calibri" pitchFamily="34" charset="0"/>
              </a:rPr>
              <a:t>Health &amp; Family Welfare Dept, Govt of Gujarat  </a:t>
            </a:r>
          </a:p>
        </p:txBody>
      </p:sp>
      <p:sp>
        <p:nvSpPr>
          <p:cNvPr id="9" name="TextBox 8"/>
          <p:cNvSpPr txBox="1">
            <a:spLocks noChangeArrowheads="1"/>
          </p:cNvSpPr>
          <p:nvPr/>
        </p:nvSpPr>
        <p:spPr bwMode="auto">
          <a:xfrm>
            <a:off x="330200" y="6521453"/>
            <a:ext cx="1930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1400" b="1" dirty="0" smtClean="0">
                <a:solidFill>
                  <a:schemeClr val="bg1"/>
                </a:solidFill>
                <a:latin typeface="Calibri" pitchFamily="34" charset="0"/>
              </a:rPr>
              <a:t>www.gujhealth.gov.in</a:t>
            </a:r>
            <a:r>
              <a:rPr lang="en-US" sz="1100" b="1" dirty="0" smtClean="0">
                <a:solidFill>
                  <a:schemeClr val="bg1"/>
                </a:solidFill>
                <a:latin typeface="Calibri" pitchFamily="34" charset="0"/>
              </a:rPr>
              <a:t> </a:t>
            </a:r>
          </a:p>
        </p:txBody>
      </p:sp>
      <p:sp>
        <p:nvSpPr>
          <p:cNvPr id="13" name="Title 1"/>
          <p:cNvSpPr>
            <a:spLocks noGrp="1"/>
          </p:cNvSpPr>
          <p:nvPr>
            <p:ph type="title"/>
          </p:nvPr>
        </p:nvSpPr>
        <p:spPr>
          <a:xfrm>
            <a:off x="1409700" y="63500"/>
            <a:ext cx="8966200" cy="1028700"/>
          </a:xfrm>
        </p:spPr>
        <p:txBody>
          <a:bodyPr>
            <a:normAutofit/>
          </a:bodyPr>
          <a:lstStyle>
            <a:lvl1pPr algn="ctr">
              <a:defRPr sz="3800" b="0">
                <a:solidFill>
                  <a:schemeClr val="bg1"/>
                </a:solidFill>
                <a:latin typeface="Calibri (heading)"/>
              </a:defRPr>
            </a:lvl1pPr>
          </a:lstStyle>
          <a:p>
            <a:r>
              <a:rPr lang="en-US" smtClean="0"/>
              <a:t>Click to edit Master title style</a:t>
            </a:r>
            <a:endParaRPr lang="en-US" dirty="0" smtClean="0"/>
          </a:p>
        </p:txBody>
      </p:sp>
      <p:sp>
        <p:nvSpPr>
          <p:cNvPr id="14" name="Content Placeholder 2"/>
          <p:cNvSpPr>
            <a:spLocks noGrp="1"/>
          </p:cNvSpPr>
          <p:nvPr>
            <p:ph idx="1"/>
          </p:nvPr>
        </p:nvSpPr>
        <p:spPr>
          <a:xfrm>
            <a:off x="558803" y="1600206"/>
            <a:ext cx="11112500" cy="4525963"/>
          </a:xfrm>
        </p:spPr>
        <p:txBody>
          <a:bodyPr/>
          <a:lstStyle>
            <a:lvl1pPr>
              <a:defRPr sz="2800"/>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19F110-79D8-4827-8350-CEBA7744D987}" type="datetimeFigureOut">
              <a:rPr lang="en-US"/>
              <a:pPr>
                <a:defRPr/>
              </a:pPr>
              <a:t>6/30/2015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D11603-FE00-4F71-B0C1-FFA6470295AA}" type="slidenum">
              <a:rPr lang="en-IN"/>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19300A-C150-4D66-8A2C-4865E88BCD09}" type="datetimeFigureOut">
              <a:rPr lang="en-US"/>
              <a:pPr>
                <a:defRPr/>
              </a:pPr>
              <a:t>6/30/2015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7ABC847-29E3-4561-BE87-052F46D9178B}" type="slidenum">
              <a:rPr lang="en-IN"/>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A50818-BC9B-4EE0-8040-487D33263C76}" type="datetimeFigureOut">
              <a:rPr lang="en-US"/>
              <a:pPr>
                <a:defRPr/>
              </a:pPr>
              <a:t>6/30/2015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0C6ACF2-6E8D-49E3-9BD3-40BBC4324693}" type="slidenum">
              <a:rPr lang="en-IN"/>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631495-D060-4E3C-A4DE-A6F207726F8E}" type="datetimeFigureOut">
              <a:rPr lang="en-US"/>
              <a:pPr>
                <a:defRPr/>
              </a:pPr>
              <a:t>6/30/2015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1F0D361-0DC7-4349-B219-01B5575983F4}" type="slidenum">
              <a:rPr lang="en-IN"/>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8ABBC6-AAAE-45D6-B3DD-BF9AAA71F80F}" type="datetimeFigureOut">
              <a:rPr lang="en-US"/>
              <a:pPr>
                <a:defRPr/>
              </a:pPr>
              <a:t>6/30/2015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D66E322-0FFA-4205-B17B-23CEED7B3F1F}" type="slidenum">
              <a:rPr lang="en-IN"/>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84497E-247F-4EF4-89D9-2170C7BAD457}" type="datetimeFigureOut">
              <a:rPr lang="en-US"/>
              <a:pPr>
                <a:defRPr/>
              </a:pPr>
              <a:t>6/30/2015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1EA0DF4-88AE-472B-9FC7-F3E6FB65885B}" type="slidenum">
              <a:rPr lang="en-IN"/>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40E3A7-2DF1-4A62-8685-AEFF7659BA9C}" type="datetimeFigureOut">
              <a:rPr lang="en-US"/>
              <a:pPr>
                <a:defRPr/>
              </a:pPr>
              <a:t>6/30/2015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BB07D6B-340E-4AC1-9D0E-082CC3D81517}" type="slidenum">
              <a:rPr lang="en-IN"/>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B09EDD8-B5E6-4922-A323-646306EB5A42}" type="datetimeFigureOut">
              <a:rPr lang="en-US"/>
              <a:pPr>
                <a:defRPr/>
              </a:pPr>
              <a:t>6/30/2015</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F237B54-C747-40A0-9CCD-F120064F1EB6}" type="slidenum">
              <a:rPr lang="en-IN"/>
              <a:pPr/>
              <a:t>‹#›</a:t>
            </a:fld>
            <a:endParaRPr lang="en-IN"/>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98501" y="2362200"/>
            <a:ext cx="7469747" cy="1643130"/>
          </a:xfrm>
          <a:prstGeom prst="rect">
            <a:avLst/>
          </a:prstGeom>
          <a:solidFill>
            <a:srgbClr val="006600"/>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lvl="0" algn="ctr" eaLnBrk="1" hangingPunct="1">
              <a:lnSpc>
                <a:spcPct val="90000"/>
              </a:lnSpc>
              <a:defRPr/>
            </a:pPr>
            <a:r>
              <a:rPr lang="en-US" sz="3600" dirty="0" smtClean="0"/>
              <a:t>Best Practices and Innovations-</a:t>
            </a:r>
            <a:br>
              <a:rPr lang="en-US" sz="3600" dirty="0" smtClean="0"/>
            </a:br>
            <a:r>
              <a:rPr lang="en-US" sz="2800" dirty="0" smtClean="0"/>
              <a:t>Surat Municipal Corporation</a:t>
            </a:r>
            <a:endParaRPr lang="en-US" sz="2800" b="1" dirty="0">
              <a:solidFill>
                <a:schemeClr val="accent6">
                  <a:lumMod val="60000"/>
                  <a:lumOff val="40000"/>
                </a:schemeClr>
              </a:solidFill>
              <a:latin typeface="Calibri (heading)"/>
            </a:endParaRPr>
          </a:p>
        </p:txBody>
      </p:sp>
      <p:sp>
        <p:nvSpPr>
          <p:cNvPr id="2" name="Rectangle 1"/>
          <p:cNvSpPr/>
          <p:nvPr/>
        </p:nvSpPr>
        <p:spPr>
          <a:xfrm>
            <a:off x="1365161" y="334850"/>
            <a:ext cx="8963695" cy="480131"/>
          </a:xfrm>
          <a:prstGeom prst="rect">
            <a:avLst/>
          </a:prstGeom>
        </p:spPr>
        <p:txBody>
          <a:bodyPr wrap="square">
            <a:spAutoFit/>
          </a:bodyPr>
          <a:lstStyle/>
          <a:p>
            <a:pPr lvl="0" algn="ctr" eaLnBrk="1" hangingPunct="1">
              <a:lnSpc>
                <a:spcPct val="90000"/>
              </a:lnSpc>
              <a:defRPr/>
            </a:pPr>
            <a:r>
              <a:rPr lang="en-US" sz="2800" b="1" dirty="0">
                <a:solidFill>
                  <a:schemeClr val="bg1"/>
                </a:solidFill>
                <a:latin typeface="Times New Roman" pitchFamily="18" charset="0"/>
                <a:cs typeface="Times New Roman" pitchFamily="18" charset="0"/>
              </a:rPr>
              <a:t>Health and Family Welfare Department, Gandhinagar </a:t>
            </a:r>
          </a:p>
        </p:txBody>
      </p:sp>
      <p:sp>
        <p:nvSpPr>
          <p:cNvPr id="3" name="Rectangle 2"/>
          <p:cNvSpPr/>
          <p:nvPr/>
        </p:nvSpPr>
        <p:spPr>
          <a:xfrm>
            <a:off x="7527074" y="4739640"/>
            <a:ext cx="4237463" cy="1516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rPr>
              <a:t>   Date : 04/06/2015</a:t>
            </a:r>
          </a:p>
          <a:p>
            <a:pPr algn="ctr"/>
            <a:r>
              <a:rPr lang="en-IN" sz="2400" b="1" dirty="0" smtClean="0">
                <a:solidFill>
                  <a:schemeClr val="tx1"/>
                </a:solidFill>
              </a:rPr>
              <a:t>Venue : </a:t>
            </a:r>
            <a:r>
              <a:rPr lang="en-IN" sz="2400" b="1" dirty="0" err="1" smtClean="0">
                <a:solidFill>
                  <a:schemeClr val="tx1"/>
                </a:solidFill>
              </a:rPr>
              <a:t>Shimla</a:t>
            </a:r>
            <a:endParaRPr lang="en-IN"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358536"/>
            <a:ext cx="11176000" cy="4813663"/>
          </a:xfrm>
        </p:spPr>
        <p:txBody>
          <a:bodyPr>
            <a:noAutofit/>
          </a:bodyPr>
          <a:lstStyle/>
          <a:p>
            <a:pPr algn="just">
              <a:lnSpc>
                <a:spcPct val="150000"/>
              </a:lnSpc>
              <a:buFont typeface="Wingdings" pitchFamily="2" charset="2"/>
              <a:buChar char="v"/>
            </a:pPr>
            <a:r>
              <a:rPr lang="en-US" sz="2700" dirty="0" smtClean="0"/>
              <a:t>In the year 2014-15, </a:t>
            </a:r>
            <a:r>
              <a:rPr lang="en-US" sz="2700" b="1" dirty="0" smtClean="0"/>
              <a:t>34911 cases </a:t>
            </a:r>
            <a:r>
              <a:rPr lang="en-US" sz="2700" dirty="0" smtClean="0"/>
              <a:t>were attended by honorary consultants.</a:t>
            </a:r>
          </a:p>
          <a:p>
            <a:pPr algn="just">
              <a:lnSpc>
                <a:spcPct val="150000"/>
              </a:lnSpc>
              <a:buFont typeface="Wingdings" pitchFamily="2" charset="2"/>
              <a:buChar char="v"/>
            </a:pPr>
            <a:r>
              <a:rPr lang="en-US" sz="2700" dirty="0" smtClean="0"/>
              <a:t>Budgetary provision of </a:t>
            </a:r>
            <a:r>
              <a:rPr lang="en-US" sz="2700" b="1" dirty="0" smtClean="0"/>
              <a:t>Rs. 20 lacs </a:t>
            </a:r>
            <a:r>
              <a:rPr lang="en-US" sz="2700" dirty="0" smtClean="0"/>
              <a:t>is done by SMC every year. </a:t>
            </a:r>
            <a:endParaRPr lang="en-US" sz="2700" b="1" dirty="0" smtClean="0"/>
          </a:p>
          <a:p>
            <a:pPr algn="just">
              <a:lnSpc>
                <a:spcPct val="150000"/>
              </a:lnSpc>
              <a:buFont typeface="Wingdings" pitchFamily="2" charset="2"/>
              <a:buChar char="v"/>
            </a:pPr>
            <a:r>
              <a:rPr lang="en-US" sz="2700" dirty="0" smtClean="0"/>
              <a:t>These honorary consultant services have improved the access of higher level medical care for needy patients, its </a:t>
            </a:r>
            <a:r>
              <a:rPr lang="en-US" sz="2700" b="1" dirty="0" smtClean="0"/>
              <a:t>cost effective approach</a:t>
            </a:r>
            <a:r>
              <a:rPr lang="en-US" sz="2700" dirty="0" smtClean="0"/>
              <a:t>.</a:t>
            </a:r>
          </a:p>
          <a:p>
            <a:pPr lvl="1" algn="just">
              <a:lnSpc>
                <a:spcPct val="150000"/>
              </a:lnSpc>
              <a:buFont typeface="Wingdings" pitchFamily="2" charset="2"/>
              <a:buChar char="Ø"/>
            </a:pPr>
            <a:r>
              <a:rPr lang="en-US" dirty="0" smtClean="0"/>
              <a:t>This project has changed the health care seeking behavior of the patients towards the U-PHC. </a:t>
            </a:r>
          </a:p>
          <a:p>
            <a:pPr lvl="1" algn="just">
              <a:lnSpc>
                <a:spcPct val="150000"/>
              </a:lnSpc>
              <a:buFont typeface="Wingdings" pitchFamily="2" charset="2"/>
              <a:buChar char="Ø"/>
            </a:pPr>
            <a:r>
              <a:rPr lang="en-US" dirty="0" smtClean="0"/>
              <a:t>The OPD has increased.</a:t>
            </a:r>
          </a:p>
          <a:p>
            <a:pPr lvl="1" algn="just">
              <a:lnSpc>
                <a:spcPct val="150000"/>
              </a:lnSpc>
              <a:buFont typeface="Wingdings" pitchFamily="2" charset="2"/>
              <a:buChar char="Ø"/>
            </a:pPr>
            <a:r>
              <a:rPr lang="en-US" dirty="0" smtClean="0"/>
              <a:t>The RCH services are strengthened.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cialist trating at UHC Image 3.jpg"/>
          <p:cNvPicPr>
            <a:picLocks noChangeAspect="1"/>
          </p:cNvPicPr>
          <p:nvPr/>
        </p:nvPicPr>
        <p:blipFill>
          <a:blip r:embed="rId2"/>
          <a:stretch>
            <a:fillRect/>
          </a:stretch>
        </p:blipFill>
        <p:spPr>
          <a:xfrm>
            <a:off x="812800" y="3200403"/>
            <a:ext cx="6705600" cy="3314700"/>
          </a:xfrm>
          <a:prstGeom prst="rect">
            <a:avLst/>
          </a:prstGeom>
        </p:spPr>
      </p:pic>
      <p:pic>
        <p:nvPicPr>
          <p:cNvPr id="6" name="Picture 5" descr="Specialist trating at UHC Image 4.jpg"/>
          <p:cNvPicPr>
            <a:picLocks noChangeAspect="1"/>
          </p:cNvPicPr>
          <p:nvPr/>
        </p:nvPicPr>
        <p:blipFill>
          <a:blip r:embed="rId3"/>
          <a:stretch>
            <a:fillRect/>
          </a:stretch>
        </p:blipFill>
        <p:spPr>
          <a:xfrm>
            <a:off x="812800" y="152400"/>
            <a:ext cx="6705600" cy="2971800"/>
          </a:xfrm>
          <a:prstGeom prst="rect">
            <a:avLst/>
          </a:prstGeom>
        </p:spPr>
      </p:pic>
      <p:sp>
        <p:nvSpPr>
          <p:cNvPr id="7" name="Content Placeholder 2"/>
          <p:cNvSpPr>
            <a:spLocks noGrp="1"/>
          </p:cNvSpPr>
          <p:nvPr>
            <p:ph sz="quarter" idx="1"/>
          </p:nvPr>
        </p:nvSpPr>
        <p:spPr>
          <a:xfrm>
            <a:off x="7721600" y="2057400"/>
            <a:ext cx="4064000" cy="1905000"/>
          </a:xfrm>
        </p:spPr>
        <p:txBody>
          <a:bodyPr>
            <a:noAutofit/>
          </a:bodyPr>
          <a:lstStyle/>
          <a:p>
            <a:pPr marL="0" indent="0" algn="ctr">
              <a:lnSpc>
                <a:spcPct val="110000"/>
              </a:lnSpc>
              <a:buNone/>
            </a:pPr>
            <a:r>
              <a:rPr lang="en-US" sz="3200" dirty="0" smtClean="0"/>
              <a:t>Pediatrician and Gynecologist attending the beneficiaries at Urban Primary Health Centre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29" y="76200"/>
            <a:ext cx="10769600" cy="1447800"/>
          </a:xfrm>
        </p:spPr>
        <p:txBody>
          <a:bodyPr>
            <a:noAutofit/>
          </a:bodyPr>
          <a:lstStyle/>
          <a:p>
            <a:pPr algn="ctr"/>
            <a:r>
              <a:rPr lang="en-US" sz="3700" b="1" u="sng" dirty="0" smtClean="0">
                <a:latin typeface="Aharoni" pitchFamily="2" charset="-79"/>
                <a:cs typeface="Aharoni" pitchFamily="2" charset="-79"/>
              </a:rPr>
              <a:t>Best Practices </a:t>
            </a:r>
            <a:r>
              <a:rPr lang="en-US" sz="3700" b="1" dirty="0" smtClean="0">
                <a:latin typeface="Aharoni" pitchFamily="2" charset="-79"/>
                <a:cs typeface="Aharoni" pitchFamily="2" charset="-79"/>
              </a:rPr>
              <a:t>2: </a:t>
            </a:r>
            <a:r>
              <a:rPr lang="en-IN" sz="3700" b="1" dirty="0" smtClean="0">
                <a:latin typeface="Aharoni" pitchFamily="2" charset="-79"/>
                <a:cs typeface="Aharoni" pitchFamily="2" charset="-79"/>
              </a:rPr>
              <a:t>Urban Service Monitoring System (</a:t>
            </a:r>
            <a:r>
              <a:rPr lang="en-US" sz="3700" b="1" dirty="0" err="1" smtClean="0">
                <a:latin typeface="Aharoni" pitchFamily="2" charset="-79"/>
                <a:cs typeface="Aharoni" pitchFamily="2" charset="-79"/>
              </a:rPr>
              <a:t>UrSMS</a:t>
            </a:r>
            <a:r>
              <a:rPr lang="en-US" sz="3700" b="1" dirty="0" smtClean="0">
                <a:latin typeface="Aharoni" pitchFamily="2" charset="-79"/>
                <a:cs typeface="Aharoni" pitchFamily="2" charset="-79"/>
              </a:rPr>
              <a:t>) </a:t>
            </a:r>
          </a:p>
        </p:txBody>
      </p:sp>
      <p:sp>
        <p:nvSpPr>
          <p:cNvPr id="3" name="Content Placeholder 2"/>
          <p:cNvSpPr>
            <a:spLocks noGrp="1"/>
          </p:cNvSpPr>
          <p:nvPr>
            <p:ph sz="quarter" idx="1"/>
          </p:nvPr>
        </p:nvSpPr>
        <p:spPr>
          <a:xfrm>
            <a:off x="508000" y="1521823"/>
            <a:ext cx="10668000" cy="4876804"/>
          </a:xfrm>
        </p:spPr>
        <p:txBody>
          <a:bodyPr>
            <a:noAutofit/>
          </a:bodyPr>
          <a:lstStyle/>
          <a:p>
            <a:pPr algn="just">
              <a:lnSpc>
                <a:spcPct val="130000"/>
              </a:lnSpc>
              <a:buFont typeface="Wingdings" pitchFamily="2" charset="2"/>
              <a:buChar char="v"/>
            </a:pPr>
            <a:r>
              <a:rPr lang="en-US" sz="2700" b="1" u="sng" dirty="0" smtClean="0"/>
              <a:t>Need of this initiative:</a:t>
            </a:r>
            <a:r>
              <a:rPr lang="en-US" sz="2700" dirty="0" smtClean="0"/>
              <a:t> </a:t>
            </a:r>
          </a:p>
          <a:p>
            <a:pPr marL="1036294" lvl="1" indent="-609585" algn="just">
              <a:buFont typeface="Wingdings" pitchFamily="2" charset="2"/>
              <a:buChar char="Ø"/>
            </a:pPr>
            <a:r>
              <a:rPr lang="en-IN" sz="2700" dirty="0" smtClean="0"/>
              <a:t>Even though the manual data collation system with paper-based approach was effective, the process was cumbersome and time consuming. </a:t>
            </a:r>
          </a:p>
          <a:p>
            <a:pPr marL="1036294" lvl="1" indent="-609585" algn="just">
              <a:buFont typeface="Wingdings" pitchFamily="2" charset="2"/>
              <a:buChar char="Ø"/>
            </a:pPr>
            <a:r>
              <a:rPr lang="en-US" sz="2700" dirty="0" smtClean="0"/>
              <a:t>It hinders the possibility of near real-time decision making due to bottlenecks within collection, data entry, validation, and information dissemination.</a:t>
            </a:r>
            <a:endParaRPr lang="en-IN" sz="2700" dirty="0" smtClean="0"/>
          </a:p>
          <a:p>
            <a:pPr marL="1036294" lvl="1" indent="-609585" algn="just">
              <a:buFont typeface="Wingdings" pitchFamily="2" charset="2"/>
              <a:buChar char="Ø"/>
            </a:pPr>
            <a:r>
              <a:rPr lang="en-IN" sz="2700" dirty="0" smtClean="0"/>
              <a:t>A felt need of real time data collection and analysis lead to </a:t>
            </a:r>
            <a:r>
              <a:rPr lang="en-IN" sz="2700" dirty="0" err="1" smtClean="0"/>
              <a:t>UrSMS</a:t>
            </a:r>
            <a:r>
              <a:rPr lang="en-IN" sz="2700" dirty="0" smtClean="0"/>
              <a:t> project.</a:t>
            </a:r>
            <a:endParaRPr lang="en-US" sz="2700" dirty="0" smtClean="0"/>
          </a:p>
          <a:p>
            <a:pPr algn="just">
              <a:lnSpc>
                <a:spcPct val="130000"/>
              </a:lnSpc>
              <a:buFont typeface="Wingdings" pitchFamily="2" charset="2"/>
              <a:buChar char="v"/>
            </a:pPr>
            <a:r>
              <a:rPr lang="en-US" sz="2700" dirty="0" smtClean="0"/>
              <a:t>The project was developed for improving the monitoring and grievance redressal for health, water supply, sewerage and solid waste services.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28354"/>
            <a:ext cx="10668000" cy="5050246"/>
          </a:xfrm>
        </p:spPr>
        <p:txBody>
          <a:bodyPr>
            <a:noAutofit/>
          </a:bodyPr>
          <a:lstStyle/>
          <a:p>
            <a:pPr algn="just">
              <a:buFont typeface="Wingdings" pitchFamily="2" charset="2"/>
              <a:buChar char="v"/>
            </a:pPr>
            <a:r>
              <a:rPr lang="en-US" sz="2700" dirty="0" smtClean="0"/>
              <a:t>The main objective of the </a:t>
            </a:r>
            <a:r>
              <a:rPr lang="en-US" sz="2700" dirty="0" err="1" smtClean="0"/>
              <a:t>UrSMS</a:t>
            </a:r>
            <a:r>
              <a:rPr lang="en-US" sz="2700" dirty="0" smtClean="0"/>
              <a:t> is to </a:t>
            </a:r>
            <a:r>
              <a:rPr lang="en-US" sz="2700" b="1" dirty="0" smtClean="0"/>
              <a:t>elevate the existing complaint &amp; monitoring system to a much advanced as well as involving people-participation</a:t>
            </a:r>
            <a:r>
              <a:rPr lang="en-US" sz="2700" dirty="0" smtClean="0"/>
              <a:t>.</a:t>
            </a:r>
          </a:p>
          <a:p>
            <a:pPr algn="just">
              <a:buFont typeface="Wingdings" pitchFamily="2" charset="2"/>
              <a:buChar char="v"/>
            </a:pPr>
            <a:r>
              <a:rPr lang="en-US" sz="2700" dirty="0" smtClean="0"/>
              <a:t>The main feature of the system is designed</a:t>
            </a:r>
          </a:p>
          <a:p>
            <a:pPr lvl="1" algn="just">
              <a:buFont typeface="Wingdings" pitchFamily="2" charset="2"/>
              <a:buChar char="Ø"/>
            </a:pPr>
            <a:r>
              <a:rPr lang="en-US" sz="2500" dirty="0" smtClean="0"/>
              <a:t>To enable SMC officials to view the map, data and relevant statistics on near real time basis.</a:t>
            </a:r>
          </a:p>
          <a:p>
            <a:pPr lvl="1" algn="just">
              <a:buFont typeface="Wingdings" pitchFamily="2" charset="2"/>
              <a:buChar char="Ø"/>
            </a:pPr>
            <a:r>
              <a:rPr lang="en-US" sz="2500" dirty="0" smtClean="0"/>
              <a:t>To enable decision makers to evaluate the performance and bottlenecks at various levels to take timely action.</a:t>
            </a:r>
          </a:p>
          <a:p>
            <a:pPr algn="just">
              <a:buFont typeface="Wingdings" pitchFamily="2" charset="2"/>
              <a:buChar char="v"/>
            </a:pPr>
            <a:r>
              <a:rPr lang="en-US" sz="2700" dirty="0" smtClean="0"/>
              <a:t>The </a:t>
            </a:r>
            <a:r>
              <a:rPr lang="en-US" sz="2700" dirty="0" err="1" smtClean="0"/>
              <a:t>UrSMS</a:t>
            </a:r>
            <a:r>
              <a:rPr lang="en-US" sz="2700" dirty="0" smtClean="0"/>
              <a:t> has two components</a:t>
            </a:r>
          </a:p>
          <a:p>
            <a:pPr lvl="1" algn="just">
              <a:buNone/>
            </a:pPr>
            <a:r>
              <a:rPr lang="en-US" sz="2500" b="1" dirty="0" smtClean="0"/>
              <a:t>1) Services Monitoring System and</a:t>
            </a:r>
          </a:p>
          <a:p>
            <a:pPr lvl="1" algn="just">
              <a:buNone/>
            </a:pPr>
            <a:r>
              <a:rPr lang="en-US" sz="2500" b="1" dirty="0" smtClean="0"/>
              <a:t>2) Complaint System</a:t>
            </a:r>
            <a:endParaRPr lang="en-US" sz="25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2800" y="1632856"/>
            <a:ext cx="10566400" cy="4386943"/>
          </a:xfrm>
        </p:spPr>
        <p:txBody>
          <a:bodyPr>
            <a:normAutofit lnSpcReduction="10000"/>
          </a:bodyPr>
          <a:lstStyle/>
          <a:p>
            <a:pPr algn="just">
              <a:buFont typeface="Wingdings" pitchFamily="2" charset="2"/>
              <a:buChar char="v"/>
            </a:pPr>
            <a:r>
              <a:rPr lang="en-US" sz="2700" dirty="0" err="1" smtClean="0"/>
              <a:t>UrSMS</a:t>
            </a:r>
            <a:r>
              <a:rPr lang="en-US" sz="2700" dirty="0" smtClean="0"/>
              <a:t> allows residents of Surat to report and receive information on water supply, drainage, solid waste collection via their mobile phones.</a:t>
            </a:r>
          </a:p>
          <a:p>
            <a:pPr algn="just">
              <a:buFont typeface="Wingdings" pitchFamily="2" charset="2"/>
              <a:buChar char="v"/>
            </a:pPr>
            <a:r>
              <a:rPr lang="en-US" sz="2700" b="1" dirty="0" smtClean="0"/>
              <a:t>System components:</a:t>
            </a:r>
          </a:p>
          <a:p>
            <a:pPr lvl="1" algn="just">
              <a:buFont typeface="Wingdings" pitchFamily="2" charset="2"/>
              <a:buChar char="Ø"/>
            </a:pPr>
            <a:r>
              <a:rPr lang="en-US" dirty="0" smtClean="0"/>
              <a:t>Water supply complaint system</a:t>
            </a:r>
          </a:p>
          <a:p>
            <a:pPr lvl="1" algn="just">
              <a:buFont typeface="Wingdings" pitchFamily="2" charset="2"/>
              <a:buChar char="Ø"/>
            </a:pPr>
            <a:r>
              <a:rPr lang="en-US" dirty="0" smtClean="0"/>
              <a:t>Door to Door – Solid waste collection complaint system</a:t>
            </a:r>
          </a:p>
          <a:p>
            <a:pPr lvl="1" algn="just">
              <a:buFont typeface="Wingdings" pitchFamily="2" charset="2"/>
              <a:buChar char="Ø"/>
            </a:pPr>
            <a:r>
              <a:rPr lang="en-US" dirty="0" smtClean="0"/>
              <a:t>Drainage &amp; Sewerage complaints system</a:t>
            </a:r>
          </a:p>
          <a:p>
            <a:pPr lvl="1" algn="just">
              <a:buFont typeface="Wingdings" pitchFamily="2" charset="2"/>
              <a:buChar char="Ø"/>
            </a:pPr>
            <a:r>
              <a:rPr lang="en-US" dirty="0" smtClean="0"/>
              <a:t>Water distribution quality monitoring system</a:t>
            </a:r>
          </a:p>
          <a:p>
            <a:pPr lvl="1" algn="just">
              <a:buFont typeface="Wingdings" pitchFamily="2" charset="2"/>
              <a:buChar char="Ø"/>
            </a:pPr>
            <a:r>
              <a:rPr lang="en-US" dirty="0" smtClean="0"/>
              <a:t>Health monitoring system</a:t>
            </a:r>
          </a:p>
          <a:p>
            <a:pPr algn="just">
              <a:buFont typeface="Wingdings" pitchFamily="2" charset="2"/>
              <a:buChar char="v"/>
            </a:pPr>
            <a:r>
              <a:rPr lang="en-US" sz="2700" dirty="0" smtClean="0"/>
              <a:t>This web base system provides structured form based interface for ease in data collection and also facilitate the data storage, sorting and analysis.</a:t>
            </a:r>
          </a:p>
          <a:p>
            <a:pPr>
              <a:buFont typeface="Wingdings" pitchFamily="2" charset="2"/>
            </a:pPr>
            <a:endParaRPr lang="en-US" sz="27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2800" y="1632856"/>
            <a:ext cx="10566400" cy="4844143"/>
          </a:xfrm>
        </p:spPr>
        <p:txBody>
          <a:bodyPr>
            <a:noAutofit/>
          </a:bodyPr>
          <a:lstStyle/>
          <a:p>
            <a:pPr algn="just">
              <a:buFont typeface="Wingdings" pitchFamily="2" charset="2"/>
              <a:buChar char="v"/>
            </a:pPr>
            <a:r>
              <a:rPr lang="en-US" sz="2700" dirty="0" smtClean="0"/>
              <a:t>The system has two main interfaces:</a:t>
            </a:r>
          </a:p>
          <a:p>
            <a:pPr lvl="1" algn="just">
              <a:buFont typeface="Wingdings" pitchFamily="2" charset="2"/>
              <a:buChar char="Ø"/>
            </a:pPr>
            <a:r>
              <a:rPr lang="en-US" sz="2700" b="1" dirty="0" smtClean="0"/>
              <a:t>Mobile phone</a:t>
            </a:r>
            <a:r>
              <a:rPr lang="en-US" sz="2700" dirty="0" smtClean="0"/>
              <a:t> based structured text messaging system has been developed. </a:t>
            </a:r>
          </a:p>
          <a:p>
            <a:pPr lvl="1" algn="just">
              <a:buFont typeface="Wingdings" pitchFamily="2" charset="2"/>
              <a:buChar char="Ø"/>
            </a:pPr>
            <a:r>
              <a:rPr lang="en-US" sz="2700" b="1" dirty="0" smtClean="0"/>
              <a:t>PC interface </a:t>
            </a:r>
            <a:r>
              <a:rPr lang="en-IN" sz="2700" dirty="0" smtClean="0"/>
              <a:t>for collecting data and visualizing the information as charts, reports and maps. </a:t>
            </a:r>
            <a:endParaRPr lang="en-US" sz="2700" dirty="0" smtClean="0"/>
          </a:p>
          <a:p>
            <a:pPr algn="just">
              <a:buFont typeface="Wingdings" pitchFamily="2" charset="2"/>
              <a:buChar char="v"/>
            </a:pPr>
            <a:r>
              <a:rPr lang="en-IN" sz="2700" dirty="0" smtClean="0"/>
              <a:t>This helps city health officers to select the location, disease-type and time-period to </a:t>
            </a:r>
            <a:r>
              <a:rPr lang="en-IN" sz="2700" b="1" dirty="0" smtClean="0"/>
              <a:t>generate structured reports and maps</a:t>
            </a:r>
            <a:r>
              <a:rPr lang="en-IN" sz="2700" dirty="0" smtClean="0"/>
              <a:t>. Patient history is also available to the health institutions.</a:t>
            </a:r>
          </a:p>
          <a:p>
            <a:pPr algn="just">
              <a:buFont typeface="Wingdings" pitchFamily="2" charset="2"/>
              <a:buChar char="v"/>
            </a:pPr>
            <a:r>
              <a:rPr lang="en-IN" sz="2700" dirty="0" smtClean="0"/>
              <a:t>This project has been recognized as winner </a:t>
            </a:r>
            <a:r>
              <a:rPr lang="en-IN" sz="2700" b="1" dirty="0" smtClean="0"/>
              <a:t>“Projects to watch”</a:t>
            </a:r>
            <a:r>
              <a:rPr lang="en-IN" sz="2700" dirty="0" smtClean="0"/>
              <a:t> in the </a:t>
            </a:r>
            <a:r>
              <a:rPr lang="en-IN" sz="2700" b="1" dirty="0" smtClean="0"/>
              <a:t>UN Big Data Climate Challenge Award (2014).</a:t>
            </a:r>
            <a:endParaRPr lang="en-US" sz="2700" b="1" dirty="0" smtClean="0"/>
          </a:p>
        </p:txBody>
      </p:sp>
      <p:sp>
        <p:nvSpPr>
          <p:cNvPr id="4" name="TextBox 3"/>
          <p:cNvSpPr txBox="1"/>
          <p:nvPr/>
        </p:nvSpPr>
        <p:spPr>
          <a:xfrm>
            <a:off x="6299200" y="6133011"/>
            <a:ext cx="6096000" cy="400105"/>
          </a:xfrm>
          <a:prstGeom prst="rect">
            <a:avLst/>
          </a:prstGeom>
          <a:noFill/>
        </p:spPr>
        <p:txBody>
          <a:bodyPr wrap="square" lIns="121917" tIns="60958" rIns="121917" bIns="60958" rtlCol="0">
            <a:spAutoFit/>
          </a:bodyPr>
          <a:lstStyle/>
          <a:p>
            <a:r>
              <a:rPr lang="en-US" dirty="0" smtClean="0">
                <a:latin typeface="Century Schoolbook" pitchFamily="18" charset="0"/>
              </a:rPr>
              <a:t>http://surat.ursms.net/cms/Home.aspx</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76200"/>
            <a:ext cx="10363200" cy="1143000"/>
          </a:xfrm>
        </p:spPr>
        <p:txBody>
          <a:bodyPr/>
          <a:lstStyle/>
          <a:p>
            <a:pPr algn="ctr"/>
            <a:r>
              <a:rPr lang="en-US" b="1" dirty="0" smtClean="0"/>
              <a:t>UrSMS Action Plan</a:t>
            </a:r>
            <a:endParaRPr lang="en-US" b="1" dirty="0"/>
          </a:p>
        </p:txBody>
      </p:sp>
      <p:grpSp>
        <p:nvGrpSpPr>
          <p:cNvPr id="3" name="Group 3"/>
          <p:cNvGrpSpPr>
            <a:grpSpLocks/>
          </p:cNvGrpSpPr>
          <p:nvPr/>
        </p:nvGrpSpPr>
        <p:grpSpPr bwMode="auto">
          <a:xfrm>
            <a:off x="711200" y="1600495"/>
            <a:ext cx="10972800" cy="4335156"/>
            <a:chOff x="258" y="1238"/>
            <a:chExt cx="5150" cy="2974"/>
          </a:xfrm>
        </p:grpSpPr>
        <p:sp>
          <p:nvSpPr>
            <p:cNvPr id="22" name="AutoShape 4"/>
            <p:cNvSpPr>
              <a:spLocks noChangeArrowheads="1"/>
            </p:cNvSpPr>
            <p:nvPr/>
          </p:nvSpPr>
          <p:spPr bwMode="auto">
            <a:xfrm>
              <a:off x="258" y="1238"/>
              <a:ext cx="1242" cy="49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fontAlgn="auto">
                <a:spcBef>
                  <a:spcPts val="0"/>
                </a:spcBef>
                <a:spcAft>
                  <a:spcPts val="0"/>
                </a:spcAft>
                <a:defRPr/>
              </a:pPr>
              <a:r>
                <a:rPr lang="en-US" dirty="0">
                  <a:solidFill>
                    <a:schemeClr val="tx1"/>
                  </a:solidFill>
                </a:rPr>
                <a:t>Private/ SMC </a:t>
              </a:r>
            </a:p>
            <a:p>
              <a:pPr algn="ctr" fontAlgn="auto">
                <a:spcBef>
                  <a:spcPts val="0"/>
                </a:spcBef>
                <a:spcAft>
                  <a:spcPts val="0"/>
                </a:spcAft>
                <a:defRPr/>
              </a:pPr>
              <a:r>
                <a:rPr lang="en-US" dirty="0" smtClean="0">
                  <a:solidFill>
                    <a:schemeClr val="tx1"/>
                  </a:solidFill>
                </a:rPr>
                <a:t>Hospital</a:t>
              </a:r>
              <a:endParaRPr lang="en-US" dirty="0">
                <a:solidFill>
                  <a:schemeClr val="tx1"/>
                </a:solidFill>
              </a:endParaRPr>
            </a:p>
          </p:txBody>
        </p:sp>
        <p:sp>
          <p:nvSpPr>
            <p:cNvPr id="23" name="AutoShape 5"/>
            <p:cNvSpPr>
              <a:spLocks noChangeArrowheads="1"/>
            </p:cNvSpPr>
            <p:nvPr/>
          </p:nvSpPr>
          <p:spPr bwMode="auto">
            <a:xfrm>
              <a:off x="258" y="2270"/>
              <a:ext cx="1224" cy="75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nchorCtr="1">
              <a:spAutoFit/>
            </a:bodyPr>
            <a:lstStyle/>
            <a:p>
              <a:pPr algn="ctr" fontAlgn="auto">
                <a:spcBef>
                  <a:spcPts val="0"/>
                </a:spcBef>
                <a:spcAft>
                  <a:spcPts val="0"/>
                </a:spcAft>
                <a:defRPr/>
              </a:pPr>
              <a:endParaRPr lang="en-US" sz="1100" dirty="0">
                <a:solidFill>
                  <a:schemeClr val="tx1"/>
                </a:solidFill>
              </a:endParaRPr>
            </a:p>
            <a:p>
              <a:pPr algn="ctr" fontAlgn="auto">
                <a:spcBef>
                  <a:spcPts val="0"/>
                </a:spcBef>
                <a:spcAft>
                  <a:spcPts val="0"/>
                </a:spcAft>
                <a:defRPr/>
              </a:pPr>
              <a:r>
                <a:rPr lang="en-US" dirty="0" smtClean="0">
                  <a:solidFill>
                    <a:schemeClr val="tx1"/>
                  </a:solidFill>
                </a:rPr>
                <a:t>Other </a:t>
              </a:r>
              <a:r>
                <a:rPr lang="en-US" dirty="0">
                  <a:solidFill>
                    <a:schemeClr val="tx1"/>
                  </a:solidFill>
                </a:rPr>
                <a:t>hospitals/ </a:t>
              </a:r>
            </a:p>
            <a:p>
              <a:pPr algn="ctr" fontAlgn="auto">
                <a:spcBef>
                  <a:spcPts val="0"/>
                </a:spcBef>
                <a:spcAft>
                  <a:spcPts val="0"/>
                </a:spcAft>
                <a:defRPr/>
              </a:pPr>
              <a:r>
                <a:rPr lang="en-US" dirty="0">
                  <a:solidFill>
                    <a:schemeClr val="tx1"/>
                  </a:solidFill>
                </a:rPr>
                <a:t>Laboratories</a:t>
              </a:r>
            </a:p>
            <a:p>
              <a:pPr algn="ctr" fontAlgn="auto">
                <a:spcBef>
                  <a:spcPts val="0"/>
                </a:spcBef>
                <a:spcAft>
                  <a:spcPts val="0"/>
                </a:spcAft>
                <a:defRPr/>
              </a:pPr>
              <a:endParaRPr lang="en-US" sz="1200" dirty="0">
                <a:solidFill>
                  <a:schemeClr val="tx1"/>
                </a:solidFill>
              </a:endParaRPr>
            </a:p>
          </p:txBody>
        </p:sp>
        <p:sp>
          <p:nvSpPr>
            <p:cNvPr id="25" name="Line 7"/>
            <p:cNvSpPr>
              <a:spLocks noChangeShapeType="1"/>
            </p:cNvSpPr>
            <p:nvPr/>
          </p:nvSpPr>
          <p:spPr bwMode="auto">
            <a:xfrm flipV="1">
              <a:off x="1695" y="2187"/>
              <a:ext cx="329" cy="0"/>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a:lstStyle/>
            <a:p>
              <a:endParaRPr lang="en-IN" sz="2700" dirty="0">
                <a:latin typeface="Calibri" pitchFamily="34" charset="0"/>
                <a:cs typeface="Calibri" pitchFamily="34" charset="0"/>
              </a:endParaRPr>
            </a:p>
          </p:txBody>
        </p:sp>
        <p:sp>
          <p:nvSpPr>
            <p:cNvPr id="26" name="Line 10"/>
            <p:cNvSpPr>
              <a:spLocks noChangeShapeType="1"/>
            </p:cNvSpPr>
            <p:nvPr/>
          </p:nvSpPr>
          <p:spPr bwMode="auto">
            <a:xfrm>
              <a:off x="1695" y="1299"/>
              <a:ext cx="0" cy="1828"/>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IN" sz="2700" dirty="0">
                <a:latin typeface="Calibri" pitchFamily="34" charset="0"/>
                <a:cs typeface="Calibri" pitchFamily="34" charset="0"/>
              </a:endParaRPr>
            </a:p>
          </p:txBody>
        </p:sp>
        <p:sp>
          <p:nvSpPr>
            <p:cNvPr id="27" name="AutoShape 11"/>
            <p:cNvSpPr>
              <a:spLocks/>
            </p:cNvSpPr>
            <p:nvPr/>
          </p:nvSpPr>
          <p:spPr bwMode="auto">
            <a:xfrm rot="5400000">
              <a:off x="2036" y="2066"/>
              <a:ext cx="336" cy="3352"/>
            </a:xfrm>
            <a:prstGeom prst="rightBrace">
              <a:avLst>
                <a:gd name="adj1" fmla="val 83135"/>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IN" sz="2700" dirty="0">
                <a:latin typeface="Calibri" pitchFamily="34" charset="0"/>
                <a:cs typeface="Calibri" pitchFamily="34" charset="0"/>
              </a:endParaRPr>
            </a:p>
          </p:txBody>
        </p:sp>
        <p:sp>
          <p:nvSpPr>
            <p:cNvPr id="28" name="Rectangle 12"/>
            <p:cNvSpPr>
              <a:spLocks noChangeArrowheads="1"/>
            </p:cNvSpPr>
            <p:nvPr/>
          </p:nvSpPr>
          <p:spPr bwMode="auto">
            <a:xfrm>
              <a:off x="1702" y="3965"/>
              <a:ext cx="1008" cy="2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700" dirty="0">
                  <a:solidFill>
                    <a:schemeClr val="tx1"/>
                  </a:solidFill>
                </a:rPr>
                <a:t>Daily</a:t>
              </a:r>
            </a:p>
          </p:txBody>
        </p:sp>
        <p:sp>
          <p:nvSpPr>
            <p:cNvPr id="29" name="AutoShape 13"/>
            <p:cNvSpPr>
              <a:spLocks/>
            </p:cNvSpPr>
            <p:nvPr/>
          </p:nvSpPr>
          <p:spPr bwMode="auto">
            <a:xfrm rot="5400000">
              <a:off x="4698" y="3328"/>
              <a:ext cx="300" cy="864"/>
            </a:xfrm>
            <a:prstGeom prst="rightBrace">
              <a:avLst>
                <a:gd name="adj1" fmla="val 24000"/>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IN" sz="2700" dirty="0">
                <a:latin typeface="Calibri" pitchFamily="34" charset="0"/>
                <a:cs typeface="Calibri" pitchFamily="34" charset="0"/>
              </a:endParaRPr>
            </a:p>
          </p:txBody>
        </p:sp>
        <p:sp>
          <p:nvSpPr>
            <p:cNvPr id="30" name="Rectangle 14"/>
            <p:cNvSpPr>
              <a:spLocks noChangeArrowheads="1"/>
            </p:cNvSpPr>
            <p:nvPr/>
          </p:nvSpPr>
          <p:spPr bwMode="auto">
            <a:xfrm>
              <a:off x="4332" y="3965"/>
              <a:ext cx="1008" cy="2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700" dirty="0">
                  <a:solidFill>
                    <a:schemeClr val="tx1"/>
                  </a:solidFill>
                </a:rPr>
                <a:t>With in 24 Hrs</a:t>
              </a:r>
            </a:p>
          </p:txBody>
        </p:sp>
        <p:grpSp>
          <p:nvGrpSpPr>
            <p:cNvPr id="4" name="Group 15"/>
            <p:cNvGrpSpPr>
              <a:grpSpLocks/>
            </p:cNvGrpSpPr>
            <p:nvPr/>
          </p:nvGrpSpPr>
          <p:grpSpPr bwMode="auto">
            <a:xfrm>
              <a:off x="2018" y="1638"/>
              <a:ext cx="3390" cy="1980"/>
              <a:chOff x="2211" y="1638"/>
              <a:chExt cx="3214" cy="1980"/>
            </a:xfrm>
          </p:grpSpPr>
          <p:sp>
            <p:nvSpPr>
              <p:cNvPr id="34" name="AutoShape 16"/>
              <p:cNvSpPr>
                <a:spLocks noChangeArrowheads="1"/>
              </p:cNvSpPr>
              <p:nvPr/>
            </p:nvSpPr>
            <p:spPr bwMode="auto">
              <a:xfrm>
                <a:off x="2211" y="1899"/>
                <a:ext cx="1008" cy="576"/>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dirty="0" smtClean="0">
                    <a:solidFill>
                      <a:schemeClr val="tx1"/>
                    </a:solidFill>
                  </a:rPr>
                  <a:t>CASE</a:t>
                </a:r>
                <a:endParaRPr lang="en-US" dirty="0">
                  <a:solidFill>
                    <a:schemeClr val="tx1"/>
                  </a:solidFill>
                </a:endParaRPr>
              </a:p>
              <a:p>
                <a:pPr algn="ctr" fontAlgn="auto">
                  <a:spcBef>
                    <a:spcPts val="0"/>
                  </a:spcBef>
                  <a:spcAft>
                    <a:spcPts val="0"/>
                  </a:spcAft>
                  <a:defRPr/>
                </a:pPr>
                <a:r>
                  <a:rPr lang="en-US" dirty="0">
                    <a:solidFill>
                      <a:schemeClr val="tx1"/>
                    </a:solidFill>
                  </a:rPr>
                  <a:t>Report at HQ</a:t>
                </a:r>
              </a:p>
            </p:txBody>
          </p:sp>
          <p:sp>
            <p:nvSpPr>
              <p:cNvPr id="35" name="AutoShape 17"/>
              <p:cNvSpPr>
                <a:spLocks noChangeArrowheads="1"/>
              </p:cNvSpPr>
              <p:nvPr/>
            </p:nvSpPr>
            <p:spPr bwMode="auto">
              <a:xfrm>
                <a:off x="3384" y="1726"/>
                <a:ext cx="1056" cy="801"/>
              </a:xfrm>
              <a:prstGeom prst="rightArrow">
                <a:avLst>
                  <a:gd name="adj1" fmla="val 50000"/>
                  <a:gd name="adj2" fmla="val 3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dirty="0" smtClean="0">
                    <a:solidFill>
                      <a:schemeClr val="tx1"/>
                    </a:solidFill>
                  </a:rPr>
                  <a:t>Online </a:t>
                </a:r>
                <a:endParaRPr lang="en-US" dirty="0">
                  <a:solidFill>
                    <a:schemeClr val="tx1"/>
                  </a:solidFill>
                </a:endParaRPr>
              </a:p>
              <a:p>
                <a:pPr algn="ctr" fontAlgn="auto">
                  <a:spcBef>
                    <a:spcPts val="0"/>
                  </a:spcBef>
                  <a:spcAft>
                    <a:spcPts val="0"/>
                  </a:spcAft>
                  <a:defRPr/>
                </a:pPr>
                <a:r>
                  <a:rPr lang="en-US" dirty="0">
                    <a:solidFill>
                      <a:schemeClr val="tx1"/>
                    </a:solidFill>
                  </a:rPr>
                  <a:t>dissemination</a:t>
                </a:r>
              </a:p>
            </p:txBody>
          </p:sp>
          <p:sp>
            <p:nvSpPr>
              <p:cNvPr id="36" name="Oval 18"/>
              <p:cNvSpPr>
                <a:spLocks noChangeArrowheads="1"/>
              </p:cNvSpPr>
              <p:nvPr/>
            </p:nvSpPr>
            <p:spPr bwMode="auto">
              <a:xfrm>
                <a:off x="4513" y="1638"/>
                <a:ext cx="912" cy="1056"/>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2700" dirty="0">
                    <a:solidFill>
                      <a:schemeClr val="tx1"/>
                    </a:solidFill>
                  </a:rPr>
                  <a:t>Action</a:t>
                </a:r>
              </a:p>
              <a:p>
                <a:pPr algn="ctr" fontAlgn="auto">
                  <a:spcBef>
                    <a:spcPts val="0"/>
                  </a:spcBef>
                  <a:spcAft>
                    <a:spcPts val="0"/>
                  </a:spcAft>
                  <a:defRPr/>
                </a:pPr>
                <a:r>
                  <a:rPr lang="en-US" sz="2700" dirty="0">
                    <a:solidFill>
                      <a:schemeClr val="tx1"/>
                    </a:solidFill>
                  </a:rPr>
                  <a:t>at</a:t>
                </a:r>
              </a:p>
              <a:p>
                <a:pPr algn="ctr" fontAlgn="auto">
                  <a:spcBef>
                    <a:spcPts val="0"/>
                  </a:spcBef>
                  <a:spcAft>
                    <a:spcPts val="0"/>
                  </a:spcAft>
                  <a:defRPr/>
                </a:pPr>
                <a:r>
                  <a:rPr lang="en-US" sz="2700" dirty="0">
                    <a:solidFill>
                      <a:schemeClr val="tx1"/>
                    </a:solidFill>
                  </a:rPr>
                  <a:t>Zone office</a:t>
                </a:r>
              </a:p>
            </p:txBody>
          </p:sp>
          <p:sp>
            <p:nvSpPr>
              <p:cNvPr id="37" name="AutoShape 19"/>
              <p:cNvSpPr>
                <a:spLocks noChangeArrowheads="1"/>
              </p:cNvSpPr>
              <p:nvPr/>
            </p:nvSpPr>
            <p:spPr bwMode="auto">
              <a:xfrm rot="5400000">
                <a:off x="3458" y="2094"/>
                <a:ext cx="552" cy="2496"/>
              </a:xfrm>
              <a:prstGeom prst="curvedLeftArrow">
                <a:avLst>
                  <a:gd name="adj1" fmla="val 15638"/>
                  <a:gd name="adj2" fmla="val 88739"/>
                  <a:gd name="adj3" fmla="val 21329"/>
                </a:avLst>
              </a:prstGeom>
              <a:ln>
                <a:headEnd/>
                <a:tailEnd/>
              </a:ln>
            </p:spPr>
            <p:style>
              <a:lnRef idx="2">
                <a:schemeClr val="accent1"/>
              </a:lnRef>
              <a:fillRef idx="1">
                <a:schemeClr val="lt1"/>
              </a:fillRef>
              <a:effectRef idx="0">
                <a:schemeClr val="accent1"/>
              </a:effectRef>
              <a:fontRef idx="minor">
                <a:schemeClr val="dk1"/>
              </a:fontRef>
            </p:style>
            <p:txBody>
              <a:bodyPr rot="10800000" vert="eaVert" wrap="none" anchor="ctr"/>
              <a:lstStyle/>
              <a:p>
                <a:pPr algn="ctr" fontAlgn="auto">
                  <a:spcBef>
                    <a:spcPts val="0"/>
                  </a:spcBef>
                  <a:spcAft>
                    <a:spcPts val="0"/>
                  </a:spcAft>
                  <a:defRPr/>
                </a:pPr>
                <a:r>
                  <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Action</a:t>
                </a:r>
              </a:p>
              <a:p>
                <a:pPr algn="ctr" fontAlgn="auto">
                  <a:spcBef>
                    <a:spcPts val="0"/>
                  </a:spcBef>
                  <a:spcAft>
                    <a:spcPts val="0"/>
                  </a:spcAft>
                  <a:defRPr/>
                </a:pPr>
                <a:r>
                  <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Feedback</a:t>
                </a:r>
              </a:p>
            </p:txBody>
          </p:sp>
        </p:grpSp>
        <p:sp>
          <p:nvSpPr>
            <p:cNvPr id="32" name="AutoShape 6"/>
            <p:cNvSpPr>
              <a:spLocks noChangeArrowheads="1"/>
            </p:cNvSpPr>
            <p:nvPr/>
          </p:nvSpPr>
          <p:spPr bwMode="auto">
            <a:xfrm>
              <a:off x="258" y="3050"/>
              <a:ext cx="1197" cy="49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dirty="0" smtClean="0">
                  <a:solidFill>
                    <a:schemeClr val="tx1"/>
                  </a:solidFill>
                </a:rPr>
                <a:t>General Practitioners</a:t>
              </a:r>
              <a:endParaRPr lang="en-US" dirty="0">
                <a:solidFill>
                  <a:schemeClr val="tx1"/>
                </a:solidFill>
              </a:endParaRPr>
            </a:p>
          </p:txBody>
        </p:sp>
        <p:sp>
          <p:nvSpPr>
            <p:cNvPr id="33" name="Line 20"/>
            <p:cNvSpPr>
              <a:spLocks noChangeShapeType="1"/>
            </p:cNvSpPr>
            <p:nvPr/>
          </p:nvSpPr>
          <p:spPr bwMode="auto">
            <a:xfrm flipV="1">
              <a:off x="1447" y="3128"/>
              <a:ext cx="261" cy="2"/>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a:lstStyle/>
            <a:p>
              <a:endParaRPr lang="en-IN" sz="2700" dirty="0">
                <a:latin typeface="Calibri" pitchFamily="34" charset="0"/>
                <a:cs typeface="Calibri" pitchFamily="34" charset="0"/>
              </a:endParaRPr>
            </a:p>
          </p:txBody>
        </p:sp>
      </p:grpSp>
      <p:sp>
        <p:nvSpPr>
          <p:cNvPr id="19" name="AutoShape 6"/>
          <p:cNvSpPr>
            <a:spLocks noChangeArrowheads="1"/>
          </p:cNvSpPr>
          <p:nvPr/>
        </p:nvSpPr>
        <p:spPr bwMode="auto">
          <a:xfrm>
            <a:off x="812801" y="2514600"/>
            <a:ext cx="2300836" cy="86264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nchor="ctr">
            <a:spAutoFit/>
          </a:bodyPr>
          <a:lstStyle/>
          <a:p>
            <a:pPr algn="ctr" fontAlgn="auto">
              <a:spcBef>
                <a:spcPts val="0"/>
              </a:spcBef>
              <a:spcAft>
                <a:spcPts val="0"/>
              </a:spcAft>
              <a:defRPr/>
            </a:pPr>
            <a:r>
              <a:rPr lang="en-US" sz="2100" dirty="0" smtClean="0">
                <a:solidFill>
                  <a:schemeClr val="tx1"/>
                </a:solidFill>
              </a:rPr>
              <a:t>Urban Health Centers</a:t>
            </a:r>
            <a:endParaRPr lang="en-US" sz="2100" dirty="0">
              <a:solidFill>
                <a:schemeClr val="tx1"/>
              </a:solidFill>
            </a:endParaRPr>
          </a:p>
        </p:txBody>
      </p:sp>
      <p:sp>
        <p:nvSpPr>
          <p:cNvPr id="20" name="TextBox 19"/>
          <p:cNvSpPr txBox="1"/>
          <p:nvPr/>
        </p:nvSpPr>
        <p:spPr>
          <a:xfrm>
            <a:off x="6400800" y="6158727"/>
            <a:ext cx="6096000" cy="400105"/>
          </a:xfrm>
          <a:prstGeom prst="rect">
            <a:avLst/>
          </a:prstGeom>
          <a:noFill/>
        </p:spPr>
        <p:txBody>
          <a:bodyPr wrap="square" lIns="121917" tIns="60958" rIns="121917" bIns="60958" rtlCol="0">
            <a:spAutoFit/>
          </a:bodyPr>
          <a:lstStyle/>
          <a:p>
            <a:r>
              <a:rPr lang="en-US" dirty="0" smtClean="0">
                <a:latin typeface="Century Schoolbook" pitchFamily="18" charset="0"/>
              </a:rPr>
              <a:t>http://surat.ursms.net/cms/Home.aspx</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0" y="6145664"/>
            <a:ext cx="6096000" cy="400105"/>
          </a:xfrm>
          <a:prstGeom prst="rect">
            <a:avLst/>
          </a:prstGeom>
          <a:noFill/>
        </p:spPr>
        <p:txBody>
          <a:bodyPr wrap="square" lIns="121917" tIns="60958" rIns="121917" bIns="60958" rtlCol="0">
            <a:spAutoFit/>
          </a:bodyPr>
          <a:lstStyle/>
          <a:p>
            <a:r>
              <a:rPr lang="en-US" dirty="0" smtClean="0">
                <a:latin typeface="Century Schoolbook" pitchFamily="18" charset="0"/>
              </a:rPr>
              <a:t>http://surat.ursms.net/cms/Home.aspx</a:t>
            </a:r>
            <a:endParaRPr lang="en-US" dirty="0">
              <a:latin typeface="Century Schoolbook" pitchFamily="18" charset="0"/>
            </a:endParaRPr>
          </a:p>
        </p:txBody>
      </p:sp>
      <p:sp>
        <p:nvSpPr>
          <p:cNvPr id="4" name="Title 1"/>
          <p:cNvSpPr>
            <a:spLocks noGrp="1"/>
          </p:cNvSpPr>
          <p:nvPr>
            <p:ph type="title"/>
          </p:nvPr>
        </p:nvSpPr>
        <p:spPr>
          <a:xfrm>
            <a:off x="1117600" y="-330200"/>
            <a:ext cx="10363200" cy="1143000"/>
          </a:xfrm>
        </p:spPr>
        <p:txBody>
          <a:bodyPr>
            <a:normAutofit/>
          </a:bodyPr>
          <a:lstStyle/>
          <a:p>
            <a:pPr algn="ctr"/>
            <a:r>
              <a:rPr lang="en-US" sz="4300" b="1" dirty="0" smtClean="0"/>
              <a:t>Complaint System</a:t>
            </a:r>
            <a:endParaRPr lang="en-US" sz="4300" b="1" dirty="0"/>
          </a:p>
        </p:txBody>
      </p:sp>
      <p:pic>
        <p:nvPicPr>
          <p:cNvPr id="1026" name="Picture 2"/>
          <p:cNvPicPr>
            <a:picLocks noChangeAspect="1" noChangeArrowheads="1"/>
          </p:cNvPicPr>
          <p:nvPr/>
        </p:nvPicPr>
        <p:blipFill>
          <a:blip r:embed="rId2"/>
          <a:srcRect/>
          <a:stretch>
            <a:fillRect/>
          </a:stretch>
        </p:blipFill>
        <p:spPr bwMode="auto">
          <a:xfrm>
            <a:off x="849087" y="685800"/>
            <a:ext cx="9818914" cy="55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0" y="6289357"/>
            <a:ext cx="6096000" cy="400105"/>
          </a:xfrm>
          <a:prstGeom prst="rect">
            <a:avLst/>
          </a:prstGeom>
          <a:noFill/>
        </p:spPr>
        <p:txBody>
          <a:bodyPr wrap="square" lIns="121917" tIns="60958" rIns="121917" bIns="60958" rtlCol="0">
            <a:spAutoFit/>
          </a:bodyPr>
          <a:lstStyle/>
          <a:p>
            <a:r>
              <a:rPr lang="en-US" dirty="0" smtClean="0">
                <a:latin typeface="Century Schoolbook" pitchFamily="18" charset="0"/>
              </a:rPr>
              <a:t>http://surat.ursms.net/cms/Home.aspx</a:t>
            </a:r>
            <a:endParaRPr lang="en-US" dirty="0">
              <a:latin typeface="Century Schoolbook" pitchFamily="18" charset="0"/>
            </a:endParaRPr>
          </a:p>
        </p:txBody>
      </p:sp>
      <p:pic>
        <p:nvPicPr>
          <p:cNvPr id="2051" name="Picture 3"/>
          <p:cNvPicPr>
            <a:picLocks noChangeAspect="1" noChangeArrowheads="1"/>
          </p:cNvPicPr>
          <p:nvPr/>
        </p:nvPicPr>
        <p:blipFill>
          <a:blip r:embed="rId2"/>
          <a:srcRect/>
          <a:stretch>
            <a:fillRect/>
          </a:stretch>
        </p:blipFill>
        <p:spPr bwMode="auto">
          <a:xfrm>
            <a:off x="203200" y="101600"/>
            <a:ext cx="4394200" cy="6578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962401" y="838200"/>
            <a:ext cx="4673600" cy="5537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7823200" y="101600"/>
            <a:ext cx="41656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203200" y="787400"/>
            <a:ext cx="11684000" cy="5588000"/>
          </a:xfrm>
          <a:prstGeom prst="rect">
            <a:avLst/>
          </a:prstGeom>
          <a:noFill/>
          <a:ln w="9525">
            <a:noFill/>
            <a:miter lim="800000"/>
            <a:headEnd/>
            <a:tailEnd/>
          </a:ln>
          <a:effectLst/>
        </p:spPr>
      </p:pic>
      <p:sp>
        <p:nvSpPr>
          <p:cNvPr id="3" name="Title 1"/>
          <p:cNvSpPr>
            <a:spLocks noGrp="1"/>
          </p:cNvSpPr>
          <p:nvPr>
            <p:ph type="title"/>
          </p:nvPr>
        </p:nvSpPr>
        <p:spPr>
          <a:xfrm>
            <a:off x="1117600" y="-330200"/>
            <a:ext cx="10363200" cy="1143000"/>
          </a:xfrm>
        </p:spPr>
        <p:txBody>
          <a:bodyPr>
            <a:normAutofit/>
          </a:bodyPr>
          <a:lstStyle/>
          <a:p>
            <a:pPr algn="ctr"/>
            <a:r>
              <a:rPr lang="en-US" sz="4300" b="1" dirty="0" smtClean="0"/>
              <a:t>Operating System</a:t>
            </a:r>
            <a:endParaRPr lang="en-US" sz="4300" b="1" dirty="0"/>
          </a:p>
        </p:txBody>
      </p:sp>
      <p:sp>
        <p:nvSpPr>
          <p:cNvPr id="5" name="TextBox 4"/>
          <p:cNvSpPr txBox="1"/>
          <p:nvPr/>
        </p:nvSpPr>
        <p:spPr>
          <a:xfrm>
            <a:off x="7010400" y="6330395"/>
            <a:ext cx="6096000" cy="451405"/>
          </a:xfrm>
          <a:prstGeom prst="rect">
            <a:avLst/>
          </a:prstGeom>
          <a:noFill/>
        </p:spPr>
        <p:txBody>
          <a:bodyPr wrap="square" lIns="121917" tIns="60958" rIns="121917" bIns="60958" rtlCol="0">
            <a:spAutoFit/>
          </a:bodyPr>
          <a:lstStyle/>
          <a:p>
            <a:r>
              <a:rPr lang="en-US" sz="2100" dirty="0" smtClean="0">
                <a:latin typeface="Century Schoolbook" pitchFamily="18" charset="0"/>
              </a:rPr>
              <a:t>http://surat.ursms.net/cms/Home.aspx</a:t>
            </a:r>
            <a:endParaRPr lang="en-US" sz="2100" dirty="0">
              <a:latin typeface="Century Schoolbook"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76200"/>
            <a:ext cx="10363200" cy="1143000"/>
          </a:xfrm>
        </p:spPr>
        <p:txBody>
          <a:bodyPr/>
          <a:lstStyle/>
          <a:p>
            <a:pPr algn="ctr"/>
            <a:r>
              <a:rPr lang="en-US" b="1" dirty="0" smtClean="0"/>
              <a:t>Specific Character of the City</a:t>
            </a:r>
            <a:endParaRPr lang="en-US" b="1" dirty="0"/>
          </a:p>
        </p:txBody>
      </p:sp>
      <p:sp>
        <p:nvSpPr>
          <p:cNvPr id="3" name="Content Placeholder 2"/>
          <p:cNvSpPr>
            <a:spLocks noGrp="1"/>
          </p:cNvSpPr>
          <p:nvPr>
            <p:ph sz="quarter" idx="1"/>
          </p:nvPr>
        </p:nvSpPr>
        <p:spPr>
          <a:xfrm>
            <a:off x="914400" y="1447800"/>
            <a:ext cx="10668000" cy="4876800"/>
          </a:xfrm>
        </p:spPr>
        <p:txBody>
          <a:bodyPr>
            <a:normAutofit fontScale="92500" lnSpcReduction="20000"/>
          </a:bodyPr>
          <a:lstStyle/>
          <a:p>
            <a:pPr algn="just">
              <a:lnSpc>
                <a:spcPct val="120000"/>
              </a:lnSpc>
              <a:buFont typeface="Wingdings" pitchFamily="2" charset="2"/>
              <a:buChar char="v"/>
            </a:pPr>
            <a:r>
              <a:rPr lang="en-US" dirty="0" smtClean="0"/>
              <a:t>Surat city is the </a:t>
            </a:r>
            <a:r>
              <a:rPr lang="en-US" b="1" dirty="0" smtClean="0"/>
              <a:t>4</a:t>
            </a:r>
            <a:r>
              <a:rPr lang="en-US" b="1" baseline="30000" dirty="0" smtClean="0"/>
              <a:t>th</a:t>
            </a:r>
            <a:r>
              <a:rPr lang="en-US" b="1" dirty="0" smtClean="0"/>
              <a:t> rapidly growing city of India</a:t>
            </a:r>
            <a:r>
              <a:rPr lang="en-US" dirty="0" smtClean="0"/>
              <a:t> with highest migration rate in the country.</a:t>
            </a:r>
          </a:p>
          <a:p>
            <a:pPr algn="just">
              <a:lnSpc>
                <a:spcPct val="120000"/>
              </a:lnSpc>
              <a:buFont typeface="Wingdings" pitchFamily="2" charset="2"/>
              <a:buChar char="v"/>
            </a:pPr>
            <a:r>
              <a:rPr lang="en-US" b="1" dirty="0" smtClean="0"/>
              <a:t>Highly industrialized city</a:t>
            </a:r>
            <a:r>
              <a:rPr lang="en-US" dirty="0" smtClean="0"/>
              <a:t> cover approximately 50 lacs population out of which 40% city area is slum and slum like.</a:t>
            </a:r>
          </a:p>
          <a:p>
            <a:pPr algn="just">
              <a:lnSpc>
                <a:spcPct val="120000"/>
              </a:lnSpc>
              <a:buFont typeface="Wingdings" pitchFamily="2" charset="2"/>
              <a:buChar char="v"/>
            </a:pPr>
            <a:r>
              <a:rPr lang="en-IN" dirty="0" smtClean="0"/>
              <a:t>Surat city is </a:t>
            </a:r>
            <a:r>
              <a:rPr lang="en-IN" b="1" dirty="0" smtClean="0"/>
              <a:t>highly conducive</a:t>
            </a:r>
            <a:r>
              <a:rPr lang="en-IN" dirty="0" smtClean="0"/>
              <a:t> (suitable temperature and humidity) to increase the disease burden (vector borne and water borne)</a:t>
            </a:r>
            <a:r>
              <a:rPr lang="en-US" dirty="0" smtClean="0"/>
              <a:t> and </a:t>
            </a:r>
            <a:r>
              <a:rPr lang="en-IN" dirty="0" smtClean="0"/>
              <a:t>hence Surat has one of the model VBDC activities in the nation.</a:t>
            </a:r>
          </a:p>
          <a:p>
            <a:pPr algn="just">
              <a:lnSpc>
                <a:spcPct val="120000"/>
              </a:lnSpc>
              <a:buFont typeface="Wingdings" pitchFamily="2" charset="2"/>
              <a:buChar char="v"/>
            </a:pPr>
            <a:r>
              <a:rPr lang="en-IN" dirty="0" smtClean="0"/>
              <a:t>City have faced </a:t>
            </a:r>
            <a:r>
              <a:rPr lang="en-IN" b="1" dirty="0" smtClean="0"/>
              <a:t>24 floods  </a:t>
            </a:r>
            <a:r>
              <a:rPr lang="en-IN" dirty="0" smtClean="0"/>
              <a:t>in last century, last was in 2013 and several new resurgent infections in last two decades.</a:t>
            </a:r>
          </a:p>
          <a:p>
            <a:pPr algn="just">
              <a:lnSpc>
                <a:spcPct val="120000"/>
              </a:lnSpc>
              <a:buFont typeface="Wingdings" pitchFamily="2" charset="2"/>
              <a:buChar char="v"/>
            </a:pPr>
            <a:r>
              <a:rPr lang="en-IN" dirty="0" smtClean="0"/>
              <a:t>Surat has </a:t>
            </a:r>
            <a:r>
              <a:rPr lang="en-IN" b="1" dirty="0" smtClean="0"/>
              <a:t>storm water drain facilities</a:t>
            </a:r>
            <a:r>
              <a:rPr lang="en-IN"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4813" y="152400"/>
            <a:ext cx="11582399" cy="6223000"/>
          </a:xfrm>
          <a:prstGeom prst="rect">
            <a:avLst/>
          </a:prstGeom>
          <a:noFill/>
          <a:ln w="9525">
            <a:noFill/>
            <a:miter lim="800000"/>
            <a:headEnd/>
            <a:tailEnd/>
          </a:ln>
          <a:effectLst/>
        </p:spPr>
      </p:pic>
      <p:sp>
        <p:nvSpPr>
          <p:cNvPr id="3" name="TextBox 2"/>
          <p:cNvSpPr txBox="1"/>
          <p:nvPr/>
        </p:nvSpPr>
        <p:spPr>
          <a:xfrm>
            <a:off x="6908800" y="6330395"/>
            <a:ext cx="6096000" cy="451405"/>
          </a:xfrm>
          <a:prstGeom prst="rect">
            <a:avLst/>
          </a:prstGeom>
          <a:noFill/>
        </p:spPr>
        <p:txBody>
          <a:bodyPr wrap="square" lIns="121917" tIns="60958" rIns="121917" bIns="60958" rtlCol="0">
            <a:spAutoFit/>
          </a:bodyPr>
          <a:lstStyle/>
          <a:p>
            <a:r>
              <a:rPr lang="en-US" sz="2100" dirty="0" smtClean="0">
                <a:latin typeface="Century Schoolbook" pitchFamily="18" charset="0"/>
              </a:rPr>
              <a:t>http://surat.ursms.net/cms/Home.aspx</a:t>
            </a:r>
            <a:endParaRPr lang="en-US" sz="2100" dirty="0">
              <a:latin typeface="Century Schoolbook"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03200" y="787400"/>
            <a:ext cx="11785600" cy="5588000"/>
          </a:xfrm>
          <a:prstGeom prst="rect">
            <a:avLst/>
          </a:prstGeom>
          <a:noFill/>
          <a:ln w="9525">
            <a:noFill/>
            <a:miter lim="800000"/>
            <a:headEnd/>
            <a:tailEnd/>
          </a:ln>
          <a:effectLst/>
        </p:spPr>
      </p:pic>
      <p:sp>
        <p:nvSpPr>
          <p:cNvPr id="3" name="TextBox 2"/>
          <p:cNvSpPr txBox="1"/>
          <p:nvPr/>
        </p:nvSpPr>
        <p:spPr>
          <a:xfrm>
            <a:off x="7010400" y="6330395"/>
            <a:ext cx="6096000" cy="451405"/>
          </a:xfrm>
          <a:prstGeom prst="rect">
            <a:avLst/>
          </a:prstGeom>
          <a:noFill/>
        </p:spPr>
        <p:txBody>
          <a:bodyPr wrap="square" lIns="121917" tIns="60958" rIns="121917" bIns="60958" rtlCol="0">
            <a:spAutoFit/>
          </a:bodyPr>
          <a:lstStyle/>
          <a:p>
            <a:r>
              <a:rPr lang="en-US" sz="2100" dirty="0" smtClean="0">
                <a:latin typeface="Century Schoolbook" pitchFamily="18" charset="0"/>
              </a:rPr>
              <a:t>http://surat.ursms.net/cms/Home.aspx</a:t>
            </a:r>
            <a:endParaRPr lang="en-US" sz="2100" dirty="0">
              <a:latin typeface="Century Schoolbook" pitchFamily="18" charset="0"/>
            </a:endParaRPr>
          </a:p>
        </p:txBody>
      </p:sp>
      <p:sp>
        <p:nvSpPr>
          <p:cNvPr id="4" name="Title 1"/>
          <p:cNvSpPr>
            <a:spLocks noGrp="1"/>
          </p:cNvSpPr>
          <p:nvPr>
            <p:ph type="title"/>
          </p:nvPr>
        </p:nvSpPr>
        <p:spPr>
          <a:xfrm>
            <a:off x="1016000" y="-330200"/>
            <a:ext cx="10363200" cy="1143000"/>
          </a:xfrm>
        </p:spPr>
        <p:txBody>
          <a:bodyPr>
            <a:normAutofit/>
          </a:bodyPr>
          <a:lstStyle/>
          <a:p>
            <a:pPr algn="ctr"/>
            <a:r>
              <a:rPr lang="en-US" sz="4300" b="1" dirty="0" smtClean="0"/>
              <a:t>Monitoring System</a:t>
            </a:r>
            <a:endParaRPr lang="en-US" sz="43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4800" y="228600"/>
            <a:ext cx="11684000" cy="6146800"/>
          </a:xfrm>
          <a:prstGeom prst="rect">
            <a:avLst/>
          </a:prstGeom>
          <a:noFill/>
          <a:ln w="9525">
            <a:noFill/>
            <a:miter lim="800000"/>
            <a:headEnd/>
            <a:tailEnd/>
          </a:ln>
          <a:effectLst/>
        </p:spPr>
      </p:pic>
      <p:sp>
        <p:nvSpPr>
          <p:cNvPr id="3" name="TextBox 2"/>
          <p:cNvSpPr txBox="1"/>
          <p:nvPr/>
        </p:nvSpPr>
        <p:spPr>
          <a:xfrm>
            <a:off x="7010400" y="6330395"/>
            <a:ext cx="6096000" cy="451405"/>
          </a:xfrm>
          <a:prstGeom prst="rect">
            <a:avLst/>
          </a:prstGeom>
          <a:noFill/>
        </p:spPr>
        <p:txBody>
          <a:bodyPr wrap="square" lIns="121917" tIns="60958" rIns="121917" bIns="60958" rtlCol="0">
            <a:spAutoFit/>
          </a:bodyPr>
          <a:lstStyle/>
          <a:p>
            <a:r>
              <a:rPr lang="en-US" sz="2100" dirty="0" smtClean="0">
                <a:latin typeface="Century Schoolbook" pitchFamily="18" charset="0"/>
              </a:rPr>
              <a:t>http://surat.ursms.net/cms/Home.aspx</a:t>
            </a:r>
            <a:endParaRPr lang="en-US" sz="2100" dirty="0">
              <a:latin typeface="Century Schoolbook"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21" y="172718"/>
            <a:ext cx="10363200" cy="1143000"/>
          </a:xfrm>
        </p:spPr>
        <p:txBody>
          <a:bodyPr>
            <a:noAutofit/>
          </a:bodyPr>
          <a:lstStyle/>
          <a:p>
            <a:pPr algn="ctr"/>
            <a:r>
              <a:rPr lang="en-US" sz="3700" b="1" u="sng" dirty="0" smtClean="0">
                <a:latin typeface="Aharoni" pitchFamily="2" charset="-79"/>
                <a:cs typeface="Aharoni" pitchFamily="2" charset="-79"/>
              </a:rPr>
              <a:t>Best Practices 3: </a:t>
            </a:r>
            <a:r>
              <a:rPr lang="en-US" sz="3700" b="1" dirty="0" smtClean="0">
                <a:latin typeface="Aharoni" pitchFamily="2" charset="-79"/>
                <a:cs typeface="Aharoni" pitchFamily="2" charset="-79"/>
              </a:rPr>
              <a:t>Urban Health and Climate Resilience (A Public Health Observatory)</a:t>
            </a:r>
          </a:p>
        </p:txBody>
      </p:sp>
      <p:sp>
        <p:nvSpPr>
          <p:cNvPr id="3" name="Content Placeholder 2"/>
          <p:cNvSpPr>
            <a:spLocks noGrp="1"/>
          </p:cNvSpPr>
          <p:nvPr>
            <p:ph sz="quarter" idx="1"/>
          </p:nvPr>
        </p:nvSpPr>
        <p:spPr>
          <a:xfrm>
            <a:off x="711200" y="1600200"/>
            <a:ext cx="10464800" cy="4953000"/>
          </a:xfrm>
        </p:spPr>
        <p:txBody>
          <a:bodyPr>
            <a:normAutofit fontScale="92500" lnSpcReduction="20000"/>
          </a:bodyPr>
          <a:lstStyle/>
          <a:p>
            <a:pPr algn="just">
              <a:lnSpc>
                <a:spcPct val="150000"/>
              </a:lnSpc>
              <a:buFont typeface="Wingdings" pitchFamily="2" charset="2"/>
              <a:buChar char="v"/>
            </a:pPr>
            <a:r>
              <a:rPr lang="en-US" sz="2700" b="1" dirty="0" smtClean="0"/>
              <a:t>Urban health and Climate Resilience Center (UHCRC)</a:t>
            </a:r>
            <a:r>
              <a:rPr lang="en-US" sz="2700" dirty="0" smtClean="0"/>
              <a:t>, Surat was launched in March 2013 as the latest health related climate change project by the </a:t>
            </a:r>
            <a:r>
              <a:rPr lang="en-US" sz="2700" b="1" dirty="0" smtClean="0"/>
              <a:t>Asian Cities Climate Change Resilience Network (ACCCRN) </a:t>
            </a:r>
            <a:r>
              <a:rPr lang="en-US" sz="2700" dirty="0" smtClean="0"/>
              <a:t>and supported by </a:t>
            </a:r>
            <a:r>
              <a:rPr lang="en-US" sz="2700" b="1" dirty="0" smtClean="0"/>
              <a:t>Rockefeller foundation </a:t>
            </a:r>
            <a:r>
              <a:rPr lang="en-US" sz="2700" dirty="0" smtClean="0"/>
              <a:t>through Surat City Climate Trust in which </a:t>
            </a:r>
            <a:r>
              <a:rPr lang="en-US" sz="2700" b="1" dirty="0" smtClean="0"/>
              <a:t>Surat Municipal Corporation is a main stakeholder</a:t>
            </a:r>
            <a:r>
              <a:rPr lang="en-US" sz="2700" dirty="0" smtClean="0"/>
              <a:t>.</a:t>
            </a:r>
          </a:p>
          <a:p>
            <a:pPr marL="365751" lvl="1" indent="-365751" algn="just">
              <a:lnSpc>
                <a:spcPct val="150000"/>
              </a:lnSpc>
              <a:spcBef>
                <a:spcPts val="773"/>
              </a:spcBef>
              <a:buClr>
                <a:schemeClr val="accent1"/>
              </a:buClr>
              <a:buFont typeface="Wingdings" pitchFamily="2" charset="2"/>
              <a:buChar char="v"/>
            </a:pPr>
            <a:r>
              <a:rPr lang="en-US" sz="2700" b="1" u="sng" dirty="0" smtClean="0"/>
              <a:t>Need of this initiative</a:t>
            </a:r>
            <a:r>
              <a:rPr lang="en-US" sz="2700" dirty="0" smtClean="0"/>
              <a:t>: To develop a </a:t>
            </a:r>
            <a:r>
              <a:rPr lang="en-US" sz="2700" b="1" dirty="0" smtClean="0"/>
              <a:t>knowledge hub</a:t>
            </a:r>
            <a:r>
              <a:rPr lang="en-US" sz="2700" dirty="0" smtClean="0"/>
              <a:t> in urban health and climate resilience sharing local, state and national experiences for larger benefit is need of the hour. This observatory will help in achieving the </a:t>
            </a:r>
            <a:r>
              <a:rPr lang="en-US" sz="2700" b="1" dirty="0" smtClean="0"/>
              <a:t>Goal of Healthier Citizens in Healthier Cities</a:t>
            </a:r>
            <a:r>
              <a:rPr lang="en-US" sz="2700" dirty="0" smtClean="0"/>
              <a:t>.</a:t>
            </a:r>
          </a:p>
          <a:p>
            <a:pPr algn="just">
              <a:lnSpc>
                <a:spcPct val="120000"/>
              </a:lnSpc>
              <a:buFont typeface="Wingdings" pitchFamily="2" charset="2"/>
              <a:buChar char="v"/>
            </a:pPr>
            <a:endParaRPr lang="en-US" sz="27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2800" y="1397726"/>
            <a:ext cx="10363200" cy="5104674"/>
          </a:xfrm>
        </p:spPr>
        <p:txBody>
          <a:bodyPr>
            <a:normAutofit fontScale="85000" lnSpcReduction="20000"/>
          </a:bodyPr>
          <a:lstStyle/>
          <a:p>
            <a:pPr lvl="0" algn="just">
              <a:lnSpc>
                <a:spcPct val="120000"/>
              </a:lnSpc>
              <a:buFont typeface="Wingdings" pitchFamily="2" charset="2"/>
              <a:buChar char="v"/>
            </a:pPr>
            <a:r>
              <a:rPr lang="en-US" sz="2700" dirty="0" smtClean="0"/>
              <a:t>UHCRC thrives to become the  </a:t>
            </a:r>
            <a:r>
              <a:rPr lang="en-US" sz="2700" b="1" dirty="0" smtClean="0"/>
              <a:t>knowledge hub in the subject of Urban Health and Climate Change Resilience</a:t>
            </a:r>
            <a:r>
              <a:rPr lang="en-US" sz="2700" dirty="0" smtClean="0"/>
              <a:t>.</a:t>
            </a:r>
            <a:endParaRPr lang="en-US" sz="2700" b="1" dirty="0" smtClean="0"/>
          </a:p>
          <a:p>
            <a:pPr lvl="0" algn="just">
              <a:lnSpc>
                <a:spcPct val="120000"/>
              </a:lnSpc>
              <a:buFont typeface="Wingdings" pitchFamily="2" charset="2"/>
              <a:buChar char="v"/>
            </a:pPr>
            <a:r>
              <a:rPr lang="en-US" sz="2700" dirty="0" smtClean="0"/>
              <a:t>UHCRC is developed under the seed money </a:t>
            </a:r>
            <a:r>
              <a:rPr lang="en-US" sz="2700" b="1" dirty="0" smtClean="0"/>
              <a:t>(INR. 16561,625)</a:t>
            </a:r>
            <a:r>
              <a:rPr lang="en-US" sz="2700" dirty="0" smtClean="0"/>
              <a:t> by ACCCRN for 3 years and has an excellent potential of sustainability </a:t>
            </a:r>
          </a:p>
          <a:p>
            <a:pPr lvl="0" algn="just">
              <a:lnSpc>
                <a:spcPct val="120000"/>
              </a:lnSpc>
              <a:buFont typeface="Wingdings" pitchFamily="2" charset="2"/>
              <a:buChar char="v"/>
            </a:pPr>
            <a:r>
              <a:rPr lang="en-US" sz="2700" dirty="0" smtClean="0"/>
              <a:t>UHCRC works through five approach:-</a:t>
            </a:r>
          </a:p>
          <a:p>
            <a:pPr lvl="1" algn="just">
              <a:lnSpc>
                <a:spcPct val="120000"/>
              </a:lnSpc>
              <a:buFont typeface="Wingdings" pitchFamily="2" charset="2"/>
              <a:buChar char="Ø"/>
            </a:pPr>
            <a:r>
              <a:rPr lang="en-US" dirty="0" smtClean="0"/>
              <a:t>Research</a:t>
            </a:r>
          </a:p>
          <a:p>
            <a:pPr lvl="1" algn="just">
              <a:lnSpc>
                <a:spcPct val="120000"/>
              </a:lnSpc>
              <a:buFont typeface="Wingdings" pitchFamily="2" charset="2"/>
              <a:buChar char="Ø"/>
            </a:pPr>
            <a:r>
              <a:rPr lang="en-US" dirty="0" smtClean="0"/>
              <a:t>Documentation</a:t>
            </a:r>
          </a:p>
          <a:p>
            <a:pPr lvl="1" algn="just">
              <a:lnSpc>
                <a:spcPct val="120000"/>
              </a:lnSpc>
              <a:buFont typeface="Wingdings" pitchFamily="2" charset="2"/>
              <a:buChar char="Ø"/>
            </a:pPr>
            <a:r>
              <a:rPr lang="en-US" dirty="0" smtClean="0"/>
              <a:t>Advocacy</a:t>
            </a:r>
          </a:p>
          <a:p>
            <a:pPr lvl="1" algn="just">
              <a:lnSpc>
                <a:spcPct val="120000"/>
              </a:lnSpc>
              <a:buFont typeface="Wingdings" pitchFamily="2" charset="2"/>
              <a:buChar char="Ø"/>
            </a:pPr>
            <a:r>
              <a:rPr lang="en-US" dirty="0" smtClean="0"/>
              <a:t>Training</a:t>
            </a:r>
          </a:p>
          <a:p>
            <a:pPr lvl="1" algn="just">
              <a:lnSpc>
                <a:spcPct val="120000"/>
              </a:lnSpc>
              <a:buFont typeface="Wingdings" pitchFamily="2" charset="2"/>
              <a:buChar char="Ø"/>
            </a:pPr>
            <a:r>
              <a:rPr lang="en-US" dirty="0" smtClean="0"/>
              <a:t>Consultation</a:t>
            </a:r>
          </a:p>
          <a:p>
            <a:pPr lvl="0" algn="just">
              <a:lnSpc>
                <a:spcPct val="120000"/>
              </a:lnSpc>
              <a:buFont typeface="Wingdings" pitchFamily="2" charset="2"/>
              <a:buChar char="v"/>
            </a:pPr>
            <a:r>
              <a:rPr lang="en-US" sz="2700" dirty="0" smtClean="0"/>
              <a:t>Evidence based research is one of the key areas of the Centre with the mission of “</a:t>
            </a:r>
            <a:r>
              <a:rPr lang="en-US" sz="2700" b="1" dirty="0" smtClean="0"/>
              <a:t>Healthier Citizens in Healthier Cities</a:t>
            </a:r>
            <a:r>
              <a:rPr lang="en-US" sz="2700" dirty="0" smtClean="0"/>
              <a:t>”.</a:t>
            </a:r>
          </a:p>
          <a:p>
            <a:pPr lvl="0" algn="just">
              <a:lnSpc>
                <a:spcPct val="120000"/>
              </a:lnSpc>
              <a:buFont typeface="Wingdings" pitchFamily="2" charset="2"/>
              <a:buChar char="v"/>
            </a:pPr>
            <a:endParaRPr lang="en-US" sz="37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91" y="13063"/>
            <a:ext cx="7518400" cy="1219200"/>
          </a:xfrm>
        </p:spPr>
        <p:txBody>
          <a:bodyPr>
            <a:normAutofit/>
          </a:bodyPr>
          <a:lstStyle/>
          <a:p>
            <a:r>
              <a:rPr lang="en-US" b="1" dirty="0" smtClean="0"/>
              <a:t>Achievements of UHCRC</a:t>
            </a:r>
            <a:endParaRPr lang="en-US" b="1" dirty="0"/>
          </a:p>
        </p:txBody>
      </p:sp>
      <p:sp>
        <p:nvSpPr>
          <p:cNvPr id="3" name="Content Placeholder 2"/>
          <p:cNvSpPr>
            <a:spLocks noGrp="1"/>
          </p:cNvSpPr>
          <p:nvPr>
            <p:ph sz="quarter" idx="1"/>
          </p:nvPr>
        </p:nvSpPr>
        <p:spPr>
          <a:xfrm>
            <a:off x="711200" y="1600200"/>
            <a:ext cx="10464800" cy="4876800"/>
          </a:xfrm>
        </p:spPr>
        <p:txBody>
          <a:bodyPr>
            <a:normAutofit/>
          </a:bodyPr>
          <a:lstStyle/>
          <a:p>
            <a:pPr algn="just" fontAlgn="base">
              <a:lnSpc>
                <a:spcPct val="130000"/>
              </a:lnSpc>
              <a:buFont typeface="Wingdings" pitchFamily="2" charset="2"/>
              <a:buChar char="v"/>
            </a:pPr>
            <a:r>
              <a:rPr lang="en-IN" sz="2700" b="1" dirty="0" smtClean="0"/>
              <a:t>Six </a:t>
            </a:r>
            <a:r>
              <a:rPr lang="en-IN" sz="2700" b="1" dirty="0" err="1" smtClean="0"/>
              <a:t>Arogya</a:t>
            </a:r>
            <a:r>
              <a:rPr lang="en-IN" sz="2700" b="1" dirty="0" smtClean="0"/>
              <a:t> </a:t>
            </a:r>
            <a:r>
              <a:rPr lang="en-IN" sz="2700" b="1" dirty="0" err="1" smtClean="0"/>
              <a:t>Samvad</a:t>
            </a:r>
            <a:r>
              <a:rPr lang="en-IN" sz="2700" b="1" dirty="0" smtClean="0"/>
              <a:t> </a:t>
            </a:r>
            <a:r>
              <a:rPr lang="en-IN" sz="2700" dirty="0" smtClean="0"/>
              <a:t>(Community Health Dialogue Forum) were organized to know the community perception on climate change and health vulnerability.</a:t>
            </a:r>
            <a:endParaRPr lang="en-US" sz="2700" dirty="0" smtClean="0"/>
          </a:p>
          <a:p>
            <a:pPr algn="just" fontAlgn="base">
              <a:lnSpc>
                <a:spcPct val="130000"/>
              </a:lnSpc>
              <a:buFont typeface="Wingdings" pitchFamily="2" charset="2"/>
              <a:buChar char="v"/>
            </a:pPr>
            <a:r>
              <a:rPr lang="en-IN" sz="2700" dirty="0" smtClean="0"/>
              <a:t>Two meetings of </a:t>
            </a:r>
            <a:r>
              <a:rPr lang="en-IN" sz="2700" b="1" dirty="0" smtClean="0"/>
              <a:t>healthy Surat Working Groups </a:t>
            </a:r>
            <a:r>
              <a:rPr lang="en-IN" sz="2700" dirty="0" smtClean="0"/>
              <a:t>were organized.</a:t>
            </a:r>
          </a:p>
          <a:p>
            <a:pPr algn="just" fontAlgn="base">
              <a:lnSpc>
                <a:spcPct val="130000"/>
              </a:lnSpc>
              <a:buFont typeface="Wingdings" pitchFamily="2" charset="2"/>
              <a:buChar char="v"/>
            </a:pPr>
            <a:r>
              <a:rPr lang="en-IN" sz="2700" b="1" dirty="0" smtClean="0"/>
              <a:t>Articles</a:t>
            </a:r>
            <a:r>
              <a:rPr lang="en-US" sz="2700" b="1" dirty="0" smtClean="0"/>
              <a:t> </a:t>
            </a:r>
            <a:r>
              <a:rPr lang="en-IN" sz="2700" b="1" dirty="0" smtClean="0"/>
              <a:t>Published:</a:t>
            </a:r>
          </a:p>
          <a:p>
            <a:pPr lvl="1" algn="just" fontAlgn="base">
              <a:lnSpc>
                <a:spcPct val="130000"/>
              </a:lnSpc>
              <a:buFont typeface="Wingdings" pitchFamily="2" charset="2"/>
              <a:buChar char="Ø"/>
            </a:pPr>
            <a:r>
              <a:rPr lang="en-IN" dirty="0" smtClean="0"/>
              <a:t>Temperature and Humidity Variability over Surat (coastal city), India</a:t>
            </a:r>
            <a:endParaRPr lang="en-US" dirty="0" smtClean="0"/>
          </a:p>
          <a:p>
            <a:pPr lvl="1" fontAlgn="base">
              <a:buFont typeface="Wingdings" pitchFamily="2" charset="2"/>
              <a:buChar char="Ø"/>
            </a:pPr>
            <a:r>
              <a:rPr lang="en-IN" dirty="0" smtClean="0"/>
              <a:t>Climate change and its impact on public health</a:t>
            </a:r>
            <a:endParaRPr lang="en-US" dirty="0" smtClean="0"/>
          </a:p>
          <a:p>
            <a:pPr lvl="1" fontAlgn="base">
              <a:buFont typeface="Wingdings" pitchFamily="2" charset="2"/>
              <a:buChar char="Ø"/>
            </a:pPr>
            <a:r>
              <a:rPr lang="en-IN" dirty="0" smtClean="0"/>
              <a:t>Building Resilience to Climate Change and Health: Can Adolescents in Urban Slums   </a:t>
            </a:r>
            <a:endParaRPr lang="en-US" dirty="0" smtClean="0"/>
          </a:p>
          <a:p>
            <a:pPr algn="just" fontAlgn="base">
              <a:lnSpc>
                <a:spcPct val="130000"/>
              </a:lnSpc>
              <a:buFont typeface="Wingdings" pitchFamily="2" charset="2"/>
              <a:buChar char="v"/>
            </a:pPr>
            <a:endParaRPr lang="en-US" sz="27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HCRC Image 1.jpg"/>
          <p:cNvPicPr>
            <a:picLocks noChangeAspect="1"/>
          </p:cNvPicPr>
          <p:nvPr/>
        </p:nvPicPr>
        <p:blipFill>
          <a:blip r:embed="rId2"/>
          <a:stretch>
            <a:fillRect/>
          </a:stretch>
        </p:blipFill>
        <p:spPr>
          <a:xfrm>
            <a:off x="914400" y="228600"/>
            <a:ext cx="5791200" cy="3200400"/>
          </a:xfrm>
          <a:prstGeom prst="rect">
            <a:avLst/>
          </a:prstGeom>
        </p:spPr>
      </p:pic>
      <p:pic>
        <p:nvPicPr>
          <p:cNvPr id="5" name="Picture 4" descr="UHCRC Image 3.JPG"/>
          <p:cNvPicPr>
            <a:picLocks noChangeAspect="1"/>
          </p:cNvPicPr>
          <p:nvPr/>
        </p:nvPicPr>
        <p:blipFill>
          <a:blip r:embed="rId3" cstate="print"/>
          <a:stretch>
            <a:fillRect/>
          </a:stretch>
        </p:blipFill>
        <p:spPr>
          <a:xfrm>
            <a:off x="914400" y="3581400"/>
            <a:ext cx="5791200" cy="3124200"/>
          </a:xfrm>
          <a:prstGeom prst="rect">
            <a:avLst/>
          </a:prstGeom>
        </p:spPr>
      </p:pic>
      <p:sp>
        <p:nvSpPr>
          <p:cNvPr id="7" name="Content Placeholder 2"/>
          <p:cNvSpPr>
            <a:spLocks noGrp="1"/>
          </p:cNvSpPr>
          <p:nvPr>
            <p:ph sz="quarter" idx="1"/>
          </p:nvPr>
        </p:nvSpPr>
        <p:spPr>
          <a:xfrm>
            <a:off x="7112000" y="1676400"/>
            <a:ext cx="4470400" cy="4267200"/>
          </a:xfrm>
        </p:spPr>
        <p:txBody>
          <a:bodyPr>
            <a:normAutofit/>
          </a:bodyPr>
          <a:lstStyle/>
          <a:p>
            <a:pPr lvl="0" algn="just">
              <a:lnSpc>
                <a:spcPct val="120000"/>
              </a:lnSpc>
              <a:buNone/>
            </a:pPr>
            <a:endParaRPr lang="en-US" sz="3700" dirty="0" smtClean="0"/>
          </a:p>
          <a:p>
            <a:pPr lvl="0" algn="ctr">
              <a:buNone/>
            </a:pPr>
            <a:r>
              <a:rPr lang="en-IN" dirty="0" smtClean="0"/>
              <a:t>   UHCRC team actively participated in State, National as well as International Conferences on Urban Health.</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7"/>
            <a:ext cx="10363200" cy="3306763"/>
          </a:xfrm>
        </p:spPr>
        <p:txBody>
          <a:bodyPr/>
          <a:lstStyle/>
          <a:p>
            <a:pPr algn="ctr"/>
            <a:r>
              <a:rPr lang="en-US" b="1" dirty="0" smtClean="0"/>
              <a:t>Other Initiatives taken</a:t>
            </a:r>
            <a:endParaRPr lang="en-US" b="1" dirty="0"/>
          </a:p>
        </p:txBody>
      </p:sp>
      <p:sp>
        <p:nvSpPr>
          <p:cNvPr id="3" name="Title 1"/>
          <p:cNvSpPr txBox="1">
            <a:spLocks/>
          </p:cNvSpPr>
          <p:nvPr/>
        </p:nvSpPr>
        <p:spPr bwMode="auto">
          <a:xfrm>
            <a:off x="1972491" y="1669018"/>
            <a:ext cx="7772400" cy="2480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800" b="1" i="0" u="none" strike="noStrike" kern="1200" cap="none" spc="0" normalizeH="0" baseline="0" noProof="0" smtClean="0">
                <a:ln>
                  <a:noFill/>
                </a:ln>
                <a:solidFill>
                  <a:schemeClr val="tx1"/>
                </a:solidFill>
                <a:effectLst/>
                <a:uLnTx/>
                <a:uFillTx/>
                <a:latin typeface="Calibri (heading)"/>
                <a:ea typeface="+mj-ea"/>
                <a:cs typeface="+mj-cs"/>
              </a:rPr>
              <a:t>Other Initiatives taken</a:t>
            </a:r>
            <a:endParaRPr kumimoji="0" lang="en-US" sz="3800" b="1" i="0" u="none" strike="noStrike" kern="1200" cap="none" spc="0" normalizeH="0" baseline="0" noProof="0" dirty="0">
              <a:ln>
                <a:noFill/>
              </a:ln>
              <a:solidFill>
                <a:schemeClr val="tx1"/>
              </a:solidFill>
              <a:effectLst/>
              <a:uLnTx/>
              <a:uFillTx/>
              <a:latin typeface="Calibri (heading)"/>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363200" cy="1143000"/>
          </a:xfrm>
        </p:spPr>
        <p:txBody>
          <a:bodyPr/>
          <a:lstStyle/>
          <a:p>
            <a:pPr algn="ctr"/>
            <a:r>
              <a:rPr lang="en-US" b="1" dirty="0" smtClean="0"/>
              <a:t>m-Governance</a:t>
            </a:r>
            <a:endParaRPr lang="en-US" b="1" dirty="0"/>
          </a:p>
        </p:txBody>
      </p:sp>
      <p:sp>
        <p:nvSpPr>
          <p:cNvPr id="3" name="Content Placeholder 2"/>
          <p:cNvSpPr>
            <a:spLocks noGrp="1"/>
          </p:cNvSpPr>
          <p:nvPr>
            <p:ph sz="quarter" idx="1"/>
          </p:nvPr>
        </p:nvSpPr>
        <p:spPr>
          <a:xfrm>
            <a:off x="609611" y="1410789"/>
            <a:ext cx="8248671" cy="4775725"/>
          </a:xfrm>
        </p:spPr>
        <p:txBody>
          <a:bodyPr>
            <a:noAutofit/>
          </a:bodyPr>
          <a:lstStyle/>
          <a:p>
            <a:pPr algn="just">
              <a:lnSpc>
                <a:spcPct val="100000"/>
              </a:lnSpc>
              <a:buFont typeface="Wingdings" pitchFamily="2" charset="2"/>
              <a:buChar char="v"/>
            </a:pPr>
            <a:r>
              <a:rPr lang="en-US" sz="2000" dirty="0" smtClean="0"/>
              <a:t>Use of mobile phones to provide real time information on vaccinations for babies is an m- Governance initiative of the (SMC) that should reduce costs of healthcare for parents.</a:t>
            </a:r>
          </a:p>
          <a:p>
            <a:pPr algn="just">
              <a:lnSpc>
                <a:spcPct val="100000"/>
              </a:lnSpc>
              <a:buFont typeface="Wingdings" pitchFamily="2" charset="2"/>
              <a:buChar char="v"/>
            </a:pPr>
            <a:r>
              <a:rPr lang="en-US" sz="2000" dirty="0" smtClean="0"/>
              <a:t>Parents who provide their mobile number at time of registering the birth of their child are issued alerts to vaccinate their child against preventable diseases according to the schedule prescribed under UIP. </a:t>
            </a:r>
          </a:p>
          <a:p>
            <a:pPr algn="just">
              <a:lnSpc>
                <a:spcPct val="100000"/>
              </a:lnSpc>
              <a:buFont typeface="Wingdings" pitchFamily="2" charset="2"/>
              <a:buChar char="v"/>
            </a:pPr>
            <a:r>
              <a:rPr lang="en-US" sz="2000" dirty="0" smtClean="0"/>
              <a:t>The alerts are personalized and child-specific, compared to the usual standardized print and electronic blurbs, and have evoked the desired response. </a:t>
            </a:r>
          </a:p>
          <a:p>
            <a:pPr algn="just">
              <a:lnSpc>
                <a:spcPct val="100000"/>
              </a:lnSpc>
              <a:buFont typeface="Wingdings" pitchFamily="2" charset="2"/>
              <a:buChar char="v"/>
            </a:pPr>
            <a:r>
              <a:rPr lang="en-US" sz="2000" dirty="0" smtClean="0"/>
              <a:t>The service is low cost for the Corporation and involves no cost to the citizen. </a:t>
            </a:r>
          </a:p>
          <a:p>
            <a:pPr algn="just">
              <a:lnSpc>
                <a:spcPct val="100000"/>
              </a:lnSpc>
              <a:buFont typeface="Wingdings" pitchFamily="2" charset="2"/>
              <a:buChar char="v"/>
            </a:pPr>
            <a:r>
              <a:rPr lang="en-US" sz="2000" dirty="0" smtClean="0"/>
              <a:t>Over 8,09,866 messages have been sent since the start of the initiative in 2009, covering nearly 1,17,248 parents who have availed of the 'vaccination alert on SMS' initiative.</a:t>
            </a:r>
          </a:p>
        </p:txBody>
      </p:sp>
      <p:pic>
        <p:nvPicPr>
          <p:cNvPr id="26626" name="Picture 2"/>
          <p:cNvPicPr>
            <a:picLocks noChangeAspect="1" noChangeArrowheads="1"/>
          </p:cNvPicPr>
          <p:nvPr/>
        </p:nvPicPr>
        <p:blipFill>
          <a:blip r:embed="rId2"/>
          <a:srcRect/>
          <a:stretch>
            <a:fillRect/>
          </a:stretch>
        </p:blipFill>
        <p:spPr bwMode="auto">
          <a:xfrm>
            <a:off x="9315494" y="1676403"/>
            <a:ext cx="2590804" cy="3609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0"/>
            <a:ext cx="10363200" cy="1143000"/>
          </a:xfrm>
        </p:spPr>
        <p:txBody>
          <a:bodyPr>
            <a:noAutofit/>
          </a:bodyPr>
          <a:lstStyle/>
          <a:p>
            <a:pPr algn="ctr"/>
            <a:r>
              <a:rPr lang="en-US" b="1" dirty="0" smtClean="0"/>
              <a:t>Objectives to introduce </a:t>
            </a:r>
            <a:br>
              <a:rPr lang="en-US" b="1" dirty="0" smtClean="0"/>
            </a:br>
            <a:r>
              <a:rPr lang="en-US" b="1" dirty="0" smtClean="0"/>
              <a:t>m - Governance Concept</a:t>
            </a:r>
          </a:p>
        </p:txBody>
      </p:sp>
      <p:sp>
        <p:nvSpPr>
          <p:cNvPr id="3" name="Content Placeholder 2"/>
          <p:cNvSpPr>
            <a:spLocks noGrp="1"/>
          </p:cNvSpPr>
          <p:nvPr>
            <p:ph sz="quarter" idx="1"/>
          </p:nvPr>
        </p:nvSpPr>
        <p:spPr>
          <a:xfrm>
            <a:off x="609600" y="1803400"/>
            <a:ext cx="10464800" cy="4572000"/>
          </a:xfrm>
        </p:spPr>
        <p:txBody>
          <a:bodyPr>
            <a:normAutofit/>
          </a:bodyPr>
          <a:lstStyle/>
          <a:p>
            <a:pPr algn="just">
              <a:lnSpc>
                <a:spcPct val="110000"/>
              </a:lnSpc>
              <a:buFont typeface="Wingdings" pitchFamily="2" charset="2"/>
              <a:buChar char="v"/>
            </a:pPr>
            <a:r>
              <a:rPr lang="en-US" sz="3200" dirty="0" smtClean="0"/>
              <a:t>To reduce paperwork and increase efficiency of the services.</a:t>
            </a:r>
          </a:p>
          <a:p>
            <a:pPr algn="just">
              <a:lnSpc>
                <a:spcPct val="110000"/>
              </a:lnSpc>
              <a:buFont typeface="Wingdings" pitchFamily="2" charset="2"/>
              <a:buChar char="v"/>
            </a:pPr>
            <a:r>
              <a:rPr lang="en-US" sz="3200" dirty="0" smtClean="0"/>
              <a:t>To increase capacity of SMC in monitoring and management of urban services in near real time.</a:t>
            </a:r>
          </a:p>
          <a:p>
            <a:pPr algn="just">
              <a:lnSpc>
                <a:spcPct val="110000"/>
              </a:lnSpc>
              <a:buFont typeface="Wingdings" pitchFamily="2" charset="2"/>
              <a:buChar char="v"/>
            </a:pPr>
            <a:r>
              <a:rPr lang="en-US" sz="3200" dirty="0" smtClean="0"/>
              <a:t>To provide better services to people.</a:t>
            </a:r>
          </a:p>
          <a:p>
            <a:pPr algn="just">
              <a:lnSpc>
                <a:spcPct val="110000"/>
              </a:lnSpc>
              <a:buFont typeface="Wingdings" pitchFamily="2" charset="2"/>
              <a:buChar char="v"/>
            </a:pPr>
            <a:r>
              <a:rPr lang="en-US" sz="3200" dirty="0" smtClean="0"/>
              <a:t>To enhance capacity in developing strategies and build resilience to current and future risks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132224"/>
            <a:ext cx="10363200" cy="2514600"/>
          </a:xfrm>
        </p:spPr>
        <p:txBody>
          <a:bodyPr>
            <a:normAutofit fontScale="70000" lnSpcReduction="20000"/>
          </a:bodyPr>
          <a:lstStyle/>
          <a:p>
            <a:pPr algn="just">
              <a:lnSpc>
                <a:spcPct val="110000"/>
              </a:lnSpc>
              <a:buNone/>
            </a:pPr>
            <a:r>
              <a:rPr lang="en-US" sz="3200" b="1" dirty="0" smtClean="0"/>
              <a:t>This increase in population has led to:</a:t>
            </a:r>
          </a:p>
          <a:p>
            <a:pPr algn="just">
              <a:lnSpc>
                <a:spcPct val="110000"/>
              </a:lnSpc>
              <a:buFont typeface="Wingdings" pitchFamily="2" charset="2"/>
              <a:buChar char="Ø"/>
            </a:pPr>
            <a:r>
              <a:rPr lang="en-US" sz="3200" dirty="0" smtClean="0"/>
              <a:t>Increase in demand on efficient urban infrastructure and services</a:t>
            </a:r>
          </a:p>
          <a:p>
            <a:pPr algn="just">
              <a:lnSpc>
                <a:spcPct val="110000"/>
              </a:lnSpc>
              <a:buFont typeface="Wingdings" pitchFamily="2" charset="2"/>
              <a:buChar char="Ø"/>
            </a:pPr>
            <a:r>
              <a:rPr lang="en-US" sz="3200" dirty="0" smtClean="0"/>
              <a:t>Needs of improving the monitoring and the complaint system</a:t>
            </a:r>
          </a:p>
          <a:p>
            <a:pPr algn="just">
              <a:lnSpc>
                <a:spcPct val="110000"/>
              </a:lnSpc>
              <a:buFont typeface="Wingdings" pitchFamily="2" charset="2"/>
              <a:buChar char="Ø"/>
            </a:pPr>
            <a:r>
              <a:rPr lang="en-US" sz="3200" dirty="0" smtClean="0"/>
              <a:t>Requirement of adopting the Urban Service Level Benchmarking (SLB) on basic services for evaluating the performance of infrastructure projects funded under various National programmes</a:t>
            </a:r>
          </a:p>
        </p:txBody>
      </p:sp>
      <p:pic>
        <p:nvPicPr>
          <p:cNvPr id="1026" name="Picture 2"/>
          <p:cNvPicPr>
            <a:picLocks noChangeAspect="1" noChangeArrowheads="1"/>
          </p:cNvPicPr>
          <p:nvPr/>
        </p:nvPicPr>
        <p:blipFill>
          <a:blip r:embed="rId2"/>
          <a:srcRect/>
          <a:stretch>
            <a:fillRect/>
          </a:stretch>
        </p:blipFill>
        <p:spPr bwMode="auto">
          <a:xfrm>
            <a:off x="508000" y="1256221"/>
            <a:ext cx="11480800" cy="2845517"/>
          </a:xfrm>
          <a:prstGeom prst="rect">
            <a:avLst/>
          </a:prstGeom>
          <a:noFill/>
          <a:ln w="9525">
            <a:noFill/>
            <a:miter lim="800000"/>
            <a:headEnd/>
            <a:tailEnd/>
          </a:ln>
          <a:effectLst/>
        </p:spPr>
      </p:pic>
      <p:sp>
        <p:nvSpPr>
          <p:cNvPr id="5" name="Title 1"/>
          <p:cNvSpPr>
            <a:spLocks noGrp="1"/>
          </p:cNvSpPr>
          <p:nvPr>
            <p:ph type="title"/>
          </p:nvPr>
        </p:nvSpPr>
        <p:spPr>
          <a:xfrm>
            <a:off x="812800" y="-76200"/>
            <a:ext cx="10363200" cy="1143000"/>
          </a:xfrm>
        </p:spPr>
        <p:txBody>
          <a:bodyPr/>
          <a:lstStyle/>
          <a:p>
            <a:pPr algn="ctr"/>
            <a:r>
              <a:rPr lang="en-US" b="1" dirty="0" smtClean="0"/>
              <a:t>Specific Character of the City</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6000" y="-127000"/>
            <a:ext cx="10363200" cy="1143000"/>
          </a:xfrm>
          <a:prstGeom prst="rect">
            <a:avLst/>
          </a:prstGeom>
        </p:spPr>
        <p:txBody>
          <a:bodyPr lIns="121917" tIns="60958" rIns="121917" bIns="121917" anchor="b" anchorCtr="0">
            <a:normAutofit/>
          </a:bodyPr>
          <a:lstStyle/>
          <a:p>
            <a:pPr lvl="0" algn="ctr">
              <a:spcBef>
                <a:spcPct val="0"/>
              </a:spcBef>
            </a:pPr>
            <a:r>
              <a:rPr lang="en-US" sz="5300" dirty="0" smtClean="0">
                <a:latin typeface="Bell MT" pitchFamily="18" charset="0"/>
              </a:rPr>
              <a:t>Feel Free to Contact</a:t>
            </a:r>
            <a:endParaRPr lang="en-US" sz="5300" b="1" dirty="0">
              <a:solidFill>
                <a:schemeClr val="tx2"/>
              </a:solidFill>
              <a:latin typeface="+mj-lt"/>
              <a:ea typeface="+mj-ea"/>
              <a:cs typeface="+mj-cs"/>
            </a:endParaRPr>
          </a:p>
        </p:txBody>
      </p:sp>
      <p:sp>
        <p:nvSpPr>
          <p:cNvPr id="5" name="Title 1"/>
          <p:cNvSpPr txBox="1">
            <a:spLocks/>
          </p:cNvSpPr>
          <p:nvPr/>
        </p:nvSpPr>
        <p:spPr>
          <a:xfrm>
            <a:off x="914400" y="1377408"/>
            <a:ext cx="5080000" cy="5105400"/>
          </a:xfrm>
          <a:prstGeom prst="rect">
            <a:avLst/>
          </a:prstGeom>
        </p:spPr>
        <p:txBody>
          <a:bodyPr lIns="121917" tIns="60958" rIns="121917" bIns="121917" anchor="b" anchorCtr="0">
            <a:normAutofit fontScale="90000" lnSpcReduction="10000"/>
          </a:bodyPr>
          <a:lstStyle/>
          <a:p>
            <a:pPr defTabSz="1219170" eaLnBrk="1" fontAlgn="auto" hangingPunct="1">
              <a:spcAft>
                <a:spcPts val="0"/>
              </a:spcAft>
              <a:defRPr/>
            </a:pPr>
            <a:r>
              <a:rPr lang="en-US" sz="2900" b="1" dirty="0" smtClean="0">
                <a:latin typeface="Century" pitchFamily="18" charset="0"/>
                <a:ea typeface="+mj-ea"/>
                <a:cs typeface="+mj-cs"/>
              </a:rPr>
              <a:t>Dr. G. C. Patel</a:t>
            </a:r>
          </a:p>
          <a:p>
            <a:pPr defTabSz="1219170" eaLnBrk="1" fontAlgn="auto" hangingPunct="1">
              <a:spcAft>
                <a:spcPts val="0"/>
              </a:spcAft>
              <a:defRPr/>
            </a:pPr>
            <a:r>
              <a:rPr lang="en-US" sz="2500" dirty="0" smtClean="0">
                <a:latin typeface="Century" pitchFamily="18" charset="0"/>
                <a:ea typeface="+mj-ea"/>
                <a:cs typeface="+mj-cs"/>
              </a:rPr>
              <a:t>Deputy Director- Urban Health</a:t>
            </a:r>
          </a:p>
          <a:p>
            <a:pPr defTabSz="1219170" eaLnBrk="1" fontAlgn="auto" hangingPunct="1">
              <a:spcAft>
                <a:spcPts val="0"/>
              </a:spcAft>
              <a:defRPr/>
            </a:pPr>
            <a:r>
              <a:rPr lang="en-US" sz="2500" dirty="0" smtClean="0">
                <a:latin typeface="Century" pitchFamily="18" charset="0"/>
                <a:ea typeface="+mj-ea"/>
                <a:cs typeface="+mj-cs"/>
              </a:rPr>
              <a:t>Commissionerate of Health</a:t>
            </a:r>
          </a:p>
          <a:p>
            <a:pPr defTabSz="1219170" eaLnBrk="1" fontAlgn="auto" hangingPunct="1">
              <a:spcAft>
                <a:spcPts val="0"/>
              </a:spcAft>
              <a:defRPr/>
            </a:pPr>
            <a:r>
              <a:rPr lang="en-US" sz="2500" dirty="0" smtClean="0">
                <a:latin typeface="Century" pitchFamily="18" charset="0"/>
                <a:ea typeface="+mj-ea"/>
                <a:cs typeface="+mj-cs"/>
              </a:rPr>
              <a:t>Gandhinagar, Gujarat</a:t>
            </a:r>
          </a:p>
          <a:p>
            <a:pPr defTabSz="1219170" eaLnBrk="1" fontAlgn="auto" hangingPunct="1">
              <a:spcAft>
                <a:spcPts val="0"/>
              </a:spcAft>
              <a:defRPr/>
            </a:pPr>
            <a:r>
              <a:rPr lang="en-US" sz="2500" dirty="0" smtClean="0">
                <a:latin typeface="Century" pitchFamily="18" charset="0"/>
                <a:ea typeface="+mj-ea"/>
                <a:cs typeface="+mj-cs"/>
              </a:rPr>
              <a:t>Email: gujurbanhealth@gmail.com</a:t>
            </a:r>
            <a:br>
              <a:rPr lang="en-US" sz="2500" dirty="0" smtClean="0">
                <a:latin typeface="Century" pitchFamily="18" charset="0"/>
                <a:ea typeface="+mj-ea"/>
                <a:cs typeface="+mj-cs"/>
              </a:rPr>
            </a:br>
            <a:r>
              <a:rPr lang="en-US" sz="2500" dirty="0" smtClean="0">
                <a:latin typeface="Century" pitchFamily="18" charset="0"/>
                <a:ea typeface="+mj-ea"/>
                <a:cs typeface="+mj-cs"/>
              </a:rPr>
              <a:t>Mobile: +91-9727723301</a:t>
            </a:r>
          </a:p>
          <a:p>
            <a:pPr defTabSz="1219170" eaLnBrk="1" fontAlgn="auto" hangingPunct="1">
              <a:spcAft>
                <a:spcPts val="0"/>
              </a:spcAft>
              <a:defRPr/>
            </a:pPr>
            <a:endParaRPr lang="en-US" sz="2900" dirty="0" smtClean="0">
              <a:latin typeface="Century" pitchFamily="18" charset="0"/>
              <a:ea typeface="+mj-ea"/>
              <a:cs typeface="+mj-cs"/>
            </a:endParaRPr>
          </a:p>
          <a:p>
            <a:pPr defTabSz="1219170" eaLnBrk="1" fontAlgn="auto" hangingPunct="1">
              <a:spcAft>
                <a:spcPts val="0"/>
              </a:spcAft>
              <a:defRPr/>
            </a:pPr>
            <a:r>
              <a:rPr lang="en-US" sz="2900" dirty="0" smtClean="0">
                <a:latin typeface="Century" pitchFamily="18" charset="0"/>
                <a:ea typeface="+mj-ea"/>
                <a:cs typeface="+mj-cs"/>
              </a:rPr>
              <a:t/>
            </a:r>
            <a:br>
              <a:rPr lang="en-US" sz="2900" dirty="0" smtClean="0">
                <a:latin typeface="Century" pitchFamily="18" charset="0"/>
                <a:ea typeface="+mj-ea"/>
                <a:cs typeface="+mj-cs"/>
              </a:rPr>
            </a:br>
            <a:r>
              <a:rPr lang="en-US" sz="2900" b="1" dirty="0" smtClean="0">
                <a:latin typeface="Century" pitchFamily="18" charset="0"/>
                <a:ea typeface="+mj-ea"/>
                <a:cs typeface="+mj-cs"/>
              </a:rPr>
              <a:t>Dr. K. A. Shroff</a:t>
            </a:r>
            <a:r>
              <a:rPr lang="en-US" sz="2900" dirty="0" smtClean="0">
                <a:latin typeface="Century" pitchFamily="18" charset="0"/>
                <a:ea typeface="+mj-ea"/>
                <a:cs typeface="+mj-cs"/>
              </a:rPr>
              <a:t/>
            </a:r>
            <a:br>
              <a:rPr lang="en-US" sz="2900" dirty="0" smtClean="0">
                <a:latin typeface="Century" pitchFamily="18" charset="0"/>
                <a:ea typeface="+mj-ea"/>
                <a:cs typeface="+mj-cs"/>
              </a:rPr>
            </a:br>
            <a:r>
              <a:rPr lang="en-US" sz="2500" dirty="0" smtClean="0">
                <a:latin typeface="Century" pitchFamily="18" charset="0"/>
                <a:ea typeface="+mj-ea"/>
                <a:cs typeface="+mj-cs"/>
              </a:rPr>
              <a:t>I/C Medical Officer of Health</a:t>
            </a:r>
            <a:br>
              <a:rPr lang="en-US" sz="2500" dirty="0" smtClean="0">
                <a:latin typeface="Century" pitchFamily="18" charset="0"/>
                <a:ea typeface="+mj-ea"/>
                <a:cs typeface="+mj-cs"/>
              </a:rPr>
            </a:br>
            <a:r>
              <a:rPr lang="en-US" sz="2500" dirty="0" smtClean="0">
                <a:latin typeface="Century" pitchFamily="18" charset="0"/>
                <a:ea typeface="+mj-ea"/>
                <a:cs typeface="+mj-cs"/>
              </a:rPr>
              <a:t>Surat Municipal Corporation,</a:t>
            </a:r>
            <a:br>
              <a:rPr lang="en-US" sz="2500" dirty="0" smtClean="0">
                <a:latin typeface="Century" pitchFamily="18" charset="0"/>
                <a:ea typeface="+mj-ea"/>
                <a:cs typeface="+mj-cs"/>
              </a:rPr>
            </a:br>
            <a:r>
              <a:rPr lang="en-US" sz="2500" dirty="0" smtClean="0">
                <a:latin typeface="Century" pitchFamily="18" charset="0"/>
                <a:ea typeface="+mj-ea"/>
                <a:cs typeface="+mj-cs"/>
              </a:rPr>
              <a:t>Muglisara, Surat, India</a:t>
            </a:r>
            <a:br>
              <a:rPr lang="en-US" sz="2500" dirty="0" smtClean="0">
                <a:latin typeface="Century" pitchFamily="18" charset="0"/>
                <a:ea typeface="+mj-ea"/>
                <a:cs typeface="+mj-cs"/>
              </a:rPr>
            </a:br>
            <a:r>
              <a:rPr lang="en-US" sz="2500" dirty="0" smtClean="0">
                <a:latin typeface="Century" pitchFamily="18" charset="0"/>
                <a:ea typeface="+mj-ea"/>
                <a:cs typeface="+mj-cs"/>
              </a:rPr>
              <a:t>Email: moh.health.surat@gmail.com</a:t>
            </a:r>
            <a:br>
              <a:rPr lang="en-US" sz="2500" dirty="0" smtClean="0">
                <a:latin typeface="Century" pitchFamily="18" charset="0"/>
                <a:ea typeface="+mj-ea"/>
                <a:cs typeface="+mj-cs"/>
              </a:rPr>
            </a:br>
            <a:r>
              <a:rPr lang="en-US" sz="2500" dirty="0" smtClean="0">
                <a:latin typeface="Century" pitchFamily="18" charset="0"/>
                <a:ea typeface="+mj-ea"/>
                <a:cs typeface="+mj-cs"/>
              </a:rPr>
              <a:t>Mobile: </a:t>
            </a:r>
            <a:r>
              <a:rPr lang="en-US" sz="2500" dirty="0" smtClean="0">
                <a:latin typeface="Century" pitchFamily="18" charset="0"/>
                <a:ea typeface="+mj-ea"/>
                <a:cs typeface="Arabic Typesetting" pitchFamily="66" charset="-78"/>
              </a:rPr>
              <a:t>+91-9724345472</a:t>
            </a:r>
          </a:p>
        </p:txBody>
      </p:sp>
      <p:sp>
        <p:nvSpPr>
          <p:cNvPr id="7" name="Title 1"/>
          <p:cNvSpPr txBox="1">
            <a:spLocks/>
          </p:cNvSpPr>
          <p:nvPr/>
        </p:nvSpPr>
        <p:spPr>
          <a:xfrm>
            <a:off x="6705600" y="1621249"/>
            <a:ext cx="5486400" cy="5156200"/>
          </a:xfrm>
          <a:prstGeom prst="rect">
            <a:avLst/>
          </a:prstGeom>
        </p:spPr>
        <p:txBody>
          <a:bodyPr lIns="121917" tIns="60958" rIns="121917" bIns="121917" anchor="b" anchorCtr="0">
            <a:normAutofit fontScale="90000" lnSpcReduction="10000"/>
          </a:bodyPr>
          <a:lstStyle/>
          <a:p>
            <a:pPr lvl="0">
              <a:spcBef>
                <a:spcPct val="0"/>
              </a:spcBef>
              <a:defRPr/>
            </a:pPr>
            <a:r>
              <a:rPr lang="en-US" sz="2900" b="1" dirty="0" smtClean="0">
                <a:latin typeface="Century" pitchFamily="18" charset="0"/>
                <a:ea typeface="+mj-ea"/>
                <a:cs typeface="+mj-cs"/>
              </a:rPr>
              <a:t>Dr. H. S. Desai</a:t>
            </a:r>
            <a:br>
              <a:rPr lang="en-US" sz="2900" b="1" dirty="0" smtClean="0">
                <a:latin typeface="Century" pitchFamily="18" charset="0"/>
                <a:ea typeface="+mj-ea"/>
                <a:cs typeface="+mj-cs"/>
              </a:rPr>
            </a:br>
            <a:r>
              <a:rPr lang="en-US" sz="2500" dirty="0" smtClean="0">
                <a:latin typeface="Century" pitchFamily="18" charset="0"/>
                <a:ea typeface="+mj-ea"/>
                <a:cs typeface="+mj-cs"/>
              </a:rPr>
              <a:t>Deputy Commissioner </a:t>
            </a:r>
            <a:br>
              <a:rPr lang="en-US" sz="2500" dirty="0" smtClean="0">
                <a:latin typeface="Century" pitchFamily="18" charset="0"/>
                <a:ea typeface="+mj-ea"/>
                <a:cs typeface="+mj-cs"/>
              </a:rPr>
            </a:br>
            <a:r>
              <a:rPr lang="en-US" sz="2500" dirty="0" smtClean="0">
                <a:latin typeface="Century" pitchFamily="18" charset="0"/>
                <a:ea typeface="+mj-ea"/>
                <a:cs typeface="+mj-cs"/>
              </a:rPr>
              <a:t>(Health and Hospital),</a:t>
            </a:r>
            <a:br>
              <a:rPr lang="en-US" sz="2500" dirty="0" smtClean="0">
                <a:latin typeface="Century" pitchFamily="18" charset="0"/>
                <a:ea typeface="+mj-ea"/>
                <a:cs typeface="+mj-cs"/>
              </a:rPr>
            </a:br>
            <a:r>
              <a:rPr lang="en-US" sz="2500" dirty="0" smtClean="0">
                <a:latin typeface="Century" pitchFamily="18" charset="0"/>
                <a:ea typeface="+mj-ea"/>
                <a:cs typeface="+mj-cs"/>
              </a:rPr>
              <a:t>Surat Municipal Corporation, </a:t>
            </a:r>
            <a:br>
              <a:rPr lang="en-US" sz="2500" dirty="0" smtClean="0">
                <a:latin typeface="Century" pitchFamily="18" charset="0"/>
                <a:ea typeface="+mj-ea"/>
                <a:cs typeface="+mj-cs"/>
              </a:rPr>
            </a:br>
            <a:r>
              <a:rPr lang="en-US" sz="2500" dirty="0" err="1" smtClean="0">
                <a:latin typeface="Century" pitchFamily="18" charset="0"/>
                <a:ea typeface="+mj-ea"/>
                <a:cs typeface="+mj-cs"/>
              </a:rPr>
              <a:t>Muglisara</a:t>
            </a:r>
            <a:r>
              <a:rPr lang="en-US" sz="2500" dirty="0" smtClean="0">
                <a:latin typeface="Century" pitchFamily="18" charset="0"/>
                <a:ea typeface="+mj-ea"/>
                <a:cs typeface="+mj-cs"/>
              </a:rPr>
              <a:t>, Surat, India</a:t>
            </a:r>
            <a:br>
              <a:rPr lang="en-US" sz="2500" dirty="0" smtClean="0">
                <a:latin typeface="Century" pitchFamily="18" charset="0"/>
                <a:ea typeface="+mj-ea"/>
                <a:cs typeface="+mj-cs"/>
              </a:rPr>
            </a:br>
            <a:r>
              <a:rPr lang="en-US" sz="2500" dirty="0" smtClean="0">
                <a:latin typeface="Century" pitchFamily="18" charset="0"/>
                <a:ea typeface="+mj-ea"/>
                <a:cs typeface="+mj-cs"/>
              </a:rPr>
              <a:t>Email: desaihs@yahoo.com</a:t>
            </a:r>
            <a:br>
              <a:rPr lang="en-US" sz="2500" dirty="0" smtClean="0">
                <a:latin typeface="Century" pitchFamily="18" charset="0"/>
                <a:ea typeface="+mj-ea"/>
                <a:cs typeface="+mj-cs"/>
              </a:rPr>
            </a:br>
            <a:r>
              <a:rPr lang="en-US" sz="2500" dirty="0" smtClean="0">
                <a:latin typeface="Century" pitchFamily="18" charset="0"/>
                <a:ea typeface="+mj-ea"/>
                <a:cs typeface="+mj-cs"/>
              </a:rPr>
              <a:t>Mobile: +91-9724345014</a:t>
            </a:r>
          </a:p>
          <a:p>
            <a:pPr lvl="0">
              <a:spcBef>
                <a:spcPct val="0"/>
              </a:spcBef>
              <a:defRPr/>
            </a:pPr>
            <a:endParaRPr lang="en-US" sz="2500" b="1" dirty="0" smtClean="0">
              <a:latin typeface="Century" pitchFamily="18" charset="0"/>
              <a:ea typeface="+mj-ea"/>
              <a:cs typeface="+mj-cs"/>
            </a:endParaRPr>
          </a:p>
          <a:p>
            <a:pPr lvl="0">
              <a:spcBef>
                <a:spcPct val="0"/>
              </a:spcBef>
              <a:defRPr/>
            </a:pPr>
            <a:endParaRPr lang="en-US" sz="2500" b="1" dirty="0" smtClean="0">
              <a:latin typeface="Century" pitchFamily="18" charset="0"/>
              <a:ea typeface="+mj-ea"/>
              <a:cs typeface="+mj-cs"/>
            </a:endParaRPr>
          </a:p>
          <a:p>
            <a:pPr>
              <a:spcBef>
                <a:spcPct val="0"/>
              </a:spcBef>
              <a:defRPr/>
            </a:pPr>
            <a:r>
              <a:rPr lang="en-US" sz="2700" b="1" dirty="0" smtClean="0">
                <a:latin typeface="Century" pitchFamily="18" charset="0"/>
              </a:rPr>
              <a:t>Dr. Vikas Desai</a:t>
            </a:r>
            <a:br>
              <a:rPr lang="en-US" sz="2700" b="1" dirty="0" smtClean="0">
                <a:latin typeface="Century" pitchFamily="18" charset="0"/>
              </a:rPr>
            </a:br>
            <a:r>
              <a:rPr lang="en-US" sz="2700" dirty="0" smtClean="0">
                <a:latin typeface="Century" pitchFamily="18" charset="0"/>
              </a:rPr>
              <a:t>Technical Director</a:t>
            </a:r>
            <a:br>
              <a:rPr lang="en-US" sz="2700" dirty="0" smtClean="0">
                <a:latin typeface="Century" pitchFamily="18" charset="0"/>
              </a:rPr>
            </a:br>
            <a:r>
              <a:rPr lang="en-US" sz="2700" dirty="0" smtClean="0">
                <a:latin typeface="Century" pitchFamily="18" charset="0"/>
              </a:rPr>
              <a:t>UHCRC Surat, India</a:t>
            </a:r>
            <a:br>
              <a:rPr lang="en-US" sz="2700" dirty="0" smtClean="0">
                <a:latin typeface="Century" pitchFamily="18" charset="0"/>
              </a:rPr>
            </a:br>
            <a:r>
              <a:rPr lang="en-US" sz="2700" dirty="0" smtClean="0">
                <a:latin typeface="Century" pitchFamily="18" charset="0"/>
              </a:rPr>
              <a:t>Email: uhcrcsurat@gmail.com</a:t>
            </a:r>
            <a:br>
              <a:rPr lang="en-US" sz="2700" dirty="0" smtClean="0">
                <a:latin typeface="Century" pitchFamily="18" charset="0"/>
              </a:rPr>
            </a:br>
            <a:r>
              <a:rPr lang="en-US" sz="2700" dirty="0" smtClean="0">
                <a:latin typeface="Century" pitchFamily="18" charset="0"/>
              </a:rPr>
              <a:t>Mobile: +91-9825117259</a:t>
            </a:r>
          </a:p>
          <a:p>
            <a:pPr lvl="0">
              <a:spcBef>
                <a:spcPct val="0"/>
              </a:spcBef>
              <a:defRPr/>
            </a:pPr>
            <a:endParaRPr lang="en-US" sz="2500" b="1" dirty="0" smtClean="0">
              <a:latin typeface="Century" pitchFamily="18" charset="0"/>
              <a:ea typeface="+mj-ea"/>
              <a:cs typeface="+mj-cs"/>
            </a:endParaRPr>
          </a:p>
          <a:p>
            <a:pPr lvl="0">
              <a:spcBef>
                <a:spcPct val="0"/>
              </a:spcBef>
              <a:defRPr/>
            </a:pPr>
            <a:endParaRPr lang="en-US" sz="2900" b="1" dirty="0" smtClean="0">
              <a:latin typeface="Century" pitchFamily="18" charset="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10363200" cy="2133600"/>
          </a:xfrm>
        </p:spPr>
        <p:txBody>
          <a:bodyPr>
            <a:normAutofit/>
          </a:bodyPr>
          <a:lstStyle/>
          <a:p>
            <a:pPr algn="ctr"/>
            <a:r>
              <a:rPr lang="en-US" sz="5900" b="1" dirty="0" smtClean="0">
                <a:solidFill>
                  <a:schemeClr val="tx1"/>
                </a:solidFill>
              </a:rPr>
              <a:t>Thank You</a:t>
            </a:r>
            <a:endParaRPr lang="en-US" sz="59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363200" cy="1143000"/>
          </a:xfrm>
        </p:spPr>
        <p:txBody>
          <a:bodyPr>
            <a:normAutofit/>
          </a:bodyPr>
          <a:lstStyle/>
          <a:p>
            <a:pPr algn="ctr"/>
            <a:r>
              <a:rPr lang="en-US" b="1" dirty="0" smtClean="0"/>
              <a:t>Organogram of Corporation</a:t>
            </a:r>
            <a:endParaRPr lang="en-IN" b="1" dirty="0"/>
          </a:p>
        </p:txBody>
      </p:sp>
      <p:grpSp>
        <p:nvGrpSpPr>
          <p:cNvPr id="3" name="Content Placeholder 35"/>
          <p:cNvGrpSpPr>
            <a:grpSpLocks noGrp="1"/>
          </p:cNvGrpSpPr>
          <p:nvPr>
            <p:ph idx="1"/>
          </p:nvPr>
        </p:nvGrpSpPr>
        <p:grpSpPr bwMode="auto">
          <a:xfrm>
            <a:off x="1016000" y="1357298"/>
            <a:ext cx="10426229" cy="5109934"/>
            <a:chOff x="832" y="1308"/>
            <a:chExt cx="4944" cy="3037"/>
          </a:xfrm>
        </p:grpSpPr>
        <p:sp>
          <p:nvSpPr>
            <p:cNvPr id="5" name="Text Box 9"/>
            <p:cNvSpPr txBox="1">
              <a:spLocks noChangeArrowheads="1"/>
            </p:cNvSpPr>
            <p:nvPr/>
          </p:nvSpPr>
          <p:spPr bwMode="auto">
            <a:xfrm>
              <a:off x="4911" y="3277"/>
              <a:ext cx="528" cy="302"/>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S.W.M</a:t>
              </a:r>
            </a:p>
          </p:txBody>
        </p:sp>
        <p:grpSp>
          <p:nvGrpSpPr>
            <p:cNvPr id="4" name="Group 33"/>
            <p:cNvGrpSpPr>
              <a:grpSpLocks/>
            </p:cNvGrpSpPr>
            <p:nvPr/>
          </p:nvGrpSpPr>
          <p:grpSpPr bwMode="auto">
            <a:xfrm>
              <a:off x="832" y="1308"/>
              <a:ext cx="4944" cy="3037"/>
              <a:chOff x="377" y="886"/>
              <a:chExt cx="5071" cy="3037"/>
            </a:xfrm>
          </p:grpSpPr>
          <p:sp>
            <p:nvSpPr>
              <p:cNvPr id="7" name="Text Box 3"/>
              <p:cNvSpPr txBox="1">
                <a:spLocks noChangeArrowheads="1"/>
              </p:cNvSpPr>
              <p:nvPr/>
            </p:nvSpPr>
            <p:spPr bwMode="auto">
              <a:xfrm>
                <a:off x="1968" y="886"/>
                <a:ext cx="1744" cy="302"/>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COMMISSIONER</a:t>
                </a:r>
              </a:p>
            </p:txBody>
          </p:sp>
          <p:sp>
            <p:nvSpPr>
              <p:cNvPr id="8" name="Text Box 4"/>
              <p:cNvSpPr txBox="1">
                <a:spLocks noChangeArrowheads="1"/>
              </p:cNvSpPr>
              <p:nvPr/>
            </p:nvSpPr>
            <p:spPr bwMode="auto">
              <a:xfrm>
                <a:off x="1652" y="1402"/>
                <a:ext cx="2271" cy="796"/>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DEPUTY COMMISSIONER</a:t>
                </a:r>
              </a:p>
              <a:p>
                <a:pPr algn="ctr" fontAlgn="auto">
                  <a:spcBef>
                    <a:spcPts val="0"/>
                  </a:spcBef>
                  <a:spcAft>
                    <a:spcPts val="0"/>
                  </a:spcAft>
                  <a:defRPr/>
                </a:pPr>
                <a:r>
                  <a:rPr lang="en-US" sz="2700" dirty="0">
                    <a:cs typeface="Calibri" pitchFamily="34" charset="0"/>
                  </a:rPr>
                  <a:t>(Health &amp; Hospital)</a:t>
                </a:r>
              </a:p>
              <a:p>
                <a:pPr fontAlgn="auto">
                  <a:spcBef>
                    <a:spcPts val="0"/>
                  </a:spcBef>
                  <a:spcAft>
                    <a:spcPts val="0"/>
                  </a:spcAft>
                  <a:defRPr/>
                </a:pPr>
                <a:endParaRPr lang="en-US" sz="2700" dirty="0">
                  <a:cs typeface="Calibri" pitchFamily="34" charset="0"/>
                </a:endParaRPr>
              </a:p>
            </p:txBody>
          </p:sp>
          <p:sp>
            <p:nvSpPr>
              <p:cNvPr id="9" name="Text Box 5"/>
              <p:cNvSpPr txBox="1">
                <a:spLocks noChangeArrowheads="1"/>
              </p:cNvSpPr>
              <p:nvPr/>
            </p:nvSpPr>
            <p:spPr bwMode="auto">
              <a:xfrm>
                <a:off x="1008" y="2880"/>
                <a:ext cx="768" cy="104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Urban </a:t>
                </a:r>
              </a:p>
              <a:p>
                <a:pPr algn="ctr" fontAlgn="auto">
                  <a:spcBef>
                    <a:spcPts val="0"/>
                  </a:spcBef>
                  <a:spcAft>
                    <a:spcPts val="0"/>
                  </a:spcAft>
                  <a:defRPr/>
                </a:pPr>
                <a:r>
                  <a:rPr lang="en-US" sz="2700" dirty="0">
                    <a:cs typeface="Calibri" pitchFamily="34" charset="0"/>
                  </a:rPr>
                  <a:t>Health </a:t>
                </a:r>
              </a:p>
              <a:p>
                <a:pPr algn="ctr" fontAlgn="auto">
                  <a:spcBef>
                    <a:spcPts val="0"/>
                  </a:spcBef>
                  <a:spcAft>
                    <a:spcPts val="0"/>
                  </a:spcAft>
                  <a:defRPr/>
                </a:pPr>
                <a:r>
                  <a:rPr lang="en-US" sz="2700" dirty="0" smtClean="0">
                    <a:cs typeface="Calibri" pitchFamily="34" charset="0"/>
                  </a:rPr>
                  <a:t>Centers (41)</a:t>
                </a:r>
                <a:endParaRPr lang="en-US" sz="2700" dirty="0">
                  <a:cs typeface="Calibri" pitchFamily="34" charset="0"/>
                </a:endParaRPr>
              </a:p>
            </p:txBody>
          </p:sp>
          <p:sp>
            <p:nvSpPr>
              <p:cNvPr id="10" name="Text Box 6"/>
              <p:cNvSpPr txBox="1">
                <a:spLocks noChangeArrowheads="1"/>
              </p:cNvSpPr>
              <p:nvPr/>
            </p:nvSpPr>
            <p:spPr bwMode="auto">
              <a:xfrm>
                <a:off x="2188" y="2880"/>
                <a:ext cx="768" cy="302"/>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ICDS</a:t>
                </a:r>
              </a:p>
            </p:txBody>
          </p:sp>
          <p:sp>
            <p:nvSpPr>
              <p:cNvPr id="11" name="Text Box 7"/>
              <p:cNvSpPr txBox="1">
                <a:spLocks noChangeArrowheads="1"/>
              </p:cNvSpPr>
              <p:nvPr/>
            </p:nvSpPr>
            <p:spPr bwMode="auto">
              <a:xfrm>
                <a:off x="1616" y="2880"/>
                <a:ext cx="768" cy="796"/>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Family </a:t>
                </a:r>
                <a:r>
                  <a:rPr lang="en-US" sz="2700" dirty="0" smtClean="0">
                    <a:cs typeface="Calibri" pitchFamily="34" charset="0"/>
                  </a:rPr>
                  <a:t>Welfare (11) </a:t>
                </a:r>
                <a:endParaRPr lang="en-US" sz="2700" dirty="0">
                  <a:cs typeface="Calibri" pitchFamily="34" charset="0"/>
                </a:endParaRPr>
              </a:p>
            </p:txBody>
          </p:sp>
          <p:sp>
            <p:nvSpPr>
              <p:cNvPr id="12" name="Text Box 8"/>
              <p:cNvSpPr txBox="1">
                <a:spLocks noChangeArrowheads="1"/>
              </p:cNvSpPr>
              <p:nvPr/>
            </p:nvSpPr>
            <p:spPr bwMode="auto">
              <a:xfrm>
                <a:off x="2737" y="2880"/>
                <a:ext cx="769" cy="302"/>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VBDC</a:t>
                </a:r>
              </a:p>
            </p:txBody>
          </p:sp>
          <p:sp>
            <p:nvSpPr>
              <p:cNvPr id="13" name="Line 10"/>
              <p:cNvSpPr>
                <a:spLocks noChangeShapeType="1"/>
              </p:cNvSpPr>
              <p:nvPr/>
            </p:nvSpPr>
            <p:spPr bwMode="auto">
              <a:xfrm>
                <a:off x="2831" y="1152"/>
                <a:ext cx="0" cy="288"/>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14" name="Line 12"/>
              <p:cNvSpPr>
                <a:spLocks noChangeShapeType="1"/>
              </p:cNvSpPr>
              <p:nvPr/>
            </p:nvSpPr>
            <p:spPr bwMode="auto">
              <a:xfrm>
                <a:off x="1393" y="2592"/>
                <a:ext cx="4055" cy="6"/>
              </a:xfrm>
              <a:prstGeom prst="line">
                <a:avLst/>
              </a:prstGeom>
              <a:noFill/>
              <a:ln w="9525">
                <a:solidFill>
                  <a:schemeClr val="tx1"/>
                </a:solidFill>
                <a:miter lim="800000"/>
                <a:headEnd/>
                <a:tailEn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15" name="Line 13"/>
              <p:cNvSpPr>
                <a:spLocks noChangeShapeType="1"/>
              </p:cNvSpPr>
              <p:nvPr/>
            </p:nvSpPr>
            <p:spPr bwMode="auto">
              <a:xfrm>
                <a:off x="2831" y="2267"/>
                <a:ext cx="0" cy="288"/>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16" name="Line 14"/>
              <p:cNvSpPr>
                <a:spLocks noChangeShapeType="1"/>
              </p:cNvSpPr>
              <p:nvPr/>
            </p:nvSpPr>
            <p:spPr bwMode="auto">
              <a:xfrm>
                <a:off x="1392" y="2592"/>
                <a:ext cx="0" cy="24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17" name="Line 15"/>
              <p:cNvSpPr>
                <a:spLocks noChangeShapeType="1"/>
              </p:cNvSpPr>
              <p:nvPr/>
            </p:nvSpPr>
            <p:spPr bwMode="auto">
              <a:xfrm>
                <a:off x="2000" y="2592"/>
                <a:ext cx="0" cy="24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18" name="Line 16"/>
              <p:cNvSpPr>
                <a:spLocks noChangeShapeType="1"/>
              </p:cNvSpPr>
              <p:nvPr/>
            </p:nvSpPr>
            <p:spPr bwMode="auto">
              <a:xfrm>
                <a:off x="2572" y="2592"/>
                <a:ext cx="0" cy="24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19" name="Line 17"/>
              <p:cNvSpPr>
                <a:spLocks noChangeShapeType="1"/>
              </p:cNvSpPr>
              <p:nvPr/>
            </p:nvSpPr>
            <p:spPr bwMode="auto">
              <a:xfrm>
                <a:off x="3650" y="2598"/>
                <a:ext cx="0" cy="24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20" name="Line 18"/>
              <p:cNvSpPr>
                <a:spLocks noChangeShapeType="1"/>
              </p:cNvSpPr>
              <p:nvPr/>
            </p:nvSpPr>
            <p:spPr bwMode="auto">
              <a:xfrm>
                <a:off x="4841" y="2598"/>
                <a:ext cx="0" cy="24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21" name="Text Box 19"/>
              <p:cNvSpPr txBox="1">
                <a:spLocks noChangeArrowheads="1"/>
              </p:cNvSpPr>
              <p:nvPr/>
            </p:nvSpPr>
            <p:spPr bwMode="auto">
              <a:xfrm>
                <a:off x="2096" y="1785"/>
                <a:ext cx="2272" cy="549"/>
              </a:xfrm>
              <a:prstGeom prst="rect">
                <a:avLst/>
              </a:prstGeom>
              <a:noFill/>
              <a:ln w="9525">
                <a:noFill/>
                <a:miter lim="800000"/>
                <a:headEnd/>
                <a:tailEnd/>
              </a:ln>
            </p:spPr>
            <p:txBody>
              <a:bodyPr>
                <a:spAutoFit/>
              </a:bodyPr>
              <a:lstStyle/>
              <a:p>
                <a:pPr fontAlgn="auto">
                  <a:spcBef>
                    <a:spcPts val="0"/>
                  </a:spcBef>
                  <a:spcAft>
                    <a:spcPts val="0"/>
                  </a:spcAft>
                  <a:defRPr/>
                </a:pPr>
                <a:endParaRPr lang="en-US" sz="2700" dirty="0">
                  <a:cs typeface="Calibri" pitchFamily="34" charset="0"/>
                </a:endParaRPr>
              </a:p>
              <a:p>
                <a:pPr fontAlgn="auto">
                  <a:spcBef>
                    <a:spcPts val="0"/>
                  </a:spcBef>
                  <a:spcAft>
                    <a:spcPts val="0"/>
                  </a:spcAft>
                  <a:defRPr/>
                </a:pPr>
                <a:r>
                  <a:rPr lang="en-US" sz="2700" dirty="0">
                    <a:cs typeface="Calibri" pitchFamily="34" charset="0"/>
                  </a:rPr>
                  <a:t>MEDICAL OFFICER OF HEALTH</a:t>
                </a:r>
              </a:p>
            </p:txBody>
          </p:sp>
          <p:sp>
            <p:nvSpPr>
              <p:cNvPr id="22" name="Line 20"/>
              <p:cNvSpPr>
                <a:spLocks noChangeShapeType="1"/>
              </p:cNvSpPr>
              <p:nvPr/>
            </p:nvSpPr>
            <p:spPr bwMode="auto">
              <a:xfrm>
                <a:off x="2831" y="1796"/>
                <a:ext cx="0" cy="288"/>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23" name="Text Box 22"/>
              <p:cNvSpPr txBox="1">
                <a:spLocks noChangeArrowheads="1"/>
              </p:cNvSpPr>
              <p:nvPr/>
            </p:nvSpPr>
            <p:spPr bwMode="auto">
              <a:xfrm>
                <a:off x="377" y="2339"/>
                <a:ext cx="912" cy="549"/>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Dy. M.O.H.</a:t>
                </a:r>
              </a:p>
              <a:p>
                <a:pPr algn="ctr" fontAlgn="auto">
                  <a:spcBef>
                    <a:spcPts val="0"/>
                  </a:spcBef>
                  <a:spcAft>
                    <a:spcPts val="0"/>
                  </a:spcAft>
                  <a:defRPr/>
                </a:pPr>
                <a:r>
                  <a:rPr lang="en-US" sz="2700" dirty="0">
                    <a:cs typeface="Calibri" pitchFamily="34" charset="0"/>
                  </a:rPr>
                  <a:t>(Zone Level)</a:t>
                </a:r>
              </a:p>
            </p:txBody>
          </p:sp>
          <p:sp>
            <p:nvSpPr>
              <p:cNvPr id="24" name="Text Box 23"/>
              <p:cNvSpPr txBox="1">
                <a:spLocks noChangeArrowheads="1"/>
              </p:cNvSpPr>
              <p:nvPr/>
            </p:nvSpPr>
            <p:spPr bwMode="auto">
              <a:xfrm>
                <a:off x="469" y="1703"/>
                <a:ext cx="1440" cy="302"/>
              </a:xfrm>
              <a:prstGeom prst="rect">
                <a:avLst/>
              </a:prstGeom>
              <a:noFill/>
              <a:ln w="9525">
                <a:noFill/>
                <a:miter lim="800000"/>
                <a:headEnd/>
                <a:tailEnd/>
              </a:ln>
            </p:spPr>
            <p:txBody>
              <a:bodyPr>
                <a:spAutoFit/>
              </a:bodyPr>
              <a:lstStyle/>
              <a:p>
                <a:pPr fontAlgn="auto">
                  <a:spcBef>
                    <a:spcPts val="0"/>
                  </a:spcBef>
                  <a:spcAft>
                    <a:spcPts val="0"/>
                  </a:spcAft>
                  <a:defRPr/>
                </a:pPr>
                <a:r>
                  <a:rPr lang="en-US" sz="2700" dirty="0" smtClean="0">
                    <a:cs typeface="Calibri" pitchFamily="34" charset="0"/>
                  </a:rPr>
                  <a:t>Asst. Commissioner</a:t>
                </a:r>
                <a:endParaRPr lang="en-US" sz="2700" dirty="0">
                  <a:cs typeface="Calibri" pitchFamily="34" charset="0"/>
                </a:endParaRPr>
              </a:p>
            </p:txBody>
          </p:sp>
          <p:sp>
            <p:nvSpPr>
              <p:cNvPr id="25" name="Line 24"/>
              <p:cNvSpPr>
                <a:spLocks noChangeShapeType="1"/>
              </p:cNvSpPr>
              <p:nvPr/>
            </p:nvSpPr>
            <p:spPr bwMode="auto">
              <a:xfrm>
                <a:off x="1071" y="1957"/>
                <a:ext cx="0" cy="288"/>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26" name="Text Box 25"/>
              <p:cNvSpPr txBox="1">
                <a:spLocks noChangeArrowheads="1"/>
              </p:cNvSpPr>
              <p:nvPr/>
            </p:nvSpPr>
            <p:spPr bwMode="auto">
              <a:xfrm>
                <a:off x="654" y="1023"/>
                <a:ext cx="1439" cy="549"/>
              </a:xfrm>
              <a:prstGeom prst="rect">
                <a:avLst/>
              </a:prstGeom>
              <a:noFill/>
              <a:ln w="9525">
                <a:noFill/>
                <a:miter lim="800000"/>
                <a:headEnd/>
                <a:tailEnd/>
              </a:ln>
            </p:spPr>
            <p:txBody>
              <a:bodyPr>
                <a:spAutoFit/>
              </a:bodyPr>
              <a:lstStyle/>
              <a:p>
                <a:pPr fontAlgn="auto">
                  <a:spcBef>
                    <a:spcPts val="0"/>
                  </a:spcBef>
                  <a:spcAft>
                    <a:spcPts val="0"/>
                  </a:spcAft>
                  <a:defRPr/>
                </a:pPr>
                <a:endParaRPr lang="en-US" sz="2700" dirty="0">
                  <a:cs typeface="Calibri" pitchFamily="34" charset="0"/>
                </a:endParaRPr>
              </a:p>
              <a:p>
                <a:pPr fontAlgn="auto">
                  <a:spcBef>
                    <a:spcPts val="0"/>
                  </a:spcBef>
                  <a:spcAft>
                    <a:spcPts val="0"/>
                  </a:spcAft>
                  <a:defRPr/>
                </a:pPr>
                <a:r>
                  <a:rPr lang="en-US" sz="2700" dirty="0">
                    <a:cs typeface="Calibri" pitchFamily="34" charset="0"/>
                  </a:rPr>
                  <a:t>Zonal Head</a:t>
                </a:r>
              </a:p>
            </p:txBody>
          </p:sp>
          <p:sp>
            <p:nvSpPr>
              <p:cNvPr id="27" name="Line 26"/>
              <p:cNvSpPr>
                <a:spLocks noChangeShapeType="1"/>
              </p:cNvSpPr>
              <p:nvPr/>
            </p:nvSpPr>
            <p:spPr bwMode="auto">
              <a:xfrm>
                <a:off x="1071" y="1405"/>
                <a:ext cx="0" cy="288"/>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28" name="Line 27"/>
              <p:cNvSpPr>
                <a:spLocks noChangeShapeType="1"/>
              </p:cNvSpPr>
              <p:nvPr/>
            </p:nvSpPr>
            <p:spPr bwMode="auto">
              <a:xfrm flipH="1" flipV="1">
                <a:off x="1489" y="2372"/>
                <a:ext cx="1343" cy="31"/>
              </a:xfrm>
              <a:prstGeom prst="line">
                <a:avLst/>
              </a:prstGeom>
              <a:noFill/>
              <a:ln w="9525">
                <a:solidFill>
                  <a:schemeClr val="tx1"/>
                </a:solidFill>
                <a:round/>
                <a:headEnd/>
                <a:tailEnd type="triangle" w="med" len="med"/>
              </a:ln>
            </p:spPr>
            <p:txBody>
              <a:bodyPr/>
              <a:lstStyle/>
              <a:p>
                <a:pPr fontAlgn="auto">
                  <a:spcBef>
                    <a:spcPts val="0"/>
                  </a:spcBef>
                  <a:spcAft>
                    <a:spcPts val="0"/>
                  </a:spcAft>
                  <a:defRPr/>
                </a:pPr>
                <a:endParaRPr lang="en-IN" sz="2700" dirty="0">
                  <a:latin typeface="+mn-lt"/>
                  <a:cs typeface="Calibri" pitchFamily="34" charset="0"/>
                </a:endParaRPr>
              </a:p>
            </p:txBody>
          </p:sp>
          <p:sp>
            <p:nvSpPr>
              <p:cNvPr id="29" name="Text Box 29"/>
              <p:cNvSpPr txBox="1">
                <a:spLocks noChangeArrowheads="1"/>
              </p:cNvSpPr>
              <p:nvPr/>
            </p:nvSpPr>
            <p:spPr bwMode="auto">
              <a:xfrm>
                <a:off x="3276" y="2855"/>
                <a:ext cx="768" cy="561"/>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Food Hygiene</a:t>
                </a:r>
              </a:p>
            </p:txBody>
          </p:sp>
          <p:sp>
            <p:nvSpPr>
              <p:cNvPr id="30" name="Line 30"/>
              <p:cNvSpPr>
                <a:spLocks noChangeShapeType="1"/>
              </p:cNvSpPr>
              <p:nvPr/>
            </p:nvSpPr>
            <p:spPr bwMode="auto">
              <a:xfrm>
                <a:off x="3122" y="2592"/>
                <a:ext cx="0" cy="24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31" name="Line 31"/>
              <p:cNvSpPr>
                <a:spLocks noChangeShapeType="1"/>
              </p:cNvSpPr>
              <p:nvPr/>
            </p:nvSpPr>
            <p:spPr bwMode="auto">
              <a:xfrm>
                <a:off x="4257" y="2598"/>
                <a:ext cx="0" cy="240"/>
              </a:xfrm>
              <a:prstGeom prst="line">
                <a:avLst/>
              </a:prstGeom>
              <a:noFill/>
              <a:ln w="9525">
                <a:solidFill>
                  <a:schemeClr val="tx1"/>
                </a:solidFill>
                <a:miter lim="800000"/>
                <a:headEnd/>
                <a:tailEnd type="triangle" w="med" len="med"/>
              </a:ln>
            </p:spPr>
            <p:txBody>
              <a:bodyPr wrap="none"/>
              <a:lstStyle/>
              <a:p>
                <a:pPr fontAlgn="auto">
                  <a:spcBef>
                    <a:spcPts val="0"/>
                  </a:spcBef>
                  <a:spcAft>
                    <a:spcPts val="0"/>
                  </a:spcAft>
                  <a:defRPr/>
                </a:pPr>
                <a:endParaRPr lang="en-IN" sz="2700" dirty="0">
                  <a:latin typeface="+mn-lt"/>
                  <a:cs typeface="Calibri" pitchFamily="34" charset="0"/>
                </a:endParaRPr>
              </a:p>
            </p:txBody>
          </p:sp>
          <p:sp>
            <p:nvSpPr>
              <p:cNvPr id="32" name="Text Box 32"/>
              <p:cNvSpPr txBox="1">
                <a:spLocks noChangeArrowheads="1"/>
              </p:cNvSpPr>
              <p:nvPr/>
            </p:nvSpPr>
            <p:spPr bwMode="auto">
              <a:xfrm>
                <a:off x="3907" y="2855"/>
                <a:ext cx="768" cy="104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700" dirty="0">
                    <a:cs typeface="Calibri" pitchFamily="34" charset="0"/>
                  </a:rPr>
                  <a:t>Birth </a:t>
                </a:r>
                <a:r>
                  <a:rPr lang="en-US" sz="2700" dirty="0" smtClean="0">
                    <a:cs typeface="Calibri" pitchFamily="34" charset="0"/>
                  </a:rPr>
                  <a:t>, Death &amp; Marriage </a:t>
                </a:r>
              </a:p>
              <a:p>
                <a:pPr algn="ctr" fontAlgn="auto">
                  <a:spcBef>
                    <a:spcPts val="0"/>
                  </a:spcBef>
                  <a:spcAft>
                    <a:spcPts val="0"/>
                  </a:spcAft>
                  <a:defRPr/>
                </a:pPr>
                <a:r>
                  <a:rPr lang="en-US" sz="2700" dirty="0" smtClean="0">
                    <a:cs typeface="Calibri" pitchFamily="34" charset="0"/>
                  </a:rPr>
                  <a:t>Reg.</a:t>
                </a:r>
                <a:endParaRPr lang="en-US" sz="2700" dirty="0">
                  <a:cs typeface="Calibri" pitchFamily="34" charset="0"/>
                </a:endParaRPr>
              </a:p>
            </p:txBody>
          </p:sp>
        </p:grpSp>
      </p:grpSp>
      <p:sp>
        <p:nvSpPr>
          <p:cNvPr id="33" name="Line 30"/>
          <p:cNvSpPr>
            <a:spLocks noChangeShapeType="1"/>
          </p:cNvSpPr>
          <p:nvPr/>
        </p:nvSpPr>
        <p:spPr bwMode="auto">
          <a:xfrm>
            <a:off x="11480800" y="4208026"/>
            <a:ext cx="0" cy="403815"/>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effectLst>
                <a:outerShdw blurRad="38100" dist="38100" dir="2700000" algn="tl">
                  <a:srgbClr val="000000">
                    <a:alpha val="43137"/>
                  </a:srgbClr>
                </a:outerShdw>
              </a:effectLst>
              <a:latin typeface="+mn-lt"/>
              <a:cs typeface="Calibri" pitchFamily="34" charset="0"/>
            </a:endParaRPr>
          </a:p>
        </p:txBody>
      </p:sp>
      <p:sp>
        <p:nvSpPr>
          <p:cNvPr id="34" name="Text Box 9"/>
          <p:cNvSpPr txBox="1">
            <a:spLocks noChangeArrowheads="1"/>
          </p:cNvSpPr>
          <p:nvPr/>
        </p:nvSpPr>
        <p:spPr bwMode="auto">
          <a:xfrm>
            <a:off x="10769601" y="4725144"/>
            <a:ext cx="1354185" cy="492438"/>
          </a:xfrm>
          <a:prstGeom prst="rect">
            <a:avLst/>
          </a:prstGeom>
          <a:noFill/>
          <a:ln w="9525">
            <a:noFill/>
            <a:miter lim="800000"/>
            <a:headEnd/>
            <a:tailEnd/>
          </a:ln>
        </p:spPr>
        <p:txBody>
          <a:bodyPr wrap="square" lIns="121917" tIns="60958" rIns="121917" bIns="60958">
            <a:spAutoFit/>
          </a:bodyPr>
          <a:lstStyle/>
          <a:p>
            <a:pPr algn="ctr" fontAlgn="auto">
              <a:spcBef>
                <a:spcPts val="0"/>
              </a:spcBef>
              <a:spcAft>
                <a:spcPts val="0"/>
              </a:spcAft>
              <a:defRPr/>
            </a:pPr>
            <a:r>
              <a:rPr lang="en-US" sz="2400" dirty="0" smtClean="0">
                <a:latin typeface="+mn-lt"/>
                <a:cs typeface="Times New Roman" pitchFamily="18" charset="0"/>
              </a:rPr>
              <a:t>RNTCP</a:t>
            </a:r>
            <a:endParaRPr lang="en-US" sz="2800"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0871200" cy="1143000"/>
          </a:xfrm>
        </p:spPr>
        <p:txBody>
          <a:bodyPr>
            <a:noAutofit/>
          </a:bodyPr>
          <a:lstStyle/>
          <a:p>
            <a:pPr algn="ctr"/>
            <a:r>
              <a:rPr lang="en-US" b="1" dirty="0" smtClean="0"/>
              <a:t>Organogram of City Health Facilities</a:t>
            </a:r>
            <a:endParaRPr lang="en-US" b="1" dirty="0"/>
          </a:p>
        </p:txBody>
      </p:sp>
      <p:pic>
        <p:nvPicPr>
          <p:cNvPr id="3076" name="Picture 4"/>
          <p:cNvPicPr>
            <a:picLocks noChangeAspect="1" noChangeArrowheads="1"/>
          </p:cNvPicPr>
          <p:nvPr/>
        </p:nvPicPr>
        <p:blipFill>
          <a:blip r:embed="rId2"/>
          <a:srcRect/>
          <a:stretch>
            <a:fillRect/>
          </a:stretch>
        </p:blipFill>
        <p:spPr bwMode="auto">
          <a:xfrm>
            <a:off x="406400" y="1143000"/>
            <a:ext cx="9956800" cy="5410200"/>
          </a:xfrm>
          <a:prstGeom prst="rect">
            <a:avLst/>
          </a:prstGeom>
          <a:noFill/>
          <a:ln w="9525">
            <a:noFill/>
            <a:miter lim="800000"/>
            <a:headEnd/>
            <a:tailEnd/>
          </a:ln>
          <a:effectLst/>
        </p:spPr>
      </p:pic>
      <p:sp>
        <p:nvSpPr>
          <p:cNvPr id="4" name="TextBox 3"/>
          <p:cNvSpPr txBox="1"/>
          <p:nvPr/>
        </p:nvSpPr>
        <p:spPr>
          <a:xfrm>
            <a:off x="7620000" y="1143003"/>
            <a:ext cx="4368800" cy="1523490"/>
          </a:xfrm>
          <a:prstGeom prst="rect">
            <a:avLst/>
          </a:prstGeom>
          <a:noFill/>
        </p:spPr>
        <p:txBody>
          <a:bodyPr wrap="square" lIns="121917" tIns="60958" rIns="121917" bIns="60958" rtlCol="0">
            <a:spAutoFit/>
          </a:bodyPr>
          <a:lstStyle/>
          <a:p>
            <a:r>
              <a:rPr lang="en-US" b="1" dirty="0" smtClean="0">
                <a:latin typeface="Century Schoolbook" pitchFamily="18" charset="0"/>
              </a:rPr>
              <a:t>As per Census 2011</a:t>
            </a:r>
            <a:r>
              <a:rPr lang="en-US" dirty="0" smtClean="0">
                <a:latin typeface="Century Schoolbook" pitchFamily="18" charset="0"/>
              </a:rPr>
              <a:t>,</a:t>
            </a:r>
          </a:p>
          <a:p>
            <a:r>
              <a:rPr lang="en-US" b="1" dirty="0" smtClean="0">
                <a:latin typeface="Century Schoolbook" pitchFamily="18" charset="0"/>
              </a:rPr>
              <a:t>Total Population:  </a:t>
            </a:r>
            <a:r>
              <a:rPr lang="en-US" sz="2100" b="1" dirty="0" smtClean="0">
                <a:solidFill>
                  <a:srgbClr val="FF0000"/>
                </a:solidFill>
                <a:latin typeface="Century Schoolbook" pitchFamily="18" charset="0"/>
              </a:rPr>
              <a:t>4461026</a:t>
            </a:r>
          </a:p>
          <a:p>
            <a:endParaRPr lang="en-US" sz="1300" dirty="0" smtClean="0">
              <a:latin typeface="Century Schoolbook" pitchFamily="18" charset="0"/>
            </a:endParaRPr>
          </a:p>
          <a:p>
            <a:r>
              <a:rPr lang="en-US" b="1" dirty="0" smtClean="0">
                <a:latin typeface="Century Schoolbook" pitchFamily="18" charset="0"/>
              </a:rPr>
              <a:t>Slum/ slum like Population: </a:t>
            </a:r>
            <a:r>
              <a:rPr lang="en-US" sz="2100" b="1" dirty="0" smtClean="0">
                <a:solidFill>
                  <a:srgbClr val="FF0000"/>
                </a:solidFill>
                <a:latin typeface="Century Schoolbook" pitchFamily="18" charset="0"/>
              </a:rPr>
              <a:t>1807241</a:t>
            </a:r>
            <a:endParaRPr lang="en-US" b="1" dirty="0" smtClean="0">
              <a:solidFill>
                <a:srgbClr val="FF0000"/>
              </a:solidFill>
              <a:latin typeface="Century Schoolbook"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406400" y="304800"/>
            <a:ext cx="114808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9592"/>
            <a:ext cx="10871200" cy="1143000"/>
          </a:xfrm>
        </p:spPr>
        <p:txBody>
          <a:bodyPr>
            <a:noAutofit/>
          </a:bodyPr>
          <a:lstStyle/>
          <a:p>
            <a:pPr marL="487668" indent="-377943">
              <a:buClr>
                <a:schemeClr val="accent1"/>
              </a:buClr>
              <a:buSzPct val="80000"/>
              <a:defRPr/>
            </a:pPr>
            <a:r>
              <a:rPr lang="en-US" sz="3700" b="1" dirty="0" smtClean="0"/>
              <a:t>Management &amp; Referral Arrangement </a:t>
            </a:r>
            <a:br>
              <a:rPr lang="en-US" sz="3700" b="1" dirty="0" smtClean="0"/>
            </a:br>
            <a:r>
              <a:rPr lang="en-US" sz="3700" b="1" dirty="0" smtClean="0"/>
              <a:t>at UHCs</a:t>
            </a:r>
            <a:endParaRPr lang="en-IN" sz="3700" b="1" dirty="0"/>
          </a:p>
        </p:txBody>
      </p:sp>
      <p:sp>
        <p:nvSpPr>
          <p:cNvPr id="4" name="TextBox 3"/>
          <p:cNvSpPr txBox="1"/>
          <p:nvPr/>
        </p:nvSpPr>
        <p:spPr>
          <a:xfrm>
            <a:off x="822987" y="1274672"/>
            <a:ext cx="1920213" cy="400105"/>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r>
              <a:rPr lang="en-US" b="1" dirty="0" smtClean="0">
                <a:latin typeface="Times New Roman" pitchFamily="18" charset="0"/>
                <a:cs typeface="Times New Roman" pitchFamily="18" charset="0"/>
              </a:rPr>
              <a:t>RMNCH+A</a:t>
            </a:r>
            <a:endParaRPr lang="en-IN" b="1" dirty="0">
              <a:latin typeface="Times New Roman" pitchFamily="18" charset="0"/>
              <a:cs typeface="Times New Roman" pitchFamily="18" charset="0"/>
            </a:endParaRPr>
          </a:p>
        </p:txBody>
      </p:sp>
      <p:sp>
        <p:nvSpPr>
          <p:cNvPr id="5" name="TextBox 4"/>
          <p:cNvSpPr txBox="1"/>
          <p:nvPr/>
        </p:nvSpPr>
        <p:spPr>
          <a:xfrm>
            <a:off x="3991792" y="1279682"/>
            <a:ext cx="1809763" cy="400105"/>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r>
              <a:rPr lang="en-US" b="1" dirty="0" smtClean="0">
                <a:latin typeface="Times New Roman" pitchFamily="18" charset="0"/>
                <a:cs typeface="Times New Roman" pitchFamily="18" charset="0"/>
              </a:rPr>
              <a:t>NVBDCP</a:t>
            </a:r>
            <a:endParaRPr lang="en-IN" b="1" dirty="0">
              <a:latin typeface="Times New Roman" pitchFamily="18" charset="0"/>
              <a:cs typeface="Times New Roman" pitchFamily="18" charset="0"/>
            </a:endParaRPr>
          </a:p>
        </p:txBody>
      </p:sp>
      <p:sp>
        <p:nvSpPr>
          <p:cNvPr id="6" name="TextBox 5"/>
          <p:cNvSpPr txBox="1"/>
          <p:nvPr/>
        </p:nvSpPr>
        <p:spPr>
          <a:xfrm>
            <a:off x="5801555" y="1279682"/>
            <a:ext cx="1536171" cy="400105"/>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r>
              <a:rPr lang="en-US" b="1" dirty="0" smtClean="0">
                <a:latin typeface="Times New Roman" pitchFamily="18" charset="0"/>
                <a:cs typeface="Times New Roman" pitchFamily="18" charset="0"/>
              </a:rPr>
              <a:t>RNCTP</a:t>
            </a:r>
            <a:endParaRPr lang="en-IN" b="1" dirty="0">
              <a:latin typeface="Times New Roman" pitchFamily="18" charset="0"/>
              <a:cs typeface="Times New Roman" pitchFamily="18" charset="0"/>
            </a:endParaRPr>
          </a:p>
        </p:txBody>
      </p:sp>
      <p:sp>
        <p:nvSpPr>
          <p:cNvPr id="7" name="TextBox 6"/>
          <p:cNvSpPr txBox="1"/>
          <p:nvPr/>
        </p:nvSpPr>
        <p:spPr>
          <a:xfrm>
            <a:off x="9789923" y="1279682"/>
            <a:ext cx="1536171" cy="400105"/>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pPr algn="ctr"/>
            <a:r>
              <a:rPr lang="en-US" b="1" dirty="0" smtClean="0">
                <a:latin typeface="Times New Roman" pitchFamily="18" charset="0"/>
                <a:cs typeface="Times New Roman" pitchFamily="18" charset="0"/>
              </a:rPr>
              <a:t>ICDS</a:t>
            </a:r>
            <a:endParaRPr lang="en-IN" b="1" dirty="0">
              <a:latin typeface="Times New Roman" pitchFamily="18" charset="0"/>
              <a:cs typeface="Times New Roman" pitchFamily="18" charset="0"/>
            </a:endParaRPr>
          </a:p>
        </p:txBody>
      </p:sp>
      <p:sp>
        <p:nvSpPr>
          <p:cNvPr id="8" name="TextBox 7"/>
          <p:cNvSpPr txBox="1"/>
          <p:nvPr/>
        </p:nvSpPr>
        <p:spPr>
          <a:xfrm>
            <a:off x="3991792" y="1615757"/>
            <a:ext cx="3524275" cy="400105"/>
          </a:xfrm>
          <a:prstGeom prst="rect">
            <a:avLst/>
          </a:prstGeom>
          <a:noFill/>
        </p:spPr>
        <p:txBody>
          <a:bodyPr wrap="square" lIns="121917" tIns="60958" rIns="121917" bIns="60958" rtlCol="0">
            <a:spAutoFit/>
          </a:bodyPr>
          <a:lstStyle/>
          <a:p>
            <a:r>
              <a:rPr lang="en-US" b="1" dirty="0" smtClean="0">
                <a:latin typeface="Times New Roman" pitchFamily="18" charset="0"/>
                <a:cs typeface="Times New Roman" pitchFamily="18" charset="0"/>
              </a:rPr>
              <a:t>Medical Officer at UHC</a:t>
            </a:r>
            <a:endParaRPr lang="en-IN" b="1" dirty="0">
              <a:latin typeface="Times New Roman" pitchFamily="18" charset="0"/>
              <a:cs typeface="Times New Roman" pitchFamily="18" charset="0"/>
            </a:endParaRPr>
          </a:p>
        </p:txBody>
      </p:sp>
      <p:sp>
        <p:nvSpPr>
          <p:cNvPr id="10" name="TextBox 9"/>
          <p:cNvSpPr txBox="1"/>
          <p:nvPr/>
        </p:nvSpPr>
        <p:spPr>
          <a:xfrm>
            <a:off x="848520" y="2761664"/>
            <a:ext cx="1920213" cy="400105"/>
          </a:xfrm>
          <a:prstGeom prst="rect">
            <a:avLst/>
          </a:prstGeom>
          <a:noFill/>
        </p:spPr>
        <p:txBody>
          <a:bodyPr wrap="square" lIns="121917" tIns="60958" rIns="121917" bIns="60958" rtlCol="0">
            <a:spAutoFit/>
          </a:bodyPr>
          <a:lstStyle/>
          <a:p>
            <a:r>
              <a:rPr lang="en-US" dirty="0" smtClean="0">
                <a:latin typeface="Times New Roman" pitchFamily="18" charset="0"/>
                <a:cs typeface="Times New Roman" pitchFamily="18" charset="0"/>
              </a:rPr>
              <a:t>FHS/LHV</a:t>
            </a:r>
            <a:endParaRPr lang="en-IN" dirty="0">
              <a:latin typeface="Times New Roman" pitchFamily="18" charset="0"/>
              <a:cs typeface="Times New Roman" pitchFamily="18" charset="0"/>
            </a:endParaRPr>
          </a:p>
        </p:txBody>
      </p:sp>
      <p:sp>
        <p:nvSpPr>
          <p:cNvPr id="11" name="TextBox 10"/>
          <p:cNvSpPr txBox="1"/>
          <p:nvPr/>
        </p:nvSpPr>
        <p:spPr>
          <a:xfrm>
            <a:off x="848520" y="3559624"/>
            <a:ext cx="1920213" cy="400105"/>
          </a:xfrm>
          <a:prstGeom prst="rect">
            <a:avLst/>
          </a:prstGeom>
          <a:noFill/>
        </p:spPr>
        <p:txBody>
          <a:bodyPr wrap="square" lIns="121917" tIns="60958" rIns="121917" bIns="60958" rtlCol="0">
            <a:spAutoFit/>
          </a:bodyPr>
          <a:lstStyle/>
          <a:p>
            <a:r>
              <a:rPr lang="en-US" dirty="0" smtClean="0">
                <a:latin typeface="Times New Roman" pitchFamily="18" charset="0"/>
                <a:cs typeface="Times New Roman" pitchFamily="18" charset="0"/>
              </a:rPr>
              <a:t>ANM/FHW</a:t>
            </a:r>
            <a:endParaRPr lang="en-IN" dirty="0">
              <a:latin typeface="Times New Roman" pitchFamily="18" charset="0"/>
              <a:cs typeface="Times New Roman" pitchFamily="18" charset="0"/>
            </a:endParaRPr>
          </a:p>
        </p:txBody>
      </p:sp>
      <p:sp>
        <p:nvSpPr>
          <p:cNvPr id="12" name="TextBox 11"/>
          <p:cNvSpPr txBox="1"/>
          <p:nvPr/>
        </p:nvSpPr>
        <p:spPr>
          <a:xfrm>
            <a:off x="943771" y="4343400"/>
            <a:ext cx="1920213" cy="400105"/>
          </a:xfrm>
          <a:prstGeom prst="rect">
            <a:avLst/>
          </a:prstGeom>
          <a:noFill/>
        </p:spPr>
        <p:txBody>
          <a:bodyPr wrap="square" lIns="121917" tIns="60958" rIns="121917" bIns="60958" rtlCol="0">
            <a:spAutoFit/>
          </a:bodyPr>
          <a:lstStyle/>
          <a:p>
            <a:r>
              <a:rPr lang="en-US" dirty="0" smtClean="0">
                <a:latin typeface="Times New Roman" pitchFamily="18" charset="0"/>
                <a:cs typeface="Times New Roman" pitchFamily="18" charset="0"/>
              </a:rPr>
              <a:t>ASHA</a:t>
            </a:r>
            <a:endParaRPr lang="en-IN" dirty="0">
              <a:latin typeface="Times New Roman" pitchFamily="18" charset="0"/>
              <a:cs typeface="Times New Roman" pitchFamily="18" charset="0"/>
            </a:endParaRPr>
          </a:p>
        </p:txBody>
      </p:sp>
      <p:sp>
        <p:nvSpPr>
          <p:cNvPr id="13" name="TextBox 12"/>
          <p:cNvSpPr txBox="1"/>
          <p:nvPr/>
        </p:nvSpPr>
        <p:spPr>
          <a:xfrm>
            <a:off x="7325565" y="1279682"/>
            <a:ext cx="1726672" cy="400105"/>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r>
              <a:rPr lang="en-US" b="1" dirty="0" smtClean="0">
                <a:latin typeface="Times New Roman" pitchFamily="18" charset="0"/>
                <a:cs typeface="Times New Roman" pitchFamily="18" charset="0"/>
              </a:rPr>
              <a:t>UIP</a:t>
            </a:r>
            <a:endParaRPr lang="en-IN" b="1" dirty="0">
              <a:latin typeface="Times New Roman" pitchFamily="18" charset="0"/>
              <a:cs typeface="Times New Roman" pitchFamily="18" charset="0"/>
            </a:endParaRPr>
          </a:p>
        </p:txBody>
      </p:sp>
      <p:sp>
        <p:nvSpPr>
          <p:cNvPr id="14" name="TextBox 13"/>
          <p:cNvSpPr txBox="1"/>
          <p:nvPr/>
        </p:nvSpPr>
        <p:spPr>
          <a:xfrm>
            <a:off x="8646915" y="2773809"/>
            <a:ext cx="1536171" cy="400105"/>
          </a:xfrm>
          <a:prstGeom prst="rect">
            <a:avLst/>
          </a:prstGeom>
          <a:noFill/>
        </p:spPr>
        <p:txBody>
          <a:bodyPr wrap="square" lIns="121917" tIns="60958" rIns="121917" bIns="60958" rtlCol="0">
            <a:spAutoFit/>
          </a:bodyPr>
          <a:lstStyle/>
          <a:p>
            <a:r>
              <a:rPr lang="en-IN" dirty="0" smtClean="0">
                <a:latin typeface="Times New Roman" pitchFamily="18" charset="0"/>
                <a:cs typeface="Times New Roman" pitchFamily="18" charset="0"/>
              </a:rPr>
              <a:t>RBSK MO</a:t>
            </a:r>
            <a:endParaRPr lang="en-IN" dirty="0">
              <a:latin typeface="Times New Roman" pitchFamily="18" charset="0"/>
              <a:cs typeface="Times New Roman" pitchFamily="18" charset="0"/>
            </a:endParaRPr>
          </a:p>
        </p:txBody>
      </p:sp>
      <p:sp>
        <p:nvSpPr>
          <p:cNvPr id="18" name="TextBox 17"/>
          <p:cNvSpPr txBox="1"/>
          <p:nvPr/>
        </p:nvSpPr>
        <p:spPr>
          <a:xfrm>
            <a:off x="9753600" y="2764281"/>
            <a:ext cx="1728192" cy="400105"/>
          </a:xfrm>
          <a:prstGeom prst="rect">
            <a:avLst/>
          </a:prstGeom>
          <a:noFill/>
        </p:spPr>
        <p:txBody>
          <a:bodyPr wrap="square" lIns="121917" tIns="60958" rIns="121917" bIns="60958" rtlCol="0">
            <a:spAutoFit/>
          </a:bodyPr>
          <a:lstStyle/>
          <a:p>
            <a:r>
              <a:rPr lang="en-US" dirty="0" smtClean="0">
                <a:latin typeface="Times New Roman" pitchFamily="18" charset="0"/>
                <a:cs typeface="Times New Roman" pitchFamily="18" charset="0"/>
              </a:rPr>
              <a:t>Supervisor</a:t>
            </a:r>
            <a:endParaRPr lang="en-IN" dirty="0">
              <a:latin typeface="Times New Roman" pitchFamily="18" charset="0"/>
              <a:cs typeface="Times New Roman" pitchFamily="18" charset="0"/>
            </a:endParaRPr>
          </a:p>
        </p:txBody>
      </p:sp>
      <p:sp>
        <p:nvSpPr>
          <p:cNvPr id="19" name="TextBox 18"/>
          <p:cNvSpPr txBox="1"/>
          <p:nvPr/>
        </p:nvSpPr>
        <p:spPr>
          <a:xfrm>
            <a:off x="9885131" y="3916813"/>
            <a:ext cx="1536171" cy="400105"/>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AWW</a:t>
            </a:r>
            <a:endParaRPr lang="en-IN" dirty="0">
              <a:latin typeface="Times New Roman" pitchFamily="18" charset="0"/>
              <a:cs typeface="Times New Roman" pitchFamily="18" charset="0"/>
            </a:endParaRPr>
          </a:p>
        </p:txBody>
      </p:sp>
      <p:sp>
        <p:nvSpPr>
          <p:cNvPr id="21" name="TextBox 20"/>
          <p:cNvSpPr txBox="1"/>
          <p:nvPr/>
        </p:nvSpPr>
        <p:spPr>
          <a:xfrm>
            <a:off x="5706304" y="2916685"/>
            <a:ext cx="1536171" cy="677104"/>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TB Health Visitor</a:t>
            </a:r>
            <a:endParaRPr lang="en-IN" dirty="0">
              <a:latin typeface="Times New Roman" pitchFamily="18" charset="0"/>
              <a:cs typeface="Times New Roman" pitchFamily="18" charset="0"/>
            </a:endParaRPr>
          </a:p>
        </p:txBody>
      </p:sp>
      <p:sp>
        <p:nvSpPr>
          <p:cNvPr id="23" name="TextBox 22"/>
          <p:cNvSpPr txBox="1"/>
          <p:nvPr/>
        </p:nvSpPr>
        <p:spPr>
          <a:xfrm>
            <a:off x="8551664" y="3976109"/>
            <a:ext cx="1536171" cy="400105"/>
          </a:xfrm>
          <a:prstGeom prst="rect">
            <a:avLst/>
          </a:prstGeom>
          <a:noFill/>
        </p:spPr>
        <p:txBody>
          <a:bodyPr wrap="square" lIns="121917" tIns="60958" rIns="121917" bIns="60958" rtlCol="0">
            <a:spAutoFit/>
          </a:bodyPr>
          <a:lstStyle/>
          <a:p>
            <a:r>
              <a:rPr lang="en-US" dirty="0" smtClean="0">
                <a:latin typeface="Times New Roman" pitchFamily="18" charset="0"/>
                <a:cs typeface="Times New Roman" pitchFamily="18" charset="0"/>
              </a:rPr>
              <a:t>ANM</a:t>
            </a:r>
            <a:endParaRPr lang="en-IN" dirty="0">
              <a:latin typeface="Times New Roman" pitchFamily="18" charset="0"/>
              <a:cs typeface="Times New Roman" pitchFamily="18" charset="0"/>
            </a:endParaRPr>
          </a:p>
        </p:txBody>
      </p:sp>
      <p:sp>
        <p:nvSpPr>
          <p:cNvPr id="24" name="Content Placeholder 2"/>
          <p:cNvSpPr>
            <a:spLocks noGrp="1"/>
          </p:cNvSpPr>
          <p:nvPr>
            <p:ph idx="1"/>
          </p:nvPr>
        </p:nvSpPr>
        <p:spPr>
          <a:xfrm>
            <a:off x="1505121" y="5760719"/>
            <a:ext cx="9997440" cy="785795"/>
          </a:xfrm>
        </p:spPr>
        <p:txBody>
          <a:bodyPr>
            <a:normAutofit fontScale="92500" lnSpcReduction="20000"/>
          </a:bodyPr>
          <a:lstStyle/>
          <a:p>
            <a:pPr>
              <a:buFont typeface="Wingdings" pitchFamily="2" charset="2"/>
              <a:buChar char="v"/>
            </a:pPr>
            <a:r>
              <a:rPr lang="en-US" sz="2700" dirty="0" smtClean="0">
                <a:latin typeface="Times New Roman" pitchFamily="18" charset="0"/>
                <a:cs typeface="Times New Roman" pitchFamily="18" charset="0"/>
              </a:rPr>
              <a:t>Mobile Mamta Van</a:t>
            </a:r>
          </a:p>
          <a:p>
            <a:pPr>
              <a:buFont typeface="Wingdings" pitchFamily="2" charset="2"/>
              <a:buChar char="v"/>
            </a:pPr>
            <a:r>
              <a:rPr lang="en-US" sz="2700" dirty="0" smtClean="0">
                <a:latin typeface="Times New Roman" pitchFamily="18" charset="0"/>
                <a:cs typeface="Times New Roman" pitchFamily="18" charset="0"/>
              </a:rPr>
              <a:t>Ambulance Facilities- 108 and corporation ambulance</a:t>
            </a:r>
            <a:endParaRPr lang="en-IN" sz="2700" dirty="0">
              <a:latin typeface="Times New Roman" pitchFamily="18" charset="0"/>
              <a:cs typeface="Times New Roman" pitchFamily="18" charset="0"/>
            </a:endParaRPr>
          </a:p>
        </p:txBody>
      </p:sp>
      <p:sp>
        <p:nvSpPr>
          <p:cNvPr id="25" name="TextBox 24"/>
          <p:cNvSpPr txBox="1"/>
          <p:nvPr/>
        </p:nvSpPr>
        <p:spPr>
          <a:xfrm>
            <a:off x="2753533" y="1279682"/>
            <a:ext cx="1238259" cy="400105"/>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r>
              <a:rPr lang="en-US" b="1" dirty="0" smtClean="0">
                <a:latin typeface="Times New Roman" pitchFamily="18" charset="0"/>
                <a:cs typeface="Times New Roman" pitchFamily="18" charset="0"/>
              </a:rPr>
              <a:t>IDSP</a:t>
            </a:r>
            <a:endParaRPr lang="en-IN" b="1" dirty="0">
              <a:latin typeface="Times New Roman" pitchFamily="18" charset="0"/>
              <a:cs typeface="Times New Roman" pitchFamily="18" charset="0"/>
            </a:endParaRPr>
          </a:p>
        </p:txBody>
      </p:sp>
      <p:sp>
        <p:nvSpPr>
          <p:cNvPr id="26" name="TextBox 25"/>
          <p:cNvSpPr txBox="1"/>
          <p:nvPr/>
        </p:nvSpPr>
        <p:spPr>
          <a:xfrm>
            <a:off x="8456413" y="1279682"/>
            <a:ext cx="1536171" cy="400105"/>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pPr algn="ctr"/>
            <a:r>
              <a:rPr lang="en-US" b="1" dirty="0" smtClean="0">
                <a:latin typeface="Times New Roman" pitchFamily="18" charset="0"/>
                <a:cs typeface="Times New Roman" pitchFamily="18" charset="0"/>
              </a:rPr>
              <a:t>SHP</a:t>
            </a:r>
            <a:endParaRPr lang="en-IN" b="1" dirty="0">
              <a:latin typeface="Times New Roman" pitchFamily="18" charset="0"/>
              <a:cs typeface="Times New Roman" pitchFamily="18" charset="0"/>
            </a:endParaRPr>
          </a:p>
        </p:txBody>
      </p:sp>
      <p:sp>
        <p:nvSpPr>
          <p:cNvPr id="22" name="Line 13"/>
          <p:cNvSpPr>
            <a:spLocks noChangeShapeType="1"/>
          </p:cNvSpPr>
          <p:nvPr/>
        </p:nvSpPr>
        <p:spPr bwMode="auto">
          <a:xfrm>
            <a:off x="1515275" y="3225800"/>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27" name="Line 13"/>
          <p:cNvSpPr>
            <a:spLocks noChangeShapeType="1"/>
          </p:cNvSpPr>
          <p:nvPr/>
        </p:nvSpPr>
        <p:spPr bwMode="auto">
          <a:xfrm>
            <a:off x="1515275" y="3988252"/>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28" name="Line 13"/>
          <p:cNvSpPr>
            <a:spLocks noChangeShapeType="1"/>
          </p:cNvSpPr>
          <p:nvPr/>
        </p:nvSpPr>
        <p:spPr bwMode="auto">
          <a:xfrm>
            <a:off x="1515275" y="2416616"/>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29" name="Line 13"/>
          <p:cNvSpPr>
            <a:spLocks noChangeShapeType="1"/>
          </p:cNvSpPr>
          <p:nvPr/>
        </p:nvSpPr>
        <p:spPr bwMode="auto">
          <a:xfrm>
            <a:off x="6563560" y="2416616"/>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33" name="Line 10"/>
          <p:cNvSpPr>
            <a:spLocks noChangeShapeType="1"/>
          </p:cNvSpPr>
          <p:nvPr/>
        </p:nvSpPr>
        <p:spPr bwMode="auto">
          <a:xfrm>
            <a:off x="10468837" y="3273874"/>
            <a:ext cx="0" cy="484577"/>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sz="2700" dirty="0">
              <a:latin typeface="+mn-lt"/>
              <a:cs typeface="Calibri" pitchFamily="34" charset="0"/>
            </a:endParaRPr>
          </a:p>
        </p:txBody>
      </p:sp>
      <p:sp>
        <p:nvSpPr>
          <p:cNvPr id="34" name="Line 10"/>
          <p:cNvSpPr>
            <a:spLocks noChangeShapeType="1"/>
          </p:cNvSpPr>
          <p:nvPr/>
        </p:nvSpPr>
        <p:spPr bwMode="auto">
          <a:xfrm>
            <a:off x="9040077" y="3416750"/>
            <a:ext cx="0" cy="484577"/>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sz="2700" dirty="0">
              <a:latin typeface="+mn-lt"/>
              <a:cs typeface="Calibri" pitchFamily="34" charset="0"/>
            </a:endParaRPr>
          </a:p>
        </p:txBody>
      </p:sp>
      <p:sp>
        <p:nvSpPr>
          <p:cNvPr id="35" name="Line 12"/>
          <p:cNvSpPr>
            <a:spLocks noChangeShapeType="1"/>
          </p:cNvSpPr>
          <p:nvPr/>
        </p:nvSpPr>
        <p:spPr bwMode="auto">
          <a:xfrm>
            <a:off x="1515275" y="2380994"/>
            <a:ext cx="8953563" cy="45719"/>
          </a:xfrm>
          <a:prstGeom prst="line">
            <a:avLst/>
          </a:prstGeom>
          <a:noFill/>
          <a:ln w="9525">
            <a:solidFill>
              <a:schemeClr val="tx1"/>
            </a:solidFill>
            <a:miter lim="800000"/>
            <a:headEnd/>
            <a:tailEnd/>
          </a:ln>
        </p:spPr>
        <p:txBody>
          <a:bodyPr wrap="none" lIns="121917" tIns="60958" rIns="121917" bIns="60958"/>
          <a:lstStyle/>
          <a:p>
            <a:pPr fontAlgn="auto">
              <a:spcBef>
                <a:spcPts val="0"/>
              </a:spcBef>
              <a:spcAft>
                <a:spcPts val="0"/>
              </a:spcAft>
              <a:defRPr/>
            </a:pPr>
            <a:endParaRPr lang="en-IN" sz="2700" dirty="0">
              <a:latin typeface="+mn-lt"/>
              <a:cs typeface="Calibri" pitchFamily="34" charset="0"/>
            </a:endParaRPr>
          </a:p>
        </p:txBody>
      </p:sp>
      <p:sp>
        <p:nvSpPr>
          <p:cNvPr id="37" name="Line 13"/>
          <p:cNvSpPr>
            <a:spLocks noChangeShapeType="1"/>
          </p:cNvSpPr>
          <p:nvPr/>
        </p:nvSpPr>
        <p:spPr bwMode="auto">
          <a:xfrm>
            <a:off x="3134536" y="2416616"/>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38" name="Line 13"/>
          <p:cNvSpPr>
            <a:spLocks noChangeShapeType="1"/>
          </p:cNvSpPr>
          <p:nvPr/>
        </p:nvSpPr>
        <p:spPr bwMode="auto">
          <a:xfrm>
            <a:off x="4658547" y="2416616"/>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39" name="Line 13"/>
          <p:cNvSpPr>
            <a:spLocks noChangeShapeType="1"/>
          </p:cNvSpPr>
          <p:nvPr/>
        </p:nvSpPr>
        <p:spPr bwMode="auto">
          <a:xfrm>
            <a:off x="9040077" y="2416616"/>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40" name="Line 13"/>
          <p:cNvSpPr>
            <a:spLocks noChangeShapeType="1"/>
          </p:cNvSpPr>
          <p:nvPr/>
        </p:nvSpPr>
        <p:spPr bwMode="auto">
          <a:xfrm>
            <a:off x="10468837" y="2416616"/>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41" name="Line 13"/>
          <p:cNvSpPr>
            <a:spLocks noChangeShapeType="1"/>
          </p:cNvSpPr>
          <p:nvPr/>
        </p:nvSpPr>
        <p:spPr bwMode="auto">
          <a:xfrm>
            <a:off x="7801819" y="2416616"/>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42" name="TextBox 41"/>
          <p:cNvSpPr txBox="1"/>
          <p:nvPr/>
        </p:nvSpPr>
        <p:spPr>
          <a:xfrm>
            <a:off x="3991792" y="2845244"/>
            <a:ext cx="1536171" cy="400105"/>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SI</a:t>
            </a:r>
            <a:endParaRPr lang="en-IN" dirty="0">
              <a:latin typeface="Times New Roman" pitchFamily="18" charset="0"/>
              <a:cs typeface="Times New Roman" pitchFamily="18" charset="0"/>
            </a:endParaRPr>
          </a:p>
        </p:txBody>
      </p:sp>
      <p:sp>
        <p:nvSpPr>
          <p:cNvPr id="43" name="TextBox 42"/>
          <p:cNvSpPr txBox="1"/>
          <p:nvPr/>
        </p:nvSpPr>
        <p:spPr>
          <a:xfrm>
            <a:off x="2467781" y="2773805"/>
            <a:ext cx="1536171" cy="400105"/>
          </a:xfrm>
          <a:prstGeom prst="rect">
            <a:avLst/>
          </a:prstGeom>
          <a:noFill/>
        </p:spPr>
        <p:txBody>
          <a:bodyPr wrap="square" lIns="121917" tIns="60958" rIns="121917" bIns="60958" rtlCol="0">
            <a:spAutoFit/>
          </a:bodyPr>
          <a:lstStyle/>
          <a:p>
            <a:pPr algn="ctr"/>
            <a:r>
              <a:rPr lang="en-IN" dirty="0" smtClean="0">
                <a:latin typeface="Times New Roman" pitchFamily="18" charset="0"/>
                <a:cs typeface="Times New Roman" pitchFamily="18" charset="0"/>
              </a:rPr>
              <a:t>SI</a:t>
            </a:r>
            <a:endParaRPr lang="en-IN" dirty="0">
              <a:latin typeface="Times New Roman" pitchFamily="18" charset="0"/>
              <a:cs typeface="Times New Roman" pitchFamily="18" charset="0"/>
            </a:endParaRPr>
          </a:p>
        </p:txBody>
      </p:sp>
      <p:sp>
        <p:nvSpPr>
          <p:cNvPr id="44" name="TextBox 43"/>
          <p:cNvSpPr txBox="1"/>
          <p:nvPr/>
        </p:nvSpPr>
        <p:spPr>
          <a:xfrm>
            <a:off x="7039813" y="2845244"/>
            <a:ext cx="1619261" cy="400105"/>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SI</a:t>
            </a:r>
            <a:endParaRPr lang="en-IN" dirty="0">
              <a:latin typeface="Times New Roman" pitchFamily="18" charset="0"/>
              <a:cs typeface="Times New Roman" pitchFamily="18" charset="0"/>
            </a:endParaRPr>
          </a:p>
        </p:txBody>
      </p:sp>
      <p:sp>
        <p:nvSpPr>
          <p:cNvPr id="45" name="TextBox 44"/>
          <p:cNvSpPr txBox="1"/>
          <p:nvPr/>
        </p:nvSpPr>
        <p:spPr>
          <a:xfrm>
            <a:off x="3860800" y="3702500"/>
            <a:ext cx="1905013" cy="400105"/>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SSI</a:t>
            </a:r>
            <a:endParaRPr lang="en-IN" dirty="0">
              <a:latin typeface="Times New Roman" pitchFamily="18" charset="0"/>
              <a:cs typeface="Times New Roman" pitchFamily="18" charset="0"/>
            </a:endParaRPr>
          </a:p>
        </p:txBody>
      </p:sp>
      <p:sp>
        <p:nvSpPr>
          <p:cNvPr id="46" name="Line 13"/>
          <p:cNvSpPr>
            <a:spLocks noChangeShapeType="1"/>
          </p:cNvSpPr>
          <p:nvPr/>
        </p:nvSpPr>
        <p:spPr bwMode="auto">
          <a:xfrm>
            <a:off x="4753797" y="3273872"/>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47" name="Line 13"/>
          <p:cNvSpPr>
            <a:spLocks noChangeShapeType="1"/>
          </p:cNvSpPr>
          <p:nvPr/>
        </p:nvSpPr>
        <p:spPr bwMode="auto">
          <a:xfrm>
            <a:off x="4753797" y="4131128"/>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48" name="TextBox 47"/>
          <p:cNvSpPr txBox="1"/>
          <p:nvPr/>
        </p:nvSpPr>
        <p:spPr>
          <a:xfrm>
            <a:off x="4087043" y="4590069"/>
            <a:ext cx="1905013" cy="677104"/>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Primary Health Worker</a:t>
            </a:r>
            <a:endParaRPr lang="en-IN" dirty="0">
              <a:latin typeface="Times New Roman" pitchFamily="18" charset="0"/>
              <a:cs typeface="Times New Roman" pitchFamily="18" charset="0"/>
            </a:endParaRPr>
          </a:p>
        </p:txBody>
      </p:sp>
      <p:sp>
        <p:nvSpPr>
          <p:cNvPr id="49" name="Line 10"/>
          <p:cNvSpPr>
            <a:spLocks noChangeShapeType="1"/>
          </p:cNvSpPr>
          <p:nvPr/>
        </p:nvSpPr>
        <p:spPr bwMode="auto">
          <a:xfrm>
            <a:off x="7801819" y="4163625"/>
            <a:ext cx="0" cy="484577"/>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sz="2700" dirty="0">
              <a:latin typeface="+mn-lt"/>
              <a:cs typeface="Calibri" pitchFamily="34" charset="0"/>
            </a:endParaRPr>
          </a:p>
        </p:txBody>
      </p:sp>
      <p:sp>
        <p:nvSpPr>
          <p:cNvPr id="50" name="Line 10"/>
          <p:cNvSpPr>
            <a:spLocks noChangeShapeType="1"/>
          </p:cNvSpPr>
          <p:nvPr/>
        </p:nvSpPr>
        <p:spPr bwMode="auto">
          <a:xfrm>
            <a:off x="7801819" y="3273874"/>
            <a:ext cx="0" cy="484577"/>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sz="2700" dirty="0">
              <a:latin typeface="+mn-lt"/>
              <a:cs typeface="Calibri" pitchFamily="34" charset="0"/>
            </a:endParaRPr>
          </a:p>
        </p:txBody>
      </p:sp>
      <p:sp>
        <p:nvSpPr>
          <p:cNvPr id="51" name="TextBox 50"/>
          <p:cNvSpPr txBox="1"/>
          <p:nvPr/>
        </p:nvSpPr>
        <p:spPr>
          <a:xfrm>
            <a:off x="7135064" y="3773937"/>
            <a:ext cx="1536171" cy="400105"/>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SSI/ANM</a:t>
            </a:r>
            <a:endParaRPr lang="en-IN" dirty="0">
              <a:latin typeface="Times New Roman" pitchFamily="18" charset="0"/>
              <a:cs typeface="Times New Roman" pitchFamily="18" charset="0"/>
            </a:endParaRPr>
          </a:p>
        </p:txBody>
      </p:sp>
      <p:sp>
        <p:nvSpPr>
          <p:cNvPr id="52" name="TextBox 51"/>
          <p:cNvSpPr txBox="1"/>
          <p:nvPr/>
        </p:nvSpPr>
        <p:spPr>
          <a:xfrm>
            <a:off x="6944563" y="4702632"/>
            <a:ext cx="2000264" cy="400105"/>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AWW/ASHA</a:t>
            </a:r>
            <a:endParaRPr lang="en-IN" dirty="0">
              <a:latin typeface="Times New Roman" pitchFamily="18" charset="0"/>
              <a:cs typeface="Times New Roman" pitchFamily="18" charset="0"/>
            </a:endParaRPr>
          </a:p>
        </p:txBody>
      </p:sp>
      <p:sp>
        <p:nvSpPr>
          <p:cNvPr id="54" name="Line 13"/>
          <p:cNvSpPr>
            <a:spLocks noChangeShapeType="1"/>
          </p:cNvSpPr>
          <p:nvPr/>
        </p:nvSpPr>
        <p:spPr bwMode="auto">
          <a:xfrm>
            <a:off x="5611053" y="2002281"/>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56" name="TextBox 55"/>
          <p:cNvSpPr txBox="1"/>
          <p:nvPr/>
        </p:nvSpPr>
        <p:spPr>
          <a:xfrm>
            <a:off x="2563032" y="3559624"/>
            <a:ext cx="1920213" cy="400105"/>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FHS/LHV</a:t>
            </a:r>
            <a:endParaRPr lang="en-IN" dirty="0">
              <a:latin typeface="Times New Roman" pitchFamily="18" charset="0"/>
              <a:cs typeface="Times New Roman" pitchFamily="18" charset="0"/>
            </a:endParaRPr>
          </a:p>
        </p:txBody>
      </p:sp>
      <p:sp>
        <p:nvSpPr>
          <p:cNvPr id="57" name="TextBox 56"/>
          <p:cNvSpPr txBox="1"/>
          <p:nvPr/>
        </p:nvSpPr>
        <p:spPr>
          <a:xfrm>
            <a:off x="2277280" y="4416880"/>
            <a:ext cx="1905013" cy="400105"/>
          </a:xfrm>
          <a:prstGeom prst="rect">
            <a:avLst/>
          </a:prstGeom>
          <a:noFill/>
        </p:spPr>
        <p:txBody>
          <a:bodyPr wrap="square" lIns="121917" tIns="60958" rIns="121917" bIns="60958" rtlCol="0">
            <a:spAutoFit/>
          </a:bodyPr>
          <a:lstStyle/>
          <a:p>
            <a:pPr algn="ctr"/>
            <a:r>
              <a:rPr lang="en-US" dirty="0" smtClean="0">
                <a:latin typeface="Times New Roman" pitchFamily="18" charset="0"/>
                <a:cs typeface="Times New Roman" pitchFamily="18" charset="0"/>
              </a:rPr>
              <a:t>SSI</a:t>
            </a:r>
            <a:endParaRPr lang="en-IN" dirty="0">
              <a:latin typeface="Times New Roman" pitchFamily="18" charset="0"/>
              <a:cs typeface="Times New Roman" pitchFamily="18" charset="0"/>
            </a:endParaRPr>
          </a:p>
        </p:txBody>
      </p:sp>
      <p:sp>
        <p:nvSpPr>
          <p:cNvPr id="58" name="TextBox 57"/>
          <p:cNvSpPr txBox="1"/>
          <p:nvPr/>
        </p:nvSpPr>
        <p:spPr>
          <a:xfrm>
            <a:off x="2467782" y="5257800"/>
            <a:ext cx="1920213" cy="400105"/>
          </a:xfrm>
          <a:prstGeom prst="rect">
            <a:avLst/>
          </a:prstGeom>
          <a:noFill/>
        </p:spPr>
        <p:txBody>
          <a:bodyPr wrap="square" lIns="121917" tIns="60958" rIns="121917" bIns="60958" rtlCol="0">
            <a:spAutoFit/>
          </a:bodyPr>
          <a:lstStyle/>
          <a:p>
            <a:r>
              <a:rPr lang="en-US" dirty="0" smtClean="0">
                <a:latin typeface="Times New Roman" pitchFamily="18" charset="0"/>
                <a:cs typeface="Times New Roman" pitchFamily="18" charset="0"/>
              </a:rPr>
              <a:t>ANM/FHW</a:t>
            </a:r>
            <a:endParaRPr lang="en-IN" dirty="0">
              <a:latin typeface="Times New Roman" pitchFamily="18" charset="0"/>
              <a:cs typeface="Times New Roman" pitchFamily="18" charset="0"/>
            </a:endParaRPr>
          </a:p>
        </p:txBody>
      </p:sp>
      <p:sp>
        <p:nvSpPr>
          <p:cNvPr id="59" name="Line 13"/>
          <p:cNvSpPr>
            <a:spLocks noChangeShapeType="1"/>
          </p:cNvSpPr>
          <p:nvPr/>
        </p:nvSpPr>
        <p:spPr bwMode="auto">
          <a:xfrm>
            <a:off x="3229787" y="3202433"/>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60" name="Line 13"/>
          <p:cNvSpPr>
            <a:spLocks noChangeShapeType="1"/>
          </p:cNvSpPr>
          <p:nvPr/>
        </p:nvSpPr>
        <p:spPr bwMode="auto">
          <a:xfrm>
            <a:off x="3229787" y="3988252"/>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61" name="Line 13"/>
          <p:cNvSpPr>
            <a:spLocks noChangeShapeType="1"/>
          </p:cNvSpPr>
          <p:nvPr/>
        </p:nvSpPr>
        <p:spPr bwMode="auto">
          <a:xfrm>
            <a:off x="3229787" y="4851400"/>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
        <p:nvSpPr>
          <p:cNvPr id="53" name="TextBox 52"/>
          <p:cNvSpPr txBox="1"/>
          <p:nvPr/>
        </p:nvSpPr>
        <p:spPr>
          <a:xfrm>
            <a:off x="1026187" y="5171757"/>
            <a:ext cx="1920213" cy="400105"/>
          </a:xfrm>
          <a:prstGeom prst="rect">
            <a:avLst/>
          </a:prstGeom>
          <a:noFill/>
        </p:spPr>
        <p:txBody>
          <a:bodyPr wrap="square" lIns="121917" tIns="60958" rIns="121917" bIns="60958" rtlCol="0">
            <a:spAutoFit/>
          </a:bodyPr>
          <a:lstStyle/>
          <a:p>
            <a:r>
              <a:rPr lang="en-US" dirty="0" smtClean="0">
                <a:latin typeface="Times New Roman" pitchFamily="18" charset="0"/>
                <a:cs typeface="Times New Roman" pitchFamily="18" charset="0"/>
              </a:rPr>
              <a:t>MAS</a:t>
            </a:r>
          </a:p>
        </p:txBody>
      </p:sp>
      <p:sp>
        <p:nvSpPr>
          <p:cNvPr id="55" name="Line 13"/>
          <p:cNvSpPr>
            <a:spLocks noChangeShapeType="1"/>
          </p:cNvSpPr>
          <p:nvPr/>
        </p:nvSpPr>
        <p:spPr bwMode="auto">
          <a:xfrm>
            <a:off x="1524000" y="4851400"/>
            <a:ext cx="0" cy="360040"/>
          </a:xfrm>
          <a:prstGeom prst="line">
            <a:avLst/>
          </a:prstGeom>
          <a:noFill/>
          <a:ln w="9525">
            <a:solidFill>
              <a:schemeClr val="tx1"/>
            </a:solidFill>
            <a:miter lim="800000"/>
            <a:headEnd/>
            <a:tailEnd type="triangle" w="med" len="med"/>
          </a:ln>
        </p:spPr>
        <p:txBody>
          <a:bodyPr wrap="none" lIns="121917" tIns="60958" rIns="121917" bIns="60958"/>
          <a:lstStyle/>
          <a:p>
            <a:pPr fontAlgn="auto">
              <a:spcBef>
                <a:spcPts val="0"/>
              </a:spcBef>
              <a:spcAft>
                <a:spcPts val="0"/>
              </a:spcAft>
              <a:defRPr/>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600200"/>
            <a:ext cx="10566400" cy="2743200"/>
          </a:xfrm>
        </p:spPr>
        <p:txBody>
          <a:bodyPr>
            <a:normAutofit fontScale="90000"/>
          </a:bodyPr>
          <a:lstStyle/>
          <a:p>
            <a:pPr algn="ctr"/>
            <a:r>
              <a:rPr lang="en-US" sz="5900" b="1" dirty="0" smtClean="0">
                <a:solidFill>
                  <a:schemeClr val="tx1"/>
                </a:solidFill>
              </a:rPr>
              <a:t>Best Practices and Innovations Initiated by </a:t>
            </a:r>
            <a:br>
              <a:rPr lang="en-US" sz="5900" b="1" dirty="0" smtClean="0">
                <a:solidFill>
                  <a:schemeClr val="tx1"/>
                </a:solidFill>
              </a:rPr>
            </a:br>
            <a:r>
              <a:rPr lang="en-US" sz="5900" b="1" dirty="0" smtClean="0">
                <a:solidFill>
                  <a:schemeClr val="tx1"/>
                </a:solidFill>
              </a:rPr>
              <a:t>Surat Municipal Corporation, Gujarat</a:t>
            </a:r>
            <a:endParaRPr lang="en-US" sz="59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871200" cy="1828800"/>
          </a:xfrm>
        </p:spPr>
        <p:txBody>
          <a:bodyPr>
            <a:noAutofit/>
          </a:bodyPr>
          <a:lstStyle/>
          <a:p>
            <a:pPr algn="ctr"/>
            <a:r>
              <a:rPr lang="en-US" sz="3700" b="1" u="sng" dirty="0" smtClean="0">
                <a:latin typeface="Aharoni" pitchFamily="2" charset="-79"/>
                <a:cs typeface="Aharoni" pitchFamily="2" charset="-79"/>
              </a:rPr>
              <a:t>Best Practices </a:t>
            </a:r>
            <a:r>
              <a:rPr lang="en-US" sz="3700" b="1" dirty="0" smtClean="0">
                <a:latin typeface="Aharoni" pitchFamily="2" charset="-79"/>
                <a:cs typeface="Aharoni" pitchFamily="2" charset="-79"/>
              </a:rPr>
              <a:t>1: Enhancing accessibility of Specialists’ Medical Care at U-PHC</a:t>
            </a:r>
            <a:endParaRPr lang="en-US" sz="3700" b="1" dirty="0">
              <a:latin typeface="Aharoni" pitchFamily="2" charset="-79"/>
              <a:cs typeface="Aharoni" pitchFamily="2" charset="-79"/>
            </a:endParaRPr>
          </a:p>
        </p:txBody>
      </p:sp>
      <p:sp>
        <p:nvSpPr>
          <p:cNvPr id="3" name="Content Placeholder 2"/>
          <p:cNvSpPr>
            <a:spLocks noGrp="1"/>
          </p:cNvSpPr>
          <p:nvPr>
            <p:ph sz="quarter" idx="1"/>
          </p:nvPr>
        </p:nvSpPr>
        <p:spPr>
          <a:xfrm>
            <a:off x="406400" y="1597296"/>
            <a:ext cx="11176000" cy="4775200"/>
          </a:xfrm>
        </p:spPr>
        <p:txBody>
          <a:bodyPr>
            <a:normAutofit/>
          </a:bodyPr>
          <a:lstStyle/>
          <a:p>
            <a:pPr algn="just">
              <a:buFont typeface="Wingdings" pitchFamily="2" charset="2"/>
              <a:buChar char="v"/>
            </a:pPr>
            <a:r>
              <a:rPr lang="en-US" sz="2700" b="1" u="sng" dirty="0" smtClean="0"/>
              <a:t>Need of this initiative</a:t>
            </a:r>
            <a:r>
              <a:rPr lang="en-US" sz="2700" dirty="0" smtClean="0"/>
              <a:t>: </a:t>
            </a:r>
          </a:p>
          <a:p>
            <a:pPr lvl="1" algn="just">
              <a:buFont typeface="Wingdings" pitchFamily="2" charset="2"/>
              <a:buChar char="Ø"/>
            </a:pPr>
            <a:r>
              <a:rPr lang="en-US" dirty="0" smtClean="0"/>
              <a:t>Patient attending U-PHC OPD need referral services/ consultants care are likely drop out due to monetary constraint. </a:t>
            </a:r>
          </a:p>
          <a:p>
            <a:pPr lvl="1" algn="just">
              <a:buFont typeface="Wingdings" pitchFamily="2" charset="2"/>
              <a:buChar char="Ø"/>
            </a:pPr>
            <a:r>
              <a:rPr lang="en-US" dirty="0" smtClean="0"/>
              <a:t>To minimize drop-out rate of patients and to provide expert care services at U-PHC, the initiative is taken. </a:t>
            </a:r>
          </a:p>
          <a:p>
            <a:pPr algn="just">
              <a:buFont typeface="Wingdings" pitchFamily="2" charset="2"/>
              <a:buChar char="v"/>
            </a:pPr>
            <a:r>
              <a:rPr lang="en-US" sz="2700" b="1" dirty="0" smtClean="0"/>
              <a:t>Private consultants</a:t>
            </a:r>
            <a:r>
              <a:rPr lang="en-US" sz="2700" dirty="0" smtClean="0"/>
              <a:t> (Physician, Obstetrician, Pediatricians, Anesthetists, Dermatologists, Ophthalmologist) are invited to join as honorary consultants to provide </a:t>
            </a:r>
            <a:r>
              <a:rPr lang="en-US" sz="2700" b="1" dirty="0" smtClean="0"/>
              <a:t>two days per week services at U-PHC</a:t>
            </a:r>
            <a:r>
              <a:rPr lang="en-US" sz="2700" dirty="0" smtClean="0"/>
              <a:t> and are paid nominal honorarium of Rs. 3000/ month.</a:t>
            </a:r>
          </a:p>
          <a:p>
            <a:pPr algn="just">
              <a:buFont typeface="Wingdings" pitchFamily="2" charset="2"/>
              <a:buChar char="v"/>
            </a:pPr>
            <a:r>
              <a:rPr lang="en-US" sz="2700" dirty="0" smtClean="0"/>
              <a:t>Presently, </a:t>
            </a:r>
            <a:r>
              <a:rPr lang="en-US" sz="2700" b="1" dirty="0" smtClean="0"/>
              <a:t>22 UPHCs and 11maternity homes</a:t>
            </a:r>
            <a:r>
              <a:rPr lang="en-US" sz="2700" dirty="0" smtClean="0"/>
              <a:t> are covered under this project and </a:t>
            </a:r>
            <a:r>
              <a:rPr lang="en-US" sz="2700" b="1" dirty="0" smtClean="0"/>
              <a:t>54 consultants </a:t>
            </a:r>
            <a:r>
              <a:rPr lang="en-US" sz="2700" dirty="0" smtClean="0"/>
              <a:t>are providing honorary services. As an upscale projection to tie up with 197 more specialists is in process.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H Common 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9F7CEE65-C6CA-4DB5-B2EB-A4599D1FB6B0}" vid="{86B864E9-574F-46EA-A052-A3157E57DE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6774</TotalTime>
  <Words>1556</Words>
  <Application>Microsoft Office PowerPoint</Application>
  <PresentationFormat>Custom</PresentationFormat>
  <Paragraphs>198</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CoH Common PPT</vt:lpstr>
      <vt:lpstr>Slide 1</vt:lpstr>
      <vt:lpstr>Specific Character of the City</vt:lpstr>
      <vt:lpstr>Specific Character of the City</vt:lpstr>
      <vt:lpstr>Organogram of Corporation</vt:lpstr>
      <vt:lpstr>Organogram of City Health Facilities</vt:lpstr>
      <vt:lpstr>Slide 6</vt:lpstr>
      <vt:lpstr>Management &amp; Referral Arrangement  at UHCs</vt:lpstr>
      <vt:lpstr>Best Practices and Innovations Initiated by  Surat Municipal Corporation, Gujarat</vt:lpstr>
      <vt:lpstr>Best Practices 1: Enhancing accessibility of Specialists’ Medical Care at U-PHC</vt:lpstr>
      <vt:lpstr>Slide 10</vt:lpstr>
      <vt:lpstr>Slide 11</vt:lpstr>
      <vt:lpstr>Best Practices 2: Urban Service Monitoring System (UrSMS) </vt:lpstr>
      <vt:lpstr>Slide 13</vt:lpstr>
      <vt:lpstr>Slide 14</vt:lpstr>
      <vt:lpstr>Slide 15</vt:lpstr>
      <vt:lpstr>UrSMS Action Plan</vt:lpstr>
      <vt:lpstr>Complaint System</vt:lpstr>
      <vt:lpstr>Slide 18</vt:lpstr>
      <vt:lpstr>Operating System</vt:lpstr>
      <vt:lpstr>Slide 20</vt:lpstr>
      <vt:lpstr>Monitoring System</vt:lpstr>
      <vt:lpstr>Slide 22</vt:lpstr>
      <vt:lpstr>Best Practices 3: Urban Health and Climate Resilience (A Public Health Observatory)</vt:lpstr>
      <vt:lpstr>Slide 24</vt:lpstr>
      <vt:lpstr>Achievements of UHCRC</vt:lpstr>
      <vt:lpstr>Slide 26</vt:lpstr>
      <vt:lpstr>Other Initiatives taken</vt:lpstr>
      <vt:lpstr>m-Governance</vt:lpstr>
      <vt:lpstr>Objectives to introduce  m - Governance Concept</vt:lpstr>
      <vt:lpstr>Slide 30</vt:lpstr>
      <vt:lpstr>Thank You</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sis</dc:creator>
  <cp:lastModifiedBy>lenovo</cp:lastModifiedBy>
  <cp:revision>1080</cp:revision>
  <cp:lastPrinted>2014-04-04T10:16:34Z</cp:lastPrinted>
  <dcterms:created xsi:type="dcterms:W3CDTF">2013-07-17T12:07:13Z</dcterms:created>
  <dcterms:modified xsi:type="dcterms:W3CDTF">2015-06-30T10:19:34Z</dcterms:modified>
</cp:coreProperties>
</file>