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323" r:id="rId3"/>
    <p:sldId id="311" r:id="rId4"/>
    <p:sldId id="324" r:id="rId5"/>
    <p:sldId id="325" r:id="rId6"/>
    <p:sldId id="313" r:id="rId7"/>
    <p:sldId id="318" r:id="rId8"/>
    <p:sldId id="269" r:id="rId9"/>
    <p:sldId id="276" r:id="rId10"/>
  </p:sldIdLst>
  <p:sldSz cx="12192000" cy="68580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8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1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44919A4-B6CF-4FAD-8E10-BF1947C63E11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330B8E8-AA7E-47A9-8E6F-2B83816BA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542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fld id="{785B71DE-6608-48D5-8E3F-7D5BBBEE5F3F}" type="slidenum">
              <a:rPr lang="en-US" sz="14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58113" y="6542088"/>
            <a:ext cx="364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Health &amp; Family Welfare Dept, Govt of Gujarat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2425" y="6519863"/>
            <a:ext cx="200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www.gujhealth.gov.in 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1751013"/>
            <a:ext cx="9807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1244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 bwMode="auto">
          <a:xfrm>
            <a:off x="10668000" y="55563"/>
            <a:ext cx="14747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3837"/>
            <a:ext cx="9144000" cy="1312862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atin typeface="Calibri (heading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2CB4-9B16-4B1E-8FE7-D114B7B4FCF3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0ED7A-AB8B-4500-BA69-307C71384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B744-E050-44F7-B8DD-BC5B172A30B1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A513-6C34-4A98-A275-441185EEA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4600" y="-20637"/>
            <a:ext cx="9395618" cy="127407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Calibri (heading)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10668000" y="55563"/>
            <a:ext cx="14747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1244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72926"/>
            <a:ext cx="12192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fld id="{D209122B-D7B9-4AC9-97D3-EC7C9BE1487E}" type="slidenum">
              <a:rPr lang="en-US" sz="14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99388" y="6550025"/>
            <a:ext cx="360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Health &amp; Family Welfare Dept, Govt of Gujarat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0200" y="6521450"/>
            <a:ext cx="193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www.gujhealth.gov.in</a:t>
            </a:r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9700" y="63500"/>
            <a:ext cx="8966200" cy="1028700"/>
          </a:xfrm>
        </p:spPr>
        <p:txBody>
          <a:bodyPr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Calibri (heading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8800" y="1600200"/>
            <a:ext cx="11112500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73E1-C254-427B-A21B-B8802228513B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53C98-12AB-4974-AA5E-D205C0A93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9A52-D6EC-40CD-B44F-AAD68D492CD9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F8FEC-B523-4DC0-B0D3-0B8D8BBD7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2378-B606-44CB-861D-53E30F74F288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3F00-6C07-4560-A58A-E83567349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C2E6-0EB9-4D87-BC19-4742013F141D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CE386-2CDC-4AC7-BD55-16844A819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9A7A-D430-45A6-8A4C-1D78598D9B56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636BB-9DFD-451D-9776-FF6B9F781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D6BD-E128-4602-984C-B3B6F1A6AA21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658B5-A51F-4564-BB4A-DC19C7575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857C-C078-42A4-B011-9C502438638F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C4C6E-9219-49C6-8089-00A682E3D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0ED3C6-5CF2-4979-911C-12DBE3E1FCF4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EC843E-8DC8-49E5-A7D5-0472E876B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1203960" y="1767890"/>
            <a:ext cx="9700260" cy="184399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endParaRPr lang="en-US" sz="1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Prevention of Hemoglobinopathies</a:t>
            </a:r>
          </a:p>
        </p:txBody>
      </p:sp>
      <p:pic>
        <p:nvPicPr>
          <p:cNvPr id="3" name="Picture 6" descr="E:\SCACP\Documents\SCACP Logo-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551" y="0"/>
            <a:ext cx="16240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89660" y="4236720"/>
            <a:ext cx="9723120" cy="1546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tx1"/>
                </a:solidFill>
                <a:latin typeface="Cambria" pitchFamily="18" charset="0"/>
              </a:rPr>
              <a:t>Health &amp; Family Welfare </a:t>
            </a:r>
            <a:r>
              <a:rPr lang="en-IN" sz="2800" dirty="0" smtClean="0">
                <a:solidFill>
                  <a:schemeClr val="tx1"/>
                </a:solidFill>
                <a:latin typeface="Cambria" pitchFamily="18" charset="0"/>
              </a:rPr>
              <a:t>Department, Gujarat</a:t>
            </a:r>
          </a:p>
          <a:p>
            <a:pPr algn="ctr"/>
            <a:r>
              <a:rPr lang="en-IN" sz="2800" dirty="0" smtClean="0">
                <a:solidFill>
                  <a:schemeClr val="tx1"/>
                </a:solidFill>
                <a:latin typeface="Cambria" pitchFamily="18" charset="0"/>
              </a:rPr>
              <a:t>In co-ordination with </a:t>
            </a:r>
            <a:r>
              <a:rPr lang="en-IN" sz="2800" dirty="0" err="1" smtClean="0">
                <a:solidFill>
                  <a:schemeClr val="tx1"/>
                </a:solidFill>
                <a:latin typeface="Cambria" pitchFamily="18" charset="0"/>
              </a:rPr>
              <a:t>IRCS,Gujarat</a:t>
            </a:r>
            <a:endParaRPr lang="en-IN" sz="28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Cambria" pitchFamily="18" charset="0"/>
              </a:rPr>
              <a:t>Hemoglobinopathies- </a:t>
            </a:r>
            <a:br>
              <a:rPr lang="en-US" sz="4400" dirty="0" smtClean="0">
                <a:latin typeface="Cambria" pitchFamily="18" charset="0"/>
              </a:rPr>
            </a:br>
            <a:r>
              <a:rPr lang="en-US" sz="3600" dirty="0" smtClean="0">
                <a:latin typeface="Cambria" pitchFamily="18" charset="0"/>
              </a:rPr>
              <a:t>A Genetic Disorder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9" y="1308100"/>
            <a:ext cx="11645152" cy="5130799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</a:pPr>
            <a:r>
              <a:rPr lang="en-US" sz="2400" dirty="0" smtClean="0">
                <a:latin typeface="Cambria" panose="02040503050406030204" pitchFamily="18" charset="0"/>
              </a:rPr>
              <a:t>Model developed as per guideline of </a:t>
            </a:r>
            <a:r>
              <a:rPr lang="en-US" sz="2400" dirty="0" err="1" smtClean="0">
                <a:latin typeface="Cambria" panose="02040503050406030204" pitchFamily="18" charset="0"/>
              </a:rPr>
              <a:t>MoHFW</a:t>
            </a:r>
            <a:r>
              <a:rPr lang="en-US" sz="2400" dirty="0" smtClean="0"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</a:rPr>
              <a:t>GoI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00000"/>
              </a:lnSpc>
            </a:pPr>
            <a:r>
              <a:rPr lang="en-US" sz="2400" dirty="0" smtClean="0">
                <a:latin typeface="Cambria" panose="02040503050406030204" pitchFamily="18" charset="0"/>
              </a:rPr>
              <a:t>Yearly  10-12 thousand </a:t>
            </a:r>
            <a:r>
              <a:rPr lang="en-US" sz="2400" dirty="0" smtClean="0">
                <a:latin typeface="Cambria" panose="02040503050406030204" pitchFamily="18" charset="0"/>
              </a:rPr>
              <a:t>children with β-</a:t>
            </a:r>
            <a:r>
              <a:rPr lang="en-US" sz="2400" dirty="0" err="1" smtClean="0">
                <a:latin typeface="Cambria" panose="02040503050406030204" pitchFamily="18" charset="0"/>
              </a:rPr>
              <a:t>thalassemia</a:t>
            </a:r>
            <a:r>
              <a:rPr lang="en-US" sz="2400" dirty="0" smtClean="0">
                <a:latin typeface="Cambria" panose="02040503050406030204" pitchFamily="18" charset="0"/>
              </a:rPr>
              <a:t> major(prevalence 3-17%) and 5,200 with Sickle cell disease(prevalence 5-34%) are </a:t>
            </a:r>
            <a:r>
              <a:rPr lang="en-US" sz="2400" dirty="0" smtClean="0">
                <a:latin typeface="Cambria" panose="02040503050406030204" pitchFamily="18" charset="0"/>
              </a:rPr>
              <a:t>born in India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00000"/>
              </a:lnSpc>
            </a:pPr>
            <a:r>
              <a:rPr lang="en-US" sz="2400" kern="0" dirty="0" smtClean="0">
                <a:latin typeface="Cambria" pitchFamily="18" charset="0"/>
                <a:cs typeface="Arial"/>
              </a:rPr>
              <a:t>Gujarat have </a:t>
            </a:r>
            <a:r>
              <a:rPr lang="en-US" sz="2400" kern="0" dirty="0" smtClean="0">
                <a:latin typeface="Cambria" pitchFamily="18" charset="0"/>
                <a:cs typeface="Arial"/>
              </a:rPr>
              <a:t>14.8% </a:t>
            </a:r>
            <a:r>
              <a:rPr lang="en-US" sz="2400" kern="0" dirty="0" smtClean="0">
                <a:latin typeface="Cambria" pitchFamily="18" charset="0"/>
                <a:cs typeface="Arial"/>
              </a:rPr>
              <a:t>tribal </a:t>
            </a:r>
            <a:r>
              <a:rPr lang="en-US" sz="2400" kern="0" dirty="0" smtClean="0">
                <a:latin typeface="Cambria" pitchFamily="18" charset="0"/>
                <a:cs typeface="Arial"/>
              </a:rPr>
              <a:t>population having high </a:t>
            </a:r>
            <a:r>
              <a:rPr lang="en-US" sz="2400" kern="0" dirty="0" smtClean="0">
                <a:latin typeface="Cambria" pitchFamily="18" charset="0"/>
                <a:cs typeface="Arial"/>
              </a:rPr>
              <a:t>prevalence of Sickle cell Disease and low accessibility to health services. </a:t>
            </a:r>
            <a:endParaRPr lang="en-US" sz="2400" kern="0" dirty="0" smtClean="0">
              <a:latin typeface="Cambria" pitchFamily="18" charset="0"/>
              <a:cs typeface="Arial"/>
            </a:endParaRPr>
          </a:p>
          <a:p>
            <a:pPr marL="457200" indent="-457200" algn="just">
              <a:lnSpc>
                <a:spcPct val="100000"/>
              </a:lnSpc>
            </a:pPr>
            <a:r>
              <a:rPr lang="en-US" sz="2400" kern="0" dirty="0" smtClean="0">
                <a:latin typeface="Cambria" pitchFamily="18" charset="0"/>
                <a:cs typeface="Arial"/>
              </a:rPr>
              <a:t>Few </a:t>
            </a:r>
            <a:r>
              <a:rPr lang="en-US" sz="2400" kern="0" dirty="0" smtClean="0">
                <a:latin typeface="Cambria" pitchFamily="18" charset="0"/>
                <a:cs typeface="Arial"/>
              </a:rPr>
              <a:t>communities (</a:t>
            </a:r>
            <a:r>
              <a:rPr lang="en-US" sz="2400" kern="0" dirty="0" err="1" smtClean="0">
                <a:latin typeface="Cambria" pitchFamily="18" charset="0"/>
                <a:cs typeface="Arial"/>
              </a:rPr>
              <a:t>Lohana,Sindhi</a:t>
            </a:r>
            <a:r>
              <a:rPr lang="en-US" sz="2400" kern="0" dirty="0" smtClean="0">
                <a:latin typeface="Cambria" pitchFamily="18" charset="0"/>
                <a:cs typeface="Arial"/>
              </a:rPr>
              <a:t>) </a:t>
            </a:r>
            <a:r>
              <a:rPr lang="en-US" sz="2400" kern="0" dirty="0" smtClean="0">
                <a:latin typeface="Cambria" pitchFamily="18" charset="0"/>
                <a:cs typeface="Arial"/>
              </a:rPr>
              <a:t>in Gujarat have high prevalence of </a:t>
            </a:r>
            <a:r>
              <a:rPr lang="en-US" sz="2400" kern="0" dirty="0" err="1" smtClean="0">
                <a:latin typeface="Cambria" pitchFamily="18" charset="0"/>
                <a:cs typeface="Arial"/>
              </a:rPr>
              <a:t>Thalessemia</a:t>
            </a:r>
            <a:r>
              <a:rPr lang="en-US" sz="2400" kern="0" dirty="0" smtClean="0">
                <a:latin typeface="Cambria" pitchFamily="18" charset="0"/>
                <a:cs typeface="Arial"/>
              </a:rPr>
              <a:t>. </a:t>
            </a:r>
            <a:r>
              <a:rPr lang="en-US" sz="2400" kern="0" dirty="0" smtClean="0">
                <a:latin typeface="Cambria" pitchFamily="18" charset="0"/>
                <a:cs typeface="Arial"/>
              </a:rPr>
              <a:t>(prevalence around 4-15%)</a:t>
            </a:r>
            <a:endParaRPr lang="en-US" sz="2400" kern="0" dirty="0" smtClean="0">
              <a:latin typeface="Cambria" pitchFamily="18" charset="0"/>
              <a:cs typeface="Arial"/>
            </a:endParaRPr>
          </a:p>
          <a:p>
            <a:pPr marL="457200" indent="-457200" algn="just">
              <a:lnSpc>
                <a:spcPct val="100000"/>
              </a:lnSpc>
            </a:pPr>
            <a:r>
              <a:rPr lang="en-US" sz="2400" kern="0" dirty="0" smtClean="0">
                <a:latin typeface="Cambria" pitchFamily="18" charset="0"/>
                <a:cs typeface="Arial"/>
              </a:rPr>
              <a:t>Reducing burden of </a:t>
            </a:r>
            <a:r>
              <a:rPr lang="en-US" sz="2400" kern="0" dirty="0" err="1" smtClean="0">
                <a:latin typeface="Cambria" pitchFamily="18" charset="0"/>
                <a:cs typeface="Arial"/>
              </a:rPr>
              <a:t>Hemoglobinopathies</a:t>
            </a:r>
            <a:r>
              <a:rPr lang="en-US" sz="2400" kern="0" dirty="0" smtClean="0">
                <a:latin typeface="Cambria" pitchFamily="18" charset="0"/>
                <a:cs typeface="Arial"/>
              </a:rPr>
              <a:t>, through Screening, Early Diagnosis, Prompt Treatment and Counseling for preventing transmission of disease to next generation. </a:t>
            </a:r>
          </a:p>
          <a:p>
            <a:pPr marL="457200" indent="-457200" algn="just">
              <a:lnSpc>
                <a:spcPct val="100000"/>
              </a:lnSpc>
            </a:pPr>
            <a:r>
              <a:rPr lang="en-US" sz="2400" kern="0" dirty="0" smtClean="0">
                <a:latin typeface="Cambria" pitchFamily="18" charset="0"/>
                <a:cs typeface="Arial"/>
              </a:rPr>
              <a:t>Minimize morbidity, mortality and thereby increasing </a:t>
            </a:r>
            <a:r>
              <a:rPr lang="en-US" sz="2400" b="1" kern="0" dirty="0" smtClean="0">
                <a:latin typeface="Cambria" pitchFamily="18" charset="0"/>
                <a:cs typeface="Arial"/>
              </a:rPr>
              <a:t>productivity, longevity and quality of life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2400" dirty="0" smtClean="0"/>
              <a:t>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 Program components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" y="1564640"/>
            <a:ext cx="5148826" cy="435356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Cambria" pitchFamily="18" charset="0"/>
              </a:rPr>
              <a:t>Early diagnosis through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Screening-Newborn ,Adolescent Premarital and </a:t>
            </a:r>
            <a:r>
              <a:rPr lang="en-US" dirty="0" smtClean="0">
                <a:latin typeface="Cambria" pitchFamily="18" charset="0"/>
              </a:rPr>
              <a:t>Antenatal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Cascade screening and School screening.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Prenatal Diagnosis</a:t>
            </a:r>
          </a:p>
          <a:p>
            <a:pPr marL="234950" lvl="1" indent="-234950">
              <a:buNone/>
            </a:pPr>
            <a:r>
              <a:rPr lang="en-US" b="1" dirty="0" smtClean="0">
                <a:latin typeface="Cambria" pitchFamily="18" charset="0"/>
              </a:rPr>
              <a:t>Prevention through</a:t>
            </a:r>
          </a:p>
          <a:p>
            <a:pPr marL="746125" lvl="2" indent="-234950"/>
            <a:r>
              <a:rPr lang="en-US" sz="2400" dirty="0" smtClean="0">
                <a:latin typeface="Cambria" pitchFamily="18" charset="0"/>
              </a:rPr>
              <a:t>Marriage Counseling</a:t>
            </a:r>
          </a:p>
          <a:p>
            <a:pPr marL="746125" lvl="2" indent="-234950"/>
            <a:r>
              <a:rPr lang="en-US" sz="2400" dirty="0" smtClean="0">
                <a:latin typeface="Cambria" pitchFamily="18" charset="0"/>
              </a:rPr>
              <a:t>Genetic Counseling</a:t>
            </a:r>
          </a:p>
          <a:p>
            <a:pPr marL="746125" lvl="2" indent="-234950"/>
            <a:r>
              <a:rPr lang="en-US" sz="2400" dirty="0" smtClean="0">
                <a:latin typeface="Cambria" pitchFamily="18" charset="0"/>
              </a:rPr>
              <a:t>Building Community Awareness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6463" y="1339606"/>
            <a:ext cx="6096000" cy="4548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</a:rPr>
              <a:t>Reduction in crisis &amp; in mortality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Regular follow up , counseling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Supportive treatment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Life saving drugs &amp; Vaccination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Day Care Center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Advanced tertiary care </a:t>
            </a:r>
            <a:r>
              <a:rPr lang="en-US" sz="2400" dirty="0" smtClean="0">
                <a:latin typeface="Cambria" pitchFamily="18" charset="0"/>
              </a:rPr>
              <a:t>centers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Care during pregnancy</a:t>
            </a:r>
            <a:endParaRPr lang="en-US" sz="2400" dirty="0" smtClean="0">
              <a:latin typeface="Cambria" pitchFamily="18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latin typeface="Cambria" pitchFamily="18" charset="0"/>
              </a:rPr>
              <a:t>Regular Training and capacity building of</a:t>
            </a:r>
          </a:p>
          <a:p>
            <a:pPr marL="803275" lvl="2" indent="-3476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Health care providers </a:t>
            </a:r>
          </a:p>
          <a:p>
            <a:pPr marL="803275" lvl="2" indent="-3476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VHSNC (Gram Sanjeevani Samitis) members &amp; Teachers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</a:t>
            </a:r>
            <a:r>
              <a:rPr lang="en-US" b="1" dirty="0" smtClean="0"/>
              <a:t>in Gujarat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036" y="1371600"/>
            <a:ext cx="10768083" cy="4908176"/>
          </a:xfrm>
        </p:spPr>
        <p:txBody>
          <a:bodyPr/>
          <a:lstStyle/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(</a:t>
            </a:r>
            <a:r>
              <a:rPr lang="en-US" sz="2400" dirty="0" smtClean="0">
                <a:latin typeface="Cambria" panose="02040503050406030204" pitchFamily="18" charset="0"/>
              </a:rPr>
              <a:t>92%) tribal population screened for Sickle </a:t>
            </a:r>
            <a:r>
              <a:rPr lang="en-US" sz="2400" dirty="0" smtClean="0">
                <a:latin typeface="Cambria" panose="02040503050406030204" pitchFamily="18" charset="0"/>
              </a:rPr>
              <a:t>Cell, 7. 30 </a:t>
            </a:r>
            <a:r>
              <a:rPr lang="en-US" sz="2400" dirty="0" err="1" smtClean="0">
                <a:latin typeface="Cambria" panose="02040503050406030204" pitchFamily="18" charset="0"/>
              </a:rPr>
              <a:t>lac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are Sickle Cell Trait and </a:t>
            </a:r>
            <a:r>
              <a:rPr lang="en-US" sz="2400" dirty="0" smtClean="0">
                <a:latin typeface="Cambria" panose="02040503050406030204" pitchFamily="18" charset="0"/>
              </a:rPr>
              <a:t>29,266 </a:t>
            </a:r>
            <a:r>
              <a:rPr lang="en-US" sz="2400" dirty="0" smtClean="0">
                <a:latin typeface="Cambria" panose="02040503050406030204" pitchFamily="18" charset="0"/>
              </a:rPr>
              <a:t>are Sickle Cell Disease.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All </a:t>
            </a:r>
            <a:r>
              <a:rPr lang="en-US" sz="2400" dirty="0" smtClean="0">
                <a:latin typeface="Cambria" panose="02040503050406030204" pitchFamily="18" charset="0"/>
              </a:rPr>
              <a:t>SCD patients are given Tab Folic Acid,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More </a:t>
            </a:r>
            <a:r>
              <a:rPr lang="en-US" sz="2400" dirty="0" smtClean="0">
                <a:latin typeface="Cambria" panose="02040503050406030204" pitchFamily="18" charset="0"/>
              </a:rPr>
              <a:t>than 21000 SCD patients received pneumococcal vaccine and 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Around </a:t>
            </a:r>
            <a:r>
              <a:rPr lang="en-US" sz="2400" dirty="0" smtClean="0">
                <a:latin typeface="Cambria" panose="02040503050406030204" pitchFamily="18" charset="0"/>
              </a:rPr>
              <a:t>700 patients are on Tab </a:t>
            </a:r>
            <a:r>
              <a:rPr lang="en-US" sz="2400" dirty="0" err="1" smtClean="0">
                <a:latin typeface="Cambria" panose="02040503050406030204" pitchFamily="18" charset="0"/>
              </a:rPr>
              <a:t>Hydroxyurea</a:t>
            </a:r>
            <a:r>
              <a:rPr lang="en-US" sz="2400" dirty="0" smtClean="0">
                <a:latin typeface="Cambria" panose="02040503050406030204" pitchFamily="18" charset="0"/>
              </a:rPr>
              <a:t> to minimize the risk of crisis &amp; </a:t>
            </a:r>
            <a:r>
              <a:rPr lang="en-US" sz="2400" dirty="0" smtClean="0">
                <a:latin typeface="Cambria" panose="02040503050406030204" pitchFamily="18" charset="0"/>
              </a:rPr>
              <a:t>death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All diagnostics for </a:t>
            </a:r>
            <a:r>
              <a:rPr lang="en-US" sz="2400" dirty="0" err="1" smtClean="0">
                <a:latin typeface="Cambria" panose="02040503050406030204" pitchFamily="18" charset="0"/>
              </a:rPr>
              <a:t>hemoglobinopathies</a:t>
            </a:r>
            <a:r>
              <a:rPr lang="en-US" sz="2400" dirty="0" smtClean="0">
                <a:latin typeface="Cambria" panose="02040503050406030204" pitchFamily="18" charset="0"/>
              </a:rPr>
              <a:t> are Free. 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4700 Iron </a:t>
            </a:r>
            <a:r>
              <a:rPr lang="en-US" sz="2400" dirty="0" err="1" smtClean="0">
                <a:latin typeface="Cambria" panose="02040503050406030204" pitchFamily="18" charset="0"/>
              </a:rPr>
              <a:t>chelation</a:t>
            </a:r>
            <a:r>
              <a:rPr lang="en-US" sz="2400" dirty="0" smtClean="0">
                <a:latin typeface="Cambria" panose="02040503050406030204" pitchFamily="18" charset="0"/>
              </a:rPr>
              <a:t>, Factor A free. 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50 Bone marrow </a:t>
            </a:r>
            <a:r>
              <a:rPr lang="en-US" sz="2400" dirty="0" smtClean="0">
                <a:latin typeface="Cambria" panose="02040503050406030204" pitchFamily="18" charset="0"/>
              </a:rPr>
              <a:t>transplantation. Difficult to get donors. Some siblings and unrelated matched donors were helpful.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58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in Gujarat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mbria" panose="02040503050406030204" pitchFamily="18" charset="0"/>
              </a:rPr>
              <a:t>In  last year , more than 1.10 </a:t>
            </a:r>
            <a:r>
              <a:rPr lang="en-US" dirty="0" err="1" smtClean="0">
                <a:latin typeface="Cambria" panose="02040503050406030204" pitchFamily="18" charset="0"/>
              </a:rPr>
              <a:t>lakh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ANC</a:t>
            </a:r>
            <a:r>
              <a:rPr lang="en-US" dirty="0" smtClean="0">
                <a:latin typeface="Cambria" panose="02040503050406030204" pitchFamily="18" charset="0"/>
              </a:rPr>
              <a:t> screened- 2737 ANC were Sickle Cell Trait and 126 were Sickle Cell Disease.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Total 11995 couple counseled for prenatal diagnosis - 892 PND done. From which 195 </a:t>
            </a:r>
            <a:r>
              <a:rPr lang="en-US" dirty="0" err="1" smtClean="0">
                <a:latin typeface="Cambria" panose="02040503050406030204" pitchFamily="18" charset="0"/>
              </a:rPr>
              <a:t>Thalassemia</a:t>
            </a:r>
            <a:r>
              <a:rPr lang="en-US" dirty="0" smtClean="0">
                <a:latin typeface="Cambria" panose="02040503050406030204" pitchFamily="18" charset="0"/>
              </a:rPr>
              <a:t> Major and 12 were SCD , which undergone for MTP. thus total 207 birth with </a:t>
            </a:r>
            <a:r>
              <a:rPr lang="en-US" dirty="0" err="1" smtClean="0">
                <a:latin typeface="Cambria" panose="02040503050406030204" pitchFamily="18" charset="0"/>
              </a:rPr>
              <a:t>hemoglobinopathies</a:t>
            </a:r>
            <a:r>
              <a:rPr lang="en-US" dirty="0" smtClean="0">
                <a:latin typeface="Cambria" panose="02040503050406030204" pitchFamily="18" charset="0"/>
              </a:rPr>
              <a:t> could be prevented.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More than 1.2 </a:t>
            </a:r>
            <a:r>
              <a:rPr lang="en-US" dirty="0" err="1" smtClean="0">
                <a:latin typeface="Cambria" panose="02040503050406030204" pitchFamily="18" charset="0"/>
              </a:rPr>
              <a:t>lakhs</a:t>
            </a:r>
            <a:r>
              <a:rPr lang="en-US" dirty="0" smtClean="0">
                <a:latin typeface="Cambria" panose="02040503050406030204" pitchFamily="18" charset="0"/>
              </a:rPr>
              <a:t> New Borne screened. Out of which 6600 were </a:t>
            </a:r>
            <a:r>
              <a:rPr lang="en-US" dirty="0" err="1" smtClean="0">
                <a:latin typeface="Cambria" panose="02040503050406030204" pitchFamily="18" charset="0"/>
              </a:rPr>
              <a:t>thalassemia</a:t>
            </a:r>
            <a:r>
              <a:rPr lang="en-US" dirty="0" smtClean="0">
                <a:latin typeface="Cambria" panose="02040503050406030204" pitchFamily="18" charset="0"/>
              </a:rPr>
              <a:t> minor, 9 were </a:t>
            </a:r>
            <a:r>
              <a:rPr lang="en-US" dirty="0" err="1" smtClean="0">
                <a:latin typeface="Cambria" panose="02040503050406030204" pitchFamily="18" charset="0"/>
              </a:rPr>
              <a:t>Thalassemia</a:t>
            </a:r>
            <a:r>
              <a:rPr lang="en-US" dirty="0" smtClean="0">
                <a:latin typeface="Cambria" panose="02040503050406030204" pitchFamily="18" charset="0"/>
              </a:rPr>
              <a:t> Major and 145 were SCD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Special  Features of the program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25388"/>
            <a:ext cx="11112500" cy="4525963"/>
          </a:xfrm>
        </p:spPr>
        <p:txBody>
          <a:bodyPr/>
          <a:lstStyle/>
          <a:p>
            <a:r>
              <a:rPr lang="en-US" sz="2400" dirty="0" smtClean="0">
                <a:latin typeface="Cambria" pitchFamily="18" charset="0"/>
              </a:rPr>
              <a:t>Reaching needy and most vulnerable population through active involvement of NGOs and community. Program is now fully integrated with General Health Services ensuring wider reach and long term focus.</a:t>
            </a:r>
          </a:p>
          <a:p>
            <a:r>
              <a:rPr lang="en-US" sz="2400" dirty="0" smtClean="0">
                <a:latin typeface="Cambria" pitchFamily="18" charset="0"/>
              </a:rPr>
              <a:t>Sensitization and awareness building resulted in demand generation from the community.</a:t>
            </a:r>
          </a:p>
          <a:p>
            <a:r>
              <a:rPr lang="en-US" sz="2400" dirty="0" smtClean="0">
                <a:latin typeface="Cambria" pitchFamily="18" charset="0"/>
              </a:rPr>
              <a:t>Lifecycle approach.</a:t>
            </a:r>
          </a:p>
          <a:p>
            <a:r>
              <a:rPr lang="en-US" sz="2400" dirty="0" smtClean="0">
                <a:latin typeface="Cambria" pitchFamily="18" charset="0"/>
              </a:rPr>
              <a:t>Pre natal Diagnosis </a:t>
            </a:r>
          </a:p>
          <a:p>
            <a:r>
              <a:rPr lang="en-US" sz="2400" dirty="0" smtClean="0">
                <a:latin typeface="Cambria" pitchFamily="18" charset="0"/>
              </a:rPr>
              <a:t>Regular Counseling at doorsteps of  beneficiaries</a:t>
            </a:r>
          </a:p>
          <a:p>
            <a:r>
              <a:rPr lang="en-US" sz="2400" dirty="0" smtClean="0">
                <a:latin typeface="Cambria" pitchFamily="18" charset="0"/>
              </a:rPr>
              <a:t>Capacity building of both Government , NGO and private </a:t>
            </a:r>
            <a:r>
              <a:rPr lang="en-US" sz="2400" dirty="0" err="1" smtClean="0">
                <a:latin typeface="Cambria" pitchFamily="18" charset="0"/>
              </a:rPr>
              <a:t>practioners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  <a:p>
            <a:r>
              <a:rPr lang="en-US" sz="2400" dirty="0" smtClean="0">
                <a:latin typeface="Cambria" pitchFamily="18" charset="0"/>
              </a:rPr>
              <a:t>Disease patient registry and ensuring regular medical check up of disease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Learning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0" y="1450669"/>
            <a:ext cx="10617959" cy="4828211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en-US" sz="2400" dirty="0" smtClean="0">
              <a:latin typeface="Cambria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dirty="0" smtClean="0">
                <a:latin typeface="Cambria" pitchFamily="18" charset="0"/>
              </a:rPr>
              <a:t>Scientific </a:t>
            </a:r>
            <a:r>
              <a:rPr lang="en-US" sz="2400" dirty="0" smtClean="0">
                <a:latin typeface="Cambria" pitchFamily="18" charset="0"/>
              </a:rPr>
              <a:t>approach, strong political commitment and inter-</a:t>
            </a:r>
            <a:r>
              <a:rPr lang="en-US" sz="2400" dirty="0" err="1" smtClean="0">
                <a:latin typeface="Cambria" pitchFamily="18" charset="0"/>
              </a:rPr>
              <a:t>sectoral</a:t>
            </a:r>
            <a:r>
              <a:rPr lang="en-US" sz="2400" dirty="0" smtClean="0">
                <a:latin typeface="Cambria" pitchFamily="18" charset="0"/>
              </a:rPr>
              <a:t> convergence reducing disease burden and medical relief to patients.</a:t>
            </a:r>
          </a:p>
          <a:p>
            <a:pPr lvl="0"/>
            <a:r>
              <a:rPr lang="en-GB" sz="2400" dirty="0" smtClean="0">
                <a:latin typeface="Cambria" pitchFamily="18" charset="0"/>
              </a:rPr>
              <a:t>Blood storage unit in every </a:t>
            </a:r>
            <a:r>
              <a:rPr lang="en-GB" sz="2400" dirty="0" err="1" smtClean="0">
                <a:latin typeface="Cambria" pitchFamily="18" charset="0"/>
              </a:rPr>
              <a:t>Taluka</a:t>
            </a:r>
            <a:r>
              <a:rPr lang="en-GB" sz="2400" dirty="0" smtClean="0">
                <a:latin typeface="Cambria" pitchFamily="18" charset="0"/>
              </a:rPr>
              <a:t>  provides free blood transfusion </a:t>
            </a:r>
            <a:r>
              <a:rPr lang="en-GB" sz="2400" dirty="0" smtClean="0">
                <a:latin typeface="Cambria" pitchFamily="18" charset="0"/>
              </a:rPr>
              <a:t>to all patients with </a:t>
            </a:r>
            <a:r>
              <a:rPr lang="en-GB" sz="2400" dirty="0" err="1" smtClean="0">
                <a:latin typeface="Cambria" pitchFamily="18" charset="0"/>
              </a:rPr>
              <a:t>hemoglobinopathies</a:t>
            </a:r>
            <a:r>
              <a:rPr lang="en-GB" sz="2400" dirty="0" smtClean="0">
                <a:latin typeface="Cambria" pitchFamily="18" charset="0"/>
              </a:rPr>
              <a:t>.</a:t>
            </a:r>
            <a:endParaRPr lang="en-US" sz="2400" dirty="0" smtClean="0">
              <a:latin typeface="Cambria" pitchFamily="18" charset="0"/>
            </a:endParaRPr>
          </a:p>
          <a:p>
            <a:pPr lvl="0"/>
            <a:r>
              <a:rPr lang="en-US" sz="2400" dirty="0" smtClean="0">
                <a:latin typeface="Cambria" pitchFamily="18" charset="0"/>
              </a:rPr>
              <a:t>Advanced stem cell research center and Stem Cell Research Laboratory is being established at New Civil Hospital, </a:t>
            </a:r>
            <a:r>
              <a:rPr lang="en-US" sz="2400" dirty="0" err="1" smtClean="0">
                <a:latin typeface="Cambria" pitchFamily="18" charset="0"/>
              </a:rPr>
              <a:t>Surat</a:t>
            </a:r>
            <a:r>
              <a:rPr lang="en-US" sz="2400" dirty="0" smtClean="0">
                <a:latin typeface="Cambria" pitchFamily="18" charset="0"/>
              </a:rPr>
              <a:t> with collaboration of GIOSTAR, USA. </a:t>
            </a:r>
            <a:endParaRPr lang="en-US" sz="2400" dirty="0" smtClean="0">
              <a:latin typeface="Cambria" pitchFamily="18" charset="0"/>
            </a:endParaRPr>
          </a:p>
          <a:p>
            <a:pPr lvl="0"/>
            <a:r>
              <a:rPr lang="en-US" sz="2400" dirty="0" smtClean="0">
                <a:latin typeface="Cambria" pitchFamily="18" charset="0"/>
              </a:rPr>
              <a:t>The </a:t>
            </a:r>
            <a:r>
              <a:rPr lang="en-US" sz="2400" dirty="0" smtClean="0">
                <a:latin typeface="Cambria" pitchFamily="18" charset="0"/>
              </a:rPr>
              <a:t>scientists’ team from </a:t>
            </a:r>
            <a:r>
              <a:rPr lang="en-US" sz="2400" dirty="0" smtClean="0">
                <a:latin typeface="Cambria" pitchFamily="18" charset="0"/>
              </a:rPr>
              <a:t>Japan extending </a:t>
            </a:r>
            <a:r>
              <a:rPr lang="en-US" sz="2400" dirty="0" smtClean="0">
                <a:latin typeface="Cambria" pitchFamily="18" charset="0"/>
              </a:rPr>
              <a:t>help in the research </a:t>
            </a:r>
            <a:r>
              <a:rPr lang="en-US" sz="2400" dirty="0" smtClean="0">
                <a:latin typeface="Cambria" pitchFamily="18" charset="0"/>
              </a:rPr>
              <a:t>activity. </a:t>
            </a:r>
            <a:endParaRPr lang="en-US" sz="2400" dirty="0" smtClean="0">
              <a:latin typeface="Cambria" pitchFamily="18" charset="0"/>
            </a:endParaRPr>
          </a:p>
          <a:p>
            <a:pPr algn="just">
              <a:lnSpc>
                <a:spcPct val="80000"/>
              </a:lnSpc>
            </a:pPr>
            <a:endParaRPr lang="en-US" sz="2400" dirty="0" smtClean="0">
              <a:latin typeface="Cambria" pitchFamily="18" charset="0"/>
            </a:endParaRPr>
          </a:p>
          <a:p>
            <a:pPr algn="just">
              <a:lnSpc>
                <a:spcPct val="80000"/>
              </a:lnSpc>
            </a:pP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8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till0207_0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670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499847" cy="32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548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admin\AppData\Local\Temp\Rar$DIa0.108\DSCF8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9847" y="-1"/>
            <a:ext cx="6692153" cy="31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0" y="3193585"/>
            <a:ext cx="5486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Sickle Cell Screening </a:t>
            </a:r>
            <a:r>
              <a:rPr lang="en-US" b="1" dirty="0">
                <a:latin typeface="Cambria" pitchFamily="18" charset="0"/>
              </a:rPr>
              <a:t>Camp at Village Level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474446" y="3200402"/>
            <a:ext cx="671755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mbria" pitchFamily="18" charset="0"/>
              </a:rPr>
              <a:t>SCD Follow up Camp </a:t>
            </a:r>
            <a:r>
              <a:rPr lang="en-US" b="1" dirty="0" smtClean="0">
                <a:latin typeface="Cambria" pitchFamily="18" charset="0"/>
              </a:rPr>
              <a:t>at </a:t>
            </a:r>
            <a:r>
              <a:rPr lang="en-US" b="1" dirty="0">
                <a:latin typeface="Cambria" pitchFamily="18" charset="0"/>
              </a:rPr>
              <a:t>Village </a:t>
            </a:r>
            <a:r>
              <a:rPr lang="en-US" b="1" dirty="0" smtClean="0">
                <a:latin typeface="Cambria" pitchFamily="18" charset="0"/>
              </a:rPr>
              <a:t>Level &amp; Counseling</a:t>
            </a:r>
            <a:endParaRPr lang="en-US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3077" y="1171074"/>
            <a:ext cx="6984124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Indian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patients with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hemoglobinopathies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Born with Pain 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Live with Pain 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&amp; 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Die with Pain.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They hardly Complain</a:t>
            </a:r>
            <a:endParaRPr lang="en-US" sz="2000" b="1" i="1" u="sng" dirty="0">
              <a:latin typeface="Cambria" pitchFamily="18" charset="0"/>
            </a:endParaRPr>
          </a:p>
        </p:txBody>
      </p:sp>
      <p:pic>
        <p:nvPicPr>
          <p:cNvPr id="7" name="Picture 3" descr="Vain-artery SICK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47" y="1385875"/>
            <a:ext cx="3614735" cy="3442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4282440" y="4182988"/>
            <a:ext cx="7437120" cy="11669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i="1" dirty="0" smtClean="0">
                <a:solidFill>
                  <a:schemeClr val="tx1"/>
                </a:solidFill>
                <a:latin typeface="Cambria" pitchFamily="18" charset="0"/>
              </a:rPr>
              <a:t>No more children to be born with </a:t>
            </a:r>
            <a:r>
              <a:rPr lang="en-IN" sz="4000" i="1" dirty="0" err="1" smtClean="0">
                <a:solidFill>
                  <a:schemeClr val="tx1"/>
                </a:solidFill>
                <a:latin typeface="Cambria" pitchFamily="18" charset="0"/>
              </a:rPr>
              <a:t>hemoglobinopathies</a:t>
            </a:r>
            <a:r>
              <a:rPr lang="en-IN" sz="4000" i="1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IN" sz="4000" i="1" dirty="0" smtClean="0">
                <a:solidFill>
                  <a:schemeClr val="tx1"/>
                </a:solidFill>
                <a:latin typeface="Cambria" pitchFamily="18" charset="0"/>
              </a:rPr>
              <a:t>in Gujarat</a:t>
            </a:r>
            <a:endParaRPr lang="en-IN" sz="40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736" y="5213687"/>
            <a:ext cx="5390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Cambria" pitchFamily="18" charset="0"/>
              </a:rPr>
              <a:t>Thanks…</a:t>
            </a:r>
            <a:r>
              <a:rPr lang="en-US" sz="2400" dirty="0" smtClean="0">
                <a:latin typeface="Cambria" pitchFamily="18" charset="0"/>
              </a:rPr>
              <a:t>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1516" y="320843"/>
            <a:ext cx="786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SCA   requires  Priority  Attention….!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H Common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F7CEE65-C6CA-4DB5-B2EB-A4599D1FB6B0}" vid="{86B864E9-574F-46EA-A052-A3157E57DE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CoH Common PPT</Template>
  <TotalTime>1965</TotalTime>
  <Words>588</Words>
  <Application>Microsoft Office PowerPoint</Application>
  <PresentationFormat>Custom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CoH Common PPT</vt:lpstr>
      <vt:lpstr>Slide 1</vt:lpstr>
      <vt:lpstr>Hemoglobinopathies-  A Genetic Disorder</vt:lpstr>
      <vt:lpstr> Program components</vt:lpstr>
      <vt:lpstr>Program in Gujarat</vt:lpstr>
      <vt:lpstr>Program in Gujarat</vt:lpstr>
      <vt:lpstr>Special  Features of the program</vt:lpstr>
      <vt:lpstr>Learning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Genius</cp:lastModifiedBy>
  <cp:revision>249</cp:revision>
  <dcterms:created xsi:type="dcterms:W3CDTF">2013-06-28T18:20:15Z</dcterms:created>
  <dcterms:modified xsi:type="dcterms:W3CDTF">2016-08-30T07:14:38Z</dcterms:modified>
</cp:coreProperties>
</file>