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2" r:id="rId2"/>
    <p:sldId id="315" r:id="rId3"/>
    <p:sldId id="306" r:id="rId4"/>
    <p:sldId id="308" r:id="rId5"/>
    <p:sldId id="257" r:id="rId6"/>
    <p:sldId id="309" r:id="rId7"/>
    <p:sldId id="303" r:id="rId8"/>
    <p:sldId id="302" r:id="rId9"/>
    <p:sldId id="277" r:id="rId10"/>
    <p:sldId id="261" r:id="rId11"/>
    <p:sldId id="297" r:id="rId12"/>
    <p:sldId id="291" r:id="rId13"/>
    <p:sldId id="290" r:id="rId14"/>
    <p:sldId id="298" r:id="rId15"/>
    <p:sldId id="281" r:id="rId16"/>
    <p:sldId id="293" r:id="rId17"/>
    <p:sldId id="300" r:id="rId18"/>
    <p:sldId id="295" r:id="rId19"/>
    <p:sldId id="299" r:id="rId20"/>
    <p:sldId id="313" r:id="rId21"/>
    <p:sldId id="274" r:id="rId22"/>
    <p:sldId id="265" r:id="rId23"/>
    <p:sldId id="267" r:id="rId24"/>
    <p:sldId id="310" r:id="rId25"/>
    <p:sldId id="275" r:id="rId26"/>
    <p:sldId id="312" r:id="rId27"/>
    <p:sldId id="311" r:id="rId28"/>
    <p:sldId id="276" r:id="rId29"/>
    <p:sldId id="289" r:id="rId3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33"/>
    <a:srgbClr val="0000FF"/>
    <a:srgbClr val="00FF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%20IDSP%20Files\IQAS\IQAS_July%202015\IQAS-%20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T%20Panel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T%20Panel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%20IDSP%20Files\SPHL_QMS\1.EQAS_PT%20Panel\EQAS_July_4th%20PT%20Panel\4th%20PT%20Panel%20Question%20K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Micro%20Review%20July%2012&amp;%2013-2016\Data%20Files\Micro%20Review_2016_upto%20June\Lab%20Performance\Lab%20Performance%202013%20to%202016%20Ju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National%20Sumitte_Thirupathi\Epimon%202016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National%20Sumitte_Thirupathi\Epimon%202016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ak\Desktop\New%20SHS_DDHS_Review_22072016\graph117-08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 sz="1050"/>
            </a:pPr>
            <a:r>
              <a:rPr lang="en-IN" sz="1050" dirty="0" smtClean="0"/>
              <a:t>1st</a:t>
            </a:r>
            <a:r>
              <a:rPr lang="en-IN" sz="1050" baseline="0" dirty="0" smtClean="0"/>
              <a:t> </a:t>
            </a:r>
            <a:r>
              <a:rPr lang="en-IN" sz="1050" baseline="0" dirty="0"/>
              <a:t>PT Panel </a:t>
            </a:r>
          </a:p>
          <a:p>
            <a:pPr>
              <a:defRPr lang="en-IN" sz="1050"/>
            </a:pPr>
            <a:r>
              <a:rPr lang="en-IN" sz="1050" baseline="0" dirty="0"/>
              <a:t>(n=24)</a:t>
            </a:r>
            <a:endParaRPr lang="en-IN" sz="1050" dirty="0"/>
          </a:p>
        </c:rich>
      </c:tx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452125809311147"/>
          <c:y val="0.22707108892999694"/>
          <c:w val="0.6847997247126506"/>
          <c:h val="0.637910973919067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2445639845472167E-2"/>
                  <c:y val="-0.33218088811697855"/>
                </c:manualLayout>
              </c:layout>
              <c:showVal val="1"/>
            </c:dLbl>
            <c:dLbl>
              <c:idx val="1"/>
              <c:layout>
                <c:manualLayout>
                  <c:x val="-6.2397987695417087E-2"/>
                  <c:y val="1.148195989266968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Sheet2!$C$4:$D$4</c:f>
              <c:strCache>
                <c:ptCount val="2"/>
                <c:pt idx="0">
                  <c:v>Correct Report </c:v>
                </c:pt>
                <c:pt idx="1">
                  <c:v>Wrong Report</c:v>
                </c:pt>
              </c:strCache>
            </c:strRef>
          </c:cat>
          <c:val>
            <c:numRef>
              <c:f>Sheet2!$C$5:$D$5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4.0000000000000112E-2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100"/>
            </a:pPr>
            <a:r>
              <a:rPr lang="en-US" sz="1100" b="1" i="0" baseline="0" dirty="0" smtClean="0"/>
              <a:t>3rd </a:t>
            </a:r>
            <a:r>
              <a:rPr lang="en-US" sz="1100" b="1" i="0" baseline="0" dirty="0"/>
              <a:t>PT Panel </a:t>
            </a:r>
            <a:endParaRPr lang="en-US" sz="1100" dirty="0"/>
          </a:p>
          <a:p>
            <a:pPr>
              <a:defRPr lang="en-US" sz="1100"/>
            </a:pPr>
            <a:r>
              <a:rPr lang="en-US" sz="1100" b="1" i="0" baseline="0" dirty="0" smtClean="0"/>
              <a:t> (</a:t>
            </a:r>
            <a:r>
              <a:rPr lang="en-US" sz="1100" b="1" i="0" baseline="0" dirty="0"/>
              <a:t>n=24) </a:t>
            </a:r>
            <a:endParaRPr lang="en-US" sz="1100" dirty="0"/>
          </a:p>
        </c:rich>
      </c:tx>
      <c:layout>
        <c:manualLayout>
          <c:xMode val="edge"/>
          <c:yMode val="edge"/>
          <c:x val="0.33301161218484293"/>
          <c:y val="4.0000000000000022E-2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957185039370078"/>
          <c:y val="0.24056673471371634"/>
          <c:w val="0.62740444553805774"/>
          <c:h val="0.575901137357832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6493406374391709"/>
                  <c:y val="-0.1629908496532485"/>
                </c:manualLayout>
              </c:layout>
              <c:showVal val="1"/>
            </c:dLbl>
            <c:dLbl>
              <c:idx val="1"/>
              <c:layout>
                <c:manualLayout>
                  <c:x val="0.12962054358196451"/>
                  <c:y val="3.946434869330964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'PIE ch data'!$C$12:$D$12</c:f>
              <c:strCache>
                <c:ptCount val="2"/>
                <c:pt idx="0">
                  <c:v>Correct Reports</c:v>
                </c:pt>
                <c:pt idx="1">
                  <c:v>Wrong Reports</c:v>
                </c:pt>
              </c:strCache>
            </c:strRef>
          </c:cat>
          <c:val>
            <c:numRef>
              <c:f>'PIE ch data'!$C$13:$D$13</c:f>
              <c:numCache>
                <c:formatCode>0%</c:formatCode>
                <c:ptCount val="2"/>
                <c:pt idx="0">
                  <c:v>0.7083333333333337</c:v>
                </c:pt>
                <c:pt idx="1">
                  <c:v>0.29166666666666874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100"/>
            </a:pPr>
            <a:r>
              <a:rPr lang="en-US" sz="1100" b="1" i="0" baseline="0" dirty="0" smtClean="0"/>
              <a:t>2nd </a:t>
            </a:r>
            <a:r>
              <a:rPr lang="en-US" sz="1100" b="1" i="0" baseline="0" dirty="0"/>
              <a:t>PT Panel</a:t>
            </a:r>
            <a:endParaRPr lang="en-US" sz="1100" dirty="0"/>
          </a:p>
          <a:p>
            <a:pPr>
              <a:defRPr lang="en-US" sz="1100"/>
            </a:pPr>
            <a:r>
              <a:rPr lang="en-US" sz="1100" b="1" i="0" baseline="0" dirty="0"/>
              <a:t>(n=23) </a:t>
            </a:r>
            <a:endParaRPr lang="en-US" sz="1100" dirty="0"/>
          </a:p>
        </c:rich>
      </c:tx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0897887843775548"/>
          <c:y val="0.19990437183233836"/>
          <c:w val="0.62219643597181962"/>
          <c:h val="0.5667337976983646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389797596177801"/>
                  <c:y val="-7.4409972297407104E-2"/>
                </c:manualLayout>
              </c:layout>
              <c:showVal val="1"/>
            </c:dLbl>
            <c:dLbl>
              <c:idx val="1"/>
              <c:layout>
                <c:manualLayout>
                  <c:x val="0.18191562451752444"/>
                  <c:y val="2.118867353119321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'PIE ch data'!$C$2:$D$2</c:f>
              <c:strCache>
                <c:ptCount val="2"/>
                <c:pt idx="0">
                  <c:v>Correct Reports</c:v>
                </c:pt>
                <c:pt idx="1">
                  <c:v>Wrong Reports</c:v>
                </c:pt>
              </c:strCache>
            </c:strRef>
          </c:cat>
          <c:val>
            <c:numRef>
              <c:f>'PIE ch data'!$C$4:$D$4</c:f>
              <c:numCache>
                <c:formatCode>0%</c:formatCode>
                <c:ptCount val="2"/>
                <c:pt idx="0">
                  <c:v>0.60869565217392041</c:v>
                </c:pt>
                <c:pt idx="1">
                  <c:v>0.39130434782608892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0617793465471987"/>
          <c:y val="0.20086771653543362"/>
          <c:w val="0.74281654448366352"/>
          <c:h val="0.55998215223097114"/>
        </c:manualLayout>
      </c:layout>
      <c:pie3DChart>
        <c:varyColors val="1"/>
        <c:ser>
          <c:idx val="0"/>
          <c:order val="0"/>
          <c:explosion val="26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Sheet2!$E$3:$F$3</c:f>
              <c:strCache>
                <c:ptCount val="2"/>
                <c:pt idx="0">
                  <c:v>Correct Report</c:v>
                </c:pt>
                <c:pt idx="1">
                  <c:v>Wrong Report</c:v>
                </c:pt>
              </c:strCache>
            </c:strRef>
          </c:cat>
          <c:val>
            <c:numRef>
              <c:f>Sheet2!$E$4:$F$4</c:f>
              <c:numCache>
                <c:formatCode>0%</c:formatCode>
                <c:ptCount val="2"/>
                <c:pt idx="0">
                  <c:v>0.96153846153846168</c:v>
                </c:pt>
                <c:pt idx="1">
                  <c:v>3.8461538461538464E-2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7132422505780734E-2"/>
          <c:y val="0.10109088205370019"/>
          <c:w val="0.87211545078688468"/>
          <c:h val="0.709547421437185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2013
(May-Dec)</c:v>
                </c:pt>
                <c:pt idx="1">
                  <c:v>2014
(Jan-Dec)</c:v>
                </c:pt>
                <c:pt idx="2">
                  <c:v>2015
(Jan-Dec)</c:v>
                </c:pt>
                <c:pt idx="3">
                  <c:v>2016
(Jan-Jul)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8099</c:v>
                </c:pt>
                <c:pt idx="1">
                  <c:v>20263</c:v>
                </c:pt>
                <c:pt idx="2">
                  <c:v>52780</c:v>
                </c:pt>
                <c:pt idx="3">
                  <c:v>29448</c:v>
                </c:pt>
              </c:numCache>
            </c:numRef>
          </c:val>
        </c:ser>
        <c:axId val="67720704"/>
        <c:axId val="67722240"/>
      </c:barChart>
      <c:catAx>
        <c:axId val="677207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67722240"/>
        <c:crosses val="autoZero"/>
        <c:auto val="1"/>
        <c:lblAlgn val="ctr"/>
        <c:lblOffset val="100"/>
      </c:catAx>
      <c:valAx>
        <c:axId val="67722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100" b="1"/>
            </a:pPr>
            <a:endParaRPr lang="en-US"/>
          </a:p>
        </c:txPr>
        <c:crossAx val="6772070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8399420776283918E-2"/>
          <c:y val="6.1069965264242958E-2"/>
          <c:w val="0.88125994396785257"/>
          <c:h val="0.75981346081739787"/>
        </c:manualLayout>
      </c:layout>
      <c:barChart>
        <c:barDir val="col"/>
        <c:grouping val="clustered"/>
        <c:ser>
          <c:idx val="0"/>
          <c:order val="0"/>
          <c:tx>
            <c:strRef>
              <c:f>'OB graph'!$C$2</c:f>
              <c:strCache>
                <c:ptCount val="1"/>
                <c:pt idx="0">
                  <c:v>No of OB Reported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 graph'!$B$3:$B$13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
( up to July)</c:v>
                </c:pt>
              </c:strCache>
            </c:strRef>
          </c:cat>
          <c:val>
            <c:numRef>
              <c:f>'OB graph'!$C$3:$C$13</c:f>
              <c:numCache>
                <c:formatCode>General</c:formatCode>
                <c:ptCount val="11"/>
                <c:pt idx="0">
                  <c:v>8</c:v>
                </c:pt>
                <c:pt idx="1">
                  <c:v>36</c:v>
                </c:pt>
                <c:pt idx="2">
                  <c:v>81</c:v>
                </c:pt>
                <c:pt idx="3">
                  <c:v>251</c:v>
                </c:pt>
                <c:pt idx="4">
                  <c:v>198</c:v>
                </c:pt>
                <c:pt idx="5">
                  <c:v>222</c:v>
                </c:pt>
                <c:pt idx="6">
                  <c:v>341</c:v>
                </c:pt>
                <c:pt idx="7">
                  <c:v>313</c:v>
                </c:pt>
                <c:pt idx="8">
                  <c:v>270</c:v>
                </c:pt>
                <c:pt idx="9">
                  <c:v>153</c:v>
                </c:pt>
                <c:pt idx="10">
                  <c:v>76</c:v>
                </c:pt>
              </c:numCache>
            </c:numRef>
          </c:val>
        </c:ser>
        <c:axId val="68364160"/>
        <c:axId val="68378624"/>
      </c:barChart>
      <c:catAx>
        <c:axId val="6836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8378624"/>
        <c:crosses val="autoZero"/>
        <c:auto val="1"/>
        <c:lblAlgn val="ctr"/>
        <c:lblOffset val="100"/>
      </c:catAx>
      <c:valAx>
        <c:axId val="683786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Outbreak</a:t>
                </a:r>
              </a:p>
            </c:rich>
          </c:tx>
          <c:layout>
            <c:manualLayout>
              <c:xMode val="edge"/>
              <c:yMode val="edge"/>
              <c:x val="1.6383710501417185E-2"/>
              <c:y val="0.25217988376452982"/>
            </c:manualLayout>
          </c:layout>
        </c:title>
        <c:numFmt formatCode="General" sourceLinked="1"/>
        <c:tickLblPos val="nextTo"/>
        <c:crossAx val="68364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 graph'!$A$19:$A$27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 
(up to July)</c:v>
                </c:pt>
              </c:strCache>
            </c:strRef>
          </c:cat>
          <c:val>
            <c:numRef>
              <c:f>'OB graph'!$E$19:$E$27</c:f>
              <c:numCache>
                <c:formatCode>0%</c:formatCode>
                <c:ptCount val="9"/>
                <c:pt idx="0">
                  <c:v>0.18518518518518545</c:v>
                </c:pt>
                <c:pt idx="1">
                  <c:v>0.31075697211155434</c:v>
                </c:pt>
                <c:pt idx="2">
                  <c:v>0.2934782608695663</c:v>
                </c:pt>
                <c:pt idx="3">
                  <c:v>0.82352941176470584</c:v>
                </c:pt>
                <c:pt idx="4">
                  <c:v>0.92814371257485173</c:v>
                </c:pt>
                <c:pt idx="5">
                  <c:v>0.93006993006993011</c:v>
                </c:pt>
                <c:pt idx="6">
                  <c:v>0.83549783549783563</c:v>
                </c:pt>
                <c:pt idx="7">
                  <c:v>0.89473684210526316</c:v>
                </c:pt>
                <c:pt idx="8">
                  <c:v>0.82191780821917915</c:v>
                </c:pt>
              </c:numCache>
            </c:numRef>
          </c:val>
        </c:ser>
        <c:axId val="68390912"/>
        <c:axId val="68392832"/>
      </c:barChart>
      <c:catAx>
        <c:axId val="68390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Year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200" b="1"/>
            </a:pPr>
            <a:endParaRPr lang="en-US"/>
          </a:p>
        </c:txPr>
        <c:crossAx val="68392832"/>
        <c:crosses val="autoZero"/>
        <c:auto val="1"/>
        <c:lblAlgn val="ctr"/>
        <c:lblOffset val="100"/>
      </c:catAx>
      <c:valAx>
        <c:axId val="68392832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839091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61883142985496"/>
          <c:y val="4.2575558736976056E-2"/>
          <c:w val="0.83800678631387615"/>
          <c:h val="0.65158693231527964"/>
        </c:manualLayout>
      </c:layout>
      <c:barChart>
        <c:barDir val="col"/>
        <c:grouping val="stacked"/>
        <c:ser>
          <c:idx val="0"/>
          <c:order val="0"/>
          <c:tx>
            <c:strRef>
              <c:f>'OB graph 17-05-2016'!$C$31</c:f>
              <c:strCache>
                <c:ptCount val="1"/>
                <c:pt idx="0">
                  <c:v>OB - Sample collected</c:v>
                </c:pt>
              </c:strCache>
            </c:strRef>
          </c:tx>
          <c:spPr>
            <a:solidFill>
              <a:srgbClr val="33CCFF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ctr"/>
            <c:showVal val="1"/>
          </c:dLbls>
          <c:cat>
            <c:strRef>
              <c:f>'OB graph 17-05-2016'!$A$32:$A$35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(up to july)</c:v>
                </c:pt>
              </c:strCache>
            </c:strRef>
          </c:cat>
          <c:val>
            <c:numRef>
              <c:f>'OB graph 17-05-2016'!$C$32:$C$35</c:f>
              <c:numCache>
                <c:formatCode>General</c:formatCode>
                <c:ptCount val="4"/>
                <c:pt idx="0">
                  <c:v>267</c:v>
                </c:pt>
                <c:pt idx="1">
                  <c:v>238</c:v>
                </c:pt>
                <c:pt idx="2">
                  <c:v>139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'OB graph 17-05-2016'!$D$31</c:f>
              <c:strCache>
                <c:ptCount val="1"/>
                <c:pt idx="0">
                  <c:v>OB - Sample not collected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dLblPos val="ctr"/>
            <c:showVal val="1"/>
          </c:dLbls>
          <c:cat>
            <c:strRef>
              <c:f>'OB graph 17-05-2016'!$A$32:$A$35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(up to july)</c:v>
                </c:pt>
              </c:strCache>
            </c:strRef>
          </c:cat>
          <c:val>
            <c:numRef>
              <c:f>'OB graph 17-05-2016'!$D$32:$D$35</c:f>
              <c:numCache>
                <c:formatCode>General</c:formatCode>
                <c:ptCount val="4"/>
                <c:pt idx="0">
                  <c:v>46</c:v>
                </c:pt>
                <c:pt idx="1">
                  <c:v>32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</c:ser>
        <c:overlap val="100"/>
        <c:axId val="68422272"/>
        <c:axId val="68440832"/>
      </c:barChart>
      <c:catAx>
        <c:axId val="6842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136861270719689"/>
              <c:y val="0.76003420027042357"/>
            </c:manualLayout>
          </c:layout>
        </c:title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8440832"/>
        <c:crosses val="autoZero"/>
        <c:auto val="1"/>
        <c:lblAlgn val="ctr"/>
        <c:lblOffset val="100"/>
      </c:catAx>
      <c:valAx>
        <c:axId val="684408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No. of Outbreaks</a:t>
                </a:r>
              </a:p>
            </c:rich>
          </c:tx>
          <c:layout>
            <c:manualLayout>
              <c:xMode val="edge"/>
              <c:yMode val="edge"/>
              <c:x val="3.1111140371667612E-2"/>
              <c:y val="0.165811012284371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84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96996996996997"/>
          <c:y val="0.89268571542193587"/>
          <c:w val="0.48948948948949217"/>
          <c:h val="0.1073142845780641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 b="1">
          <a:solidFill>
            <a:schemeClr val="tx1"/>
          </a:solidFill>
          <a:latin typeface="Trebuchet MS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6DC46980-00EB-4FE8-A57E-85AC00629F8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E50D59D6-1543-49DD-8D95-1462E95F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64C5E-D1BF-413B-8B65-12559CD02168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6D4B-6266-4461-A751-ED3ABF5CB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2D5006-956D-4981-9126-9E69B1B6988A}" type="slidenum">
              <a:rPr lang="en-US" smtClean="0">
                <a:solidFill>
                  <a:srgbClr val="000000"/>
                </a:solidFill>
                <a:latin typeface="Trebuchet MS" pitchFamily="34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0.jpeg"/><Relationship Id="rId7" Type="http://schemas.openxmlformats.org/officeDocument/2006/relationships/chart" Target="../charts/chart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50000" contrast="-67000"/>
          </a:blip>
          <a:srcRect l="2565" t="14359" r="1545" b="3590"/>
          <a:stretch>
            <a:fillRect/>
          </a:stretch>
        </p:blipFill>
        <p:spPr bwMode="auto">
          <a:xfrm>
            <a:off x="1895272" y="381000"/>
            <a:ext cx="533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133600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DISTRICT PUBLIC HEALTH LABORATORIES </a:t>
            </a:r>
            <a:b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IN </a:t>
            </a:r>
            <a:b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TAMIL NADU</a:t>
            </a:r>
            <a:endParaRPr lang="en-US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Picture 5" descr="DPH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81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JP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52400"/>
            <a:ext cx="8444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VK\DD Office files Reports\Images-DD Office\TN LOGO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8883"/>
            <a:ext cx="923924" cy="1007917"/>
          </a:xfrm>
          <a:prstGeom prst="rect">
            <a:avLst/>
          </a:prstGeom>
          <a:noFill/>
        </p:spPr>
      </p:pic>
      <p:pic>
        <p:nvPicPr>
          <p:cNvPr id="1027" name="Picture 3" descr="E:\SVK\Images\Others\Pictur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172200"/>
            <a:ext cx="685800" cy="644932"/>
          </a:xfrm>
          <a:prstGeom prst="rect">
            <a:avLst/>
          </a:prstGeom>
          <a:noFill/>
        </p:spPr>
      </p:pic>
      <p:pic>
        <p:nvPicPr>
          <p:cNvPr id="9" name="Picture 3" descr="E:\SVK\Images\Others\Pictur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172200"/>
            <a:ext cx="685800" cy="644932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371600" y="4419600"/>
            <a:ext cx="655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Trebuchet MS" pitchFamily="34" charset="0"/>
                <a:cs typeface="+mn-cs"/>
              </a:rPr>
              <a:t>Dr.Darez</a:t>
            </a: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  <a:cs typeface="+mn-cs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rebuchet MS" pitchFamily="34" charset="0"/>
                <a:cs typeface="+mn-cs"/>
              </a:rPr>
              <a:t>Ahmed,I.A.S</a:t>
            </a: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  <a:cs typeface="+mn-cs"/>
              </a:rPr>
              <a:t>.,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Mission Director(SHS), </a:t>
            </a:r>
            <a:r>
              <a:rPr lang="en-US" sz="2100" b="1" smtClean="0">
                <a:solidFill>
                  <a:srgbClr val="FF0000"/>
                </a:solidFill>
                <a:latin typeface="Trebuchet MS" pitchFamily="34" charset="0"/>
              </a:rPr>
              <a:t>Tamil Nadu</a:t>
            </a:r>
            <a:endParaRPr lang="en-US" sz="2100" b="1" dirty="0">
              <a:solidFill>
                <a:srgbClr val="FF0000"/>
              </a:solidFill>
              <a:latin typeface="Trebuchet MS" pitchFamily="34" charset="0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600" b="1" dirty="0">
              <a:solidFill>
                <a:srgbClr val="FFFF00"/>
              </a:solidFill>
              <a:latin typeface="Trebuchet MS" pitchFamily="34" charset="0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</a:rPr>
              <a:t>3</a:t>
            </a:r>
            <a:r>
              <a:rPr lang="en-US" b="1" baseline="30000" dirty="0" smtClean="0">
                <a:solidFill>
                  <a:srgbClr val="7030A0"/>
                </a:solidFill>
                <a:latin typeface="Trebuchet MS" pitchFamily="34" charset="0"/>
              </a:rPr>
              <a:t>rd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  <a:cs typeface="+mn-cs"/>
              </a:rPr>
              <a:t>National </a:t>
            </a:r>
            <a:r>
              <a:rPr lang="en-US" b="1" dirty="0">
                <a:solidFill>
                  <a:srgbClr val="7030A0"/>
                </a:solidFill>
                <a:latin typeface="Trebuchet MS" pitchFamily="34" charset="0"/>
                <a:cs typeface="+mn-cs"/>
              </a:rPr>
              <a:t>Summit  on Good and Replicable  Practices and Innovations  in  Public health Care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b="1" dirty="0">
              <a:solidFill>
                <a:srgbClr val="7030A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  <a:cs typeface="+mn-cs"/>
              </a:rPr>
              <a:t>                               Venue : </a:t>
            </a:r>
            <a:r>
              <a:rPr lang="en-US" b="1" dirty="0" err="1" smtClean="0">
                <a:solidFill>
                  <a:srgbClr val="7030A0"/>
                </a:solidFill>
                <a:latin typeface="Trebuchet MS" pitchFamily="34" charset="0"/>
              </a:rPr>
              <a:t>Tirupathy</a:t>
            </a:r>
            <a:endParaRPr lang="en-US" b="1" dirty="0">
              <a:solidFill>
                <a:srgbClr val="7030A0"/>
              </a:solidFill>
              <a:latin typeface="Trebuchet MS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  <a:cs typeface="+mn-cs"/>
              </a:rPr>
              <a:t>                               Date  </a:t>
            </a:r>
            <a:r>
              <a:rPr lang="en-US" b="1" dirty="0">
                <a:solidFill>
                  <a:srgbClr val="7030A0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  <a:cs typeface="+mn-cs"/>
              </a:rPr>
              <a:t>: 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</a:rPr>
              <a:t>30</a:t>
            </a:r>
            <a:r>
              <a:rPr lang="en-US" b="1" baseline="30000" dirty="0" smtClean="0">
                <a:solidFill>
                  <a:srgbClr val="7030A0"/>
                </a:solidFill>
                <a:latin typeface="Trebuchet MS" pitchFamily="34" charset="0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latin typeface="Trebuchet MS" pitchFamily="34" charset="0"/>
              </a:rPr>
              <a:t> Aug 2016</a:t>
            </a:r>
            <a:endParaRPr lang="en-US" sz="1600" b="1" dirty="0">
              <a:solidFill>
                <a:srgbClr val="7030A0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 Resources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4876800"/>
            <a:ext cx="6553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Microbiologist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Lab. Technician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Lab. Attendant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G:\Photos\13.TN_DPHL_Vnagar_Team_Micro,LT and 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192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Daily Ward Visits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2350"/>
          <a:stretch>
            <a:fillRect/>
          </a:stretch>
        </p:blipFill>
        <p:spPr bwMode="auto">
          <a:xfrm>
            <a:off x="533400" y="2362200"/>
            <a:ext cx="2209800" cy="2976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WELCOME\Desktop\New folder (2)\IMG_20160829_152525.jpg"/>
          <p:cNvPicPr>
            <a:picLocks noChangeAspect="1" noChangeArrowheads="1"/>
          </p:cNvPicPr>
          <p:nvPr/>
        </p:nvPicPr>
        <p:blipFill>
          <a:blip r:embed="rId3" cstate="print"/>
          <a:srcRect t="13469" b="10768"/>
          <a:stretch>
            <a:fillRect/>
          </a:stretch>
        </p:blipFill>
        <p:spPr bwMode="auto">
          <a:xfrm>
            <a:off x="6477000" y="2384064"/>
            <a:ext cx="2133600" cy="2873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3700" y="1676400"/>
            <a:ext cx="33528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4210050"/>
            <a:ext cx="33528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Detect Clustering of Cases(EWS)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Daily admission of Fever, </a:t>
            </a:r>
            <a:r>
              <a:rPr lang="en-US" dirty="0" err="1" smtClean="0"/>
              <a:t>Diarrhoea</a:t>
            </a:r>
            <a:r>
              <a:rPr lang="en-US" dirty="0" smtClean="0"/>
              <a:t>, Jaundice and AES cases reported.</a:t>
            </a:r>
          </a:p>
          <a:p>
            <a:endParaRPr lang="en-US" dirty="0" smtClean="0"/>
          </a:p>
          <a:p>
            <a:r>
              <a:rPr lang="en-US" dirty="0" smtClean="0"/>
              <a:t> Line list of all the cases captured.</a:t>
            </a:r>
          </a:p>
          <a:p>
            <a:endParaRPr lang="en-US" dirty="0" smtClean="0"/>
          </a:p>
          <a:p>
            <a:r>
              <a:rPr lang="en-US" dirty="0" smtClean="0"/>
              <a:t>Clustering of cases notified to PH authorities</a:t>
            </a:r>
          </a:p>
          <a:p>
            <a:endParaRPr lang="en-US" dirty="0" smtClean="0"/>
          </a:p>
          <a:p>
            <a:r>
              <a:rPr lang="en-US" dirty="0" smtClean="0"/>
              <a:t>Early Warning Signals of impending Outbreaks detected</a:t>
            </a:r>
          </a:p>
          <a:p>
            <a:endParaRPr lang="en-US" dirty="0" smtClean="0"/>
          </a:p>
          <a:p>
            <a:r>
              <a:rPr lang="en-US" dirty="0" smtClean="0"/>
              <a:t>Prevention of Outbreaks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Daily Situational Analysis 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Diagnostic Services Provided in DPHL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Routine Analysis for,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Stool Culture &amp; AST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Blood Culture &amp; AST ( Enteric and Non-enteric Pathogens)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Culture &amp; AST of other Clinical Specimens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/>
              <a:t>Serology/ELISA for Dengue, </a:t>
            </a:r>
            <a:r>
              <a:rPr lang="en-US" dirty="0" err="1" smtClean="0"/>
              <a:t>Chikungunya</a:t>
            </a:r>
            <a:r>
              <a:rPr lang="en-US" dirty="0" smtClean="0"/>
              <a:t>, Viral Hepatitis–A&amp; E, Measles, </a:t>
            </a:r>
            <a:r>
              <a:rPr lang="en-US" dirty="0" err="1" smtClean="0"/>
              <a:t>Leptospirosis</a:t>
            </a:r>
            <a:r>
              <a:rPr lang="en-US" dirty="0" smtClean="0"/>
              <a:t>, Scrub Typhus, JE etc.,</a:t>
            </a:r>
          </a:p>
          <a:p>
            <a:r>
              <a:rPr lang="en-US" dirty="0" smtClean="0"/>
              <a:t>Operation Theatre Swab Analysis</a:t>
            </a:r>
          </a:p>
          <a:p>
            <a:r>
              <a:rPr lang="en-US" dirty="0" smtClean="0"/>
              <a:t>Bacteriological Analysis of Drinking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Some of them are able to generate revenue for the hospital by doing culture and sensitivity test for patients covered under state insurance scheme for </a:t>
            </a:r>
            <a:r>
              <a:rPr lang="en-US" dirty="0" err="1" smtClean="0"/>
              <a:t>dianostics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Automated Blood Culture System in DPHL, </a:t>
            </a:r>
            <a:r>
              <a:rPr lang="en-US" b="1" dirty="0" err="1" smtClean="0">
                <a:solidFill>
                  <a:srgbClr val="C00000"/>
                </a:solidFill>
              </a:rPr>
              <a:t>Perambalur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pic>
        <p:nvPicPr>
          <p:cNvPr id="5" name="Content Placeholder 3" descr="IMG_20160505_090633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3048000" cy="2285599"/>
          </a:xfrm>
          <a:ln>
            <a:solidFill>
              <a:schemeClr val="tx1"/>
            </a:solidFill>
          </a:ln>
        </p:spPr>
      </p:pic>
      <p:pic>
        <p:nvPicPr>
          <p:cNvPr id="6" name="Content Placeholder 9" descr="IMG_20160505_0956332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60020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10" descr="IMG_20160505_102144682.jpg"/>
          <p:cNvPicPr>
            <a:picLocks noChangeAspect="1"/>
          </p:cNvPicPr>
          <p:nvPr/>
        </p:nvPicPr>
        <p:blipFill>
          <a:blip r:embed="rId4" cstate="print"/>
          <a:srcRect b="15789"/>
          <a:stretch>
            <a:fillRect/>
          </a:stretch>
        </p:blipFill>
        <p:spPr>
          <a:xfrm>
            <a:off x="3505200" y="4114800"/>
            <a:ext cx="2133600" cy="2395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Physicians/Pediatricians  regular visit to DPHL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112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9500"/>
            <a:ext cx="4038600" cy="3027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DPHL in Out Break Investigatio</a:t>
            </a: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14338" name="Picture 2" descr="C:\Users\WELCOME\Desktop\New folder (2)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9112" y="1964277"/>
            <a:ext cx="5065776" cy="379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Conduct Review Meetings / Trainings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WELCOME\Desktop\New folder (2)\IMG_20160520_152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643"/>
          <a:stretch>
            <a:fillRect/>
          </a:stretch>
        </p:blipFill>
        <p:spPr bwMode="auto">
          <a:xfrm>
            <a:off x="1219200" y="1653540"/>
            <a:ext cx="2971800" cy="2080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990600" y="1219200"/>
            <a:ext cx="34290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LT Review Meeting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22449"/>
          <a:stretch>
            <a:fillRect/>
          </a:stretch>
        </p:blipFill>
        <p:spPr>
          <a:xfrm>
            <a:off x="5105400" y="1676400"/>
            <a:ext cx="2975811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876800" y="1219200"/>
            <a:ext cx="34290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Collection Training to HIs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92566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Good </a:t>
            </a:r>
            <a:r>
              <a:rPr lang="en-US" dirty="0" err="1" smtClean="0"/>
              <a:t>pipetting</a:t>
            </a:r>
            <a:r>
              <a:rPr lang="en-US" dirty="0" smtClean="0"/>
              <a:t> Techniques </a:t>
            </a:r>
          </a:p>
          <a:p>
            <a:pPr algn="ctr"/>
            <a:r>
              <a:rPr lang="en-US" dirty="0" smtClean="0"/>
              <a:t>training  to LTs 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9" name="Content Placeholder 3" descr="20150228_143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495800"/>
            <a:ext cx="2895600" cy="2000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3" descr="photo0483.jpg"/>
          <p:cNvPicPr>
            <a:picLocks noChangeAspect="1"/>
          </p:cNvPicPr>
          <p:nvPr/>
        </p:nvPicPr>
        <p:blipFill>
          <a:blip r:embed="rId5" cstate="print"/>
          <a:srcRect t="7018"/>
          <a:stretch>
            <a:fillRect/>
          </a:stretch>
        </p:blipFill>
        <p:spPr>
          <a:xfrm>
            <a:off x="1219200" y="4457700"/>
            <a:ext cx="297180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166948" y="3906575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EQAS  training  to LTs 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PHC Lab Visit – Ensure Lab. Quality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WELCOME\Desktop\New folder (2)\DSC07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Ensure PHC Lab Equipment Quality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Semi- Auto Analyzers Service Camps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WELCOME\AppData\Local\Temp\IMG_20160127_114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19" b="4000"/>
          <a:stretch>
            <a:fillRect/>
          </a:stretch>
        </p:blipFill>
        <p:spPr bwMode="auto">
          <a:xfrm>
            <a:off x="1143000" y="1066800"/>
            <a:ext cx="2362200" cy="1581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WELCOME\AppData\Local\Temp\IMG_20160127_114914.jpg"/>
          <p:cNvPicPr>
            <a:picLocks noChangeAspect="1" noChangeArrowheads="1"/>
          </p:cNvPicPr>
          <p:nvPr/>
        </p:nvPicPr>
        <p:blipFill>
          <a:blip r:embed="rId3" cstate="print"/>
          <a:srcRect r="20684" b="2439"/>
          <a:stretch>
            <a:fillRect/>
          </a:stretch>
        </p:blipFill>
        <p:spPr bwMode="auto">
          <a:xfrm>
            <a:off x="5562600" y="1009135"/>
            <a:ext cx="2362200" cy="158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86200" y="1459468"/>
            <a:ext cx="114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Namakkal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440668"/>
            <a:ext cx="129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Perambalur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37432" r="3715" b="6529"/>
          <a:stretch>
            <a:fillRect/>
          </a:stretch>
        </p:blipFill>
        <p:spPr>
          <a:xfrm>
            <a:off x="1143000" y="2895600"/>
            <a:ext cx="2362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t="25254" b="14136"/>
          <a:stretch>
            <a:fillRect/>
          </a:stretch>
        </p:blipFill>
        <p:spPr>
          <a:xfrm>
            <a:off x="5562600" y="2819400"/>
            <a:ext cx="2362200" cy="16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657600" y="5269468"/>
            <a:ext cx="179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</a:rPr>
              <a:t>Thiruvannamalai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I:\National Sumitte_Thirupathi\TVM\IMG-20160828-WA0013.jpg"/>
          <p:cNvPicPr>
            <a:picLocks noChangeAspect="1" noChangeArrowheads="1"/>
          </p:cNvPicPr>
          <p:nvPr/>
        </p:nvPicPr>
        <p:blipFill>
          <a:blip r:embed="rId6" cstate="print"/>
          <a:srcRect b="9677"/>
          <a:stretch>
            <a:fillRect/>
          </a:stretch>
        </p:blipFill>
        <p:spPr bwMode="auto">
          <a:xfrm>
            <a:off x="5562600" y="4724400"/>
            <a:ext cx="2362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I:\National Sumitte_Thirupathi\TVM\IMG-20160828-WA0011.jpg"/>
          <p:cNvPicPr>
            <a:picLocks noChangeAspect="1" noChangeArrowheads="1"/>
          </p:cNvPicPr>
          <p:nvPr/>
        </p:nvPicPr>
        <p:blipFill>
          <a:blip r:embed="rId7" cstate="print"/>
          <a:srcRect r="6061" b="8658"/>
          <a:stretch>
            <a:fillRect/>
          </a:stretch>
        </p:blipFill>
        <p:spPr bwMode="auto">
          <a:xfrm>
            <a:off x="1143000" y="4724400"/>
            <a:ext cx="2362200" cy="1607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8800"/>
            <a:ext cx="4114800" cy="3352800"/>
          </a:xfrm>
        </p:spPr>
        <p:txBody>
          <a:bodyPr/>
          <a:lstStyle/>
          <a:p>
            <a:r>
              <a:rPr lang="en-US" dirty="0" smtClean="0"/>
              <a:t>Established </a:t>
            </a:r>
            <a:r>
              <a:rPr lang="en-US" dirty="0" smtClean="0"/>
              <a:t>King’s </a:t>
            </a:r>
            <a:r>
              <a:rPr lang="en-US" dirty="0" smtClean="0"/>
              <a:t>Institute of Preventive Medicine &amp; Research in 1894</a:t>
            </a:r>
          </a:p>
          <a:p>
            <a:r>
              <a:rPr lang="en-US" dirty="0" smtClean="0"/>
              <a:t>State Apex Lab for Public Health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The First Sanitary Commissioner of </a:t>
            </a:r>
            <a:b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Tamil Nadu</a:t>
            </a:r>
          </a:p>
        </p:txBody>
      </p:sp>
      <p:pic>
        <p:nvPicPr>
          <p:cNvPr id="5" name="Picture 2" descr="C:\Users\User1\Desktop\DPH Photo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42231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1554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CMC Vellore –Biochemistry EQAS RANKING -2015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List of TN Institutions in first 20 Ranks</a:t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Glucose Testing</a:t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>(n=5731)</a:t>
            </a:r>
            <a:endParaRPr lang="en-US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828797"/>
          <a:ext cx="7696199" cy="4789454"/>
        </p:xfrm>
        <a:graphic>
          <a:graphicData uri="http://schemas.openxmlformats.org/drawingml/2006/table">
            <a:tbl>
              <a:tblPr/>
              <a:tblGrid>
                <a:gridCol w="719612"/>
                <a:gridCol w="1496145"/>
                <a:gridCol w="2601990"/>
                <a:gridCol w="1125853"/>
                <a:gridCol w="972001"/>
                <a:gridCol w="780598"/>
              </a:tblGrid>
              <a:tr h="507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Sl.No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Place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Institution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PHC/GH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Namakkal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Sendamangalam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Namakkal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Velur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Villupuram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Anniyur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9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Namakkal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Thirucengode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Namakkal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Komarapalayam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Villupuram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Kanai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Namakkal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Rasipuram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Thoothukudi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Ettayapuram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Kanyakumari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Padmanabapuram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HQ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Thiruvannamalai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Nammiampattu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Villupuram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Vikkaravandi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Group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How to Ensure Quality in Our DPHL?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Quality Management System(QMS) Plan for DPHL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t="5198"/>
          <a:stretch>
            <a:fillRect/>
          </a:stretch>
        </p:blipFill>
        <p:spPr bwMode="auto">
          <a:xfrm>
            <a:off x="1981200" y="1066800"/>
            <a:ext cx="518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EQAS- Proficiency Testing(PT) Panel to DPHL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 descr="C:\Users\Akash\Desktop\DPHL info._2015_03.06.16\Data Files\PT panel\1st PT\20150728_143621.jpg"/>
          <p:cNvPicPr/>
          <p:nvPr/>
        </p:nvPicPr>
        <p:blipFill>
          <a:blip r:embed="rId2" cstate="print"/>
          <a:srcRect t="14413"/>
          <a:stretch>
            <a:fillRect/>
          </a:stretch>
        </p:blipFill>
        <p:spPr bwMode="auto">
          <a:xfrm>
            <a:off x="457200" y="1752600"/>
            <a:ext cx="2700020" cy="1575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:\Users\Akash\Desktop\DPHL info._2015_03.06.16\Data Files\PT panel\3rd PT\20160509_182102.jpg"/>
          <p:cNvPicPr/>
          <p:nvPr/>
        </p:nvPicPr>
        <p:blipFill>
          <a:blip r:embed="rId3" cstate="print"/>
          <a:srcRect r="11643"/>
          <a:stretch>
            <a:fillRect/>
          </a:stretch>
        </p:blipFill>
        <p:spPr bwMode="auto">
          <a:xfrm>
            <a:off x="3300324" y="1752600"/>
            <a:ext cx="2719476" cy="1537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C:\Users\Akash\Desktop\DPHL info._2015_03.06.16\Data Files\PT panel\1st PT\20150728_171155.jpg"/>
          <p:cNvPicPr/>
          <p:nvPr/>
        </p:nvPicPr>
        <p:blipFill>
          <a:blip r:embed="rId4" cstate="print"/>
          <a:srcRect t="9146" b="12837"/>
          <a:stretch>
            <a:fillRect/>
          </a:stretch>
        </p:blipFill>
        <p:spPr bwMode="auto">
          <a:xfrm>
            <a:off x="6096000" y="1752600"/>
            <a:ext cx="2699385" cy="1540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1" y="3657600"/>
          <a:ext cx="24384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0" y="3581400"/>
          <a:ext cx="2514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209800" y="3657600"/>
          <a:ext cx="2514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781800" y="3886200"/>
          <a:ext cx="2209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10400" y="3657600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US"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4rd PT Panel </a:t>
            </a:r>
            <a:endParaRPr lang="en-US" dirty="0" smtClean="0"/>
          </a:p>
          <a:p>
            <a:pPr algn="ctr">
              <a:defRPr lang="en-US" sz="11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(n=26)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76600" y="6019800"/>
            <a:ext cx="152400" cy="15240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5940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Correct Report</a:t>
            </a:r>
            <a:endParaRPr lang="en-IN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5943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Wrong Report</a:t>
            </a:r>
            <a:endParaRPr lang="en-I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On-line &amp; On-site Monitoring and Mentoring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G:\DPHL info._2015_03.06.16\Data Files\DPHL_QMS Plan\3.On-Site Monitoring\Photos\Krishnagiri\WP_20160610_14_50_17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352800" cy="2033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G:\DPHL info._2015_03.06.16\Data Files\DPHL_QMS Plan\3.On-Site Monitoring\Photos\IMG-20160612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344" y="4800600"/>
            <a:ext cx="2988256" cy="184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C:\Users\user\Desktop\DPHL_Note PPT_22.08.16\IMG-20160822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124200"/>
            <a:ext cx="3249826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57524" y="3886200"/>
            <a:ext cx="218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Monitoring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Direct Field Visits </a:t>
            </a:r>
          </a:p>
          <a:p>
            <a:r>
              <a:rPr lang="en-US" dirty="0" smtClean="0"/>
              <a:t>                 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378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Situation Analysis </a:t>
            </a:r>
            <a:r>
              <a:rPr lang="en-US" dirty="0" smtClean="0"/>
              <a:t>-Through Skype Call </a:t>
            </a:r>
          </a:p>
          <a:p>
            <a:r>
              <a:rPr lang="en-US" dirty="0" smtClean="0"/>
              <a:t>                                   Everyday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362200"/>
            <a:ext cx="281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Teaching</a:t>
            </a:r>
            <a:r>
              <a:rPr lang="en-US" dirty="0" smtClean="0"/>
              <a:t> -Through Webinar </a:t>
            </a:r>
          </a:p>
          <a:p>
            <a:r>
              <a:rPr lang="en-US" dirty="0" smtClean="0"/>
              <a:t>                   Every Monday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Role of DPHL in EWS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Early Detection of Dengue Outbreaks</a:t>
            </a:r>
            <a:endParaRPr lang="en-IN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AppData\Local\Temp\IMG-20160728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183583" cy="2183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Admin\Desktop\IMG-20160825-WA0076.jpg"/>
          <p:cNvPicPr>
            <a:picLocks noChangeAspect="1" noChangeArrowheads="1"/>
          </p:cNvPicPr>
          <p:nvPr/>
        </p:nvPicPr>
        <p:blipFill>
          <a:blip r:embed="rId3" cstate="print"/>
          <a:srcRect l="6589" b="25116"/>
          <a:stretch>
            <a:fillRect/>
          </a:stretch>
        </p:blipFill>
        <p:spPr bwMode="auto">
          <a:xfrm>
            <a:off x="5105400" y="1447800"/>
            <a:ext cx="322248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2375" y="107799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Thirunelveli</a:t>
            </a:r>
            <a:r>
              <a:rPr lang="en-US" b="1" dirty="0" smtClean="0"/>
              <a:t> District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52058" y="106835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Kancheepuram</a:t>
            </a:r>
            <a:r>
              <a:rPr lang="en-US" b="1" dirty="0" smtClean="0"/>
              <a:t> District</a:t>
            </a:r>
            <a:endParaRPr lang="en-IN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52800" y="3657600"/>
            <a:ext cx="1219199" cy="228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0" y="3657600"/>
            <a:ext cx="1295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428000" y="4030200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EWS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4585" y="4185699"/>
            <a:ext cx="2340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Whatsapp</a:t>
            </a:r>
            <a:r>
              <a:rPr lang="en-US" b="1" dirty="0" smtClean="0"/>
              <a:t> Messages</a:t>
            </a:r>
            <a:endParaRPr lang="en-I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6643" y="4819909"/>
            <a:ext cx="2340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DPH / VBDC</a:t>
            </a:r>
            <a:endParaRPr lang="en-IN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464000" y="4686955"/>
            <a:ext cx="21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4585" y="5492178"/>
            <a:ext cx="23400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Action Taken</a:t>
            </a:r>
            <a:endParaRPr lang="en-IN" b="1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446000" y="5338630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428000" y="6011400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16643" y="6172200"/>
            <a:ext cx="2340000" cy="3693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Prevention of OB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DPHL, TAMIL NADU – Tests Performance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2013 – 2016(</a:t>
            </a:r>
            <a:r>
              <a:rPr lang="en-US" sz="3200" b="1" dirty="0" err="1" smtClean="0">
                <a:solidFill>
                  <a:srgbClr val="C00000"/>
                </a:solidFill>
              </a:rPr>
              <a:t>upto</a:t>
            </a:r>
            <a:r>
              <a:rPr lang="en-US" sz="3200" b="1" dirty="0" smtClean="0">
                <a:solidFill>
                  <a:srgbClr val="C00000"/>
                </a:solidFill>
              </a:rPr>
              <a:t> July)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43000" y="1752600"/>
            <a:ext cx="4496018" cy="289209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04800" y="1219200"/>
          <a:ext cx="863141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Outbreaks Reported under IDSP-TN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2006-2016 (up to July)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447800"/>
          <a:ext cx="86867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IDSP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Positive Trend in Lab Confirmation of Outbreaks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6764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rebuchet MS" pitchFamily="34" charset="0"/>
              </a:rPr>
              <a:t>DPHLs Role in Laboratory </a:t>
            </a: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>Confirmation of </a:t>
            </a:r>
            <a:r>
              <a:rPr lang="en-US" sz="2800" b="1" dirty="0" smtClean="0">
                <a:solidFill>
                  <a:srgbClr val="C00000"/>
                </a:solidFill>
                <a:latin typeface="Trebuchet MS" pitchFamily="34" charset="0"/>
              </a:rPr>
              <a:t>Outbreaks</a:t>
            </a:r>
            <a:br>
              <a:rPr lang="en-US" sz="2800" b="1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Trebuchet MS" pitchFamily="34" charset="0"/>
              </a:rPr>
              <a:t>2013 to 2016(up to July)</a:t>
            </a:r>
            <a:endParaRPr lang="en-US" sz="1800" dirty="0">
              <a:latin typeface="Trebuchet M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8534650"/>
              </p:ext>
            </p:extLst>
          </p:nvPr>
        </p:nvGraphicFramePr>
        <p:xfrm>
          <a:off x="228600" y="1600200"/>
          <a:ext cx="8458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51929" y="4851416"/>
            <a:ext cx="558416" cy="21934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n>
                  <a:noFill/>
                </a:ln>
                <a:solidFill>
                  <a:sysClr val="windowText" lastClr="000000"/>
                </a:solidFill>
                <a:latin typeface="Trebuchet MS" pitchFamily="34" charset="0"/>
              </a:rPr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8760" y="4572000"/>
            <a:ext cx="554185" cy="5045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 pitchFamily="34" charset="0"/>
              </a:rPr>
              <a:t>55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20" y="4689765"/>
            <a:ext cx="533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Trebuchet MS" pitchFamily="34" charset="0"/>
              </a:rPr>
              <a:t>47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8148" y="4714884"/>
            <a:ext cx="53340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rebuchet MS" pitchFamily="34" charset="0"/>
              </a:rPr>
              <a:t>38</a:t>
            </a:r>
            <a:endParaRPr lang="en-US" sz="12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Straight Arrow Connector 8"/>
          <p:cNvSpPr/>
          <p:nvPr/>
        </p:nvSpPr>
        <p:spPr>
          <a:xfrm flipV="1">
            <a:off x="1928794" y="2285992"/>
            <a:ext cx="6143668" cy="1989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1923740" y="1696798"/>
            <a:ext cx="563651" cy="2159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313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14744" y="2143116"/>
            <a:ext cx="50006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86400" y="3214686"/>
            <a:ext cx="53401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152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15206" y="4000504"/>
            <a:ext cx="619148" cy="3264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76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4612" y="4357694"/>
            <a:ext cx="858698" cy="266946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6.4%</a:t>
            </a:r>
            <a:endParaRPr lang="en-IN" sz="1200" b="1" dirty="0">
              <a:solidFill>
                <a:sysClr val="windowText" lastClr="000000"/>
              </a:solidFill>
              <a:latin typeface="Trebuchet MS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57686" y="4000504"/>
            <a:ext cx="981304" cy="29836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23.1%</a:t>
            </a:r>
            <a:endParaRPr lang="en-IN" sz="1200" b="1" dirty="0">
              <a:solidFill>
                <a:sysClr val="windowText" lastClr="000000"/>
              </a:solidFill>
              <a:latin typeface="Trebuchet MS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2198" y="3714752"/>
            <a:ext cx="921325" cy="369067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33.8%</a:t>
            </a:r>
            <a:endParaRPr lang="en-IN" sz="1200" b="1" dirty="0">
              <a:solidFill>
                <a:sysClr val="windowText" lastClr="000000"/>
              </a:solidFill>
              <a:latin typeface="Trebuchet MS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58148" y="3214686"/>
            <a:ext cx="936193" cy="329789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Trebuchet MS" pitchFamily="34" charset="0"/>
              </a:rPr>
              <a:t>63.3%</a:t>
            </a:r>
            <a:endParaRPr lang="en-IN" sz="1200" b="1" dirty="0">
              <a:solidFill>
                <a:sysClr val="windowText" lastClr="000000"/>
              </a:solidFill>
              <a:latin typeface="Trebuchet M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2198" y="6286520"/>
            <a:ext cx="120548" cy="808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86512" y="6215082"/>
            <a:ext cx="1457325" cy="325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OB-Lab Confirmed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029200" y="5562600"/>
            <a:ext cx="3733800" cy="1143000"/>
          </a:xfrm>
        </p:spPr>
        <p:txBody>
          <a:bodyPr/>
          <a:lstStyle/>
          <a:p>
            <a:pPr eaLnBrk="1" hangingPunct="1"/>
            <a:r>
              <a:rPr lang="en-IN" sz="5400" b="1" dirty="0" smtClean="0">
                <a:solidFill>
                  <a:srgbClr val="C00000"/>
                </a:solidFill>
                <a:latin typeface="Trebuchet MS" pitchFamily="34" charset="0"/>
              </a:rPr>
              <a:t>Thank You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930" y="914400"/>
            <a:ext cx="36764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017588"/>
          </a:xfrm>
          <a:solidFill>
            <a:srgbClr val="C000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Tamil Nadu Public Health Service</a:t>
            </a:r>
            <a:endParaRPr lang="en-IN" sz="40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8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rebuchet MS" pitchFamily="34" charset="0"/>
              </a:rPr>
              <a:t>Separate Directorate of Public Health and Preventive Medicine functions since 1923</a:t>
            </a:r>
          </a:p>
          <a:p>
            <a:pPr algn="just"/>
            <a:r>
              <a:rPr lang="en-US" sz="2800" dirty="0" smtClean="0">
                <a:latin typeface="Trebuchet MS" pitchFamily="34" charset="0"/>
              </a:rPr>
              <a:t>Lead by Public Health qualified professionals right from Periphery to Headquarters(DPH&amp;PM)</a:t>
            </a:r>
          </a:p>
          <a:p>
            <a:pPr algn="just"/>
            <a:r>
              <a:rPr lang="en-US" sz="2800" dirty="0" smtClean="0">
                <a:latin typeface="Trebuchet MS" pitchFamily="34" charset="0"/>
              </a:rPr>
              <a:t>Own </a:t>
            </a:r>
            <a:r>
              <a:rPr lang="en-US" sz="2800" dirty="0" smtClean="0">
                <a:latin typeface="Trebuchet MS" pitchFamily="34" charset="0"/>
              </a:rPr>
              <a:t>budget (2488 </a:t>
            </a:r>
            <a:r>
              <a:rPr lang="en-US" sz="2800" dirty="0" err="1" smtClean="0">
                <a:latin typeface="Trebuchet MS" pitchFamily="34" charset="0"/>
              </a:rPr>
              <a:t>cr</a:t>
            </a:r>
            <a:r>
              <a:rPr lang="en-US" sz="2800" dirty="0" smtClean="0">
                <a:latin typeface="Trebuchet MS" pitchFamily="34" charset="0"/>
              </a:rPr>
              <a:t>/ 25% of state health budget)</a:t>
            </a:r>
            <a:endParaRPr lang="en-US" sz="2800" dirty="0" smtClean="0">
              <a:latin typeface="Trebuchet MS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Trebuchet MS" pitchFamily="34" charset="0"/>
              </a:rPr>
              <a:t>Legislative and regulatory underpinnings for Public Health Services (Tamil Nadu Public Health Act, 1939)</a:t>
            </a:r>
            <a:endParaRPr lang="en-US" sz="2400" dirty="0" smtClean="0">
              <a:latin typeface="Trebuchet MS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Trebuchet MS" pitchFamily="34" charset="0"/>
              </a:rPr>
              <a:t>32 Revenue Districts including Chennai </a:t>
            </a:r>
          </a:p>
          <a:p>
            <a:pPr lvl="1">
              <a:defRPr/>
            </a:pPr>
            <a:r>
              <a:rPr lang="en-US" sz="2400" dirty="0" smtClean="0">
                <a:latin typeface="Trebuchet MS" pitchFamily="34" charset="0"/>
              </a:rPr>
              <a:t>larger districts have two Health Unit Districts (42 HUDs)</a:t>
            </a:r>
          </a:p>
          <a:p>
            <a:pPr algn="just"/>
            <a:endParaRPr lang="en-US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4495800" cy="65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PHL - Background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05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/>
              <a:t>Public Health Laboratories (PHL) play an important role in the Disease Surveillance </a:t>
            </a:r>
            <a:r>
              <a:rPr lang="en-US" sz="3500" dirty="0" err="1" smtClean="0"/>
              <a:t>Programmes</a:t>
            </a:r>
            <a:r>
              <a:rPr lang="en-US" sz="35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/>
              <a:t>DPHL - Backbone of the laboratory network under IDSP for the prevention and control of Epidemic Prone Diseases in Tamil Nadu.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819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Rationale for Developing DPHL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429000"/>
            <a:ext cx="8382000" cy="3009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2010, New Concept evolved by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develop District Labs for diagnosis of Epidemic Prone Diseases.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Priority District Labs in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Cuddalore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Ramanathapuram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developed under IDSP in March 2011.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the success,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approved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DPHL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2011-12 and 24 DPHL in 2012-13 under IDSP in Tamil Nadu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DPHL attained functional status in May 2013 after the recruitment of Microbiologists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2" name="Group 28"/>
          <p:cNvGraphicFramePr>
            <a:graphicFrameLocks noGrp="1"/>
          </p:cNvGraphicFramePr>
          <p:nvPr/>
        </p:nvGraphicFramePr>
        <p:xfrm>
          <a:off x="0" y="1052513"/>
          <a:ext cx="9144000" cy="6357938"/>
        </p:xfrm>
        <a:graphic>
          <a:graphicData uri="http://schemas.openxmlformats.org/drawingml/2006/table">
            <a:tbl>
              <a:tblPr/>
              <a:tblGrid>
                <a:gridCol w="3124200"/>
                <a:gridCol w="3200400"/>
                <a:gridCol w="28194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Medical Colleges      21 (+ 1 under establishment)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Medical College Hospitals     48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DPHL  established under IDSP at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Dist.HQ.Hospitals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Taluks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Taluks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HQ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Hospls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31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604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HSCs         8706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PHCs         1765</a:t>
                      </a:r>
                    </a:p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UPHCs        134</a:t>
                      </a:r>
                    </a:p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711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6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C00000"/>
          </a:solidFill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  <a:latin typeface="Trebuchet MS" pitchFamily="34" charset="0"/>
              </a:rPr>
              <a:t>Government Health Care Facilities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28800" y="1143000"/>
            <a:ext cx="5334000" cy="6019800"/>
            <a:chOff x="1828800" y="1219200"/>
            <a:chExt cx="5334000" cy="541020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828800" y="1219200"/>
              <a:ext cx="5334000" cy="5410200"/>
              <a:chOff x="2133600" y="1600200"/>
              <a:chExt cx="4876800" cy="5029200"/>
            </a:xfrm>
          </p:grpSpPr>
          <p:sp>
            <p:nvSpPr>
              <p:cNvPr id="45078" name="AutoShape 3"/>
              <p:cNvSpPr>
                <a:spLocks noChangeArrowheads="1"/>
              </p:cNvSpPr>
              <p:nvPr/>
            </p:nvSpPr>
            <p:spPr bwMode="auto">
              <a:xfrm>
                <a:off x="2133600" y="1600200"/>
                <a:ext cx="4876800" cy="50292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079" name="AutoShape 4"/>
              <p:cNvSpPr>
                <a:spLocks noChangeArrowheads="1"/>
              </p:cNvSpPr>
              <p:nvPr/>
            </p:nvSpPr>
            <p:spPr bwMode="auto">
              <a:xfrm>
                <a:off x="2881086" y="1600200"/>
                <a:ext cx="3394075" cy="3505200"/>
              </a:xfrm>
              <a:prstGeom prst="triangle">
                <a:avLst>
                  <a:gd name="adj" fmla="val 50000"/>
                </a:avLst>
              </a:prstGeom>
              <a:solidFill>
                <a:srgbClr val="00DE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eaLnBrk="1" hangingPunct="1"/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080" name="AutoShape 5"/>
              <p:cNvSpPr>
                <a:spLocks noChangeArrowheads="1"/>
              </p:cNvSpPr>
              <p:nvPr/>
            </p:nvSpPr>
            <p:spPr bwMode="auto">
              <a:xfrm>
                <a:off x="3537858" y="1600200"/>
                <a:ext cx="2092325" cy="2133600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sz="2800" b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5072" name="TextBox 17"/>
            <p:cNvSpPr txBox="1">
              <a:spLocks noChangeArrowheads="1"/>
            </p:cNvSpPr>
            <p:nvPr/>
          </p:nvSpPr>
          <p:spPr bwMode="auto">
            <a:xfrm>
              <a:off x="3737430" y="2590800"/>
              <a:ext cx="1600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>
                  <a:solidFill>
                    <a:srgbClr val="FFFFFF"/>
                  </a:solidFill>
                </a:rPr>
                <a:t>Tertiary care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5073" name="TextBox 18"/>
            <p:cNvSpPr txBox="1">
              <a:spLocks noChangeArrowheads="1"/>
            </p:cNvSpPr>
            <p:nvPr/>
          </p:nvSpPr>
          <p:spPr bwMode="auto">
            <a:xfrm>
              <a:off x="3497946" y="40386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>
                  <a:solidFill>
                    <a:srgbClr val="FF0000"/>
                  </a:solidFill>
                </a:rPr>
                <a:t>Secondary Care</a:t>
              </a:r>
              <a:endParaRPr lang="en-IN" sz="2400" b="1">
                <a:solidFill>
                  <a:srgbClr val="FF0000"/>
                </a:solidFill>
              </a:endParaRPr>
            </a:p>
          </p:txBody>
        </p:sp>
        <p:sp>
          <p:nvSpPr>
            <p:cNvPr id="45074" name="TextBox 19"/>
            <p:cNvSpPr txBox="1">
              <a:spLocks noChangeArrowheads="1"/>
            </p:cNvSpPr>
            <p:nvPr/>
          </p:nvSpPr>
          <p:spPr bwMode="auto">
            <a:xfrm>
              <a:off x="3421740" y="5715000"/>
              <a:ext cx="213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FFFF"/>
                  </a:solidFill>
                </a:rPr>
                <a:t>Primary Care</a:t>
              </a:r>
              <a:endParaRPr lang="en-IN" sz="2400" b="1">
                <a:solidFill>
                  <a:srgbClr val="FFFFFF"/>
                </a:solidFill>
              </a:endParaRPr>
            </a:p>
          </p:txBody>
        </p:sp>
        <p:sp>
          <p:nvSpPr>
            <p:cNvPr id="45075" name="TextBox 20"/>
            <p:cNvSpPr txBox="1">
              <a:spLocks noChangeArrowheads="1"/>
            </p:cNvSpPr>
            <p:nvPr/>
          </p:nvSpPr>
          <p:spPr bwMode="auto">
            <a:xfrm>
              <a:off x="4143828" y="2133600"/>
              <a:ext cx="762000" cy="369332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FFFFFF"/>
                  </a:solidFill>
                </a:rPr>
                <a:t>DME</a:t>
              </a:r>
              <a:endParaRPr lang="en-IN" b="1">
                <a:solidFill>
                  <a:srgbClr val="FFFFFF"/>
                </a:solidFill>
              </a:endParaRPr>
            </a:p>
          </p:txBody>
        </p:sp>
        <p:sp>
          <p:nvSpPr>
            <p:cNvPr id="45076" name="TextBox 21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762000" cy="369332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FFFFFF"/>
                  </a:solidFill>
                </a:rPr>
                <a:t>DMS</a:t>
              </a:r>
              <a:endParaRPr lang="en-IN" b="1">
                <a:solidFill>
                  <a:srgbClr val="FFFFFF"/>
                </a:solidFill>
              </a:endParaRPr>
            </a:p>
          </p:txBody>
        </p:sp>
        <p:sp>
          <p:nvSpPr>
            <p:cNvPr id="45077" name="TextBox 22"/>
            <p:cNvSpPr txBox="1">
              <a:spLocks noChangeArrowheads="1"/>
            </p:cNvSpPr>
            <p:nvPr/>
          </p:nvSpPr>
          <p:spPr bwMode="auto">
            <a:xfrm>
              <a:off x="4114800" y="5105400"/>
              <a:ext cx="762000" cy="36933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FFFFFF"/>
                  </a:solidFill>
                </a:rPr>
                <a:t>DPH</a:t>
              </a:r>
              <a:endParaRPr lang="en-IN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Strategic Location of DPHL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5237"/>
            <a:ext cx="8229600" cy="1782763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Not established as a stand alone laboratories</a:t>
            </a:r>
          </a:p>
          <a:p>
            <a:pPr algn="just"/>
            <a:r>
              <a:rPr lang="en-US" sz="2200" dirty="0" smtClean="0"/>
              <a:t>Located in the District Head Quarters Hospitals</a:t>
            </a:r>
          </a:p>
          <a:p>
            <a:pPr algn="just"/>
            <a:r>
              <a:rPr lang="en-US" sz="2200" dirty="0" smtClean="0"/>
              <a:t>Dual role supporting the patients for better clinical management and the community for confirmation of epidemic prone diseases.</a:t>
            </a:r>
            <a:endParaRPr lang="en-US" sz="2200" dirty="0"/>
          </a:p>
        </p:txBody>
      </p:sp>
      <p:pic>
        <p:nvPicPr>
          <p:cNvPr id="4" name="Picture 2" descr="G:\DPHL_Note PPT_22.08.16\4.TN_DPHL_Namakkal_Entrance.jpg"/>
          <p:cNvPicPr>
            <a:picLocks noChangeAspect="1" noChangeArrowheads="1"/>
          </p:cNvPicPr>
          <p:nvPr/>
        </p:nvPicPr>
        <p:blipFill>
          <a:blip r:embed="rId2" cstate="print"/>
          <a:srcRect t="3109" b="37963"/>
          <a:stretch>
            <a:fillRect/>
          </a:stretch>
        </p:blipFill>
        <p:spPr bwMode="auto">
          <a:xfrm>
            <a:off x="3124200" y="914400"/>
            <a:ext cx="2667000" cy="2095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G:\DPHL_Note PPT_22.08.16\11.TN_DPHL_Namakkal_Serology.jpg"/>
          <p:cNvPicPr>
            <a:picLocks noChangeAspect="1" noChangeArrowheads="1"/>
          </p:cNvPicPr>
          <p:nvPr/>
        </p:nvPicPr>
        <p:blipFill>
          <a:blip r:embed="rId3" cstate="print"/>
          <a:srcRect t="6667"/>
          <a:stretch>
            <a:fillRect/>
          </a:stretch>
        </p:blipFill>
        <p:spPr bwMode="auto">
          <a:xfrm>
            <a:off x="1295400" y="3200400"/>
            <a:ext cx="2819400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G:\DPHL_Note PPT_22.08.16\14.TN_DPHL_Kancheepuram_CDC Team Assess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2590799" cy="1876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304800"/>
            <a:ext cx="623626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JAYALAKSHMI\Desktop\photos\OT SWAB\WP_20151121_18_42_50_Pro.jpg"/>
          <p:cNvPicPr/>
          <p:nvPr/>
        </p:nvPicPr>
        <p:blipFill>
          <a:blip r:embed="rId2" cstate="print"/>
          <a:srcRect t="11453" r="4167" b="38739"/>
          <a:stretch>
            <a:fillRect/>
          </a:stretch>
        </p:blipFill>
        <p:spPr bwMode="auto">
          <a:xfrm>
            <a:off x="2286000" y="3810000"/>
            <a:ext cx="236220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Role of the DPHL</a:t>
            </a:r>
            <a:endParaRPr lang="en-IN" sz="4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590800" y="1066801"/>
            <a:ext cx="1828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H="1" flipV="1">
            <a:off x="4419600" y="1066801"/>
            <a:ext cx="1828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1828800"/>
            <a:ext cx="1752600" cy="369332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 Activities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828800"/>
            <a:ext cx="1752600" cy="369332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 Activities</a:t>
            </a:r>
            <a:endParaRPr lang="en-IN" dirty="0"/>
          </a:p>
        </p:txBody>
      </p:sp>
      <p:pic>
        <p:nvPicPr>
          <p:cNvPr id="10" name="Picture 5" descr="C:\Users\Elcot\Desktop\IMG_20140523_102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286000"/>
            <a:ext cx="1676400" cy="205739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0160528_111555.jpg"/>
          <p:cNvPicPr/>
          <p:nvPr/>
        </p:nvPicPr>
        <p:blipFill>
          <a:blip r:embed="rId4" cstate="print"/>
          <a:srcRect r="10025"/>
          <a:stretch>
            <a:fillRect/>
          </a:stretch>
        </p:blipFill>
        <p:spPr>
          <a:xfrm>
            <a:off x="1219200" y="2362200"/>
            <a:ext cx="2286000" cy="1524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:\Mobile data_MK\photos\IMG_20150112_124312.jpg"/>
          <p:cNvPicPr/>
          <p:nvPr/>
        </p:nvPicPr>
        <p:blipFill>
          <a:blip r:embed="rId5" cstate="print"/>
          <a:srcRect l="2951" r="14427"/>
          <a:stretch>
            <a:fillRect/>
          </a:stretch>
        </p:blipFill>
        <p:spPr bwMode="auto">
          <a:xfrm>
            <a:off x="6858000" y="4191000"/>
            <a:ext cx="1828800" cy="2362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775</Words>
  <Application>Microsoft Office PowerPoint</Application>
  <PresentationFormat>On-screen Show (4:3)</PresentationFormat>
  <Paragraphs>216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DISTRICT PUBLIC HEALTH LABORATORIES  IN  TAMIL NADU</vt:lpstr>
      <vt:lpstr>Slide 2</vt:lpstr>
      <vt:lpstr>Tamil Nadu Public Health Service</vt:lpstr>
      <vt:lpstr>Slide 4</vt:lpstr>
      <vt:lpstr>PHL - Background</vt:lpstr>
      <vt:lpstr>Government Health Care Facilities</vt:lpstr>
      <vt:lpstr>Strategic Location of DPHL</vt:lpstr>
      <vt:lpstr>Slide 8</vt:lpstr>
      <vt:lpstr>Role of the DPHL</vt:lpstr>
      <vt:lpstr>Slide 10</vt:lpstr>
      <vt:lpstr>Daily Ward Visits</vt:lpstr>
      <vt:lpstr>Daily Situational Analysis  </vt:lpstr>
      <vt:lpstr>Diagnostic Services Provided in DPHL</vt:lpstr>
      <vt:lpstr>Automated Blood Culture System in DPHL, Perambalur</vt:lpstr>
      <vt:lpstr>Physicians/Pediatricians  regular visit to DPHL</vt:lpstr>
      <vt:lpstr>DPHL in Out Break Investigation</vt:lpstr>
      <vt:lpstr>Conduct Review Meetings / Trainings</vt:lpstr>
      <vt:lpstr>PHC Lab Visit – Ensure Lab. Quality </vt:lpstr>
      <vt:lpstr>Ensure PHC Lab Equipment Quality Semi- Auto Analyzers Service Camps</vt:lpstr>
      <vt:lpstr>CMC Vellore –Biochemistry EQAS RANKING -2015 List of TN Institutions in first 20 Ranks Glucose Testing (n=5731)</vt:lpstr>
      <vt:lpstr>How to Ensure Quality in Our DPHL? Quality Management System(QMS) Plan for DPHL</vt:lpstr>
      <vt:lpstr>EQAS- Proficiency Testing(PT) Panel to DPHL</vt:lpstr>
      <vt:lpstr>On-line &amp; On-site Monitoring and Mentoring</vt:lpstr>
      <vt:lpstr>Role of DPHL in EWS Early Detection of Dengue Outbreaks</vt:lpstr>
      <vt:lpstr>DPHL, TAMIL NADU – Tests Performance  2013 – 2016(upto July)</vt:lpstr>
      <vt:lpstr>Outbreaks Reported under IDSP-TN 2006-2016 (up to July)</vt:lpstr>
      <vt:lpstr>IDSP Positive Trend in Lab Confirmation of Outbreaks</vt:lpstr>
      <vt:lpstr>DPHLs Role in Laboratory Confirmation of Outbreaks 2013 to 2016(up to July)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PUBLIC HEALTH LABORATORIES  IN  TAMIL NADU</dc:title>
  <dc:creator>user</dc:creator>
  <cp:lastModifiedBy>raju</cp:lastModifiedBy>
  <cp:revision>197</cp:revision>
  <dcterms:created xsi:type="dcterms:W3CDTF">2006-08-16T00:00:00Z</dcterms:created>
  <dcterms:modified xsi:type="dcterms:W3CDTF">2016-08-30T05:50:06Z</dcterms:modified>
</cp:coreProperties>
</file>