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9" r:id="rId2"/>
    <p:sldId id="257" r:id="rId3"/>
    <p:sldId id="259" r:id="rId4"/>
    <p:sldId id="258" r:id="rId5"/>
    <p:sldId id="260" r:id="rId6"/>
    <p:sldId id="261" r:id="rId7"/>
    <p:sldId id="272" r:id="rId8"/>
    <p:sldId id="262" r:id="rId9"/>
    <p:sldId id="263" r:id="rId10"/>
    <p:sldId id="268" r:id="rId11"/>
    <p:sldId id="270" r:id="rId12"/>
    <p:sldId id="274" r:id="rId13"/>
    <p:sldId id="265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ukta\Ongoing%20activities_projects\Decentralised%20planning_gadchiroli%20project\other%20dept%20issues.xlsx" TargetMode="External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16185476815547E-2"/>
          <c:y val="0.16559496434627158"/>
          <c:w val="0.81395356620690751"/>
          <c:h val="0.6586495714584438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 smtClean="0"/>
                      <a:t>7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60%)</a:t>
                    </a:r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prstClr val="black"/>
                        </a:solidFill>
                      </a:rPr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19%)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/>
                      <a:t>0 (</a:t>
                    </a:r>
                    <a:r>
                      <a:rPr lang="en-US" dirty="0" smtClean="0"/>
                      <a:t>21%)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Sheet1!$F$3:$F$5</c:f>
              <c:strCache>
                <c:ptCount val="3"/>
                <c:pt idx="0">
                  <c:v>Resolution through Budget/Funds</c:v>
                </c:pt>
                <c:pt idx="1">
                  <c:v>Resolution through Existing System</c:v>
                </c:pt>
                <c:pt idx="2">
                  <c:v>Resolution through CBMP process</c:v>
                </c:pt>
              </c:strCache>
            </c:strRef>
          </c:cat>
          <c:val>
            <c:numRef>
              <c:f>Sheet1!$G$3:$G$5</c:f>
              <c:numCache>
                <c:formatCode>General</c:formatCode>
                <c:ptCount val="3"/>
                <c:pt idx="0">
                  <c:v>87</c:v>
                </c:pt>
                <c:pt idx="1">
                  <c:v>27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5630848"/>
        <c:axId val="75640832"/>
      </c:barChart>
      <c:catAx>
        <c:axId val="75630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75640832"/>
        <c:crosses val="autoZero"/>
        <c:auto val="1"/>
        <c:lblAlgn val="ctr"/>
        <c:lblOffset val="100"/>
        <c:noMultiLvlLbl val="0"/>
      </c:catAx>
      <c:valAx>
        <c:axId val="7564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563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tx1">
          <a:lumMod val="65000"/>
          <a:lumOff val="3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E6B91-1C8A-450F-BD04-E3981FB361E4}" type="doc">
      <dgm:prSet loTypeId="urn:microsoft.com/office/officeart/2009/3/layout/StepUpProcess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C93EC99-EE56-409C-90B7-394E32FBA811}">
      <dgm:prSet phldrT="[Text]" custT="1"/>
      <dgm:spPr/>
      <dgm:t>
        <a:bodyPr/>
        <a:lstStyle/>
        <a:p>
          <a:r>
            <a:rPr lang="en-IN" sz="1600" dirty="0" smtClean="0">
              <a:latin typeface="Bookman Old Style" panose="02050604050505020204" pitchFamily="18" charset="0"/>
            </a:rPr>
            <a:t>a.  Participation of community in planning processes and Community Empowerment</a:t>
          </a:r>
          <a:endParaRPr lang="en-US" sz="1600" dirty="0">
            <a:latin typeface="Bookman Old Style" panose="02050604050505020204" pitchFamily="18" charset="0"/>
          </a:endParaRPr>
        </a:p>
      </dgm:t>
    </dgm:pt>
    <dgm:pt modelId="{2A265008-02FF-4C18-9BE5-177AE2EE903D}" type="parTrans" cxnId="{B192D762-4ED3-44E5-9F36-90E72660FEE7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099FA27A-76FF-4AAD-AA38-3F46E4CE50F2}" type="sibTrans" cxnId="{B192D762-4ED3-44E5-9F36-90E72660FEE7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502C2CFB-C732-4081-99D5-A32B9F2A5EA6}">
      <dgm:prSet phldrT="[Text]" custT="1"/>
      <dgm:spPr/>
      <dgm:t>
        <a:bodyPr/>
        <a:lstStyle/>
        <a:p>
          <a:r>
            <a:rPr lang="en-US" sz="1600" dirty="0" smtClean="0">
              <a:latin typeface="Bookman Old Style" panose="02050604050505020204" pitchFamily="18" charset="0"/>
            </a:rPr>
            <a:t>b. </a:t>
          </a:r>
          <a:r>
            <a:rPr lang="en-IN" sz="1600" dirty="0" smtClean="0">
              <a:latin typeface="Bookman Old Style" panose="02050604050505020204" pitchFamily="18" charset="0"/>
            </a:rPr>
            <a:t>Capacities of district teams to facilitate the planning process</a:t>
          </a:r>
          <a:endParaRPr lang="en-US" sz="1600" dirty="0">
            <a:latin typeface="Bookman Old Style" panose="02050604050505020204" pitchFamily="18" charset="0"/>
          </a:endParaRPr>
        </a:p>
      </dgm:t>
    </dgm:pt>
    <dgm:pt modelId="{BBA15052-69A0-49C9-8370-0D5642363D83}" type="parTrans" cxnId="{88D69FA5-28AA-4624-B130-2ECA217D2595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FCAFC037-FD8B-4B2D-89A5-3550E59EC34D}" type="sibTrans" cxnId="{88D69FA5-28AA-4624-B130-2ECA217D2595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09C6579A-3B59-464E-A451-4C0FCC28B46B}">
      <dgm:prSet phldrT="[Text]" custT="1"/>
      <dgm:spPr/>
      <dgm:t>
        <a:bodyPr/>
        <a:lstStyle/>
        <a:p>
          <a:r>
            <a:rPr lang="en-IN" sz="1600" dirty="0" smtClean="0">
              <a:latin typeface="Bookman Old Style" panose="02050604050505020204" pitchFamily="18" charset="0"/>
            </a:rPr>
            <a:t>c. Budget templates</a:t>
          </a:r>
          <a:endParaRPr lang="en-US" sz="1600" dirty="0">
            <a:latin typeface="Bookman Old Style" panose="02050604050505020204" pitchFamily="18" charset="0"/>
          </a:endParaRPr>
        </a:p>
      </dgm:t>
    </dgm:pt>
    <dgm:pt modelId="{72AF3395-EC0A-4195-AD42-6A1EE915C788}" type="parTrans" cxnId="{8E5E1DB4-EB7A-4F58-9178-E459010666FA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9802D0D1-B240-4AE2-94CA-42DC87D2F77A}" type="sibTrans" cxnId="{8E5E1DB4-EB7A-4F58-9178-E459010666FA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41EF026C-97AB-4E17-92B1-93139870DEBA}">
      <dgm:prSet custT="1"/>
      <dgm:spPr/>
      <dgm:t>
        <a:bodyPr/>
        <a:lstStyle/>
        <a:p>
          <a:r>
            <a:rPr lang="en-IN" sz="1600" dirty="0" smtClean="0">
              <a:latin typeface="Bookman Old Style" panose="02050604050505020204" pitchFamily="18" charset="0"/>
            </a:rPr>
            <a:t>d. Limited use of the Health Management Information 	    System (HMIS) data to guide and prioritize 	  interventions </a:t>
          </a:r>
          <a:endParaRPr lang="en-US" sz="1600" dirty="0">
            <a:latin typeface="Bookman Old Style" panose="02050604050505020204" pitchFamily="18" charset="0"/>
          </a:endParaRPr>
        </a:p>
      </dgm:t>
    </dgm:pt>
    <dgm:pt modelId="{A8BB68B9-2DA6-4FCB-ABF2-AE2B7F08940C}" type="parTrans" cxnId="{BC18B5B0-3012-4BC0-BA74-93BCB61FF906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C0489E67-A9BA-43E3-8970-DE27152AE564}" type="sibTrans" cxnId="{BC18B5B0-3012-4BC0-BA74-93BCB61FF906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5F963DD3-B3B4-4A2E-B086-6339BBE209C4}" type="pres">
      <dgm:prSet presAssocID="{777E6B91-1C8A-450F-BD04-E3981FB361E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F04B42-6E0C-4F6C-84D2-CACFD516EDD6}" type="pres">
      <dgm:prSet presAssocID="{0C93EC99-EE56-409C-90B7-394E32FBA811}" presName="composite" presStyleCnt="0"/>
      <dgm:spPr/>
      <dgm:t>
        <a:bodyPr/>
        <a:lstStyle/>
        <a:p>
          <a:endParaRPr lang="en-US"/>
        </a:p>
      </dgm:t>
    </dgm:pt>
    <dgm:pt modelId="{E836D3DA-B425-45E8-A3F5-CEF43A1703E9}" type="pres">
      <dgm:prSet presAssocID="{0C93EC99-EE56-409C-90B7-394E32FBA811}" presName="LShape" presStyleLbl="alignNode1" presStyleIdx="0" presStyleCnt="7"/>
      <dgm:spPr/>
      <dgm:t>
        <a:bodyPr/>
        <a:lstStyle/>
        <a:p>
          <a:endParaRPr lang="en-US"/>
        </a:p>
      </dgm:t>
    </dgm:pt>
    <dgm:pt modelId="{649306F8-9DD3-4364-A96B-C1FE0A60E52F}" type="pres">
      <dgm:prSet presAssocID="{0C93EC99-EE56-409C-90B7-394E32FBA811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6AA50-7439-4D94-8202-7E8B4941002F}" type="pres">
      <dgm:prSet presAssocID="{0C93EC99-EE56-409C-90B7-394E32FBA811}" presName="Triangle" presStyleLbl="alignNode1" presStyleIdx="1" presStyleCnt="7"/>
      <dgm:spPr/>
      <dgm:t>
        <a:bodyPr/>
        <a:lstStyle/>
        <a:p>
          <a:endParaRPr lang="en-US"/>
        </a:p>
      </dgm:t>
    </dgm:pt>
    <dgm:pt modelId="{8373CF0D-8F6F-42E9-98BF-B88B30DADC02}" type="pres">
      <dgm:prSet presAssocID="{099FA27A-76FF-4AAD-AA38-3F46E4CE50F2}" presName="sibTrans" presStyleCnt="0"/>
      <dgm:spPr/>
      <dgm:t>
        <a:bodyPr/>
        <a:lstStyle/>
        <a:p>
          <a:endParaRPr lang="en-US"/>
        </a:p>
      </dgm:t>
    </dgm:pt>
    <dgm:pt modelId="{7D971AD1-576D-4CEF-AB37-8F3613618A26}" type="pres">
      <dgm:prSet presAssocID="{099FA27A-76FF-4AAD-AA38-3F46E4CE50F2}" presName="space" presStyleCnt="0"/>
      <dgm:spPr/>
      <dgm:t>
        <a:bodyPr/>
        <a:lstStyle/>
        <a:p>
          <a:endParaRPr lang="en-US"/>
        </a:p>
      </dgm:t>
    </dgm:pt>
    <dgm:pt modelId="{745E0846-4E33-4BCD-9FA2-E8461EA598A0}" type="pres">
      <dgm:prSet presAssocID="{502C2CFB-C732-4081-99D5-A32B9F2A5EA6}" presName="composite" presStyleCnt="0"/>
      <dgm:spPr/>
      <dgm:t>
        <a:bodyPr/>
        <a:lstStyle/>
        <a:p>
          <a:endParaRPr lang="en-US"/>
        </a:p>
      </dgm:t>
    </dgm:pt>
    <dgm:pt modelId="{5EFFDA6A-D1EF-44D7-9D35-65FC9873A83E}" type="pres">
      <dgm:prSet presAssocID="{502C2CFB-C732-4081-99D5-A32B9F2A5EA6}" presName="LShape" presStyleLbl="alignNode1" presStyleIdx="2" presStyleCnt="7"/>
      <dgm:spPr/>
      <dgm:t>
        <a:bodyPr/>
        <a:lstStyle/>
        <a:p>
          <a:endParaRPr lang="en-US"/>
        </a:p>
      </dgm:t>
    </dgm:pt>
    <dgm:pt modelId="{073E0E74-4821-4150-843B-A563C28F677A}" type="pres">
      <dgm:prSet presAssocID="{502C2CFB-C732-4081-99D5-A32B9F2A5EA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2387A-8223-4DFD-A707-29A2CCFD014E}" type="pres">
      <dgm:prSet presAssocID="{502C2CFB-C732-4081-99D5-A32B9F2A5EA6}" presName="Triangle" presStyleLbl="alignNode1" presStyleIdx="3" presStyleCnt="7"/>
      <dgm:spPr/>
      <dgm:t>
        <a:bodyPr/>
        <a:lstStyle/>
        <a:p>
          <a:endParaRPr lang="en-US"/>
        </a:p>
      </dgm:t>
    </dgm:pt>
    <dgm:pt modelId="{30144468-F951-4803-8F84-17B40DFD80BA}" type="pres">
      <dgm:prSet presAssocID="{FCAFC037-FD8B-4B2D-89A5-3550E59EC34D}" presName="sibTrans" presStyleCnt="0"/>
      <dgm:spPr/>
      <dgm:t>
        <a:bodyPr/>
        <a:lstStyle/>
        <a:p>
          <a:endParaRPr lang="en-US"/>
        </a:p>
      </dgm:t>
    </dgm:pt>
    <dgm:pt modelId="{0017EAC7-A79A-4070-BEE8-5DC3D056695C}" type="pres">
      <dgm:prSet presAssocID="{FCAFC037-FD8B-4B2D-89A5-3550E59EC34D}" presName="space" presStyleCnt="0"/>
      <dgm:spPr/>
      <dgm:t>
        <a:bodyPr/>
        <a:lstStyle/>
        <a:p>
          <a:endParaRPr lang="en-US"/>
        </a:p>
      </dgm:t>
    </dgm:pt>
    <dgm:pt modelId="{851D4560-2804-4365-ACC9-0DE9C931E169}" type="pres">
      <dgm:prSet presAssocID="{09C6579A-3B59-464E-A451-4C0FCC28B46B}" presName="composite" presStyleCnt="0"/>
      <dgm:spPr/>
      <dgm:t>
        <a:bodyPr/>
        <a:lstStyle/>
        <a:p>
          <a:endParaRPr lang="en-US"/>
        </a:p>
      </dgm:t>
    </dgm:pt>
    <dgm:pt modelId="{857F51AF-062E-41E4-97B5-C9D4173A2D90}" type="pres">
      <dgm:prSet presAssocID="{09C6579A-3B59-464E-A451-4C0FCC28B46B}" presName="LShape" presStyleLbl="alignNode1" presStyleIdx="4" presStyleCnt="7"/>
      <dgm:spPr/>
      <dgm:t>
        <a:bodyPr/>
        <a:lstStyle/>
        <a:p>
          <a:endParaRPr lang="en-US"/>
        </a:p>
      </dgm:t>
    </dgm:pt>
    <dgm:pt modelId="{8A303582-CBD7-4740-B7EF-AF488ADF5752}" type="pres">
      <dgm:prSet presAssocID="{09C6579A-3B59-464E-A451-4C0FCC28B46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E4026-37D6-4BF5-AAB4-5395989EB69A}" type="pres">
      <dgm:prSet presAssocID="{09C6579A-3B59-464E-A451-4C0FCC28B46B}" presName="Triangle" presStyleLbl="alignNode1" presStyleIdx="5" presStyleCnt="7"/>
      <dgm:spPr/>
      <dgm:t>
        <a:bodyPr/>
        <a:lstStyle/>
        <a:p>
          <a:endParaRPr lang="en-US"/>
        </a:p>
      </dgm:t>
    </dgm:pt>
    <dgm:pt modelId="{06ABB994-52E6-492C-A598-679DB04280D4}" type="pres">
      <dgm:prSet presAssocID="{9802D0D1-B240-4AE2-94CA-42DC87D2F77A}" presName="sibTrans" presStyleCnt="0"/>
      <dgm:spPr/>
      <dgm:t>
        <a:bodyPr/>
        <a:lstStyle/>
        <a:p>
          <a:endParaRPr lang="en-US"/>
        </a:p>
      </dgm:t>
    </dgm:pt>
    <dgm:pt modelId="{46759433-EFA2-4495-BCE3-6DDC1E63072C}" type="pres">
      <dgm:prSet presAssocID="{9802D0D1-B240-4AE2-94CA-42DC87D2F77A}" presName="space" presStyleCnt="0"/>
      <dgm:spPr/>
      <dgm:t>
        <a:bodyPr/>
        <a:lstStyle/>
        <a:p>
          <a:endParaRPr lang="en-US"/>
        </a:p>
      </dgm:t>
    </dgm:pt>
    <dgm:pt modelId="{5B3C7B4B-19D0-4139-B747-009E9FE008E1}" type="pres">
      <dgm:prSet presAssocID="{41EF026C-97AB-4E17-92B1-93139870DEBA}" presName="composite" presStyleCnt="0"/>
      <dgm:spPr/>
      <dgm:t>
        <a:bodyPr/>
        <a:lstStyle/>
        <a:p>
          <a:endParaRPr lang="en-US"/>
        </a:p>
      </dgm:t>
    </dgm:pt>
    <dgm:pt modelId="{9CC66AF0-7D9D-4F1C-958D-2794F8C25113}" type="pres">
      <dgm:prSet presAssocID="{41EF026C-97AB-4E17-92B1-93139870DEBA}" presName="LShape" presStyleLbl="alignNode1" presStyleIdx="6" presStyleCnt="7"/>
      <dgm:spPr/>
      <dgm:t>
        <a:bodyPr/>
        <a:lstStyle/>
        <a:p>
          <a:endParaRPr lang="en-US"/>
        </a:p>
      </dgm:t>
    </dgm:pt>
    <dgm:pt modelId="{FD131817-3358-464B-8080-ABFB26328931}" type="pres">
      <dgm:prSet presAssocID="{41EF026C-97AB-4E17-92B1-93139870DEB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1AD342-FEF2-4B00-9BC5-280D2F93F43B}" type="presOf" srcId="{41EF026C-97AB-4E17-92B1-93139870DEBA}" destId="{FD131817-3358-464B-8080-ABFB26328931}" srcOrd="0" destOrd="0" presId="urn:microsoft.com/office/officeart/2009/3/layout/StepUpProcess"/>
    <dgm:cxn modelId="{7D46A390-92EE-47AA-8D2B-E57D9962995D}" type="presOf" srcId="{777E6B91-1C8A-450F-BD04-E3981FB361E4}" destId="{5F963DD3-B3B4-4A2E-B086-6339BBE209C4}" srcOrd="0" destOrd="0" presId="urn:microsoft.com/office/officeart/2009/3/layout/StepUpProcess"/>
    <dgm:cxn modelId="{88D69FA5-28AA-4624-B130-2ECA217D2595}" srcId="{777E6B91-1C8A-450F-BD04-E3981FB361E4}" destId="{502C2CFB-C732-4081-99D5-A32B9F2A5EA6}" srcOrd="1" destOrd="0" parTransId="{BBA15052-69A0-49C9-8370-0D5642363D83}" sibTransId="{FCAFC037-FD8B-4B2D-89A5-3550E59EC34D}"/>
    <dgm:cxn modelId="{17924D3C-B6EE-4A83-A6A2-593E07037E1E}" type="presOf" srcId="{502C2CFB-C732-4081-99D5-A32B9F2A5EA6}" destId="{073E0E74-4821-4150-843B-A563C28F677A}" srcOrd="0" destOrd="0" presId="urn:microsoft.com/office/officeart/2009/3/layout/StepUpProcess"/>
    <dgm:cxn modelId="{8E5E1DB4-EB7A-4F58-9178-E459010666FA}" srcId="{777E6B91-1C8A-450F-BD04-E3981FB361E4}" destId="{09C6579A-3B59-464E-A451-4C0FCC28B46B}" srcOrd="2" destOrd="0" parTransId="{72AF3395-EC0A-4195-AD42-6A1EE915C788}" sibTransId="{9802D0D1-B240-4AE2-94CA-42DC87D2F77A}"/>
    <dgm:cxn modelId="{B6E22178-C054-4F73-869A-3B07B048AA31}" type="presOf" srcId="{09C6579A-3B59-464E-A451-4C0FCC28B46B}" destId="{8A303582-CBD7-4740-B7EF-AF488ADF5752}" srcOrd="0" destOrd="0" presId="urn:microsoft.com/office/officeart/2009/3/layout/StepUpProcess"/>
    <dgm:cxn modelId="{ACA245A1-EEE5-4D6C-8755-839DDB32F420}" type="presOf" srcId="{0C93EC99-EE56-409C-90B7-394E32FBA811}" destId="{649306F8-9DD3-4364-A96B-C1FE0A60E52F}" srcOrd="0" destOrd="0" presId="urn:microsoft.com/office/officeart/2009/3/layout/StepUpProcess"/>
    <dgm:cxn modelId="{BC18B5B0-3012-4BC0-BA74-93BCB61FF906}" srcId="{777E6B91-1C8A-450F-BD04-E3981FB361E4}" destId="{41EF026C-97AB-4E17-92B1-93139870DEBA}" srcOrd="3" destOrd="0" parTransId="{A8BB68B9-2DA6-4FCB-ABF2-AE2B7F08940C}" sibTransId="{C0489E67-A9BA-43E3-8970-DE27152AE564}"/>
    <dgm:cxn modelId="{B192D762-4ED3-44E5-9F36-90E72660FEE7}" srcId="{777E6B91-1C8A-450F-BD04-E3981FB361E4}" destId="{0C93EC99-EE56-409C-90B7-394E32FBA811}" srcOrd="0" destOrd="0" parTransId="{2A265008-02FF-4C18-9BE5-177AE2EE903D}" sibTransId="{099FA27A-76FF-4AAD-AA38-3F46E4CE50F2}"/>
    <dgm:cxn modelId="{B66BF457-B648-4A8B-ABB5-749C5DA07BA7}" type="presParOf" srcId="{5F963DD3-B3B4-4A2E-B086-6339BBE209C4}" destId="{C7F04B42-6E0C-4F6C-84D2-CACFD516EDD6}" srcOrd="0" destOrd="0" presId="urn:microsoft.com/office/officeart/2009/3/layout/StepUpProcess"/>
    <dgm:cxn modelId="{D9567F7C-D8EE-4CFF-B782-FD8314C47FEA}" type="presParOf" srcId="{C7F04B42-6E0C-4F6C-84D2-CACFD516EDD6}" destId="{E836D3DA-B425-45E8-A3F5-CEF43A1703E9}" srcOrd="0" destOrd="0" presId="urn:microsoft.com/office/officeart/2009/3/layout/StepUpProcess"/>
    <dgm:cxn modelId="{545ECBE3-5E61-4758-BBE5-6E9DB1469A30}" type="presParOf" srcId="{C7F04B42-6E0C-4F6C-84D2-CACFD516EDD6}" destId="{649306F8-9DD3-4364-A96B-C1FE0A60E52F}" srcOrd="1" destOrd="0" presId="urn:microsoft.com/office/officeart/2009/3/layout/StepUpProcess"/>
    <dgm:cxn modelId="{19957BD2-6C6E-48A2-9A0C-928EC9CE299E}" type="presParOf" srcId="{C7F04B42-6E0C-4F6C-84D2-CACFD516EDD6}" destId="{D596AA50-7439-4D94-8202-7E8B4941002F}" srcOrd="2" destOrd="0" presId="urn:microsoft.com/office/officeart/2009/3/layout/StepUpProcess"/>
    <dgm:cxn modelId="{2A39F0E9-89E5-49E3-BD92-D7A960E1ED49}" type="presParOf" srcId="{5F963DD3-B3B4-4A2E-B086-6339BBE209C4}" destId="{8373CF0D-8F6F-42E9-98BF-B88B30DADC02}" srcOrd="1" destOrd="0" presId="urn:microsoft.com/office/officeart/2009/3/layout/StepUpProcess"/>
    <dgm:cxn modelId="{CBE04A14-0515-4A9B-A9FD-E8DE259606DF}" type="presParOf" srcId="{8373CF0D-8F6F-42E9-98BF-B88B30DADC02}" destId="{7D971AD1-576D-4CEF-AB37-8F3613618A26}" srcOrd="0" destOrd="0" presId="urn:microsoft.com/office/officeart/2009/3/layout/StepUpProcess"/>
    <dgm:cxn modelId="{CC6DC75D-8F05-4432-84E7-63D458E88F51}" type="presParOf" srcId="{5F963DD3-B3B4-4A2E-B086-6339BBE209C4}" destId="{745E0846-4E33-4BCD-9FA2-E8461EA598A0}" srcOrd="2" destOrd="0" presId="urn:microsoft.com/office/officeart/2009/3/layout/StepUpProcess"/>
    <dgm:cxn modelId="{96C6F128-0A42-479B-82CF-2F24F50317B5}" type="presParOf" srcId="{745E0846-4E33-4BCD-9FA2-E8461EA598A0}" destId="{5EFFDA6A-D1EF-44D7-9D35-65FC9873A83E}" srcOrd="0" destOrd="0" presId="urn:microsoft.com/office/officeart/2009/3/layout/StepUpProcess"/>
    <dgm:cxn modelId="{8C73EE27-C435-4FA6-8A10-E694169F37CA}" type="presParOf" srcId="{745E0846-4E33-4BCD-9FA2-E8461EA598A0}" destId="{073E0E74-4821-4150-843B-A563C28F677A}" srcOrd="1" destOrd="0" presId="urn:microsoft.com/office/officeart/2009/3/layout/StepUpProcess"/>
    <dgm:cxn modelId="{A26513A1-92D4-4D54-8342-AA41D742D47B}" type="presParOf" srcId="{745E0846-4E33-4BCD-9FA2-E8461EA598A0}" destId="{1362387A-8223-4DFD-A707-29A2CCFD014E}" srcOrd="2" destOrd="0" presId="urn:microsoft.com/office/officeart/2009/3/layout/StepUpProcess"/>
    <dgm:cxn modelId="{36ACEFC1-65D3-48D9-A863-1A65A22533E8}" type="presParOf" srcId="{5F963DD3-B3B4-4A2E-B086-6339BBE209C4}" destId="{30144468-F951-4803-8F84-17B40DFD80BA}" srcOrd="3" destOrd="0" presId="urn:microsoft.com/office/officeart/2009/3/layout/StepUpProcess"/>
    <dgm:cxn modelId="{90C9AF5E-DCEF-4C37-9CCE-DCA7268C0127}" type="presParOf" srcId="{30144468-F951-4803-8F84-17B40DFD80BA}" destId="{0017EAC7-A79A-4070-BEE8-5DC3D056695C}" srcOrd="0" destOrd="0" presId="urn:microsoft.com/office/officeart/2009/3/layout/StepUpProcess"/>
    <dgm:cxn modelId="{91131CC5-FB86-49E2-AD86-FC522932326C}" type="presParOf" srcId="{5F963DD3-B3B4-4A2E-B086-6339BBE209C4}" destId="{851D4560-2804-4365-ACC9-0DE9C931E169}" srcOrd="4" destOrd="0" presId="urn:microsoft.com/office/officeart/2009/3/layout/StepUpProcess"/>
    <dgm:cxn modelId="{70C84222-7782-48CA-ACE6-DCA9E9416136}" type="presParOf" srcId="{851D4560-2804-4365-ACC9-0DE9C931E169}" destId="{857F51AF-062E-41E4-97B5-C9D4173A2D90}" srcOrd="0" destOrd="0" presId="urn:microsoft.com/office/officeart/2009/3/layout/StepUpProcess"/>
    <dgm:cxn modelId="{8B664E93-10BC-4933-9F53-754F197450D7}" type="presParOf" srcId="{851D4560-2804-4365-ACC9-0DE9C931E169}" destId="{8A303582-CBD7-4740-B7EF-AF488ADF5752}" srcOrd="1" destOrd="0" presId="urn:microsoft.com/office/officeart/2009/3/layout/StepUpProcess"/>
    <dgm:cxn modelId="{7EF3CCAB-AE1C-4AF9-B038-B63B38B30C3C}" type="presParOf" srcId="{851D4560-2804-4365-ACC9-0DE9C931E169}" destId="{EBCE4026-37D6-4BF5-AAB4-5395989EB69A}" srcOrd="2" destOrd="0" presId="urn:microsoft.com/office/officeart/2009/3/layout/StepUpProcess"/>
    <dgm:cxn modelId="{E7F9415C-7EFD-44C6-81EC-23ABA86FE211}" type="presParOf" srcId="{5F963DD3-B3B4-4A2E-B086-6339BBE209C4}" destId="{06ABB994-52E6-492C-A598-679DB04280D4}" srcOrd="5" destOrd="0" presId="urn:microsoft.com/office/officeart/2009/3/layout/StepUpProcess"/>
    <dgm:cxn modelId="{6D35ED89-D5E9-4C1A-84C0-03820056964F}" type="presParOf" srcId="{06ABB994-52E6-492C-A598-679DB04280D4}" destId="{46759433-EFA2-4495-BCE3-6DDC1E63072C}" srcOrd="0" destOrd="0" presId="urn:microsoft.com/office/officeart/2009/3/layout/StepUpProcess"/>
    <dgm:cxn modelId="{33AB27C0-D416-4540-82F3-F365D09AE5DA}" type="presParOf" srcId="{5F963DD3-B3B4-4A2E-B086-6339BBE209C4}" destId="{5B3C7B4B-19D0-4139-B747-009E9FE008E1}" srcOrd="6" destOrd="0" presId="urn:microsoft.com/office/officeart/2009/3/layout/StepUpProcess"/>
    <dgm:cxn modelId="{E8B7A3E1-5B63-4337-8B41-1CFB93B17C27}" type="presParOf" srcId="{5B3C7B4B-19D0-4139-B747-009E9FE008E1}" destId="{9CC66AF0-7D9D-4F1C-958D-2794F8C25113}" srcOrd="0" destOrd="0" presId="urn:microsoft.com/office/officeart/2009/3/layout/StepUpProcess"/>
    <dgm:cxn modelId="{AC26B075-8FA4-46E3-8777-5560A4E806C0}" type="presParOf" srcId="{5B3C7B4B-19D0-4139-B747-009E9FE008E1}" destId="{FD131817-3358-464B-8080-ABFB26328931}" srcOrd="1" destOrd="0" presId="urn:microsoft.com/office/officeart/2009/3/layout/StepUpProcess"/>
  </dgm:cxnLst>
  <dgm:bg/>
  <dgm:whole>
    <a:ln>
      <a:solidFill>
        <a:schemeClr val="bg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A210D-6A36-46D3-B817-D8808E151DF9}" type="doc">
      <dgm:prSet loTypeId="urn:microsoft.com/office/officeart/2005/8/layout/vList3#1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A3B1D4D-6C85-4BF7-A11C-A4468738605D}">
      <dgm:prSet phldrT="[Text]"/>
      <dgm:spPr/>
      <dgm:t>
        <a:bodyPr/>
        <a:lstStyle/>
        <a:p>
          <a:r>
            <a:rPr lang="en-IN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The main objective of this intervention is to develop mechanisms for incorporating people’s demands into PIP/Annual Budget plan.</a:t>
          </a:r>
          <a:endParaRPr lang="en-US" b="0" i="0" dirty="0">
            <a:solidFill>
              <a:schemeClr val="tx1"/>
            </a:solidFill>
            <a:latin typeface="Bookman Old Style" pitchFamily="18" charset="0"/>
          </a:endParaRPr>
        </a:p>
      </dgm:t>
    </dgm:pt>
    <dgm:pt modelId="{E37B1CA4-3993-44F7-B3B5-A33A1764A378}" type="parTrans" cxnId="{0A157937-F3C5-4F08-B381-6A7303DFEC81}">
      <dgm:prSet/>
      <dgm:spPr/>
      <dgm:t>
        <a:bodyPr/>
        <a:lstStyle/>
        <a:p>
          <a:endParaRPr lang="en-US" b="0" i="0">
            <a:solidFill>
              <a:schemeClr val="tx1"/>
            </a:solidFill>
            <a:latin typeface="Bookman Old Style" pitchFamily="18" charset="0"/>
          </a:endParaRPr>
        </a:p>
      </dgm:t>
    </dgm:pt>
    <dgm:pt modelId="{1198EFCD-9E53-47E1-A731-8533F5FF03B8}" type="sibTrans" cxnId="{0A157937-F3C5-4F08-B381-6A7303DFEC81}">
      <dgm:prSet/>
      <dgm:spPr/>
      <dgm:t>
        <a:bodyPr/>
        <a:lstStyle/>
        <a:p>
          <a:endParaRPr lang="en-US" b="0" i="0">
            <a:solidFill>
              <a:schemeClr val="tx1"/>
            </a:solidFill>
            <a:latin typeface="Bookman Old Style" pitchFamily="18" charset="0"/>
          </a:endParaRPr>
        </a:p>
      </dgm:t>
    </dgm:pt>
    <dgm:pt modelId="{DE81408F-8F0E-4E27-A250-45EA46B641B8}">
      <dgm:prSet phldrT="[Text]"/>
      <dgm:spPr/>
      <dgm:t>
        <a:bodyPr/>
        <a:lstStyle/>
        <a:p>
          <a:r>
            <a:rPr lang="en-IN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Focused intervention on pilot basis in </a:t>
          </a:r>
          <a:r>
            <a:rPr lang="en-IN" b="0" i="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Gadchiroli</a:t>
          </a:r>
          <a:r>
            <a:rPr lang="en-IN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 by team of representatives of PRIs and community, NHM, SHSRC-Maharashtra, SATHI (State Nodal NGO), </a:t>
          </a:r>
          <a:r>
            <a:rPr lang="en-IN" b="0" i="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Amhi</a:t>
          </a:r>
          <a:r>
            <a:rPr lang="en-IN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N" b="0" i="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Amchya</a:t>
          </a:r>
          <a:r>
            <a:rPr lang="en-IN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 Arogya </a:t>
          </a:r>
          <a:r>
            <a:rPr lang="en-IN" b="0" i="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Sathi</a:t>
          </a:r>
          <a:r>
            <a:rPr lang="en-IN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 (Local NGO).</a:t>
          </a:r>
          <a:endParaRPr lang="en-US" b="0" i="0" dirty="0">
            <a:solidFill>
              <a:schemeClr val="tx1"/>
            </a:solidFill>
            <a:latin typeface="Bookman Old Style" pitchFamily="18" charset="0"/>
          </a:endParaRPr>
        </a:p>
      </dgm:t>
    </dgm:pt>
    <dgm:pt modelId="{2452DF22-2195-43CC-9049-01BF134DBF96}" type="parTrans" cxnId="{BE0ECB24-D459-41D1-80D8-B521B1C4DD4C}">
      <dgm:prSet/>
      <dgm:spPr/>
      <dgm:t>
        <a:bodyPr/>
        <a:lstStyle/>
        <a:p>
          <a:endParaRPr lang="en-US" b="0" i="0">
            <a:solidFill>
              <a:schemeClr val="tx1"/>
            </a:solidFill>
            <a:latin typeface="Bookman Old Style" pitchFamily="18" charset="0"/>
          </a:endParaRPr>
        </a:p>
      </dgm:t>
    </dgm:pt>
    <dgm:pt modelId="{87576F8F-8B36-4B97-814B-2921183413D2}" type="sibTrans" cxnId="{BE0ECB24-D459-41D1-80D8-B521B1C4DD4C}">
      <dgm:prSet/>
      <dgm:spPr/>
      <dgm:t>
        <a:bodyPr/>
        <a:lstStyle/>
        <a:p>
          <a:endParaRPr lang="en-US" b="0" i="0">
            <a:solidFill>
              <a:schemeClr val="tx1"/>
            </a:solidFill>
            <a:latin typeface="Bookman Old Style" pitchFamily="18" charset="0"/>
          </a:endParaRPr>
        </a:p>
      </dgm:t>
    </dgm:pt>
    <dgm:pt modelId="{4A14E8B6-775F-484E-A405-3DE801307738}">
      <dgm:prSet/>
      <dgm:spPr/>
      <dgm:t>
        <a:bodyPr/>
        <a:lstStyle/>
        <a:p>
          <a:r>
            <a:rPr lang="en-IN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Collaborating partners: CEO ZP, </a:t>
          </a:r>
          <a:r>
            <a:rPr lang="en-IN" b="0" i="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Gadchiroli</a:t>
          </a:r>
          <a:r>
            <a:rPr lang="en-IN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, DHS team </a:t>
          </a:r>
          <a:endParaRPr lang="en-US" b="0" i="0" dirty="0">
            <a:solidFill>
              <a:schemeClr val="tx1"/>
            </a:solidFill>
            <a:latin typeface="Bookman Old Style" pitchFamily="18" charset="0"/>
          </a:endParaRPr>
        </a:p>
      </dgm:t>
    </dgm:pt>
    <dgm:pt modelId="{CA712D55-B149-4D76-89F8-7675C65BD6BD}" type="parTrans" cxnId="{86F4448C-5126-4C29-8753-D4395E11D915}">
      <dgm:prSet/>
      <dgm:spPr/>
      <dgm:t>
        <a:bodyPr/>
        <a:lstStyle/>
        <a:p>
          <a:endParaRPr lang="en-US" b="0" i="0">
            <a:solidFill>
              <a:schemeClr val="tx1"/>
            </a:solidFill>
            <a:latin typeface="Bookman Old Style" pitchFamily="18" charset="0"/>
          </a:endParaRPr>
        </a:p>
      </dgm:t>
    </dgm:pt>
    <dgm:pt modelId="{2923A0F8-33D7-4EB4-A8F5-A3BCBA82DF14}" type="sibTrans" cxnId="{86F4448C-5126-4C29-8753-D4395E11D915}">
      <dgm:prSet/>
      <dgm:spPr/>
      <dgm:t>
        <a:bodyPr/>
        <a:lstStyle/>
        <a:p>
          <a:endParaRPr lang="en-US" b="0" i="0">
            <a:solidFill>
              <a:schemeClr val="tx1"/>
            </a:solidFill>
            <a:latin typeface="Bookman Old Style" pitchFamily="18" charset="0"/>
          </a:endParaRPr>
        </a:p>
      </dgm:t>
    </dgm:pt>
    <dgm:pt modelId="{C849B6D6-B56C-486A-ACE9-FACA6CD92A9A}" type="pres">
      <dgm:prSet presAssocID="{84CA210D-6A36-46D3-B817-D8808E151D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3ACB1F-24D2-433D-B586-48407C088277}" type="pres">
      <dgm:prSet presAssocID="{DA3B1D4D-6C85-4BF7-A11C-A4468738605D}" presName="composite" presStyleCnt="0"/>
      <dgm:spPr/>
      <dgm:t>
        <a:bodyPr/>
        <a:lstStyle/>
        <a:p>
          <a:endParaRPr lang="en-US"/>
        </a:p>
      </dgm:t>
    </dgm:pt>
    <dgm:pt modelId="{53B383E8-A6F0-4FB7-A8E9-9DC67F319B9B}" type="pres">
      <dgm:prSet presAssocID="{DA3B1D4D-6C85-4BF7-A11C-A4468738605D}" presName="imgShp" presStyleLbl="fgImgPlace1" presStyleIdx="0" presStyleCnt="3" custScaleX="109108" custLinFactNeighborX="-66877" custLinFactNeighborY="62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0D76B6-8DE7-4FEF-A3D6-8C5AC22E890F}" type="pres">
      <dgm:prSet presAssocID="{DA3B1D4D-6C85-4BF7-A11C-A4468738605D}" presName="txShp" presStyleLbl="node1" presStyleIdx="0" presStyleCnt="3" custScaleX="112941" custLinFactNeighborX="13816" custLinFactNeighborY="6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9FACD-9759-4F6C-97D6-AF3B4659AEE5}" type="pres">
      <dgm:prSet presAssocID="{1198EFCD-9E53-47E1-A731-8533F5FF03B8}" presName="spacing" presStyleCnt="0"/>
      <dgm:spPr/>
      <dgm:t>
        <a:bodyPr/>
        <a:lstStyle/>
        <a:p>
          <a:endParaRPr lang="en-US"/>
        </a:p>
      </dgm:t>
    </dgm:pt>
    <dgm:pt modelId="{9BFDC165-5DA0-4144-8983-3733771CC53B}" type="pres">
      <dgm:prSet presAssocID="{DE81408F-8F0E-4E27-A250-45EA46B641B8}" presName="composite" presStyleCnt="0"/>
      <dgm:spPr/>
      <dgm:t>
        <a:bodyPr/>
        <a:lstStyle/>
        <a:p>
          <a:endParaRPr lang="en-US"/>
        </a:p>
      </dgm:t>
    </dgm:pt>
    <dgm:pt modelId="{4706B5A8-D508-4817-84B7-5B5B7A192781}" type="pres">
      <dgm:prSet presAssocID="{DE81408F-8F0E-4E27-A250-45EA46B641B8}" presName="imgShp" presStyleLbl="fgImgPlace1" presStyleIdx="1" presStyleCnt="3" custLinFactNeighborX="-69155" custLinFactNeighborY="-36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F85DED-8E5A-42FD-A097-22AF793EB198}" type="pres">
      <dgm:prSet presAssocID="{DE81408F-8F0E-4E27-A250-45EA46B641B8}" presName="txShp" presStyleLbl="node1" presStyleIdx="1" presStyleCnt="3" custScaleX="114760" custLinFactNeighborX="14973" custLinFactNeighborY="2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177D8-5CA4-4E32-9BEB-544D10FEA422}" type="pres">
      <dgm:prSet presAssocID="{87576F8F-8B36-4B97-814B-2921183413D2}" presName="spacing" presStyleCnt="0"/>
      <dgm:spPr/>
      <dgm:t>
        <a:bodyPr/>
        <a:lstStyle/>
        <a:p>
          <a:endParaRPr lang="en-US"/>
        </a:p>
      </dgm:t>
    </dgm:pt>
    <dgm:pt modelId="{8E2D0653-C9FB-496B-9299-369BC4CF43C4}" type="pres">
      <dgm:prSet presAssocID="{4A14E8B6-775F-484E-A405-3DE801307738}" presName="composite" presStyleCnt="0"/>
      <dgm:spPr/>
      <dgm:t>
        <a:bodyPr/>
        <a:lstStyle/>
        <a:p>
          <a:endParaRPr lang="en-US"/>
        </a:p>
      </dgm:t>
    </dgm:pt>
    <dgm:pt modelId="{CF3B3A42-8275-4685-985B-BE6FD884E9C0}" type="pres">
      <dgm:prSet presAssocID="{4A14E8B6-775F-484E-A405-3DE801307738}" presName="imgShp" presStyleLbl="fgImgPlace1" presStyleIdx="2" presStyleCnt="3" custLinFactNeighborX="-75466" custLinFactNeighborY="-95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38C8EE-2BAC-4386-A868-AA124162A53D}" type="pres">
      <dgm:prSet presAssocID="{4A14E8B6-775F-484E-A405-3DE801307738}" presName="txShp" presStyleLbl="node1" presStyleIdx="2" presStyleCnt="3" custScaleX="111911" custLinFactNeighborX="15070" custLinFactNeighborY="-7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157937-F3C5-4F08-B381-6A7303DFEC81}" srcId="{84CA210D-6A36-46D3-B817-D8808E151DF9}" destId="{DA3B1D4D-6C85-4BF7-A11C-A4468738605D}" srcOrd="0" destOrd="0" parTransId="{E37B1CA4-3993-44F7-B3B5-A33A1764A378}" sibTransId="{1198EFCD-9E53-47E1-A731-8533F5FF03B8}"/>
    <dgm:cxn modelId="{7FA809D1-3C33-44EA-A5B8-881B891DC268}" type="presOf" srcId="{DE81408F-8F0E-4E27-A250-45EA46B641B8}" destId="{00F85DED-8E5A-42FD-A097-22AF793EB198}" srcOrd="0" destOrd="0" presId="urn:microsoft.com/office/officeart/2005/8/layout/vList3#1"/>
    <dgm:cxn modelId="{15676183-CC46-401F-8F99-BF1B11B329F1}" type="presOf" srcId="{84CA210D-6A36-46D3-B817-D8808E151DF9}" destId="{C849B6D6-B56C-486A-ACE9-FACA6CD92A9A}" srcOrd="0" destOrd="0" presId="urn:microsoft.com/office/officeart/2005/8/layout/vList3#1"/>
    <dgm:cxn modelId="{D046F7B1-F644-4F46-B234-D51F9CCC2488}" type="presOf" srcId="{4A14E8B6-775F-484E-A405-3DE801307738}" destId="{6838C8EE-2BAC-4386-A868-AA124162A53D}" srcOrd="0" destOrd="0" presId="urn:microsoft.com/office/officeart/2005/8/layout/vList3#1"/>
    <dgm:cxn modelId="{BE0ECB24-D459-41D1-80D8-B521B1C4DD4C}" srcId="{84CA210D-6A36-46D3-B817-D8808E151DF9}" destId="{DE81408F-8F0E-4E27-A250-45EA46B641B8}" srcOrd="1" destOrd="0" parTransId="{2452DF22-2195-43CC-9049-01BF134DBF96}" sibTransId="{87576F8F-8B36-4B97-814B-2921183413D2}"/>
    <dgm:cxn modelId="{B080C15C-DA82-4FC6-9B2D-51E45DDA79A0}" type="presOf" srcId="{DA3B1D4D-6C85-4BF7-A11C-A4468738605D}" destId="{580D76B6-8DE7-4FEF-A3D6-8C5AC22E890F}" srcOrd="0" destOrd="0" presId="urn:microsoft.com/office/officeart/2005/8/layout/vList3#1"/>
    <dgm:cxn modelId="{86F4448C-5126-4C29-8753-D4395E11D915}" srcId="{84CA210D-6A36-46D3-B817-D8808E151DF9}" destId="{4A14E8B6-775F-484E-A405-3DE801307738}" srcOrd="2" destOrd="0" parTransId="{CA712D55-B149-4D76-89F8-7675C65BD6BD}" sibTransId="{2923A0F8-33D7-4EB4-A8F5-A3BCBA82DF14}"/>
    <dgm:cxn modelId="{8C8A4A41-859F-4B23-A414-236DA5FDB7CC}" type="presParOf" srcId="{C849B6D6-B56C-486A-ACE9-FACA6CD92A9A}" destId="{5D3ACB1F-24D2-433D-B586-48407C088277}" srcOrd="0" destOrd="0" presId="urn:microsoft.com/office/officeart/2005/8/layout/vList3#1"/>
    <dgm:cxn modelId="{C865DDD5-A511-4AB2-9222-EFF3C57D9D23}" type="presParOf" srcId="{5D3ACB1F-24D2-433D-B586-48407C088277}" destId="{53B383E8-A6F0-4FB7-A8E9-9DC67F319B9B}" srcOrd="0" destOrd="0" presId="urn:microsoft.com/office/officeart/2005/8/layout/vList3#1"/>
    <dgm:cxn modelId="{97DFE92C-9437-4ABB-911C-D8FE2594687B}" type="presParOf" srcId="{5D3ACB1F-24D2-433D-B586-48407C088277}" destId="{580D76B6-8DE7-4FEF-A3D6-8C5AC22E890F}" srcOrd="1" destOrd="0" presId="urn:microsoft.com/office/officeart/2005/8/layout/vList3#1"/>
    <dgm:cxn modelId="{B76856BB-618B-4D49-B1C2-4EBCACB94A6F}" type="presParOf" srcId="{C849B6D6-B56C-486A-ACE9-FACA6CD92A9A}" destId="{77C9FACD-9759-4F6C-97D6-AF3B4659AEE5}" srcOrd="1" destOrd="0" presId="urn:microsoft.com/office/officeart/2005/8/layout/vList3#1"/>
    <dgm:cxn modelId="{42483200-4E50-4036-91BA-2E66245B18BF}" type="presParOf" srcId="{C849B6D6-B56C-486A-ACE9-FACA6CD92A9A}" destId="{9BFDC165-5DA0-4144-8983-3733771CC53B}" srcOrd="2" destOrd="0" presId="urn:microsoft.com/office/officeart/2005/8/layout/vList3#1"/>
    <dgm:cxn modelId="{380845A0-BDA5-4148-8189-8F9A2AB3F5D7}" type="presParOf" srcId="{9BFDC165-5DA0-4144-8983-3733771CC53B}" destId="{4706B5A8-D508-4817-84B7-5B5B7A192781}" srcOrd="0" destOrd="0" presId="urn:microsoft.com/office/officeart/2005/8/layout/vList3#1"/>
    <dgm:cxn modelId="{9CC18432-C29F-4252-88DD-63BEA8B3DD85}" type="presParOf" srcId="{9BFDC165-5DA0-4144-8983-3733771CC53B}" destId="{00F85DED-8E5A-42FD-A097-22AF793EB198}" srcOrd="1" destOrd="0" presId="urn:microsoft.com/office/officeart/2005/8/layout/vList3#1"/>
    <dgm:cxn modelId="{540F4431-FF18-47B5-AA6A-DEDCA10170D3}" type="presParOf" srcId="{C849B6D6-B56C-486A-ACE9-FACA6CD92A9A}" destId="{709177D8-5CA4-4E32-9BEB-544D10FEA422}" srcOrd="3" destOrd="0" presId="urn:microsoft.com/office/officeart/2005/8/layout/vList3#1"/>
    <dgm:cxn modelId="{89DB95EF-EAB8-4A21-AC5B-BF74B01AD235}" type="presParOf" srcId="{C849B6D6-B56C-486A-ACE9-FACA6CD92A9A}" destId="{8E2D0653-C9FB-496B-9299-369BC4CF43C4}" srcOrd="4" destOrd="0" presId="urn:microsoft.com/office/officeart/2005/8/layout/vList3#1"/>
    <dgm:cxn modelId="{B2E2C908-F81B-4138-A796-7AEF7CE54379}" type="presParOf" srcId="{8E2D0653-C9FB-496B-9299-369BC4CF43C4}" destId="{CF3B3A42-8275-4685-985B-BE6FD884E9C0}" srcOrd="0" destOrd="0" presId="urn:microsoft.com/office/officeart/2005/8/layout/vList3#1"/>
    <dgm:cxn modelId="{75A80106-B17F-4ACB-A2B0-D359CC11D526}" type="presParOf" srcId="{8E2D0653-C9FB-496B-9299-369BC4CF43C4}" destId="{6838C8EE-2BAC-4386-A868-AA124162A53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CEDDBA-B52C-411F-A53B-BEC4819EAB5B}" type="doc">
      <dgm:prSet loTypeId="urn:microsoft.com/office/officeart/2005/8/layout/list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A4945E-FCAF-446D-A85C-AB7B2736424A}">
      <dgm:prSet phldrT="[Text]" custT="1"/>
      <dgm:spPr/>
      <dgm:t>
        <a:bodyPr/>
        <a:lstStyle/>
        <a:p>
          <a:r>
            <a:rPr lang="en-US" sz="4000" dirty="0" smtClean="0">
              <a:latin typeface="Bookman Old Style" panose="02050604050505020204" pitchFamily="18" charset="0"/>
            </a:rPr>
            <a:t>Key Processes</a:t>
          </a:r>
          <a:endParaRPr lang="en-US" sz="4000" dirty="0">
            <a:latin typeface="Bookman Old Style" panose="02050604050505020204" pitchFamily="18" charset="0"/>
          </a:endParaRPr>
        </a:p>
      </dgm:t>
    </dgm:pt>
    <dgm:pt modelId="{1BD592AB-DF93-4E10-AE06-7395B2556081}" type="parTrans" cxnId="{F9B0A963-63D2-47FC-A5E2-81998896AEF2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87CC2413-6C38-4C8B-9460-B4BD3C44EDF0}" type="sibTrans" cxnId="{F9B0A963-63D2-47FC-A5E2-81998896AEF2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55C88AE6-7B27-450E-A5AA-50B36727D898}">
      <dgm:prSet custT="1"/>
      <dgm:spPr/>
      <dgm:t>
        <a:bodyPr/>
        <a:lstStyle/>
        <a:p>
          <a:r>
            <a:rPr lang="en-US" sz="2400" dirty="0" smtClean="0">
              <a:latin typeface="Bookman Old Style" panose="02050604050505020204" pitchFamily="18" charset="0"/>
            </a:rPr>
            <a:t>Developing mechanisms to implement the action plan</a:t>
          </a:r>
          <a:endParaRPr lang="en-US" sz="2400" dirty="0">
            <a:latin typeface="Bookman Old Style" panose="02050604050505020204" pitchFamily="18" charset="0"/>
          </a:endParaRPr>
        </a:p>
      </dgm:t>
    </dgm:pt>
    <dgm:pt modelId="{4D76D821-9B9E-4990-A605-B426B4DB022A}" type="sibTrans" cxnId="{4CB90D72-F9C4-42FF-929F-049565F0D7DB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5D7A3A6D-F1EB-4596-A9AB-24E0ED363671}" type="parTrans" cxnId="{4CB90D72-F9C4-42FF-929F-049565F0D7DB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962896E6-7FAC-4FB6-B18A-1D0EB54C3267}">
      <dgm:prSet phldrT="[Text]" custT="1"/>
      <dgm:spPr/>
      <dgm:t>
        <a:bodyPr/>
        <a:lstStyle/>
        <a:p>
          <a:r>
            <a:rPr lang="en-US" sz="2400" dirty="0" smtClean="0">
              <a:latin typeface="Bookman Old Style" panose="02050604050505020204" pitchFamily="18" charset="0"/>
            </a:rPr>
            <a:t>Developing appropriate strategies/ action plan to address those demands </a:t>
          </a:r>
          <a:endParaRPr lang="en-US" sz="2400" dirty="0">
            <a:latin typeface="Bookman Old Style" panose="02050604050505020204" pitchFamily="18" charset="0"/>
          </a:endParaRPr>
        </a:p>
      </dgm:t>
    </dgm:pt>
    <dgm:pt modelId="{0DAF7061-9F2B-4564-B0E8-6A314F6F6B6F}" type="sibTrans" cxnId="{FB2283BF-8B45-44D1-832D-6A2CABBB8015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CC4B7FC1-FBD6-40AB-B248-8024169D9FFE}" type="parTrans" cxnId="{FB2283BF-8B45-44D1-832D-6A2CABBB8015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A7192F1B-E4AF-4047-84F3-3605988FBB00}">
      <dgm:prSet phldrT="[Text]" custT="1"/>
      <dgm:spPr/>
      <dgm:t>
        <a:bodyPr/>
        <a:lstStyle/>
        <a:p>
          <a:r>
            <a:rPr lang="en-US" sz="2400" dirty="0" smtClean="0">
              <a:latin typeface="Bookman Old Style" panose="02050604050505020204" pitchFamily="18" charset="0"/>
            </a:rPr>
            <a:t>Analysis and prioritization of demands </a:t>
          </a:r>
          <a:endParaRPr lang="en-US" sz="2400" dirty="0">
            <a:latin typeface="Bookman Old Style" panose="02050604050505020204" pitchFamily="18" charset="0"/>
          </a:endParaRPr>
        </a:p>
      </dgm:t>
    </dgm:pt>
    <dgm:pt modelId="{B9E90F5E-9CA5-4F64-B05B-9E33D0693D38}" type="sibTrans" cxnId="{F956B7CD-88AD-46F2-9218-3E768B3E289D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998F6E03-E3C0-413D-85C4-C701D78B9E72}" type="parTrans" cxnId="{F956B7CD-88AD-46F2-9218-3E768B3E289D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E5F79E92-F74C-4FAE-BAA5-2AB83081AC9D}">
      <dgm:prSet phldrT="[Text]" custT="1"/>
      <dgm:spPr/>
      <dgm:t>
        <a:bodyPr/>
        <a:lstStyle/>
        <a:p>
          <a:r>
            <a:rPr lang="en-US" sz="2400" dirty="0" smtClean="0">
              <a:latin typeface="Bookman Old Style" panose="02050604050505020204" pitchFamily="18" charset="0"/>
            </a:rPr>
            <a:t>Community mobilization for identification of people's demands</a:t>
          </a:r>
          <a:endParaRPr lang="en-US" sz="2400" dirty="0">
            <a:latin typeface="Bookman Old Style" panose="02050604050505020204" pitchFamily="18" charset="0"/>
          </a:endParaRPr>
        </a:p>
      </dgm:t>
    </dgm:pt>
    <dgm:pt modelId="{5BDD23BD-F4B4-42B0-9A75-F9FA686838D8}" type="sibTrans" cxnId="{60CF4B59-B3E3-45FD-9424-4D79E2C0ED5A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79896A98-B391-4917-9F16-9958A1A0F56E}" type="parTrans" cxnId="{60CF4B59-B3E3-45FD-9424-4D79E2C0ED5A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3F9CCAE2-66DB-479C-A5F1-86B24EFB1769}" type="pres">
      <dgm:prSet presAssocID="{32CEDDBA-B52C-411F-A53B-BEC4819EAB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E567D8-DEFE-44A7-A73F-6C243F8BC4C9}" type="pres">
      <dgm:prSet presAssocID="{87A4945E-FCAF-446D-A85C-AB7B2736424A}" presName="parentLin" presStyleCnt="0"/>
      <dgm:spPr/>
    </dgm:pt>
    <dgm:pt modelId="{393AB3FA-B90F-41D0-AC81-F7117D7E2AEB}" type="pres">
      <dgm:prSet presAssocID="{87A4945E-FCAF-446D-A85C-AB7B2736424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0DF9857-B461-4B1E-8BB7-D151C8D61A04}" type="pres">
      <dgm:prSet presAssocID="{87A4945E-FCAF-446D-A85C-AB7B2736424A}" presName="parentText" presStyleLbl="node1" presStyleIdx="0" presStyleCnt="1" custScaleX="708493" custScaleY="23795" custLinFactNeighborX="49225" custLinFactNeighborY="44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94B24-E66E-469D-82DE-8C4053349C09}" type="pres">
      <dgm:prSet presAssocID="{87A4945E-FCAF-446D-A85C-AB7B2736424A}" presName="negativeSpace" presStyleCnt="0"/>
      <dgm:spPr/>
    </dgm:pt>
    <dgm:pt modelId="{D6704674-CDE0-4BD1-B6AE-070F998C8B28}" type="pres">
      <dgm:prSet presAssocID="{87A4945E-FCAF-446D-A85C-AB7B2736424A}" presName="childText" presStyleLbl="conFgAcc1" presStyleIdx="0" presStyleCnt="1" custScaleY="111133" custLinFactNeighborX="289" custLinFactNeighborY="19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3C3AE-E45F-4141-BB73-C4136E836987}" type="presOf" srcId="{87A4945E-FCAF-446D-A85C-AB7B2736424A}" destId="{393AB3FA-B90F-41D0-AC81-F7117D7E2AEB}" srcOrd="0" destOrd="0" presId="urn:microsoft.com/office/officeart/2005/8/layout/list1"/>
    <dgm:cxn modelId="{4CB90D72-F9C4-42FF-929F-049565F0D7DB}" srcId="{87A4945E-FCAF-446D-A85C-AB7B2736424A}" destId="{55C88AE6-7B27-450E-A5AA-50B36727D898}" srcOrd="3" destOrd="0" parTransId="{5D7A3A6D-F1EB-4596-A9AB-24E0ED363671}" sibTransId="{4D76D821-9B9E-4990-A605-B426B4DB022A}"/>
    <dgm:cxn modelId="{41FA04DE-EDFA-4764-AE5B-E81C61E99CF8}" type="presOf" srcId="{962896E6-7FAC-4FB6-B18A-1D0EB54C3267}" destId="{D6704674-CDE0-4BD1-B6AE-070F998C8B28}" srcOrd="0" destOrd="2" presId="urn:microsoft.com/office/officeart/2005/8/layout/list1"/>
    <dgm:cxn modelId="{CA29EA7F-E740-41E3-B60B-B79022A49D70}" type="presOf" srcId="{87A4945E-FCAF-446D-A85C-AB7B2736424A}" destId="{D0DF9857-B461-4B1E-8BB7-D151C8D61A04}" srcOrd="1" destOrd="0" presId="urn:microsoft.com/office/officeart/2005/8/layout/list1"/>
    <dgm:cxn modelId="{0092E56B-F120-4D69-BD86-1783CCBA481F}" type="presOf" srcId="{55C88AE6-7B27-450E-A5AA-50B36727D898}" destId="{D6704674-CDE0-4BD1-B6AE-070F998C8B28}" srcOrd="0" destOrd="3" presId="urn:microsoft.com/office/officeart/2005/8/layout/list1"/>
    <dgm:cxn modelId="{F9B0A963-63D2-47FC-A5E2-81998896AEF2}" srcId="{32CEDDBA-B52C-411F-A53B-BEC4819EAB5B}" destId="{87A4945E-FCAF-446D-A85C-AB7B2736424A}" srcOrd="0" destOrd="0" parTransId="{1BD592AB-DF93-4E10-AE06-7395B2556081}" sibTransId="{87CC2413-6C38-4C8B-9460-B4BD3C44EDF0}"/>
    <dgm:cxn modelId="{A6D34809-5BD2-4F2A-800F-8B3B35B970DE}" type="presOf" srcId="{A7192F1B-E4AF-4047-84F3-3605988FBB00}" destId="{D6704674-CDE0-4BD1-B6AE-070F998C8B28}" srcOrd="0" destOrd="1" presId="urn:microsoft.com/office/officeart/2005/8/layout/list1"/>
    <dgm:cxn modelId="{742D5FC5-F930-41FF-8D6E-E1EC7C95ED90}" type="presOf" srcId="{32CEDDBA-B52C-411F-A53B-BEC4819EAB5B}" destId="{3F9CCAE2-66DB-479C-A5F1-86B24EFB1769}" srcOrd="0" destOrd="0" presId="urn:microsoft.com/office/officeart/2005/8/layout/list1"/>
    <dgm:cxn modelId="{FB2283BF-8B45-44D1-832D-6A2CABBB8015}" srcId="{87A4945E-FCAF-446D-A85C-AB7B2736424A}" destId="{962896E6-7FAC-4FB6-B18A-1D0EB54C3267}" srcOrd="2" destOrd="0" parTransId="{CC4B7FC1-FBD6-40AB-B248-8024169D9FFE}" sibTransId="{0DAF7061-9F2B-4564-B0E8-6A314F6F6B6F}"/>
    <dgm:cxn modelId="{51ED6CA9-0C0B-40F8-A16B-53BEBE2DDDA1}" type="presOf" srcId="{E5F79E92-F74C-4FAE-BAA5-2AB83081AC9D}" destId="{D6704674-CDE0-4BD1-B6AE-070F998C8B28}" srcOrd="0" destOrd="0" presId="urn:microsoft.com/office/officeart/2005/8/layout/list1"/>
    <dgm:cxn modelId="{F956B7CD-88AD-46F2-9218-3E768B3E289D}" srcId="{87A4945E-FCAF-446D-A85C-AB7B2736424A}" destId="{A7192F1B-E4AF-4047-84F3-3605988FBB00}" srcOrd="1" destOrd="0" parTransId="{998F6E03-E3C0-413D-85C4-C701D78B9E72}" sibTransId="{B9E90F5E-9CA5-4F64-B05B-9E33D0693D38}"/>
    <dgm:cxn modelId="{60CF4B59-B3E3-45FD-9424-4D79E2C0ED5A}" srcId="{87A4945E-FCAF-446D-A85C-AB7B2736424A}" destId="{E5F79E92-F74C-4FAE-BAA5-2AB83081AC9D}" srcOrd="0" destOrd="0" parTransId="{79896A98-B391-4917-9F16-9958A1A0F56E}" sibTransId="{5BDD23BD-F4B4-42B0-9A75-F9FA686838D8}"/>
    <dgm:cxn modelId="{CF00F423-6247-4D5A-8717-061F6F101084}" type="presParOf" srcId="{3F9CCAE2-66DB-479C-A5F1-86B24EFB1769}" destId="{9AE567D8-DEFE-44A7-A73F-6C243F8BC4C9}" srcOrd="0" destOrd="0" presId="urn:microsoft.com/office/officeart/2005/8/layout/list1"/>
    <dgm:cxn modelId="{A0BF0976-5B37-4BFC-8088-2387A5D4CC7B}" type="presParOf" srcId="{9AE567D8-DEFE-44A7-A73F-6C243F8BC4C9}" destId="{393AB3FA-B90F-41D0-AC81-F7117D7E2AEB}" srcOrd="0" destOrd="0" presId="urn:microsoft.com/office/officeart/2005/8/layout/list1"/>
    <dgm:cxn modelId="{0E693522-53E6-4B0B-8FAD-90C9DF92BB1D}" type="presParOf" srcId="{9AE567D8-DEFE-44A7-A73F-6C243F8BC4C9}" destId="{D0DF9857-B461-4B1E-8BB7-D151C8D61A04}" srcOrd="1" destOrd="0" presId="urn:microsoft.com/office/officeart/2005/8/layout/list1"/>
    <dgm:cxn modelId="{4CD32A98-9AD1-4910-9178-55FD151BBDCF}" type="presParOf" srcId="{3F9CCAE2-66DB-479C-A5F1-86B24EFB1769}" destId="{D5894B24-E66E-469D-82DE-8C4053349C09}" srcOrd="1" destOrd="0" presId="urn:microsoft.com/office/officeart/2005/8/layout/list1"/>
    <dgm:cxn modelId="{F978080B-39FC-4735-8EF5-6ED942978A7D}" type="presParOf" srcId="{3F9CCAE2-66DB-479C-A5F1-86B24EFB1769}" destId="{D6704674-CDE0-4BD1-B6AE-070F998C8B28}" srcOrd="2" destOrd="0" presId="urn:microsoft.com/office/officeart/2005/8/layout/list1"/>
  </dgm:cxnLst>
  <dgm:bg/>
  <dgm:whole>
    <a:ln>
      <a:solidFill>
        <a:schemeClr val="bg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BBD474-0D27-4F9C-A90E-3A62C8B14EE3}" type="doc">
      <dgm:prSet loTypeId="urn:microsoft.com/office/officeart/2005/8/layout/process1" loCatId="process" qsTypeId="urn:microsoft.com/office/officeart/2005/8/quickstyle/3d2" qsCatId="3D" csTypeId="urn:microsoft.com/office/officeart/2005/8/colors/accent2_5" csCatId="accent2" phldr="1"/>
      <dgm:spPr/>
    </dgm:pt>
    <dgm:pt modelId="{124BC49B-7A7E-483C-9B16-FF9BFD489E64}">
      <dgm:prSet phldrT="[Text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Process under taken in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 - </a:t>
          </a:r>
          <a:r>
            <a:rPr lang="en-IN" sz="1600" i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Armori</a:t>
          </a:r>
          <a:endParaRPr lang="en-IN" sz="1600" i="1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IN" sz="1600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- </a:t>
          </a:r>
          <a:r>
            <a:rPr lang="en-IN" sz="1600" i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Kurkheda</a:t>
          </a:r>
          <a:endParaRPr lang="en-IN" sz="1600" i="1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IN" sz="1600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- </a:t>
          </a:r>
          <a:r>
            <a:rPr lang="en-IN" sz="1600" i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Korchi</a:t>
          </a:r>
          <a:r>
            <a:rPr lang="en-IN" sz="1600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 blocks </a:t>
          </a: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 of </a:t>
          </a:r>
          <a:r>
            <a:rPr lang="en-IN" sz="16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Gadchiroli</a:t>
          </a: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 on sample basis. 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75E05E2-8A76-4B9B-BEF9-B698517C5961}" type="parTrans" cxnId="{405FD887-C983-4F43-9C8E-F2CD36FC9FF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FE3EE62-7E38-43C5-AC5B-244E75DF52CA}" type="sibTrans" cxnId="{405FD887-C983-4F43-9C8E-F2CD36FC9FF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4417017-17BB-45AE-BE93-9EE7598669D9}">
      <dgm:prSet phldrT="[Text]" custT="1"/>
      <dgm:spPr/>
      <dgm:t>
        <a:bodyPr/>
        <a:lstStyle/>
        <a:p>
          <a:pPr algn="l"/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From each block, 3 PHCs and from each PHC, 2 villages attached to  </a:t>
          </a:r>
          <a:r>
            <a:rPr lang="en-IN" sz="16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Subcenters</a:t>
          </a: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  were selected.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C0C5040-96CF-493E-9146-192BDCE4F4BC}" type="parTrans" cxnId="{62762548-16D7-4695-A159-D2FFFD8DB9F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C38330E-4147-4DA8-ADA3-470DED14DBBA}" type="sibTrans" cxnId="{62762548-16D7-4695-A159-D2FFFD8DB9F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5778834-09EA-4A13-AA91-F868DE490AD7}">
      <dgm:prSet phldrT="[Text]" custT="1"/>
      <dgm:spPr/>
      <dgm:t>
        <a:bodyPr/>
        <a:lstStyle/>
        <a:p>
          <a:pPr algn="l"/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Community mobilisation through VHNSCs, Community leaders and influential people from community and local organisations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2D57D26-9305-4F9B-9BA9-9D78FB01C898}" type="parTrans" cxnId="{31FEA107-5C96-496C-999A-E0C1B5EE67B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1294EC4-233F-42FA-A2C5-A1862FDE883A}" type="sibTrans" cxnId="{31FEA107-5C96-496C-999A-E0C1B5EE67B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2728F04-5547-4BA5-8E47-7A152819F4E5}">
      <dgm:prSet custT="1"/>
      <dgm:spPr/>
      <dgm:t>
        <a:bodyPr/>
        <a:lstStyle/>
        <a:p>
          <a:pPr algn="l"/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A detailed process of consultation is carried out in each village to discuss demands of the community  regarding their health problems and accessibility to health services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20438DA-2EBD-4F64-9B35-433DCF560928}" type="parTrans" cxnId="{B8043E8F-0942-4582-A8EA-BD2687D6017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BF88002-3552-445F-B4C1-8D66ECBC5A4D}" type="sibTrans" cxnId="{B8043E8F-0942-4582-A8EA-BD2687D6017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4C1B35A-FAE0-4B39-8A81-9363BCD1529F}" type="pres">
      <dgm:prSet presAssocID="{91BBD474-0D27-4F9C-A90E-3A62C8B14EE3}" presName="Name0" presStyleCnt="0">
        <dgm:presLayoutVars>
          <dgm:dir/>
          <dgm:resizeHandles val="exact"/>
        </dgm:presLayoutVars>
      </dgm:prSet>
      <dgm:spPr/>
    </dgm:pt>
    <dgm:pt modelId="{10D55E6B-273C-49EC-A1D5-4B3200EEADE6}" type="pres">
      <dgm:prSet presAssocID="{124BC49B-7A7E-483C-9B16-FF9BFD489E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DBA88-627E-4C06-8E24-21E65EE22301}" type="pres">
      <dgm:prSet presAssocID="{FFE3EE62-7E38-43C5-AC5B-244E75DF52C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EAADFB7-13E9-4089-858D-63B509416F98}" type="pres">
      <dgm:prSet presAssocID="{FFE3EE62-7E38-43C5-AC5B-244E75DF52C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7D5B0C7-61A1-468B-BD0D-AEFF868DAB67}" type="pres">
      <dgm:prSet presAssocID="{B4417017-17BB-45AE-BE93-9EE7598669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9145A-B0F7-4F1F-85AE-2D8C9395966F}" type="pres">
      <dgm:prSet presAssocID="{2C38330E-4147-4DA8-ADA3-470DED14DBB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3E6685F-D399-4C94-9DF7-46F90826FCBD}" type="pres">
      <dgm:prSet presAssocID="{2C38330E-4147-4DA8-ADA3-470DED14DBB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D7D0FD6-7767-43C0-816E-6A03292586DE}" type="pres">
      <dgm:prSet presAssocID="{E5778834-09EA-4A13-AA91-F868DE490A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D564-1214-4B7D-8663-0FD675C532C0}" type="pres">
      <dgm:prSet presAssocID="{31294EC4-233F-42FA-A2C5-A1862FDE88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0222220-7F02-43F5-B7D6-8EC71877DE4A}" type="pres">
      <dgm:prSet presAssocID="{31294EC4-233F-42FA-A2C5-A1862FDE88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EEDCD4E-027D-41A9-A07A-4FD5710C41E4}" type="pres">
      <dgm:prSet presAssocID="{02728F04-5547-4BA5-8E47-7A152819F4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5FD887-C983-4F43-9C8E-F2CD36FC9FF3}" srcId="{91BBD474-0D27-4F9C-A90E-3A62C8B14EE3}" destId="{124BC49B-7A7E-483C-9B16-FF9BFD489E64}" srcOrd="0" destOrd="0" parTransId="{E75E05E2-8A76-4B9B-BEF9-B698517C5961}" sibTransId="{FFE3EE62-7E38-43C5-AC5B-244E75DF52CA}"/>
    <dgm:cxn modelId="{F9F666E2-B50B-4EF4-AEB7-B4E96C8A3FD1}" type="presOf" srcId="{FFE3EE62-7E38-43C5-AC5B-244E75DF52CA}" destId="{3EAADFB7-13E9-4089-858D-63B509416F98}" srcOrd="1" destOrd="0" presId="urn:microsoft.com/office/officeart/2005/8/layout/process1"/>
    <dgm:cxn modelId="{F70F8D5E-1BDB-4DED-A8B7-7D8EF4452D0A}" type="presOf" srcId="{91BBD474-0D27-4F9C-A90E-3A62C8B14EE3}" destId="{04C1B35A-FAE0-4B39-8A81-9363BCD1529F}" srcOrd="0" destOrd="0" presId="urn:microsoft.com/office/officeart/2005/8/layout/process1"/>
    <dgm:cxn modelId="{31FEA107-5C96-496C-999A-E0C1B5EE67B3}" srcId="{91BBD474-0D27-4F9C-A90E-3A62C8B14EE3}" destId="{E5778834-09EA-4A13-AA91-F868DE490AD7}" srcOrd="2" destOrd="0" parTransId="{62D57D26-9305-4F9B-9BA9-9D78FB01C898}" sibTransId="{31294EC4-233F-42FA-A2C5-A1862FDE883A}"/>
    <dgm:cxn modelId="{22508711-702D-429C-89E1-AB4B2354B4DF}" type="presOf" srcId="{E5778834-09EA-4A13-AA91-F868DE490AD7}" destId="{FD7D0FD6-7767-43C0-816E-6A03292586DE}" srcOrd="0" destOrd="0" presId="urn:microsoft.com/office/officeart/2005/8/layout/process1"/>
    <dgm:cxn modelId="{64FEE324-9721-4D36-847D-23B6AF53E673}" type="presOf" srcId="{B4417017-17BB-45AE-BE93-9EE7598669D9}" destId="{87D5B0C7-61A1-468B-BD0D-AEFF868DAB67}" srcOrd="0" destOrd="0" presId="urn:microsoft.com/office/officeart/2005/8/layout/process1"/>
    <dgm:cxn modelId="{2F85C6A7-39B4-47C8-A791-BBB01779666E}" type="presOf" srcId="{31294EC4-233F-42FA-A2C5-A1862FDE883A}" destId="{D0222220-7F02-43F5-B7D6-8EC71877DE4A}" srcOrd="1" destOrd="0" presId="urn:microsoft.com/office/officeart/2005/8/layout/process1"/>
    <dgm:cxn modelId="{4BDA0994-E8CB-421B-A9C8-E37B4762B73A}" type="presOf" srcId="{02728F04-5547-4BA5-8E47-7A152819F4E5}" destId="{4EEDCD4E-027D-41A9-A07A-4FD5710C41E4}" srcOrd="0" destOrd="0" presId="urn:microsoft.com/office/officeart/2005/8/layout/process1"/>
    <dgm:cxn modelId="{8CC1D13A-C9E4-4ACD-AE93-C5C2B12D4217}" type="presOf" srcId="{2C38330E-4147-4DA8-ADA3-470DED14DBBA}" destId="{53E6685F-D399-4C94-9DF7-46F90826FCBD}" srcOrd="1" destOrd="0" presId="urn:microsoft.com/office/officeart/2005/8/layout/process1"/>
    <dgm:cxn modelId="{B8043E8F-0942-4582-A8EA-BD2687D60179}" srcId="{91BBD474-0D27-4F9C-A90E-3A62C8B14EE3}" destId="{02728F04-5547-4BA5-8E47-7A152819F4E5}" srcOrd="3" destOrd="0" parTransId="{120438DA-2EBD-4F64-9B35-433DCF560928}" sibTransId="{3BF88002-3552-445F-B4C1-8D66ECBC5A4D}"/>
    <dgm:cxn modelId="{62762548-16D7-4695-A159-D2FFFD8DB9F0}" srcId="{91BBD474-0D27-4F9C-A90E-3A62C8B14EE3}" destId="{B4417017-17BB-45AE-BE93-9EE7598669D9}" srcOrd="1" destOrd="0" parTransId="{7C0C5040-96CF-493E-9146-192BDCE4F4BC}" sibTransId="{2C38330E-4147-4DA8-ADA3-470DED14DBBA}"/>
    <dgm:cxn modelId="{CFA30B45-2D44-401F-9590-E0AE7D906200}" type="presOf" srcId="{2C38330E-4147-4DA8-ADA3-470DED14DBBA}" destId="{C969145A-B0F7-4F1F-85AE-2D8C9395966F}" srcOrd="0" destOrd="0" presId="urn:microsoft.com/office/officeart/2005/8/layout/process1"/>
    <dgm:cxn modelId="{AC8FAF73-1D7F-427B-BDF8-0A4CB1AD96B8}" type="presOf" srcId="{31294EC4-233F-42FA-A2C5-A1862FDE883A}" destId="{42C3D564-1214-4B7D-8663-0FD675C532C0}" srcOrd="0" destOrd="0" presId="urn:microsoft.com/office/officeart/2005/8/layout/process1"/>
    <dgm:cxn modelId="{C106B59D-BF0E-4EAE-AE2A-3F107D5C8F50}" type="presOf" srcId="{124BC49B-7A7E-483C-9B16-FF9BFD489E64}" destId="{10D55E6B-273C-49EC-A1D5-4B3200EEADE6}" srcOrd="0" destOrd="0" presId="urn:microsoft.com/office/officeart/2005/8/layout/process1"/>
    <dgm:cxn modelId="{EE1764F7-2AD4-4124-8295-CAB4E523B2EE}" type="presOf" srcId="{FFE3EE62-7E38-43C5-AC5B-244E75DF52CA}" destId="{F13DBA88-627E-4C06-8E24-21E65EE22301}" srcOrd="0" destOrd="0" presId="urn:microsoft.com/office/officeart/2005/8/layout/process1"/>
    <dgm:cxn modelId="{9C718312-414D-457D-9708-23867EC3A176}" type="presParOf" srcId="{04C1B35A-FAE0-4B39-8A81-9363BCD1529F}" destId="{10D55E6B-273C-49EC-A1D5-4B3200EEADE6}" srcOrd="0" destOrd="0" presId="urn:microsoft.com/office/officeart/2005/8/layout/process1"/>
    <dgm:cxn modelId="{F76A5935-3FD4-4640-A6D4-32B2B8169FEB}" type="presParOf" srcId="{04C1B35A-FAE0-4B39-8A81-9363BCD1529F}" destId="{F13DBA88-627E-4C06-8E24-21E65EE22301}" srcOrd="1" destOrd="0" presId="urn:microsoft.com/office/officeart/2005/8/layout/process1"/>
    <dgm:cxn modelId="{ACA7E9B4-E7F4-4957-9FF5-E4532812DCB1}" type="presParOf" srcId="{F13DBA88-627E-4C06-8E24-21E65EE22301}" destId="{3EAADFB7-13E9-4089-858D-63B509416F98}" srcOrd="0" destOrd="0" presId="urn:microsoft.com/office/officeart/2005/8/layout/process1"/>
    <dgm:cxn modelId="{51726837-5629-42E4-B85D-FD1C6E915498}" type="presParOf" srcId="{04C1B35A-FAE0-4B39-8A81-9363BCD1529F}" destId="{87D5B0C7-61A1-468B-BD0D-AEFF868DAB67}" srcOrd="2" destOrd="0" presId="urn:microsoft.com/office/officeart/2005/8/layout/process1"/>
    <dgm:cxn modelId="{296482A1-2A3A-41DB-A205-CA4158E2A2A1}" type="presParOf" srcId="{04C1B35A-FAE0-4B39-8A81-9363BCD1529F}" destId="{C969145A-B0F7-4F1F-85AE-2D8C9395966F}" srcOrd="3" destOrd="0" presId="urn:microsoft.com/office/officeart/2005/8/layout/process1"/>
    <dgm:cxn modelId="{3987F8F3-F605-4EDA-908A-A1CC8814C219}" type="presParOf" srcId="{C969145A-B0F7-4F1F-85AE-2D8C9395966F}" destId="{53E6685F-D399-4C94-9DF7-46F90826FCBD}" srcOrd="0" destOrd="0" presId="urn:microsoft.com/office/officeart/2005/8/layout/process1"/>
    <dgm:cxn modelId="{7729A42E-1A1E-4D51-9427-7CBC40E8B630}" type="presParOf" srcId="{04C1B35A-FAE0-4B39-8A81-9363BCD1529F}" destId="{FD7D0FD6-7767-43C0-816E-6A03292586DE}" srcOrd="4" destOrd="0" presId="urn:microsoft.com/office/officeart/2005/8/layout/process1"/>
    <dgm:cxn modelId="{085F881B-6393-43F5-8107-5C2A49D81671}" type="presParOf" srcId="{04C1B35A-FAE0-4B39-8A81-9363BCD1529F}" destId="{42C3D564-1214-4B7D-8663-0FD675C532C0}" srcOrd="5" destOrd="0" presId="urn:microsoft.com/office/officeart/2005/8/layout/process1"/>
    <dgm:cxn modelId="{31084BE8-746D-49D3-A0CB-16A85FDE7483}" type="presParOf" srcId="{42C3D564-1214-4B7D-8663-0FD675C532C0}" destId="{D0222220-7F02-43F5-B7D6-8EC71877DE4A}" srcOrd="0" destOrd="0" presId="urn:microsoft.com/office/officeart/2005/8/layout/process1"/>
    <dgm:cxn modelId="{AE1F3039-6FD8-4122-A19B-773B8C4D7E12}" type="presParOf" srcId="{04C1B35A-FAE0-4B39-8A81-9363BCD1529F}" destId="{4EEDCD4E-027D-41A9-A07A-4FD5710C41E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BBD474-0D27-4F9C-A90E-3A62C8B14EE3}" type="doc">
      <dgm:prSet loTypeId="urn:microsoft.com/office/officeart/2005/8/layout/process1" loCatId="process" qsTypeId="urn:microsoft.com/office/officeart/2005/8/quickstyle/3d2" qsCatId="3D" csTypeId="urn:microsoft.com/office/officeart/2005/8/colors/accent2_5" csCatId="accent2" phldr="1"/>
      <dgm:spPr/>
    </dgm:pt>
    <dgm:pt modelId="{124BC49B-7A7E-483C-9B16-FF9BFD489E64}">
      <dgm:prSet phldrT="[Text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US" sz="160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Minimum two such meetings were conducted in each selected village and around 60-100 people participated in each of these meetings. </a:t>
          </a:r>
          <a:endParaRPr lang="en-US" sz="1600" i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75E05E2-8A76-4B9B-BEF9-B698517C5961}" type="parTrans" cxnId="{405FD887-C983-4F43-9C8E-F2CD36FC9FF3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FE3EE62-7E38-43C5-AC5B-244E75DF52CA}" type="sibTrans" cxnId="{405FD887-C983-4F43-9C8E-F2CD36FC9FF3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4417017-17BB-45AE-BE93-9EE7598669D9}">
      <dgm:prSet phldrT="[Text]" custT="1"/>
      <dgm:spPr/>
      <dgm:t>
        <a:bodyPr/>
        <a:lstStyle/>
        <a:p>
          <a:pPr algn="l"/>
          <a:r>
            <a:rPr lang="en-US" sz="160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Thus total </a:t>
          </a:r>
          <a:r>
            <a:rPr lang="en-US" sz="1600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499</a:t>
          </a:r>
          <a:r>
            <a:rPr lang="en-US" sz="160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 demands regarding Health, Education, Employment, Food security, Nutrition, Water and Sanitation and Transportation etc. were raised. </a:t>
          </a:r>
          <a:endParaRPr lang="en-US" sz="1600" i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C0C5040-96CF-493E-9146-192BDCE4F4BC}" type="parTrans" cxnId="{62762548-16D7-4695-A159-D2FFFD8DB9F0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C38330E-4147-4DA8-ADA3-470DED14DBBA}" type="sibTrans" cxnId="{62762548-16D7-4695-A159-D2FFFD8DB9F0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2728F04-5547-4BA5-8E47-7A152819F4E5}">
      <dgm:prSet custT="1"/>
      <dgm:spPr/>
      <dgm:t>
        <a:bodyPr/>
        <a:lstStyle/>
        <a:p>
          <a:pPr algn="l"/>
          <a:r>
            <a:rPr lang="en-US" sz="160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Of which around 145 demands were related to health sector.</a:t>
          </a:r>
          <a:endParaRPr lang="en-US" sz="1600" i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20438DA-2EBD-4F64-9B35-433DCF560928}" type="parTrans" cxnId="{B8043E8F-0942-4582-A8EA-BD2687D60179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BF88002-3552-445F-B4C1-8D66ECBC5A4D}" type="sibTrans" cxnId="{B8043E8F-0942-4582-A8EA-BD2687D60179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4C1B35A-FAE0-4B39-8A81-9363BCD1529F}" type="pres">
      <dgm:prSet presAssocID="{91BBD474-0D27-4F9C-A90E-3A62C8B14EE3}" presName="Name0" presStyleCnt="0">
        <dgm:presLayoutVars>
          <dgm:dir/>
          <dgm:resizeHandles val="exact"/>
        </dgm:presLayoutVars>
      </dgm:prSet>
      <dgm:spPr/>
    </dgm:pt>
    <dgm:pt modelId="{10D55E6B-273C-49EC-A1D5-4B3200EEADE6}" type="pres">
      <dgm:prSet presAssocID="{124BC49B-7A7E-483C-9B16-FF9BFD489E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DBA88-627E-4C06-8E24-21E65EE22301}" type="pres">
      <dgm:prSet presAssocID="{FFE3EE62-7E38-43C5-AC5B-244E75DF52C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EAADFB7-13E9-4089-858D-63B509416F98}" type="pres">
      <dgm:prSet presAssocID="{FFE3EE62-7E38-43C5-AC5B-244E75DF52C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7D5B0C7-61A1-468B-BD0D-AEFF868DAB67}" type="pres">
      <dgm:prSet presAssocID="{B4417017-17BB-45AE-BE93-9EE7598669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9145A-B0F7-4F1F-85AE-2D8C9395966F}" type="pres">
      <dgm:prSet presAssocID="{2C38330E-4147-4DA8-ADA3-470DED14DBB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E6685F-D399-4C94-9DF7-46F90826FCBD}" type="pres">
      <dgm:prSet presAssocID="{2C38330E-4147-4DA8-ADA3-470DED14DBB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EEDCD4E-027D-41A9-A07A-4FD5710C41E4}" type="pres">
      <dgm:prSet presAssocID="{02728F04-5547-4BA5-8E47-7A152819F4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5FD887-C983-4F43-9C8E-F2CD36FC9FF3}" srcId="{91BBD474-0D27-4F9C-A90E-3A62C8B14EE3}" destId="{124BC49B-7A7E-483C-9B16-FF9BFD489E64}" srcOrd="0" destOrd="0" parTransId="{E75E05E2-8A76-4B9B-BEF9-B698517C5961}" sibTransId="{FFE3EE62-7E38-43C5-AC5B-244E75DF52CA}"/>
    <dgm:cxn modelId="{6BFF2F22-A00C-4CC6-9EEF-07AFFC7C11DB}" type="presOf" srcId="{FFE3EE62-7E38-43C5-AC5B-244E75DF52CA}" destId="{F13DBA88-627E-4C06-8E24-21E65EE22301}" srcOrd="0" destOrd="0" presId="urn:microsoft.com/office/officeart/2005/8/layout/process1"/>
    <dgm:cxn modelId="{A29E83AE-B9E3-472F-9C5D-5E70EB115900}" type="presOf" srcId="{02728F04-5547-4BA5-8E47-7A152819F4E5}" destId="{4EEDCD4E-027D-41A9-A07A-4FD5710C41E4}" srcOrd="0" destOrd="0" presId="urn:microsoft.com/office/officeart/2005/8/layout/process1"/>
    <dgm:cxn modelId="{506015EC-50CF-4CD3-8332-8BF312E1F214}" type="presOf" srcId="{B4417017-17BB-45AE-BE93-9EE7598669D9}" destId="{87D5B0C7-61A1-468B-BD0D-AEFF868DAB67}" srcOrd="0" destOrd="0" presId="urn:microsoft.com/office/officeart/2005/8/layout/process1"/>
    <dgm:cxn modelId="{B8043E8F-0942-4582-A8EA-BD2687D60179}" srcId="{91BBD474-0D27-4F9C-A90E-3A62C8B14EE3}" destId="{02728F04-5547-4BA5-8E47-7A152819F4E5}" srcOrd="2" destOrd="0" parTransId="{120438DA-2EBD-4F64-9B35-433DCF560928}" sibTransId="{3BF88002-3552-445F-B4C1-8D66ECBC5A4D}"/>
    <dgm:cxn modelId="{15C171FC-9A9C-4548-BA7D-992810F18390}" type="presOf" srcId="{2C38330E-4147-4DA8-ADA3-470DED14DBBA}" destId="{53E6685F-D399-4C94-9DF7-46F90826FCBD}" srcOrd="1" destOrd="0" presId="urn:microsoft.com/office/officeart/2005/8/layout/process1"/>
    <dgm:cxn modelId="{A6419C76-ECF9-470B-B9BE-87CF0A24F330}" type="presOf" srcId="{2C38330E-4147-4DA8-ADA3-470DED14DBBA}" destId="{C969145A-B0F7-4F1F-85AE-2D8C9395966F}" srcOrd="0" destOrd="0" presId="urn:microsoft.com/office/officeart/2005/8/layout/process1"/>
    <dgm:cxn modelId="{67B79954-9F4C-440B-A69D-64CB9E288335}" type="presOf" srcId="{FFE3EE62-7E38-43C5-AC5B-244E75DF52CA}" destId="{3EAADFB7-13E9-4089-858D-63B509416F98}" srcOrd="1" destOrd="0" presId="urn:microsoft.com/office/officeart/2005/8/layout/process1"/>
    <dgm:cxn modelId="{62762548-16D7-4695-A159-D2FFFD8DB9F0}" srcId="{91BBD474-0D27-4F9C-A90E-3A62C8B14EE3}" destId="{B4417017-17BB-45AE-BE93-9EE7598669D9}" srcOrd="1" destOrd="0" parTransId="{7C0C5040-96CF-493E-9146-192BDCE4F4BC}" sibTransId="{2C38330E-4147-4DA8-ADA3-470DED14DBBA}"/>
    <dgm:cxn modelId="{71704C54-7F00-4B3D-92A4-A0E7DB77F05E}" type="presOf" srcId="{91BBD474-0D27-4F9C-A90E-3A62C8B14EE3}" destId="{04C1B35A-FAE0-4B39-8A81-9363BCD1529F}" srcOrd="0" destOrd="0" presId="urn:microsoft.com/office/officeart/2005/8/layout/process1"/>
    <dgm:cxn modelId="{854B91EB-0D1E-48CD-B338-7A97298B5A91}" type="presOf" srcId="{124BC49B-7A7E-483C-9B16-FF9BFD489E64}" destId="{10D55E6B-273C-49EC-A1D5-4B3200EEADE6}" srcOrd="0" destOrd="0" presId="urn:microsoft.com/office/officeart/2005/8/layout/process1"/>
    <dgm:cxn modelId="{3FFAA6DF-CF6A-4A3A-967F-24FAC2809A2A}" type="presParOf" srcId="{04C1B35A-FAE0-4B39-8A81-9363BCD1529F}" destId="{10D55E6B-273C-49EC-A1D5-4B3200EEADE6}" srcOrd="0" destOrd="0" presId="urn:microsoft.com/office/officeart/2005/8/layout/process1"/>
    <dgm:cxn modelId="{757E0246-7476-406F-88FD-77C70DFE94DB}" type="presParOf" srcId="{04C1B35A-FAE0-4B39-8A81-9363BCD1529F}" destId="{F13DBA88-627E-4C06-8E24-21E65EE22301}" srcOrd="1" destOrd="0" presId="urn:microsoft.com/office/officeart/2005/8/layout/process1"/>
    <dgm:cxn modelId="{CE306DDC-B6F3-4B3D-98ED-BA9FCAB5E1FA}" type="presParOf" srcId="{F13DBA88-627E-4C06-8E24-21E65EE22301}" destId="{3EAADFB7-13E9-4089-858D-63B509416F98}" srcOrd="0" destOrd="0" presId="urn:microsoft.com/office/officeart/2005/8/layout/process1"/>
    <dgm:cxn modelId="{37331616-FAFA-49A1-81BD-C466B951637E}" type="presParOf" srcId="{04C1B35A-FAE0-4B39-8A81-9363BCD1529F}" destId="{87D5B0C7-61A1-468B-BD0D-AEFF868DAB67}" srcOrd="2" destOrd="0" presId="urn:microsoft.com/office/officeart/2005/8/layout/process1"/>
    <dgm:cxn modelId="{62483332-9A04-4FAD-8781-353727FD432D}" type="presParOf" srcId="{04C1B35A-FAE0-4B39-8A81-9363BCD1529F}" destId="{C969145A-B0F7-4F1F-85AE-2D8C9395966F}" srcOrd="3" destOrd="0" presId="urn:microsoft.com/office/officeart/2005/8/layout/process1"/>
    <dgm:cxn modelId="{594C8DAB-EC98-4825-BBE0-56E16D35613D}" type="presParOf" srcId="{C969145A-B0F7-4F1F-85AE-2D8C9395966F}" destId="{53E6685F-D399-4C94-9DF7-46F90826FCBD}" srcOrd="0" destOrd="0" presId="urn:microsoft.com/office/officeart/2005/8/layout/process1"/>
    <dgm:cxn modelId="{48046D14-1B2F-4D09-B74A-8F6FE3EB5E32}" type="presParOf" srcId="{04C1B35A-FAE0-4B39-8A81-9363BCD1529F}" destId="{4EEDCD4E-027D-41A9-A07A-4FD5710C41E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797475-FE85-4366-BB42-B9893842B161}" type="doc">
      <dgm:prSet loTypeId="urn:microsoft.com/office/officeart/2005/8/layout/hierarchy4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0B899A9-DFAA-41C5-B129-A46630D53A0B}">
      <dgm:prSet phldrT="[Text]" custT="1"/>
      <dgm:spPr/>
      <dgm:t>
        <a:bodyPr/>
        <a:lstStyle/>
        <a:p>
          <a:pPr algn="ctr"/>
          <a:r>
            <a:rPr lang="en-US" sz="2800" b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Finally total 10 proposals were developed and submitted </a:t>
          </a:r>
          <a:endParaRPr lang="en-US" sz="2800" b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DFD9C5B3-8522-484D-BAA7-5F5BBB4C9038}" type="parTrans" cxnId="{0F09B9AF-B26E-4CD1-8204-0A04E7CADAB2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ACD32D63-76E0-410B-9D7A-82840B521421}" type="sibTrans" cxnId="{0F09B9AF-B26E-4CD1-8204-0A04E7CADAB2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804B52F1-A5CB-4442-ABE5-C7DBBED79C08}">
      <dgm:prSet phldrT="[Text]"/>
      <dgm:spPr/>
      <dgm:t>
        <a:bodyPr/>
        <a:lstStyle/>
        <a:p>
          <a:pPr algn="l"/>
          <a:r>
            <a:rPr lang="en-IN" b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- 2 proposals were developed and submitted to District Planning and Development Committee (DPDC)</a:t>
          </a:r>
          <a:endParaRPr lang="en-US" b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764C2A97-6CB1-493D-90AE-E15EA04C668B}" type="parTrans" cxnId="{260DEC0D-A7C0-40B0-B2F4-3ED8FF416DCC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277012A4-9D44-48A3-8C20-76AFF691E166}" type="sibTrans" cxnId="{260DEC0D-A7C0-40B0-B2F4-3ED8FF416DCC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C7F7E861-DDAE-4E64-B083-5056F5304F72}">
      <dgm:prSet phldrT="[Text]"/>
      <dgm:spPr/>
      <dgm:t>
        <a:bodyPr/>
        <a:lstStyle/>
        <a:p>
          <a:pPr algn="l"/>
          <a:r>
            <a:rPr lang="en-IN" b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- 2 proposals (Diet at Sub-</a:t>
          </a:r>
          <a:r>
            <a:rPr lang="en-IN" b="0" dirty="0" err="1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center</a:t>
          </a:r>
          <a:r>
            <a:rPr lang="en-IN" b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 level &amp; ASHA recruitment flexibility) were submitted to State National Health Mission for availing supplementary Program Implementation Plan (PIP) funds in 2015-16.</a:t>
          </a:r>
          <a:endParaRPr lang="en-US" b="0" dirty="0">
            <a:solidFill>
              <a:srgbClr val="FF0000"/>
            </a:solidFill>
            <a:effectLst/>
            <a:latin typeface="Bookman Old Style" panose="02050604050505020204" pitchFamily="18" charset="0"/>
          </a:endParaRPr>
        </a:p>
      </dgm:t>
    </dgm:pt>
    <dgm:pt modelId="{39D0CFDA-90F5-4D52-A3DF-7DA871E9A087}" type="parTrans" cxnId="{D37A10CD-EAEE-4C46-9ED5-665F13753C7D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12EFB92D-04E3-4519-8664-F94550CC104A}" type="sibTrans" cxnId="{D37A10CD-EAEE-4C46-9ED5-665F13753C7D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AE02280-BF1F-4EB4-A5E1-05CDA64E48BB}">
      <dgm:prSet/>
      <dgm:spPr/>
      <dgm:t>
        <a:bodyPr/>
        <a:lstStyle/>
        <a:p>
          <a:pPr algn="l"/>
          <a:r>
            <a:rPr lang="en-IN" b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- 6 proposals were submitted to Tribal development department for availing Integrated Action Plan (IAP) Funds and </a:t>
          </a:r>
          <a:endParaRPr lang="en-US" b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17895E87-BC7E-456D-BBC8-A4A0C4A18EF1}" type="sibTrans" cxnId="{2336E39C-42F5-4AEA-9BAA-7101F621D187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ECF5B6F-AE57-4D33-9D93-1B20310259AB}" type="parTrans" cxnId="{2336E39C-42F5-4AEA-9BAA-7101F621D187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C9AA6A1C-0505-4B34-A414-02F505C8BF90}" type="pres">
      <dgm:prSet presAssocID="{F9797475-FE85-4366-BB42-B9893842B16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67BEFC-8473-4FC2-980E-3651BF439128}" type="pres">
      <dgm:prSet presAssocID="{00B899A9-DFAA-41C5-B129-A46630D53A0B}" presName="vertOne" presStyleCnt="0"/>
      <dgm:spPr/>
      <dgm:t>
        <a:bodyPr/>
        <a:lstStyle/>
        <a:p>
          <a:endParaRPr lang="en-US"/>
        </a:p>
      </dgm:t>
    </dgm:pt>
    <dgm:pt modelId="{7ADE88F7-6623-4AEB-B4C3-670D4714B57C}" type="pres">
      <dgm:prSet presAssocID="{00B899A9-DFAA-41C5-B129-A46630D53A0B}" presName="txOne" presStyleLbl="node0" presStyleIdx="0" presStyleCnt="1" custScaleY="336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3A5041-6268-4316-94DC-11339630C295}" type="pres">
      <dgm:prSet presAssocID="{00B899A9-DFAA-41C5-B129-A46630D53A0B}" presName="parTransOne" presStyleCnt="0"/>
      <dgm:spPr/>
      <dgm:t>
        <a:bodyPr/>
        <a:lstStyle/>
        <a:p>
          <a:endParaRPr lang="en-US"/>
        </a:p>
      </dgm:t>
    </dgm:pt>
    <dgm:pt modelId="{7909F22C-B8C7-45CB-B168-A4B1DF353F7F}" type="pres">
      <dgm:prSet presAssocID="{00B899A9-DFAA-41C5-B129-A46630D53A0B}" presName="horzOne" presStyleCnt="0"/>
      <dgm:spPr/>
      <dgm:t>
        <a:bodyPr/>
        <a:lstStyle/>
        <a:p>
          <a:endParaRPr lang="en-US"/>
        </a:p>
      </dgm:t>
    </dgm:pt>
    <dgm:pt modelId="{A23CE8D5-3084-424A-9962-1F1F77EBC581}" type="pres">
      <dgm:prSet presAssocID="{804B52F1-A5CB-4442-ABE5-C7DBBED79C08}" presName="vertTwo" presStyleCnt="0"/>
      <dgm:spPr/>
      <dgm:t>
        <a:bodyPr/>
        <a:lstStyle/>
        <a:p>
          <a:endParaRPr lang="en-US"/>
        </a:p>
      </dgm:t>
    </dgm:pt>
    <dgm:pt modelId="{22C4DA27-DC9B-402D-AC90-1406BCE10E67}" type="pres">
      <dgm:prSet presAssocID="{804B52F1-A5CB-4442-ABE5-C7DBBED79C0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FF93B0-70EC-4D85-B6B5-577DCEDAB5C6}" type="pres">
      <dgm:prSet presAssocID="{804B52F1-A5CB-4442-ABE5-C7DBBED79C08}" presName="horzTwo" presStyleCnt="0"/>
      <dgm:spPr/>
      <dgm:t>
        <a:bodyPr/>
        <a:lstStyle/>
        <a:p>
          <a:endParaRPr lang="en-US"/>
        </a:p>
      </dgm:t>
    </dgm:pt>
    <dgm:pt modelId="{CC36EB9B-B4EE-4BF9-B668-F939965BD34C}" type="pres">
      <dgm:prSet presAssocID="{277012A4-9D44-48A3-8C20-76AFF691E166}" presName="sibSpaceTwo" presStyleCnt="0"/>
      <dgm:spPr/>
      <dgm:t>
        <a:bodyPr/>
        <a:lstStyle/>
        <a:p>
          <a:endParaRPr lang="en-US"/>
        </a:p>
      </dgm:t>
    </dgm:pt>
    <dgm:pt modelId="{78CE3F34-E4D7-41C0-8619-63DC1D0E99C9}" type="pres">
      <dgm:prSet presAssocID="{3AE02280-BF1F-4EB4-A5E1-05CDA64E48BB}" presName="vertTwo" presStyleCnt="0"/>
      <dgm:spPr/>
      <dgm:t>
        <a:bodyPr/>
        <a:lstStyle/>
        <a:p>
          <a:endParaRPr lang="en-US"/>
        </a:p>
      </dgm:t>
    </dgm:pt>
    <dgm:pt modelId="{0FD1A1A7-9D5E-42F5-A494-A5E098005C7D}" type="pres">
      <dgm:prSet presAssocID="{3AE02280-BF1F-4EB4-A5E1-05CDA64E48B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9E0A86-E969-47E0-B02D-472131C5C8B6}" type="pres">
      <dgm:prSet presAssocID="{3AE02280-BF1F-4EB4-A5E1-05CDA64E48BB}" presName="horzTwo" presStyleCnt="0"/>
      <dgm:spPr/>
      <dgm:t>
        <a:bodyPr/>
        <a:lstStyle/>
        <a:p>
          <a:endParaRPr lang="en-US"/>
        </a:p>
      </dgm:t>
    </dgm:pt>
    <dgm:pt modelId="{B6769A84-2DF5-4B86-8A29-35A82B77345A}" type="pres">
      <dgm:prSet presAssocID="{17895E87-BC7E-456D-BBC8-A4A0C4A18EF1}" presName="sibSpaceTwo" presStyleCnt="0"/>
      <dgm:spPr/>
      <dgm:t>
        <a:bodyPr/>
        <a:lstStyle/>
        <a:p>
          <a:endParaRPr lang="en-US"/>
        </a:p>
      </dgm:t>
    </dgm:pt>
    <dgm:pt modelId="{5A84E57D-11D7-44E8-ADC0-D4347945BAE6}" type="pres">
      <dgm:prSet presAssocID="{C7F7E861-DDAE-4E64-B083-5056F5304F72}" presName="vertTwo" presStyleCnt="0"/>
      <dgm:spPr/>
      <dgm:t>
        <a:bodyPr/>
        <a:lstStyle/>
        <a:p>
          <a:endParaRPr lang="en-US"/>
        </a:p>
      </dgm:t>
    </dgm:pt>
    <dgm:pt modelId="{FA6EFDD3-D7D1-4F82-8570-F0674E6B5D37}" type="pres">
      <dgm:prSet presAssocID="{C7F7E861-DDAE-4E64-B083-5056F5304F7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1BE703-A041-4EA0-9192-5C3D56A44B94}" type="pres">
      <dgm:prSet presAssocID="{C7F7E861-DDAE-4E64-B083-5056F5304F72}" presName="horzTwo" presStyleCnt="0"/>
      <dgm:spPr/>
      <dgm:t>
        <a:bodyPr/>
        <a:lstStyle/>
        <a:p>
          <a:endParaRPr lang="en-US"/>
        </a:p>
      </dgm:t>
    </dgm:pt>
  </dgm:ptLst>
  <dgm:cxnLst>
    <dgm:cxn modelId="{D37A10CD-EAEE-4C46-9ED5-665F13753C7D}" srcId="{00B899A9-DFAA-41C5-B129-A46630D53A0B}" destId="{C7F7E861-DDAE-4E64-B083-5056F5304F72}" srcOrd="2" destOrd="0" parTransId="{39D0CFDA-90F5-4D52-A3DF-7DA871E9A087}" sibTransId="{12EFB92D-04E3-4519-8664-F94550CC104A}"/>
    <dgm:cxn modelId="{27634A9D-F018-4C52-A99D-4596FE688797}" type="presOf" srcId="{3AE02280-BF1F-4EB4-A5E1-05CDA64E48BB}" destId="{0FD1A1A7-9D5E-42F5-A494-A5E098005C7D}" srcOrd="0" destOrd="0" presId="urn:microsoft.com/office/officeart/2005/8/layout/hierarchy4"/>
    <dgm:cxn modelId="{66C56AFA-D6B1-4DA6-BF36-AF57F3E21C50}" type="presOf" srcId="{00B899A9-DFAA-41C5-B129-A46630D53A0B}" destId="{7ADE88F7-6623-4AEB-B4C3-670D4714B57C}" srcOrd="0" destOrd="0" presId="urn:microsoft.com/office/officeart/2005/8/layout/hierarchy4"/>
    <dgm:cxn modelId="{601C1D25-EA79-49A1-A275-11CFA4991363}" type="presOf" srcId="{804B52F1-A5CB-4442-ABE5-C7DBBED79C08}" destId="{22C4DA27-DC9B-402D-AC90-1406BCE10E67}" srcOrd="0" destOrd="0" presId="urn:microsoft.com/office/officeart/2005/8/layout/hierarchy4"/>
    <dgm:cxn modelId="{94CAA77B-DCDB-4F13-A5BF-8F06555AAAC0}" type="presOf" srcId="{F9797475-FE85-4366-BB42-B9893842B161}" destId="{C9AA6A1C-0505-4B34-A414-02F505C8BF90}" srcOrd="0" destOrd="0" presId="urn:microsoft.com/office/officeart/2005/8/layout/hierarchy4"/>
    <dgm:cxn modelId="{260DEC0D-A7C0-40B0-B2F4-3ED8FF416DCC}" srcId="{00B899A9-DFAA-41C5-B129-A46630D53A0B}" destId="{804B52F1-A5CB-4442-ABE5-C7DBBED79C08}" srcOrd="0" destOrd="0" parTransId="{764C2A97-6CB1-493D-90AE-E15EA04C668B}" sibTransId="{277012A4-9D44-48A3-8C20-76AFF691E166}"/>
    <dgm:cxn modelId="{0F09B9AF-B26E-4CD1-8204-0A04E7CADAB2}" srcId="{F9797475-FE85-4366-BB42-B9893842B161}" destId="{00B899A9-DFAA-41C5-B129-A46630D53A0B}" srcOrd="0" destOrd="0" parTransId="{DFD9C5B3-8522-484D-BAA7-5F5BBB4C9038}" sibTransId="{ACD32D63-76E0-410B-9D7A-82840B521421}"/>
    <dgm:cxn modelId="{2336E39C-42F5-4AEA-9BAA-7101F621D187}" srcId="{00B899A9-DFAA-41C5-B129-A46630D53A0B}" destId="{3AE02280-BF1F-4EB4-A5E1-05CDA64E48BB}" srcOrd="1" destOrd="0" parTransId="{3ECF5B6F-AE57-4D33-9D93-1B20310259AB}" sibTransId="{17895E87-BC7E-456D-BBC8-A4A0C4A18EF1}"/>
    <dgm:cxn modelId="{24642078-F2FA-4406-B881-F33ABB9C9728}" type="presOf" srcId="{C7F7E861-DDAE-4E64-B083-5056F5304F72}" destId="{FA6EFDD3-D7D1-4F82-8570-F0674E6B5D37}" srcOrd="0" destOrd="0" presId="urn:microsoft.com/office/officeart/2005/8/layout/hierarchy4"/>
    <dgm:cxn modelId="{50ED31BA-3367-4FC4-894A-BA2E1117B196}" type="presParOf" srcId="{C9AA6A1C-0505-4B34-A414-02F505C8BF90}" destId="{A367BEFC-8473-4FC2-980E-3651BF439128}" srcOrd="0" destOrd="0" presId="urn:microsoft.com/office/officeart/2005/8/layout/hierarchy4"/>
    <dgm:cxn modelId="{F4455AEE-7D56-47C0-B6A7-F27B3AB67C26}" type="presParOf" srcId="{A367BEFC-8473-4FC2-980E-3651BF439128}" destId="{7ADE88F7-6623-4AEB-B4C3-670D4714B57C}" srcOrd="0" destOrd="0" presId="urn:microsoft.com/office/officeart/2005/8/layout/hierarchy4"/>
    <dgm:cxn modelId="{FB234A16-E3CA-4EEB-A663-F63F403DA766}" type="presParOf" srcId="{A367BEFC-8473-4FC2-980E-3651BF439128}" destId="{BC3A5041-6268-4316-94DC-11339630C295}" srcOrd="1" destOrd="0" presId="urn:microsoft.com/office/officeart/2005/8/layout/hierarchy4"/>
    <dgm:cxn modelId="{7635D414-C1EB-4FFB-BE68-9FE6CA2D8FD0}" type="presParOf" srcId="{A367BEFC-8473-4FC2-980E-3651BF439128}" destId="{7909F22C-B8C7-45CB-B168-A4B1DF353F7F}" srcOrd="2" destOrd="0" presId="urn:microsoft.com/office/officeart/2005/8/layout/hierarchy4"/>
    <dgm:cxn modelId="{3554EA5A-D6DB-44DE-9CF3-F1B32FA6A87E}" type="presParOf" srcId="{7909F22C-B8C7-45CB-B168-A4B1DF353F7F}" destId="{A23CE8D5-3084-424A-9962-1F1F77EBC581}" srcOrd="0" destOrd="0" presId="urn:microsoft.com/office/officeart/2005/8/layout/hierarchy4"/>
    <dgm:cxn modelId="{0DCABF42-E622-478C-9E11-AAAA3B580793}" type="presParOf" srcId="{A23CE8D5-3084-424A-9962-1F1F77EBC581}" destId="{22C4DA27-DC9B-402D-AC90-1406BCE10E67}" srcOrd="0" destOrd="0" presId="urn:microsoft.com/office/officeart/2005/8/layout/hierarchy4"/>
    <dgm:cxn modelId="{C9A45D62-681F-4BE2-A064-A25138AB6B1D}" type="presParOf" srcId="{A23CE8D5-3084-424A-9962-1F1F77EBC581}" destId="{9CFF93B0-70EC-4D85-B6B5-577DCEDAB5C6}" srcOrd="1" destOrd="0" presId="urn:microsoft.com/office/officeart/2005/8/layout/hierarchy4"/>
    <dgm:cxn modelId="{D0581776-26FE-497E-8CEA-5647A6612330}" type="presParOf" srcId="{7909F22C-B8C7-45CB-B168-A4B1DF353F7F}" destId="{CC36EB9B-B4EE-4BF9-B668-F939965BD34C}" srcOrd="1" destOrd="0" presId="urn:microsoft.com/office/officeart/2005/8/layout/hierarchy4"/>
    <dgm:cxn modelId="{C0BAA863-A8ED-4167-9996-C4F69EFCEDFA}" type="presParOf" srcId="{7909F22C-B8C7-45CB-B168-A4B1DF353F7F}" destId="{78CE3F34-E4D7-41C0-8619-63DC1D0E99C9}" srcOrd="2" destOrd="0" presId="urn:microsoft.com/office/officeart/2005/8/layout/hierarchy4"/>
    <dgm:cxn modelId="{511643DE-EBC5-47C4-9768-D1E03DE60463}" type="presParOf" srcId="{78CE3F34-E4D7-41C0-8619-63DC1D0E99C9}" destId="{0FD1A1A7-9D5E-42F5-A494-A5E098005C7D}" srcOrd="0" destOrd="0" presId="urn:microsoft.com/office/officeart/2005/8/layout/hierarchy4"/>
    <dgm:cxn modelId="{CE6F8F39-DDA7-4AF2-88B0-11DBEBAEDE82}" type="presParOf" srcId="{78CE3F34-E4D7-41C0-8619-63DC1D0E99C9}" destId="{9E9E0A86-E969-47E0-B02D-472131C5C8B6}" srcOrd="1" destOrd="0" presId="urn:microsoft.com/office/officeart/2005/8/layout/hierarchy4"/>
    <dgm:cxn modelId="{E46F1ECD-CE9F-43EF-A489-20521B7B86DD}" type="presParOf" srcId="{7909F22C-B8C7-45CB-B168-A4B1DF353F7F}" destId="{B6769A84-2DF5-4B86-8A29-35A82B77345A}" srcOrd="3" destOrd="0" presId="urn:microsoft.com/office/officeart/2005/8/layout/hierarchy4"/>
    <dgm:cxn modelId="{68FD522B-4517-41AD-B907-AF059F0F5B17}" type="presParOf" srcId="{7909F22C-B8C7-45CB-B168-A4B1DF353F7F}" destId="{5A84E57D-11D7-44E8-ADC0-D4347945BAE6}" srcOrd="4" destOrd="0" presId="urn:microsoft.com/office/officeart/2005/8/layout/hierarchy4"/>
    <dgm:cxn modelId="{357DC0BE-3884-41F5-874F-45929FAF82EA}" type="presParOf" srcId="{5A84E57D-11D7-44E8-ADC0-D4347945BAE6}" destId="{FA6EFDD3-D7D1-4F82-8570-F0674E6B5D37}" srcOrd="0" destOrd="0" presId="urn:microsoft.com/office/officeart/2005/8/layout/hierarchy4"/>
    <dgm:cxn modelId="{7C3784B7-C8F5-43ED-A946-83D315AC2BEF}" type="presParOf" srcId="{5A84E57D-11D7-44E8-ADC0-D4347945BAE6}" destId="{5E1BE703-A041-4EA0-9192-5C3D56A44B94}" srcOrd="1" destOrd="0" presId="urn:microsoft.com/office/officeart/2005/8/layout/hierarchy4"/>
  </dgm:cxnLst>
  <dgm:bg/>
  <dgm:whole>
    <a:ln>
      <a:solidFill>
        <a:schemeClr val="accent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235F30-772F-4548-8A98-1ED8A5F7AE12}" type="doc">
      <dgm:prSet loTypeId="urn:microsoft.com/office/officeart/2005/8/layout/vProcess5" loCatId="process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9D3656F-A4EE-435F-B0D2-64C08A001FBF}">
      <dgm:prSet phldrT="[Text]"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  <a:latin typeface="Bookman Old Style" panose="02050604050505020204" pitchFamily="18" charset="0"/>
            </a:rPr>
            <a:t>Cooperation, coordination and information from all concerned and line departments is important component for successful completion of intervention. 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521F3CC-4661-4D91-8119-E022DEC52B28}" type="parTrans" cxnId="{A2C699D7-EA49-4115-AF05-F81D90945D5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1127960-7214-44E1-805E-9AD207ED8492}" type="sibTrans" cxnId="{A2C699D7-EA49-4115-AF05-F81D90945D59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F853A54-3F07-4799-AA48-C4B376B4AB40}">
      <dgm:prSet phldrT="[Text]" custT="1"/>
      <dgm:spPr/>
      <dgm:t>
        <a:bodyPr/>
        <a:lstStyle/>
        <a:p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Strong facilitation and commitment at District and State level helped in tapping resources from other agencies and departments. 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424CBE9-33DA-4523-B7F7-E306232D7819}" type="parTrans" cxnId="{2055EA48-575B-48C2-AB7F-78D6B24E1FDB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654857A-3AE8-475D-B668-F49E168536D3}" type="sibTrans" cxnId="{2055EA48-575B-48C2-AB7F-78D6B24E1FDB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186B0CC-9A60-4FC3-84D0-3E76C35BD48C}">
      <dgm:prSet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  <a:latin typeface="Bookman Old Style" panose="02050604050505020204" pitchFamily="18" charset="0"/>
            </a:rPr>
            <a:t>External facilitation (SHSRC, State NHM and  Local NGOs whose base deeply rooted in community, Nodal NGOs etc.) is essential for initiation and sustainability of this kind of processes.</a:t>
          </a:r>
          <a:endParaRPr lang="en-US" sz="1600" dirty="0" smtClean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D579776-58B2-418F-B21B-8068FFE0F4FD}" type="parTrans" cxnId="{3D7C38B1-9D0E-46DB-90DD-7DD074A8759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C963ED1-9CF6-4219-A138-6F25286204CF}" type="sibTrans" cxnId="{3D7C38B1-9D0E-46DB-90DD-7DD074A8759F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99D2E3C-3D7E-4BDB-B79F-61E5FC2FE38E}">
      <dgm:prSet custT="1"/>
      <dgm:spPr/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It was realized that some of the community demands can be met through available resources in the budget. 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7C36F3F-0266-4A4B-AC58-3FA53E498DA3}" type="parTrans" cxnId="{A67C4F23-AC99-4C1D-8ADD-4AC484D5B06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5B2E596-F377-4DB0-8E14-F6791E1B0707}" type="sibTrans" cxnId="{A67C4F23-AC99-4C1D-8ADD-4AC484D5B06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003CD98-7BB4-4D3B-8928-BAD233B48FFD}" type="pres">
      <dgm:prSet presAssocID="{62235F30-772F-4548-8A98-1ED8A5F7AE1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8FED78-E02D-49B2-BC55-6E2A91FD298D}" type="pres">
      <dgm:prSet presAssocID="{62235F30-772F-4548-8A98-1ED8A5F7AE12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D5643CB8-EA0F-48BC-A439-9E0882A85701}" type="pres">
      <dgm:prSet presAssocID="{62235F30-772F-4548-8A98-1ED8A5F7AE1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0787A-B7F7-4165-945A-256B3B891D43}" type="pres">
      <dgm:prSet presAssocID="{62235F30-772F-4548-8A98-1ED8A5F7AE1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ECB12-1D98-46D0-9DC2-244C565BD39E}" type="pres">
      <dgm:prSet presAssocID="{62235F30-772F-4548-8A98-1ED8A5F7AE1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F06AE-B399-41B1-8AD0-85BC561BD2A9}" type="pres">
      <dgm:prSet presAssocID="{62235F30-772F-4548-8A98-1ED8A5F7AE12}" presName="FourNodes_4" presStyleLbl="node1" presStyleIdx="3" presStyleCnt="4" custScaleX="94643" custScaleY="92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EA0CD-EAE0-426B-8EB4-18403145340D}" type="pres">
      <dgm:prSet presAssocID="{62235F30-772F-4548-8A98-1ED8A5F7AE1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F4B4A-4179-4E15-901F-05953AD38112}" type="pres">
      <dgm:prSet presAssocID="{62235F30-772F-4548-8A98-1ED8A5F7AE1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3BAA3-E245-4193-8602-24E2A2355810}" type="pres">
      <dgm:prSet presAssocID="{62235F30-772F-4548-8A98-1ED8A5F7AE1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83A21-6332-44FA-80EA-DDB8A5158134}" type="pres">
      <dgm:prSet presAssocID="{62235F30-772F-4548-8A98-1ED8A5F7AE1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4D0C3-041D-43EA-9382-541DB53550DF}" type="pres">
      <dgm:prSet presAssocID="{62235F30-772F-4548-8A98-1ED8A5F7AE1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94291-01FA-42CC-BFFE-2C51AA01F33F}" type="pres">
      <dgm:prSet presAssocID="{62235F30-772F-4548-8A98-1ED8A5F7AE1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C26B0-2054-4D20-93F0-3B4F4D16A1BB}" type="pres">
      <dgm:prSet presAssocID="{62235F30-772F-4548-8A98-1ED8A5F7AE1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C02688-B7EF-4718-BC68-48E6EEF41EB8}" type="presOf" srcId="{E186B0CC-9A60-4FC3-84D0-3E76C35BD48C}" destId="{F0E0787A-B7F7-4165-945A-256B3B891D43}" srcOrd="0" destOrd="0" presId="urn:microsoft.com/office/officeart/2005/8/layout/vProcess5"/>
    <dgm:cxn modelId="{A2C699D7-EA49-4115-AF05-F81D90945D59}" srcId="{62235F30-772F-4548-8A98-1ED8A5F7AE12}" destId="{79D3656F-A4EE-435F-B0D2-64C08A001FBF}" srcOrd="0" destOrd="0" parTransId="{D521F3CC-4661-4D91-8119-E022DEC52B28}" sibTransId="{C1127960-7214-44E1-805E-9AD207ED8492}"/>
    <dgm:cxn modelId="{978EB3BD-E3A0-493F-8077-389B9C916CA8}" type="presOf" srcId="{79D3656F-A4EE-435F-B0D2-64C08A001FBF}" destId="{8F383A21-6332-44FA-80EA-DDB8A5158134}" srcOrd="1" destOrd="0" presId="urn:microsoft.com/office/officeart/2005/8/layout/vProcess5"/>
    <dgm:cxn modelId="{10DF07A4-7022-4F71-9F3C-726EC3EB207F}" type="presOf" srcId="{62235F30-772F-4548-8A98-1ED8A5F7AE12}" destId="{E003CD98-7BB4-4D3B-8928-BAD233B48FFD}" srcOrd="0" destOrd="0" presId="urn:microsoft.com/office/officeart/2005/8/layout/vProcess5"/>
    <dgm:cxn modelId="{19DC7782-CD1B-43FC-BBF0-9959163910DA}" type="presOf" srcId="{7F853A54-3F07-4799-AA48-C4B376B4AB40}" destId="{DF4ECB12-1D98-46D0-9DC2-244C565BD39E}" srcOrd="0" destOrd="0" presId="urn:microsoft.com/office/officeart/2005/8/layout/vProcess5"/>
    <dgm:cxn modelId="{9ECEE102-B338-4CAC-86D1-430D8E672F61}" type="presOf" srcId="{C1127960-7214-44E1-805E-9AD207ED8492}" destId="{342EA0CD-EAE0-426B-8EB4-18403145340D}" srcOrd="0" destOrd="0" presId="urn:microsoft.com/office/officeart/2005/8/layout/vProcess5"/>
    <dgm:cxn modelId="{A6D40726-5C6A-440B-A08D-B5AFEC607BDE}" type="presOf" srcId="{E186B0CC-9A60-4FC3-84D0-3E76C35BD48C}" destId="{61B4D0C3-041D-43EA-9382-541DB53550DF}" srcOrd="1" destOrd="0" presId="urn:microsoft.com/office/officeart/2005/8/layout/vProcess5"/>
    <dgm:cxn modelId="{2D413560-DB53-4A70-9B70-85DBF6F50743}" type="presOf" srcId="{8654857A-3AE8-475D-B668-F49E168536D3}" destId="{9273BAA3-E245-4193-8602-24E2A2355810}" srcOrd="0" destOrd="0" presId="urn:microsoft.com/office/officeart/2005/8/layout/vProcess5"/>
    <dgm:cxn modelId="{E174FD93-3915-439F-A556-205CC8AEBCC0}" type="presOf" srcId="{EC963ED1-9CF6-4219-A138-6F25286204CF}" destId="{000F4B4A-4179-4E15-901F-05953AD38112}" srcOrd="0" destOrd="0" presId="urn:microsoft.com/office/officeart/2005/8/layout/vProcess5"/>
    <dgm:cxn modelId="{2BCEB4F9-BD5B-4F5D-9870-FB7BC477FA09}" type="presOf" srcId="{699D2E3C-3D7E-4BDB-B79F-61E5FC2FE38E}" destId="{DE7F06AE-B399-41B1-8AD0-85BC561BD2A9}" srcOrd="0" destOrd="0" presId="urn:microsoft.com/office/officeart/2005/8/layout/vProcess5"/>
    <dgm:cxn modelId="{CED6700C-223F-47E6-9C53-0111E7055C05}" type="presOf" srcId="{699D2E3C-3D7E-4BDB-B79F-61E5FC2FE38E}" destId="{1DBC26B0-2054-4D20-93F0-3B4F4D16A1BB}" srcOrd="1" destOrd="0" presId="urn:microsoft.com/office/officeart/2005/8/layout/vProcess5"/>
    <dgm:cxn modelId="{BBB4AF4F-B829-476F-B23D-E27D61C4378D}" type="presOf" srcId="{79D3656F-A4EE-435F-B0D2-64C08A001FBF}" destId="{D5643CB8-EA0F-48BC-A439-9E0882A85701}" srcOrd="0" destOrd="0" presId="urn:microsoft.com/office/officeart/2005/8/layout/vProcess5"/>
    <dgm:cxn modelId="{3D7C38B1-9D0E-46DB-90DD-7DD074A8759F}" srcId="{62235F30-772F-4548-8A98-1ED8A5F7AE12}" destId="{E186B0CC-9A60-4FC3-84D0-3E76C35BD48C}" srcOrd="1" destOrd="0" parTransId="{FD579776-58B2-418F-B21B-8068FFE0F4FD}" sibTransId="{EC963ED1-9CF6-4219-A138-6F25286204CF}"/>
    <dgm:cxn modelId="{2055EA48-575B-48C2-AB7F-78D6B24E1FDB}" srcId="{62235F30-772F-4548-8A98-1ED8A5F7AE12}" destId="{7F853A54-3F07-4799-AA48-C4B376B4AB40}" srcOrd="2" destOrd="0" parTransId="{7424CBE9-33DA-4523-B7F7-E306232D7819}" sibTransId="{8654857A-3AE8-475D-B668-F49E168536D3}"/>
    <dgm:cxn modelId="{A67C4F23-AC99-4C1D-8ADD-4AC484D5B06D}" srcId="{62235F30-772F-4548-8A98-1ED8A5F7AE12}" destId="{699D2E3C-3D7E-4BDB-B79F-61E5FC2FE38E}" srcOrd="3" destOrd="0" parTransId="{37C36F3F-0266-4A4B-AC58-3FA53E498DA3}" sibTransId="{E5B2E596-F377-4DB0-8E14-F6791E1B0707}"/>
    <dgm:cxn modelId="{6CC1753F-4950-4172-AD21-03215BD57791}" type="presOf" srcId="{7F853A54-3F07-4799-AA48-C4B376B4AB40}" destId="{C8594291-01FA-42CC-BFFE-2C51AA01F33F}" srcOrd="1" destOrd="0" presId="urn:microsoft.com/office/officeart/2005/8/layout/vProcess5"/>
    <dgm:cxn modelId="{6A1266D0-46E3-4F3C-A1EC-28F52EC83B10}" type="presParOf" srcId="{E003CD98-7BB4-4D3B-8928-BAD233B48FFD}" destId="{258FED78-E02D-49B2-BC55-6E2A91FD298D}" srcOrd="0" destOrd="0" presId="urn:microsoft.com/office/officeart/2005/8/layout/vProcess5"/>
    <dgm:cxn modelId="{7DF35CD1-97F4-482B-BFC6-AD34929F9D75}" type="presParOf" srcId="{E003CD98-7BB4-4D3B-8928-BAD233B48FFD}" destId="{D5643CB8-EA0F-48BC-A439-9E0882A85701}" srcOrd="1" destOrd="0" presId="urn:microsoft.com/office/officeart/2005/8/layout/vProcess5"/>
    <dgm:cxn modelId="{8061E582-73FD-44A2-86A6-0F479CC4E5A6}" type="presParOf" srcId="{E003CD98-7BB4-4D3B-8928-BAD233B48FFD}" destId="{F0E0787A-B7F7-4165-945A-256B3B891D43}" srcOrd="2" destOrd="0" presId="urn:microsoft.com/office/officeart/2005/8/layout/vProcess5"/>
    <dgm:cxn modelId="{C90B3DAC-7A09-46AE-A8AC-FB42A5EEF3D6}" type="presParOf" srcId="{E003CD98-7BB4-4D3B-8928-BAD233B48FFD}" destId="{DF4ECB12-1D98-46D0-9DC2-244C565BD39E}" srcOrd="3" destOrd="0" presId="urn:microsoft.com/office/officeart/2005/8/layout/vProcess5"/>
    <dgm:cxn modelId="{05408C2C-8725-4BCF-B2B6-66F1C4592FD6}" type="presParOf" srcId="{E003CD98-7BB4-4D3B-8928-BAD233B48FFD}" destId="{DE7F06AE-B399-41B1-8AD0-85BC561BD2A9}" srcOrd="4" destOrd="0" presId="urn:microsoft.com/office/officeart/2005/8/layout/vProcess5"/>
    <dgm:cxn modelId="{873DEF57-7CEE-4BA7-875A-FB2303FB23D4}" type="presParOf" srcId="{E003CD98-7BB4-4D3B-8928-BAD233B48FFD}" destId="{342EA0CD-EAE0-426B-8EB4-18403145340D}" srcOrd="5" destOrd="0" presId="urn:microsoft.com/office/officeart/2005/8/layout/vProcess5"/>
    <dgm:cxn modelId="{AE8D061A-7664-4350-80DD-1C323C25853D}" type="presParOf" srcId="{E003CD98-7BB4-4D3B-8928-BAD233B48FFD}" destId="{000F4B4A-4179-4E15-901F-05953AD38112}" srcOrd="6" destOrd="0" presId="urn:microsoft.com/office/officeart/2005/8/layout/vProcess5"/>
    <dgm:cxn modelId="{39DD9343-94A3-4D7A-8278-4C23C085ED65}" type="presParOf" srcId="{E003CD98-7BB4-4D3B-8928-BAD233B48FFD}" destId="{9273BAA3-E245-4193-8602-24E2A2355810}" srcOrd="7" destOrd="0" presId="urn:microsoft.com/office/officeart/2005/8/layout/vProcess5"/>
    <dgm:cxn modelId="{510D36A7-68AF-43AB-86D9-5CDCCDD09A7C}" type="presParOf" srcId="{E003CD98-7BB4-4D3B-8928-BAD233B48FFD}" destId="{8F383A21-6332-44FA-80EA-DDB8A5158134}" srcOrd="8" destOrd="0" presId="urn:microsoft.com/office/officeart/2005/8/layout/vProcess5"/>
    <dgm:cxn modelId="{9ACBFF40-DDFF-41A4-B8DF-DA13E732371D}" type="presParOf" srcId="{E003CD98-7BB4-4D3B-8928-BAD233B48FFD}" destId="{61B4D0C3-041D-43EA-9382-541DB53550DF}" srcOrd="9" destOrd="0" presId="urn:microsoft.com/office/officeart/2005/8/layout/vProcess5"/>
    <dgm:cxn modelId="{66FD1500-CCA3-49B8-91D0-0AD3C58CA982}" type="presParOf" srcId="{E003CD98-7BB4-4D3B-8928-BAD233B48FFD}" destId="{C8594291-01FA-42CC-BFFE-2C51AA01F33F}" srcOrd="10" destOrd="0" presId="urn:microsoft.com/office/officeart/2005/8/layout/vProcess5"/>
    <dgm:cxn modelId="{5F14BCBA-602A-4AEF-A67D-1EC0F26DC5A8}" type="presParOf" srcId="{E003CD98-7BB4-4D3B-8928-BAD233B48FFD}" destId="{1DBC26B0-2054-4D20-93F0-3B4F4D16A1BB}" srcOrd="11" destOrd="0" presId="urn:microsoft.com/office/officeart/2005/8/layout/vProcess5"/>
  </dgm:cxnLst>
  <dgm:bg>
    <a:noFill/>
  </dgm:bg>
  <dgm:whole>
    <a:ln>
      <a:solidFill>
        <a:schemeClr val="accent2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6D3DA-B425-45E8-A3F5-CEF43A1703E9}">
      <dsp:nvSpPr>
        <dsp:cNvPr id="0" name=""/>
        <dsp:cNvSpPr/>
      </dsp:nvSpPr>
      <dsp:spPr>
        <a:xfrm rot="5400000">
          <a:off x="399379" y="1541127"/>
          <a:ext cx="1191943" cy="19833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306F8-9DD3-4364-A96B-C1FE0A60E52F}">
      <dsp:nvSpPr>
        <dsp:cNvPr id="0" name=""/>
        <dsp:cNvSpPr/>
      </dsp:nvSpPr>
      <dsp:spPr>
        <a:xfrm>
          <a:off x="200414" y="2133727"/>
          <a:ext cx="1790595" cy="156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latin typeface="Bookman Old Style" panose="02050604050505020204" pitchFamily="18" charset="0"/>
            </a:rPr>
            <a:t>a.  Participation of community in planning processes and Community Empowerment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200414" y="2133727"/>
        <a:ext cx="1790595" cy="1569562"/>
      </dsp:txXfrm>
    </dsp:sp>
    <dsp:sp modelId="{D596AA50-7439-4D94-8202-7E8B4941002F}">
      <dsp:nvSpPr>
        <dsp:cNvPr id="0" name=""/>
        <dsp:cNvSpPr/>
      </dsp:nvSpPr>
      <dsp:spPr>
        <a:xfrm>
          <a:off x="1653161" y="1395109"/>
          <a:ext cx="337848" cy="33784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FFDA6A-D1EF-44D7-9D35-65FC9873A83E}">
      <dsp:nvSpPr>
        <dsp:cNvPr id="0" name=""/>
        <dsp:cNvSpPr/>
      </dsp:nvSpPr>
      <dsp:spPr>
        <a:xfrm rot="5400000">
          <a:off x="2591418" y="998705"/>
          <a:ext cx="1191943" cy="19833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3E0E74-4821-4150-843B-A563C28F677A}">
      <dsp:nvSpPr>
        <dsp:cNvPr id="0" name=""/>
        <dsp:cNvSpPr/>
      </dsp:nvSpPr>
      <dsp:spPr>
        <a:xfrm>
          <a:off x="2392453" y="1591304"/>
          <a:ext cx="1790595" cy="156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ookman Old Style" panose="02050604050505020204" pitchFamily="18" charset="0"/>
            </a:rPr>
            <a:t>b. </a:t>
          </a:r>
          <a:r>
            <a:rPr lang="en-IN" sz="1600" kern="1200" dirty="0" smtClean="0">
              <a:latin typeface="Bookman Old Style" panose="02050604050505020204" pitchFamily="18" charset="0"/>
            </a:rPr>
            <a:t>Capacities of district teams to facilitate the planning process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2392453" y="1591304"/>
        <a:ext cx="1790595" cy="1569562"/>
      </dsp:txXfrm>
    </dsp:sp>
    <dsp:sp modelId="{1362387A-8223-4DFD-A707-29A2CCFD014E}">
      <dsp:nvSpPr>
        <dsp:cNvPr id="0" name=""/>
        <dsp:cNvSpPr/>
      </dsp:nvSpPr>
      <dsp:spPr>
        <a:xfrm>
          <a:off x="3845200" y="852687"/>
          <a:ext cx="337848" cy="33784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7F51AF-062E-41E4-97B5-C9D4173A2D90}">
      <dsp:nvSpPr>
        <dsp:cNvPr id="0" name=""/>
        <dsp:cNvSpPr/>
      </dsp:nvSpPr>
      <dsp:spPr>
        <a:xfrm rot="5400000">
          <a:off x="4783457" y="456283"/>
          <a:ext cx="1191943" cy="19833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303582-CBD7-4740-B7EF-AF488ADF5752}">
      <dsp:nvSpPr>
        <dsp:cNvPr id="0" name=""/>
        <dsp:cNvSpPr/>
      </dsp:nvSpPr>
      <dsp:spPr>
        <a:xfrm>
          <a:off x="4584492" y="1048882"/>
          <a:ext cx="1790595" cy="156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latin typeface="Bookman Old Style" panose="02050604050505020204" pitchFamily="18" charset="0"/>
            </a:rPr>
            <a:t>c. Budget templates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4584492" y="1048882"/>
        <a:ext cx="1790595" cy="1569562"/>
      </dsp:txXfrm>
    </dsp:sp>
    <dsp:sp modelId="{EBCE4026-37D6-4BF5-AAB4-5395989EB69A}">
      <dsp:nvSpPr>
        <dsp:cNvPr id="0" name=""/>
        <dsp:cNvSpPr/>
      </dsp:nvSpPr>
      <dsp:spPr>
        <a:xfrm>
          <a:off x="6037239" y="310265"/>
          <a:ext cx="337848" cy="33784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C66AF0-7D9D-4F1C-958D-2794F8C25113}">
      <dsp:nvSpPr>
        <dsp:cNvPr id="0" name=""/>
        <dsp:cNvSpPr/>
      </dsp:nvSpPr>
      <dsp:spPr>
        <a:xfrm rot="5400000">
          <a:off x="6975495" y="-86139"/>
          <a:ext cx="1191943" cy="19833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131817-3358-464B-8080-ABFB26328931}">
      <dsp:nvSpPr>
        <dsp:cNvPr id="0" name=""/>
        <dsp:cNvSpPr/>
      </dsp:nvSpPr>
      <dsp:spPr>
        <a:xfrm>
          <a:off x="6776530" y="506460"/>
          <a:ext cx="1790595" cy="156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latin typeface="Bookman Old Style" panose="02050604050505020204" pitchFamily="18" charset="0"/>
            </a:rPr>
            <a:t>d. Limited use of the Health Management Information 	    System (HMIS) data to guide and prioritize 	  interventions 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6776530" y="506460"/>
        <a:ext cx="1790595" cy="1569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D76B6-8DE7-4FEF-A3D6-8C5AC22E890F}">
      <dsp:nvSpPr>
        <dsp:cNvPr id="0" name=""/>
        <dsp:cNvSpPr/>
      </dsp:nvSpPr>
      <dsp:spPr>
        <a:xfrm rot="10800000">
          <a:off x="1828786" y="76206"/>
          <a:ext cx="5780289" cy="1207285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37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The main objective of this intervention is to develop mechanisms for incorporating people’s demands into PIP/Annual Budget plan.</a:t>
          </a:r>
          <a:endParaRPr lang="en-US" sz="1600" b="0" i="0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0800000">
        <a:off x="2130607" y="76206"/>
        <a:ext cx="5478468" cy="1207285"/>
      </dsp:txXfrm>
    </dsp:sp>
    <dsp:sp modelId="{53B383E8-A6F0-4FB7-A8E9-9DC67F319B9B}">
      <dsp:nvSpPr>
        <dsp:cNvPr id="0" name=""/>
        <dsp:cNvSpPr/>
      </dsp:nvSpPr>
      <dsp:spPr>
        <a:xfrm>
          <a:off x="0" y="76206"/>
          <a:ext cx="1317244" cy="12072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F85DED-8E5A-42FD-A097-22AF793EB198}">
      <dsp:nvSpPr>
        <dsp:cNvPr id="0" name=""/>
        <dsp:cNvSpPr/>
      </dsp:nvSpPr>
      <dsp:spPr>
        <a:xfrm rot="10800000">
          <a:off x="1790689" y="1600195"/>
          <a:ext cx="5873385" cy="1207285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37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Focused intervention on pilot basis in </a:t>
          </a:r>
          <a:r>
            <a:rPr lang="en-IN" sz="1600" b="0" i="0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Gadchiroli</a:t>
          </a:r>
          <a:r>
            <a:rPr lang="en-IN" sz="16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by team of representatives of PRIs and community, NHM, SHSRC-Maharashtra, SATHI (State Nodal NGO), </a:t>
          </a:r>
          <a:r>
            <a:rPr lang="en-IN" sz="1600" b="0" i="0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Amhi</a:t>
          </a:r>
          <a:r>
            <a:rPr lang="en-IN" sz="16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IN" sz="1600" b="0" i="0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Amchya</a:t>
          </a:r>
          <a:r>
            <a:rPr lang="en-IN" sz="16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Arogya </a:t>
          </a:r>
          <a:r>
            <a:rPr lang="en-IN" sz="1600" b="0" i="0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Sathi</a:t>
          </a:r>
          <a:r>
            <a:rPr lang="en-IN" sz="16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(Local NGO).</a:t>
          </a:r>
          <a:endParaRPr lang="en-US" sz="1600" b="0" i="0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0800000">
        <a:off x="2092510" y="1600195"/>
        <a:ext cx="5571564" cy="1207285"/>
      </dsp:txXfrm>
    </dsp:sp>
    <dsp:sp modelId="{4706B5A8-D508-4817-84B7-5B5B7A192781}">
      <dsp:nvSpPr>
        <dsp:cNvPr id="0" name=""/>
        <dsp:cNvSpPr/>
      </dsp:nvSpPr>
      <dsp:spPr>
        <a:xfrm>
          <a:off x="0" y="1524003"/>
          <a:ext cx="1207285" cy="12072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8C8EE-2BAC-4386-A868-AA124162A53D}">
      <dsp:nvSpPr>
        <dsp:cNvPr id="0" name=""/>
        <dsp:cNvSpPr/>
      </dsp:nvSpPr>
      <dsp:spPr>
        <a:xfrm rot="10800000">
          <a:off x="1905011" y="3048004"/>
          <a:ext cx="5727574" cy="1207285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37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Collaborating partners: CEO ZP, </a:t>
          </a:r>
          <a:r>
            <a:rPr lang="en-IN" sz="1600" b="0" i="0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Gadchiroli</a:t>
          </a:r>
          <a:r>
            <a:rPr lang="en-IN" sz="16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, DHS team </a:t>
          </a:r>
          <a:endParaRPr lang="en-US" sz="1600" b="0" i="0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0800000">
        <a:off x="2206832" y="3048004"/>
        <a:ext cx="5425753" cy="1207285"/>
      </dsp:txXfrm>
    </dsp:sp>
    <dsp:sp modelId="{CF3B3A42-8275-4685-985B-BE6FD884E9C0}">
      <dsp:nvSpPr>
        <dsp:cNvPr id="0" name=""/>
        <dsp:cNvSpPr/>
      </dsp:nvSpPr>
      <dsp:spPr>
        <a:xfrm>
          <a:off x="0" y="3124196"/>
          <a:ext cx="1207285" cy="12072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04674-CDE0-4BD1-B6AE-070F998C8B28}">
      <dsp:nvSpPr>
        <dsp:cNvPr id="0" name=""/>
        <dsp:cNvSpPr/>
      </dsp:nvSpPr>
      <dsp:spPr>
        <a:xfrm>
          <a:off x="0" y="4895"/>
          <a:ext cx="5120183" cy="5100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7383" tIns="978916" rIns="39738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Bookman Old Style" panose="02050604050505020204" pitchFamily="18" charset="0"/>
            </a:rPr>
            <a:t>Community mobilization for identification of people's demands</a:t>
          </a:r>
          <a:endParaRPr lang="en-US" sz="2400" kern="1200" dirty="0">
            <a:latin typeface="Bookman Old Style" panose="0205060405050502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Bookman Old Style" panose="02050604050505020204" pitchFamily="18" charset="0"/>
            </a:rPr>
            <a:t>Analysis and prioritization of demands </a:t>
          </a:r>
          <a:endParaRPr lang="en-US" sz="2400" kern="1200" dirty="0">
            <a:latin typeface="Bookman Old Style" panose="0205060405050502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Bookman Old Style" panose="02050604050505020204" pitchFamily="18" charset="0"/>
            </a:rPr>
            <a:t>Developing appropriate strategies/ action plan to address those demands </a:t>
          </a:r>
          <a:endParaRPr lang="en-US" sz="2400" kern="1200" dirty="0">
            <a:latin typeface="Bookman Old Style" panose="0205060405050502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Bookman Old Style" panose="02050604050505020204" pitchFamily="18" charset="0"/>
            </a:rPr>
            <a:t>Developing mechanisms to implement the action plan</a:t>
          </a:r>
          <a:endParaRPr lang="en-US" sz="2400" kern="1200" dirty="0">
            <a:latin typeface="Bookman Old Style" panose="02050604050505020204" pitchFamily="18" charset="0"/>
          </a:endParaRPr>
        </a:p>
      </dsp:txBody>
      <dsp:txXfrm>
        <a:off x="0" y="4895"/>
        <a:ext cx="5120183" cy="5100504"/>
      </dsp:txXfrm>
    </dsp:sp>
    <dsp:sp modelId="{D0DF9857-B461-4B1E-8BB7-D151C8D61A04}">
      <dsp:nvSpPr>
        <dsp:cNvPr id="0" name=""/>
        <dsp:cNvSpPr/>
      </dsp:nvSpPr>
      <dsp:spPr>
        <a:xfrm>
          <a:off x="55162" y="428294"/>
          <a:ext cx="5065021" cy="3301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472" tIns="0" rIns="13547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Bookman Old Style" panose="02050604050505020204" pitchFamily="18" charset="0"/>
            </a:rPr>
            <a:t>Key Processes</a:t>
          </a:r>
          <a:endParaRPr lang="en-US" sz="4000" kern="1200" dirty="0">
            <a:latin typeface="Bookman Old Style" panose="02050604050505020204" pitchFamily="18" charset="0"/>
          </a:endParaRPr>
        </a:p>
      </dsp:txBody>
      <dsp:txXfrm>
        <a:off x="71278" y="444410"/>
        <a:ext cx="5032789" cy="297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55E6B-273C-49EC-A1D5-4B3200EEADE6}">
      <dsp:nvSpPr>
        <dsp:cNvPr id="0" name=""/>
        <dsp:cNvSpPr/>
      </dsp:nvSpPr>
      <dsp:spPr>
        <a:xfrm>
          <a:off x="8286" y="0"/>
          <a:ext cx="1715309" cy="312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Process under taken in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- </a:t>
          </a:r>
          <a:r>
            <a:rPr lang="en-IN" sz="1600" i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Armori</a:t>
          </a:r>
          <a:endParaRPr lang="en-IN" sz="1600" i="1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6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- </a:t>
          </a:r>
          <a:r>
            <a:rPr lang="en-IN" sz="1600" i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Kurkheda</a:t>
          </a:r>
          <a:endParaRPr lang="en-IN" sz="1600" i="1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6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- </a:t>
          </a:r>
          <a:r>
            <a:rPr lang="en-IN" sz="1600" i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Korchi</a:t>
          </a:r>
          <a:r>
            <a:rPr lang="en-IN" sz="16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blocks </a:t>
          </a: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of </a:t>
          </a:r>
          <a:r>
            <a:rPr lang="en-IN" sz="1600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Gadchiroli</a:t>
          </a: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on sample basis. 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8526" y="50240"/>
        <a:ext cx="1614829" cy="3023720"/>
      </dsp:txXfrm>
    </dsp:sp>
    <dsp:sp modelId="{F13DBA88-627E-4C06-8E24-21E65EE22301}">
      <dsp:nvSpPr>
        <dsp:cNvPr id="0" name=""/>
        <dsp:cNvSpPr/>
      </dsp:nvSpPr>
      <dsp:spPr>
        <a:xfrm>
          <a:off x="1895126" y="1349401"/>
          <a:ext cx="363645" cy="425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895126" y="1434480"/>
        <a:ext cx="254552" cy="255238"/>
      </dsp:txXfrm>
    </dsp:sp>
    <dsp:sp modelId="{87D5B0C7-61A1-468B-BD0D-AEFF868DAB67}">
      <dsp:nvSpPr>
        <dsp:cNvPr id="0" name=""/>
        <dsp:cNvSpPr/>
      </dsp:nvSpPr>
      <dsp:spPr>
        <a:xfrm>
          <a:off x="2409719" y="0"/>
          <a:ext cx="1715309" cy="312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From each block, 3 PHCs and from each PHC, 2 villages attached to  </a:t>
          </a:r>
          <a:r>
            <a:rPr lang="en-IN" sz="1600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Subcenters</a:t>
          </a: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 were selected.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459959" y="50240"/>
        <a:ext cx="1614829" cy="3023720"/>
      </dsp:txXfrm>
    </dsp:sp>
    <dsp:sp modelId="{C969145A-B0F7-4F1F-85AE-2D8C9395966F}">
      <dsp:nvSpPr>
        <dsp:cNvPr id="0" name=""/>
        <dsp:cNvSpPr/>
      </dsp:nvSpPr>
      <dsp:spPr>
        <a:xfrm>
          <a:off x="4296559" y="1349401"/>
          <a:ext cx="363645" cy="425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87340"/>
            <a:satOff val="204"/>
            <a:lumOff val="1605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296559" y="1434480"/>
        <a:ext cx="254552" cy="255238"/>
      </dsp:txXfrm>
    </dsp:sp>
    <dsp:sp modelId="{FD7D0FD6-7767-43C0-816E-6A03292586DE}">
      <dsp:nvSpPr>
        <dsp:cNvPr id="0" name=""/>
        <dsp:cNvSpPr/>
      </dsp:nvSpPr>
      <dsp:spPr>
        <a:xfrm>
          <a:off x="4811152" y="0"/>
          <a:ext cx="1715309" cy="312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Community mobilisation through VHNSCs, Community leaders and influential people from community and local organisations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861392" y="50240"/>
        <a:ext cx="1614829" cy="3023720"/>
      </dsp:txXfrm>
    </dsp:sp>
    <dsp:sp modelId="{42C3D564-1214-4B7D-8663-0FD675C532C0}">
      <dsp:nvSpPr>
        <dsp:cNvPr id="0" name=""/>
        <dsp:cNvSpPr/>
      </dsp:nvSpPr>
      <dsp:spPr>
        <a:xfrm>
          <a:off x="6697992" y="1349401"/>
          <a:ext cx="363645" cy="425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697992" y="1434480"/>
        <a:ext cx="254552" cy="255238"/>
      </dsp:txXfrm>
    </dsp:sp>
    <dsp:sp modelId="{4EEDCD4E-027D-41A9-A07A-4FD5710C41E4}">
      <dsp:nvSpPr>
        <dsp:cNvPr id="0" name=""/>
        <dsp:cNvSpPr/>
      </dsp:nvSpPr>
      <dsp:spPr>
        <a:xfrm>
          <a:off x="7212585" y="0"/>
          <a:ext cx="1715309" cy="312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A detailed process of consultation is carried out in each village to discuss demands of the community  regarding their health problems and accessibility to health services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7262825" y="50240"/>
        <a:ext cx="1614829" cy="3023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55E6B-273C-49EC-A1D5-4B3200EEADE6}">
      <dsp:nvSpPr>
        <dsp:cNvPr id="0" name=""/>
        <dsp:cNvSpPr/>
      </dsp:nvSpPr>
      <dsp:spPr>
        <a:xfrm>
          <a:off x="7701" y="540017"/>
          <a:ext cx="2301998" cy="219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Minimum two such meetings were conducted in each selected village and around 60-100 people participated in each of these meetings. </a:t>
          </a:r>
          <a:endParaRPr lang="en-US" sz="1600" i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72036" y="604352"/>
        <a:ext cx="2173328" cy="2067895"/>
      </dsp:txXfrm>
    </dsp:sp>
    <dsp:sp modelId="{F13DBA88-627E-4C06-8E24-21E65EE22301}">
      <dsp:nvSpPr>
        <dsp:cNvPr id="0" name=""/>
        <dsp:cNvSpPr/>
      </dsp:nvSpPr>
      <dsp:spPr>
        <a:xfrm>
          <a:off x="2539900" y="1352852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i="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39900" y="1467031"/>
        <a:ext cx="341616" cy="342537"/>
      </dsp:txXfrm>
    </dsp:sp>
    <dsp:sp modelId="{87D5B0C7-61A1-468B-BD0D-AEFF868DAB67}">
      <dsp:nvSpPr>
        <dsp:cNvPr id="0" name=""/>
        <dsp:cNvSpPr/>
      </dsp:nvSpPr>
      <dsp:spPr>
        <a:xfrm>
          <a:off x="3230500" y="540017"/>
          <a:ext cx="2301998" cy="219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Thus total </a:t>
          </a:r>
          <a:r>
            <a:rPr lang="en-US" sz="16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499</a:t>
          </a:r>
          <a:r>
            <a:rPr lang="en-US" sz="160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demands regarding Health, Education, Employment, Food security, Nutrition, Water and Sanitation and Transportation etc. were raised. </a:t>
          </a:r>
          <a:endParaRPr lang="en-US" sz="1600" i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294835" y="604352"/>
        <a:ext cx="2173328" cy="2067895"/>
      </dsp:txXfrm>
    </dsp:sp>
    <dsp:sp modelId="{C969145A-B0F7-4F1F-85AE-2D8C9395966F}">
      <dsp:nvSpPr>
        <dsp:cNvPr id="0" name=""/>
        <dsp:cNvSpPr/>
      </dsp:nvSpPr>
      <dsp:spPr>
        <a:xfrm>
          <a:off x="5762698" y="1352852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i="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762698" y="1467031"/>
        <a:ext cx="341616" cy="342537"/>
      </dsp:txXfrm>
    </dsp:sp>
    <dsp:sp modelId="{4EEDCD4E-027D-41A9-A07A-4FD5710C41E4}">
      <dsp:nvSpPr>
        <dsp:cNvPr id="0" name=""/>
        <dsp:cNvSpPr/>
      </dsp:nvSpPr>
      <dsp:spPr>
        <a:xfrm>
          <a:off x="6453298" y="540017"/>
          <a:ext cx="2301998" cy="219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Of which around 145 demands were related to health sector.</a:t>
          </a:r>
          <a:endParaRPr lang="en-US" sz="1600" i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517633" y="604352"/>
        <a:ext cx="2173328" cy="20678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E88F7-6623-4AEB-B4C3-670D4714B57C}">
      <dsp:nvSpPr>
        <dsp:cNvPr id="0" name=""/>
        <dsp:cNvSpPr/>
      </dsp:nvSpPr>
      <dsp:spPr>
        <a:xfrm>
          <a:off x="2546" y="2391"/>
          <a:ext cx="7081506" cy="1176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Finally total 10 proposals were developed and submitted </a:t>
          </a:r>
          <a:endParaRPr lang="en-US" sz="2800" b="0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36994" y="36839"/>
        <a:ext cx="7012610" cy="1107259"/>
      </dsp:txXfrm>
    </dsp:sp>
    <dsp:sp modelId="{22C4DA27-DC9B-402D-AC90-1406BCE10E67}">
      <dsp:nvSpPr>
        <dsp:cNvPr id="0" name=""/>
        <dsp:cNvSpPr/>
      </dsp:nvSpPr>
      <dsp:spPr>
        <a:xfrm>
          <a:off x="2546" y="1458356"/>
          <a:ext cx="2235324" cy="349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0" kern="120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- 2 proposals were developed and submitted to District Planning and Development Committee (DPDC)</a:t>
          </a:r>
          <a:endParaRPr lang="en-US" sz="1700" b="0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68016" y="1523826"/>
        <a:ext cx="2104384" cy="3361311"/>
      </dsp:txXfrm>
    </dsp:sp>
    <dsp:sp modelId="{0FD1A1A7-9D5E-42F5-A494-A5E098005C7D}">
      <dsp:nvSpPr>
        <dsp:cNvPr id="0" name=""/>
        <dsp:cNvSpPr/>
      </dsp:nvSpPr>
      <dsp:spPr>
        <a:xfrm>
          <a:off x="2425637" y="1458356"/>
          <a:ext cx="2235324" cy="349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0" kern="120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- 6 proposals were submitted to Tribal development department for availing Integrated Action Plan (IAP) Funds and </a:t>
          </a:r>
          <a:endParaRPr lang="en-US" sz="1700" b="0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2491107" y="1523826"/>
        <a:ext cx="2104384" cy="3361311"/>
      </dsp:txXfrm>
    </dsp:sp>
    <dsp:sp modelId="{FA6EFDD3-D7D1-4F82-8570-F0674E6B5D37}">
      <dsp:nvSpPr>
        <dsp:cNvPr id="0" name=""/>
        <dsp:cNvSpPr/>
      </dsp:nvSpPr>
      <dsp:spPr>
        <a:xfrm>
          <a:off x="4848729" y="1458356"/>
          <a:ext cx="2235324" cy="349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0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- 2 proposals (Diet at Sub-</a:t>
          </a:r>
          <a:r>
            <a:rPr lang="en-IN" sz="1700" b="0" kern="1200" dirty="0" err="1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center</a:t>
          </a:r>
          <a:r>
            <a:rPr lang="en-IN" sz="1700" b="0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 level &amp; ASHA recruitment flexibility) were submitted to State National Health Mission for availing supplementary Program Implementation Plan (PIP) funds in 2015-16.</a:t>
          </a:r>
          <a:endParaRPr lang="en-US" sz="1700" b="0" kern="1200" dirty="0">
            <a:solidFill>
              <a:srgbClr val="FF0000"/>
            </a:solidFill>
            <a:effectLst/>
            <a:latin typeface="Bookman Old Style" panose="02050604050505020204" pitchFamily="18" charset="0"/>
          </a:endParaRPr>
        </a:p>
      </dsp:txBody>
      <dsp:txXfrm>
        <a:off x="4914199" y="1523826"/>
        <a:ext cx="2104384" cy="3361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43CB8-EA0F-48BC-A439-9E0882A85701}">
      <dsp:nvSpPr>
        <dsp:cNvPr id="0" name=""/>
        <dsp:cNvSpPr/>
      </dsp:nvSpPr>
      <dsp:spPr>
        <a:xfrm>
          <a:off x="0" y="0"/>
          <a:ext cx="5974080" cy="11902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Bookman Old Style" panose="02050604050505020204" pitchFamily="18" charset="0"/>
            </a:rPr>
            <a:t>Cooperation, coordination and information from all concerned and line departments is important component for successful completion of intervention. 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4861" y="34861"/>
        <a:ext cx="4589138" cy="1120522"/>
      </dsp:txXfrm>
    </dsp:sp>
    <dsp:sp modelId="{F0E0787A-B7F7-4165-945A-256B3B891D43}">
      <dsp:nvSpPr>
        <dsp:cNvPr id="0" name=""/>
        <dsp:cNvSpPr/>
      </dsp:nvSpPr>
      <dsp:spPr>
        <a:xfrm>
          <a:off x="500329" y="1406652"/>
          <a:ext cx="5974080" cy="11902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Bookman Old Style" panose="02050604050505020204" pitchFamily="18" charset="0"/>
            </a:rPr>
            <a:t>External facilitation (SHSRC, State NHM and  Local NGOs whose base deeply rooted in community, Nodal NGOs etc.) is essential for initiation and sustainability of this kind of processes.</a:t>
          </a:r>
          <a:endParaRPr lang="en-US" sz="1600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35190" y="1441513"/>
        <a:ext cx="4630370" cy="1120522"/>
      </dsp:txXfrm>
    </dsp:sp>
    <dsp:sp modelId="{DF4ECB12-1D98-46D0-9DC2-244C565BD39E}">
      <dsp:nvSpPr>
        <dsp:cNvPr id="0" name=""/>
        <dsp:cNvSpPr/>
      </dsp:nvSpPr>
      <dsp:spPr>
        <a:xfrm>
          <a:off x="993190" y="2813304"/>
          <a:ext cx="5974080" cy="11902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Strong facilitation and commitment at District and State level helped in tapping resources from other agencies and departments. 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028051" y="2848165"/>
        <a:ext cx="4637837" cy="1120521"/>
      </dsp:txXfrm>
    </dsp:sp>
    <dsp:sp modelId="{DE7F06AE-B399-41B1-8AD0-85BC561BD2A9}">
      <dsp:nvSpPr>
        <dsp:cNvPr id="0" name=""/>
        <dsp:cNvSpPr/>
      </dsp:nvSpPr>
      <dsp:spPr>
        <a:xfrm>
          <a:off x="1653535" y="4267202"/>
          <a:ext cx="5654048" cy="109575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It was realized that some of the community demands can be met through available resources in the budget. 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685628" y="4299295"/>
        <a:ext cx="4384122" cy="1031564"/>
      </dsp:txXfrm>
    </dsp:sp>
    <dsp:sp modelId="{342EA0CD-EAE0-426B-8EB4-18403145340D}">
      <dsp:nvSpPr>
        <dsp:cNvPr id="0" name=""/>
        <dsp:cNvSpPr/>
      </dsp:nvSpPr>
      <dsp:spPr>
        <a:xfrm>
          <a:off x="5200421" y="911618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374494" y="911618"/>
        <a:ext cx="425512" cy="582178"/>
      </dsp:txXfrm>
    </dsp:sp>
    <dsp:sp modelId="{000F4B4A-4179-4E15-901F-05953AD38112}">
      <dsp:nvSpPr>
        <dsp:cNvPr id="0" name=""/>
        <dsp:cNvSpPr/>
      </dsp:nvSpPr>
      <dsp:spPr>
        <a:xfrm>
          <a:off x="5700750" y="2318270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874823" y="2318270"/>
        <a:ext cx="425512" cy="582178"/>
      </dsp:txXfrm>
    </dsp:sp>
    <dsp:sp modelId="{9273BAA3-E245-4193-8602-24E2A2355810}">
      <dsp:nvSpPr>
        <dsp:cNvPr id="0" name=""/>
        <dsp:cNvSpPr/>
      </dsp:nvSpPr>
      <dsp:spPr>
        <a:xfrm>
          <a:off x="6193612" y="3724922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367685" y="3724922"/>
        <a:ext cx="425512" cy="582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0.13958</cdr:x>
      <cdr:y>0.03245</cdr:y>
    </cdr:from>
    <cdr:to>
      <cdr:x>0.89167</cdr:x>
      <cdr:y>0.15217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89148" y="113744"/>
          <a:ext cx="5329761" cy="4196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ysClr val="windowText" lastClr="000000"/>
              </a:solidFill>
              <a:latin typeface="Bookman Old Style" panose="02050604050505020204" pitchFamily="18" charset="0"/>
            </a:rPr>
            <a:t>Demands</a:t>
          </a:r>
          <a:r>
            <a:rPr lang="en-US" sz="1800" b="1" baseline="0" dirty="0" smtClean="0">
              <a:solidFill>
                <a:sysClr val="windowText" lastClr="000000"/>
              </a:solidFill>
              <a:latin typeface="Bookman Old Style" panose="02050604050505020204" pitchFamily="18" charset="0"/>
            </a:rPr>
            <a:t> </a:t>
          </a:r>
          <a:r>
            <a:rPr lang="en-US" sz="1800" b="1" baseline="0" dirty="0">
              <a:solidFill>
                <a:sysClr val="windowText" lastClr="000000"/>
              </a:solidFill>
              <a:latin typeface="Bookman Old Style" panose="02050604050505020204" pitchFamily="18" charset="0"/>
            </a:rPr>
            <a:t>as </a:t>
          </a:r>
          <a:r>
            <a:rPr lang="en-US" sz="1800" b="1" baseline="0" dirty="0" smtClean="0">
              <a:solidFill>
                <a:sysClr val="windowText" lastClr="000000"/>
              </a:solidFill>
              <a:latin typeface="Bookman Old Style" panose="02050604050505020204" pitchFamily="18" charset="0"/>
            </a:rPr>
            <a:t>per</a:t>
          </a:r>
          <a:r>
            <a:rPr lang="en-US" sz="1800" b="1" dirty="0" smtClean="0">
              <a:solidFill>
                <a:sysClr val="windowText" lastClr="000000"/>
              </a:solidFill>
              <a:latin typeface="Bookman Old Style" panose="02050604050505020204" pitchFamily="18" charset="0"/>
            </a:rPr>
            <a:t> Resolution</a:t>
          </a:r>
          <a:r>
            <a:rPr lang="en-US" sz="1800" b="1" baseline="0" dirty="0" smtClean="0">
              <a:solidFill>
                <a:sysClr val="windowText" lastClr="000000"/>
              </a:solidFill>
              <a:latin typeface="Bookman Old Style" panose="02050604050505020204" pitchFamily="18" charset="0"/>
            </a:rPr>
            <a:t> </a:t>
          </a:r>
          <a:r>
            <a:rPr lang="en-US" sz="1800" b="1" baseline="0" dirty="0">
              <a:solidFill>
                <a:sysClr val="windowText" lastClr="000000"/>
              </a:solidFill>
              <a:latin typeface="Bookman Old Style" panose="02050604050505020204" pitchFamily="18" charset="0"/>
            </a:rPr>
            <a:t>categories</a:t>
          </a:r>
          <a:endParaRPr lang="en-US" sz="1800" b="1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cdr:txBody>
    </cdr:sp>
  </cdr:relSizeAnchor>
  <cdr:relSizeAnchor xmlns:cdr="http://schemas.openxmlformats.org/drawingml/2006/chartDrawing">
    <cdr:from>
      <cdr:x>0.67161</cdr:x>
      <cdr:y>0.81818</cdr:y>
    </cdr:from>
    <cdr:to>
      <cdr:x>0.88776</cdr:x>
      <cdr:y>0.9294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015345" y="3429000"/>
          <a:ext cx="1614055" cy="4661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CB0D7-C125-4B59-B433-65C77695B35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D144-D4D8-4366-BF7D-663160ED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8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5B72-41B0-4A82-A5A6-900F5BCB3E05}" type="datetime1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B8A9-E5B0-43F1-B8EF-029C854CDF8A}" type="datetime1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74A-7988-4098-A149-4B73FC3850B3}" type="datetime1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4AA-0AE5-4543-B05A-048B061D1C39}" type="datetime1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5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F17-6D69-484A-A0F3-2FA8311F5E24}" type="datetime1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7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86A7-F6D3-4B5A-942D-336BC9653116}" type="datetime1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F727-7E67-41EE-A803-51E551274EB3}" type="datetime1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9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7DF2-FF3C-4498-AB5B-DD120DA7BBB7}" type="datetime1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E73-1D3C-4E9F-85E5-4884D4205ABA}" type="datetime1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1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75F-3514-489D-B8D6-3F9AC716D3D2}" type="datetime1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5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A534-ED85-41C5-80DD-AF07E5A483A3}" type="datetime1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8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1D08C-BD22-4223-8587-02D4E02EB774}" type="datetime1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6000" contrast="-43000"/>
          </a:blip>
          <a:srcRect/>
          <a:stretch>
            <a:fillRect/>
          </a:stretch>
        </p:blipFill>
        <p:spPr bwMode="auto">
          <a:xfrm>
            <a:off x="228600" y="304800"/>
            <a:ext cx="8610600" cy="6324600"/>
          </a:xfrm>
          <a:prstGeom prst="rect">
            <a:avLst/>
          </a:prstGeom>
          <a:blipFill dpi="0" rotWithShape="1">
            <a:blip r:embed="rId3" cstate="print">
              <a:lum bright="16000" contrast="-43000"/>
            </a:blip>
            <a:srcRect/>
            <a:tile tx="0" ty="0" sx="100000" sy="100000" flip="x" algn="ctr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7886700" cy="2514600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>
                <a:latin typeface="Bookman Old Style" panose="02050604050505020204" pitchFamily="18" charset="0"/>
              </a:rPr>
              <a:t>Decentralised Health Planning: </a:t>
            </a:r>
            <a:br>
              <a:rPr lang="en-IN" sz="3600" b="1" dirty="0" smtClean="0">
                <a:latin typeface="Bookman Old Style" panose="02050604050505020204" pitchFamily="18" charset="0"/>
              </a:rPr>
            </a:br>
            <a:r>
              <a:rPr lang="en-IN" sz="3600" b="1" dirty="0" smtClean="0">
                <a:latin typeface="Bookman Old Style" panose="02050604050505020204" pitchFamily="18" charset="0"/>
              </a:rPr>
              <a:t>“</a:t>
            </a:r>
            <a:r>
              <a:rPr lang="en-US" sz="3600" b="1" dirty="0" smtClean="0">
                <a:latin typeface="Bookman Old Style" panose="02050604050505020204" pitchFamily="18" charset="0"/>
              </a:rPr>
              <a:t>The Process of Conversion of key Community Health demands into Budget/PIP”</a:t>
            </a:r>
            <a:br>
              <a:rPr lang="en-US" sz="3600" b="1" dirty="0" smtClean="0">
                <a:latin typeface="Bookman Old Style" panose="02050604050505020204" pitchFamily="18" charset="0"/>
              </a:rPr>
            </a:br>
            <a:r>
              <a:rPr lang="en-US" sz="3600" b="1" dirty="0" smtClean="0">
                <a:latin typeface="Bookman Old Style" panose="02050604050505020204" pitchFamily="18" charset="0"/>
              </a:rPr>
              <a:t>Maharashtra</a:t>
            </a:r>
            <a:endParaRPr lang="en-US" sz="3600" b="1" dirty="0"/>
          </a:p>
        </p:txBody>
      </p:sp>
      <p:pic>
        <p:nvPicPr>
          <p:cNvPr id="9" name="Picture 8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1"/>
            <a:ext cx="11429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usar\Pictures\PHD_New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215816" cy="8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2000" y="5638800"/>
            <a:ext cx="7772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National Summit on Good, Replicable and Innovative practices </a:t>
            </a:r>
          </a:p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29th – 31st August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 bwMode="auto">
          <a:xfrm>
            <a:off x="27709" y="15240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Output of intervention</a:t>
            </a:r>
            <a:endParaRPr lang="en-IN" sz="32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305706"/>
              </p:ext>
            </p:extLst>
          </p:nvPr>
        </p:nvGraphicFramePr>
        <p:xfrm>
          <a:off x="990600" y="1066800"/>
          <a:ext cx="7086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 bwMode="auto">
          <a:xfrm>
            <a:off x="27709" y="15240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Output of intervention</a:t>
            </a:r>
            <a:endParaRPr lang="en-IN" sz="32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105336"/>
              </p:ext>
            </p:extLst>
          </p:nvPr>
        </p:nvGraphicFramePr>
        <p:xfrm>
          <a:off x="609599" y="661085"/>
          <a:ext cx="8167769" cy="597515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96895"/>
                <a:gridCol w="4003878"/>
                <a:gridCol w="1783498"/>
                <a:gridCol w="1783498"/>
              </a:tblGrid>
              <a:tr h="432777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Sr. No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Description of Proposal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Submitted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at  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Number of demands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51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Provision of diet for  the mothers delivering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in Sub-centre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NHM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51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Requirement of additional ASHA &amp;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flexibility in recruitment of ASHA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NHM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77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Construction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of  separate delivery room in Sub-Centre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IAP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8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69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4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Kitchen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facility at PHC, separate toilet and staying facility for accompanying family member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IAP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5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51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5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As old PHC building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not in proper condition new building construction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IAP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51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6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SC level water supply and availability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IAP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8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51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7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Minor repairs and maintenance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at SC level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IAP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4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51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8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Regular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water supply to PHC and staff quarters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DPDC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888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9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PHC building repairs 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work from NHM on hold due to administrative issues thus can be completed through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DPDC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51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Separate delivery table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 For SC delivery rooms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DPDC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51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Total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31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057400" cy="365125"/>
          </a:xfrm>
        </p:spPr>
        <p:txBody>
          <a:bodyPr/>
          <a:lstStyle/>
          <a:p>
            <a:fld id="{F563E162-FA0C-4BB2-B771-88027DAD2F7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 bwMode="auto">
          <a:xfrm>
            <a:off x="-44355" y="76200"/>
            <a:ext cx="8534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Strategic Advantages</a:t>
            </a:r>
          </a:p>
        </p:txBody>
      </p:sp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4675" y="1066800"/>
            <a:ext cx="7976064" cy="5181600"/>
          </a:xfr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People empowerment through awareness generation.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Bookman Old Style" pitchFamily="18" charset="0"/>
              </a:rPr>
              <a:t>D</a:t>
            </a:r>
            <a:r>
              <a:rPr lang="en-US" sz="2000" dirty="0" smtClean="0">
                <a:latin typeface="Bookman Old Style" pitchFamily="18" charset="0"/>
              </a:rPr>
              <a:t>emand generation in terms of both number of services &amp; quality delivered.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Increased awareness amongst community resulting in enhanced accountability amongst the functionaries :.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 Process also helps in inter-</a:t>
            </a:r>
            <a:r>
              <a:rPr lang="en-US" sz="2000" dirty="0" err="1" smtClean="0">
                <a:latin typeface="Bookman Old Style" pitchFamily="18" charset="0"/>
              </a:rPr>
              <a:t>sectoral</a:t>
            </a:r>
            <a:r>
              <a:rPr lang="en-US" sz="2000" dirty="0" smtClean="0">
                <a:latin typeface="Bookman Old Style" pitchFamily="18" charset="0"/>
              </a:rPr>
              <a:t> convergence &amp; getting support from the departments indirectly contributing to health at community level : </a:t>
            </a:r>
            <a:r>
              <a:rPr lang="en-US" sz="2000" dirty="0">
                <a:latin typeface="Bookman Old Style" pitchFamily="18" charset="0"/>
              </a:rPr>
              <a:t>the collateral advantage</a:t>
            </a:r>
            <a:endParaRPr lang="en-US" sz="20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Behavior modification amongst beneficiaries as well as functionaries resulting in increased uptake of services</a:t>
            </a:r>
            <a:endParaRPr lang="en-US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 bwMode="auto">
          <a:xfrm>
            <a:off x="-44355" y="76200"/>
            <a:ext cx="8534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Learning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1427231"/>
              </p:ext>
            </p:extLst>
          </p:nvPr>
        </p:nvGraphicFramePr>
        <p:xfrm>
          <a:off x="838200" y="914400"/>
          <a:ext cx="7467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9351" y="914400"/>
            <a:ext cx="7284049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72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Thank you!</a:t>
            </a:r>
          </a:p>
          <a:p>
            <a:endParaRPr lang="en-IN" sz="1000" b="1" u="sng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IN" sz="10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Contact: </a:t>
            </a:r>
          </a:p>
          <a:p>
            <a:r>
              <a:rPr lang="en-IN" sz="16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www.nrhm.maharashtra.gov.in, </a:t>
            </a:r>
          </a:p>
          <a:p>
            <a:r>
              <a:rPr lang="en-IN" sz="16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mdnrhm09@gmail.com, </a:t>
            </a:r>
          </a:p>
          <a:p>
            <a:r>
              <a:rPr lang="en-IN" sz="16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shsrc.gom@gmail.com</a:t>
            </a:r>
          </a:p>
          <a:p>
            <a:endParaRPr lang="en-IN" sz="10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693" y="152400"/>
            <a:ext cx="7772400" cy="5334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Background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14401"/>
            <a:ext cx="804649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z="1600" dirty="0" smtClean="0">
                <a:latin typeface="Bookman Old Style" panose="02050604050505020204" pitchFamily="18" charset="0"/>
              </a:rPr>
              <a:t>Decentralized health Planning is an approach to address people’s demands through community involvement in planning process. </a:t>
            </a:r>
          </a:p>
          <a:p>
            <a:pPr algn="just">
              <a:buFont typeface="Arial" pitchFamily="34" charset="0"/>
              <a:buChar char="•"/>
            </a:pPr>
            <a:r>
              <a:rPr lang="en-IN" sz="1600" dirty="0" smtClean="0">
                <a:latin typeface="Bookman Old Style" panose="02050604050505020204" pitchFamily="18" charset="0"/>
              </a:rPr>
              <a:t>It is multi-level, complex and continuous process which requires adequate time, resources and most importantly space for interaction of health providers and community. </a:t>
            </a:r>
            <a:endParaRPr lang="en-IN" sz="2000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0671" y="2311063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Key challenges: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48677675"/>
              </p:ext>
            </p:extLst>
          </p:nvPr>
        </p:nvGraphicFramePr>
        <p:xfrm>
          <a:off x="344606" y="2362201"/>
          <a:ext cx="8570794" cy="401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Background Continued..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40584779"/>
              </p:ext>
            </p:extLst>
          </p:nvPr>
        </p:nvGraphicFramePr>
        <p:xfrm>
          <a:off x="990600" y="1371600"/>
          <a:ext cx="7696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66800" cy="9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Intervention involved 4 key processes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5000" contrast="-13000"/>
          </a:blip>
          <a:srcRect/>
          <a:stretch>
            <a:fillRect/>
          </a:stretch>
        </p:blipFill>
        <p:spPr bwMode="auto">
          <a:xfrm>
            <a:off x="5334000" y="1371600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39713741"/>
              </p:ext>
            </p:extLst>
          </p:nvPr>
        </p:nvGraphicFramePr>
        <p:xfrm>
          <a:off x="228600" y="1066800"/>
          <a:ext cx="5120184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6354496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Bookman Old Style" panose="02050604050505020204" pitchFamily="18" charset="0"/>
              </a:rPr>
              <a:t>Duration: </a:t>
            </a:r>
            <a:r>
              <a:rPr lang="en-US" dirty="0" smtClean="0">
                <a:latin typeface="Bookman Old Style" panose="02050604050505020204" pitchFamily="18" charset="0"/>
              </a:rPr>
              <a:t>From June 2015 to October 2015 (5 Months)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406"/>
            <a:ext cx="70866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Community Mobilization for identification of People’s demands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2702708"/>
              </p:ext>
            </p:extLst>
          </p:nvPr>
        </p:nvGraphicFramePr>
        <p:xfrm>
          <a:off x="207818" y="990600"/>
          <a:ext cx="8936181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lum bright="22000" contrast="33000"/>
          </a:blip>
          <a:srcRect/>
          <a:stretch>
            <a:fillRect/>
          </a:stretch>
        </p:blipFill>
        <p:spPr bwMode="auto">
          <a:xfrm>
            <a:off x="1612900" y="4191000"/>
            <a:ext cx="52451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75"/>
            <a:ext cx="7886700" cy="106907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 Community Mobilization for identification of Peoples demands</a:t>
            </a:r>
            <a:endParaRPr lang="en-US" sz="2800" dirty="0"/>
          </a:p>
        </p:txBody>
      </p:sp>
      <p:pic>
        <p:nvPicPr>
          <p:cNvPr id="6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4454718"/>
              </p:ext>
            </p:extLst>
          </p:nvPr>
        </p:nvGraphicFramePr>
        <p:xfrm>
          <a:off x="152400" y="804398"/>
          <a:ext cx="8762999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6" y="3810000"/>
            <a:ext cx="6278414" cy="28577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169855"/>
              </p:ext>
            </p:extLst>
          </p:nvPr>
        </p:nvGraphicFramePr>
        <p:xfrm>
          <a:off x="609600" y="914400"/>
          <a:ext cx="8001000" cy="560524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57400"/>
                <a:gridCol w="4267200"/>
                <a:gridCol w="1676400"/>
              </a:tblGrid>
              <a:tr h="252362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Sr. No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Groups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Frequency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188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Construction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Total = 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New building construction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(SC,PHC, Labor room)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33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Repairs and maintenance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Toilet facility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Other (Kitchen shade etc.)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 rowSpan="10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Facilities and Services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Total = 84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Awareness and campaigns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Entitlements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Up gradation of services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Field visits by staff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Cleanliness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Attitude and behavior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Referral transport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Regular checkups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Water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Other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HR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Vacancies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Medicine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Availability of medicines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145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85850" y="228601"/>
            <a:ext cx="7372350" cy="685799"/>
          </a:xfrm>
        </p:spPr>
        <p:txBody>
          <a:bodyPr>
            <a:normAutofit fontScale="90000"/>
          </a:bodyPr>
          <a:lstStyle/>
          <a:p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Analysis</a:t>
            </a:r>
            <a:r>
              <a:rPr lang="en-IN" sz="3600" b="1" dirty="0" smtClean="0"/>
              <a:t> 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and Prioritization of demands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0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7372350" cy="685799"/>
          </a:xfrm>
        </p:spPr>
        <p:txBody>
          <a:bodyPr>
            <a:normAutofit fontScale="90000"/>
          </a:bodyPr>
          <a:lstStyle/>
          <a:p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Analysis</a:t>
            </a:r>
            <a:r>
              <a:rPr lang="en-IN" sz="3600" b="1" dirty="0" smtClean="0"/>
              <a:t> 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and Prioritization of demands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75" y="1143000"/>
            <a:ext cx="8058150" cy="834787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>
                <a:latin typeface="Bookman Old Style" panose="02050604050505020204" pitchFamily="18" charset="0"/>
              </a:rPr>
              <a:t>145 Health related demands were analysed and categorized in to three main categories</a:t>
            </a:r>
          </a:p>
          <a:p>
            <a:pPr algn="just"/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365210"/>
              </p:ext>
            </p:extLst>
          </p:nvPr>
        </p:nvGraphicFramePr>
        <p:xfrm>
          <a:off x="685800" y="2133600"/>
          <a:ext cx="7467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usar\Pictures\PHD_New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5562600"/>
            <a:ext cx="2514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Resolution through community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negotiations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Developing appropriate strategies/ action plan to address demands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5" y="1060774"/>
            <a:ext cx="8749145" cy="556862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AutoNum type="alphaUcPeriod"/>
            </a:pPr>
            <a:r>
              <a:rPr lang="en-US" sz="1400" b="1" dirty="0" smtClean="0">
                <a:latin typeface="Bookman Old Style" panose="02050604050505020204" pitchFamily="18" charset="0"/>
              </a:rPr>
              <a:t>Resolution </a:t>
            </a:r>
            <a:r>
              <a:rPr lang="en-US" sz="1400" b="1" dirty="0">
                <a:latin typeface="Bookman Old Style" panose="02050604050505020204" pitchFamily="18" charset="0"/>
              </a:rPr>
              <a:t>through </a:t>
            </a:r>
            <a:r>
              <a:rPr lang="en-US" sz="1400" b="1" dirty="0" smtClean="0">
                <a:latin typeface="Bookman Old Style" panose="02050604050505020204" pitchFamily="18" charset="0"/>
              </a:rPr>
              <a:t>budget/funds issues </a:t>
            </a:r>
            <a:r>
              <a:rPr lang="en-US" sz="1400" b="1" dirty="0">
                <a:latin typeface="Bookman Old Style" panose="02050604050505020204" pitchFamily="18" charset="0"/>
              </a:rPr>
              <a:t>which can be </a:t>
            </a:r>
            <a:r>
              <a:rPr lang="en-US" sz="1400" b="1" dirty="0" smtClean="0">
                <a:latin typeface="Bookman Old Style" panose="02050604050505020204" pitchFamily="18" charset="0"/>
              </a:rPr>
              <a:t>resolved through </a:t>
            </a:r>
            <a:r>
              <a:rPr lang="en-US" sz="1400" b="1" dirty="0">
                <a:latin typeface="Bookman Old Style" panose="02050604050505020204" pitchFamily="18" charset="0"/>
              </a:rPr>
              <a:t>allocation of funds</a:t>
            </a:r>
            <a:r>
              <a:rPr lang="en-US" sz="1400" b="1" dirty="0" smtClean="0">
                <a:latin typeface="Bookman Old Style" panose="02050604050505020204" pitchFamily="18" charset="0"/>
              </a:rPr>
              <a:t>)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latin typeface="Bookman Old Style" panose="02050604050505020204" pitchFamily="18" charset="0"/>
              </a:rPr>
              <a:t>NHM- PIP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latin typeface="Bookman Old Style" panose="02050604050505020204" pitchFamily="18" charset="0"/>
              </a:rPr>
              <a:t>Integrated Action Plan (IAP)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latin typeface="Bookman Old Style" panose="02050604050505020204" pitchFamily="18" charset="0"/>
              </a:rPr>
              <a:t>District Planning and Development Committee (DPDC)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latin typeface="Bookman Old Style" panose="02050604050505020204" pitchFamily="18" charset="0"/>
              </a:rPr>
              <a:t>Local level funds (Gram </a:t>
            </a:r>
            <a:r>
              <a:rPr lang="en-US" sz="1400" dirty="0" err="1" smtClean="0">
                <a:latin typeface="Bookman Old Style" panose="02050604050505020204" pitchFamily="18" charset="0"/>
              </a:rPr>
              <a:t>Panchayat</a:t>
            </a:r>
            <a:r>
              <a:rPr lang="en-US" sz="1400" dirty="0" smtClean="0">
                <a:latin typeface="Bookman Old Style" panose="02050604050505020204" pitchFamily="18" charset="0"/>
              </a:rPr>
              <a:t>, RKS untied fund)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latin typeface="Bookman Old Style" panose="02050604050505020204" pitchFamily="18" charset="0"/>
              </a:rPr>
              <a:t>State level fund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1400" b="1" dirty="0" smtClean="0">
                <a:latin typeface="Bookman Old Style" panose="02050604050505020204" pitchFamily="18" charset="0"/>
              </a:rPr>
              <a:t>B. Resolution </a:t>
            </a:r>
            <a:r>
              <a:rPr lang="en-IN" sz="1400" b="1" dirty="0">
                <a:latin typeface="Bookman Old Style" panose="02050604050505020204" pitchFamily="18" charset="0"/>
              </a:rPr>
              <a:t>through Existing System (Where modification is required in existing </a:t>
            </a:r>
            <a:r>
              <a:rPr lang="en-IN" sz="1400" b="1" dirty="0" smtClean="0">
                <a:latin typeface="Bookman Old Style" panose="02050604050505020204" pitchFamily="18" charset="0"/>
              </a:rPr>
              <a:t>         system): Examples of demands (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400" dirty="0" smtClean="0">
                <a:latin typeface="Bookman Old Style" panose="02050604050505020204" pitchFamily="18" charset="0"/>
              </a:rPr>
              <a:t>  Demand for insecticide spraying (resoled at DHO level)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400" dirty="0" smtClean="0">
                <a:latin typeface="Bookman Old Style" panose="02050604050505020204" pitchFamily="18" charset="0"/>
              </a:rPr>
              <a:t>  Availability of 108 ambulance on time.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400" dirty="0">
                <a:latin typeface="Bookman Old Style" panose="02050604050505020204" pitchFamily="18" charset="0"/>
              </a:rPr>
              <a:t> </a:t>
            </a:r>
            <a:r>
              <a:rPr lang="en-IN" sz="1400" dirty="0" smtClean="0">
                <a:latin typeface="Bookman Old Style" panose="02050604050505020204" pitchFamily="18" charset="0"/>
              </a:rPr>
              <a:t>Timely ANC check up.  </a:t>
            </a:r>
          </a:p>
          <a:p>
            <a:pPr algn="just">
              <a:lnSpc>
                <a:spcPct val="100000"/>
              </a:lnSpc>
              <a:buNone/>
            </a:pPr>
            <a:r>
              <a:rPr lang="en-IN" sz="1400" b="1" dirty="0" smtClean="0">
                <a:latin typeface="Bookman Old Style" panose="02050604050505020204" pitchFamily="18" charset="0"/>
              </a:rPr>
              <a:t>C. Resolution at field level through local negotiations from VHSNC, Community leaders and or CBMP committee </a:t>
            </a:r>
            <a:r>
              <a:rPr lang="en-IN" sz="1400" b="1" dirty="0">
                <a:latin typeface="Bookman Old Style" panose="02050604050505020204" pitchFamily="18" charset="0"/>
              </a:rPr>
              <a:t>:  Examples of </a:t>
            </a:r>
            <a:r>
              <a:rPr lang="en-IN" sz="1400" b="1" dirty="0" smtClean="0">
                <a:latin typeface="Bookman Old Style" panose="02050604050505020204" pitchFamily="18" charset="0"/>
              </a:rPr>
              <a:t>demands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IN" sz="1400" dirty="0">
                <a:latin typeface="Bookman Old Style" panose="02050604050505020204" pitchFamily="18" charset="0"/>
              </a:rPr>
              <a:t> </a:t>
            </a:r>
            <a:r>
              <a:rPr lang="en-IN" sz="1400" dirty="0" smtClean="0">
                <a:latin typeface="Bookman Old Style" panose="02050604050505020204" pitchFamily="18" charset="0"/>
              </a:rPr>
              <a:t>Quality of food for in-patients. 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IN" sz="1400" dirty="0" smtClean="0">
                <a:latin typeface="Bookman Old Style" panose="02050604050505020204" pitchFamily="18" charset="0"/>
              </a:rPr>
              <a:t>Attitude and behaviour of Health Care providers towards patients. 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q"/>
            </a:pPr>
            <a:endParaRPr lang="en-US" sz="1400" dirty="0"/>
          </a:p>
          <a:p>
            <a:pPr lvl="1" algn="just">
              <a:lnSpc>
                <a:spcPct val="170000"/>
              </a:lnSpc>
              <a:buFont typeface="Wingdings" pitchFamily="2" charset="2"/>
              <a:buChar char="q"/>
            </a:pPr>
            <a:endParaRPr lang="en-IN" sz="1400" dirty="0" smtClean="0">
              <a:latin typeface="Bookman Old Style" panose="02050604050505020204" pitchFamily="18" charset="0"/>
            </a:endParaRPr>
          </a:p>
        </p:txBody>
      </p:sp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1034</Words>
  <Application>Microsoft Office PowerPoint</Application>
  <PresentationFormat>On-screen Show (4:3)</PresentationFormat>
  <Paragraphs>195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Decentralised Health Planning:  “The Process of Conversion of key Community Health demands into Budget/PIP” Maharashtra</vt:lpstr>
      <vt:lpstr>Background</vt:lpstr>
      <vt:lpstr>Background Continued..</vt:lpstr>
      <vt:lpstr>Intervention involved 4 key processes </vt:lpstr>
      <vt:lpstr>Community Mobilization for identification of People’s demands</vt:lpstr>
      <vt:lpstr>   Community Mobilization for identification of Peoples demands</vt:lpstr>
      <vt:lpstr>Analysis and Prioritization of demands</vt:lpstr>
      <vt:lpstr>Analysis and Prioritization of demands</vt:lpstr>
      <vt:lpstr>Developing appropriate strategies/ action plan to address demands</vt:lpstr>
      <vt:lpstr>Output of intervention</vt:lpstr>
      <vt:lpstr>Output of intervention</vt:lpstr>
      <vt:lpstr>Strategic Advantages</vt:lpstr>
      <vt:lpstr>Learning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Decentralised Health Planning:  “The Process of Conversion of key Community Health demands into Budget proposals</dc:title>
  <dc:creator>Mukta Gadgil</dc:creator>
  <cp:lastModifiedBy>pawar sir</cp:lastModifiedBy>
  <cp:revision>208</cp:revision>
  <dcterms:created xsi:type="dcterms:W3CDTF">2016-08-20T11:49:07Z</dcterms:created>
  <dcterms:modified xsi:type="dcterms:W3CDTF">2016-08-29T14:44:23Z</dcterms:modified>
</cp:coreProperties>
</file>