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1" r:id="rId2"/>
    <p:sldId id="369" r:id="rId3"/>
    <p:sldId id="383" r:id="rId4"/>
    <p:sldId id="367" r:id="rId5"/>
    <p:sldId id="371" r:id="rId6"/>
    <p:sldId id="361" r:id="rId7"/>
    <p:sldId id="372" r:id="rId8"/>
    <p:sldId id="365" r:id="rId9"/>
    <p:sldId id="358" r:id="rId10"/>
    <p:sldId id="373" r:id="rId11"/>
    <p:sldId id="374" r:id="rId12"/>
    <p:sldId id="375" r:id="rId13"/>
    <p:sldId id="376" r:id="rId14"/>
    <p:sldId id="377" r:id="rId15"/>
    <p:sldId id="378" r:id="rId16"/>
    <p:sldId id="384" r:id="rId17"/>
    <p:sldId id="379" r:id="rId18"/>
  </p:sldIdLst>
  <p:sldSz cx="9144000" cy="5143500" type="screen16x9"/>
  <p:notesSz cx="6797675" cy="9928225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laj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0A"/>
    <a:srgbClr val="CCE3A3"/>
    <a:srgbClr val="CFE4AB"/>
    <a:srgbClr val="F2FFDF"/>
    <a:srgbClr val="33CC33"/>
    <a:srgbClr val="FFDC2B"/>
    <a:srgbClr val="0D8ECF"/>
    <a:srgbClr val="3CAEB4"/>
    <a:srgbClr val="E5E5E5"/>
    <a:srgbClr val="FFD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59" autoAdjust="0"/>
    <p:restoredTop sz="99642" autoAdjust="0"/>
  </p:normalViewPr>
  <p:slideViewPr>
    <p:cSldViewPr>
      <p:cViewPr varScale="1">
        <p:scale>
          <a:sx n="98" d="100"/>
          <a:sy n="98" d="100"/>
        </p:scale>
        <p:origin x="1092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ANMOL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EFF2F-7A1F-4EBC-82DD-8374BBB21A0A}" type="datetimeFigureOut">
              <a:rPr lang="en-IN" smtClean="0"/>
              <a:pPr/>
              <a:t>29-08-2016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Best Practices in Andhra Pradesh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E8FA-DB99-4A65-BF84-DF43637319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916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 smtClean="0"/>
              <a:t>ANMOL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42CCFF-F1D4-4A1A-9E0A-F1166CCA4D3D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IN" smtClean="0"/>
              <a:t>Best Practices in Andhra Pradesh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A0FCA0-F8A0-4D3B-9B20-EEB57CAD7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89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FCA0-F8A0-4D3B-9B20-EEB57CAD75A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99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BIHAR or VC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15DF-E1B6-44CD-885A-68B4AAB59613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14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0FCA0-F8A0-4D3B-9B20-EEB57CAD75A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30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D8CA-581E-4D53-920A-EFAB766E18C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206E-02E0-429F-AF69-73E71BD4488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ED5-0635-4FAB-AAC4-BF38F0148C1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260350" y="4806950"/>
            <a:ext cx="168275" cy="166688"/>
            <a:chOff x="4328868" y="5502988"/>
            <a:chExt cx="500307" cy="493774"/>
          </a:xfrm>
        </p:grpSpPr>
        <p:sp>
          <p:nvSpPr>
            <p:cNvPr id="6" name="Freeform 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48770"/>
              <a:ext cx="113277" cy="2022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" name="Freeform 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 flipH="1">
            <a:off x="700088" y="4806950"/>
            <a:ext cx="168275" cy="166688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48770"/>
              <a:ext cx="113277" cy="2022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" name="Freeform 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414338" y="4892675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A591-D5FA-4809-9CDE-B829E0C6F30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EEB7-4975-4D10-B2DD-99007E1CD6E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A917-258D-4BAA-95E5-8A80D7152B0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9205-95ED-4BFC-8341-C6FA4C0EB47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B284-CD9B-4B83-B833-07EF4AE11785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BA2C-CE3D-4BB1-95C4-9EF8660DCFF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1E94-814B-495F-915E-81A5630903D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2376-2E0D-40FB-8F3B-083DDA40E7C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647113" y="481013"/>
            <a:ext cx="346075" cy="34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647113" y="228600"/>
            <a:ext cx="346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747945-8288-41E8-A3FE-A30A1F8637D4}" type="slidenum">
              <a:rPr lang="id-ID" altLang="en-US" sz="1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pPr algn="ctr" eaLnBrk="1" hangingPunct="1">
                <a:defRPr/>
              </a:pPr>
              <a:t>‹#›</a:t>
            </a:fld>
            <a:endParaRPr lang="id-ID" altLang="en-US" sz="10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bg-BG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bg-BG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A87EE1-F8CF-4FA2-8F0A-BE3166B85D9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381"/>
            <a:ext cx="3563888" cy="5041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779"/>
            <a:ext cx="9129192" cy="3394075"/>
          </a:xfrm>
        </p:spPr>
        <p:txBody>
          <a:bodyPr/>
          <a:lstStyle/>
          <a:p>
            <a:pPr marL="0" indent="0" algn="r">
              <a:buNone/>
            </a:pPr>
            <a:r>
              <a:rPr lang="en-US" sz="4000" b="1" u="sng" dirty="0">
                <a:solidFill>
                  <a:srgbClr val="FFFF00"/>
                </a:solidFill>
              </a:rPr>
              <a:t>A</a:t>
            </a:r>
            <a:r>
              <a:rPr lang="en-US" sz="4000" b="1" dirty="0">
                <a:solidFill>
                  <a:srgbClr val="FFFF00"/>
                </a:solidFill>
              </a:rPr>
              <a:t>uxiliary </a:t>
            </a:r>
            <a:r>
              <a:rPr lang="en-US" sz="4000" b="1" u="sng" dirty="0">
                <a:solidFill>
                  <a:srgbClr val="FFFF00"/>
                </a:solidFill>
              </a:rPr>
              <a:t>N</a:t>
            </a:r>
            <a:r>
              <a:rPr lang="en-US" sz="4000" b="1" dirty="0">
                <a:solidFill>
                  <a:srgbClr val="FFFF00"/>
                </a:solidFill>
              </a:rPr>
              <a:t>urse </a:t>
            </a:r>
            <a:r>
              <a:rPr lang="en-US" sz="4000" b="1" u="sng" dirty="0">
                <a:solidFill>
                  <a:srgbClr val="FFFF00"/>
                </a:solidFill>
              </a:rPr>
              <a:t>M</a:t>
            </a:r>
            <a:r>
              <a:rPr lang="en-US" sz="4000" b="1" dirty="0">
                <a:solidFill>
                  <a:srgbClr val="FFFF00"/>
                </a:solidFill>
              </a:rPr>
              <a:t>idwife </a:t>
            </a:r>
            <a:r>
              <a:rPr lang="en-US" sz="4000" b="1" u="sng" dirty="0">
                <a:solidFill>
                  <a:srgbClr val="FFFF00"/>
                </a:solidFill>
              </a:rPr>
              <a:t>O</a:t>
            </a:r>
            <a:r>
              <a:rPr lang="en-US" sz="4000" b="1" dirty="0">
                <a:solidFill>
                  <a:srgbClr val="FFFF00"/>
                </a:solidFill>
              </a:rPr>
              <a:t>n-</a:t>
            </a:r>
            <a:r>
              <a:rPr lang="en-US" sz="4000" b="1" u="sng" dirty="0">
                <a:solidFill>
                  <a:srgbClr val="FFFF00"/>
                </a:solidFill>
              </a:rPr>
              <a:t>L</a:t>
            </a:r>
            <a:r>
              <a:rPr lang="en-US" sz="4000" b="1" dirty="0">
                <a:solidFill>
                  <a:srgbClr val="FFFF00"/>
                </a:solidFill>
              </a:rPr>
              <a:t>ine (ANMOL)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Best Practice in </a:t>
            </a:r>
            <a:r>
              <a:rPr lang="en-US" sz="4000" b="1" dirty="0" smtClean="0">
                <a:solidFill>
                  <a:srgbClr val="FFFF00"/>
                </a:solidFill>
              </a:rPr>
              <a:t>Andhra Pradesh</a:t>
            </a:r>
            <a:endParaRPr lang="en-IN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99565" y="2912323"/>
            <a:ext cx="4839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Principal Secretary, HM&amp;FW Department</a:t>
            </a:r>
          </a:p>
          <a:p>
            <a:pPr algn="ctr"/>
            <a:r>
              <a:rPr lang="en-IN" b="1" dirty="0" smtClean="0">
                <a:solidFill>
                  <a:schemeClr val="bg1"/>
                </a:solidFill>
              </a:rPr>
              <a:t>&amp;</a:t>
            </a:r>
            <a:endParaRPr lang="en-IN" b="1" dirty="0">
              <a:solidFill>
                <a:schemeClr val="bg1"/>
              </a:solidFill>
            </a:endParaRPr>
          </a:p>
          <a:p>
            <a:r>
              <a:rPr lang="en-IN" b="1" dirty="0" smtClean="0">
                <a:solidFill>
                  <a:schemeClr val="bg1"/>
                </a:solidFill>
              </a:rPr>
              <a:t>Mission Director, National Health Mission, </a:t>
            </a:r>
          </a:p>
          <a:p>
            <a:pPr algn="ctr"/>
            <a:r>
              <a:rPr lang="en-IN" b="1" dirty="0" smtClean="0">
                <a:solidFill>
                  <a:schemeClr val="bg1"/>
                </a:solidFill>
              </a:rPr>
              <a:t>Govt of Andhra Pradesh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5901"/>
            <a:ext cx="7772400" cy="8000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Experiences from field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257550"/>
            <a:ext cx="6400800" cy="6286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ACDD0A"/>
                </a:solidFill>
              </a:rPr>
              <a:t>Implementation of ANMOL in AP: ANM’s perspective</a:t>
            </a:r>
            <a:endParaRPr lang="en-US" sz="2000" dirty="0">
              <a:solidFill>
                <a:srgbClr val="ACDD0A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"/>
            <a:ext cx="8229600" cy="451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 of ANM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960440"/>
          </a:xfrm>
        </p:spPr>
        <p:txBody>
          <a:bodyPr/>
          <a:lstStyle/>
          <a:p>
            <a:r>
              <a:rPr lang="en-US" sz="2800" dirty="0" smtClean="0">
                <a:solidFill>
                  <a:srgbClr val="ACDD0A"/>
                </a:solidFill>
              </a:rPr>
              <a:t>Name of the ANM	</a:t>
            </a:r>
            <a:r>
              <a:rPr lang="en-US" sz="2800" dirty="0" smtClean="0">
                <a:solidFill>
                  <a:srgbClr val="ACDD0A"/>
                </a:solidFill>
              </a:rPr>
              <a:t>: TASLEEM</a:t>
            </a:r>
            <a:endParaRPr lang="en-US" sz="2800" dirty="0" smtClean="0">
              <a:solidFill>
                <a:srgbClr val="ACDD0A"/>
              </a:solidFill>
            </a:endParaRPr>
          </a:p>
          <a:p>
            <a:r>
              <a:rPr lang="en-US" sz="2800" dirty="0" smtClean="0">
                <a:solidFill>
                  <a:srgbClr val="ACDD0A"/>
                </a:solidFill>
              </a:rPr>
              <a:t>No. of years as ANM	</a:t>
            </a:r>
            <a:r>
              <a:rPr lang="en-US" sz="2800" dirty="0" smtClean="0">
                <a:solidFill>
                  <a:srgbClr val="ACDD0A"/>
                </a:solidFill>
              </a:rPr>
              <a:t>: 7 YEARS</a:t>
            </a:r>
            <a:endParaRPr lang="en-US" sz="2800" dirty="0" smtClean="0">
              <a:solidFill>
                <a:srgbClr val="ACDD0A"/>
              </a:solidFill>
            </a:endParaRPr>
          </a:p>
          <a:p>
            <a:r>
              <a:rPr lang="en-US" sz="2800" dirty="0" smtClean="0">
                <a:solidFill>
                  <a:srgbClr val="ACDD0A"/>
                </a:solidFill>
              </a:rPr>
              <a:t>Name of the District	:  </a:t>
            </a:r>
            <a:r>
              <a:rPr lang="en-US" sz="2800" dirty="0" smtClean="0">
                <a:solidFill>
                  <a:srgbClr val="ACDD0A"/>
                </a:solidFill>
              </a:rPr>
              <a:t>ANANTHAPURAMU                   </a:t>
            </a:r>
            <a:endParaRPr lang="en-US" sz="2800" dirty="0" smtClean="0">
              <a:solidFill>
                <a:srgbClr val="ACDD0A"/>
              </a:solidFill>
            </a:endParaRPr>
          </a:p>
          <a:p>
            <a:r>
              <a:rPr lang="en-US" sz="2800" dirty="0" smtClean="0">
                <a:solidFill>
                  <a:srgbClr val="ACDD0A"/>
                </a:solidFill>
              </a:rPr>
              <a:t>Name of the PHC 	:  </a:t>
            </a:r>
            <a:r>
              <a:rPr lang="en-US" sz="2800" dirty="0" smtClean="0">
                <a:solidFill>
                  <a:srgbClr val="ACDD0A"/>
                </a:solidFill>
              </a:rPr>
              <a:t>SOMANDEPALLI</a:t>
            </a:r>
            <a:endParaRPr lang="en-US" sz="2800" dirty="0" smtClean="0">
              <a:solidFill>
                <a:srgbClr val="ACDD0A"/>
              </a:solidFill>
            </a:endParaRPr>
          </a:p>
          <a:p>
            <a:r>
              <a:rPr lang="en-US" sz="2800" dirty="0" smtClean="0">
                <a:solidFill>
                  <a:srgbClr val="ACDD0A"/>
                </a:solidFill>
              </a:rPr>
              <a:t>Name of Sub-centre	</a:t>
            </a:r>
            <a:r>
              <a:rPr lang="en-US" sz="2800" dirty="0" smtClean="0">
                <a:solidFill>
                  <a:srgbClr val="ACDD0A"/>
                </a:solidFill>
              </a:rPr>
              <a:t>:  NAGINAYANIPALLE</a:t>
            </a:r>
            <a:endParaRPr lang="en-US" sz="2800" dirty="0" smtClean="0">
              <a:solidFill>
                <a:srgbClr val="ACDD0A"/>
              </a:solidFill>
            </a:endParaRPr>
          </a:p>
          <a:p>
            <a:r>
              <a:rPr lang="en-US" sz="2800" dirty="0" smtClean="0">
                <a:solidFill>
                  <a:srgbClr val="ACDD0A"/>
                </a:solidFill>
              </a:rPr>
              <a:t>No. of Habitations	</a:t>
            </a:r>
            <a:r>
              <a:rPr lang="en-US" sz="2800" dirty="0" smtClean="0">
                <a:solidFill>
                  <a:srgbClr val="ACDD0A"/>
                </a:solidFill>
              </a:rPr>
              <a:t>:  5</a:t>
            </a:r>
            <a:endParaRPr lang="en-US" sz="2800" dirty="0" smtClean="0">
              <a:solidFill>
                <a:srgbClr val="ACDD0A"/>
              </a:solidFill>
            </a:endParaRPr>
          </a:p>
          <a:p>
            <a:r>
              <a:rPr lang="en-US" sz="2800" dirty="0" smtClean="0">
                <a:solidFill>
                  <a:srgbClr val="ACDD0A"/>
                </a:solidFill>
              </a:rPr>
              <a:t>Population covered 	</a:t>
            </a:r>
            <a:r>
              <a:rPr lang="en-US" sz="2800" dirty="0" smtClean="0">
                <a:solidFill>
                  <a:srgbClr val="ACDD0A"/>
                </a:solidFill>
              </a:rPr>
              <a:t>:  4,324</a:t>
            </a:r>
            <a:endParaRPr lang="en-US" sz="2800" dirty="0">
              <a:solidFill>
                <a:srgbClr val="ACDD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390"/>
            <a:ext cx="8991600" cy="4361656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rgbClr val="ACDD0A"/>
                </a:solidFill>
              </a:rPr>
              <a:t>MCTS:</a:t>
            </a:r>
            <a:r>
              <a:rPr lang="en-US" sz="7200" dirty="0" smtClean="0">
                <a:solidFill>
                  <a:schemeClr val="bg1"/>
                </a:solidFill>
              </a:rPr>
              <a:t>-First software that I have experienced and took more time to understand 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     	 	-Data entry at PHCs &amp; CHNCs by the DEOs with PHC user-id &amp; Password required 	  long waiting time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	-No offline data entry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	-Errors in data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	-Sub-centre work suffered as lot of time got wasted for waiting time for data entry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	-Due to pressure from Districts I resorted to paid private network centre which 	  resulted in expenditure.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	-After data entry also, the services were updated weekly in the software</a:t>
            </a:r>
          </a:p>
          <a:p>
            <a:r>
              <a:rPr lang="en-US" sz="8000" b="1" dirty="0" smtClean="0">
                <a:solidFill>
                  <a:srgbClr val="ACDD0A"/>
                </a:solidFill>
              </a:rPr>
              <a:t>RCH:</a:t>
            </a:r>
            <a:r>
              <a:rPr lang="en-US" sz="9600" b="1" dirty="0" smtClean="0">
                <a:solidFill>
                  <a:srgbClr val="ACDD0A"/>
                </a:solidFill>
              </a:rPr>
              <a:t>	</a:t>
            </a:r>
            <a:r>
              <a:rPr lang="en-US" sz="7200" dirty="0" smtClean="0">
                <a:solidFill>
                  <a:schemeClr val="bg1"/>
                </a:solidFill>
              </a:rPr>
              <a:t>-PHC user-id &amp; Password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	-No offline data entry</a:t>
            </a:r>
          </a:p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	-Same data entry difficulties prevailed as for MCTS</a:t>
            </a:r>
          </a:p>
          <a:p>
            <a:r>
              <a:rPr lang="en-US" sz="8000" b="1" dirty="0" smtClean="0">
                <a:solidFill>
                  <a:srgbClr val="ACDD0A"/>
                </a:solidFill>
              </a:rPr>
              <a:t>ANMOL:</a:t>
            </a:r>
            <a:r>
              <a:rPr lang="en-US" sz="8000" dirty="0" smtClean="0">
                <a:solidFill>
                  <a:schemeClr val="bg1"/>
                </a:solidFill>
              </a:rPr>
              <a:t>-</a:t>
            </a:r>
            <a:r>
              <a:rPr lang="en-US" sz="7200" dirty="0" smtClean="0">
                <a:solidFill>
                  <a:schemeClr val="bg1"/>
                </a:solidFill>
              </a:rPr>
              <a:t>Application is very easy to understand</a:t>
            </a:r>
          </a:p>
          <a:p>
            <a:pPr lvl="2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  -I enter data with my user-id &amp; password: there by errors are minimized</a:t>
            </a:r>
          </a:p>
          <a:p>
            <a:pPr lvl="2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	   -Most important- Facility of offline data entry</a:t>
            </a:r>
          </a:p>
          <a:p>
            <a:pPr lvl="2">
              <a:buNone/>
            </a:pPr>
            <a:endParaRPr lang="en-US" sz="8000" dirty="0" smtClean="0">
              <a:solidFill>
                <a:srgbClr val="ACDD0A"/>
              </a:solidFill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ACDD0A"/>
                </a:solidFill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rgbClr val="ACDD0A"/>
                </a:solidFill>
              </a:rPr>
              <a:t>	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23478"/>
            <a:ext cx="8229600" cy="594122"/>
          </a:xfrm>
          <a:prstGeom prst="rect">
            <a:avLst/>
          </a:prstGeom>
          <a:solidFill>
            <a:schemeClr val="lt1">
              <a:alpha val="0"/>
            </a:schemeClr>
          </a:solidFill>
          <a:ln w="2540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My Experience with </a:t>
            </a:r>
            <a:r>
              <a:rPr lang="en-US" dirty="0" err="1" smtClean="0">
                <a:solidFill>
                  <a:srgbClr val="FFFF00"/>
                </a:solidFill>
              </a:rPr>
              <a:t>Softwares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My experience with ANMOL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3886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b="1" dirty="0" smtClean="0">
                <a:solidFill>
                  <a:srgbClr val="ACDD0A"/>
                </a:solidFill>
              </a:rPr>
              <a:t>Data Entry &amp; Reports :</a:t>
            </a:r>
            <a:endParaRPr lang="en-US" sz="31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Data entry is easy, as the fields are similar to RCH register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Data entry is done concurrently while delivering the services in the field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Aadhar</a:t>
            </a:r>
            <a:r>
              <a:rPr lang="en-US" sz="2800" dirty="0" smtClean="0">
                <a:solidFill>
                  <a:schemeClr val="bg1"/>
                </a:solidFill>
              </a:rPr>
              <a:t> linkage is available, hence entry of basic data of the beneficiary is not required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Pictures of the pregnant woman &amp; the newborn are captured for better identification when the names are similar</a:t>
            </a:r>
          </a:p>
          <a:p>
            <a:pPr marL="514350" lvl="1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The work done can be easily shown to the  supervisors from PHC and above</a:t>
            </a:r>
          </a:p>
          <a:p>
            <a:pPr marL="514350" lvl="1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ACDD0A"/>
                </a:solidFill>
              </a:rPr>
              <a:t>Automatic generation  of reports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Monthly sector reports &amp;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Enumeration of VHND/ OR session beneficiaries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Logistics for the VHNDs/ Sub-centre sessions available for arrangement</a:t>
            </a:r>
          </a:p>
          <a:p>
            <a:pPr>
              <a:buNone/>
            </a:pPr>
            <a:r>
              <a:rPr lang="en-US" sz="2800" dirty="0" smtClean="0"/>
              <a:t>	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48006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148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dirty="0" smtClean="0">
                <a:solidFill>
                  <a:srgbClr val="ACDD0A"/>
                </a:solidFill>
              </a:rPr>
              <a:t>2. Seamless flow of data</a:t>
            </a:r>
            <a:r>
              <a:rPr lang="en-US" sz="51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From the EC list to ANC list,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From ANC list to High risk ANC list, if needed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Reverting back of the aborted ANC to EC list </a:t>
            </a:r>
          </a:p>
          <a:p>
            <a:pPr>
              <a:buNone/>
            </a:pPr>
            <a:r>
              <a:rPr lang="en-US" sz="5100" dirty="0" smtClean="0">
                <a:solidFill>
                  <a:srgbClr val="ACDD0A"/>
                </a:solidFill>
              </a:rPr>
              <a:t> 3. Performance improvement: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Less time is spent in entering in to the registers leading to more time available for beneficiaries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No errors in data entry as we enter the service delivered information ourselves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Pending work is not taken back to complete at home, quality time with family 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Working in style, now we are being called as smart ANMs / Android ANMs</a:t>
            </a:r>
          </a:p>
          <a:p>
            <a:pPr>
              <a:buNone/>
            </a:pPr>
            <a:r>
              <a:rPr lang="en-US" sz="5100" dirty="0" smtClean="0">
                <a:solidFill>
                  <a:srgbClr val="ACDD0A"/>
                </a:solidFill>
              </a:rPr>
              <a:t>4. No out of pocket expenditure 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for data entry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To clarify doubts with PHC MO </a:t>
            </a:r>
          </a:p>
          <a:p>
            <a:pPr lvl="1"/>
            <a:r>
              <a:rPr lang="en-US" sz="3800" dirty="0" smtClean="0">
                <a:solidFill>
                  <a:schemeClr val="bg1"/>
                </a:solidFill>
              </a:rPr>
              <a:t>To talk with concerned ANMs to inform about the pregnant women, if they have gone to mother’s place for delivery </a:t>
            </a:r>
          </a:p>
          <a:p>
            <a:pPr lvl="1"/>
            <a:endParaRPr lang="en-US" sz="3100" dirty="0" smtClean="0"/>
          </a:p>
          <a:p>
            <a:pPr lvl="1"/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My experience with ANMOL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70842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ACDD0A"/>
                </a:solidFill>
              </a:rPr>
              <a:t>5. Time saved per month with use of ANMOL</a:t>
            </a:r>
            <a:endParaRPr lang="en-US" sz="3600" dirty="0">
              <a:solidFill>
                <a:srgbClr val="ACDD0A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685800"/>
          <a:ext cx="8839198" cy="40032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83866"/>
                <a:gridCol w="1227666"/>
                <a:gridCol w="1227666"/>
              </a:tblGrid>
              <a:tr h="4429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Time taken for area of work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Before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After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  <a:tr h="649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Data entry at PHC including travel period (twice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a week)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40 hrs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 hrs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Preparation of reports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for monthly sector meeting once a month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 hrs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One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click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  <a:tr h="764596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Preparation  of beneficiary enumeration list and logistic requirements list for VHNDs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 hrs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One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click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  <a:tr h="764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Time taken for preparing the details on all major indicators for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Gramasabha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hrs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0.5 hrs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  <a:tr h="764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Entry  of field services in to RCH register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More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(From diary)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Less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(from TAB)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1" y="4743450"/>
            <a:ext cx="5215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ACDD0A"/>
                </a:solidFill>
              </a:rPr>
              <a:t>A total of 65.5 hours are saved per month</a:t>
            </a:r>
            <a:endParaRPr lang="en-US" sz="2000" b="1" dirty="0">
              <a:solidFill>
                <a:srgbClr val="ACDD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ANMOL - Best Practices in Andhra Pradesh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85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36512" y="483518"/>
            <a:ext cx="460832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6600" dirty="0" smtClean="0">
                <a:solidFill>
                  <a:srgbClr val="FFFF00"/>
                </a:solidFill>
              </a:rPr>
              <a:t>MY ANMOL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10800"/>
          <a:stretch/>
        </p:blipFill>
        <p:spPr>
          <a:xfrm>
            <a:off x="41945" y="555526"/>
            <a:ext cx="9060110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22" y="3787874"/>
            <a:ext cx="4608324" cy="8001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THANK YOU</a:t>
            </a:r>
            <a:br>
              <a:rPr lang="en-US" sz="6600" dirty="0" smtClean="0">
                <a:solidFill>
                  <a:srgbClr val="FFFF00"/>
                </a:solidFill>
              </a:rPr>
            </a:b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ANMOL - Auxiliary Nurse Midwife Online</a:t>
            </a:r>
            <a:r>
              <a:rPr lang="en-IN" sz="3600" b="1" dirty="0" smtClean="0">
                <a:solidFill>
                  <a:schemeClr val="bg1"/>
                </a:solidFill>
              </a:rPr>
              <a:t/>
            </a:r>
            <a:br>
              <a:rPr lang="en-IN" sz="3600" b="1" dirty="0" smtClean="0">
                <a:solidFill>
                  <a:schemeClr val="bg1"/>
                </a:solidFill>
              </a:rPr>
            </a:br>
            <a:r>
              <a:rPr lang="en-IN" sz="2400" b="1" dirty="0" smtClean="0">
                <a:solidFill>
                  <a:schemeClr val="bg1"/>
                </a:solidFill>
              </a:rPr>
              <a:t>(TABLET APPLICATION OF RCH APPLICATION)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5690" y="1063625"/>
            <a:ext cx="6593914" cy="359635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ACDD0A"/>
                </a:solidFill>
              </a:rPr>
              <a:t>MCTS application - upgraded as RCH application - early identification and tracking of beneficiary - throughout the reproductive lifecycle. 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</a:rPr>
              <a:t>RCH application helps in tracking of beneficiary for proper health care and promote family planning methods being adopted by them. 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ACDD0A"/>
                </a:solidFill>
              </a:rPr>
              <a:t>Facilitates - timely delivery of antenatal, postnatal &amp; delivery services 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</a:rPr>
              <a:t>Tracks children for complete immunization services including AEFI. 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ACDD0A"/>
                </a:solidFill>
              </a:rPr>
              <a:t>RCH portal – designed to meet the requirements of the RMNCH program - incorporating additional functionality and features of the MCTS</a:t>
            </a:r>
            <a:r>
              <a:rPr lang="en-US" altLang="en-US" sz="2000" dirty="0" smtClean="0">
                <a:solidFill>
                  <a:srgbClr val="ACDD0A"/>
                </a:solidFill>
                <a:latin typeface="PT Sans" pitchFamily="34" charset="-52"/>
              </a:rPr>
              <a:t>. </a:t>
            </a:r>
            <a:endParaRPr lang="en-IN" sz="2000" dirty="0" smtClean="0">
              <a:solidFill>
                <a:srgbClr val="ACDD0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76" y="1063625"/>
            <a:ext cx="2386414" cy="407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73" y="483518"/>
          <a:ext cx="9129053" cy="4641041"/>
        </p:xfrm>
        <a:graphic>
          <a:graphicData uri="http://schemas.openxmlformats.org/drawingml/2006/table">
            <a:tbl>
              <a:tblPr firstRow="1" firstCol="1" bandCol="1">
                <a:tableStyleId>{69C7853C-536D-4A76-A0AE-DD22124D55A5}</a:tableStyleId>
              </a:tblPr>
              <a:tblGrid>
                <a:gridCol w="2036773"/>
                <a:gridCol w="2304256"/>
                <a:gridCol w="2520280"/>
                <a:gridCol w="2267744"/>
              </a:tblGrid>
              <a:tr h="30491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MCTS</a:t>
                      </a:r>
                      <a:endParaRPr lang="en-IN" sz="1400" dirty="0"/>
                    </a:p>
                  </a:txBody>
                  <a:tcPr>
                    <a:solidFill>
                      <a:srgbClr val="CC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RCH</a:t>
                      </a:r>
                      <a:r>
                        <a:rPr lang="en-IN" sz="1400" baseline="0" dirty="0" smtClean="0"/>
                        <a:t> </a:t>
                      </a:r>
                      <a:endParaRPr lang="en-IN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135248">
                <a:tc>
                  <a:txBody>
                    <a:bodyPr/>
                    <a:lstStyle/>
                    <a:p>
                      <a:endParaRPr lang="en-IN" sz="1400" dirty="0" smtClean="0"/>
                    </a:p>
                    <a:p>
                      <a:endParaRPr lang="en-IN" sz="1400" dirty="0" smtClean="0"/>
                    </a:p>
                    <a:p>
                      <a:r>
                        <a:rPr lang="en-IN" sz="1400" dirty="0" smtClean="0"/>
                        <a:t>ANTI NATAL CHECKUP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Font typeface="Arial" pitchFamily="34" charset="0"/>
                        <a:buNone/>
                      </a:pPr>
                      <a:endParaRPr lang="en-IN" sz="1400" dirty="0" smtClean="0"/>
                    </a:p>
                    <a:p>
                      <a:pPr lvl="0" algn="just">
                        <a:buFont typeface="Arial" pitchFamily="34" charset="0"/>
                        <a:buNone/>
                      </a:pPr>
                      <a:endParaRPr lang="en-IN" sz="1400" dirty="0" smtClean="0"/>
                    </a:p>
                    <a:p>
                      <a:pPr lvl="0" algn="just">
                        <a:buFont typeface="Arial" pitchFamily="34" charset="0"/>
                        <a:buNone/>
                      </a:pPr>
                      <a:r>
                        <a:rPr lang="en-IN" sz="1400" dirty="0" smtClean="0"/>
                        <a:t>Only</a:t>
                      </a:r>
                      <a:r>
                        <a:rPr lang="en-IN" sz="1400" baseline="0" dirty="0" smtClean="0"/>
                        <a:t> Date of Visit was Captured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Urine Test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Blood Sugar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Foetal Heart Rate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Fundal</a:t>
                      </a:r>
                      <a:r>
                        <a:rPr lang="en-IN" sz="1400" baseline="0" dirty="0" smtClean="0"/>
                        <a:t> Height</a:t>
                      </a:r>
                      <a:endParaRPr lang="en-IN" sz="1400" baseline="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Weight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Blood Pressure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Haemoglobin</a:t>
                      </a:r>
                    </a:p>
                    <a:p>
                      <a:pPr marL="342900" indent="-342900">
                        <a:buFont typeface="Wingdings" pitchFamily="2" charset="2"/>
                        <a:buNone/>
                      </a:pP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311121">
                <a:tc>
                  <a:txBody>
                    <a:bodyPr/>
                    <a:lstStyle/>
                    <a:p>
                      <a:endParaRPr lang="en-IN" sz="1400" dirty="0" smtClean="0"/>
                    </a:p>
                    <a:p>
                      <a:endParaRPr lang="en-IN" sz="1400" dirty="0" smtClean="0"/>
                    </a:p>
                    <a:p>
                      <a:r>
                        <a:rPr lang="en-IN" sz="1400" dirty="0" smtClean="0"/>
                        <a:t>DELIVERY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Only</a:t>
                      </a:r>
                      <a:r>
                        <a:rPr lang="en-IN" sz="1400" baseline="0" dirty="0" smtClean="0"/>
                        <a:t> Date of Visit was Captured</a:t>
                      </a:r>
                      <a:endParaRPr lang="en-IN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/>
                        <a:t>Date / Place / Who / Type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/>
                        <a:t>Complication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/>
                        <a:t>Live birth / Still Birth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/>
                        <a:t>Full term/ pre term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/>
                        <a:t>Baby cried / Breast Feeding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/>
                        <a:t>Birth Dose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1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POST NATAL CHECKUP</a:t>
                      </a:r>
                      <a:endParaRPr lang="en-IN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Only</a:t>
                      </a:r>
                      <a:r>
                        <a:rPr lang="en-IN" sz="1400" baseline="0" dirty="0" smtClean="0"/>
                        <a:t> Date of Visit was Captured</a:t>
                      </a:r>
                      <a:endParaRPr lang="en-IN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baseline="0" dirty="0" smtClean="0"/>
                        <a:t>IFA Tablets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Danger Sign</a:t>
                      </a:r>
                      <a:endParaRPr lang="en-IN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Infant Death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Cause/Place</a:t>
                      </a:r>
                      <a:endParaRPr lang="en-IN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45227">
                <a:tc>
                  <a:txBody>
                    <a:bodyPr/>
                    <a:lstStyle/>
                    <a:p>
                      <a:endParaRPr lang="en-IN" sz="1400" dirty="0" smtClean="0"/>
                    </a:p>
                    <a:p>
                      <a:r>
                        <a:rPr lang="en-IN" sz="1400" dirty="0" smtClean="0"/>
                        <a:t>IMMUNIZATION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Only</a:t>
                      </a:r>
                      <a:r>
                        <a:rPr lang="en-IN" sz="1400" baseline="0" dirty="0" smtClean="0"/>
                        <a:t> Date of Visit was Captured </a:t>
                      </a:r>
                      <a:endParaRPr lang="en-IN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Date as per the scheduled is captured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Vaccination</a:t>
                      </a:r>
                      <a:endParaRPr lang="en-IN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Adverse Events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Exclusive Breast Feeding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IN" sz="1400" dirty="0" smtClean="0"/>
                        <a:t>Complementary Feeding</a:t>
                      </a:r>
                      <a:endParaRPr lang="en-IN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12347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ACDD0A"/>
                </a:solidFill>
              </a:rPr>
              <a:t>WHY RCH APPLICATION?</a:t>
            </a:r>
            <a:endParaRPr lang="en-IN" b="1" dirty="0">
              <a:solidFill>
                <a:srgbClr val="ACDD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4288" y="1743075"/>
            <a:ext cx="3660776" cy="3413125"/>
            <a:chOff x="-19499" y="2323926"/>
            <a:chExt cx="4882156" cy="4551069"/>
          </a:xfrm>
        </p:grpSpPr>
        <p:sp>
          <p:nvSpPr>
            <p:cNvPr id="222" name="Right Triangle 221"/>
            <p:cNvSpPr/>
            <p:nvPr/>
          </p:nvSpPr>
          <p:spPr>
            <a:xfrm>
              <a:off x="-19499" y="2323926"/>
              <a:ext cx="4524356" cy="4525668"/>
            </a:xfrm>
            <a:prstGeom prst="rtTriangle">
              <a:avLst/>
            </a:prstGeom>
            <a:solidFill>
              <a:srgbClr val="161F28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20" name="Right Triangle 219"/>
            <p:cNvSpPr/>
            <p:nvPr/>
          </p:nvSpPr>
          <p:spPr>
            <a:xfrm>
              <a:off x="1075070" y="3088083"/>
              <a:ext cx="3787587" cy="3786912"/>
            </a:xfrm>
            <a:prstGeom prst="rtTriangle">
              <a:avLst/>
            </a:prstGeom>
            <a:solidFill>
              <a:srgbClr val="161F28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-6796" y="2573706"/>
              <a:ext cx="4274532" cy="4275888"/>
            </a:xfrm>
            <a:prstGeom prst="rtTriangle">
              <a:avLst/>
            </a:prstGeom>
            <a:solidFill>
              <a:srgbClr val="161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19475" y="1123950"/>
            <a:ext cx="14079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Simplest way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19475" y="669925"/>
            <a:ext cx="4209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RCH application process flow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25" name="Freeform 239"/>
          <p:cNvSpPr>
            <a:spLocks noEditPoints="1"/>
          </p:cNvSpPr>
          <p:nvPr/>
        </p:nvSpPr>
        <p:spPr bwMode="auto">
          <a:xfrm>
            <a:off x="2256094" y="2337172"/>
            <a:ext cx="1530723" cy="1530723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450803" y="3684686"/>
            <a:ext cx="4762" cy="903288"/>
          </a:xfrm>
          <a:prstGeom prst="line">
            <a:avLst/>
          </a:prstGeom>
          <a:ln w="12700">
            <a:solidFill>
              <a:srgbClr val="7030A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84087" y="4352205"/>
            <a:ext cx="1248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Pregnancy +</a:t>
            </a:r>
            <a:r>
              <a:rPr lang="en-US" altLang="en-US" sz="14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ve</a:t>
            </a:r>
            <a:endParaRPr lang="id-ID" altLang="en-US" sz="1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1472" y="2779941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Eligible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Couple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36" name="Freeform 239"/>
          <p:cNvSpPr>
            <a:spLocks noEditPoints="1"/>
          </p:cNvSpPr>
          <p:nvPr/>
        </p:nvSpPr>
        <p:spPr bwMode="auto">
          <a:xfrm>
            <a:off x="4685812" y="2337171"/>
            <a:ext cx="1530723" cy="1530723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53826" y="2779940"/>
            <a:ext cx="1016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Pregnant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Women</a:t>
            </a:r>
            <a:endParaRPr lang="id-ID" sz="1600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899075" y="3684686"/>
            <a:ext cx="4762" cy="903288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16335" y="4424213"/>
            <a:ext cx="1472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Delivery outcome</a:t>
            </a:r>
            <a:endParaRPr lang="id-ID" altLang="en-US" sz="1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0" name="Freeform 239"/>
          <p:cNvSpPr>
            <a:spLocks noEditPoints="1"/>
          </p:cNvSpPr>
          <p:nvPr/>
        </p:nvSpPr>
        <p:spPr bwMode="auto">
          <a:xfrm>
            <a:off x="7206092" y="2337171"/>
            <a:ext cx="1530723" cy="1530723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09372" y="2922498"/>
            <a:ext cx="946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Children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8419355" y="3684686"/>
            <a:ext cx="4762" cy="90328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58123" y="4424213"/>
            <a:ext cx="1526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Full immunization</a:t>
            </a:r>
            <a:endParaRPr lang="id-ID" altLang="en-US" sz="1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5" name="Group 43"/>
          <p:cNvGrpSpPr/>
          <p:nvPr/>
        </p:nvGrpSpPr>
        <p:grpSpPr>
          <a:xfrm>
            <a:off x="8088743" y="4178349"/>
            <a:ext cx="254435" cy="254435"/>
            <a:chOff x="9526" y="4763"/>
            <a:chExt cx="490538" cy="490537"/>
          </a:xfrm>
          <a:solidFill>
            <a:srgbClr val="00B0F0"/>
          </a:solidFill>
        </p:grpSpPr>
        <p:sp>
          <p:nvSpPr>
            <p:cNvPr id="45" name="Freeform 66"/>
            <p:cNvSpPr>
              <a:spLocks noEditPoints="1"/>
            </p:cNvSpPr>
            <p:nvPr/>
          </p:nvSpPr>
          <p:spPr bwMode="auto">
            <a:xfrm>
              <a:off x="9526" y="4763"/>
              <a:ext cx="490538" cy="490537"/>
            </a:xfrm>
            <a:custGeom>
              <a:avLst/>
              <a:gdLst>
                <a:gd name="T0" fmla="*/ 117 w 128"/>
                <a:gd name="T1" fmla="*/ 12 h 128"/>
                <a:gd name="T2" fmla="*/ 100 w 128"/>
                <a:gd name="T3" fmla="*/ 12 h 128"/>
                <a:gd name="T4" fmla="*/ 100 w 128"/>
                <a:gd name="T5" fmla="*/ 4 h 128"/>
                <a:gd name="T6" fmla="*/ 96 w 128"/>
                <a:gd name="T7" fmla="*/ 0 h 128"/>
                <a:gd name="T8" fmla="*/ 92 w 128"/>
                <a:gd name="T9" fmla="*/ 4 h 128"/>
                <a:gd name="T10" fmla="*/ 92 w 128"/>
                <a:gd name="T11" fmla="*/ 12 h 128"/>
                <a:gd name="T12" fmla="*/ 68 w 128"/>
                <a:gd name="T13" fmla="*/ 12 h 128"/>
                <a:gd name="T14" fmla="*/ 68 w 128"/>
                <a:gd name="T15" fmla="*/ 4 h 128"/>
                <a:gd name="T16" fmla="*/ 64 w 128"/>
                <a:gd name="T17" fmla="*/ 0 h 128"/>
                <a:gd name="T18" fmla="*/ 60 w 128"/>
                <a:gd name="T19" fmla="*/ 4 h 128"/>
                <a:gd name="T20" fmla="*/ 60 w 128"/>
                <a:gd name="T21" fmla="*/ 12 h 128"/>
                <a:gd name="T22" fmla="*/ 36 w 128"/>
                <a:gd name="T23" fmla="*/ 12 h 128"/>
                <a:gd name="T24" fmla="*/ 36 w 128"/>
                <a:gd name="T25" fmla="*/ 4 h 128"/>
                <a:gd name="T26" fmla="*/ 32 w 128"/>
                <a:gd name="T27" fmla="*/ 0 h 128"/>
                <a:gd name="T28" fmla="*/ 28 w 128"/>
                <a:gd name="T29" fmla="*/ 4 h 128"/>
                <a:gd name="T30" fmla="*/ 28 w 128"/>
                <a:gd name="T31" fmla="*/ 12 h 128"/>
                <a:gd name="T32" fmla="*/ 11 w 128"/>
                <a:gd name="T33" fmla="*/ 12 h 128"/>
                <a:gd name="T34" fmla="*/ 0 w 128"/>
                <a:gd name="T35" fmla="*/ 23 h 128"/>
                <a:gd name="T36" fmla="*/ 0 w 128"/>
                <a:gd name="T37" fmla="*/ 117 h 128"/>
                <a:gd name="T38" fmla="*/ 11 w 128"/>
                <a:gd name="T39" fmla="*/ 128 h 128"/>
                <a:gd name="T40" fmla="*/ 117 w 128"/>
                <a:gd name="T41" fmla="*/ 128 h 128"/>
                <a:gd name="T42" fmla="*/ 128 w 128"/>
                <a:gd name="T43" fmla="*/ 117 h 128"/>
                <a:gd name="T44" fmla="*/ 128 w 128"/>
                <a:gd name="T45" fmla="*/ 23 h 128"/>
                <a:gd name="T46" fmla="*/ 117 w 128"/>
                <a:gd name="T47" fmla="*/ 12 h 128"/>
                <a:gd name="T48" fmla="*/ 120 w 128"/>
                <a:gd name="T49" fmla="*/ 117 h 128"/>
                <a:gd name="T50" fmla="*/ 117 w 128"/>
                <a:gd name="T51" fmla="*/ 120 h 128"/>
                <a:gd name="T52" fmla="*/ 11 w 128"/>
                <a:gd name="T53" fmla="*/ 120 h 128"/>
                <a:gd name="T54" fmla="*/ 8 w 128"/>
                <a:gd name="T55" fmla="*/ 117 h 128"/>
                <a:gd name="T56" fmla="*/ 8 w 128"/>
                <a:gd name="T57" fmla="*/ 23 h 128"/>
                <a:gd name="T58" fmla="*/ 11 w 128"/>
                <a:gd name="T59" fmla="*/ 20 h 128"/>
                <a:gd name="T60" fmla="*/ 28 w 128"/>
                <a:gd name="T61" fmla="*/ 20 h 128"/>
                <a:gd name="T62" fmla="*/ 28 w 128"/>
                <a:gd name="T63" fmla="*/ 28 h 128"/>
                <a:gd name="T64" fmla="*/ 32 w 128"/>
                <a:gd name="T65" fmla="*/ 32 h 128"/>
                <a:gd name="T66" fmla="*/ 36 w 128"/>
                <a:gd name="T67" fmla="*/ 28 h 128"/>
                <a:gd name="T68" fmla="*/ 36 w 128"/>
                <a:gd name="T69" fmla="*/ 20 h 128"/>
                <a:gd name="T70" fmla="*/ 60 w 128"/>
                <a:gd name="T71" fmla="*/ 20 h 128"/>
                <a:gd name="T72" fmla="*/ 60 w 128"/>
                <a:gd name="T73" fmla="*/ 28 h 128"/>
                <a:gd name="T74" fmla="*/ 64 w 128"/>
                <a:gd name="T75" fmla="*/ 32 h 128"/>
                <a:gd name="T76" fmla="*/ 68 w 128"/>
                <a:gd name="T77" fmla="*/ 28 h 128"/>
                <a:gd name="T78" fmla="*/ 68 w 128"/>
                <a:gd name="T79" fmla="*/ 20 h 128"/>
                <a:gd name="T80" fmla="*/ 92 w 128"/>
                <a:gd name="T81" fmla="*/ 20 h 128"/>
                <a:gd name="T82" fmla="*/ 92 w 128"/>
                <a:gd name="T83" fmla="*/ 28 h 128"/>
                <a:gd name="T84" fmla="*/ 96 w 128"/>
                <a:gd name="T85" fmla="*/ 32 h 128"/>
                <a:gd name="T86" fmla="*/ 100 w 128"/>
                <a:gd name="T87" fmla="*/ 28 h 128"/>
                <a:gd name="T88" fmla="*/ 100 w 128"/>
                <a:gd name="T89" fmla="*/ 20 h 128"/>
                <a:gd name="T90" fmla="*/ 117 w 128"/>
                <a:gd name="T91" fmla="*/ 20 h 128"/>
                <a:gd name="T92" fmla="*/ 120 w 128"/>
                <a:gd name="T93" fmla="*/ 23 h 128"/>
                <a:gd name="T94" fmla="*/ 120 w 128"/>
                <a:gd name="T95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" h="128">
                  <a:moveTo>
                    <a:pt x="117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98" y="0"/>
                    <a:pt x="96" y="0"/>
                  </a:cubicBezTo>
                  <a:cubicBezTo>
                    <a:pt x="94" y="0"/>
                    <a:pt x="92" y="2"/>
                    <a:pt x="92" y="4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2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30" y="0"/>
                    <a:pt x="28" y="2"/>
                    <a:pt x="28" y="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7"/>
                    <a:pt x="0" y="2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23" y="128"/>
                    <a:pt x="128" y="123"/>
                    <a:pt x="128" y="117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8" y="17"/>
                    <a:pt x="123" y="12"/>
                    <a:pt x="117" y="12"/>
                  </a:cubicBezTo>
                  <a:close/>
                  <a:moveTo>
                    <a:pt x="120" y="117"/>
                  </a:moveTo>
                  <a:cubicBezTo>
                    <a:pt x="120" y="119"/>
                    <a:pt x="119" y="120"/>
                    <a:pt x="117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9"/>
                    <a:pt x="8" y="117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1"/>
                    <a:pt x="9" y="20"/>
                    <a:pt x="1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30"/>
                    <a:pt x="30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30"/>
                    <a:pt x="62" y="32"/>
                    <a:pt x="64" y="32"/>
                  </a:cubicBezTo>
                  <a:cubicBezTo>
                    <a:pt x="66" y="32"/>
                    <a:pt x="68" y="30"/>
                    <a:pt x="68" y="28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30"/>
                    <a:pt x="94" y="32"/>
                    <a:pt x="96" y="32"/>
                  </a:cubicBezTo>
                  <a:cubicBezTo>
                    <a:pt x="98" y="32"/>
                    <a:pt x="100" y="30"/>
                    <a:pt x="100" y="28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0"/>
                    <a:pt x="120" y="21"/>
                    <a:pt x="120" y="23"/>
                  </a:cubicBezTo>
                  <a:lnTo>
                    <a:pt x="120" y="1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>
              <a:off x="115888" y="188913"/>
              <a:ext cx="61913" cy="460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>
              <a:off x="115888" y="265113"/>
              <a:ext cx="61913" cy="460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115888" y="342900"/>
              <a:ext cx="61913" cy="444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223838" y="342900"/>
              <a:ext cx="61913" cy="444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223838" y="265113"/>
              <a:ext cx="61913" cy="460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1" name="Rectangle 72"/>
            <p:cNvSpPr>
              <a:spLocks noChangeArrowheads="1"/>
            </p:cNvSpPr>
            <p:nvPr/>
          </p:nvSpPr>
          <p:spPr bwMode="auto">
            <a:xfrm>
              <a:off x="223838" y="188913"/>
              <a:ext cx="61913" cy="460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2" name="Rectangle 73"/>
            <p:cNvSpPr>
              <a:spLocks noChangeArrowheads="1"/>
            </p:cNvSpPr>
            <p:nvPr/>
          </p:nvSpPr>
          <p:spPr bwMode="auto">
            <a:xfrm>
              <a:off x="331788" y="342900"/>
              <a:ext cx="60325" cy="444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Rectangle 74"/>
            <p:cNvSpPr>
              <a:spLocks noChangeArrowheads="1"/>
            </p:cNvSpPr>
            <p:nvPr/>
          </p:nvSpPr>
          <p:spPr bwMode="auto">
            <a:xfrm>
              <a:off x="331788" y="265113"/>
              <a:ext cx="60325" cy="460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Rectangle 75"/>
            <p:cNvSpPr>
              <a:spLocks noChangeArrowheads="1"/>
            </p:cNvSpPr>
            <p:nvPr/>
          </p:nvSpPr>
          <p:spPr bwMode="auto">
            <a:xfrm>
              <a:off x="331788" y="188913"/>
              <a:ext cx="60325" cy="460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3926542" y="3075806"/>
            <a:ext cx="75927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60551" y="3075806"/>
            <a:ext cx="759270" cy="0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360551" y="1995686"/>
            <a:ext cx="0" cy="108652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032420" y="1995686"/>
            <a:ext cx="3328131" cy="1494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25" idx="8"/>
          </p:cNvCxnSpPr>
          <p:nvPr/>
        </p:nvCxnSpPr>
        <p:spPr>
          <a:xfrm flipH="1">
            <a:off x="3017115" y="1995686"/>
            <a:ext cx="4260" cy="34148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1"/>
          <p:cNvGrpSpPr/>
          <p:nvPr/>
        </p:nvGrpSpPr>
        <p:grpSpPr>
          <a:xfrm rot="6190197">
            <a:off x="7483223" y="1826270"/>
            <a:ext cx="1056457" cy="1858259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7" name="Group 82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87" name="Freeform 6"/>
              <p:cNvSpPr>
                <a:spLocks/>
              </p:cNvSpPr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5" name="Oval 84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8" name="Group 87"/>
          <p:cNvGrpSpPr/>
          <p:nvPr/>
        </p:nvGrpSpPr>
        <p:grpSpPr>
          <a:xfrm rot="17222722">
            <a:off x="7321029" y="2430175"/>
            <a:ext cx="1235980" cy="1866657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9" name="Group 88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92" name="Freeform 5"/>
              <p:cNvSpPr>
                <a:spLocks/>
              </p:cNvSpPr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1" name="Oval 90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831946" y="1635646"/>
            <a:ext cx="668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RCH Id</a:t>
            </a:r>
            <a:endParaRPr lang="id-ID" altLang="en-US" sz="1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2611472" y="1743075"/>
            <a:ext cx="0" cy="832518"/>
          </a:xfrm>
          <a:prstGeom prst="line">
            <a:avLst/>
          </a:prstGeom>
          <a:ln w="12700">
            <a:solidFill>
              <a:srgbClr val="7030A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8"/>
          <p:cNvGrpSpPr/>
          <p:nvPr/>
        </p:nvGrpSpPr>
        <p:grpSpPr>
          <a:xfrm>
            <a:off x="5424447" y="4234886"/>
            <a:ext cx="364959" cy="231495"/>
            <a:chOff x="6351" y="0"/>
            <a:chExt cx="490538" cy="3111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Freeform 144"/>
            <p:cNvSpPr>
              <a:spLocks noEditPoints="1"/>
            </p:cNvSpPr>
            <p:nvPr/>
          </p:nvSpPr>
          <p:spPr bwMode="auto">
            <a:xfrm>
              <a:off x="6351" y="0"/>
              <a:ext cx="490538" cy="311150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1" name="Freeform 145"/>
            <p:cNvSpPr>
              <a:spLocks/>
            </p:cNvSpPr>
            <p:nvPr/>
          </p:nvSpPr>
          <p:spPr bwMode="auto">
            <a:xfrm>
              <a:off x="190501" y="93663"/>
              <a:ext cx="68263" cy="69850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2" name="Freeform 146"/>
            <p:cNvSpPr>
              <a:spLocks noEditPoints="1"/>
            </p:cNvSpPr>
            <p:nvPr/>
          </p:nvSpPr>
          <p:spPr bwMode="auto">
            <a:xfrm>
              <a:off x="144463" y="46038"/>
              <a:ext cx="214313" cy="219075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2" name="Group 113"/>
          <p:cNvGrpSpPr/>
          <p:nvPr/>
        </p:nvGrpSpPr>
        <p:grpSpPr>
          <a:xfrm>
            <a:off x="3134849" y="4106341"/>
            <a:ext cx="201366" cy="289405"/>
            <a:chOff x="-1588" y="-3175"/>
            <a:chExt cx="341313" cy="490538"/>
          </a:xfrm>
          <a:solidFill>
            <a:srgbClr val="7030A0"/>
          </a:solidFill>
        </p:grpSpPr>
        <p:sp>
          <p:nvSpPr>
            <p:cNvPr id="115" name="Freeform 29"/>
            <p:cNvSpPr>
              <a:spLocks noEditPoints="1"/>
            </p:cNvSpPr>
            <p:nvPr/>
          </p:nvSpPr>
          <p:spPr bwMode="auto">
            <a:xfrm>
              <a:off x="-1588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76200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oup 116"/>
          <p:cNvGrpSpPr/>
          <p:nvPr/>
        </p:nvGrpSpPr>
        <p:grpSpPr>
          <a:xfrm>
            <a:off x="2256095" y="1943423"/>
            <a:ext cx="288740" cy="275627"/>
            <a:chOff x="1588" y="6351"/>
            <a:chExt cx="492125" cy="490538"/>
          </a:xfrm>
          <a:solidFill>
            <a:srgbClr val="7030A0"/>
          </a:solidFill>
        </p:grpSpPr>
        <p:sp>
          <p:nvSpPr>
            <p:cNvPr id="118" name="Freeform 34"/>
            <p:cNvSpPr>
              <a:spLocks noEditPoints="1"/>
            </p:cNvSpPr>
            <p:nvPr/>
          </p:nvSpPr>
          <p:spPr bwMode="auto">
            <a:xfrm>
              <a:off x="1588" y="6351"/>
              <a:ext cx="492125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293688" y="190501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293688" y="1444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293688" y="98426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123826" y="4206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123826" y="374651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123826" y="32861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293688" y="4206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293688" y="374651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7" name="Freeform 43"/>
            <p:cNvSpPr>
              <a:spLocks/>
            </p:cNvSpPr>
            <p:nvPr/>
          </p:nvSpPr>
          <p:spPr bwMode="auto">
            <a:xfrm>
              <a:off x="293688" y="32861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8" name="Freeform 44"/>
            <p:cNvSpPr>
              <a:spLocks/>
            </p:cNvSpPr>
            <p:nvPr/>
          </p:nvSpPr>
          <p:spPr bwMode="auto">
            <a:xfrm>
              <a:off x="123826" y="236538"/>
              <a:ext cx="307975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9" name="Freeform 45"/>
            <p:cNvSpPr>
              <a:spLocks/>
            </p:cNvSpPr>
            <p:nvPr/>
          </p:nvSpPr>
          <p:spPr bwMode="auto">
            <a:xfrm>
              <a:off x="123826" y="282576"/>
              <a:ext cx="307975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0" name="Freeform 46"/>
            <p:cNvSpPr>
              <a:spLocks noEditPoints="1"/>
            </p:cNvSpPr>
            <p:nvPr/>
          </p:nvSpPr>
          <p:spPr bwMode="auto">
            <a:xfrm>
              <a:off x="123826" y="66676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6728490" y="1631803"/>
            <a:ext cx="732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Child Id</a:t>
            </a:r>
            <a:endParaRPr lang="id-ID" altLang="en-US" sz="1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508016" y="1739232"/>
            <a:ext cx="0" cy="83251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8"/>
          <p:cNvGrpSpPr/>
          <p:nvPr/>
        </p:nvGrpSpPr>
        <p:grpSpPr>
          <a:xfrm>
            <a:off x="7152639" y="1939580"/>
            <a:ext cx="288740" cy="275627"/>
            <a:chOff x="1588" y="6351"/>
            <a:chExt cx="492125" cy="490538"/>
          </a:xfrm>
          <a:solidFill>
            <a:srgbClr val="00B0F0"/>
          </a:solidFill>
        </p:grpSpPr>
        <p:sp>
          <p:nvSpPr>
            <p:cNvPr id="140" name="Freeform 34"/>
            <p:cNvSpPr>
              <a:spLocks noEditPoints="1"/>
            </p:cNvSpPr>
            <p:nvPr/>
          </p:nvSpPr>
          <p:spPr bwMode="auto">
            <a:xfrm>
              <a:off x="1588" y="6351"/>
              <a:ext cx="492125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1" name="Freeform 35"/>
            <p:cNvSpPr>
              <a:spLocks/>
            </p:cNvSpPr>
            <p:nvPr/>
          </p:nvSpPr>
          <p:spPr bwMode="auto">
            <a:xfrm>
              <a:off x="293688" y="190501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2" name="Freeform 36"/>
            <p:cNvSpPr>
              <a:spLocks/>
            </p:cNvSpPr>
            <p:nvPr/>
          </p:nvSpPr>
          <p:spPr bwMode="auto">
            <a:xfrm>
              <a:off x="293688" y="1444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3" name="Freeform 37"/>
            <p:cNvSpPr>
              <a:spLocks/>
            </p:cNvSpPr>
            <p:nvPr/>
          </p:nvSpPr>
          <p:spPr bwMode="auto">
            <a:xfrm>
              <a:off x="293688" y="98426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4" name="Freeform 38"/>
            <p:cNvSpPr>
              <a:spLocks/>
            </p:cNvSpPr>
            <p:nvPr/>
          </p:nvSpPr>
          <p:spPr bwMode="auto">
            <a:xfrm>
              <a:off x="123826" y="4206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123826" y="374651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123826" y="32861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293688" y="4206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293688" y="374651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293688" y="32861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123826" y="236538"/>
              <a:ext cx="307975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1" name="Freeform 45"/>
            <p:cNvSpPr>
              <a:spLocks/>
            </p:cNvSpPr>
            <p:nvPr/>
          </p:nvSpPr>
          <p:spPr bwMode="auto">
            <a:xfrm>
              <a:off x="123826" y="282576"/>
              <a:ext cx="307975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2" name="Freeform 46"/>
            <p:cNvSpPr>
              <a:spLocks noEditPoints="1"/>
            </p:cNvSpPr>
            <p:nvPr/>
          </p:nvSpPr>
          <p:spPr bwMode="auto">
            <a:xfrm>
              <a:off x="123826" y="66676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6" name="Group 166"/>
          <p:cNvGrpSpPr>
            <a:grpSpLocks/>
          </p:cNvGrpSpPr>
          <p:nvPr/>
        </p:nvGrpSpPr>
        <p:grpSpPr bwMode="auto">
          <a:xfrm>
            <a:off x="341437" y="2571751"/>
            <a:ext cx="1072269" cy="1112936"/>
            <a:chOff x="2958135" y="3647550"/>
            <a:chExt cx="962815" cy="1019451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2958135" y="3647550"/>
              <a:ext cx="962815" cy="1019451"/>
              <a:chOff x="1664677" y="1949380"/>
              <a:chExt cx="1195754" cy="1266093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1664722" y="2020450"/>
                <a:ext cx="1196983" cy="119502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1664722" y="1949380"/>
                <a:ext cx="1196983" cy="1195023"/>
              </a:xfrm>
              <a:prstGeom prst="roundRect">
                <a:avLst/>
              </a:prstGeom>
              <a:solidFill>
                <a:srgbClr val="ACDD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  <p:sp>
          <p:nvSpPr>
            <p:cNvPr id="169" name="TextBox 48"/>
            <p:cNvSpPr txBox="1">
              <a:spLocks noChangeArrowheads="1"/>
            </p:cNvSpPr>
            <p:nvPr/>
          </p:nvSpPr>
          <p:spPr bwMode="auto">
            <a:xfrm>
              <a:off x="3057012" y="3715538"/>
              <a:ext cx="740759" cy="59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b="1" dirty="0" smtClean="0">
                  <a:latin typeface="Calibri" pitchFamily="34" charset="0"/>
                  <a:ea typeface="ＭＳ Ｐゴシック" pitchFamily="34" charset="-128"/>
                </a:rPr>
                <a:t>Village</a:t>
              </a:r>
            </a:p>
            <a:p>
              <a:pPr algn="ctr" eaLnBrk="1" hangingPunct="1"/>
              <a:r>
                <a:rPr lang="en-US" altLang="en-US" b="1" dirty="0" smtClean="0">
                  <a:latin typeface="Calibri" pitchFamily="34" charset="0"/>
                  <a:ea typeface="ＭＳ Ｐゴシック" pitchFamily="34" charset="-128"/>
                </a:rPr>
                <a:t>Profile</a:t>
              </a:r>
              <a:endParaRPr lang="id-ID" altLang="en-US" b="1" dirty="0"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cxnSp>
        <p:nvCxnSpPr>
          <p:cNvPr id="172" name="Straight Connector 171"/>
          <p:cNvCxnSpPr>
            <a:endCxn id="171" idx="0"/>
          </p:cNvCxnSpPr>
          <p:nvPr/>
        </p:nvCxnSpPr>
        <p:spPr>
          <a:xfrm>
            <a:off x="866141" y="1703425"/>
            <a:ext cx="12022" cy="868326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-36512" y="1616482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One time </a:t>
            </a:r>
          </a:p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activity</a:t>
            </a:r>
            <a:endParaRPr lang="id-ID" altLang="en-US" sz="1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8" name="Group 173"/>
          <p:cNvGrpSpPr/>
          <p:nvPr/>
        </p:nvGrpSpPr>
        <p:grpSpPr>
          <a:xfrm>
            <a:off x="566321" y="1817918"/>
            <a:ext cx="301372" cy="300518"/>
            <a:chOff x="-31750" y="-28574"/>
            <a:chExt cx="560388" cy="558799"/>
          </a:xfrm>
          <a:solidFill>
            <a:schemeClr val="accent3"/>
          </a:solidFill>
        </p:grpSpPr>
        <p:sp>
          <p:nvSpPr>
            <p:cNvPr id="175" name="Freeform 54"/>
            <p:cNvSpPr>
              <a:spLocks noEditPoints="1"/>
            </p:cNvSpPr>
            <p:nvPr/>
          </p:nvSpPr>
          <p:spPr bwMode="auto">
            <a:xfrm>
              <a:off x="-31750" y="-28574"/>
              <a:ext cx="560388" cy="558799"/>
            </a:xfrm>
            <a:custGeom>
              <a:avLst/>
              <a:gdLst>
                <a:gd name="T0" fmla="*/ 97 w 146"/>
                <a:gd name="T1" fmla="*/ 14 h 146"/>
                <a:gd name="T2" fmla="*/ 14 w 146"/>
                <a:gd name="T3" fmla="*/ 49 h 146"/>
                <a:gd name="T4" fmla="*/ 49 w 146"/>
                <a:gd name="T5" fmla="*/ 132 h 146"/>
                <a:gd name="T6" fmla="*/ 132 w 146"/>
                <a:gd name="T7" fmla="*/ 97 h 146"/>
                <a:gd name="T8" fmla="*/ 97 w 146"/>
                <a:gd name="T9" fmla="*/ 14 h 146"/>
                <a:gd name="T10" fmla="*/ 52 w 146"/>
                <a:gd name="T11" fmla="*/ 125 h 146"/>
                <a:gd name="T12" fmla="*/ 21 w 146"/>
                <a:gd name="T13" fmla="*/ 52 h 146"/>
                <a:gd name="T14" fmla="*/ 94 w 146"/>
                <a:gd name="T15" fmla="*/ 21 h 146"/>
                <a:gd name="T16" fmla="*/ 125 w 146"/>
                <a:gd name="T17" fmla="*/ 94 h 146"/>
                <a:gd name="T18" fmla="*/ 52 w 146"/>
                <a:gd name="T19" fmla="*/ 1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6">
                  <a:moveTo>
                    <a:pt x="97" y="14"/>
                  </a:moveTo>
                  <a:cubicBezTo>
                    <a:pt x="64" y="0"/>
                    <a:pt x="27" y="16"/>
                    <a:pt x="14" y="49"/>
                  </a:cubicBezTo>
                  <a:cubicBezTo>
                    <a:pt x="0" y="82"/>
                    <a:pt x="16" y="119"/>
                    <a:pt x="49" y="132"/>
                  </a:cubicBezTo>
                  <a:cubicBezTo>
                    <a:pt x="82" y="146"/>
                    <a:pt x="119" y="130"/>
                    <a:pt x="132" y="97"/>
                  </a:cubicBezTo>
                  <a:cubicBezTo>
                    <a:pt x="146" y="64"/>
                    <a:pt x="130" y="27"/>
                    <a:pt x="97" y="14"/>
                  </a:cubicBezTo>
                  <a:close/>
                  <a:moveTo>
                    <a:pt x="52" y="125"/>
                  </a:moveTo>
                  <a:cubicBezTo>
                    <a:pt x="24" y="114"/>
                    <a:pt x="10" y="81"/>
                    <a:pt x="21" y="52"/>
                  </a:cubicBezTo>
                  <a:cubicBezTo>
                    <a:pt x="33" y="24"/>
                    <a:pt x="65" y="10"/>
                    <a:pt x="94" y="21"/>
                  </a:cubicBezTo>
                  <a:cubicBezTo>
                    <a:pt x="123" y="33"/>
                    <a:pt x="136" y="65"/>
                    <a:pt x="125" y="94"/>
                  </a:cubicBezTo>
                  <a:cubicBezTo>
                    <a:pt x="114" y="123"/>
                    <a:pt x="81" y="136"/>
                    <a:pt x="52" y="12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6" name="Freeform 55"/>
            <p:cNvSpPr>
              <a:spLocks noEditPoints="1"/>
            </p:cNvSpPr>
            <p:nvPr/>
          </p:nvSpPr>
          <p:spPr bwMode="auto">
            <a:xfrm>
              <a:off x="214313" y="215900"/>
              <a:ext cx="68263" cy="68262"/>
            </a:xfrm>
            <a:custGeom>
              <a:avLst/>
              <a:gdLst>
                <a:gd name="T0" fmla="*/ 12 w 18"/>
                <a:gd name="T1" fmla="*/ 2 h 18"/>
                <a:gd name="T2" fmla="*/ 2 w 18"/>
                <a:gd name="T3" fmla="*/ 6 h 18"/>
                <a:gd name="T4" fmla="*/ 6 w 18"/>
                <a:gd name="T5" fmla="*/ 16 h 18"/>
                <a:gd name="T6" fmla="*/ 16 w 18"/>
                <a:gd name="T7" fmla="*/ 12 h 18"/>
                <a:gd name="T8" fmla="*/ 12 w 18"/>
                <a:gd name="T9" fmla="*/ 2 h 18"/>
                <a:gd name="T10" fmla="*/ 8 w 18"/>
                <a:gd name="T11" fmla="*/ 13 h 18"/>
                <a:gd name="T12" fmla="*/ 5 w 18"/>
                <a:gd name="T13" fmla="*/ 8 h 18"/>
                <a:gd name="T14" fmla="*/ 11 w 18"/>
                <a:gd name="T15" fmla="*/ 5 h 18"/>
                <a:gd name="T16" fmla="*/ 13 w 18"/>
                <a:gd name="T17" fmla="*/ 11 h 18"/>
                <a:gd name="T18" fmla="*/ 8 w 18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2" y="2"/>
                  </a:move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10" y="18"/>
                    <a:pt x="15" y="16"/>
                    <a:pt x="16" y="12"/>
                  </a:cubicBezTo>
                  <a:cubicBezTo>
                    <a:pt x="18" y="8"/>
                    <a:pt x="16" y="3"/>
                    <a:pt x="12" y="2"/>
                  </a:cubicBezTo>
                  <a:close/>
                  <a:moveTo>
                    <a:pt x="8" y="13"/>
                  </a:moveTo>
                  <a:cubicBezTo>
                    <a:pt x="5" y="12"/>
                    <a:pt x="4" y="10"/>
                    <a:pt x="5" y="8"/>
                  </a:cubicBezTo>
                  <a:cubicBezTo>
                    <a:pt x="6" y="5"/>
                    <a:pt x="8" y="4"/>
                    <a:pt x="11" y="5"/>
                  </a:cubicBezTo>
                  <a:cubicBezTo>
                    <a:pt x="13" y="6"/>
                    <a:pt x="14" y="8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7" name="Freeform 56"/>
            <p:cNvSpPr>
              <a:spLocks noEditPoints="1"/>
            </p:cNvSpPr>
            <p:nvPr/>
          </p:nvSpPr>
          <p:spPr bwMode="auto">
            <a:xfrm>
              <a:off x="144463" y="147638"/>
              <a:ext cx="207963" cy="206375"/>
            </a:xfrm>
            <a:custGeom>
              <a:avLst/>
              <a:gdLst>
                <a:gd name="T0" fmla="*/ 36 w 54"/>
                <a:gd name="T1" fmla="*/ 5 h 54"/>
                <a:gd name="T2" fmla="*/ 5 w 54"/>
                <a:gd name="T3" fmla="*/ 18 h 54"/>
                <a:gd name="T4" fmla="*/ 18 w 54"/>
                <a:gd name="T5" fmla="*/ 49 h 54"/>
                <a:gd name="T6" fmla="*/ 49 w 54"/>
                <a:gd name="T7" fmla="*/ 36 h 54"/>
                <a:gd name="T8" fmla="*/ 36 w 54"/>
                <a:gd name="T9" fmla="*/ 5 h 54"/>
                <a:gd name="T10" fmla="*/ 21 w 54"/>
                <a:gd name="T11" fmla="*/ 42 h 54"/>
                <a:gd name="T12" fmla="*/ 12 w 54"/>
                <a:gd name="T13" fmla="*/ 21 h 54"/>
                <a:gd name="T14" fmla="*/ 33 w 54"/>
                <a:gd name="T15" fmla="*/ 12 h 54"/>
                <a:gd name="T16" fmla="*/ 42 w 54"/>
                <a:gd name="T17" fmla="*/ 33 h 54"/>
                <a:gd name="T18" fmla="*/ 21 w 54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36" y="5"/>
                  </a:moveTo>
                  <a:cubicBezTo>
                    <a:pt x="24" y="0"/>
                    <a:pt x="10" y="6"/>
                    <a:pt x="5" y="18"/>
                  </a:cubicBezTo>
                  <a:cubicBezTo>
                    <a:pt x="0" y="30"/>
                    <a:pt x="6" y="44"/>
                    <a:pt x="18" y="49"/>
                  </a:cubicBezTo>
                  <a:cubicBezTo>
                    <a:pt x="30" y="54"/>
                    <a:pt x="44" y="48"/>
                    <a:pt x="49" y="36"/>
                  </a:cubicBezTo>
                  <a:cubicBezTo>
                    <a:pt x="54" y="24"/>
                    <a:pt x="48" y="10"/>
                    <a:pt x="36" y="5"/>
                  </a:cubicBezTo>
                  <a:close/>
                  <a:moveTo>
                    <a:pt x="21" y="42"/>
                  </a:moveTo>
                  <a:cubicBezTo>
                    <a:pt x="13" y="39"/>
                    <a:pt x="9" y="29"/>
                    <a:pt x="12" y="21"/>
                  </a:cubicBezTo>
                  <a:cubicBezTo>
                    <a:pt x="15" y="13"/>
                    <a:pt x="25" y="9"/>
                    <a:pt x="33" y="12"/>
                  </a:cubicBezTo>
                  <a:cubicBezTo>
                    <a:pt x="41" y="15"/>
                    <a:pt x="45" y="25"/>
                    <a:pt x="42" y="33"/>
                  </a:cubicBezTo>
                  <a:cubicBezTo>
                    <a:pt x="39" y="41"/>
                    <a:pt x="29" y="45"/>
                    <a:pt x="21" y="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8" name="Freeform 57"/>
            <p:cNvSpPr>
              <a:spLocks/>
            </p:cNvSpPr>
            <p:nvPr/>
          </p:nvSpPr>
          <p:spPr bwMode="auto">
            <a:xfrm>
              <a:off x="287338" y="284163"/>
              <a:ext cx="76200" cy="80962"/>
            </a:xfrm>
            <a:custGeom>
              <a:avLst/>
              <a:gdLst>
                <a:gd name="T0" fmla="*/ 20 w 20"/>
                <a:gd name="T1" fmla="*/ 3 h 21"/>
                <a:gd name="T2" fmla="*/ 19 w 20"/>
                <a:gd name="T3" fmla="*/ 0 h 21"/>
                <a:gd name="T4" fmla="*/ 16 w 20"/>
                <a:gd name="T5" fmla="*/ 1 h 21"/>
                <a:gd name="T6" fmla="*/ 16 w 20"/>
                <a:gd name="T7" fmla="*/ 1 h 21"/>
                <a:gd name="T8" fmla="*/ 1 w 20"/>
                <a:gd name="T9" fmla="*/ 17 h 21"/>
                <a:gd name="T10" fmla="*/ 0 w 20"/>
                <a:gd name="T11" fmla="*/ 19 h 21"/>
                <a:gd name="T12" fmla="*/ 3 w 20"/>
                <a:gd name="T13" fmla="*/ 20 h 21"/>
                <a:gd name="T14" fmla="*/ 3 w 20"/>
                <a:gd name="T15" fmla="*/ 20 h 21"/>
                <a:gd name="T16" fmla="*/ 20 w 20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20" y="3"/>
                  </a:move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6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9"/>
                    <a:pt x="8" y="14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0" y="17"/>
                    <a:pt x="16" y="1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9" name="Freeform 58"/>
            <p:cNvSpPr>
              <a:spLocks/>
            </p:cNvSpPr>
            <p:nvPr/>
          </p:nvSpPr>
          <p:spPr bwMode="auto">
            <a:xfrm>
              <a:off x="309563" y="307975"/>
              <a:ext cx="112713" cy="114300"/>
            </a:xfrm>
            <a:custGeom>
              <a:avLst/>
              <a:gdLst>
                <a:gd name="T0" fmla="*/ 27 w 29"/>
                <a:gd name="T1" fmla="*/ 0 h 30"/>
                <a:gd name="T2" fmla="*/ 25 w 29"/>
                <a:gd name="T3" fmla="*/ 1 h 30"/>
                <a:gd name="T4" fmla="*/ 1 w 29"/>
                <a:gd name="T5" fmla="*/ 25 h 30"/>
                <a:gd name="T6" fmla="*/ 0 w 29"/>
                <a:gd name="T7" fmla="*/ 28 h 30"/>
                <a:gd name="T8" fmla="*/ 3 w 29"/>
                <a:gd name="T9" fmla="*/ 29 h 30"/>
                <a:gd name="T10" fmla="*/ 3 w 29"/>
                <a:gd name="T11" fmla="*/ 29 h 30"/>
                <a:gd name="T12" fmla="*/ 29 w 29"/>
                <a:gd name="T13" fmla="*/ 3 h 30"/>
                <a:gd name="T14" fmla="*/ 27 w 2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27" y="0"/>
                  </a:moveTo>
                  <a:cubicBezTo>
                    <a:pt x="26" y="0"/>
                    <a:pt x="25" y="0"/>
                    <a:pt x="25" y="1"/>
                  </a:cubicBezTo>
                  <a:cubicBezTo>
                    <a:pt x="20" y="13"/>
                    <a:pt x="12" y="21"/>
                    <a:pt x="1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2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4" y="24"/>
                    <a:pt x="24" y="15"/>
                    <a:pt x="29" y="3"/>
                  </a:cubicBezTo>
                  <a:cubicBezTo>
                    <a:pt x="29" y="2"/>
                    <a:pt x="2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0" name="Freeform 59"/>
            <p:cNvSpPr>
              <a:spLocks/>
            </p:cNvSpPr>
            <p:nvPr/>
          </p:nvSpPr>
          <p:spPr bwMode="auto">
            <a:xfrm>
              <a:off x="298450" y="296863"/>
              <a:ext cx="96838" cy="95250"/>
            </a:xfrm>
            <a:custGeom>
              <a:avLst/>
              <a:gdLst>
                <a:gd name="T0" fmla="*/ 23 w 25"/>
                <a:gd name="T1" fmla="*/ 0 h 25"/>
                <a:gd name="T2" fmla="*/ 20 w 25"/>
                <a:gd name="T3" fmla="*/ 1 h 25"/>
                <a:gd name="T4" fmla="*/ 1 w 25"/>
                <a:gd name="T5" fmla="*/ 21 h 25"/>
                <a:gd name="T6" fmla="*/ 1 w 25"/>
                <a:gd name="T7" fmla="*/ 21 h 25"/>
                <a:gd name="T8" fmla="*/ 0 w 25"/>
                <a:gd name="T9" fmla="*/ 24 h 25"/>
                <a:gd name="T10" fmla="*/ 3 w 25"/>
                <a:gd name="T11" fmla="*/ 25 h 25"/>
                <a:gd name="T12" fmla="*/ 3 w 25"/>
                <a:gd name="T13" fmla="*/ 25 h 25"/>
                <a:gd name="T14" fmla="*/ 24 w 25"/>
                <a:gd name="T15" fmla="*/ 3 h 25"/>
                <a:gd name="T16" fmla="*/ 2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17" y="11"/>
                    <a:pt x="10" y="17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2" y="21"/>
                    <a:pt x="20" y="13"/>
                    <a:pt x="24" y="3"/>
                  </a:cubicBezTo>
                  <a:cubicBezTo>
                    <a:pt x="25" y="2"/>
                    <a:pt x="24" y="1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1" name="Freeform 60"/>
            <p:cNvSpPr>
              <a:spLocks/>
            </p:cNvSpPr>
            <p:nvPr/>
          </p:nvSpPr>
          <p:spPr bwMode="auto">
            <a:xfrm>
              <a:off x="133350" y="134938"/>
              <a:ext cx="77788" cy="80962"/>
            </a:xfrm>
            <a:custGeom>
              <a:avLst/>
              <a:gdLst>
                <a:gd name="T0" fmla="*/ 20 w 20"/>
                <a:gd name="T1" fmla="*/ 2 h 21"/>
                <a:gd name="T2" fmla="*/ 17 w 20"/>
                <a:gd name="T3" fmla="*/ 1 h 21"/>
                <a:gd name="T4" fmla="*/ 17 w 20"/>
                <a:gd name="T5" fmla="*/ 1 h 21"/>
                <a:gd name="T6" fmla="*/ 0 w 20"/>
                <a:gd name="T7" fmla="*/ 18 h 21"/>
                <a:gd name="T8" fmla="*/ 0 w 20"/>
                <a:gd name="T9" fmla="*/ 18 h 21"/>
                <a:gd name="T10" fmla="*/ 1 w 20"/>
                <a:gd name="T11" fmla="*/ 21 h 21"/>
                <a:gd name="T12" fmla="*/ 4 w 20"/>
                <a:gd name="T13" fmla="*/ 20 h 21"/>
                <a:gd name="T14" fmla="*/ 4 w 20"/>
                <a:gd name="T15" fmla="*/ 20 h 21"/>
                <a:gd name="T16" fmla="*/ 19 w 20"/>
                <a:gd name="T17" fmla="*/ 4 h 21"/>
                <a:gd name="T18" fmla="*/ 20 w 20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"/>
                  </a:moveTo>
                  <a:cubicBezTo>
                    <a:pt x="20" y="1"/>
                    <a:pt x="18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0" y="4"/>
                    <a:pt x="4" y="1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2"/>
                    <a:pt x="12" y="7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2" name="Freeform 61"/>
            <p:cNvSpPr>
              <a:spLocks/>
            </p:cNvSpPr>
            <p:nvPr/>
          </p:nvSpPr>
          <p:spPr bwMode="auto">
            <a:xfrm>
              <a:off x="76200" y="77788"/>
              <a:ext cx="111125" cy="115887"/>
            </a:xfrm>
            <a:custGeom>
              <a:avLst/>
              <a:gdLst>
                <a:gd name="T0" fmla="*/ 29 w 29"/>
                <a:gd name="T1" fmla="*/ 2 h 30"/>
                <a:gd name="T2" fmla="*/ 26 w 29"/>
                <a:gd name="T3" fmla="*/ 1 h 30"/>
                <a:gd name="T4" fmla="*/ 26 w 29"/>
                <a:gd name="T5" fmla="*/ 1 h 30"/>
                <a:gd name="T6" fmla="*/ 0 w 29"/>
                <a:gd name="T7" fmla="*/ 27 h 30"/>
                <a:gd name="T8" fmla="*/ 2 w 29"/>
                <a:gd name="T9" fmla="*/ 30 h 30"/>
                <a:gd name="T10" fmla="*/ 4 w 29"/>
                <a:gd name="T11" fmla="*/ 29 h 30"/>
                <a:gd name="T12" fmla="*/ 28 w 29"/>
                <a:gd name="T13" fmla="*/ 5 h 30"/>
                <a:gd name="T14" fmla="*/ 29 w 29"/>
                <a:gd name="T1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29" y="2"/>
                  </a:moveTo>
                  <a:cubicBezTo>
                    <a:pt x="28" y="1"/>
                    <a:pt x="27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6"/>
                    <a:pt x="5" y="15"/>
                    <a:pt x="0" y="27"/>
                  </a:cubicBezTo>
                  <a:cubicBezTo>
                    <a:pt x="0" y="28"/>
                    <a:pt x="1" y="29"/>
                    <a:pt x="2" y="30"/>
                  </a:cubicBezTo>
                  <a:cubicBezTo>
                    <a:pt x="3" y="30"/>
                    <a:pt x="4" y="30"/>
                    <a:pt x="4" y="29"/>
                  </a:cubicBezTo>
                  <a:cubicBezTo>
                    <a:pt x="9" y="17"/>
                    <a:pt x="17" y="9"/>
                    <a:pt x="28" y="5"/>
                  </a:cubicBezTo>
                  <a:cubicBezTo>
                    <a:pt x="29" y="4"/>
                    <a:pt x="29" y="3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3" name="Freeform 62"/>
            <p:cNvSpPr>
              <a:spLocks/>
            </p:cNvSpPr>
            <p:nvPr/>
          </p:nvSpPr>
          <p:spPr bwMode="auto">
            <a:xfrm>
              <a:off x="103188" y="109538"/>
              <a:ext cx="95250" cy="95250"/>
            </a:xfrm>
            <a:custGeom>
              <a:avLst/>
              <a:gdLst>
                <a:gd name="T0" fmla="*/ 24 w 25"/>
                <a:gd name="T1" fmla="*/ 4 h 25"/>
                <a:gd name="T2" fmla="*/ 25 w 25"/>
                <a:gd name="T3" fmla="*/ 1 h 25"/>
                <a:gd name="T4" fmla="*/ 22 w 25"/>
                <a:gd name="T5" fmla="*/ 0 h 25"/>
                <a:gd name="T6" fmla="*/ 22 w 25"/>
                <a:gd name="T7" fmla="*/ 0 h 25"/>
                <a:gd name="T8" fmla="*/ 1 w 25"/>
                <a:gd name="T9" fmla="*/ 22 h 25"/>
                <a:gd name="T10" fmla="*/ 2 w 25"/>
                <a:gd name="T11" fmla="*/ 25 h 25"/>
                <a:gd name="T12" fmla="*/ 5 w 25"/>
                <a:gd name="T13" fmla="*/ 24 h 25"/>
                <a:gd name="T14" fmla="*/ 24 w 25"/>
                <a:gd name="T1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24" y="4"/>
                  </a:moveTo>
                  <a:cubicBezTo>
                    <a:pt x="25" y="3"/>
                    <a:pt x="25" y="2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4"/>
                    <a:pt x="5" y="12"/>
                    <a:pt x="1" y="22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8" y="14"/>
                    <a:pt x="15" y="8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89" name="Straight Connector 188"/>
          <p:cNvCxnSpPr/>
          <p:nvPr/>
        </p:nvCxnSpPr>
        <p:spPr>
          <a:xfrm>
            <a:off x="1507555" y="3075806"/>
            <a:ext cx="708431" cy="0"/>
          </a:xfrm>
          <a:prstGeom prst="line">
            <a:avLst/>
          </a:prstGeom>
          <a:ln w="57150">
            <a:solidFill>
              <a:srgbClr val="ACDD0A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810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8642E-6 L 0.36719 -3.08642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3.7037E-7 L 0.35938 3.7037E-7 " pathEditMode="relative" rAng="0" ptsTypes="AA">
                                      <p:cBhvr>
                                        <p:cTn id="88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3827E-7 L 0.35 4.93827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0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19 -3.08642E-6 L -2.77778E-7 -3.08642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38 3.7037E-7 L 0 3.7037E-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4.93827E-7 L 4.44444E-6 4.93827E-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5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4" grpId="0"/>
      <p:bldP spid="15" grpId="0"/>
      <p:bldP spid="37" grpId="0"/>
      <p:bldP spid="39" grpId="0"/>
      <p:bldP spid="41" grpId="0"/>
      <p:bldP spid="43" grpId="0"/>
      <p:bldP spid="96" grpId="0"/>
      <p:bldP spid="96" grpId="1"/>
      <p:bldP spid="96" grpId="2"/>
      <p:bldP spid="137" grpId="0"/>
      <p:bldP spid="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59832" y="555526"/>
            <a:ext cx="2924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Major advantages over MCTS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5816" y="0"/>
            <a:ext cx="31877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</a:rPr>
              <a:t>RCH Application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673"/>
              </p:ext>
            </p:extLst>
          </p:nvPr>
        </p:nvGraphicFramePr>
        <p:xfrm>
          <a:off x="179512" y="915566"/>
          <a:ext cx="8964488" cy="39936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096344"/>
                <a:gridCol w="5868144"/>
              </a:tblGrid>
              <a:tr h="39662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re-registration of PW</a:t>
                      </a:r>
                      <a:endParaRPr lang="id-ID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dirty="0" smtClean="0">
                          <a:ln>
                            <a:noFill/>
                          </a:ln>
                          <a:solidFill>
                            <a:srgbClr val="ACDD0A"/>
                          </a:solidFill>
                        </a:rPr>
                        <a:t>Once a beneficiary is registered as a Eligible couple. The RCH id no. of woman will remain the same throughout her span of reproductive period up to the age of 49 Years</a:t>
                      </a:r>
                      <a:endParaRPr lang="id-ID" altLang="en-US" sz="1500" dirty="0" smtClean="0">
                        <a:ln>
                          <a:noFill/>
                        </a:ln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Village level registration</a:t>
                      </a:r>
                      <a:endParaRPr lang="id-ID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dirty="0" smtClean="0">
                          <a:ln>
                            <a:noFill/>
                          </a:ln>
                          <a:solidFill>
                            <a:srgbClr val="ACDD0A"/>
                          </a:solidFill>
                        </a:rPr>
                        <a:t>Village level registration helps in capturing real-time data of beneficiaries</a:t>
                      </a:r>
                      <a:endParaRPr lang="id-ID" altLang="en-US" sz="1500" dirty="0" smtClean="0">
                        <a:ln>
                          <a:noFill/>
                        </a:ln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 State Migration</a:t>
                      </a:r>
                      <a:endParaRPr lang="id-ID" alt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dirty="0" smtClean="0">
                          <a:ln>
                            <a:noFill/>
                          </a:ln>
                          <a:solidFill>
                            <a:srgbClr val="ACDD0A"/>
                          </a:solidFill>
                        </a:rPr>
                        <a:t>RCH Application has 12 Digits out of which 9 digits are running numbers which are accessible through the State / UT’s removing the need of migration in and migration out</a:t>
                      </a:r>
                      <a:endParaRPr lang="id-ID" altLang="en-US" sz="1500" dirty="0" smtClean="0">
                        <a:ln>
                          <a:noFill/>
                        </a:ln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Better Work plan</a:t>
                      </a:r>
                      <a:endParaRPr lang="id-ID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dirty="0" smtClean="0">
                          <a:ln>
                            <a:noFill/>
                          </a:ln>
                          <a:solidFill>
                            <a:srgbClr val="ACDD0A"/>
                          </a:solidFill>
                        </a:rPr>
                        <a:t>Each work plan would be generated with Work plan ID, provisioning DEO to update all beneficiaries in a single click. </a:t>
                      </a:r>
                      <a:endParaRPr lang="id-ID" altLang="en-US" sz="1500" dirty="0" smtClean="0">
                        <a:ln>
                          <a:noFill/>
                        </a:ln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Dynamic &amp; Analytic Reports</a:t>
                      </a:r>
                      <a:endParaRPr lang="id-ID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dirty="0" smtClean="0">
                          <a:ln>
                            <a:noFill/>
                          </a:ln>
                          <a:solidFill>
                            <a:srgbClr val="ACDD0A"/>
                          </a:solidFill>
                        </a:rPr>
                        <a:t>RCH portal has the provision of dynamic &amp; Analytic reports providing an ease of access and insights of data</a:t>
                      </a:r>
                      <a:endParaRPr lang="id-ID" altLang="en-US" sz="1500" dirty="0" smtClean="0">
                        <a:ln>
                          <a:noFill/>
                        </a:ln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Cloud based solution </a:t>
                      </a:r>
                      <a:endParaRPr lang="id-ID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500" dirty="0" smtClean="0">
                          <a:ln>
                            <a:noFill/>
                          </a:ln>
                          <a:solidFill>
                            <a:srgbClr val="ACDD0A"/>
                          </a:solidFill>
                        </a:rPr>
                        <a:t>The cloud based solution will increase the flexibility, security, scalability and speed of the RCH application </a:t>
                      </a:r>
                      <a:endParaRPr lang="id-ID" altLang="en-US" sz="1500" dirty="0" smtClean="0">
                        <a:ln>
                          <a:noFill/>
                        </a:ln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19256" cy="277143"/>
          </a:xfrm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Salient Features of ANMOL</a:t>
            </a:r>
            <a:endParaRPr lang="en-IN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04673"/>
              </p:ext>
            </p:extLst>
          </p:nvPr>
        </p:nvGraphicFramePr>
        <p:xfrm>
          <a:off x="148690" y="635094"/>
          <a:ext cx="8856984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982"/>
                <a:gridCol w="7386002"/>
              </a:tblGrid>
              <a:tr h="0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ACDD0A"/>
                          </a:solidFill>
                        </a:rPr>
                        <a:t>FEATURE</a:t>
                      </a:r>
                      <a:endParaRPr lang="en-IN" sz="1400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ADVANTAGE</a:t>
                      </a:r>
                      <a:endParaRPr lang="en-IN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1400" b="1" dirty="0" err="1" smtClean="0">
                          <a:solidFill>
                            <a:srgbClr val="ACDD0A"/>
                          </a:solidFill>
                        </a:rPr>
                        <a:t>Aadhaar</a:t>
                      </a:r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 Enabled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Scan the QR code of </a:t>
                      </a:r>
                      <a:r>
                        <a:rPr lang="en-IN" sz="1400" dirty="0" err="1" smtClean="0">
                          <a:solidFill>
                            <a:schemeClr val="bg1"/>
                          </a:solidFill>
                        </a:rPr>
                        <a:t>Aadhaar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 card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to register the beneficiary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Offline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Works in online &amp;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offline mode. Data gets auto sync to server whenever internet connectivity is available.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Dashboard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Ready available- Registration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&amp; service delivery status for 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Family Planning, ANC, Deliveries, PNC, Immunization, Critical Indicator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and KPI fact sheet etc.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RCH register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On the fly generates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RCH register, EC register, PW register, ANC, Delivery &amp; PNC register, High Risk register,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Severe Anaemic register, Child Immunization, LBW child register etc.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VHND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selection of </a:t>
                      </a:r>
                      <a:r>
                        <a:rPr lang="en-IN" sz="1400" u="none" baseline="0" dirty="0" smtClean="0">
                          <a:solidFill>
                            <a:schemeClr val="bg1"/>
                          </a:solidFill>
                        </a:rPr>
                        <a:t>date and place 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generates - 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VHND due list, Logistic planning and Logistic used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Counselling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Empowers ANM with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Video &amp; Audio Counselling, E Book, e Tutorials, User Manual, Case focused counselling.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Work-plan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Sub centre wise, village wise, Service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wise, ANM wise, ASHA wise, Beneficiary wise, High Risk PW wise, LBW child wise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Update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Two way transaction details from TAB to Server both successful and failed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ACDD0A"/>
                          </a:solidFill>
                        </a:rPr>
                        <a:t>Connect</a:t>
                      </a:r>
                      <a:endParaRPr lang="en-IN" sz="1400" b="1" dirty="0">
                        <a:solidFill>
                          <a:srgbClr val="ACDD0A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Directly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connects to beneficiary through Voice, SMS and can share counselling Audio/video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706" marB="45706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3469580" cy="51435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755576" y="123478"/>
            <a:ext cx="1440160" cy="36004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ANM Details</a:t>
            </a:r>
            <a:endParaRPr lang="en-IN" dirty="0"/>
          </a:p>
        </p:txBody>
      </p:sp>
      <p:sp>
        <p:nvSpPr>
          <p:cNvPr id="4" name="Flowchart: Process 3"/>
          <p:cNvSpPr/>
          <p:nvPr/>
        </p:nvSpPr>
        <p:spPr>
          <a:xfrm>
            <a:off x="6876256" y="123478"/>
            <a:ext cx="1728192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Internet Connectivity</a:t>
            </a:r>
            <a:endParaRPr lang="en-IN" dirty="0"/>
          </a:p>
        </p:txBody>
      </p:sp>
      <p:sp>
        <p:nvSpPr>
          <p:cNvPr id="5" name="Flowchart: Process 4"/>
          <p:cNvSpPr/>
          <p:nvPr/>
        </p:nvSpPr>
        <p:spPr>
          <a:xfrm>
            <a:off x="755576" y="699542"/>
            <a:ext cx="1440160" cy="28803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Hierarchy</a:t>
            </a:r>
            <a:endParaRPr lang="en-IN" dirty="0"/>
          </a:p>
        </p:txBody>
      </p:sp>
      <p:sp>
        <p:nvSpPr>
          <p:cNvPr id="6" name="Flowchart: Process 5"/>
          <p:cNvSpPr/>
          <p:nvPr/>
        </p:nvSpPr>
        <p:spPr>
          <a:xfrm>
            <a:off x="6804248" y="1563638"/>
            <a:ext cx="1728192" cy="28803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Indent Logistic</a:t>
            </a:r>
            <a:endParaRPr lang="en-IN" dirty="0"/>
          </a:p>
        </p:txBody>
      </p:sp>
      <p:sp>
        <p:nvSpPr>
          <p:cNvPr id="7" name="Flowchart: Process 6"/>
          <p:cNvSpPr/>
          <p:nvPr/>
        </p:nvSpPr>
        <p:spPr>
          <a:xfrm>
            <a:off x="6948264" y="2571750"/>
            <a:ext cx="1656184" cy="64807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ANM </a:t>
            </a:r>
          </a:p>
          <a:p>
            <a:pPr algn="ctr"/>
            <a:r>
              <a:rPr lang="en-IN" dirty="0" smtClean="0"/>
              <a:t>Data entry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179512" y="1419622"/>
            <a:ext cx="2160240" cy="4320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Count Based Details</a:t>
            </a:r>
            <a:endParaRPr lang="en-IN" dirty="0"/>
          </a:p>
        </p:txBody>
      </p:sp>
      <p:sp>
        <p:nvSpPr>
          <p:cNvPr id="9" name="Flowchart: Process 8"/>
          <p:cNvSpPr/>
          <p:nvPr/>
        </p:nvSpPr>
        <p:spPr>
          <a:xfrm>
            <a:off x="683568" y="3579862"/>
            <a:ext cx="1584176" cy="36004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Video &amp; Audio</a:t>
            </a:r>
            <a:endParaRPr lang="en-IN" dirty="0"/>
          </a:p>
        </p:txBody>
      </p:sp>
      <p:sp>
        <p:nvSpPr>
          <p:cNvPr id="10" name="Flowchart: Process 9"/>
          <p:cNvSpPr/>
          <p:nvPr/>
        </p:nvSpPr>
        <p:spPr>
          <a:xfrm>
            <a:off x="395536" y="4443958"/>
            <a:ext cx="1944216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Pending &amp; Current Work list</a:t>
            </a:r>
            <a:endParaRPr lang="en-IN" dirty="0"/>
          </a:p>
        </p:txBody>
      </p:sp>
      <p:sp>
        <p:nvSpPr>
          <p:cNvPr id="11" name="Flowchart: Process 10"/>
          <p:cNvSpPr/>
          <p:nvPr/>
        </p:nvSpPr>
        <p:spPr>
          <a:xfrm>
            <a:off x="6732240" y="4711452"/>
            <a:ext cx="2195736" cy="4320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Data Upload status</a:t>
            </a:r>
            <a:endParaRPr lang="en-IN" dirty="0"/>
          </a:p>
        </p:txBody>
      </p:sp>
      <p:sp>
        <p:nvSpPr>
          <p:cNvPr id="12" name="Flowchart: Process 11"/>
          <p:cNvSpPr/>
          <p:nvPr/>
        </p:nvSpPr>
        <p:spPr>
          <a:xfrm>
            <a:off x="6876256" y="3507854"/>
            <a:ext cx="2016224" cy="7920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Upload Data from Tab to Portal &amp; Software Update</a:t>
            </a:r>
            <a:endParaRPr lang="en-IN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95736" y="339502"/>
            <a:ext cx="6480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95736" y="843558"/>
            <a:ext cx="684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39752" y="1779662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2843808" y="1131590"/>
            <a:ext cx="2232248" cy="1152128"/>
          </a:xfrm>
          <a:prstGeom prst="flowChartProcess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</a:t>
            </a:r>
            <a:endParaRPr lang="en-IN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39752" y="3723878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39752" y="4515966"/>
            <a:ext cx="2016224" cy="0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652120" y="267494"/>
            <a:ext cx="122413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300192" y="1707654"/>
            <a:ext cx="57606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372200" y="2787774"/>
            <a:ext cx="57606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300192" y="3867894"/>
            <a:ext cx="57606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156176" y="4948014"/>
            <a:ext cx="57606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Process 38"/>
          <p:cNvSpPr/>
          <p:nvPr/>
        </p:nvSpPr>
        <p:spPr>
          <a:xfrm>
            <a:off x="2915816" y="2355726"/>
            <a:ext cx="3456384" cy="1152128"/>
          </a:xfrm>
          <a:prstGeom prst="flowChartProcess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Flowchart: Process 39"/>
          <p:cNvSpPr/>
          <p:nvPr/>
        </p:nvSpPr>
        <p:spPr>
          <a:xfrm>
            <a:off x="179512" y="2211710"/>
            <a:ext cx="2520280" cy="1080120"/>
          </a:xfrm>
          <a:prstGeom prst="flowChartProcess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/>
              <a:t>ANMOL FEATURES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63688" y="123478"/>
            <a:ext cx="597666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Implementation of ANMOL in Andhra Pradesh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179512" y="555526"/>
            <a:ext cx="4536504" cy="3600400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  <a:p>
            <a:pPr algn="ctr"/>
            <a:endParaRPr lang="en-IN" dirty="0" smtClean="0"/>
          </a:p>
          <a:p>
            <a:pPr algn="ctr"/>
            <a:endParaRPr lang="en-IN" b="1" u="sng" dirty="0" smtClean="0">
              <a:solidFill>
                <a:srgbClr val="ACDD0A"/>
              </a:solidFill>
            </a:endParaRPr>
          </a:p>
          <a:p>
            <a:pPr algn="ctr"/>
            <a:r>
              <a:rPr lang="en-IN" b="1" u="sng" dirty="0" smtClean="0">
                <a:solidFill>
                  <a:srgbClr val="ACDD0A"/>
                </a:solidFill>
              </a:rPr>
              <a:t>Implementation</a:t>
            </a:r>
          </a:p>
          <a:p>
            <a:pPr algn="just"/>
            <a:r>
              <a:rPr lang="en-IN" sz="1600" b="1" u="sng" dirty="0" smtClean="0">
                <a:solidFill>
                  <a:srgbClr val="ACDD0A"/>
                </a:solidFill>
              </a:rPr>
              <a:t>Pilot Training Phase – 1</a:t>
            </a:r>
            <a:r>
              <a:rPr lang="en-IN" sz="1600" b="1" u="sng" baseline="30000" dirty="0" smtClean="0">
                <a:solidFill>
                  <a:srgbClr val="ACDD0A"/>
                </a:solidFill>
              </a:rPr>
              <a:t>st</a:t>
            </a:r>
            <a:r>
              <a:rPr lang="en-IN" sz="1600" b="1" u="sng" dirty="0" smtClean="0">
                <a:solidFill>
                  <a:srgbClr val="ACDD0A"/>
                </a:solidFill>
              </a:rPr>
              <a:t> Feb to 6</a:t>
            </a:r>
            <a:r>
              <a:rPr lang="en-IN" sz="1600" b="1" u="sng" baseline="30000" dirty="0" smtClean="0">
                <a:solidFill>
                  <a:srgbClr val="ACDD0A"/>
                </a:solidFill>
              </a:rPr>
              <a:t>th</a:t>
            </a:r>
            <a:r>
              <a:rPr lang="en-IN" sz="1600" b="1" u="sng" dirty="0" smtClean="0">
                <a:solidFill>
                  <a:srgbClr val="ACDD0A"/>
                </a:solidFill>
              </a:rPr>
              <a:t> Feb 2016</a:t>
            </a:r>
          </a:p>
          <a:p>
            <a:pPr algn="just"/>
            <a:r>
              <a:rPr lang="en-IN" sz="1600" dirty="0" smtClean="0"/>
              <a:t>Training in 2 districts (Krishna &amp; Guntur) 31 Block officials | 166 MOIC | 1868 ANM</a:t>
            </a:r>
          </a:p>
          <a:p>
            <a:pPr algn="just"/>
            <a:r>
              <a:rPr lang="en-US" altLang="en-US" sz="1600" b="1" u="sng" dirty="0" smtClean="0">
                <a:solidFill>
                  <a:srgbClr val="ACDD0A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Pilot implementation - By 28</a:t>
            </a:r>
            <a:r>
              <a:rPr lang="en-US" altLang="en-US" sz="1600" b="1" u="sng" baseline="30000" dirty="0" smtClean="0">
                <a:solidFill>
                  <a:srgbClr val="ACDD0A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</a:t>
            </a:r>
            <a:r>
              <a:rPr lang="en-US" altLang="en-US" sz="1600" b="1" u="sng" dirty="0" smtClean="0">
                <a:solidFill>
                  <a:srgbClr val="ACDD0A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Feb 2016</a:t>
            </a:r>
          </a:p>
          <a:p>
            <a:pPr algn="just"/>
            <a:r>
              <a:rPr lang="en-US" alt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More than 134 Issues and requirements from fields were addressed and stable version of </a:t>
            </a:r>
            <a:r>
              <a:rPr lang="en-US" alt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Anmol</a:t>
            </a:r>
            <a:r>
              <a:rPr lang="en-US" alt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1.0.12 was released</a:t>
            </a:r>
            <a:endParaRPr lang="en-IN" altLang="en-US" sz="1600" dirty="0" smtClean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1600" b="1" u="sng" dirty="0" smtClean="0">
                <a:solidFill>
                  <a:srgbClr val="ACDD0A"/>
                </a:solidFill>
              </a:rPr>
              <a:t>User Acceptance Test – By 2</a:t>
            </a:r>
            <a:r>
              <a:rPr lang="en-US" altLang="en-US" sz="1600" b="1" u="sng" baseline="30000" dirty="0" smtClean="0">
                <a:solidFill>
                  <a:srgbClr val="ACDD0A"/>
                </a:solidFill>
              </a:rPr>
              <a:t>nd</a:t>
            </a:r>
            <a:r>
              <a:rPr lang="en-US" altLang="en-US" sz="1600" b="1" u="sng" dirty="0" smtClean="0">
                <a:solidFill>
                  <a:srgbClr val="ACDD0A"/>
                </a:solidFill>
              </a:rPr>
              <a:t> March 2016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schemeClr val="bg1"/>
                </a:solidFill>
              </a:rPr>
              <a:t>UAT by 29 ANM’s was taken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1600" b="1" u="sng" dirty="0" smtClean="0">
                <a:solidFill>
                  <a:srgbClr val="ACDD0A"/>
                </a:solidFill>
              </a:rPr>
              <a:t>Rollout Phase – 14</a:t>
            </a:r>
            <a:r>
              <a:rPr lang="en-US" altLang="en-US" sz="1600" b="1" u="sng" baseline="30000" dirty="0" smtClean="0">
                <a:solidFill>
                  <a:srgbClr val="ACDD0A"/>
                </a:solidFill>
              </a:rPr>
              <a:t>th</a:t>
            </a:r>
            <a:r>
              <a:rPr lang="en-US" altLang="en-US" sz="1600" b="1" u="sng" dirty="0" smtClean="0">
                <a:solidFill>
                  <a:srgbClr val="ACDD0A"/>
                </a:solidFill>
              </a:rPr>
              <a:t> March to 29</a:t>
            </a:r>
            <a:r>
              <a:rPr lang="en-US" altLang="en-US" sz="1600" b="1" u="sng" baseline="30000" dirty="0" smtClean="0">
                <a:solidFill>
                  <a:srgbClr val="ACDD0A"/>
                </a:solidFill>
              </a:rPr>
              <a:t>th</a:t>
            </a:r>
            <a:r>
              <a:rPr lang="en-US" altLang="en-US" sz="1600" b="1" u="sng" dirty="0" smtClean="0">
                <a:solidFill>
                  <a:srgbClr val="ACDD0A"/>
                </a:solidFill>
              </a:rPr>
              <a:t> March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schemeClr val="bg1"/>
                </a:solidFill>
              </a:rPr>
              <a:t>Live Districts – 13 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schemeClr val="bg1"/>
                </a:solidFill>
              </a:rPr>
              <a:t>ANM Online using ANMOL – 11,697   </a:t>
            </a:r>
            <a:endParaRPr lang="en-IN" altLang="en-US" sz="1600" dirty="0" smtClean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20" name="Flowchart: Process 19"/>
          <p:cNvSpPr/>
          <p:nvPr/>
        </p:nvSpPr>
        <p:spPr>
          <a:xfrm>
            <a:off x="4788024" y="555526"/>
            <a:ext cx="4355976" cy="4587974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  <a:p>
            <a:pPr algn="ctr"/>
            <a:r>
              <a:rPr lang="en-IN" sz="1600" b="1" u="sng" dirty="0" smtClean="0">
                <a:solidFill>
                  <a:srgbClr val="ACDD0A"/>
                </a:solidFill>
              </a:rPr>
              <a:t>Rollout &amp; Deployment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600" dirty="0" smtClean="0"/>
              <a:t>From each District </a:t>
            </a:r>
            <a:r>
              <a:rPr lang="en-IN" sz="1600" dirty="0" smtClean="0">
                <a:solidFill>
                  <a:srgbClr val="ACDD0A"/>
                </a:solidFill>
              </a:rPr>
              <a:t>10 Master Trainers </a:t>
            </a:r>
            <a:r>
              <a:rPr lang="en-IN" sz="1600" dirty="0" smtClean="0"/>
              <a:t>were  identified – Total 130 – trained for 2 days March 11</a:t>
            </a:r>
            <a:r>
              <a:rPr lang="en-IN" sz="1600" baseline="30000" dirty="0" smtClean="0"/>
              <a:t>th</a:t>
            </a:r>
            <a:r>
              <a:rPr lang="en-IN" sz="1600" dirty="0" smtClean="0"/>
              <a:t> and 12</a:t>
            </a:r>
            <a:r>
              <a:rPr lang="en-IN" sz="1600" baseline="30000" dirty="0" smtClean="0"/>
              <a:t>th</a:t>
            </a:r>
            <a:r>
              <a:rPr lang="en-IN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600" dirty="0" smtClean="0">
                <a:solidFill>
                  <a:srgbClr val="ACDD0A"/>
                </a:solidFill>
              </a:rPr>
              <a:t>Two teams (each team of 2 State officials + 2 </a:t>
            </a:r>
            <a:r>
              <a:rPr lang="en-IN" sz="1600" dirty="0" err="1" smtClean="0">
                <a:solidFill>
                  <a:srgbClr val="ACDD0A"/>
                </a:solidFill>
              </a:rPr>
              <a:t>GoI</a:t>
            </a:r>
            <a:r>
              <a:rPr lang="en-IN" sz="1600" dirty="0" smtClean="0">
                <a:solidFill>
                  <a:srgbClr val="ACDD0A"/>
                </a:solidFill>
              </a:rPr>
              <a:t> representatives</a:t>
            </a:r>
            <a:r>
              <a:rPr lang="en-IN" sz="1600" dirty="0" smtClean="0"/>
              <a:t>) rolled out the application in 13 districts from 14</a:t>
            </a:r>
            <a:r>
              <a:rPr lang="en-IN" sz="1600" baseline="30000" dirty="0" smtClean="0"/>
              <a:t>th</a:t>
            </a:r>
            <a:r>
              <a:rPr lang="en-IN" sz="1600" dirty="0" smtClean="0"/>
              <a:t> to 29</a:t>
            </a:r>
            <a:r>
              <a:rPr lang="en-IN" sz="1600" baseline="30000" dirty="0" smtClean="0"/>
              <a:t>th</a:t>
            </a:r>
            <a:r>
              <a:rPr lang="en-IN" sz="1600" dirty="0" smtClean="0"/>
              <a:t> March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600" dirty="0" smtClean="0">
                <a:solidFill>
                  <a:srgbClr val="ACDD0A"/>
                </a:solidFill>
              </a:rPr>
              <a:t>Rollout  in each District</a:t>
            </a:r>
            <a:r>
              <a:rPr lang="en-IN" sz="1600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N" sz="1600" dirty="0" smtClean="0">
                <a:solidFill>
                  <a:srgbClr val="ACDD0A"/>
                </a:solidFill>
              </a:rPr>
              <a:t>District Level Training </a:t>
            </a:r>
            <a:r>
              <a:rPr lang="en-IN" sz="1600" dirty="0" smtClean="0"/>
              <a:t>supported by 10 Master trainers– Participants – MOs of PHCs, </a:t>
            </a:r>
            <a:r>
              <a:rPr lang="en-IN" sz="1600" dirty="0" err="1" smtClean="0"/>
              <a:t>Dy</a:t>
            </a:r>
            <a:r>
              <a:rPr lang="en-IN" sz="1600" dirty="0" smtClean="0"/>
              <a:t> DMHOs of Blocks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N" sz="1600" dirty="0" smtClean="0">
                <a:solidFill>
                  <a:srgbClr val="ACDD0A"/>
                </a:solidFill>
              </a:rPr>
              <a:t>Block Level Training </a:t>
            </a:r>
            <a:r>
              <a:rPr lang="en-IN" sz="1600" dirty="0" smtClean="0"/>
              <a:t>supported by a Master Trainer – Participants – ANMs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N" sz="1600" dirty="0" smtClean="0"/>
              <a:t>Each day ANMs of one PHC – </a:t>
            </a:r>
            <a:r>
              <a:rPr lang="en-IN" sz="1600" dirty="0" smtClean="0">
                <a:solidFill>
                  <a:srgbClr val="ACDD0A"/>
                </a:solidFill>
              </a:rPr>
              <a:t>Training &amp; Deployment</a:t>
            </a:r>
            <a:r>
              <a:rPr lang="en-IN" sz="1600" dirty="0" smtClean="0"/>
              <a:t> of application from </a:t>
            </a:r>
            <a:r>
              <a:rPr lang="en-IN" sz="1600" dirty="0" err="1" smtClean="0"/>
              <a:t>Playstore</a:t>
            </a:r>
            <a:endParaRPr lang="en-IN" sz="1600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IN" sz="1600" dirty="0" smtClean="0"/>
              <a:t>No of days depends on No of PHCs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N" sz="1600" dirty="0" smtClean="0"/>
              <a:t>Everyday </a:t>
            </a:r>
            <a:r>
              <a:rPr lang="en-IN" sz="1600" dirty="0" smtClean="0">
                <a:solidFill>
                  <a:srgbClr val="ACDD0A"/>
                </a:solidFill>
              </a:rPr>
              <a:t>training photographs </a:t>
            </a:r>
            <a:r>
              <a:rPr lang="en-IN" sz="1600" dirty="0" smtClean="0"/>
              <a:t>to be sent to DM&amp;HO</a:t>
            </a:r>
          </a:p>
          <a:p>
            <a:endParaRPr lang="en-IN" dirty="0"/>
          </a:p>
        </p:txBody>
      </p:sp>
      <p:sp>
        <p:nvSpPr>
          <p:cNvPr id="23" name="Flowchart: Process 22"/>
          <p:cNvSpPr/>
          <p:nvPr/>
        </p:nvSpPr>
        <p:spPr>
          <a:xfrm>
            <a:off x="179512" y="4155926"/>
            <a:ext cx="4536504" cy="987574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smtClean="0">
                <a:solidFill>
                  <a:srgbClr val="ACDD0A"/>
                </a:solidFill>
              </a:rPr>
              <a:t>District Helpdesk </a:t>
            </a:r>
            <a:r>
              <a:rPr lang="en-IN" sz="1600" dirty="0" smtClean="0"/>
              <a:t>– with 4 identified Master trainers – dedicated to one revenue division each.</a:t>
            </a:r>
          </a:p>
          <a:p>
            <a:r>
              <a:rPr lang="en-IN" sz="1600" dirty="0" smtClean="0">
                <a:solidFill>
                  <a:srgbClr val="ACDD0A"/>
                </a:solidFill>
              </a:rPr>
              <a:t>Support centre </a:t>
            </a:r>
            <a:r>
              <a:rPr lang="en-IN" sz="1600" dirty="0" smtClean="0"/>
              <a:t>– To post unresolved technical issues with a ticketing system.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5034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4155926"/>
            <a:ext cx="4608324" cy="8001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THANK YOU</a:t>
            </a:r>
            <a:br>
              <a:rPr lang="en-US" sz="6600" dirty="0" smtClean="0">
                <a:solidFill>
                  <a:srgbClr val="FFFF00"/>
                </a:solidFill>
              </a:rPr>
            </a:b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 b="3800"/>
          <a:stretch/>
        </p:blipFill>
        <p:spPr>
          <a:xfrm>
            <a:off x="37932" y="115466"/>
            <a:ext cx="9060110" cy="418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64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</TotalTime>
  <Words>1304</Words>
  <Application>Microsoft Office PowerPoint</Application>
  <PresentationFormat>On-screen Show (16:9)</PresentationFormat>
  <Paragraphs>235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宋体</vt:lpstr>
      <vt:lpstr>Arial</vt:lpstr>
      <vt:lpstr>Calibri</vt:lpstr>
      <vt:lpstr>PT Sans</vt:lpstr>
      <vt:lpstr>Wingdings</vt:lpstr>
      <vt:lpstr>Office Theme</vt:lpstr>
      <vt:lpstr>PowerPoint Presentation</vt:lpstr>
      <vt:lpstr>ANMOL - Auxiliary Nurse Midwife Online (TABLET APPLICATION OF RCH APPLICATION)</vt:lpstr>
      <vt:lpstr>PowerPoint Presentation</vt:lpstr>
      <vt:lpstr>PowerPoint Presentation</vt:lpstr>
      <vt:lpstr>PowerPoint Presentation</vt:lpstr>
      <vt:lpstr>Salient Features of ANMOL</vt:lpstr>
      <vt:lpstr>PowerPoint Presentation</vt:lpstr>
      <vt:lpstr>PowerPoint Presentation</vt:lpstr>
      <vt:lpstr> THANK YOU </vt:lpstr>
      <vt:lpstr>Experiences from field</vt:lpstr>
      <vt:lpstr>Introduction of ANM</vt:lpstr>
      <vt:lpstr>PowerPoint Presentation</vt:lpstr>
      <vt:lpstr>My experience with ANMOL</vt:lpstr>
      <vt:lpstr>My experience with ANMOL</vt:lpstr>
      <vt:lpstr>5. Time saved per month with use of ANMOL</vt:lpstr>
      <vt:lpstr>PowerPoint Presentation</vt:lpstr>
      <vt:lpstr> THANK YOU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Umbrella</dc:creator>
  <cp:lastModifiedBy>ABM</cp:lastModifiedBy>
  <cp:revision>632</cp:revision>
  <dcterms:created xsi:type="dcterms:W3CDTF">2013-12-04T12:35:37Z</dcterms:created>
  <dcterms:modified xsi:type="dcterms:W3CDTF">2016-08-29T06:05:18Z</dcterms:modified>
</cp:coreProperties>
</file>