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8" r:id="rId4"/>
    <p:sldId id="279" r:id="rId5"/>
    <p:sldId id="281" r:id="rId6"/>
    <p:sldId id="282" r:id="rId7"/>
    <p:sldId id="262" r:id="rId8"/>
    <p:sldId id="268" r:id="rId9"/>
    <p:sldId id="257" r:id="rId10"/>
    <p:sldId id="272" r:id="rId11"/>
    <p:sldId id="269" r:id="rId12"/>
    <p:sldId id="273" r:id="rId13"/>
    <p:sldId id="275" r:id="rId14"/>
    <p:sldId id="276" r:id="rId15"/>
    <p:sldId id="277" r:id="rId16"/>
    <p:sldId id="26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86D6-BAB2-42E5-87A2-26B430A93356}" type="datetimeFigureOut">
              <a:rPr lang="en-US" smtClean="0"/>
              <a:pPr/>
              <a:t>7/3/2013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DD1C-1444-4BAA-A8BF-B5A4DD71924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Incentives for difficult areas in Himachal Pradesh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National Summit on Best Practices and Innovations in Health Care,</a:t>
            </a:r>
          </a:p>
          <a:p>
            <a:r>
              <a:rPr lang="en-IN" dirty="0" smtClean="0"/>
              <a:t>Srinagar </a:t>
            </a:r>
            <a:r>
              <a:rPr lang="en-IN" dirty="0" smtClean="0"/>
              <a:t>3</a:t>
            </a:r>
            <a:r>
              <a:rPr lang="en-IN" baseline="30000" dirty="0" smtClean="0"/>
              <a:t>rd</a:t>
            </a:r>
            <a:r>
              <a:rPr lang="en-IN" dirty="0" smtClean="0"/>
              <a:t> </a:t>
            </a:r>
            <a:r>
              <a:rPr lang="en-IN" dirty="0" smtClean="0"/>
              <a:t>July 2013</a:t>
            </a:r>
            <a:endParaRPr lang="en-IN" dirty="0"/>
          </a:p>
        </p:txBody>
      </p:sp>
      <p:sp>
        <p:nvSpPr>
          <p:cNvPr id="4" name="Right Arrow 3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Best Practices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0" y="265760"/>
            <a:ext cx="914400" cy="6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Incentives to Medical Officers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20628" y="188639"/>
            <a:ext cx="1023117" cy="72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295399"/>
          <a:ext cx="85344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247"/>
                <a:gridCol w="2233353"/>
                <a:gridCol w="1752600"/>
                <a:gridCol w="1600200"/>
              </a:tblGrid>
              <a:tr h="714374">
                <a:tc rowSpan="2">
                  <a:txBody>
                    <a:bodyPr/>
                    <a:lstStyle/>
                    <a:p>
                      <a:r>
                        <a:rPr lang="en-US" sz="2800" dirty="0" smtClean="0"/>
                        <a:t>AREA</a:t>
                      </a:r>
                      <a:endParaRPr 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800" dirty="0" smtClean="0"/>
                        <a:t>Mandatory Service Period for</a:t>
                      </a:r>
                      <a:r>
                        <a:rPr lang="en-US" sz="2800" baseline="0" dirty="0" smtClean="0"/>
                        <a:t> PG</a:t>
                      </a:r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Monthly Incentive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714376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Specialist</a:t>
                      </a:r>
                      <a:endParaRPr lang="en-US" sz="2400" dirty="0"/>
                    </a:p>
                  </a:txBody>
                  <a:tcPr/>
                </a:tc>
              </a:tr>
              <a:tr h="390525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Chamba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Pangi</a:t>
                      </a:r>
                      <a:r>
                        <a:rPr lang="en-US" sz="2000" dirty="0" smtClean="0"/>
                        <a:t> &amp; </a:t>
                      </a:r>
                      <a:r>
                        <a:rPr lang="en-US" sz="2000" dirty="0" err="1" smtClean="0"/>
                        <a:t>Bharmaur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Tissa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Lahaul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Spiti</a:t>
                      </a:r>
                      <a:r>
                        <a:rPr lang="en-US" sz="2000" dirty="0" smtClean="0"/>
                        <a:t>- All Medical Blocks</a:t>
                      </a:r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Kinnaur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Sangla</a:t>
                      </a:r>
                      <a:r>
                        <a:rPr lang="en-US" sz="2000" dirty="0" smtClean="0"/>
                        <a:t> &amp; Pooh, </a:t>
                      </a:r>
                      <a:r>
                        <a:rPr lang="en-US" sz="2000" dirty="0" err="1" smtClean="0"/>
                        <a:t>Nichar</a:t>
                      </a:r>
                      <a:r>
                        <a:rPr lang="en-US" sz="2000" dirty="0" smtClean="0"/>
                        <a:t> (Except </a:t>
                      </a:r>
                      <a:r>
                        <a:rPr lang="en-US" sz="2000" dirty="0" err="1" smtClean="0"/>
                        <a:t>bhabanagar</a:t>
                      </a:r>
                      <a:r>
                        <a:rPr lang="en-US" sz="2000" dirty="0" smtClean="0"/>
                        <a:t>)</a:t>
                      </a:r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Shimla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Chirgaon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Nerwa</a:t>
                      </a:r>
                      <a:r>
                        <a:rPr lang="en-US" sz="2000" dirty="0" smtClean="0"/>
                        <a:t> &amp; </a:t>
                      </a:r>
                      <a:r>
                        <a:rPr lang="en-US" sz="2000" dirty="0" err="1" smtClean="0"/>
                        <a:t>Tikker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Mandi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Chohar</a:t>
                      </a:r>
                      <a:r>
                        <a:rPr lang="en-US" sz="2000" dirty="0" smtClean="0"/>
                        <a:t> valley of </a:t>
                      </a:r>
                      <a:r>
                        <a:rPr lang="en-US" sz="2000" dirty="0" err="1" smtClean="0"/>
                        <a:t>Padhar</a:t>
                      </a:r>
                      <a:r>
                        <a:rPr lang="en-US" sz="2000" dirty="0" smtClean="0"/>
                        <a:t> block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yrs.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Rs. 25000/-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Rs. 40000/-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6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105474"/>
          <a:ext cx="8534400" cy="537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981200"/>
                <a:gridCol w="1752600"/>
                <a:gridCol w="1676400"/>
              </a:tblGrid>
              <a:tr h="1332926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AREA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Mandatory Service Period for</a:t>
                      </a:r>
                      <a:r>
                        <a:rPr lang="en-US" sz="2400" baseline="0" dirty="0" smtClean="0"/>
                        <a:t> PG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Monthly Incentive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Specialist</a:t>
                      </a:r>
                      <a:endParaRPr lang="en-US" sz="2000" dirty="0"/>
                    </a:p>
                  </a:txBody>
                  <a:tcPr/>
                </a:tc>
              </a:tr>
              <a:tr h="3295798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Kinnaur</a:t>
                      </a:r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Bhabanagar</a:t>
                      </a:r>
                      <a:r>
                        <a:rPr lang="en-US" sz="2000" dirty="0" smtClean="0"/>
                        <a:t> of </a:t>
                      </a:r>
                      <a:r>
                        <a:rPr lang="en-US" sz="2000" dirty="0" err="1" smtClean="0"/>
                        <a:t>Nichar</a:t>
                      </a:r>
                      <a:r>
                        <a:rPr lang="en-US" sz="2000" dirty="0" smtClean="0"/>
                        <a:t> Block,</a:t>
                      </a:r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Kullu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Nirmand</a:t>
                      </a:r>
                      <a:r>
                        <a:rPr lang="en-US" sz="2000" dirty="0" smtClean="0"/>
                        <a:t> &amp; </a:t>
                      </a:r>
                      <a:r>
                        <a:rPr lang="en-US" sz="2000" dirty="0" err="1" smtClean="0"/>
                        <a:t>Anni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Mandi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Karsog</a:t>
                      </a:r>
                      <a:r>
                        <a:rPr lang="en-US" sz="2000" dirty="0" smtClean="0"/>
                        <a:t> &amp; </a:t>
                      </a:r>
                      <a:r>
                        <a:rPr lang="en-US" sz="2000" dirty="0" err="1" smtClean="0"/>
                        <a:t>Janjheli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Chamba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Pukhari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Choori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Kihar</a:t>
                      </a:r>
                      <a:r>
                        <a:rPr lang="en-US" sz="2000" dirty="0" smtClean="0"/>
                        <a:t> &amp; </a:t>
                      </a:r>
                      <a:r>
                        <a:rPr lang="en-US" sz="2000" dirty="0" err="1" smtClean="0"/>
                        <a:t>Samote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Sirmaur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Shillai</a:t>
                      </a:r>
                      <a:r>
                        <a:rPr lang="en-US" sz="2000" dirty="0" smtClean="0"/>
                        <a:t> &amp; </a:t>
                      </a:r>
                      <a:r>
                        <a:rPr lang="en-US" sz="2000" dirty="0" err="1" smtClean="0"/>
                        <a:t>Sangrah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Kangra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Mahakal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Shimla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Nankhari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Matiana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Kotkhai</a:t>
                      </a:r>
                      <a:r>
                        <a:rPr lang="en-US" sz="2000" dirty="0" smtClean="0"/>
                        <a:t> &amp; </a:t>
                      </a:r>
                      <a:r>
                        <a:rPr lang="en-US" sz="2000" dirty="0" err="1" smtClean="0"/>
                        <a:t>Kumarsain</a:t>
                      </a:r>
                      <a:endParaRPr lang="en-US" sz="20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yrs.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Rs. 20000/-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Rs. 30000/-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Incentives to Medical Officers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20628" y="188639"/>
            <a:ext cx="1023117" cy="72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9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Incentives to Medical Officers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20628" y="188639"/>
            <a:ext cx="1023117" cy="72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600201"/>
          <a:ext cx="8534400" cy="464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828800"/>
                <a:gridCol w="1828800"/>
                <a:gridCol w="1828800"/>
              </a:tblGrid>
              <a:tr h="1405613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AREA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Mandatory Service Period for</a:t>
                      </a:r>
                      <a:r>
                        <a:rPr lang="en-US" sz="2400" baseline="0" dirty="0" smtClean="0"/>
                        <a:t> PG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Monthly Incentive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43369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Specialist</a:t>
                      </a:r>
                      <a:endParaRPr lang="en-US" sz="2000" dirty="0"/>
                    </a:p>
                  </a:txBody>
                  <a:tcPr/>
                </a:tc>
              </a:tr>
              <a:tr h="239921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Other Medical Blocks of the State (excluding the above and below) and NRHM office.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 yrs.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Rs. 10000/-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Rs. 20000/-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2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Impact of Policy in </a:t>
            </a:r>
            <a:r>
              <a:rPr lang="en-US" sz="2800" b="1" dirty="0" err="1" smtClean="0">
                <a:solidFill>
                  <a:schemeClr val="tx1"/>
                </a:solidFill>
              </a:rPr>
              <a:t>Kinnaur</a:t>
            </a:r>
            <a:r>
              <a:rPr lang="en-US" sz="2800" b="1" dirty="0" smtClean="0">
                <a:solidFill>
                  <a:schemeClr val="tx1"/>
                </a:solidFill>
              </a:rPr>
              <a:t> District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20628" y="188639"/>
            <a:ext cx="1023117" cy="72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921135"/>
              </p:ext>
            </p:extLst>
          </p:nvPr>
        </p:nvGraphicFramePr>
        <p:xfrm>
          <a:off x="457200" y="1412875"/>
          <a:ext cx="8363272" cy="49332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2552"/>
                <a:gridCol w="1512168"/>
                <a:gridCol w="2139433"/>
                <a:gridCol w="2829119"/>
              </a:tblGrid>
              <a:tr h="470263">
                <a:tc>
                  <a:txBody>
                    <a:bodyPr/>
                    <a:lstStyle/>
                    <a:p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Sanctioned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Positioned Before Policy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Positioned after policy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02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MO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02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ANMs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02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Staff Nurses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59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Gyneacologist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59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Paediatrician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05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Obstetrician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10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Surgeons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3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         Impact of Policy in hard areas of </a:t>
            </a:r>
            <a:r>
              <a:rPr lang="en-US" sz="2800" b="1" dirty="0" err="1" smtClean="0">
                <a:solidFill>
                  <a:schemeClr val="tx1"/>
                </a:solidFill>
              </a:rPr>
              <a:t>Chamba</a:t>
            </a:r>
            <a:r>
              <a:rPr lang="en-US" sz="2800" b="1" dirty="0" smtClean="0">
                <a:solidFill>
                  <a:schemeClr val="tx1"/>
                </a:solidFill>
              </a:rPr>
              <a:t> District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20628" y="188639"/>
            <a:ext cx="1023117" cy="72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269058"/>
              </p:ext>
            </p:extLst>
          </p:nvPr>
        </p:nvGraphicFramePr>
        <p:xfrm>
          <a:off x="457200" y="1412875"/>
          <a:ext cx="8363272" cy="4752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2243"/>
                <a:gridCol w="1492791"/>
                <a:gridCol w="2829119"/>
                <a:gridCol w="2829119"/>
              </a:tblGrid>
              <a:tr h="463244">
                <a:tc>
                  <a:txBody>
                    <a:bodyPr/>
                    <a:lstStyle/>
                    <a:p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Sanctioned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Positioned Before Policy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Positioned after policy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3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MO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ANMs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Staff Nurses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30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Gyneacologist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30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Paediatrician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10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Obstetrician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2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Surgeons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Impact of Policy in </a:t>
            </a:r>
            <a:r>
              <a:rPr lang="en-US" sz="2800" b="1" dirty="0" err="1" smtClean="0">
                <a:solidFill>
                  <a:schemeClr val="tx1"/>
                </a:solidFill>
              </a:rPr>
              <a:t>Lahaul</a:t>
            </a:r>
            <a:r>
              <a:rPr lang="en-US" sz="2800" b="1" dirty="0" smtClean="0">
                <a:solidFill>
                  <a:schemeClr val="tx1"/>
                </a:solidFill>
              </a:rPr>
              <a:t> and </a:t>
            </a:r>
            <a:r>
              <a:rPr lang="en-US" sz="2800" b="1" dirty="0" err="1" smtClean="0">
                <a:solidFill>
                  <a:schemeClr val="tx1"/>
                </a:solidFill>
              </a:rPr>
              <a:t>Spiti</a:t>
            </a:r>
            <a:r>
              <a:rPr lang="en-US" sz="2800" b="1" dirty="0" smtClean="0">
                <a:solidFill>
                  <a:schemeClr val="tx1"/>
                </a:solidFill>
              </a:rPr>
              <a:t> District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20628" y="188639"/>
            <a:ext cx="1023117" cy="72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015133"/>
              </p:ext>
            </p:extLst>
          </p:nvPr>
        </p:nvGraphicFramePr>
        <p:xfrm>
          <a:off x="457200" y="1412875"/>
          <a:ext cx="8291263" cy="4752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1805"/>
                <a:gridCol w="1479938"/>
                <a:gridCol w="2804760"/>
                <a:gridCol w="2804760"/>
              </a:tblGrid>
              <a:tr h="463244">
                <a:tc>
                  <a:txBody>
                    <a:bodyPr/>
                    <a:lstStyle/>
                    <a:p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Sanctioned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Positioned Before Policy</a:t>
                      </a:r>
                      <a:r>
                        <a:rPr lang="en-IN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Positioned after policy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3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MO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ANMs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Staff Nurses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30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Gyneacologist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30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Paediatrician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10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Obstetrician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2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No. of Surgeons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1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B2B09-EE09-4A4B-8D4B-C09A2A7C032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4276" name="TextBox 10"/>
          <p:cNvSpPr txBox="1">
            <a:spLocks noChangeArrowheads="1"/>
          </p:cNvSpPr>
          <p:nvPr/>
        </p:nvSpPr>
        <p:spPr bwMode="auto">
          <a:xfrm>
            <a:off x="304800" y="18288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en-US" sz="3600">
                <a:latin typeface="Calibri" pitchFamily="34" charset="0"/>
              </a:rPr>
              <a:t>  </a:t>
            </a:r>
          </a:p>
        </p:txBody>
      </p:sp>
      <p:graphicFrame>
        <p:nvGraphicFramePr>
          <p:cNvPr id="78963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32862"/>
              </p:ext>
            </p:extLst>
          </p:nvPr>
        </p:nvGraphicFramePr>
        <p:xfrm>
          <a:off x="304800" y="1524000"/>
          <a:ext cx="8443664" cy="384921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67349"/>
                <a:gridCol w="2354483"/>
                <a:gridCol w="2110916"/>
                <a:gridCol w="2110916"/>
              </a:tblGrid>
              <a:tr h="608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Category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Posts to be filled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Category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Posts to be filled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Medical Officer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Lab Technician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Specialists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Radiographer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Psychiatrists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Psy. Social Worker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ANM (FHW)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Staff Nurses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Opthal. Asstt.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Pharmacists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         Way Forward- Manpower Targets for State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3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0" y="265760"/>
            <a:ext cx="914400" cy="6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0" y="265760"/>
            <a:ext cx="914400" cy="6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7200" b="1" dirty="0" err="1" smtClean="0"/>
              <a:t>Thank</a:t>
            </a:r>
            <a:r>
              <a:rPr lang="nb-NO" sz="7200" b="1" dirty="0" smtClean="0"/>
              <a:t> </a:t>
            </a:r>
            <a:r>
              <a:rPr lang="nb-NO" sz="7200" b="1" dirty="0" err="1" smtClean="0"/>
              <a:t>You</a:t>
            </a:r>
            <a:endParaRPr lang="en-GB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Difficult areas notified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0" y="265760"/>
            <a:ext cx="914400" cy="6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MAPS\edited+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890" y="1028700"/>
            <a:ext cx="87630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2" descr="C:\Users\HP\Desktop\IMG_0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7" y="346018"/>
            <a:ext cx="8312727" cy="623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2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NEWUSER\My Documents\My Scans\scan0013.tif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90" y="-23689"/>
            <a:ext cx="9129010" cy="6881689"/>
          </a:xfrm>
          <a:noFill/>
        </p:spPr>
      </p:pic>
    </p:spTree>
    <p:extLst>
      <p:ext uri="{BB962C8B-B14F-4D97-AF65-F5344CB8AC3E}">
        <p14:creationId xmlns:p14="http://schemas.microsoft.com/office/powerpoint/2010/main" val="8425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DCIM\134CANON\IMG_1087.JPG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9338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NEWUSER\Desktop\New Folder (2)\IMG_1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171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/>
          <a:lstStyle/>
          <a:p>
            <a:r>
              <a:rPr lang="en-IN" dirty="0" smtClean="0"/>
              <a:t>Extremely hard terrain</a:t>
            </a:r>
          </a:p>
          <a:p>
            <a:r>
              <a:rPr lang="en-IN" dirty="0" smtClean="0"/>
              <a:t>Medical staff not keen to go</a:t>
            </a:r>
          </a:p>
          <a:p>
            <a:r>
              <a:rPr lang="en-IN" dirty="0" smtClean="0"/>
              <a:t>Hardly any motivation</a:t>
            </a:r>
          </a:p>
          <a:p>
            <a:r>
              <a:rPr lang="en-IN" dirty="0" smtClean="0"/>
              <a:t>To attract younger </a:t>
            </a:r>
            <a:r>
              <a:rPr lang="en-IN" dirty="0" smtClean="0"/>
              <a:t>doctors</a:t>
            </a:r>
          </a:p>
          <a:p>
            <a:r>
              <a:rPr lang="en-US" dirty="0"/>
              <a:t>To encourage posting of available </a:t>
            </a:r>
            <a:r>
              <a:rPr lang="en-US" dirty="0" smtClean="0"/>
              <a:t>contractual MOs </a:t>
            </a:r>
            <a:r>
              <a:rPr lang="en-US" dirty="0"/>
              <a:t>and MO(Specialists) Govt. of H.P. has framed an incentive scheme over and above the fixed salary.  </a:t>
            </a:r>
          </a:p>
          <a:p>
            <a:endParaRPr lang="en-IN" dirty="0"/>
          </a:p>
        </p:txBody>
      </p:sp>
      <p:sp>
        <p:nvSpPr>
          <p:cNvPr id="4" name="Right Arrow 3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Why were the incentives required?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0" y="265760"/>
            <a:ext cx="914400" cy="6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600" dirty="0"/>
              <a:t>Incentive to </a:t>
            </a:r>
            <a:r>
              <a:rPr lang="en-US" sz="2600" dirty="0" smtClean="0"/>
              <a:t>MOs </a:t>
            </a:r>
            <a:r>
              <a:rPr lang="en-US" sz="2600" dirty="0"/>
              <a:t>revised upward from </a:t>
            </a:r>
            <a:r>
              <a:rPr lang="en-US" sz="2600" dirty="0" err="1"/>
              <a:t>Rs</a:t>
            </a:r>
            <a:r>
              <a:rPr lang="en-US" sz="2600" dirty="0"/>
              <a:t>. 10000 – </a:t>
            </a:r>
            <a:r>
              <a:rPr lang="en-US" sz="2600" dirty="0" err="1"/>
              <a:t>Rs</a:t>
            </a:r>
            <a:r>
              <a:rPr lang="en-US" sz="2600" dirty="0"/>
              <a:t>. 25000  &amp; those for MO( Specialist) revised from </a:t>
            </a:r>
            <a:r>
              <a:rPr lang="en-US" sz="2600" dirty="0" err="1"/>
              <a:t>Rs</a:t>
            </a:r>
            <a:r>
              <a:rPr lang="en-US" sz="2600" dirty="0"/>
              <a:t> 20,000- </a:t>
            </a:r>
            <a:r>
              <a:rPr lang="en-US" sz="2600" dirty="0" err="1"/>
              <a:t>Rs</a:t>
            </a:r>
            <a:r>
              <a:rPr lang="en-US" sz="2600" dirty="0"/>
              <a:t> 40,000.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600" dirty="0"/>
              <a:t>66% reservation for PG seats to GDOs having done mandatory service ranging from </a:t>
            </a:r>
            <a:r>
              <a:rPr lang="en-US" sz="2600" dirty="0" smtClean="0"/>
              <a:t>2-3 years as against 5 years  for other areas.</a:t>
            </a:r>
            <a:endParaRPr lang="en-US" sz="2600" dirty="0"/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600" dirty="0"/>
              <a:t>Choice place of posting after mandatory service</a:t>
            </a:r>
            <a:r>
              <a:rPr lang="en-US" sz="2600" dirty="0" smtClean="0"/>
              <a:t>.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Provision of retaining </a:t>
            </a:r>
            <a:r>
              <a:rPr lang="en-US" sz="2600" dirty="0" err="1" smtClean="0"/>
              <a:t>Govt</a:t>
            </a:r>
            <a:r>
              <a:rPr lang="en-US" sz="2600" dirty="0" smtClean="0"/>
              <a:t> </a:t>
            </a:r>
            <a:r>
              <a:rPr lang="en-US" sz="2600" dirty="0" err="1" smtClean="0"/>
              <a:t>Accomodation</a:t>
            </a:r>
            <a:r>
              <a:rPr lang="en-US" sz="2600" dirty="0" smtClean="0"/>
              <a:t> at State or District Headquarters for family during hard area posting</a:t>
            </a:r>
            <a:endParaRPr lang="en-US" sz="2600" dirty="0"/>
          </a:p>
          <a:p>
            <a:endParaRPr lang="en-IN" sz="2400" dirty="0"/>
          </a:p>
        </p:txBody>
      </p:sp>
      <p:sp>
        <p:nvSpPr>
          <p:cNvPr id="4" name="Right Arrow 3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What</a:t>
            </a:r>
            <a:r>
              <a:rPr lang="en-US" sz="3200" b="1" dirty="0" smtClean="0">
                <a:solidFill>
                  <a:schemeClr val="tx1"/>
                </a:solidFill>
              </a:rPr>
              <a:t> are </a:t>
            </a:r>
            <a:r>
              <a:rPr lang="en-US" sz="3200" b="1" dirty="0" smtClean="0">
                <a:solidFill>
                  <a:schemeClr val="tx1"/>
                </a:solidFill>
              </a:rPr>
              <a:t>the incentives </a:t>
            </a:r>
            <a:r>
              <a:rPr lang="en-US" sz="3200" b="1" dirty="0" smtClean="0">
                <a:solidFill>
                  <a:schemeClr val="tx1"/>
                </a:solidFill>
              </a:rPr>
              <a:t>offered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0" y="265760"/>
            <a:ext cx="914400" cy="6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85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A3C81-9A7F-41B5-A71F-9B3445072C0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0964" name="TextBox 10"/>
          <p:cNvSpPr txBox="1">
            <a:spLocks noChangeArrowheads="1"/>
          </p:cNvSpPr>
          <p:nvPr/>
        </p:nvSpPr>
        <p:spPr bwMode="auto">
          <a:xfrm>
            <a:off x="304800" y="18288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en-US" sz="3600">
                <a:latin typeface="Calibri" pitchFamily="34" charset="0"/>
              </a:rPr>
              <a:t>  </a:t>
            </a:r>
          </a:p>
        </p:txBody>
      </p:sp>
      <p:sp>
        <p:nvSpPr>
          <p:cNvPr id="40965" name="Text Box 16"/>
          <p:cNvSpPr txBox="1">
            <a:spLocks noChangeArrowheads="1"/>
          </p:cNvSpPr>
          <p:nvPr/>
        </p:nvSpPr>
        <p:spPr bwMode="auto">
          <a:xfrm>
            <a:off x="609600" y="1447800"/>
            <a:ext cx="8077200" cy="454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/>
              <a:t>Over 200 doctors recruited </a:t>
            </a:r>
            <a:r>
              <a:rPr lang="en-US" sz="2800" dirty="0" smtClean="0"/>
              <a:t>during </a:t>
            </a:r>
            <a:r>
              <a:rPr lang="en-US" sz="2800" dirty="0"/>
              <a:t>the </a:t>
            </a:r>
            <a:r>
              <a:rPr lang="en-US" sz="2800" dirty="0" smtClean="0"/>
              <a:t>year</a:t>
            </a:r>
            <a:r>
              <a:rPr lang="en-US" sz="2800" dirty="0"/>
              <a:t> </a:t>
            </a:r>
            <a:r>
              <a:rPr lang="en-US" sz="2800" dirty="0" smtClean="0"/>
              <a:t>after the incentives</a:t>
            </a:r>
            <a:endParaRPr lang="en-US" sz="2800" dirty="0"/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/>
              <a:t> Rational deployment of M.O. and M.O. Specialist being ensured.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/>
              <a:t> 2 years service after PG made mandatory for </a:t>
            </a:r>
            <a:r>
              <a:rPr lang="en-US" sz="2800" dirty="0" smtClean="0"/>
              <a:t>GDOs</a:t>
            </a:r>
            <a:r>
              <a:rPr lang="en-US" sz="2800" dirty="0"/>
              <a:t>.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Recruitment through walk in interviews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Manpower  </a:t>
            </a:r>
            <a:r>
              <a:rPr lang="en-US" sz="3200" b="1" dirty="0" err="1" smtClean="0">
                <a:solidFill>
                  <a:schemeClr val="tx1"/>
                </a:solidFill>
              </a:rPr>
              <a:t>vis</a:t>
            </a:r>
            <a:r>
              <a:rPr lang="en-US" sz="3200" b="1" dirty="0" smtClean="0">
                <a:solidFill>
                  <a:schemeClr val="tx1"/>
                </a:solidFill>
              </a:rPr>
              <a:t> a </a:t>
            </a:r>
            <a:r>
              <a:rPr lang="en-US" sz="3200" b="1" dirty="0" err="1" smtClean="0">
                <a:solidFill>
                  <a:schemeClr val="tx1"/>
                </a:solidFill>
              </a:rPr>
              <a:t>vis</a:t>
            </a:r>
            <a:r>
              <a:rPr lang="en-US" sz="3200" b="1" dirty="0" smtClean="0">
                <a:solidFill>
                  <a:schemeClr val="tx1"/>
                </a:solidFill>
              </a:rPr>
              <a:t> the Incentives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3" descr="NRHM Logo"/>
          <p:cNvPicPr>
            <a:picLocks noChangeAspect="1" noChangeArrowheads="1"/>
          </p:cNvPicPr>
          <p:nvPr/>
        </p:nvPicPr>
        <p:blipFill>
          <a:blip r:embed="rId2" cstate="print"/>
          <a:srcRect l="581" t="520" r="775" b="259"/>
          <a:stretch>
            <a:fillRect/>
          </a:stretch>
        </p:blipFill>
        <p:spPr bwMode="auto">
          <a:xfrm>
            <a:off x="0" y="265760"/>
            <a:ext cx="914400" cy="6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604</Words>
  <Application>Microsoft Office PowerPoint</Application>
  <PresentationFormat>On-screen Show (4:3)</PresentationFormat>
  <Paragraphs>186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Incentives for difficult areas in Himachal Pradesh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</dc:creator>
  <cp:lastModifiedBy>Arunima Sehgal Mukherjee</cp:lastModifiedBy>
  <cp:revision>16</cp:revision>
  <dcterms:created xsi:type="dcterms:W3CDTF">2013-07-02T15:10:28Z</dcterms:created>
  <dcterms:modified xsi:type="dcterms:W3CDTF">2013-07-03T07:39:19Z</dcterms:modified>
</cp:coreProperties>
</file>