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60" r:id="rId4"/>
    <p:sldId id="258" r:id="rId5"/>
    <p:sldId id="259" r:id="rId6"/>
    <p:sldId id="273" r:id="rId7"/>
    <p:sldId id="261" r:id="rId8"/>
    <p:sldId id="262" r:id="rId9"/>
    <p:sldId id="275" r:id="rId10"/>
    <p:sldId id="276" r:id="rId11"/>
    <p:sldId id="278" r:id="rId12"/>
    <p:sldId id="277" r:id="rId13"/>
    <p:sldId id="263" r:id="rId14"/>
    <p:sldId id="264" r:id="rId15"/>
    <p:sldId id="265" r:id="rId16"/>
    <p:sldId id="266" r:id="rId17"/>
    <p:sldId id="267" r:id="rId18"/>
    <p:sldId id="271" r:id="rId19"/>
    <p:sldId id="272" r:id="rId20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inebrusletto:Desktop:mmt%20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0.12071918744531988"/>
                  <c:y val="-9.900962379702572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7931772200350001E-2"/>
                  <c:y val="-9.124256342957128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1401048501749778"/>
                  <c:y val="0.1503637357830278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n-US" sz="20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'Ark2'!$A$20:$A$24</c:f>
              <c:strCache>
                <c:ptCount val="5"/>
                <c:pt idx="0">
                  <c:v>ASHA day</c:v>
                </c:pt>
                <c:pt idx="1">
                  <c:v>Family Planning</c:v>
                </c:pt>
                <c:pt idx="2">
                  <c:v>JBSY</c:v>
                </c:pt>
                <c:pt idx="3">
                  <c:v>Muskan</c:v>
                </c:pt>
                <c:pt idx="4">
                  <c:v>HBPNC</c:v>
                </c:pt>
              </c:strCache>
            </c:strRef>
          </c:cat>
          <c:val>
            <c:numRef>
              <c:f>'Ark2'!$B$20:$B$24</c:f>
              <c:numCache>
                <c:formatCode>General</c:formatCode>
                <c:ptCount val="5"/>
                <c:pt idx="0">
                  <c:v>178388</c:v>
                </c:pt>
                <c:pt idx="1">
                  <c:v>61200</c:v>
                </c:pt>
                <c:pt idx="2">
                  <c:v>2153300</c:v>
                </c:pt>
                <c:pt idx="3">
                  <c:v>402147</c:v>
                </c:pt>
                <c:pt idx="4">
                  <c:v>1206600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'Ark2'!$A$20:$A$24</c:f>
              <c:strCache>
                <c:ptCount val="5"/>
                <c:pt idx="0">
                  <c:v>ASHA day</c:v>
                </c:pt>
                <c:pt idx="1">
                  <c:v>Family Planning</c:v>
                </c:pt>
                <c:pt idx="2">
                  <c:v>JBSY</c:v>
                </c:pt>
                <c:pt idx="3">
                  <c:v>Muskan</c:v>
                </c:pt>
                <c:pt idx="4">
                  <c:v>HBPNC</c:v>
                </c:pt>
              </c:strCache>
            </c:strRef>
          </c:cat>
          <c:val>
            <c:numRef>
              <c:f>'Ark2'!$C$20:$C$24</c:f>
              <c:numCache>
                <c:formatCode>0%</c:formatCode>
                <c:ptCount val="5"/>
                <c:pt idx="0">
                  <c:v>4.4578778424319017E-2</c:v>
                </c:pt>
                <c:pt idx="1">
                  <c:v>1.5293748680227063E-2</c:v>
                </c:pt>
                <c:pt idx="2">
                  <c:v>0.53810504956099203</c:v>
                </c:pt>
                <c:pt idx="3">
                  <c:v>0.10049567239390966</c:v>
                </c:pt>
                <c:pt idx="4">
                  <c:v>0.30152675094055537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063779527559166"/>
          <c:y val="8.4617360329958882E-2"/>
          <c:w val="0.30936220472441001"/>
          <c:h val="0.81503937007874061"/>
        </c:manualLayout>
      </c:layout>
      <c:txPr>
        <a:bodyPr/>
        <a:lstStyle/>
        <a:p>
          <a:pPr>
            <a:defRPr lang="en-US" sz="28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Amount Disbursed </a:t>
            </a:r>
            <a:r>
              <a:rPr lang="en-US" dirty="0" smtClean="0"/>
              <a:t>(Rs. in </a:t>
            </a:r>
            <a:r>
              <a:rPr lang="en-US" dirty="0" err="1" smtClean="0"/>
              <a:t>Lakhs</a:t>
            </a:r>
            <a:r>
              <a:rPr lang="en-US" dirty="0"/>
              <a:t>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124761648383701"/>
          <c:y val="0.10465913351740121"/>
          <c:w val="0.73286560333804518"/>
          <c:h val="0.7813239254184136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 (Lakhs)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2400" b="1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35</c:v>
                </c:pt>
                <c:pt idx="2">
                  <c:v>39</c:v>
                </c:pt>
                <c:pt idx="3">
                  <c:v>45</c:v>
                </c:pt>
                <c:pt idx="4">
                  <c:v>135</c:v>
                </c:pt>
              </c:numCache>
            </c:numRef>
          </c:val>
        </c:ser>
        <c:axId val="100599296"/>
        <c:axId val="100600832"/>
      </c:barChart>
      <c:catAx>
        <c:axId val="100599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100600832"/>
        <c:crosses val="autoZero"/>
        <c:auto val="1"/>
        <c:lblAlgn val="ctr"/>
        <c:lblOffset val="100"/>
      </c:catAx>
      <c:valAx>
        <c:axId val="100600832"/>
        <c:scaling>
          <c:orientation val="minMax"/>
        </c:scaling>
        <c:delete val="1"/>
        <c:axPos val="l"/>
        <c:numFmt formatCode="General" sourceLinked="1"/>
        <c:tickLblPos val="none"/>
        <c:crossAx val="10059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12894542028415"/>
          <c:y val="0.19544261512765448"/>
          <c:w val="0.15532404603270744"/>
          <c:h val="0.51899563690902351"/>
        </c:manualLayout>
      </c:layout>
      <c:txPr>
        <a:bodyPr/>
        <a:lstStyle/>
        <a:p>
          <a:pPr>
            <a:defRPr lang="en-US" sz="18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858E-C593-4F48-ADF1-6C2DEFE04FC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6916-1F73-4F1C-8F72-73CA8E94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79DD-77E7-4B35-A828-DAC4D8D25D82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8F2C-C4BE-4382-981D-A5F69750B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AFBC0-AAD9-4DA3-9553-2D12AB4B80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417C4-E623-410E-B1AD-58BD066C04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417C4-E623-410E-B1AD-58BD066C04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3246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Mobile Money Transfer (MMT)</a:t>
            </a:r>
            <a:br>
              <a:rPr lang="en-US" sz="3600" b="1" dirty="0" smtClean="0"/>
            </a:br>
            <a:r>
              <a:rPr lang="en-US" sz="2400" b="1" i="1" dirty="0" smtClean="0"/>
              <a:t>Mobile Based Payments - Bihar</a:t>
            </a: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164609">
            <a:off x="5846672" y="2438786"/>
            <a:ext cx="3233530" cy="2743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304800" y="2709208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/>
              <a:t>Mode of Incentive Disbursement to ASHA from Health System </a:t>
            </a:r>
            <a:endParaRPr lang="en-US" sz="4000" b="1" i="1" dirty="0"/>
          </a:p>
        </p:txBody>
      </p:sp>
      <p:pic>
        <p:nvPicPr>
          <p:cNvPr id="1029" name="Picture 5" descr="http://t1.gstatic.com/images?q=tbn:ANd9GcQo6aWMErBb4b_N18UFH5IVLdzqmHFkgZwzN_LHYqyB7nJWplet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hQSERUUExQTFRUWFRoXGRcXGBcWHhgYGRwWFxwcHBgYHCYeGB4jGxgYIDAgIycpLCwsGB8xNzAqNSYtLCkBCQoKDgwOGg8PGikkHyQyKTQyLCwsKSwpLzQsKSksLCwsLCksKiwsLCwsLCwsKSwsLCwsKSwsLCwpKSwpLCwsKf/AABEIAJwA0AMBIgACEQEDEQH/xAAcAAACAgMBAQAAAAAAAAAAAAAABgUHAQMEAgj/xABJEAACAQMCAwUEBQgGCQUBAAABAgMABBESIQUGMRMiQVFhBxRxgSMykaGxQlJicoLB0fAVNJKjsuIXM0NTVGNzotIkJWST4Rb/xAAaAQEAAgMBAAAAAAAAAAAAAAAABAUBAgMG/8QALBEAAgIBAwIFAwQDAAAAAAAAAAECAxEEEiExUQUUMkGBE1JhInGhsRUjM//aAAwDAQACEQMRAD8AvGiiigCiiigCiiigCiiigCisE1EcX5ttbZtE0yq+M6Bl3x56EBbHrigJisZqK4jx9EspLuNlkRYWlUg5DYUkdPWo+DjskvD53YCO4hSZJFXcJNGrbrnqD3WUnqGFAM2axmuHgVwZLaB2OS0MbE+ZKKSfmTXDxK/deIWkSthXjuGddu9oEIXPwLGgJ2ilriHMjQy3zNpMVrbRyhejFmE7EFvI6ABt4118H45LK2iW0mgOnVqJjkjPTYOjZz6ECgJqisaqzQBRRRQBRRRQBRRRQBRRRQBRRRQBRRRQBRRRQBWCa8zZwdOAcHBPQHwz6VV1xbD+j2vZJZf6SSTTqLtkXKvo7BIlOns2OwTG6sCfOgHO4vpLyzuBAWinVpYhvussTHTk+TYU/B6heGcbQXXvWltF1w9J+6pZtduxDqABkkLKo0/o1IxXAteJSq7BI7xFlTUQB28Q0SLk+LR9m2PHQ3lUVy7YtK0c0BUxQ8QuSjZwGtpQ2vR1yO1O2OoWsA42dm4ODGgPvl2GijDKMJPcCQKWGVU6ck9QCSPCu5xcR3TtdRwRxXydgVjd5MTBX7NnZkUZdMx7Dqi15vrnh1rMWadmAmE628Z1qkwV1ZlCju6tWSucahkbk1ycT9qyHZLbWAQwMhGMg5B0gHBB3zmucrYR6skQ01tnpiyc9n/M1tLa2tvHPE8yWsWqMNlhpRQcj0O1auOcIiuuKRxydp9HZO4KO8RBeaNRhoyD+Q21Kf8ApUuAe7DboPIKfxyK2we1mYHLwQsemRlTjPnvWnmIHf8Ax9/b+TdxLhwVeJQQu5aW5srUPIzSkahGSCXOSAHY4z409cPurmNZGvTbBUXV2kRdQQMliyPnRgAflHxpHuecbK5GmaOe2YTCbtIiMiVRpDkjqQNtwRsKn7OwF5GkbXvvUAk1upVFeRQF0RvpwCoYFm7o1bDoDnpGyMujI1lFlfqWDltL+ebiFnOXkSGYT9lDkgGFUBDyL4u7MGGfqqFHUmmyx4yJZp4lU/QFFZvAu66yo9VUqT+uKUOIcOg4de28is6QLBdyGLVqSMIkZJjVt1yNtIOnyAzTDyfamK1V5RplmLXEufB5e+Qc/mqVX9mtziT9FJXJ8syLJOZFFg5kkjWUuXijB7rB26o41Ppb6oK4JzTlDKGUMpyCAQfMHcH7KyD3RRRQBRRRQBRRRQBRRRQBRRRQBXHxTisduqvK2lWdU1HoGc6V1H8kE4GTtuK6pZAoJJwACSfIDc1BWvH7LiMbRJLFMrqQ0ZOGKkeKNhhseuPI0BPUn8T4ChvWSWLtLe8XUdj9HcwrgOCN4y0X5QOQYh51og5nawVrSYSTTpgWvi12jbJv+en1XJ6BdXjXnnfn02yiGMD3hlBbBDCLI/7j5fbWspKKyzpXXKyW2Jjj3ELe0tzb3b+/tq1JHKsbMFH1dZ6HG/fIyfWkDjXOtxcd0t2cXQRR9xQPLbc/OoSaYs5Z2LEnJJOSSfWtRPzqvndKf7Ho9PoK6uXyzbp8M5HpWQP5NYrbio7LDB4zmsL/ACK3xR6tZ/NTV/3KP31r04rBjK6GM+mR448K929yyMHVmUjoykgj4EVqZvDp91edh1rKDSawx2seeVnjNvfp2sTjT2i911BxvkbncDpg7DY02zWc01osCTm5jnk0NPhVZLXTlw5BwzkApqwD38kDBqngx86YeV+bJLOTKnVGSNcZ/FfJvx6GpVWoa4kVGq8PTW6rr2HbmjiiM6wGNvcLd097dB3VwA0cRA3KL3Gkx0UqDsTTLHx9XuhbxDtMRiSR1I0xhv8AVj9Jn3IA/JXPiK4DxKGGxMtpF2gkYlIwCS80rdH6kd9u8T0GfKurlHllLK3WJcFidUjAYDOeuB4KNlUeCqBU9FC1jhk7RXN/SEfa9lrTtNOvRkatGcasdcZOM101kwFFFFAFFFFAFFFFAFFFYJoDQ14mvstS69OrRkZ05xnT1xnbNVze8vrJOvDGhDAP28c5A1R2QbUUST6wdZT2QA6K4NTPHeYOFXGkPOrSKfo5INbSI36EkSkg+mcHxFR/B7ye4u4VYXDC3LOl21vJBqQjS8MqyBVbWMEOnioOkVgHdxxouFwl1eSWRsrbrM3amIlcNoZu+FxjIJPRRVPz3DOxZ2JZiSxPUk9ftNTnPPMXvd27A5jT6OP4A7t+0d/spfUfGq+6e5/g9PoNN9KG59WbAtbbaweRwqIWZjgKBknx6VhBv/Hxqx/ZBYrm4lI7wKoDjoO8x+3b7K5Vx3y2nfU3fRrcxDv+DzW7BZo2QncatgR6EbGtdkMuoCqxLDutsD6En8fWri9o9ir2MjEDMeHU+W4B+0GqsteIxLge7QN4ZdpD12371LofTlgj6fVSuqbxyPvBfZ7E0ZaTtF7RSNP1WCEo2lvDUCpGR1BpX514H7oQi6AjsXLEqGcknCheoRAcepNWlwS5WS3iZdOCgHdyRttsTuRtsfGk72j8bMbxrHo1acnVGr5BOO65BwQRuPWtZRSimit091jux1Kxb5VjGBvjrXXe3zykFznBOMKq/wCECmXlDkA3qNK7mOPJC4AJYjqd+gB29aQi5PCL2y+NUN1nAoA/Cvcfp0qQ5h4A9nO0LnVjcNjAZT4+h/hUcDWsk08HSM1NKUejG7kfmf3WYK5+hkIDfonoG/j6VY/G+JTlxBap32XU07j6KFDkav8AmPscIPicCqQEg8B4+h+6rF4BxCa/4bLaxOiTJiMs+rBhY7/V3BK6kyOlTNLY/Qyk8S0+P9sfkkOQeX4xJLejU5lykcsh1PJGD3pWP/McZAGAEVAAKdwarziUNyGW1junkn0jENsi28UCdA0snekVMdFDBm07Y6hv5a4Q1rbpE80k7LkmSQlixJydyScDOACTt41OKUlaKKKAKKKKAKKKKAK8sM7V6qA5skdhDbxu0bXM3ZmRThkjCPK5U+DFUKg+GrPhQHI/L8tqS3DyoXOWtJCeyYnc9m3WBj6ZU+IHWtfM3MrLwySbs5IZGBjCOBqVySp6bEdSCOo3rTxXkaG2haeyTsLiFTIrKzfS6RqKS5P0ocAglt8nOc1A+1Hi4mgtAp7sq9vjxwVXT/jP2Vytlti2SNNX9S2MStVODt4V7HSvSQ9POt3Z+lVbZ681kY8qcPZ/zOtnM6TZEcuN8fVYZwT4kEHr6CvXInK3vM4dxmKPBIP5TdVX9/wqzpeGxSzZaONiiaTlQcZKkDceQJ9MjzqRRXJ/rRT67VQ5qayJfPXN8dzELW0JmaQjVoBOw30jzJIHyqu54Wjcq6EEHDKwKn4EdcGr5nsoYMSLDGNPVlRQVU7E5Azt4+maVfabyt2sfvMY76Dv4/KQePxX8CfKul1MpfqbI+j1cK2q8cP3/Iiw83Td8ayoZGxoJXHd0oB+aqjYDzOa4Lri7y5D97LBvg4ABYerAb+B61xdmc+v7q9Rw1B4LuNFcXlIyWH8/fV1+ztl/o+HT4agf1tRzmqctrEu4VQSzEBQPFjsKtXl/lWezaNY58rIGMqsoIDAbMm/ngHPpUrS53Nlb4o4uCi3z1Fv2tODcxgHcRb/ADZsfdSIasHmfkeYwNcvIZZ8lpVAGMdO7j80AbenpVdyR1zuT3vJJ0EoulRi84PWrpTF7PeJ9jfRnOFkPZt+10/7gPtpZI8q2xZQhgdxhhg+IyR+FaRe1pkm6v6lbiXCLG4WR4bZYbKN5HYyuwmmnbOWdIycDr9ZyxAxsBtRy3e2cNw8SPcSzSMY2uJu0dZZI9WY1lI7PK9/uIANjWifiBhvPfJYZpkls4hAYojKUfLtJH3clDJqjOo7HTgnat3AeWpxa2CSsqdk7XEwIyxkJd1QEd0AGRtR690Y6mrc8cOQrNYWs1kwFFFFAFFFFAFQnNHDpZEjeDHbQSiVAxwr4DIyE+AZGYZ8Dg1N1B8fi7SSGJbqa2kfWVEQQ6woXVnWjDbIPzoCI4hxu4vI2torS6haRTHJJMqokSN3XKsGPavpJ0hds4JIpT9qKBLiGNRhY7dVUeQyR1+AFO45XuFIzxS8+BW13/uaRvaqh99HrCh+wsKjan0Fj4b/AN18ieK32sJZlUY7xAHxJAH3muRSfx3r2jnOx3/npVbg9O08cF3Ax8LsfPQPh2kh/ifsAr1yHeNNaCR92eSRifXUf3YHyqquM8yz3QQTNnQNtgoJPViB1NWb7Mz/AO3p+vJ/iNT6rd88LokeZ1GldVW+fqbGeVdj8DSV7P8AmgTKbaQ99B3M/loPD1K9PhTtJ0Pwr58iuWjl1oSrK2QwOCOtbX2OuUWa6TTq+E178Y/kk+dOCrbXbxx40HDhfzQ2+Plg/KoZU38v5++m/mThCRXsEjMzwzdm7PIS2dwGBPQd0g48qnvajFH2EOkL2naYTGM6MHI26jOn7qiSqzufYtK9ZtVcOuV1Ob2bcvAA3cgwNxHnbA/Kf9wPxpj5Y4j71LPP/swwhi/VXvMf2mI+wUp8xcZnt7KK1ZQjNECWUnPZjbSQQMN4H5048kWHZWUKkYJXWR6uc/hipdOE9i9ir1Kck7Ze7wv2RzjinYcQaCT/AFdwoeMnwk+qy/tYz8fjVec+8se6z6lH0MhJTH5J8U/h6H0pw9qlgTBHMvWN8Z8g2MH5MBSZzJzu95BFEyAFDqZs51MAVyB+T1JIrne1zGXwSdDCeYzh0fDFrH89K9LXgtvv+FbPnUJl+yzrO/LR8LjaR4oZFkLsG0F3h0mOMvnYN32xncJjzrk4rJ7wt1eI8pljuBb2PZu+ksgQHSq91g8vaKxOQVWpThNs78LtkW1hulKnUkrhAMFiCNSMCc/Cuy34jexKsacLRUXYBLqEKB6LoG1XEPSjxdqxOS/L/sa1rNYWs1ucwooooAooooApc5o5UF5NbM5PZwtIXUO8ZYOmkYZCD9YKSMjamOormQ3Pu7+6BTNsF1EDAJGojO2oDOAds4zQChxngHD4pFt4bOO5vGGpY5GZ9Cgj6SV3YlEBx6nYCoz2tW5E0DkDvRFSR0yrZPr+VXXC3us1tIbG+Qo0nbylRcmTtYyCzPCzM7akTwAA6AYFb/aLJHd2MVzCdSJIRkhl2bKHZgCMMorhes1smaGe2+LKxCjr51601hRXsCqs9aZNP/IE92ttM0XZNGjEhX1Al8BmwR02x86QiKtH2Y/1CX/qP/gWu2n5mVviLxT8o88H5nvb+KXsVgjKrjPeJLNnAHlsOpqsCCNj1HX99WX7Jf8AV3H66fg1V1e/Xbz1H8TS7LhGTOWjxG2cIrjgcuXebElgWyuIi5P0cTYV+uy5B6Fc9fIU08TW04eqTSRFiAsQYDUQVBI6nuk77jypO9l/B+0ujKekK7frtkD7tR+yrB5x4Z29nKmNwutfineH4Y+dSqtzr3e/sV+qVcdRsXT3+SruMcWbiN4m2kMyxIueik759dyT/wDlXTDGFUKNgAAPgNhVL8hmMX0bSOqhQzAsQN8YHX41bJ5jth/t4f7a/wAaxpnlOTfLM+ILbKNcVwka+aOHdvaTR+JQkfrL3h94qg26kYxt0q/W5ptP+Ih/trVFcQ0dtJoOU1sVPpk4rTVJZTJXhTkt0WjlxW1VryqV28MsjLNHEM5dwvTzIyfszUPq8FzN7YtllRQvL7pw9ZHiQWgnnZDodlJCJGrDdMsWJI3wmB1Nb7vhg4Y0c0Dy9g0qRTRSSPIuJCI1kUyElGVyud8EE+OK6+NwPbXMd5HE8qCIwTJGNTiPUHR0UbvpbIKjfDbdK5Lrif8ASbRQwxzdgsqSzSSxPEMREOsaBwC7M4XO2AAc77VdJYWDxbeXkchWawKzWTUKKKKAKKKKAKxWaKAVrvmaWbWLNAETVrupwyxJpzq0Ls0xGDuMLt1NcfAuFzXPDpveJJJGuS8kfaYBRCB2QwAAudIfSOmrG+M175743GGhs21HtyWkRFLu8MeCUVRuTI+lP1dZOMVJcPW8lkWSTTbQr0txpd3GCB2j/VTHXQmfVqw1ngym08oo94iM5zkHGD5jYj5VgfzinH2jcC7G57RR9HNl/g+2ofPr8zSiy/KqacdsnFnsaLVbWpr3ANvVp+zD+pTf9Rv8C1VxTGOmD6/Km3lHnJLS3miZCzElkx0JKhcHPTcDf1reiSjLLI2vrlZViKy8onfZIe5cfrp+DVXF63fY/pN/iNMvJPN62SzB0ZtekjTj6y5AB8gc9aV5W1MSepJPn45rM5JwiuxrpqpxvnJrh4Hv2ec1xQILfRI0ssuxULg5AAySRjAFNN3z5EkbSNFNoSYwHZPrr1GNW49aqnl27WG6hlfZUcE4GdvhUtxbj8UlrNGmrU960wyCBobODmu9d+IEPUaPdfwnh4yLV7IpdimQmpioOCQCdgcVYPNvCIo+FW7oihgI+8AATrXLZPU5qvANz06U9czczwTcOgiRsyDRqXBGnQpBzt5+Fca2tss9iZqoS31KOeGb+Z+FRLwe3dUQN9GdQAz3wdWT45quV9f5xT1x/maCXhcECkmQaAy4xp0A5yenlj40jhPspa1njsjfQRlGt7l7syop09mHCzJdGQjuwqT+22VH3aj8qTlq4OXOTkHD2glBBnXMuklT3sYAYbjAA++s6eG6eexz8Su2VbV1Zq46Le2keeK9jtJmOp1d1eOU9MvCWyCRtqTSdvHFSHKPNfvgkBjKtEQC66jFJq3BidlUsNtwRtnxqIsOCNwzGm1huIV6SwxIlwg/TTGJvihB/RNOlpciRFdc6WUMMgqcHcZB3HwNWh5k3UUUUAUUUUAUUUUAUUUUBr7AatWBqxjON8dcZ649K9gVmigIrmXgQu4DGThtmVvzWHQ/DwpGPsplP+2i+xv4VZppT4lzRMkkqxiJuz2OVkBDaZZAp3xnSinb88GuM6YTeZIkVam2pYgyAHsok/30fyDUN7JpMbTp/ZNdt1xW4nCTppHZRksezcKshMLaQe075I1LkDGGqd4PxyWS4aN+zZB2ullVlyY3jTbLtkZZgfVDWnl6+x189f8AcK3+id/9+n9k0H2SN/v1/sH/AMqmb/ma4WWdUMBWJnXeN85WOKXBPaAZ+lxt5eu0OvFJ3vGkWWHWsvZHEMnRXkh0n6XcMRqwOjAYp5evsZ8/qPuPR9kpz/WF/sH/AMqyfZJ/8jb9T/NU9ytzDNcSESGIqIlcaEZcliVO5kbOCpHSo/iPN86duEaNzFrx/wCnkAJjQu4ZmmA7oA+rkkHIFPL19jHnr/uOD/RHv/Wf7v8AzVk+yTyuB/8AX/mrvveb5oiAzxbNJn6CTZUcx68iUgDVjOdhqXpmuuw5huHmjUmIKWjV17NwyMySyFCWk2YKiNgrkCQZFZ8vX2Hnr/uIRvZSuQvvKgkbDsxk46kDXvXtPZIP+I/u/wDPW/mmcrdSd8LkWwRhE0jozC6bKaTsR2eemDkg15tearsvGpaIqyxElYtWO0j16QBITr2bCkA4A6ginl6+xjzt/wBxu4X7MFimR2l7RVYNp0YyR0ydR2zg/KnkCoTljiz3AkZs6QyaNUfZtpaNJMldR/P9KnBXWEIwWInCy2drzN5CiiitzkFFFFAFFFFAFFFFAFFFFAFFFFAFcE3B0aUSZYHUrYzsWUOoOPPDY+Q8q76KAW//AOaPayDOiCQH6OMhQH7vfxjGW3BHQYB6kmpSLgkSzmdV0uUKEjxDMrb/ADX7zXfis0BFXvLscrl2L5KlNmwArBc4H7IOev2CtlzwRHkWQ5BUqcDAB0trGRjzqRooDlTh6iUyj6xQJ6YDM3Tzyxrk4hy3DMsqyLqEv1gfA6SmpfzTpO58cCpWigI5OCRgg7nDSNueva/XBHip2OPQeVYTl+FWjZUVTGcqRt4Mu/nsx361JUUByDhqCR5N9Uiojb+Ca9OB4H6Rt65YeW4UKlQw09njvHBMSlFYjxOk4J8QB5CpWigNMNqFZ2HVyC3xChR9yit1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hQSERUUExQTFRUWFRoXGRcXGBcWHhgYGRwWFxwcHBgYHCYeGB4jGxgYIDAgIycpLCwsGB8xNzAqNSYtLCkBCQoKDgwOGg8PGikkHyQyKTQyLCwsKSwpLzQsKSksLCwsLCksKiwsLCwsLCwsKSwsLCwsKSwsLCwpKSwpLCwsKf/AABEIAJwA0AMBIgACEQEDEQH/xAAcAAACAgMBAQAAAAAAAAAAAAAABgUHAQMEAgj/xABJEAACAQMCAwUEBQgGCQUBAAABAgMABBESIQUGMRMiQVFhBxRxgSMykaGxQlJicoLB0fAVNJKjsuIXM0NTVGNzotIkJWST4Rb/xAAaAQEAAgMBAAAAAAAAAAAAAAAABAUBAgMG/8QALBEAAgIBAwIFAwQDAAAAAAAAAAECAxEEEiExUQUUMkGBE1JhInGhsRUjM//aAAwDAQACEQMRAD8AvGiiigCiiigCiiigCiiigCisE1EcX5ttbZtE0yq+M6Bl3x56EBbHrigJisZqK4jx9EspLuNlkRYWlUg5DYUkdPWo+DjskvD53YCO4hSZJFXcJNGrbrnqD3WUnqGFAM2axmuHgVwZLaB2OS0MbE+ZKKSfmTXDxK/deIWkSthXjuGddu9oEIXPwLGgJ2ilriHMjQy3zNpMVrbRyhejFmE7EFvI6ABt4118H45LK2iW0mgOnVqJjkjPTYOjZz6ECgJqisaqzQBRRRQBRRRQBRRRQBRRRQBRRRQBRRRQBRRRQBWCa8zZwdOAcHBPQHwz6VV1xbD+j2vZJZf6SSTTqLtkXKvo7BIlOns2OwTG6sCfOgHO4vpLyzuBAWinVpYhvussTHTk+TYU/B6heGcbQXXvWltF1w9J+6pZtduxDqABkkLKo0/o1IxXAteJSq7BI7xFlTUQB28Q0SLk+LR9m2PHQ3lUVy7YtK0c0BUxQ8QuSjZwGtpQ2vR1yO1O2OoWsA42dm4ODGgPvl2GijDKMJPcCQKWGVU6ck9QCSPCu5xcR3TtdRwRxXydgVjd5MTBX7NnZkUZdMx7Dqi15vrnh1rMWadmAmE628Z1qkwV1ZlCju6tWSucahkbk1ycT9qyHZLbWAQwMhGMg5B0gHBB3zmucrYR6skQ01tnpiyc9n/M1tLa2tvHPE8yWsWqMNlhpRQcj0O1auOcIiuuKRxydp9HZO4KO8RBeaNRhoyD+Q21Kf8ApUuAe7DboPIKfxyK2we1mYHLwQsemRlTjPnvWnmIHf8Ax9/b+TdxLhwVeJQQu5aW5srUPIzSkahGSCXOSAHY4z409cPurmNZGvTbBUXV2kRdQQMliyPnRgAflHxpHuecbK5GmaOe2YTCbtIiMiVRpDkjqQNtwRsKn7OwF5GkbXvvUAk1upVFeRQF0RvpwCoYFm7o1bDoDnpGyMujI1lFlfqWDltL+ebiFnOXkSGYT9lDkgGFUBDyL4u7MGGfqqFHUmmyx4yJZp4lU/QFFZvAu66yo9VUqT+uKUOIcOg4de28is6QLBdyGLVqSMIkZJjVt1yNtIOnyAzTDyfamK1V5RplmLXEufB5e+Qc/mqVX9mtziT9FJXJ8syLJOZFFg5kkjWUuXijB7rB26o41Ppb6oK4JzTlDKGUMpyCAQfMHcH7KyD3RRRQBRRRQBRRRQBRRRQBRRRQBXHxTisduqvK2lWdU1HoGc6V1H8kE4GTtuK6pZAoJJwACSfIDc1BWvH7LiMbRJLFMrqQ0ZOGKkeKNhhseuPI0BPUn8T4ChvWSWLtLe8XUdj9HcwrgOCN4y0X5QOQYh51og5nawVrSYSTTpgWvi12jbJv+en1XJ6BdXjXnnfn02yiGMD3hlBbBDCLI/7j5fbWspKKyzpXXKyW2Jjj3ELe0tzb3b+/tq1JHKsbMFH1dZ6HG/fIyfWkDjXOtxcd0t2cXQRR9xQPLbc/OoSaYs5Z2LEnJJOSSfWtRPzqvndKf7Ho9PoK6uXyzbp8M5HpWQP5NYrbio7LDB4zmsL/ACK3xR6tZ/NTV/3KP31r04rBjK6GM+mR448K929yyMHVmUjoykgj4EVqZvDp91edh1rKDSawx2seeVnjNvfp2sTjT2i911BxvkbncDpg7DY02zWc01osCTm5jnk0NPhVZLXTlw5BwzkApqwD38kDBqngx86YeV+bJLOTKnVGSNcZ/FfJvx6GpVWoa4kVGq8PTW6rr2HbmjiiM6wGNvcLd097dB3VwA0cRA3KL3Gkx0UqDsTTLHx9XuhbxDtMRiSR1I0xhv8AVj9Jn3IA/JXPiK4DxKGGxMtpF2gkYlIwCS80rdH6kd9u8T0GfKurlHllLK3WJcFidUjAYDOeuB4KNlUeCqBU9FC1jhk7RXN/SEfa9lrTtNOvRkatGcasdcZOM101kwFFFFAFFFFAFFFFAFFFYJoDQ14mvstS69OrRkZ05xnT1xnbNVze8vrJOvDGhDAP28c5A1R2QbUUST6wdZT2QA6K4NTPHeYOFXGkPOrSKfo5INbSI36EkSkg+mcHxFR/B7ye4u4VYXDC3LOl21vJBqQjS8MqyBVbWMEOnioOkVgHdxxouFwl1eSWRsrbrM3amIlcNoZu+FxjIJPRRVPz3DOxZ2JZiSxPUk9ftNTnPPMXvd27A5jT6OP4A7t+0d/spfUfGq+6e5/g9PoNN9KG59WbAtbbaweRwqIWZjgKBknx6VhBv/Hxqx/ZBYrm4lI7wKoDjoO8x+3b7K5Vx3y2nfU3fRrcxDv+DzW7BZo2QncatgR6EbGtdkMuoCqxLDutsD6En8fWri9o9ir2MjEDMeHU+W4B+0GqsteIxLge7QN4ZdpD12371LofTlgj6fVSuqbxyPvBfZ7E0ZaTtF7RSNP1WCEo2lvDUCpGR1BpX514H7oQi6AjsXLEqGcknCheoRAcepNWlwS5WS3iZdOCgHdyRttsTuRtsfGk72j8bMbxrHo1acnVGr5BOO65BwQRuPWtZRSimit091jux1Kxb5VjGBvjrXXe3zykFznBOMKq/wCECmXlDkA3qNK7mOPJC4AJYjqd+gB29aQi5PCL2y+NUN1nAoA/Cvcfp0qQ5h4A9nO0LnVjcNjAZT4+h/hUcDWsk08HSM1NKUejG7kfmf3WYK5+hkIDfonoG/j6VY/G+JTlxBap32XU07j6KFDkav8AmPscIPicCqQEg8B4+h+6rF4BxCa/4bLaxOiTJiMs+rBhY7/V3BK6kyOlTNLY/Qyk8S0+P9sfkkOQeX4xJLejU5lykcsh1PJGD3pWP/McZAGAEVAAKdwarziUNyGW1junkn0jENsi28UCdA0snekVMdFDBm07Y6hv5a4Q1rbpE80k7LkmSQlixJydyScDOACTt41OKUlaKKKAKKKKAKKKKAK8sM7V6qA5skdhDbxu0bXM3ZmRThkjCPK5U+DFUKg+GrPhQHI/L8tqS3DyoXOWtJCeyYnc9m3WBj6ZU+IHWtfM3MrLwySbs5IZGBjCOBqVySp6bEdSCOo3rTxXkaG2haeyTsLiFTIrKzfS6RqKS5P0ocAglt8nOc1A+1Hi4mgtAp7sq9vjxwVXT/jP2Vytlti2SNNX9S2MStVODt4V7HSvSQ9POt3Z+lVbZ681kY8qcPZ/zOtnM6TZEcuN8fVYZwT4kEHr6CvXInK3vM4dxmKPBIP5TdVX9/wqzpeGxSzZaONiiaTlQcZKkDceQJ9MjzqRRXJ/rRT67VQ5qayJfPXN8dzELW0JmaQjVoBOw30jzJIHyqu54Wjcq6EEHDKwKn4EdcGr5nsoYMSLDGNPVlRQVU7E5Azt4+maVfabyt2sfvMY76Dv4/KQePxX8CfKul1MpfqbI+j1cK2q8cP3/Iiw83Td8ayoZGxoJXHd0oB+aqjYDzOa4Lri7y5D97LBvg4ABYerAb+B61xdmc+v7q9Rw1B4LuNFcXlIyWH8/fV1+ztl/o+HT4agf1tRzmqctrEu4VQSzEBQPFjsKtXl/lWezaNY58rIGMqsoIDAbMm/ngHPpUrS53Nlb4o4uCi3z1Fv2tODcxgHcRb/ADZsfdSIasHmfkeYwNcvIZZ8lpVAGMdO7j80AbenpVdyR1zuT3vJJ0EoulRi84PWrpTF7PeJ9jfRnOFkPZt+10/7gPtpZI8q2xZQhgdxhhg+IyR+FaRe1pkm6v6lbiXCLG4WR4bZYbKN5HYyuwmmnbOWdIycDr9ZyxAxsBtRy3e2cNw8SPcSzSMY2uJu0dZZI9WY1lI7PK9/uIANjWifiBhvPfJYZpkls4hAYojKUfLtJH3clDJqjOo7HTgnat3AeWpxa2CSsqdk7XEwIyxkJd1QEd0AGRtR690Y6mrc8cOQrNYWs1kwFFFFAFFFFAFQnNHDpZEjeDHbQSiVAxwr4DIyE+AZGYZ8Dg1N1B8fi7SSGJbqa2kfWVEQQ6woXVnWjDbIPzoCI4hxu4vI2torS6haRTHJJMqokSN3XKsGPavpJ0hds4JIpT9qKBLiGNRhY7dVUeQyR1+AFO45XuFIzxS8+BW13/uaRvaqh99HrCh+wsKjan0Fj4b/AN18ieK32sJZlUY7xAHxJAH3muRSfx3r2jnOx3/npVbg9O08cF3Ax8LsfPQPh2kh/ifsAr1yHeNNaCR92eSRifXUf3YHyqquM8yz3QQTNnQNtgoJPViB1NWb7Mz/AO3p+vJ/iNT6rd88LokeZ1GldVW+fqbGeVdj8DSV7P8AmgTKbaQ99B3M/loPD1K9PhTtJ0Pwr58iuWjl1oSrK2QwOCOtbX2OuUWa6TTq+E178Y/kk+dOCrbXbxx40HDhfzQ2+Plg/KoZU38v5++m/mThCRXsEjMzwzdm7PIS2dwGBPQd0g48qnvajFH2EOkL2naYTGM6MHI26jOn7qiSqzufYtK9ZtVcOuV1Ob2bcvAA3cgwNxHnbA/Kf9wPxpj5Y4j71LPP/swwhi/VXvMf2mI+wUp8xcZnt7KK1ZQjNECWUnPZjbSQQMN4H5048kWHZWUKkYJXWR6uc/hipdOE9i9ir1Kck7Ze7wv2RzjinYcQaCT/AFdwoeMnwk+qy/tYz8fjVec+8se6z6lH0MhJTH5J8U/h6H0pw9qlgTBHMvWN8Z8g2MH5MBSZzJzu95BFEyAFDqZs51MAVyB+T1JIrne1zGXwSdDCeYzh0fDFrH89K9LXgtvv+FbPnUJl+yzrO/LR8LjaR4oZFkLsG0F3h0mOMvnYN32xncJjzrk4rJ7wt1eI8pljuBb2PZu+ksgQHSq91g8vaKxOQVWpThNs78LtkW1hulKnUkrhAMFiCNSMCc/Cuy34jexKsacLRUXYBLqEKB6LoG1XEPSjxdqxOS/L/sa1rNYWs1ucwooooAooooApc5o5UF5NbM5PZwtIXUO8ZYOmkYZCD9YKSMjamOormQ3Pu7+6BTNsF1EDAJGojO2oDOAds4zQChxngHD4pFt4bOO5vGGpY5GZ9Cgj6SV3YlEBx6nYCoz2tW5E0DkDvRFSR0yrZPr+VXXC3us1tIbG+Qo0nbylRcmTtYyCzPCzM7akTwAA6AYFb/aLJHd2MVzCdSJIRkhl2bKHZgCMMorhes1smaGe2+LKxCjr51601hRXsCqs9aZNP/IE92ttM0XZNGjEhX1Al8BmwR02x86QiKtH2Y/1CX/qP/gWu2n5mVviLxT8o88H5nvb+KXsVgjKrjPeJLNnAHlsOpqsCCNj1HX99WX7Jf8AV3H66fg1V1e/Xbz1H8TS7LhGTOWjxG2cIrjgcuXebElgWyuIi5P0cTYV+uy5B6Fc9fIU08TW04eqTSRFiAsQYDUQVBI6nuk77jypO9l/B+0ujKekK7frtkD7tR+yrB5x4Z29nKmNwutfineH4Y+dSqtzr3e/sV+qVcdRsXT3+SruMcWbiN4m2kMyxIueik759dyT/wDlXTDGFUKNgAAPgNhVL8hmMX0bSOqhQzAsQN8YHX41bJ5jth/t4f7a/wAaxpnlOTfLM+ILbKNcVwka+aOHdvaTR+JQkfrL3h94qg26kYxt0q/W5ptP+Ih/trVFcQ0dtJoOU1sVPpk4rTVJZTJXhTkt0WjlxW1VryqV28MsjLNHEM5dwvTzIyfszUPq8FzN7YtllRQvL7pw9ZHiQWgnnZDodlJCJGrDdMsWJI3wmB1Nb7vhg4Y0c0Dy9g0qRTRSSPIuJCI1kUyElGVyud8EE+OK6+NwPbXMd5HE8qCIwTJGNTiPUHR0UbvpbIKjfDbdK5Lrif8ASbRQwxzdgsqSzSSxPEMREOsaBwC7M4XO2AAc77VdJYWDxbeXkchWawKzWTUKKKKAKKKKAKxWaKAVrvmaWbWLNAETVrupwyxJpzq0Ls0xGDuMLt1NcfAuFzXPDpveJJJGuS8kfaYBRCB2QwAAudIfSOmrG+M175743GGhs21HtyWkRFLu8MeCUVRuTI+lP1dZOMVJcPW8lkWSTTbQr0txpd3GCB2j/VTHXQmfVqw1ngym08oo94iM5zkHGD5jYj5VgfzinH2jcC7G57RR9HNl/g+2ofPr8zSiy/KqacdsnFnsaLVbWpr3ANvVp+zD+pTf9Rv8C1VxTGOmD6/Km3lHnJLS3miZCzElkx0JKhcHPTcDf1reiSjLLI2vrlZViKy8onfZIe5cfrp+DVXF63fY/pN/iNMvJPN62SzB0ZtekjTj6y5AB8gc9aV5W1MSepJPn45rM5JwiuxrpqpxvnJrh4Hv2ec1xQILfRI0ssuxULg5AAySRjAFNN3z5EkbSNFNoSYwHZPrr1GNW49aqnl27WG6hlfZUcE4GdvhUtxbj8UlrNGmrU960wyCBobODmu9d+IEPUaPdfwnh4yLV7IpdimQmpioOCQCdgcVYPNvCIo+FW7oihgI+8AATrXLZPU5qvANz06U9czczwTcOgiRsyDRqXBGnQpBzt5+Fca2tss9iZqoS31KOeGb+Z+FRLwe3dUQN9GdQAz3wdWT45quV9f5xT1x/maCXhcECkmQaAy4xp0A5yenlj40jhPspa1njsjfQRlGt7l7syop09mHCzJdGQjuwqT+22VH3aj8qTlq4OXOTkHD2glBBnXMuklT3sYAYbjAA++s6eG6eexz8Su2VbV1Zq46Le2keeK9jtJmOp1d1eOU9MvCWyCRtqTSdvHFSHKPNfvgkBjKtEQC66jFJq3BidlUsNtwRtnxqIsOCNwzGm1huIV6SwxIlwg/TTGJvihB/RNOlpciRFdc6WUMMgqcHcZB3HwNWh5k3UUUUAUUUUAUUUUAUUUUBr7AatWBqxjON8dcZ649K9gVmigIrmXgQu4DGThtmVvzWHQ/DwpGPsplP+2i+xv4VZppT4lzRMkkqxiJuz2OVkBDaZZAp3xnSinb88GuM6YTeZIkVam2pYgyAHsok/30fyDUN7JpMbTp/ZNdt1xW4nCTppHZRksezcKshMLaQe075I1LkDGGqd4PxyWS4aN+zZB2ullVlyY3jTbLtkZZgfVDWnl6+x189f8AcK3+id/9+n9k0H2SN/v1/sH/AMqmb/ma4WWdUMBWJnXeN85WOKXBPaAZ+lxt5eu0OvFJ3vGkWWHWsvZHEMnRXkh0n6XcMRqwOjAYp5evsZ8/qPuPR9kpz/WF/sH/AMqyfZJ/8jb9T/NU9ytzDNcSESGIqIlcaEZcliVO5kbOCpHSo/iPN86duEaNzFrx/wCnkAJjQu4ZmmA7oA+rkkHIFPL19jHnr/uOD/RHv/Wf7v8AzVk+yTyuB/8AX/mrvveb5oiAzxbNJn6CTZUcx68iUgDVjOdhqXpmuuw5huHmjUmIKWjV17NwyMySyFCWk2YKiNgrkCQZFZ8vX2Hnr/uIRvZSuQvvKgkbDsxk46kDXvXtPZIP+I/u/wDPW/mmcrdSd8LkWwRhE0jozC6bKaTsR2eemDkg15tearsvGpaIqyxElYtWO0j16QBITr2bCkA4A6ginl6+xjzt/wBxu4X7MFimR2l7RVYNp0YyR0ydR2zg/KnkCoTljiz3AkZs6QyaNUfZtpaNJMldR/P9KnBXWEIwWInCy2drzN5CiiitzkFFFFAFFFFAFFFFAFFFFAFFFFAFcE3B0aUSZYHUrYzsWUOoOPPDY+Q8q76KAW//AOaPayDOiCQH6OMhQH7vfxjGW3BHQYB6kmpSLgkSzmdV0uUKEjxDMrb/ADX7zXfis0BFXvLscrl2L5KlNmwArBc4H7IOev2CtlzwRHkWQ5BUqcDAB0trGRjzqRooDlTh6iUyj6xQJ6YDM3Tzyxrk4hy3DMsqyLqEv1gfA6SmpfzTpO58cCpWigI5OCRgg7nDSNueva/XBHip2OPQeVYTl+FWjZUVTGcqRt4Mu/nsx361JUUByDhqCR5N9Uiojb+Ca9OB4H6Rt65YeW4UKlQw09njvHBMSlFYjxOk4J8QB5CpWigNMNqFZ2HVyC3xChR9yit1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hQSERUUExQTFRUWFRoXGRcXGBcWHhgYGRwWFxwcHBgYHCYeGB4jGxgYIDAgIycpLCwsGB8xNzAqNSYtLCkBCQoKDgwOGg8PGikkHyQyKTQyLCwsKSwpLzQsKSksLCwsLCksKiwsLCwsLCwsKSwsLCwsKSwsLCwpKSwpLCwsKf/AABEIAJwA0AMBIgACEQEDEQH/xAAcAAACAgMBAQAAAAAAAAAAAAAABgUHAQMEAgj/xABJEAACAQMCAwUEBQgGCQUBAAABAgMABBESIQUGMRMiQVFhBxRxgSMykaGxQlJicoLB0fAVNJKjsuIXM0NTVGNzotIkJWST4Rb/xAAaAQEAAgMBAAAAAAAAAAAAAAAABAUBAgMG/8QALBEAAgIBAwIFAwQDAAAAAAAAAAECAxEEEiExUQUUMkGBE1JhInGhsRUjM//aAAwDAQACEQMRAD8AvGiiigCiiigCiiigCiiigCisE1EcX5ttbZtE0yq+M6Bl3x56EBbHrigJisZqK4jx9EspLuNlkRYWlUg5DYUkdPWo+DjskvD53YCO4hSZJFXcJNGrbrnqD3WUnqGFAM2axmuHgVwZLaB2OS0MbE+ZKKSfmTXDxK/deIWkSthXjuGddu9oEIXPwLGgJ2ilriHMjQy3zNpMVrbRyhejFmE7EFvI6ABt4118H45LK2iW0mgOnVqJjkjPTYOjZz6ECgJqisaqzQBRRRQBRRRQBRRRQBRRRQBRRRQBRRRQBRRRQBWCa8zZwdOAcHBPQHwz6VV1xbD+j2vZJZf6SSTTqLtkXKvo7BIlOns2OwTG6sCfOgHO4vpLyzuBAWinVpYhvussTHTk+TYU/B6heGcbQXXvWltF1w9J+6pZtduxDqABkkLKo0/o1IxXAteJSq7BI7xFlTUQB28Q0SLk+LR9m2PHQ3lUVy7YtK0c0BUxQ8QuSjZwGtpQ2vR1yO1O2OoWsA42dm4ODGgPvl2GijDKMJPcCQKWGVU6ck9QCSPCu5xcR3TtdRwRxXydgVjd5MTBX7NnZkUZdMx7Dqi15vrnh1rMWadmAmE628Z1qkwV1ZlCju6tWSucahkbk1ycT9qyHZLbWAQwMhGMg5B0gHBB3zmucrYR6skQ01tnpiyc9n/M1tLa2tvHPE8yWsWqMNlhpRQcj0O1auOcIiuuKRxydp9HZO4KO8RBeaNRhoyD+Q21Kf8ApUuAe7DboPIKfxyK2we1mYHLwQsemRlTjPnvWnmIHf8Ax9/b+TdxLhwVeJQQu5aW5srUPIzSkahGSCXOSAHY4z409cPurmNZGvTbBUXV2kRdQQMliyPnRgAflHxpHuecbK5GmaOe2YTCbtIiMiVRpDkjqQNtwRsKn7OwF5GkbXvvUAk1upVFeRQF0RvpwCoYFm7o1bDoDnpGyMujI1lFlfqWDltL+ebiFnOXkSGYT9lDkgGFUBDyL4u7MGGfqqFHUmmyx4yJZp4lU/QFFZvAu66yo9VUqT+uKUOIcOg4de28is6QLBdyGLVqSMIkZJjVt1yNtIOnyAzTDyfamK1V5RplmLXEufB5e+Qc/mqVX9mtziT9FJXJ8syLJOZFFg5kkjWUuXijB7rB26o41Ppb6oK4JzTlDKGUMpyCAQfMHcH7KyD3RRRQBRRRQBRRRQBRRRQBRRRQBXHxTisduqvK2lWdU1HoGc6V1H8kE4GTtuK6pZAoJJwACSfIDc1BWvH7LiMbRJLFMrqQ0ZOGKkeKNhhseuPI0BPUn8T4ChvWSWLtLe8XUdj9HcwrgOCN4y0X5QOQYh51og5nawVrSYSTTpgWvi12jbJv+en1XJ6BdXjXnnfn02yiGMD3hlBbBDCLI/7j5fbWspKKyzpXXKyW2Jjj3ELe0tzb3b+/tq1JHKsbMFH1dZ6HG/fIyfWkDjXOtxcd0t2cXQRR9xQPLbc/OoSaYs5Z2LEnJJOSSfWtRPzqvndKf7Ho9PoK6uXyzbp8M5HpWQP5NYrbio7LDB4zmsL/ACK3xR6tZ/NTV/3KP31r04rBjK6GM+mR448K929yyMHVmUjoykgj4EVqZvDp91edh1rKDSawx2seeVnjNvfp2sTjT2i911BxvkbncDpg7DY02zWc01osCTm5jnk0NPhVZLXTlw5BwzkApqwD38kDBqngx86YeV+bJLOTKnVGSNcZ/FfJvx6GpVWoa4kVGq8PTW6rr2HbmjiiM6wGNvcLd097dB3VwA0cRA3KL3Gkx0UqDsTTLHx9XuhbxDtMRiSR1I0xhv8AVj9Jn3IA/JXPiK4DxKGGxMtpF2gkYlIwCS80rdH6kd9u8T0GfKurlHllLK3WJcFidUjAYDOeuB4KNlUeCqBU9FC1jhk7RXN/SEfa9lrTtNOvRkatGcasdcZOM101kwFFFFAFFFFAFFFFAFFFYJoDQ14mvstS69OrRkZ05xnT1xnbNVze8vrJOvDGhDAP28c5A1R2QbUUST6wdZT2QA6K4NTPHeYOFXGkPOrSKfo5INbSI36EkSkg+mcHxFR/B7ye4u4VYXDC3LOl21vJBqQjS8MqyBVbWMEOnioOkVgHdxxouFwl1eSWRsrbrM3amIlcNoZu+FxjIJPRRVPz3DOxZ2JZiSxPUk9ftNTnPPMXvd27A5jT6OP4A7t+0d/spfUfGq+6e5/g9PoNN9KG59WbAtbbaweRwqIWZjgKBknx6VhBv/Hxqx/ZBYrm4lI7wKoDjoO8x+3b7K5Vx3y2nfU3fRrcxDv+DzW7BZo2QncatgR6EbGtdkMuoCqxLDutsD6En8fWri9o9ir2MjEDMeHU+W4B+0GqsteIxLge7QN4ZdpD12371LofTlgj6fVSuqbxyPvBfZ7E0ZaTtF7RSNP1WCEo2lvDUCpGR1BpX514H7oQi6AjsXLEqGcknCheoRAcepNWlwS5WS3iZdOCgHdyRttsTuRtsfGk72j8bMbxrHo1acnVGr5BOO65BwQRuPWtZRSimit091jux1Kxb5VjGBvjrXXe3zykFznBOMKq/wCECmXlDkA3qNK7mOPJC4AJYjqd+gB29aQi5PCL2y+NUN1nAoA/Cvcfp0qQ5h4A9nO0LnVjcNjAZT4+h/hUcDWsk08HSM1NKUejG7kfmf3WYK5+hkIDfonoG/j6VY/G+JTlxBap32XU07j6KFDkav8AmPscIPicCqQEg8B4+h+6rF4BxCa/4bLaxOiTJiMs+rBhY7/V3BK6kyOlTNLY/Qyk8S0+P9sfkkOQeX4xJLejU5lykcsh1PJGD3pWP/McZAGAEVAAKdwarziUNyGW1junkn0jENsi28UCdA0snekVMdFDBm07Y6hv5a4Q1rbpE80k7LkmSQlixJydyScDOACTt41OKUlaKKKAKKKKAKKKKAK8sM7V6qA5skdhDbxu0bXM3ZmRThkjCPK5U+DFUKg+GrPhQHI/L8tqS3DyoXOWtJCeyYnc9m3WBj6ZU+IHWtfM3MrLwySbs5IZGBjCOBqVySp6bEdSCOo3rTxXkaG2haeyTsLiFTIrKzfS6RqKS5P0ocAglt8nOc1A+1Hi4mgtAp7sq9vjxwVXT/jP2Vytlti2SNNX9S2MStVODt4V7HSvSQ9POt3Z+lVbZ681kY8qcPZ/zOtnM6TZEcuN8fVYZwT4kEHr6CvXInK3vM4dxmKPBIP5TdVX9/wqzpeGxSzZaONiiaTlQcZKkDceQJ9MjzqRRXJ/rRT67VQ5qayJfPXN8dzELW0JmaQjVoBOw30jzJIHyqu54Wjcq6EEHDKwKn4EdcGr5nsoYMSLDGNPVlRQVU7E5Azt4+maVfabyt2sfvMY76Dv4/KQePxX8CfKul1MpfqbI+j1cK2q8cP3/Iiw83Td8ayoZGxoJXHd0oB+aqjYDzOa4Lri7y5D97LBvg4ABYerAb+B61xdmc+v7q9Rw1B4LuNFcXlIyWH8/fV1+ztl/o+HT4agf1tRzmqctrEu4VQSzEBQPFjsKtXl/lWezaNY58rIGMqsoIDAbMm/ngHPpUrS53Nlb4o4uCi3z1Fv2tODcxgHcRb/ADZsfdSIasHmfkeYwNcvIZZ8lpVAGMdO7j80AbenpVdyR1zuT3vJJ0EoulRi84PWrpTF7PeJ9jfRnOFkPZt+10/7gPtpZI8q2xZQhgdxhhg+IyR+FaRe1pkm6v6lbiXCLG4WR4bZYbKN5HYyuwmmnbOWdIycDr9ZyxAxsBtRy3e2cNw8SPcSzSMY2uJu0dZZI9WY1lI7PK9/uIANjWifiBhvPfJYZpkls4hAYojKUfLtJH3clDJqjOo7HTgnat3AeWpxa2CSsqdk7XEwIyxkJd1QEd0AGRtR690Y6mrc8cOQrNYWs1kwFFFFAFFFFAFQnNHDpZEjeDHbQSiVAxwr4DIyE+AZGYZ8Dg1N1B8fi7SSGJbqa2kfWVEQQ6woXVnWjDbIPzoCI4hxu4vI2torS6haRTHJJMqokSN3XKsGPavpJ0hds4JIpT9qKBLiGNRhY7dVUeQyR1+AFO45XuFIzxS8+BW13/uaRvaqh99HrCh+wsKjan0Fj4b/AN18ieK32sJZlUY7xAHxJAH3muRSfx3r2jnOx3/npVbg9O08cF3Ax8LsfPQPh2kh/ifsAr1yHeNNaCR92eSRifXUf3YHyqquM8yz3QQTNnQNtgoJPViB1NWb7Mz/AO3p+vJ/iNT6rd88LokeZ1GldVW+fqbGeVdj8DSV7P8AmgTKbaQ99B3M/loPD1K9PhTtJ0Pwr58iuWjl1oSrK2QwOCOtbX2OuUWa6TTq+E178Y/kk+dOCrbXbxx40HDhfzQ2+Plg/KoZU38v5++m/mThCRXsEjMzwzdm7PIS2dwGBPQd0g48qnvajFH2EOkL2naYTGM6MHI26jOn7qiSqzufYtK9ZtVcOuV1Ob2bcvAA3cgwNxHnbA/Kf9wPxpj5Y4j71LPP/swwhi/VXvMf2mI+wUp8xcZnt7KK1ZQjNECWUnPZjbSQQMN4H5048kWHZWUKkYJXWR6uc/hipdOE9i9ir1Kck7Ze7wv2RzjinYcQaCT/AFdwoeMnwk+qy/tYz8fjVec+8se6z6lH0MhJTH5J8U/h6H0pw9qlgTBHMvWN8Z8g2MH5MBSZzJzu95BFEyAFDqZs51MAVyB+T1JIrne1zGXwSdDCeYzh0fDFrH89K9LXgtvv+FbPnUJl+yzrO/LR8LjaR4oZFkLsG0F3h0mOMvnYN32xncJjzrk4rJ7wt1eI8pljuBb2PZu+ksgQHSq91g8vaKxOQVWpThNs78LtkW1hulKnUkrhAMFiCNSMCc/Cuy34jexKsacLRUXYBLqEKB6LoG1XEPSjxdqxOS/L/sa1rNYWs1ucwooooAooooApc5o5UF5NbM5PZwtIXUO8ZYOmkYZCD9YKSMjamOormQ3Pu7+6BTNsF1EDAJGojO2oDOAds4zQChxngHD4pFt4bOO5vGGpY5GZ9Cgj6SV3YlEBx6nYCoz2tW5E0DkDvRFSR0yrZPr+VXXC3us1tIbG+Qo0nbylRcmTtYyCzPCzM7akTwAA6AYFb/aLJHd2MVzCdSJIRkhl2bKHZgCMMorhes1smaGe2+LKxCjr51601hRXsCqs9aZNP/IE92ttM0XZNGjEhX1Al8BmwR02x86QiKtH2Y/1CX/qP/gWu2n5mVviLxT8o88H5nvb+KXsVgjKrjPeJLNnAHlsOpqsCCNj1HX99WX7Jf8AV3H66fg1V1e/Xbz1H8TS7LhGTOWjxG2cIrjgcuXebElgWyuIi5P0cTYV+uy5B6Fc9fIU08TW04eqTSRFiAsQYDUQVBI6nuk77jypO9l/B+0ujKekK7frtkD7tR+yrB5x4Z29nKmNwutfineH4Y+dSqtzr3e/sV+qVcdRsXT3+SruMcWbiN4m2kMyxIueik759dyT/wDlXTDGFUKNgAAPgNhVL8hmMX0bSOqhQzAsQN8YHX41bJ5jth/t4f7a/wAaxpnlOTfLM+ILbKNcVwka+aOHdvaTR+JQkfrL3h94qg26kYxt0q/W5ptP+Ih/trVFcQ0dtJoOU1sVPpk4rTVJZTJXhTkt0WjlxW1VryqV28MsjLNHEM5dwvTzIyfszUPq8FzN7YtllRQvL7pw9ZHiQWgnnZDodlJCJGrDdMsWJI3wmB1Nb7vhg4Y0c0Dy9g0qRTRSSPIuJCI1kUyElGVyud8EE+OK6+NwPbXMd5HE8qCIwTJGNTiPUHR0UbvpbIKjfDbdK5Lrif8ASbRQwxzdgsqSzSSxPEMREOsaBwC7M4XO2AAc77VdJYWDxbeXkchWawKzWTUKKKKAKKKKAKxWaKAVrvmaWbWLNAETVrupwyxJpzq0Ls0xGDuMLt1NcfAuFzXPDpveJJJGuS8kfaYBRCB2QwAAudIfSOmrG+M175743GGhs21HtyWkRFLu8MeCUVRuTI+lP1dZOMVJcPW8lkWSTTbQr0txpd3GCB2j/VTHXQmfVqw1ngym08oo94iM5zkHGD5jYj5VgfzinH2jcC7G57RR9HNl/g+2ofPr8zSiy/KqacdsnFnsaLVbWpr3ANvVp+zD+pTf9Rv8C1VxTGOmD6/Km3lHnJLS3miZCzElkx0JKhcHPTcDf1reiSjLLI2vrlZViKy8onfZIe5cfrp+DVXF63fY/pN/iNMvJPN62SzB0ZtekjTj6y5AB8gc9aV5W1MSepJPn45rM5JwiuxrpqpxvnJrh4Hv2ec1xQILfRI0ssuxULg5AAySRjAFNN3z5EkbSNFNoSYwHZPrr1GNW49aqnl27WG6hlfZUcE4GdvhUtxbj8UlrNGmrU960wyCBobODmu9d+IEPUaPdfwnh4yLV7IpdimQmpioOCQCdgcVYPNvCIo+FW7oihgI+8AATrXLZPU5qvANz06U9czczwTcOgiRsyDRqXBGnQpBzt5+Fca2tss9iZqoS31KOeGb+Z+FRLwe3dUQN9GdQAz3wdWT45quV9f5xT1x/maCXhcECkmQaAy4xp0A5yenlj40jhPspa1njsjfQRlGt7l7syop09mHCzJdGQjuwqT+22VH3aj8qTlq4OXOTkHD2glBBnXMuklT3sYAYbjAA++s6eG6eexz8Su2VbV1Zq46Le2keeK9jtJmOp1d1eOU9MvCWyCRtqTSdvHFSHKPNfvgkBjKtEQC66jFJq3BidlUsNtwRtnxqIsOCNwzGm1huIV6SwxIlwg/TTGJvihB/RNOlpciRFdc6WUMMgqcHcZB3HwNWh5k3UUUUAUUUUAUUUUAUUUUBr7AatWBqxjON8dcZ649K9gVmigIrmXgQu4DGThtmVvzWHQ/DwpGPsplP+2i+xv4VZppT4lzRMkkqxiJuz2OVkBDaZZAp3xnSinb88GuM6YTeZIkVam2pYgyAHsok/30fyDUN7JpMbTp/ZNdt1xW4nCTppHZRksezcKshMLaQe075I1LkDGGqd4PxyWS4aN+zZB2ullVlyY3jTbLtkZZgfVDWnl6+x189f8AcK3+id/9+n9k0H2SN/v1/sH/AMqmb/ma4WWdUMBWJnXeN85WOKXBPaAZ+lxt5eu0OvFJ3vGkWWHWsvZHEMnRXkh0n6XcMRqwOjAYp5evsZ8/qPuPR9kpz/WF/sH/AMqyfZJ/8jb9T/NU9ytzDNcSESGIqIlcaEZcliVO5kbOCpHSo/iPN86duEaNzFrx/wCnkAJjQu4ZmmA7oA+rkkHIFPL19jHnr/uOD/RHv/Wf7v8AzVk+yTyuB/8AX/mrvveb5oiAzxbNJn6CTZUcx68iUgDVjOdhqXpmuuw5huHmjUmIKWjV17NwyMySyFCWk2YKiNgrkCQZFZ8vX2Hnr/uIRvZSuQvvKgkbDsxk46kDXvXtPZIP+I/u/wDPW/mmcrdSd8LkWwRhE0jozC6bKaTsR2eemDkg15tearsvGpaIqyxElYtWO0j16QBITr2bCkA4A6ginl6+xjzt/wBxu4X7MFimR2l7RVYNp0YyR0ydR2zg/KnkCoTljiz3AkZs6QyaNUfZtpaNJMldR/P9KnBXWEIwWInCy2drzN5CiiitzkFFFFAFFFFAFFFFAFFFFAFFFFAFcE3B0aUSZYHUrYzsWUOoOPPDY+Q8q76KAW//AOaPayDOiCQH6OMhQH7vfxjGW3BHQYB6kmpSLgkSzmdV0uUKEjxDMrb/ADX7zXfis0BFXvLscrl2L5KlNmwArBc4H7IOev2CtlzwRHkWQ5BUqcDAB0trGRjzqRooDlTh6iUyj6xQJ6YDM3Tzyxrk4hy3DMsqyLqEv1gfA6SmpfzTpO58cCpWigI5OCRgg7nDSNueva/XBHip2OPQeVYTl+FWjZUVTGcqRt4Mu/nsx361JUUByDhqCR5N9Uiojb+Ca9OB4H6Rt65YeW4UKlQw09njvHBMSlFYjxOk4J8QB5CpWigNMNqFZ2HVyC3xChR9yit1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http://images.jagran.com/NRHM-logo-b-1-06-2012.jpg"/>
          <p:cNvPicPr>
            <a:picLocks noChangeAspect="1" noChangeArrowheads="1"/>
          </p:cNvPicPr>
          <p:nvPr/>
        </p:nvPicPr>
        <p:blipFill>
          <a:blip r:embed="rId4" cstate="print"/>
          <a:srcRect l="11111" r="14222" b="4444"/>
          <a:stretch>
            <a:fillRect/>
          </a:stretch>
        </p:blipFill>
        <p:spPr bwMode="auto">
          <a:xfrm>
            <a:off x="7848600" y="1"/>
            <a:ext cx="1219200" cy="12482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This is a collaborative effort of State Health Society Bihar (SHSB), State Bank of India (SBI), </a:t>
            </a:r>
            <a:r>
              <a:rPr lang="en-US" sz="2400" b="1" i="1" dirty="0" err="1" smtClean="0"/>
              <a:t>Eko</a:t>
            </a:r>
            <a:r>
              <a:rPr lang="en-US" sz="2400" b="1" i="1" dirty="0" smtClean="0"/>
              <a:t> Aspire Foundation and Norway India Partnership Initiative (NIPI) Programs.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3400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600" b="1" dirty="0" smtClean="0">
              <a:latin typeface="Kruti Dev 010" pitchFamily="2" charset="0"/>
            </a:endParaRPr>
          </a:p>
          <a:p>
            <a:pPr algn="ctr"/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vksdsdh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esa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fiu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dk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bLrseky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dSls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djsa</a:t>
            </a:r>
            <a:r>
              <a:rPr lang="e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endParaRPr lang="en-I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uti Dev 01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Ikgys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vki</a:t>
            </a:r>
            <a:r>
              <a:rPr lang="en-IN" sz="2800" b="1" dirty="0" smtClean="0">
                <a:latin typeface="Kruti Dev 010" pitchFamily="2" charset="0"/>
              </a:rPr>
              <a:t> 4 </a:t>
            </a:r>
            <a:r>
              <a:rPr lang="en-IN" sz="2800" b="1" dirty="0" err="1" smtClean="0">
                <a:latin typeface="Kruti Dev 010" pitchFamily="2" charset="0"/>
              </a:rPr>
              <a:t>uEcj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lksfp;s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tks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vki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ges'kk</a:t>
            </a:r>
            <a:r>
              <a:rPr lang="en-IN" sz="2800" b="1" dirty="0" smtClean="0">
                <a:latin typeface="Kruti Dev 010" pitchFamily="2" charset="0"/>
              </a:rPr>
              <a:t> ;</a:t>
            </a:r>
            <a:r>
              <a:rPr lang="en-IN" sz="2800" b="1" dirty="0" err="1" smtClean="0">
                <a:latin typeface="Kruti Dev 010" pitchFamily="2" charset="0"/>
              </a:rPr>
              <a:t>kn</a:t>
            </a:r>
            <a:r>
              <a:rPr lang="en-IN" sz="2800" b="1" dirty="0" smtClean="0">
                <a:latin typeface="Kruti Dev 010" pitchFamily="2" charset="0"/>
              </a:rPr>
              <a:t> j[</a:t>
            </a:r>
            <a:r>
              <a:rPr lang="en-IN" sz="2800" b="1" dirty="0" err="1" smtClean="0">
                <a:latin typeface="Kruti Dev 010" pitchFamily="2" charset="0"/>
              </a:rPr>
              <a:t>kuk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pkgsaxsA</a:t>
            </a:r>
            <a:r>
              <a:rPr lang="en-IN" sz="2800" b="1" dirty="0" smtClean="0">
                <a:latin typeface="Kruti Dev 010" pitchFamily="2" charset="0"/>
              </a:rPr>
              <a:t> ;</a:t>
            </a:r>
            <a:r>
              <a:rPr lang="en-IN" sz="2800" b="1" dirty="0" err="1" smtClean="0">
                <a:latin typeface="Kruti Dev 010" pitchFamily="2" charset="0"/>
              </a:rPr>
              <a:t>kn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jf</a:t>
            </a:r>
            <a:r>
              <a:rPr lang="en-IN" sz="2800" b="1" dirty="0" smtClean="0">
                <a:latin typeface="Kruti Dev 010" pitchFamily="2" charset="0"/>
              </a:rPr>
              <a:t>[</a:t>
            </a:r>
            <a:r>
              <a:rPr lang="en-IN" sz="2800" b="1" dirty="0" err="1" smtClean="0">
                <a:latin typeface="Kruti Dev 010" pitchFamily="2" charset="0"/>
              </a:rPr>
              <a:t>k;s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fd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dksbZ</a:t>
            </a:r>
            <a:r>
              <a:rPr lang="en-IN" sz="2800" b="1" dirty="0" smtClean="0">
                <a:latin typeface="Kruti Dev 010" pitchFamily="2" charset="0"/>
              </a:rPr>
              <a:t> ml </a:t>
            </a:r>
            <a:r>
              <a:rPr lang="en-IN" sz="2800" b="1" dirty="0" err="1" smtClean="0">
                <a:latin typeface="Kruti Dev 010" pitchFamily="2" charset="0"/>
              </a:rPr>
              <a:t>uEcj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vklkuh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;</a:t>
            </a:r>
            <a:r>
              <a:rPr lang="en-IN" sz="2800" b="1" dirty="0" err="1" smtClean="0">
                <a:latin typeface="Kruti Dev 010" pitchFamily="2" charset="0"/>
              </a:rPr>
              <a:t>kn</a:t>
            </a:r>
            <a:r>
              <a:rPr lang="en-IN" sz="2800" b="1" dirty="0" smtClean="0">
                <a:latin typeface="Kruti Dev 010" pitchFamily="2" charset="0"/>
              </a:rPr>
              <a:t> u </a:t>
            </a:r>
            <a:r>
              <a:rPr lang="en-IN" sz="2800" b="1" dirty="0" err="1" smtClean="0">
                <a:latin typeface="Kruti Dev 010" pitchFamily="2" charset="0"/>
              </a:rPr>
              <a:t>dj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ldsA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mlds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ckn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mudks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vksdsdh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3200" b="1" dirty="0" smtClean="0">
                <a:latin typeface="Kruti Dev 010" pitchFamily="2" charset="0"/>
              </a:rPr>
              <a:t>^*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LFkku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Mkfy,A</a:t>
            </a:r>
            <a:r>
              <a:rPr lang="en-IN" sz="2800" b="1" dirty="0" smtClean="0">
                <a:latin typeface="Kruti Dev 010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mnkgj.k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fy</a:t>
            </a:r>
            <a:r>
              <a:rPr lang="en-IN" sz="2800" b="1" dirty="0" smtClean="0">
                <a:latin typeface="Kruti Dev 010" pitchFamily="2" charset="0"/>
              </a:rPr>
              <a:t>,% </a:t>
            </a:r>
            <a:r>
              <a:rPr lang="en-IN" sz="2800" b="1" dirty="0" err="1" smtClean="0">
                <a:latin typeface="Kruti Dev 010" pitchFamily="2" charset="0"/>
              </a:rPr>
              <a:t>vxj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esjk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fiu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r>
              <a:rPr lang="en-IN" sz="2800" b="1" dirty="0" smtClean="0">
                <a:latin typeface="Kruti Dev 010" pitchFamily="2" charset="0"/>
              </a:rPr>
              <a:t> 1234 </a:t>
            </a:r>
            <a:r>
              <a:rPr lang="en-IN" sz="2800" b="1" dirty="0" err="1" smtClean="0">
                <a:latin typeface="Kruti Dev 010" pitchFamily="2" charset="0"/>
              </a:rPr>
              <a:t>vkSj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esjk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vksdsdh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r>
              <a:rPr lang="en-IN" sz="2800" b="1" dirty="0" smtClean="0">
                <a:latin typeface="Kruti Dev 010" pitchFamily="2" charset="0"/>
              </a:rPr>
              <a:t>% </a:t>
            </a:r>
            <a:r>
              <a:rPr lang="en-IN" sz="3200" b="1" dirty="0" smtClean="0">
                <a:latin typeface="Kruti Dev 010" pitchFamily="2" charset="0"/>
              </a:rPr>
              <a:t>723456 </a:t>
            </a:r>
            <a:r>
              <a:rPr lang="en-IN" sz="2800" b="1" dirty="0" err="1" smtClean="0">
                <a:latin typeface="Kruti Dev 010" pitchFamily="2" charset="0"/>
              </a:rPr>
              <a:t>rc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vius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vksdsdh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3200" b="1" dirty="0" smtClean="0">
                <a:latin typeface="Kruti Dev 010" pitchFamily="2" charset="0"/>
              </a:rPr>
              <a:t>^*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txg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bu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uEcjksa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Mkywaxk</a:t>
            </a:r>
            <a:r>
              <a:rPr lang="en-IN" sz="2800" b="1" dirty="0" smtClean="0">
                <a:latin typeface="Kruti Dev 010" pitchFamily="2" charset="0"/>
              </a:rPr>
              <a:t> % </a:t>
            </a:r>
          </a:p>
          <a:p>
            <a:endParaRPr lang="en-US" sz="3600" b="1" dirty="0" smtClean="0">
              <a:latin typeface="Kruti Dev 010" pitchFamily="2" charset="0"/>
            </a:endParaRPr>
          </a:p>
          <a:p>
            <a:endParaRPr lang="en-US" sz="3600" b="1" dirty="0" smtClean="0">
              <a:latin typeface="Kruti Dev 010" pitchFamily="2" charset="0"/>
            </a:endParaRPr>
          </a:p>
          <a:p>
            <a:endParaRPr lang="en-US" sz="3600" b="1" dirty="0" smtClean="0">
              <a:latin typeface="Kruti Dev 010" pitchFamily="2" charset="0"/>
            </a:endParaRPr>
          </a:p>
          <a:p>
            <a:endParaRPr lang="en-US" sz="3600" b="1" dirty="0" smtClean="0">
              <a:latin typeface="Kruti Dev 010" pitchFamily="2" charset="0"/>
            </a:endParaRPr>
          </a:p>
          <a:p>
            <a:endParaRPr lang="en-IN" sz="3600" b="1" dirty="0" smtClean="0">
              <a:latin typeface="Kruti Dev 010" pitchFamily="2" charset="0"/>
            </a:endParaRPr>
          </a:p>
          <a:p>
            <a:r>
              <a:rPr lang="en-IN" sz="3600" b="1" dirty="0" smtClean="0">
                <a:latin typeface="Kruti Dev 010" pitchFamily="2" charset="0"/>
              </a:rPr>
              <a:t>   </a:t>
            </a:r>
            <a:r>
              <a:rPr lang="en-IN" sz="3600" b="1" dirty="0" err="1" smtClean="0">
                <a:latin typeface="Kruti Dev 010" pitchFamily="2" charset="0"/>
              </a:rPr>
              <a:t>blfy</a:t>
            </a:r>
            <a:r>
              <a:rPr lang="en-IN" sz="3600" b="1" dirty="0" smtClean="0">
                <a:latin typeface="Kruti Dev 010" pitchFamily="2" charset="0"/>
              </a:rPr>
              <a:t>, </a:t>
            </a:r>
            <a:r>
              <a:rPr lang="en-IN" sz="3600" b="1" dirty="0" err="1" smtClean="0">
                <a:latin typeface="Kruti Dev 010" pitchFamily="2" charset="0"/>
              </a:rPr>
              <a:t>vksdsdh</a:t>
            </a:r>
            <a:r>
              <a:rPr lang="en-IN" sz="3600" b="1" dirty="0" smtClean="0">
                <a:latin typeface="Kruti Dev 010" pitchFamily="2" charset="0"/>
              </a:rPr>
              <a:t> </a:t>
            </a:r>
            <a:r>
              <a:rPr lang="en-IN" sz="3600" b="1" dirty="0" err="1" smtClean="0">
                <a:latin typeface="Kruti Dev 010" pitchFamily="2" charset="0"/>
              </a:rPr>
              <a:t>bl</a:t>
            </a:r>
            <a:r>
              <a:rPr lang="en-IN" sz="3600" b="1" dirty="0" smtClean="0">
                <a:latin typeface="Kruti Dev 010" pitchFamily="2" charset="0"/>
              </a:rPr>
              <a:t> </a:t>
            </a:r>
            <a:r>
              <a:rPr lang="en-IN" sz="3600" b="1" dirty="0" err="1" smtClean="0">
                <a:latin typeface="Kruti Dev 010" pitchFamily="2" charset="0"/>
              </a:rPr>
              <a:t>rjg</a:t>
            </a:r>
            <a:r>
              <a:rPr lang="en-IN" sz="3600" b="1" dirty="0" smtClean="0">
                <a:latin typeface="Kruti Dev 010" pitchFamily="2" charset="0"/>
              </a:rPr>
              <a:t> </a:t>
            </a:r>
            <a:r>
              <a:rPr lang="en-IN" sz="3600" b="1" dirty="0" err="1" smtClean="0">
                <a:latin typeface="Kruti Dev 010" pitchFamily="2" charset="0"/>
              </a:rPr>
              <a:t>ls</a:t>
            </a:r>
            <a:r>
              <a:rPr lang="en-IN" sz="3600" b="1" dirty="0" smtClean="0">
                <a:latin typeface="Kruti Dev 010" pitchFamily="2" charset="0"/>
              </a:rPr>
              <a:t> fn[</a:t>
            </a:r>
            <a:r>
              <a:rPr lang="en-IN" sz="3600" b="1" dirty="0" err="1" smtClean="0">
                <a:latin typeface="Kruti Dev 010" pitchFamily="2" charset="0"/>
              </a:rPr>
              <a:t>ksxk</a:t>
            </a:r>
            <a:r>
              <a:rPr lang="en-IN" sz="3600" b="1" dirty="0" smtClean="0">
                <a:latin typeface="Kruti Dev 010" pitchFamily="2" charset="0"/>
              </a:rPr>
              <a:t> % 7213425364 </a:t>
            </a:r>
            <a:endParaRPr lang="en-IN" sz="3600" b="1" dirty="0">
              <a:latin typeface="Kruti Dev 010" pitchFamily="2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78377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96" y="5334000"/>
            <a:ext cx="808270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52975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966" y="4784834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772025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6700" y="4810125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ross 8"/>
          <p:cNvSpPr/>
          <p:nvPr/>
        </p:nvSpPr>
        <p:spPr>
          <a:xfrm>
            <a:off x="2514600" y="4267200"/>
            <a:ext cx="381000" cy="3810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ross 9"/>
          <p:cNvSpPr/>
          <p:nvPr/>
        </p:nvSpPr>
        <p:spPr>
          <a:xfrm>
            <a:off x="4800600" y="4191000"/>
            <a:ext cx="381000" cy="3810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ross 10"/>
          <p:cNvSpPr/>
          <p:nvPr/>
        </p:nvSpPr>
        <p:spPr>
          <a:xfrm>
            <a:off x="6400800" y="4191000"/>
            <a:ext cx="381000" cy="3810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ross 11"/>
          <p:cNvSpPr/>
          <p:nvPr/>
        </p:nvSpPr>
        <p:spPr>
          <a:xfrm>
            <a:off x="7924800" y="4191000"/>
            <a:ext cx="381000" cy="3810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-8382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Aided Transactions </a:t>
            </a:r>
            <a:endParaRPr lang="en-IN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 smtClean="0"/>
          </a:p>
          <a:p>
            <a:r>
              <a:rPr lang="en-IN" sz="3200" b="1" dirty="0" smtClean="0"/>
              <a:t>Aided Transactions are conducted by the CSP. </a:t>
            </a:r>
          </a:p>
          <a:p>
            <a:r>
              <a:rPr lang="en-IN" sz="2800" dirty="0" smtClean="0"/>
              <a:t>Aided transactions are conducted when: </a:t>
            </a:r>
          </a:p>
          <a:p>
            <a:endParaRPr lang="en-IN" sz="2800" dirty="0" smtClean="0"/>
          </a:p>
          <a:p>
            <a:r>
              <a:rPr lang="en-IN" sz="2800" dirty="0" smtClean="0"/>
              <a:t>• The customer is not comfortable / not confident of conducting a transaction on his own</a:t>
            </a:r>
          </a:p>
          <a:p>
            <a:endParaRPr lang="en-IN" sz="2800" dirty="0" smtClean="0"/>
          </a:p>
          <a:p>
            <a:r>
              <a:rPr lang="en-IN" sz="2800" dirty="0" smtClean="0"/>
              <a:t>•Each Transaction starts with *543*9*customer mobile no.</a:t>
            </a:r>
          </a:p>
          <a:p>
            <a:r>
              <a:rPr lang="en-IN" sz="2800" dirty="0" smtClean="0"/>
              <a:t> </a:t>
            </a:r>
          </a:p>
          <a:p>
            <a:r>
              <a:rPr lang="en-IN" sz="2800" dirty="0" smtClean="0"/>
              <a:t>• The CSP must handover his phone to the customer to  enable the customer to enter his/her </a:t>
            </a:r>
            <a:r>
              <a:rPr lang="en-IN" sz="2800" dirty="0" err="1" smtClean="0"/>
              <a:t>OkeKey</a:t>
            </a:r>
            <a:r>
              <a:rPr lang="en-IN" sz="2800" dirty="0" smtClean="0"/>
              <a:t> &amp; PIN </a:t>
            </a:r>
          </a:p>
          <a:p>
            <a:endParaRPr lang="en-IN" sz="2800" dirty="0" smtClean="0"/>
          </a:p>
          <a:p>
            <a:r>
              <a:rPr lang="en-IN" sz="2800" dirty="0" smtClean="0"/>
              <a:t>•Post Transaction messages are received by both the CSP &amp; the customer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-6858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6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Aided Transactions </a:t>
            </a:r>
            <a:endParaRPr lang="en-IN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836993"/>
          <a:ext cx="8382000" cy="441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9062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Withdrawal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Balance Inquiry</a:t>
                      </a:r>
                      <a:endParaRPr lang="en-IN" sz="3200" dirty="0"/>
                    </a:p>
                  </a:txBody>
                  <a:tcPr/>
                </a:tc>
              </a:tr>
              <a:tr h="28021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CSP Dials</a:t>
                      </a:r>
                    </a:p>
                    <a:p>
                      <a:endParaRPr lang="en-IN" sz="3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*543*9*Customer Mobile No*Amount* Customer </a:t>
                      </a:r>
                      <a:r>
                        <a:rPr lang="en-IN" sz="3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Okekey</a:t>
                      </a:r>
                      <a:r>
                        <a:rPr lang="en-IN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PIN# 	</a:t>
                      </a:r>
                    </a:p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CSP Dials</a:t>
                      </a:r>
                      <a:endParaRPr lang="en-IN" sz="3200" dirty="0" smtClean="0"/>
                    </a:p>
                    <a:p>
                      <a:endParaRPr lang="en-IN" sz="3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*543*9*Customer Mobile No*123# 	</a:t>
                      </a:r>
                    </a:p>
                    <a:p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to ASHA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800600" cy="5334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IN" sz="2400" dirty="0" smtClean="0"/>
              <a:t>Timely disbursal of incentive.</a:t>
            </a:r>
          </a:p>
          <a:p>
            <a:pPr lvl="0"/>
            <a:r>
              <a:rPr lang="en-IN" sz="2400" dirty="0" smtClean="0"/>
              <a:t>Increasing graph of workers’ earning.</a:t>
            </a:r>
          </a:p>
          <a:p>
            <a:pPr lvl="0"/>
            <a:r>
              <a:rPr lang="en-US" sz="2400" dirty="0" smtClean="0"/>
              <a:t>Comfortable in dealing with neighbour shop-owner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Own saving account </a:t>
            </a:r>
            <a:r>
              <a:rPr lang="en-US" sz="2400" i="1" dirty="0" smtClean="0"/>
              <a:t>(Financial Inclusion)</a:t>
            </a:r>
          </a:p>
          <a:p>
            <a:pPr lvl="0"/>
            <a:r>
              <a:rPr lang="en-US" sz="2400" dirty="0" smtClean="0"/>
              <a:t>Simple, secure and control (</a:t>
            </a:r>
            <a:r>
              <a:rPr lang="en-US" sz="2400" i="1" dirty="0" smtClean="0"/>
              <a:t>Women empowerment )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Easy and anytime access</a:t>
            </a:r>
          </a:p>
          <a:p>
            <a:pPr lvl="0"/>
            <a:endParaRPr lang="en-IN" sz="2400" dirty="0" smtClean="0"/>
          </a:p>
          <a:p>
            <a:pPr>
              <a:buNone/>
            </a:pPr>
            <a:endParaRPr lang="en-IN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2567">
            <a:off x="4191000" y="5029200"/>
            <a:ext cx="4800600" cy="122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461156">
            <a:off x="5392626" y="1137485"/>
            <a:ext cx="3164843" cy="36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Benefits to Society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191000" cy="525779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IN" sz="2400" dirty="0" smtClean="0"/>
              <a:t>Low cost disbursal network.</a:t>
            </a:r>
          </a:p>
          <a:p>
            <a:pPr lvl="0">
              <a:lnSpc>
                <a:spcPct val="150000"/>
              </a:lnSpc>
            </a:pPr>
            <a:r>
              <a:rPr lang="en-IN" sz="2400" dirty="0" smtClean="0"/>
              <a:t>Financial inclusion</a:t>
            </a:r>
          </a:p>
          <a:p>
            <a:pPr lvl="0"/>
            <a:r>
              <a:rPr lang="en-IN" sz="2400" dirty="0" smtClean="0"/>
              <a:t>Increased utilisation of allotted funds.</a:t>
            </a:r>
          </a:p>
          <a:p>
            <a:pPr lvl="0">
              <a:lnSpc>
                <a:spcPct val="150000"/>
              </a:lnSpc>
            </a:pPr>
            <a:r>
              <a:rPr lang="en-IN" sz="2400" dirty="0" smtClean="0"/>
              <a:t>Increasing graph of work quantity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No more cheque writing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Signaturee agnostic process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Huge man-hour saving</a:t>
            </a:r>
          </a:p>
          <a:p>
            <a:pPr lvl="0">
              <a:lnSpc>
                <a:spcPct val="150000"/>
              </a:lnSpc>
            </a:pPr>
            <a:endParaRPr lang="en-IN" sz="2400" dirty="0" smtClean="0"/>
          </a:p>
          <a:p>
            <a:pPr>
              <a:buNone/>
            </a:pPr>
            <a:endParaRPr lang="en-IN" sz="3200" dirty="0"/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7" t="37278"/>
          <a:stretch>
            <a:fillRect/>
          </a:stretch>
        </p:blipFill>
        <p:spPr bwMode="auto">
          <a:xfrm>
            <a:off x="3962400" y="30480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6"/>
          <p:cNvSpPr txBox="1">
            <a:spLocks/>
          </p:cNvSpPr>
          <p:nvPr/>
        </p:nvSpPr>
        <p:spPr>
          <a:xfrm>
            <a:off x="76200" y="25400"/>
            <a:ext cx="6477000" cy="965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 smtClean="0">
                <a:latin typeface="+mj-lt"/>
                <a:ea typeface="+mj-ea"/>
              </a:rPr>
              <a:t>Overview - </a:t>
            </a:r>
            <a:r>
              <a:rPr lang="en-US" sz="4400" b="1" dirty="0" err="1" smtClean="0">
                <a:latin typeface="+mj-lt"/>
                <a:ea typeface="+mj-ea"/>
              </a:rPr>
              <a:t>Sheikhpura</a:t>
            </a:r>
            <a:endParaRPr lang="en-IN" sz="4400" b="1" dirty="0">
              <a:latin typeface="+mj-lt"/>
              <a:ea typeface="+mj-ea"/>
            </a:endParaRPr>
          </a:p>
        </p:txBody>
      </p:sp>
      <p:graphicFrame>
        <p:nvGraphicFramePr>
          <p:cNvPr id="61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924800" cy="4549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9715"/>
                <a:gridCol w="3135085"/>
              </a:tblGrid>
              <a:tr h="6651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 ASHAs enrolled</a:t>
                      </a:r>
                      <a:endParaRPr lang="en-IN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433</a:t>
                      </a:r>
                      <a:endParaRPr lang="en-IN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22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No. of ASHA who received payments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415 (96%)</a:t>
                      </a:r>
                      <a:endParaRPr lang="en-IN" sz="2400" dirty="0"/>
                    </a:p>
                  </a:txBody>
                  <a:tcPr anchor="ctr"/>
                </a:tc>
              </a:tr>
              <a:tr h="622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No. of Payments requests (9 Months)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</a:t>
                      </a:r>
                      <a:endParaRPr lang="en-IN" sz="2400" dirty="0"/>
                    </a:p>
                  </a:txBody>
                  <a:tcPr anchor="ctr"/>
                </a:tc>
              </a:tr>
              <a:tr h="571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value of payments processed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</a:t>
                      </a:r>
                      <a:r>
                        <a:rPr lang="en-US" sz="2400" baseline="0" dirty="0" smtClean="0"/>
                        <a:t> 90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Lakhs</a:t>
                      </a:r>
                      <a:r>
                        <a:rPr lang="en-US" sz="2400" baseline="0" dirty="0" smtClean="0"/>
                        <a:t> (approx.)</a:t>
                      </a:r>
                      <a:endParaRPr lang="en-IN" sz="2400" dirty="0"/>
                    </a:p>
                  </a:txBody>
                  <a:tcPr anchor="ctr"/>
                </a:tc>
              </a:tr>
              <a:tr h="622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 Monthly Disbursal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8 </a:t>
                      </a:r>
                      <a:r>
                        <a:rPr lang="en-US" sz="2400" dirty="0" err="1" smtClean="0"/>
                        <a:t>Lakhs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(approx.)</a:t>
                      </a:r>
                      <a:endParaRPr lang="en-IN" sz="2400" dirty="0"/>
                    </a:p>
                  </a:txBody>
                  <a:tcPr anchor="ctr"/>
                </a:tc>
              </a:tr>
              <a:tr h="79613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Avg</a:t>
                      </a:r>
                      <a:r>
                        <a:rPr lang="en-US" sz="2400" baseline="0" dirty="0" smtClean="0"/>
                        <a:t> Incentive disbursal per ASHA per month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2,380</a:t>
                      </a:r>
                      <a:r>
                        <a:rPr lang="en-US" sz="2400" baseline="0" dirty="0" smtClean="0"/>
                        <a:t> (approx.)</a:t>
                      </a:r>
                      <a:endParaRPr lang="en-IN" sz="2400" dirty="0"/>
                    </a:p>
                  </a:txBody>
                  <a:tcPr anchor="ctr"/>
                </a:tc>
              </a:tr>
              <a:tr h="622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No. of CSPs in </a:t>
                      </a:r>
                      <a:r>
                        <a:rPr lang="en-US" sz="2400" dirty="0" err="1" smtClean="0"/>
                        <a:t>Sheikhpura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IN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378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Payment distribution</a:t>
            </a:r>
            <a:endParaRPr lang="en-IN" b="1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Fund Utilization</a:t>
            </a:r>
            <a:endParaRPr lang="en-IN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8915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en-US" dirty="0" smtClean="0"/>
              <a:t>Media Coverage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66247">
            <a:off x="381000" y="3688550"/>
            <a:ext cx="2590800" cy="30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3310">
            <a:off x="307445" y="811680"/>
            <a:ext cx="3008956" cy="26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76400"/>
            <a:ext cx="2181225" cy="474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3497">
            <a:off x="5885570" y="804906"/>
            <a:ext cx="2954764" cy="57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8839200" cy="1295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smtClean="0"/>
              <a:t>   </a:t>
            </a:r>
            <a:endParaRPr lang="en-US" sz="3900" b="1" dirty="0" smtClean="0"/>
          </a:p>
          <a:p>
            <a:pPr algn="just"/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Mobile Money Transfer (MMT)</a:t>
            </a:r>
            <a:br>
              <a:rPr lang="en-US" sz="3600" b="1" dirty="0" smtClean="0"/>
            </a:br>
            <a:r>
              <a:rPr lang="en-US" sz="2400" b="1" i="1" dirty="0" smtClean="0"/>
              <a:t>Mobile Based Payments - Bihar</a:t>
            </a:r>
            <a:endParaRPr lang="en-US" sz="2400" b="1" i="1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91734"/>
            <a:ext cx="3886199" cy="34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Key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Mobile phone is compulsory</a:t>
            </a:r>
          </a:p>
          <a:p>
            <a:r>
              <a:rPr lang="en-US" sz="2400" b="1" dirty="0" smtClean="0"/>
              <a:t>Relaxed KYC document of No-Frill Saving Account is required</a:t>
            </a:r>
          </a:p>
          <a:p>
            <a:r>
              <a:rPr lang="en-US" sz="2400" b="1" dirty="0" smtClean="0"/>
              <a:t>Mobile number becomes SBI mini saving account number</a:t>
            </a:r>
          </a:p>
          <a:p>
            <a:r>
              <a:rPr lang="en-US" sz="2400" b="1" dirty="0" smtClean="0"/>
              <a:t>Authentication</a:t>
            </a:r>
          </a:p>
          <a:p>
            <a:pPr lvl="1"/>
            <a:r>
              <a:rPr lang="en-US" sz="2400" dirty="0" err="1" smtClean="0"/>
              <a:t>Okey</a:t>
            </a:r>
            <a:r>
              <a:rPr lang="en-US" sz="2400" dirty="0" smtClean="0"/>
              <a:t> Key</a:t>
            </a:r>
          </a:p>
          <a:p>
            <a:pPr lvl="1"/>
            <a:r>
              <a:rPr lang="en-US" sz="2400" dirty="0" smtClean="0"/>
              <a:t>Mobile No.</a:t>
            </a:r>
          </a:p>
          <a:p>
            <a:pPr lvl="1"/>
            <a:r>
              <a:rPr lang="en-US" sz="2400" dirty="0" smtClean="0"/>
              <a:t>Pin</a:t>
            </a:r>
          </a:p>
          <a:p>
            <a:r>
              <a:rPr lang="en-US" sz="2400" b="1" dirty="0" smtClean="0"/>
              <a:t>Basic banking services to ASHAs</a:t>
            </a:r>
          </a:p>
          <a:p>
            <a:pPr lvl="1"/>
            <a:r>
              <a:rPr lang="en-US" sz="2400" dirty="0" smtClean="0"/>
              <a:t> </a:t>
            </a:r>
            <a:r>
              <a:rPr lang="en-IN" sz="2400" dirty="0" smtClean="0"/>
              <a:t>Deposit</a:t>
            </a:r>
          </a:p>
          <a:p>
            <a:pPr lvl="1"/>
            <a:r>
              <a:rPr lang="en-IN" sz="2400" dirty="0" smtClean="0"/>
              <a:t>Withdrawal</a:t>
            </a:r>
          </a:p>
          <a:p>
            <a:pPr lvl="1"/>
            <a:r>
              <a:rPr lang="en-IN" sz="2400" dirty="0" smtClean="0"/>
              <a:t>Money Transfer</a:t>
            </a:r>
          </a:p>
          <a:p>
            <a:pPr lvl="1"/>
            <a:r>
              <a:rPr lang="en-IN" sz="2400" dirty="0" smtClean="0"/>
              <a:t>Account Information </a:t>
            </a:r>
          </a:p>
          <a:p>
            <a:pPr lvl="1"/>
            <a:r>
              <a:rPr lang="en-IN" sz="2400" dirty="0" smtClean="0"/>
              <a:t>(Balance Check, Mini-Statement)</a:t>
            </a:r>
          </a:p>
          <a:p>
            <a:pPr lvl="1"/>
            <a:endParaRPr lang="en-US" sz="2000" dirty="0" smtClean="0"/>
          </a:p>
          <a:p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Background: Incentive Payment Challenges</a:t>
            </a:r>
            <a:endParaRPr lang="en-IN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343400" cy="5562600"/>
          </a:xfrm>
        </p:spPr>
        <p:txBody>
          <a:bodyPr>
            <a:noAutofit/>
          </a:bodyPr>
          <a:lstStyle/>
          <a:p>
            <a:pPr lvl="0"/>
            <a:r>
              <a:rPr lang="en-IN" sz="2400" b="1" dirty="0" smtClean="0"/>
              <a:t>Long delays in payment</a:t>
            </a:r>
            <a:endParaRPr lang="en-IN" sz="2400" dirty="0" smtClean="0"/>
          </a:p>
          <a:p>
            <a:pPr lvl="1"/>
            <a:r>
              <a:rPr lang="en-US" sz="2400" dirty="0" smtClean="0"/>
              <a:t>ASHA travelling multiple times</a:t>
            </a:r>
          </a:p>
          <a:p>
            <a:pPr lvl="1"/>
            <a:r>
              <a:rPr lang="en-US" sz="2400" dirty="0" smtClean="0"/>
              <a:t>Absence of concerned authority</a:t>
            </a:r>
          </a:p>
          <a:p>
            <a:pPr lvl="1"/>
            <a:r>
              <a:rPr lang="en-US" sz="2400" dirty="0" smtClean="0"/>
              <a:t>Cheque clearance delay</a:t>
            </a:r>
          </a:p>
          <a:p>
            <a:pPr lvl="1"/>
            <a:r>
              <a:rPr lang="en-US" sz="2400" dirty="0" smtClean="0"/>
              <a:t>Distant  bank branches</a:t>
            </a:r>
          </a:p>
          <a:p>
            <a:pPr lvl="1"/>
            <a:r>
              <a:rPr lang="en-US" sz="2400" dirty="0" smtClean="0"/>
              <a:t>Long queues at branches</a:t>
            </a:r>
            <a:endParaRPr lang="en-IN" sz="2400" b="1" dirty="0" smtClean="0"/>
          </a:p>
          <a:p>
            <a:r>
              <a:rPr lang="en-IN" sz="2400" b="1" dirty="0" smtClean="0"/>
              <a:t>Multiple Accounts</a:t>
            </a:r>
            <a:r>
              <a:rPr lang="en-IN" sz="2400" dirty="0" smtClean="0"/>
              <a:t> </a:t>
            </a:r>
          </a:p>
          <a:p>
            <a:r>
              <a:rPr lang="en-IN" sz="2400" b="1" dirty="0" smtClean="0"/>
              <a:t>Multiple Cheques</a:t>
            </a:r>
            <a:r>
              <a:rPr lang="en-IN" sz="2400" dirty="0" smtClean="0"/>
              <a:t> </a:t>
            </a:r>
          </a:p>
          <a:p>
            <a:r>
              <a:rPr lang="en-IN" sz="2400" b="1" dirty="0" smtClean="0"/>
              <a:t>Accounting &amp; Audit</a:t>
            </a:r>
            <a:r>
              <a:rPr lang="en-IN" sz="2400" dirty="0" smtClean="0"/>
              <a:t> </a:t>
            </a:r>
          </a:p>
          <a:p>
            <a:pPr lvl="0"/>
            <a:r>
              <a:rPr lang="en-IN" sz="2400" b="1" dirty="0" smtClean="0"/>
              <a:t>Inefficient audit, complaint processes</a:t>
            </a:r>
            <a:endParaRPr lang="en-IN" sz="2400" dirty="0" smtClean="0"/>
          </a:p>
          <a:p>
            <a:endParaRPr lang="en-IN" sz="2800" dirty="0"/>
          </a:p>
        </p:txBody>
      </p:sp>
      <p:pic>
        <p:nvPicPr>
          <p:cNvPr id="4" name="Picture 3" descr="ASHA Structure - 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219200"/>
            <a:ext cx="5048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/>
              <a:t> </a:t>
            </a:r>
            <a:br>
              <a:rPr lang="en-IN" dirty="0" smtClean="0"/>
            </a:br>
            <a:r>
              <a:rPr lang="en-IN" sz="3200" dirty="0" smtClean="0"/>
              <a:t>To over come the challenges...........</a:t>
            </a:r>
            <a:r>
              <a:rPr lang="en-IN" dirty="0" smtClean="0"/>
              <a:t>  </a:t>
            </a:r>
            <a:br>
              <a:rPr lang="en-IN" dirty="0" smtClean="0"/>
            </a:br>
            <a:r>
              <a:rPr lang="en-IN" dirty="0" smtClean="0"/>
              <a:t>       Mobile Money Transfer....</a:t>
            </a:r>
            <a:br>
              <a:rPr lang="en-IN" dirty="0" smtClean="0"/>
            </a:br>
            <a:r>
              <a:rPr lang="en-IN" dirty="0" smtClean="0"/>
              <a:t>                 </a:t>
            </a:r>
            <a:r>
              <a:rPr lang="en-IN" sz="3200" dirty="0" smtClean="0"/>
              <a:t>..............a technology at hand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2057400"/>
            <a:ext cx="3733800" cy="4800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IN" sz="2400" dirty="0" smtClean="0"/>
              <a:t>Started in Jan 2011</a:t>
            </a:r>
          </a:p>
          <a:p>
            <a:pPr lvl="1"/>
            <a:r>
              <a:rPr lang="en-IN" sz="2400" dirty="0" smtClean="0"/>
              <a:t>piloted in six Primary Health Centres (PHCs) of Sheikhpura district reaching up to 420 </a:t>
            </a:r>
            <a:r>
              <a:rPr lang="en-IN" sz="2400" dirty="0" err="1" smtClean="0"/>
              <a:t>ASHAa</a:t>
            </a:r>
            <a:r>
              <a:rPr lang="en-IN" sz="2400" dirty="0" smtClean="0"/>
              <a:t>. </a:t>
            </a:r>
          </a:p>
          <a:p>
            <a:pPr lvl="1"/>
            <a:r>
              <a:rPr lang="en-IN" sz="2400" dirty="0" smtClean="0"/>
              <a:t>District Health Society opened an SBI account specifically for ASHA incentives payments.</a:t>
            </a:r>
          </a:p>
          <a:p>
            <a:pPr lvl="1"/>
            <a:r>
              <a:rPr lang="en-IN" sz="2400" dirty="0" smtClean="0"/>
              <a:t>ASHAs opened </a:t>
            </a:r>
            <a:r>
              <a:rPr lang="en-IN" sz="2400" b="1" dirty="0" smtClean="0"/>
              <a:t>no-frill accounts</a:t>
            </a:r>
            <a:r>
              <a:rPr lang="en-IN" sz="2400" dirty="0" smtClean="0"/>
              <a:t> with SBI (powered by Eko’s mobile banking infrastructure).</a:t>
            </a:r>
          </a:p>
          <a:p>
            <a:pPr lvl="1"/>
            <a:r>
              <a:rPr lang="en-IN" sz="2400" dirty="0" smtClean="0"/>
              <a:t>Eko has neat usability trick for such customers to set the account number to be the same as their mobile number.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05200" y="19050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7" r:id="rId3" imgW="7639057" imgH="75281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5943600" cy="1143000"/>
          </a:xfrm>
        </p:spPr>
        <p:txBody>
          <a:bodyPr/>
          <a:lstStyle/>
          <a:p>
            <a:r>
              <a:rPr lang="en-US" dirty="0" smtClean="0"/>
              <a:t>Process Flow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07" r="9167"/>
          <a:stretch>
            <a:fillRect/>
          </a:stretch>
        </p:blipFill>
        <p:spPr bwMode="auto">
          <a:xfrm>
            <a:off x="0" y="1219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9873">
            <a:off x="6187637" y="381000"/>
            <a:ext cx="2752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ithdraw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262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Grp="1"/>
          </p:cNvSpPr>
          <p:nvPr>
            <p:ph type="title" idx="4294967295"/>
          </p:nvPr>
        </p:nvSpPr>
        <p:spPr>
          <a:xfrm>
            <a:off x="296863" y="193675"/>
            <a:ext cx="3155950" cy="4095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Withdrawals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357563" y="57864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Content Placeholder 10" descr="withdrawal custom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4152900"/>
            <a:ext cx="1655763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2006600" y="1241425"/>
            <a:ext cx="1708150" cy="901700"/>
          </a:xfrm>
          <a:prstGeom prst="wedgeEllipseCallout">
            <a:avLst>
              <a:gd name="adj1" fmla="val -66511"/>
              <a:gd name="adj2" fmla="val 15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214563" y="150018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Can I withdraw Rs.500?</a:t>
            </a:r>
            <a:endParaRPr lang="en-IN" sz="1400"/>
          </a:p>
        </p:txBody>
      </p:sp>
      <p:sp>
        <p:nvSpPr>
          <p:cNvPr id="9" name="Oval Callout 8"/>
          <p:cNvSpPr/>
          <p:nvPr/>
        </p:nvSpPr>
        <p:spPr>
          <a:xfrm rot="21199799">
            <a:off x="5507038" y="1220788"/>
            <a:ext cx="1714500" cy="1154112"/>
          </a:xfrm>
          <a:prstGeom prst="wedgeEllipseCallout">
            <a:avLst>
              <a:gd name="adj1" fmla="val 54250"/>
              <a:gd name="adj2" fmla="val 37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500688" y="1479550"/>
            <a:ext cx="15859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Yes. I have enough money in </a:t>
            </a:r>
            <a:r>
              <a:rPr lang="en-US" sz="1400" dirty="0" smtClean="0"/>
              <a:t>my till.</a:t>
            </a:r>
            <a:endParaRPr lang="en-IN" sz="1400" dirty="0"/>
          </a:p>
        </p:txBody>
      </p:sp>
      <p:pic>
        <p:nvPicPr>
          <p:cNvPr id="21514" name="Picture 10" descr="sample withdrawal synta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863" y="3067050"/>
            <a:ext cx="15573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Flowchart: Punched Tape 11"/>
          <p:cNvSpPr/>
          <p:nvPr/>
        </p:nvSpPr>
        <p:spPr>
          <a:xfrm>
            <a:off x="3929063" y="2517775"/>
            <a:ext cx="1071562" cy="3571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3857625" y="2616200"/>
            <a:ext cx="1214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Electronic cash</a:t>
            </a:r>
            <a:endParaRPr lang="en-IN" sz="110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684963" y="2592388"/>
            <a:ext cx="142875" cy="14287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2235200" y="2563813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275013" y="5170488"/>
            <a:ext cx="2143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3402013" y="5281613"/>
            <a:ext cx="20716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*Short code*CSP Mobile No.*Amt* Customer OkeKey with PIN#</a:t>
            </a:r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785938" y="3571875"/>
            <a:ext cx="12858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USSD String</a:t>
            </a:r>
            <a:endParaRPr lang="en-IN" sz="1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1522" name="Picture 19" descr="Withdraw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3687763"/>
            <a:ext cx="1781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D:\Documents and Settings\Hariom\My Documents\My Pictures\asha\IMG_53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10185"/>
            <a:ext cx="188339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600" dirty="0" smtClean="0"/>
          </a:p>
          <a:p>
            <a:pPr algn="ctr"/>
            <a:r>
              <a:rPr lang="en-I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 of Transactions </a:t>
            </a:r>
          </a:p>
          <a:p>
            <a:endParaRPr lang="en-IN" sz="2000" dirty="0" smtClean="0"/>
          </a:p>
          <a:p>
            <a:r>
              <a:rPr lang="en-IN" sz="3600" dirty="0" smtClean="0"/>
              <a:t>Three level security: </a:t>
            </a:r>
          </a:p>
          <a:p>
            <a:r>
              <a:rPr lang="en-IN" sz="3600" dirty="0" smtClean="0"/>
              <a:t>⁄ Mobile number </a:t>
            </a:r>
          </a:p>
          <a:p>
            <a:r>
              <a:rPr lang="en-IN" sz="3600" dirty="0" smtClean="0"/>
              <a:t>⁄ </a:t>
            </a:r>
            <a:r>
              <a:rPr lang="en-IN" sz="3600" dirty="0" err="1" smtClean="0"/>
              <a:t>OkeKey</a:t>
            </a:r>
            <a:r>
              <a:rPr lang="en-IN" sz="3600" dirty="0" smtClean="0"/>
              <a:t> </a:t>
            </a:r>
          </a:p>
          <a:p>
            <a:r>
              <a:rPr lang="en-IN" sz="3600" dirty="0" smtClean="0"/>
              <a:t>⁄ PIN </a:t>
            </a:r>
          </a:p>
          <a:p>
            <a:endParaRPr lang="en-IN" sz="2800" dirty="0" smtClean="0"/>
          </a:p>
          <a:p>
            <a:r>
              <a:rPr lang="en-IN" sz="2800" dirty="0" smtClean="0"/>
              <a:t>The </a:t>
            </a:r>
            <a:r>
              <a:rPr lang="en-IN" sz="2800" dirty="0" err="1" smtClean="0"/>
              <a:t>OkeKey</a:t>
            </a:r>
            <a:r>
              <a:rPr lang="en-IN" sz="2800" dirty="0" smtClean="0"/>
              <a:t> is used only to debit one’s account. For e.g. 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				 	</a:t>
            </a:r>
          </a:p>
          <a:p>
            <a:r>
              <a:rPr lang="en-IN" sz="3200" dirty="0" smtClean="0"/>
              <a:t>					</a:t>
            </a:r>
          </a:p>
          <a:p>
            <a:r>
              <a:rPr lang="en-IN" sz="3200" dirty="0" smtClean="0"/>
              <a:t>			</a:t>
            </a:r>
            <a:r>
              <a:rPr lang="en-IN" sz="3600" dirty="0" smtClean="0"/>
              <a:t>	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01905"/>
            <a:ext cx="1752600" cy="25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876800"/>
          <a:ext cx="8458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Customer 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CSP</a:t>
                      </a:r>
                      <a:endParaRPr lang="en-IN" sz="2800" b="1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Withdrawal 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Deposit </a:t>
                      </a:r>
                      <a:endParaRPr lang="en-IN" sz="2800" b="1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Money Transfer 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Account Opening </a:t>
                      </a:r>
                      <a:endParaRPr lang="en-IN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642</Words>
  <Application>Microsoft Office PowerPoint</Application>
  <PresentationFormat>On-screen Show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Mobile Money Transfer (MMT) Mobile Based Payments - Bihar</vt:lpstr>
      <vt:lpstr>Mobile Money Transfer (MMT) Mobile Based Payments - Bihar</vt:lpstr>
      <vt:lpstr>Key Features</vt:lpstr>
      <vt:lpstr>Background: Incentive Payment Challenges</vt:lpstr>
      <vt:lpstr>  To over come the challenges...........          Mobile Money Transfer....                  ..............a technology at hand </vt:lpstr>
      <vt:lpstr>Slide 6</vt:lpstr>
      <vt:lpstr>Process Flow </vt:lpstr>
      <vt:lpstr>Withdrawals</vt:lpstr>
      <vt:lpstr>Slide 9</vt:lpstr>
      <vt:lpstr>Slide 10</vt:lpstr>
      <vt:lpstr>Slide 11</vt:lpstr>
      <vt:lpstr>Slide 12</vt:lpstr>
      <vt:lpstr>Benefits to ASHA</vt:lpstr>
      <vt:lpstr>Benefits to Society</vt:lpstr>
      <vt:lpstr>Slide 15</vt:lpstr>
      <vt:lpstr>Payment distribution</vt:lpstr>
      <vt:lpstr>Fund Utilization</vt:lpstr>
      <vt:lpstr>Media Coverage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Money Transfer (MMT) Mobile Based Payments - Bihar</dc:title>
  <dc:creator>Capture</dc:creator>
  <cp:lastModifiedBy>Sanjay</cp:lastModifiedBy>
  <cp:revision>29</cp:revision>
  <dcterms:created xsi:type="dcterms:W3CDTF">2006-08-16T00:00:00Z</dcterms:created>
  <dcterms:modified xsi:type="dcterms:W3CDTF">2013-07-03T17:07:06Z</dcterms:modified>
</cp:coreProperties>
</file>