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56" r:id="rId2"/>
    <p:sldId id="295" r:id="rId3"/>
    <p:sldId id="261" r:id="rId4"/>
    <p:sldId id="262" r:id="rId5"/>
    <p:sldId id="297" r:id="rId6"/>
    <p:sldId id="298" r:id="rId7"/>
    <p:sldId id="282" r:id="rId8"/>
    <p:sldId id="283" r:id="rId9"/>
    <p:sldId id="299" r:id="rId10"/>
    <p:sldId id="300" r:id="rId11"/>
    <p:sldId id="301" r:id="rId12"/>
    <p:sldId id="276" r:id="rId13"/>
    <p:sldId id="289" r:id="rId14"/>
    <p:sldId id="305" r:id="rId15"/>
    <p:sldId id="306" r:id="rId16"/>
    <p:sldId id="284" r:id="rId17"/>
    <p:sldId id="292" r:id="rId18"/>
    <p:sldId id="309" r:id="rId19"/>
    <p:sldId id="285" r:id="rId20"/>
    <p:sldId id="286" r:id="rId21"/>
    <p:sldId id="287" r:id="rId22"/>
    <p:sldId id="302" r:id="rId23"/>
    <p:sldId id="288" r:id="rId24"/>
    <p:sldId id="307" r:id="rId25"/>
    <p:sldId id="303" r:id="rId26"/>
    <p:sldId id="304" r:id="rId27"/>
    <p:sldId id="28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08A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5081" autoAdjust="0"/>
    <p:restoredTop sz="94660"/>
  </p:normalViewPr>
  <p:slideViewPr>
    <p:cSldViewPr showGuides="1">
      <p:cViewPr varScale="1">
        <p:scale>
          <a:sx n="68" d="100"/>
          <a:sy n="68" d="100"/>
        </p:scale>
        <p:origin x="-282"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Sheet1!$B$1</c:f>
              <c:strCache>
                <c:ptCount val="1"/>
                <c:pt idx="0">
                  <c:v>Gross sales (Rs in cr)</c:v>
                </c:pt>
              </c:strCache>
            </c:strRef>
          </c:tx>
          <c:cat>
            <c:numRef>
              <c:f>Sheet1!$A$2:$A$5</c:f>
              <c:numCache>
                <c:formatCode>mmm/yy</c:formatCode>
                <c:ptCount val="4"/>
                <c:pt idx="0">
                  <c:v>41306</c:v>
                </c:pt>
                <c:pt idx="1">
                  <c:v>41334</c:v>
                </c:pt>
                <c:pt idx="2">
                  <c:v>41365</c:v>
                </c:pt>
                <c:pt idx="3">
                  <c:v>41395</c:v>
                </c:pt>
              </c:numCache>
            </c:numRef>
          </c:cat>
          <c:val>
            <c:numRef>
              <c:f>Sheet1!$B$2:$B$5</c:f>
              <c:numCache>
                <c:formatCode>General</c:formatCode>
                <c:ptCount val="4"/>
                <c:pt idx="0">
                  <c:v>3.92</c:v>
                </c:pt>
                <c:pt idx="1">
                  <c:v>6.94</c:v>
                </c:pt>
                <c:pt idx="2">
                  <c:v>10.27</c:v>
                </c:pt>
                <c:pt idx="3">
                  <c:v>11.8</c:v>
                </c:pt>
              </c:numCache>
            </c:numRef>
          </c:val>
        </c:ser>
        <c:ser>
          <c:idx val="1"/>
          <c:order val="1"/>
          <c:tx>
            <c:strRef>
              <c:f>Sheet1!$C$1</c:f>
              <c:strCache>
                <c:ptCount val="1"/>
                <c:pt idx="0">
                  <c:v>Discounts (Rs in cr)</c:v>
                </c:pt>
              </c:strCache>
            </c:strRef>
          </c:tx>
          <c:cat>
            <c:numRef>
              <c:f>Sheet1!$A$2:$A$5</c:f>
              <c:numCache>
                <c:formatCode>mmm/yy</c:formatCode>
                <c:ptCount val="4"/>
                <c:pt idx="0">
                  <c:v>41306</c:v>
                </c:pt>
                <c:pt idx="1">
                  <c:v>41334</c:v>
                </c:pt>
                <c:pt idx="2">
                  <c:v>41365</c:v>
                </c:pt>
                <c:pt idx="3">
                  <c:v>41395</c:v>
                </c:pt>
              </c:numCache>
            </c:numRef>
          </c:cat>
          <c:val>
            <c:numRef>
              <c:f>Sheet1!$C$2:$C$5</c:f>
              <c:numCache>
                <c:formatCode>General</c:formatCode>
                <c:ptCount val="4"/>
                <c:pt idx="0">
                  <c:v>2.4</c:v>
                </c:pt>
                <c:pt idx="1">
                  <c:v>4.2699999999999996</c:v>
                </c:pt>
                <c:pt idx="2">
                  <c:v>6.22</c:v>
                </c:pt>
                <c:pt idx="3">
                  <c:v>7.06</c:v>
                </c:pt>
              </c:numCache>
            </c:numRef>
          </c:val>
        </c:ser>
        <c:ser>
          <c:idx val="2"/>
          <c:order val="2"/>
          <c:tx>
            <c:strRef>
              <c:f>Sheet1!$D$1</c:f>
              <c:strCache>
                <c:ptCount val="1"/>
                <c:pt idx="0">
                  <c:v>No. of patients(in lakh)</c:v>
                </c:pt>
              </c:strCache>
            </c:strRef>
          </c:tx>
          <c:cat>
            <c:numRef>
              <c:f>Sheet1!$A$2:$A$5</c:f>
              <c:numCache>
                <c:formatCode>mmm/yy</c:formatCode>
                <c:ptCount val="4"/>
                <c:pt idx="0">
                  <c:v>41306</c:v>
                </c:pt>
                <c:pt idx="1">
                  <c:v>41334</c:v>
                </c:pt>
                <c:pt idx="2">
                  <c:v>41365</c:v>
                </c:pt>
                <c:pt idx="3">
                  <c:v>41395</c:v>
                </c:pt>
              </c:numCache>
            </c:numRef>
          </c:cat>
          <c:val>
            <c:numRef>
              <c:f>Sheet1!$D$2:$D$5</c:f>
              <c:numCache>
                <c:formatCode>General</c:formatCode>
                <c:ptCount val="4"/>
                <c:pt idx="0">
                  <c:v>1.35</c:v>
                </c:pt>
                <c:pt idx="1">
                  <c:v>2.38</c:v>
                </c:pt>
                <c:pt idx="2">
                  <c:v>3.19</c:v>
                </c:pt>
                <c:pt idx="3">
                  <c:v>3.52</c:v>
                </c:pt>
              </c:numCache>
            </c:numRef>
          </c:val>
        </c:ser>
        <c:dLbls/>
        <c:axId val="86742528"/>
        <c:axId val="86744064"/>
      </c:barChart>
      <c:dateAx>
        <c:axId val="86742528"/>
        <c:scaling>
          <c:orientation val="minMax"/>
        </c:scaling>
        <c:axPos val="b"/>
        <c:numFmt formatCode="mmm/yy" sourceLinked="1"/>
        <c:tickLblPos val="nextTo"/>
        <c:crossAx val="86744064"/>
        <c:crosses val="autoZero"/>
        <c:auto val="1"/>
        <c:lblOffset val="100"/>
        <c:baseTimeUnit val="months"/>
      </c:dateAx>
      <c:valAx>
        <c:axId val="86744064"/>
        <c:scaling>
          <c:orientation val="minMax"/>
        </c:scaling>
        <c:axPos val="l"/>
        <c:majorGridlines/>
        <c:numFmt formatCode="General" sourceLinked="1"/>
        <c:tickLblPos val="nextTo"/>
        <c:crossAx val="86742528"/>
        <c:crosses val="autoZero"/>
        <c:crossBetween val="between"/>
      </c:valAx>
    </c:plotArea>
    <c:legend>
      <c:legendPos val="r"/>
      <c:legendEntry>
        <c:idx val="2"/>
        <c:txPr>
          <a:bodyPr/>
          <a:lstStyle/>
          <a:p>
            <a:pPr>
              <a:defRPr sz="1200" b="1">
                <a:solidFill>
                  <a:schemeClr val="tx1"/>
                </a:solidFill>
              </a:defRPr>
            </a:pPr>
            <a:endParaRPr lang="en-US"/>
          </a:p>
        </c:txPr>
      </c:legendEntry>
      <c:legendEntry>
        <c:idx val="0"/>
        <c:txPr>
          <a:bodyPr/>
          <a:lstStyle/>
          <a:p>
            <a:pPr>
              <a:defRPr sz="1400" b="1">
                <a:solidFill>
                  <a:schemeClr val="tx1"/>
                </a:solidFill>
                <a:latin typeface="+mn-lt"/>
              </a:defRPr>
            </a:pPr>
            <a:endParaRPr lang="en-US"/>
          </a:p>
        </c:txPr>
      </c:legendEntry>
      <c:legendEntry>
        <c:idx val="1"/>
        <c:txPr>
          <a:bodyPr/>
          <a:lstStyle/>
          <a:p>
            <a:pPr>
              <a:defRPr sz="1400" b="1">
                <a:solidFill>
                  <a:schemeClr val="tx1"/>
                </a:solidFill>
              </a:defRPr>
            </a:pPr>
            <a:endParaRPr lang="en-US"/>
          </a:p>
        </c:txPr>
      </c:legendEntry>
      <c:layout>
        <c:manualLayout>
          <c:xMode val="edge"/>
          <c:yMode val="edge"/>
          <c:x val="0.71665601094734954"/>
          <c:y val="0.18929266993799695"/>
          <c:w val="0.27479698050564205"/>
          <c:h val="0.51996519456807055"/>
        </c:manualLayout>
      </c:layout>
      <c:txPr>
        <a:bodyPr/>
        <a:lstStyle/>
        <a:p>
          <a:pPr>
            <a:defRPr sz="1400" b="1">
              <a:solidFill>
                <a:srgbClr val="00B050"/>
              </a:solidFill>
            </a:defRPr>
          </a:pPr>
          <a:endParaRPr lang="en-US"/>
        </a:p>
      </c:txPr>
    </c:legend>
    <c:plotVisOnly val="1"/>
    <c:dispBlanksAs val="gap"/>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64DAC4-B6D8-41B1-BFFB-3D6A529666FA}" type="datetimeFigureOut">
              <a:rPr lang="en-US" smtClean="0"/>
              <a:pPr/>
              <a:t>7/4/2013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EA2C02-D915-4BB3-BD6C-7CDC17B7C760}" type="slidenum">
              <a:rPr lang="en-US" smtClean="0"/>
              <a:pPr/>
              <a:t>‹#›</a:t>
            </a:fld>
            <a:endParaRPr lang="en-US"/>
          </a:p>
        </p:txBody>
      </p:sp>
    </p:spTree>
    <p:extLst>
      <p:ext uri="{BB962C8B-B14F-4D97-AF65-F5344CB8AC3E}">
        <p14:creationId xmlns:p14="http://schemas.microsoft.com/office/powerpoint/2010/main" xmlns="" val="4182493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EBEA2C02-D915-4BB3-BD6C-7CDC17B7C760}"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EBEA2C02-D915-4BB3-BD6C-7CDC17B7C76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EBEA2C02-D915-4BB3-BD6C-7CDC17B7C760}"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EA2C02-D915-4BB3-BD6C-7CDC17B7C760}" type="slidenum">
              <a:rPr lang="en-US" smtClean="0"/>
              <a:pPr/>
              <a:t>7</a:t>
            </a:fld>
            <a:endParaRPr lang="en-US"/>
          </a:p>
        </p:txBody>
      </p:sp>
    </p:spTree>
    <p:extLst>
      <p:ext uri="{BB962C8B-B14F-4D97-AF65-F5344CB8AC3E}">
        <p14:creationId xmlns:p14="http://schemas.microsoft.com/office/powerpoint/2010/main" xmlns="" val="2911951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EBEA2C02-D915-4BB3-BD6C-7CDC17B7C760}"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EBEA2C02-D915-4BB3-BD6C-7CDC17B7C760}" type="slidenum">
              <a:rPr lang="en-US" smtClean="0"/>
              <a:pPr/>
              <a:t>23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EBEA2C02-D915-4BB3-BD6C-7CDC17B7C760}"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BE68C4E-3704-4E70-A8E2-473235CC8999}" type="datetimeFigureOut">
              <a:rPr lang="en-GB" smtClean="0"/>
              <a:pPr/>
              <a:t>04/07/2013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39CB68-04E3-42C4-AE18-F5FA5568AA9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E68C4E-3704-4E70-A8E2-473235CC8999}" type="datetimeFigureOut">
              <a:rPr lang="en-GB" smtClean="0"/>
              <a:pPr/>
              <a:t>04/07/2013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39CB68-04E3-42C4-AE18-F5FA5568AA9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E68C4E-3704-4E70-A8E2-473235CC8999}" type="datetimeFigureOut">
              <a:rPr lang="en-GB" smtClean="0"/>
              <a:pPr/>
              <a:t>04/07/2013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39CB68-04E3-42C4-AE18-F5FA5568AA9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E68C4E-3704-4E70-A8E2-473235CC8999}" type="datetimeFigureOut">
              <a:rPr lang="en-GB" smtClean="0"/>
              <a:pPr/>
              <a:t>04/07/2013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39CB68-04E3-42C4-AE18-F5FA5568AA9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E68C4E-3704-4E70-A8E2-473235CC8999}" type="datetimeFigureOut">
              <a:rPr lang="en-GB" smtClean="0"/>
              <a:pPr/>
              <a:t>04/07/2013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39CB68-04E3-42C4-AE18-F5FA5568AA9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E68C4E-3704-4E70-A8E2-473235CC8999}" type="datetimeFigureOut">
              <a:rPr lang="en-GB" smtClean="0"/>
              <a:pPr/>
              <a:t>04/07/2013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39CB68-04E3-42C4-AE18-F5FA5568AA9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E68C4E-3704-4E70-A8E2-473235CC8999}" type="datetimeFigureOut">
              <a:rPr lang="en-GB" smtClean="0"/>
              <a:pPr/>
              <a:t>04/07/2013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439CB68-04E3-42C4-AE18-F5FA5568AA9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E68C4E-3704-4E70-A8E2-473235CC8999}" type="datetimeFigureOut">
              <a:rPr lang="en-GB" smtClean="0"/>
              <a:pPr/>
              <a:t>04/07/2013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439CB68-04E3-42C4-AE18-F5FA5568AA9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E68C4E-3704-4E70-A8E2-473235CC8999}" type="datetimeFigureOut">
              <a:rPr lang="en-GB" smtClean="0"/>
              <a:pPr/>
              <a:t>04/07/2013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439CB68-04E3-42C4-AE18-F5FA5568AA9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E68C4E-3704-4E70-A8E2-473235CC8999}" type="datetimeFigureOut">
              <a:rPr lang="en-GB" smtClean="0"/>
              <a:pPr/>
              <a:t>04/07/2013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39CB68-04E3-42C4-AE18-F5FA5568AA91}" type="slidenum">
              <a:rPr lang="en-GB" smtClean="0"/>
              <a:pPr/>
              <a:t>‹#›</a:t>
            </a:fld>
            <a:endParaRPr lang="en-GB"/>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BE68C4E-3704-4E70-A8E2-473235CC8999}" type="datetimeFigureOut">
              <a:rPr lang="en-GB" smtClean="0"/>
              <a:pPr/>
              <a:t>04/07/2013</a:t>
            </a:fld>
            <a:endParaRPr lang="en-GB"/>
          </a:p>
        </p:txBody>
      </p:sp>
      <p:sp>
        <p:nvSpPr>
          <p:cNvPr id="9" name="Slide Number Placeholder 8"/>
          <p:cNvSpPr>
            <a:spLocks noGrp="1"/>
          </p:cNvSpPr>
          <p:nvPr>
            <p:ph type="sldNum" sz="quarter" idx="11"/>
          </p:nvPr>
        </p:nvSpPr>
        <p:spPr/>
        <p:txBody>
          <a:bodyPr/>
          <a:lstStyle/>
          <a:p>
            <a:fld id="{C439CB68-04E3-42C4-AE18-F5FA5568AA91}" type="slidenum">
              <a:rPr lang="en-GB" smtClean="0"/>
              <a:pPr/>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C439CB68-04E3-42C4-AE18-F5FA5568AA91}" type="slidenum">
              <a:rPr lang="en-GB" smtClean="0"/>
              <a:pPr/>
              <a:t>‹#›</a:t>
            </a:fld>
            <a:endParaRPr lang="en-GB"/>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GB"/>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BE68C4E-3704-4E70-A8E2-473235CC8999}" type="datetimeFigureOut">
              <a:rPr lang="en-GB" smtClean="0"/>
              <a:pPr/>
              <a:t>04/07/2013</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19200"/>
            <a:ext cx="8458200" cy="2195732"/>
          </a:xfrm>
        </p:spPr>
        <p:txBody>
          <a:bodyPr/>
          <a:lstStyle/>
          <a:p>
            <a:endParaRPr lang="en-GB" sz="3600" dirty="0"/>
          </a:p>
        </p:txBody>
      </p:sp>
      <p:sp>
        <p:nvSpPr>
          <p:cNvPr id="3" name="Subtitle 2"/>
          <p:cNvSpPr>
            <a:spLocks noGrp="1"/>
          </p:cNvSpPr>
          <p:nvPr>
            <p:ph type="subTitle" idx="1"/>
          </p:nvPr>
        </p:nvSpPr>
        <p:spPr>
          <a:xfrm>
            <a:off x="228600" y="3843820"/>
            <a:ext cx="8153400" cy="1961444"/>
          </a:xfrm>
        </p:spPr>
        <p:txBody>
          <a:bodyPr>
            <a:normAutofit fontScale="47500" lnSpcReduction="20000"/>
          </a:bodyPr>
          <a:lstStyle/>
          <a:p>
            <a:pPr algn="ctr"/>
            <a:r>
              <a:rPr lang="en-US" sz="4500" b="1" dirty="0" smtClean="0">
                <a:solidFill>
                  <a:srgbClr val="B808AB"/>
                </a:solidFill>
                <a:latin typeface="Bauhaus 93" pitchFamily="82" charset="0"/>
              </a:rPr>
              <a:t>INITIATIVES  TO REDUCE </a:t>
            </a:r>
            <a:r>
              <a:rPr lang="en-US" sz="4500" b="1" dirty="0" smtClean="0">
                <a:solidFill>
                  <a:schemeClr val="tx1"/>
                </a:solidFill>
                <a:latin typeface="Bauhaus 93" pitchFamily="82" charset="0"/>
              </a:rPr>
              <a:t>‘OUT OF POCKET’ </a:t>
            </a:r>
            <a:r>
              <a:rPr lang="en-US" sz="4500" b="1" dirty="0" smtClean="0">
                <a:solidFill>
                  <a:srgbClr val="B808AB"/>
                </a:solidFill>
                <a:latin typeface="Bauhaus 93" pitchFamily="82" charset="0"/>
              </a:rPr>
              <a:t>EXPENDITURE OF PATIENTS THROUGH </a:t>
            </a:r>
            <a:r>
              <a:rPr lang="en-US" sz="4500" b="1" dirty="0" smtClean="0">
                <a:solidFill>
                  <a:srgbClr val="FF0000"/>
                </a:solidFill>
                <a:latin typeface="Bauhaus 93" pitchFamily="82" charset="0"/>
              </a:rPr>
              <a:t>REVAMPED MEDICAL  STORE  PROCUREMENT</a:t>
            </a:r>
            <a:r>
              <a:rPr lang="en-US" sz="4500" b="1" dirty="0" smtClean="0">
                <a:solidFill>
                  <a:srgbClr val="B808AB"/>
                </a:solidFill>
                <a:latin typeface="Bauhaus 93" pitchFamily="82" charset="0"/>
              </a:rPr>
              <a:t>, </a:t>
            </a:r>
            <a:r>
              <a:rPr lang="en-US" sz="4500" b="1" dirty="0" smtClean="0">
                <a:solidFill>
                  <a:srgbClr val="00B050"/>
                </a:solidFill>
                <a:latin typeface="Bauhaus 93" pitchFamily="82" charset="0"/>
              </a:rPr>
              <a:t>FAIR PRICE MEDICINE SHOPS</a:t>
            </a:r>
            <a:r>
              <a:rPr lang="en-US" sz="4500" b="1" dirty="0" smtClean="0">
                <a:solidFill>
                  <a:srgbClr val="B808AB"/>
                </a:solidFill>
                <a:latin typeface="Bauhaus 93" pitchFamily="82" charset="0"/>
              </a:rPr>
              <a:t> </a:t>
            </a:r>
            <a:r>
              <a:rPr lang="en-US" sz="4500" b="1" dirty="0" smtClean="0">
                <a:solidFill>
                  <a:schemeClr val="tx2">
                    <a:lumMod val="75000"/>
                  </a:schemeClr>
                </a:solidFill>
                <a:latin typeface="Bauhaus 93" pitchFamily="82" charset="0"/>
              </a:rPr>
              <a:t>AND</a:t>
            </a:r>
            <a:r>
              <a:rPr lang="en-US" sz="4500" b="1" dirty="0" smtClean="0">
                <a:solidFill>
                  <a:srgbClr val="00B050"/>
                </a:solidFill>
                <a:latin typeface="Bauhaus 93" pitchFamily="82" charset="0"/>
              </a:rPr>
              <a:t> </a:t>
            </a:r>
            <a:r>
              <a:rPr lang="en-US" sz="4500" b="1" dirty="0" smtClean="0">
                <a:solidFill>
                  <a:srgbClr val="B808AB"/>
                </a:solidFill>
                <a:latin typeface="Bauhaus 93" pitchFamily="82" charset="0"/>
              </a:rPr>
              <a:t>INCREASED PRESCRIPTION OF GENERIC MEDICINES</a:t>
            </a:r>
          </a:p>
          <a:p>
            <a:pPr algn="ctr"/>
            <a:r>
              <a:rPr lang="en-US" sz="3100" b="1" dirty="0" smtClean="0">
                <a:solidFill>
                  <a:srgbClr val="00B050"/>
                </a:solidFill>
                <a:latin typeface="Bauhaus 93" pitchFamily="82" charset="0"/>
              </a:rPr>
              <a:t> </a:t>
            </a:r>
          </a:p>
          <a:p>
            <a:pPr algn="ctr"/>
            <a:r>
              <a:rPr lang="en-US" sz="3300" b="1" dirty="0" smtClean="0">
                <a:solidFill>
                  <a:srgbClr val="00B050"/>
                </a:solidFill>
                <a:latin typeface="Arial Black" pitchFamily="34" charset="0"/>
              </a:rPr>
              <a:t>HEALTH &amp; FAMILY WELFARE DEPARTMENT</a:t>
            </a:r>
          </a:p>
          <a:p>
            <a:pPr algn="ctr"/>
            <a:r>
              <a:rPr lang="en-US" sz="3800" b="1" dirty="0" smtClean="0">
                <a:solidFill>
                  <a:srgbClr val="00B050"/>
                </a:solidFill>
                <a:latin typeface="Arial Black" pitchFamily="34" charset="0"/>
              </a:rPr>
              <a:t>GOVERNMENT OF WEST BENGAL</a:t>
            </a:r>
          </a:p>
          <a:p>
            <a:endParaRPr lang="en-US" sz="2400" b="1" dirty="0" smtClean="0">
              <a:solidFill>
                <a:srgbClr val="7030A0"/>
              </a:solidFill>
            </a:endParaRPr>
          </a:p>
          <a:p>
            <a:endParaRPr lang="en-US" sz="2400" b="1" dirty="0">
              <a:solidFill>
                <a:schemeClr val="tx1"/>
              </a:solidFill>
            </a:endParaRPr>
          </a:p>
          <a:p>
            <a:endParaRPr lang="en-GB" dirty="0"/>
          </a:p>
        </p:txBody>
      </p:sp>
      <p:pic>
        <p:nvPicPr>
          <p:cNvPr id="1026" name="Picture 2" descr="C:\Users\Mazumdar\Desktop\medicine23[1].jpg"/>
          <p:cNvPicPr>
            <a:picLocks noChangeAspect="1" noChangeArrowheads="1"/>
          </p:cNvPicPr>
          <p:nvPr/>
        </p:nvPicPr>
        <p:blipFill>
          <a:blip r:embed="rId3" cstate="print"/>
          <a:srcRect/>
          <a:stretch>
            <a:fillRect/>
          </a:stretch>
        </p:blipFill>
        <p:spPr bwMode="auto">
          <a:xfrm>
            <a:off x="152400" y="685801"/>
            <a:ext cx="8229600" cy="2685631"/>
          </a:xfrm>
          <a:prstGeom prst="rect">
            <a:avLst/>
          </a:prstGeom>
          <a:noFill/>
        </p:spPr>
      </p:pic>
    </p:spTree>
    <p:extLst>
      <p:ext uri="{BB962C8B-B14F-4D97-AF65-F5344CB8AC3E}">
        <p14:creationId xmlns:p14="http://schemas.microsoft.com/office/powerpoint/2010/main" xmlns="" val="344898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solidFill>
                  <a:srgbClr val="C00000"/>
                </a:solidFill>
                <a:latin typeface="Bauhaus 93" pitchFamily="82" charset="0"/>
              </a:rPr>
              <a:t>STREGTHENING OF FREE DISTRIBUTION SCHEME for MEDICINES &amp; </a:t>
            </a:r>
            <a:r>
              <a:rPr lang="en-US" sz="3200" smtClean="0">
                <a:solidFill>
                  <a:srgbClr val="C00000"/>
                </a:solidFill>
                <a:latin typeface="Bauhaus 93" pitchFamily="82" charset="0"/>
              </a:rPr>
              <a:t>CONSUMABLES (3)</a:t>
            </a:r>
            <a:endParaRPr lang="en-US" sz="3200" dirty="0">
              <a:solidFill>
                <a:srgbClr val="C00000"/>
              </a:solidFill>
              <a:latin typeface="Bauhaus 93" pitchFamily="82" charset="0"/>
            </a:endParaRPr>
          </a:p>
        </p:txBody>
      </p:sp>
      <p:sp>
        <p:nvSpPr>
          <p:cNvPr id="3" name="Content Placeholder 2"/>
          <p:cNvSpPr>
            <a:spLocks noGrp="1"/>
          </p:cNvSpPr>
          <p:nvPr>
            <p:ph idx="1"/>
          </p:nvPr>
        </p:nvSpPr>
        <p:spPr/>
        <p:txBody>
          <a:bodyPr>
            <a:normAutofit fontScale="25000" lnSpcReduction="20000"/>
          </a:bodyPr>
          <a:lstStyle/>
          <a:p>
            <a:pPr algn="just"/>
            <a:endParaRPr lang="en-US" sz="3800" dirty="0" smtClean="0">
              <a:latin typeface="Aharoni" pitchFamily="2" charset="-79"/>
              <a:cs typeface="Aharoni" pitchFamily="2" charset="-79"/>
            </a:endParaRPr>
          </a:p>
          <a:p>
            <a:pPr algn="just">
              <a:buFont typeface="Wingdings" pitchFamily="2" charset="2"/>
              <a:buChar char="v"/>
            </a:pPr>
            <a:r>
              <a:rPr lang="en-US" sz="7400" dirty="0" smtClean="0">
                <a:latin typeface="Aharoni" pitchFamily="2" charset="-79"/>
                <a:cs typeface="Aharoni" pitchFamily="2" charset="-79"/>
              </a:rPr>
              <a:t> </a:t>
            </a:r>
            <a:r>
              <a:rPr lang="en-US" sz="8800" dirty="0" smtClean="0">
                <a:latin typeface="Aharoni" pitchFamily="2" charset="-79"/>
                <a:cs typeface="Aharoni" pitchFamily="2" charset="-79"/>
              </a:rPr>
              <a:t>Installation of a dedicated web enabled soft ware on ‘Store Management Information System (SMIS)’ for participants including decentralized procuring authorities for all transactions</a:t>
            </a:r>
          </a:p>
          <a:p>
            <a:pPr algn="just">
              <a:buFont typeface="Wingdings" pitchFamily="2" charset="2"/>
              <a:buChar char="v"/>
            </a:pPr>
            <a:endParaRPr lang="en-US" sz="8800" dirty="0" smtClean="0"/>
          </a:p>
          <a:p>
            <a:pPr algn="just">
              <a:buFont typeface="Wingdings" pitchFamily="2" charset="2"/>
              <a:buChar char="v"/>
            </a:pPr>
            <a:r>
              <a:rPr lang="en-US" sz="8800" dirty="0" smtClean="0">
                <a:solidFill>
                  <a:srgbClr val="C00000"/>
                </a:solidFill>
                <a:latin typeface="Aharoni" pitchFamily="2" charset="-79"/>
                <a:cs typeface="Aharoni" pitchFamily="2" charset="-79"/>
              </a:rPr>
              <a:t> The system does not allow generation of delivery order unless matching fund is available, which is allocated and entered in the system centrally</a:t>
            </a:r>
          </a:p>
          <a:p>
            <a:pPr>
              <a:buNone/>
            </a:pPr>
            <a:endParaRPr lang="en-US" sz="8800" dirty="0" smtClean="0">
              <a:ln w="1905"/>
              <a:solidFill>
                <a:schemeClr val="accent6">
                  <a:lumMod val="50000"/>
                </a:schemeClr>
              </a:solidFill>
              <a:effectLst>
                <a:innerShdw blurRad="69850" dist="43180" dir="5400000">
                  <a:srgbClr val="000000">
                    <a:alpha val="65000"/>
                  </a:srgbClr>
                </a:innerShdw>
              </a:effectLst>
              <a:latin typeface="Aharoni" pitchFamily="2" charset="-79"/>
              <a:cs typeface="Aharoni" pitchFamily="2" charset="-79"/>
            </a:endParaRPr>
          </a:p>
          <a:p>
            <a:pPr algn="just">
              <a:buFont typeface="Wingdings" pitchFamily="2" charset="2"/>
              <a:buChar char="v"/>
            </a:pPr>
            <a:r>
              <a:rPr lang="en-US" sz="8800" dirty="0" smtClean="0">
                <a:ln w="1905"/>
                <a:solidFill>
                  <a:schemeClr val="accent6">
                    <a:lumMod val="50000"/>
                  </a:schemeClr>
                </a:solidFill>
                <a:effectLst>
                  <a:innerShdw blurRad="69850" dist="43180" dir="5400000">
                    <a:srgbClr val="000000">
                      <a:alpha val="65000"/>
                    </a:srgbClr>
                  </a:innerShdw>
                </a:effectLst>
                <a:latin typeface="Aharoni" pitchFamily="2" charset="-79"/>
                <a:cs typeface="Aharoni" pitchFamily="2" charset="-79"/>
              </a:rPr>
              <a:t> The system does not allow further procurement of an item when there is adequate (</a:t>
            </a:r>
            <a:r>
              <a:rPr lang="en-US" sz="9600" dirty="0" smtClean="0">
                <a:ln w="1905"/>
                <a:solidFill>
                  <a:schemeClr val="accent6">
                    <a:lumMod val="50000"/>
                  </a:schemeClr>
                </a:solidFill>
                <a:effectLst>
                  <a:innerShdw blurRad="69850" dist="43180" dir="5400000">
                    <a:srgbClr val="000000">
                      <a:alpha val="65000"/>
                    </a:srgbClr>
                  </a:innerShdw>
                </a:effectLst>
                <a:latin typeface="Aharoni" pitchFamily="2" charset="-79"/>
                <a:cs typeface="Aharoni" pitchFamily="2" charset="-79"/>
              </a:rPr>
              <a:t>25%</a:t>
            </a:r>
            <a:r>
              <a:rPr lang="en-US" sz="8800" dirty="0" smtClean="0">
                <a:ln w="1905"/>
                <a:solidFill>
                  <a:schemeClr val="accent6">
                    <a:lumMod val="50000"/>
                  </a:schemeClr>
                </a:solidFill>
                <a:effectLst>
                  <a:innerShdw blurRad="69850" dist="43180" dir="5400000">
                    <a:srgbClr val="000000">
                      <a:alpha val="65000"/>
                    </a:srgbClr>
                  </a:innerShdw>
                </a:effectLst>
                <a:latin typeface="Aharoni" pitchFamily="2" charset="-79"/>
                <a:cs typeface="Aharoni" pitchFamily="2" charset="-79"/>
              </a:rPr>
              <a:t> of annual requirement) stock of that item.</a:t>
            </a:r>
          </a:p>
          <a:p>
            <a:pPr algn="just">
              <a:buNone/>
            </a:pPr>
            <a:endParaRPr lang="en-US" sz="8800" dirty="0" smtClean="0">
              <a:ln w="1905"/>
              <a:solidFill>
                <a:schemeClr val="accent6">
                  <a:lumMod val="50000"/>
                </a:schemeClr>
              </a:solidFill>
              <a:effectLst>
                <a:innerShdw blurRad="69850" dist="43180" dir="5400000">
                  <a:srgbClr val="000000">
                    <a:alpha val="65000"/>
                  </a:srgbClr>
                </a:innerShdw>
              </a:effectLst>
              <a:latin typeface="Aharoni" pitchFamily="2" charset="-79"/>
              <a:cs typeface="Aharoni" pitchFamily="2" charset="-79"/>
            </a:endParaRPr>
          </a:p>
          <a:p>
            <a:pPr algn="just">
              <a:buFont typeface="Wingdings" pitchFamily="2" charset="2"/>
              <a:buChar char="v"/>
            </a:pPr>
            <a:r>
              <a:rPr lang="en-US" sz="8800" dirty="0" smtClean="0">
                <a:ln w="1905"/>
                <a:solidFill>
                  <a:schemeClr val="accent6">
                    <a:lumMod val="50000"/>
                  </a:schemeClr>
                </a:solidFill>
                <a:effectLst>
                  <a:innerShdw blurRad="69850" dist="43180" dir="5400000">
                    <a:srgbClr val="000000">
                      <a:alpha val="65000"/>
                    </a:srgbClr>
                  </a:innerShdw>
                </a:effectLst>
                <a:latin typeface="Aharoni" pitchFamily="2" charset="-79"/>
                <a:cs typeface="Aharoni" pitchFamily="2" charset="-79"/>
              </a:rPr>
              <a:t> Distribution of drugs to peripheral units done by decentralized stores through SMIS on FIFO Basis</a:t>
            </a:r>
          </a:p>
          <a:p>
            <a:endParaRPr lang="en-US" sz="4400" dirty="0" smtClean="0">
              <a:ln w="1905"/>
              <a:solidFill>
                <a:schemeClr val="accent6">
                  <a:lumMod val="50000"/>
                </a:schemeClr>
              </a:solidFill>
              <a:effectLst>
                <a:innerShdw blurRad="69850" dist="43180" dir="5400000">
                  <a:srgbClr val="000000">
                    <a:alpha val="65000"/>
                  </a:srgbClr>
                </a:innerShdw>
              </a:effectLst>
              <a:cs typeface="Calibri" pitchFamily="34" charset="0"/>
            </a:endParaRPr>
          </a:p>
          <a:p>
            <a:pPr algn="just">
              <a:buFont typeface="Wingdings" pitchFamily="2" charset="2"/>
              <a:buChar char="v"/>
            </a:pPr>
            <a:endParaRPr lang="en-US" sz="4400" dirty="0" smtClean="0">
              <a:latin typeface="Aharoni" pitchFamily="2" charset="-79"/>
              <a:cs typeface="Aharoni" pitchFamily="2" charset="-79"/>
            </a:endParaRPr>
          </a:p>
          <a:p>
            <a:pPr algn="just">
              <a:buFont typeface="Wingdings" pitchFamily="2" charset="2"/>
              <a:buChar char="v"/>
            </a:pPr>
            <a:endParaRPr lang="en-US" sz="3000" dirty="0" smtClean="0">
              <a:latin typeface="Aharoni" pitchFamily="2" charset="-79"/>
              <a:cs typeface="Aharoni" pitchFamily="2" charset="-79"/>
            </a:endParaRPr>
          </a:p>
          <a:p>
            <a:pPr algn="just">
              <a:buFont typeface="Wingdings" pitchFamily="2" charset="2"/>
              <a:buChar char="v"/>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solidFill>
                  <a:srgbClr val="C00000"/>
                </a:solidFill>
                <a:latin typeface="Bauhaus 93" pitchFamily="82" charset="0"/>
              </a:rPr>
              <a:t>STREGTHENING OF FREE DISTRIBUTION SCHEME for MEDICINES &amp; CONSUMABLES (4)</a:t>
            </a:r>
            <a:endParaRPr lang="en-US" sz="3200" dirty="0">
              <a:solidFill>
                <a:srgbClr val="C00000"/>
              </a:solidFill>
              <a:latin typeface="Bauhaus 93" pitchFamily="82" charset="0"/>
            </a:endParaRPr>
          </a:p>
        </p:txBody>
      </p:sp>
      <p:sp>
        <p:nvSpPr>
          <p:cNvPr id="3" name="Content Placeholder 2"/>
          <p:cNvSpPr>
            <a:spLocks noGrp="1"/>
          </p:cNvSpPr>
          <p:nvPr>
            <p:ph idx="1"/>
          </p:nvPr>
        </p:nvSpPr>
        <p:spPr/>
        <p:txBody>
          <a:bodyPr>
            <a:normAutofit/>
          </a:bodyPr>
          <a:lstStyle/>
          <a:p>
            <a:pPr algn="just"/>
            <a:endParaRPr lang="en-US" sz="3800" dirty="0" smtClean="0">
              <a:latin typeface="Aharoni" pitchFamily="2" charset="-79"/>
              <a:cs typeface="Aharoni" pitchFamily="2" charset="-79"/>
            </a:endParaRPr>
          </a:p>
          <a:p>
            <a:pPr algn="just">
              <a:buFont typeface="Wingdings" pitchFamily="2" charset="2"/>
              <a:buChar char="v"/>
            </a:pPr>
            <a:r>
              <a:rPr lang="en-US" sz="2800" dirty="0" smtClean="0">
                <a:latin typeface="Aharoni" pitchFamily="2" charset="-79"/>
                <a:cs typeface="Aharoni" pitchFamily="2" charset="-79"/>
              </a:rPr>
              <a:t> A Vendor portal </a:t>
            </a:r>
            <a:r>
              <a:rPr lang="en-US" sz="2800" dirty="0" smtClean="0">
                <a:ln w="1905"/>
                <a:effectLst>
                  <a:innerShdw blurRad="69850" dist="43180" dir="5400000">
                    <a:srgbClr val="000000">
                      <a:alpha val="65000"/>
                    </a:srgbClr>
                  </a:innerShdw>
                </a:effectLst>
                <a:latin typeface="Aharoni" pitchFamily="2" charset="-79"/>
                <a:cs typeface="Aharoni" pitchFamily="2" charset="-79"/>
              </a:rPr>
              <a:t>has been created for the vendors to provide on line information regarding supply order issued, delivery status of bill and payment status.</a:t>
            </a:r>
          </a:p>
          <a:p>
            <a:pPr algn="just">
              <a:buFont typeface="Wingdings" pitchFamily="2" charset="2"/>
              <a:buChar char="v"/>
            </a:pPr>
            <a:endParaRPr lang="en-US" sz="2800" b="1" dirty="0" smtClean="0">
              <a:ln w="1905"/>
              <a:solidFill>
                <a:schemeClr val="accent6">
                  <a:lumMod val="50000"/>
                </a:schemeClr>
              </a:solidFill>
              <a:effectLst>
                <a:innerShdw blurRad="69850" dist="43180" dir="5400000">
                  <a:srgbClr val="000000">
                    <a:alpha val="65000"/>
                  </a:srgbClr>
                </a:innerShdw>
              </a:effectLst>
              <a:latin typeface="Aharoni" pitchFamily="2" charset="-79"/>
              <a:cs typeface="Aharoni" pitchFamily="2" charset="-79"/>
            </a:endParaRPr>
          </a:p>
          <a:p>
            <a:pPr algn="just">
              <a:buFont typeface="Wingdings" pitchFamily="2" charset="2"/>
              <a:buChar char="v"/>
            </a:pPr>
            <a:r>
              <a:rPr lang="en-US" sz="2800" b="1" dirty="0" smtClean="0">
                <a:ln w="1905"/>
                <a:solidFill>
                  <a:schemeClr val="accent6">
                    <a:lumMod val="50000"/>
                  </a:schemeClr>
                </a:solidFill>
                <a:effectLst>
                  <a:innerShdw blurRad="69850" dist="43180" dir="5400000">
                    <a:srgbClr val="000000">
                      <a:alpha val="65000"/>
                    </a:srgbClr>
                  </a:innerShdw>
                </a:effectLst>
                <a:latin typeface="Aharoni" pitchFamily="2" charset="-79"/>
                <a:cs typeface="Aharoni" pitchFamily="2" charset="-79"/>
              </a:rPr>
              <a:t> This has ensured transparency and accountability</a:t>
            </a:r>
          </a:p>
          <a:p>
            <a:endParaRPr lang="en-US" sz="4400" dirty="0" smtClean="0">
              <a:ln w="1905"/>
              <a:solidFill>
                <a:schemeClr val="accent6">
                  <a:lumMod val="50000"/>
                </a:schemeClr>
              </a:solidFill>
              <a:effectLst>
                <a:innerShdw blurRad="69850" dist="43180" dir="5400000">
                  <a:srgbClr val="000000">
                    <a:alpha val="65000"/>
                  </a:srgbClr>
                </a:innerShdw>
              </a:effectLst>
              <a:latin typeface="Aharoni" pitchFamily="2" charset="-79"/>
              <a:cs typeface="Aharoni" pitchFamily="2" charset="-79"/>
            </a:endParaRPr>
          </a:p>
          <a:p>
            <a:pPr algn="just">
              <a:buFont typeface="Wingdings" pitchFamily="2" charset="2"/>
              <a:buChar char="v"/>
            </a:pPr>
            <a:endParaRPr lang="en-US" sz="4400" dirty="0" smtClean="0">
              <a:latin typeface="Aharoni" pitchFamily="2" charset="-79"/>
              <a:cs typeface="Aharoni" pitchFamily="2" charset="-79"/>
            </a:endParaRPr>
          </a:p>
          <a:p>
            <a:pPr algn="just">
              <a:buFont typeface="Wingdings" pitchFamily="2" charset="2"/>
              <a:buChar char="v"/>
            </a:pPr>
            <a:endParaRPr lang="en-US" sz="3000" dirty="0" smtClean="0">
              <a:latin typeface="Aharoni" pitchFamily="2" charset="-79"/>
              <a:cs typeface="Aharoni" pitchFamily="2" charset="-79"/>
            </a:endParaRPr>
          </a:p>
          <a:p>
            <a:pPr algn="just">
              <a:buFont typeface="Wingdings" pitchFamily="2" charset="2"/>
              <a:buChar char="v"/>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43999"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106707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gn="just">
              <a:buFont typeface="Wingdings" pitchFamily="2" charset="2"/>
              <a:buChar char="Ø"/>
            </a:pPr>
            <a:r>
              <a:rPr lang="en-US" sz="2400" dirty="0" smtClean="0">
                <a:latin typeface="Aharoni" pitchFamily="2" charset="-79"/>
                <a:cs typeface="Aharoni" pitchFamily="2" charset="-79"/>
              </a:rPr>
              <a:t>  Increased availability of Medicines in hospital pharmacies </a:t>
            </a:r>
          </a:p>
          <a:p>
            <a:pPr>
              <a:buFont typeface="Wingdings" pitchFamily="2" charset="2"/>
              <a:buChar char="Ø"/>
            </a:pPr>
            <a:endParaRPr lang="en-US" sz="2400" dirty="0" smtClean="0">
              <a:latin typeface="Aharoni" pitchFamily="2" charset="-79"/>
              <a:cs typeface="Aharoni" pitchFamily="2" charset="-79"/>
            </a:endParaRPr>
          </a:p>
          <a:p>
            <a:pPr algn="just">
              <a:buFont typeface="Wingdings" pitchFamily="2" charset="2"/>
              <a:buChar char="Ø"/>
            </a:pPr>
            <a:r>
              <a:rPr lang="en-US" sz="2400" dirty="0" smtClean="0">
                <a:latin typeface="Aharoni" pitchFamily="2" charset="-79"/>
                <a:cs typeface="Aharoni" pitchFamily="2" charset="-79"/>
              </a:rPr>
              <a:t>  </a:t>
            </a:r>
            <a:r>
              <a:rPr lang="en-US" sz="2400" dirty="0" smtClean="0">
                <a:solidFill>
                  <a:srgbClr val="C00000"/>
                </a:solidFill>
                <a:latin typeface="Aharoni" pitchFamily="2" charset="-79"/>
                <a:cs typeface="Aharoni" pitchFamily="2" charset="-79"/>
              </a:rPr>
              <a:t>Procurement of Better Quality of Medicines</a:t>
            </a:r>
          </a:p>
          <a:p>
            <a:pPr algn="just">
              <a:buNone/>
            </a:pPr>
            <a:r>
              <a:rPr lang="en-US" sz="2400" dirty="0" smtClean="0">
                <a:solidFill>
                  <a:srgbClr val="C00000"/>
                </a:solidFill>
                <a:latin typeface="Aharoni" pitchFamily="2" charset="-79"/>
                <a:cs typeface="Aharoni" pitchFamily="2" charset="-79"/>
              </a:rPr>
              <a:t> </a:t>
            </a:r>
          </a:p>
          <a:p>
            <a:pPr algn="just">
              <a:buFont typeface="Wingdings" pitchFamily="2" charset="2"/>
              <a:buChar char="Ø"/>
            </a:pPr>
            <a:r>
              <a:rPr lang="en-US" sz="2400" dirty="0" smtClean="0">
                <a:latin typeface="Aharoni" pitchFamily="2" charset="-79"/>
                <a:cs typeface="Aharoni" pitchFamily="2" charset="-79"/>
              </a:rPr>
              <a:t>  Enhanced confidence of Patients and Doctors on drugs under free scheme due to improved quality &amp; availability of drugs </a:t>
            </a:r>
          </a:p>
          <a:p>
            <a:pPr>
              <a:buNone/>
            </a:pPr>
            <a:endParaRPr lang="en-US" sz="2400" dirty="0" smtClean="0">
              <a:latin typeface="Aharoni" pitchFamily="2" charset="-79"/>
              <a:cs typeface="Aharoni" pitchFamily="2" charset="-79"/>
            </a:endParaRPr>
          </a:p>
          <a:p>
            <a:pPr algn="just">
              <a:buFont typeface="Wingdings" pitchFamily="2" charset="2"/>
              <a:buChar char="Ø"/>
            </a:pPr>
            <a:r>
              <a:rPr lang="en-US" sz="2400" dirty="0" smtClean="0">
                <a:latin typeface="Aharoni" pitchFamily="2" charset="-79"/>
                <a:cs typeface="Aharoni" pitchFamily="2" charset="-79"/>
              </a:rPr>
              <a:t>  </a:t>
            </a:r>
            <a:r>
              <a:rPr lang="en-US" sz="2400" dirty="0" smtClean="0">
                <a:solidFill>
                  <a:srgbClr val="C00000"/>
                </a:solidFill>
                <a:latin typeface="Aharoni" pitchFamily="2" charset="-79"/>
                <a:cs typeface="Aharoni" pitchFamily="2" charset="-79"/>
              </a:rPr>
              <a:t>Transparency and accountability has been established</a:t>
            </a:r>
          </a:p>
          <a:p>
            <a:pPr>
              <a:buFont typeface="Wingdings" pitchFamily="2" charset="2"/>
              <a:buChar char="Ø"/>
            </a:pPr>
            <a:endParaRPr lang="en-US" sz="2400" dirty="0" smtClean="0">
              <a:latin typeface="Aharoni" pitchFamily="2" charset="-79"/>
              <a:cs typeface="Aharoni" pitchFamily="2" charset="-79"/>
            </a:endParaRPr>
          </a:p>
          <a:p>
            <a:pPr algn="just">
              <a:buFont typeface="Wingdings" pitchFamily="2" charset="2"/>
              <a:buChar char="Ø"/>
            </a:pPr>
            <a:r>
              <a:rPr lang="en-US" sz="2400" dirty="0" smtClean="0">
                <a:latin typeface="Aharoni" pitchFamily="2" charset="-79"/>
                <a:cs typeface="Aharoni" pitchFamily="2" charset="-79"/>
              </a:rPr>
              <a:t>  Vendor portal, e-tender and e- payment has attracted participation of reputed manufacturer to tender process.</a:t>
            </a:r>
          </a:p>
          <a:p>
            <a:endParaRPr lang="en-US" sz="2400" dirty="0" smtClean="0"/>
          </a:p>
          <a:p>
            <a:endParaRPr lang="en-US" sz="2400" dirty="0"/>
          </a:p>
        </p:txBody>
      </p:sp>
      <p:sp>
        <p:nvSpPr>
          <p:cNvPr id="4" name="Title 3"/>
          <p:cNvSpPr>
            <a:spLocks noGrp="1"/>
          </p:cNvSpPr>
          <p:nvPr>
            <p:ph type="title"/>
          </p:nvPr>
        </p:nvSpPr>
        <p:spPr/>
        <p:txBody>
          <a:bodyPr/>
          <a:lstStyle/>
          <a:p>
            <a:pPr algn="ctr"/>
            <a:r>
              <a:rPr lang="en-US" sz="3600" dirty="0" smtClean="0">
                <a:solidFill>
                  <a:srgbClr val="C00000"/>
                </a:solidFill>
                <a:latin typeface="Bauhaus 93" pitchFamily="82" charset="0"/>
              </a:rPr>
              <a:t>OUTCOME</a:t>
            </a:r>
            <a:r>
              <a:rPr lang="en-US" sz="3600" dirty="0" smtClean="0">
                <a:solidFill>
                  <a:srgbClr val="C00000"/>
                </a:solidFill>
              </a:rPr>
              <a:t> </a:t>
            </a:r>
            <a:r>
              <a:rPr lang="en-US" sz="3600" dirty="0" smtClean="0">
                <a:solidFill>
                  <a:srgbClr val="C00000"/>
                </a:solidFill>
                <a:latin typeface="Bauhaus 93" pitchFamily="82" charset="0"/>
              </a:rPr>
              <a:t>OF THE  REFORMS BROUGHT TO FREE DISTRIBUTION SCHEME</a:t>
            </a:r>
            <a:endParaRPr lang="en-US" sz="3600" dirty="0">
              <a:solidFill>
                <a:srgbClr val="C00000"/>
              </a:solidFill>
              <a:latin typeface="Bauhaus 93" pitchFamily="82"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ctr">
              <a:buNone/>
            </a:pPr>
            <a:r>
              <a:rPr lang="en-US" sz="2600" dirty="0" smtClean="0">
                <a:latin typeface="Aharoni" pitchFamily="2" charset="-79"/>
                <a:cs typeface="Aharoni" pitchFamily="2" charset="-79"/>
              </a:rPr>
              <a:t>INTEGRATION OF THE ‘FREE DRUG SERVICE SCHEME’ UNDER </a:t>
            </a:r>
            <a:r>
              <a:rPr lang="en-US" sz="2600" dirty="0" smtClean="0">
                <a:solidFill>
                  <a:srgbClr val="00B050"/>
                </a:solidFill>
                <a:latin typeface="Aharoni" pitchFamily="2" charset="-79"/>
                <a:cs typeface="Aharoni" pitchFamily="2" charset="-79"/>
              </a:rPr>
              <a:t>NHM</a:t>
            </a:r>
            <a:r>
              <a:rPr lang="en-US" sz="2600" dirty="0" smtClean="0">
                <a:latin typeface="Aharoni" pitchFamily="2" charset="-79"/>
                <a:cs typeface="Aharoni" pitchFamily="2" charset="-79"/>
              </a:rPr>
              <a:t> IN THE EXISTING </a:t>
            </a:r>
          </a:p>
          <a:p>
            <a:pPr algn="ctr">
              <a:buNone/>
            </a:pPr>
            <a:r>
              <a:rPr lang="en-US" sz="2600" dirty="0" smtClean="0">
                <a:latin typeface="Aharoni" pitchFamily="2" charset="-79"/>
                <a:cs typeface="Aharoni" pitchFamily="2" charset="-79"/>
              </a:rPr>
              <a:t>FREE DISTRIBUTION SCHEME OF THE STATE</a:t>
            </a:r>
          </a:p>
          <a:p>
            <a:pPr algn="just">
              <a:buNone/>
            </a:pPr>
            <a:endParaRPr lang="en-US" sz="2400" dirty="0" smtClean="0">
              <a:solidFill>
                <a:srgbClr val="C00000"/>
              </a:solidFill>
              <a:latin typeface="Aharoni" pitchFamily="2" charset="-79"/>
              <a:cs typeface="Aharoni" pitchFamily="2" charset="-79"/>
            </a:endParaRPr>
          </a:p>
          <a:p>
            <a:pPr algn="just">
              <a:buNone/>
            </a:pPr>
            <a:r>
              <a:rPr lang="en-US" sz="2400" dirty="0" smtClean="0">
                <a:solidFill>
                  <a:srgbClr val="C00000"/>
                </a:solidFill>
                <a:latin typeface="Aharoni" pitchFamily="2" charset="-79"/>
                <a:cs typeface="Aharoni" pitchFamily="2" charset="-79"/>
              </a:rPr>
              <a:t>The state government fulfills eligibility criteria of the scheme under NHM as under</a:t>
            </a:r>
          </a:p>
          <a:p>
            <a:pPr algn="just">
              <a:buNone/>
            </a:pPr>
            <a:endParaRPr lang="en-US" sz="2400" dirty="0" smtClean="0">
              <a:latin typeface="Aharoni" pitchFamily="2" charset="-79"/>
              <a:cs typeface="Aharoni" pitchFamily="2" charset="-79"/>
            </a:endParaRPr>
          </a:p>
          <a:p>
            <a:pPr marL="571500" indent="-457200" algn="just">
              <a:buFont typeface="+mj-lt"/>
              <a:buAutoNum type="arabicPeriod"/>
            </a:pPr>
            <a:r>
              <a:rPr lang="en-US" sz="2400" dirty="0" smtClean="0">
                <a:latin typeface="Aharoni" pitchFamily="2" charset="-79"/>
                <a:cs typeface="Aharoni" pitchFamily="2" charset="-79"/>
              </a:rPr>
              <a:t>Essential Drugs are provided free to all OPD patients in the state run hospitals</a:t>
            </a:r>
          </a:p>
          <a:p>
            <a:pPr marL="571500" indent="-457200" algn="just">
              <a:buFont typeface="+mj-lt"/>
              <a:buAutoNum type="arabicPeriod"/>
            </a:pPr>
            <a:endParaRPr lang="en-US" sz="2400" dirty="0" smtClean="0">
              <a:latin typeface="Aharoni" pitchFamily="2" charset="-79"/>
              <a:cs typeface="Aharoni" pitchFamily="2" charset="-79"/>
            </a:endParaRPr>
          </a:p>
          <a:p>
            <a:pPr algn="just">
              <a:buNone/>
            </a:pPr>
            <a:r>
              <a:rPr lang="en-US" sz="2400" dirty="0" smtClean="0">
                <a:solidFill>
                  <a:srgbClr val="C00000"/>
                </a:solidFill>
                <a:latin typeface="Aharoni" pitchFamily="2" charset="-79"/>
                <a:cs typeface="Aharoni" pitchFamily="2" charset="-79"/>
              </a:rPr>
              <a:t>2 Procurement, Delivery and Quality Control System of Drugs are all </a:t>
            </a:r>
            <a:r>
              <a:rPr lang="en-US" sz="2400" dirty="0" smtClean="0">
                <a:solidFill>
                  <a:srgbClr val="7030A0"/>
                </a:solidFill>
                <a:latin typeface="Aharoni" pitchFamily="2" charset="-79"/>
                <a:cs typeface="Aharoni" pitchFamily="2" charset="-79"/>
              </a:rPr>
              <a:t>IT</a:t>
            </a:r>
            <a:r>
              <a:rPr lang="en-US" sz="2400" dirty="0" smtClean="0">
                <a:solidFill>
                  <a:srgbClr val="C00000"/>
                </a:solidFill>
                <a:latin typeface="Aharoni" pitchFamily="2" charset="-79"/>
                <a:cs typeface="Aharoni" pitchFamily="2" charset="-79"/>
              </a:rPr>
              <a:t> backed</a:t>
            </a:r>
          </a:p>
          <a:p>
            <a:pPr algn="just">
              <a:buNone/>
            </a:pPr>
            <a:endParaRPr lang="en-US" sz="2400" dirty="0" smtClean="0">
              <a:solidFill>
                <a:srgbClr val="C00000"/>
              </a:solidFill>
              <a:latin typeface="Aharoni" pitchFamily="2" charset="-79"/>
              <a:cs typeface="Aharoni" pitchFamily="2" charset="-79"/>
            </a:endParaRPr>
          </a:p>
          <a:p>
            <a:pPr algn="just">
              <a:buFont typeface="Wingdings" pitchFamily="2" charset="2"/>
              <a:buChar char="Ø"/>
            </a:pPr>
            <a:endParaRPr lang="en-US" sz="2400" dirty="0" smtClean="0">
              <a:latin typeface="Aharoni" pitchFamily="2" charset="-79"/>
              <a:cs typeface="Aharoni" pitchFamily="2" charset="-79"/>
            </a:endParaRPr>
          </a:p>
          <a:p>
            <a:endParaRPr lang="en-US" sz="2400" dirty="0" smtClean="0"/>
          </a:p>
          <a:p>
            <a:endParaRPr lang="en-US" sz="2400" dirty="0"/>
          </a:p>
        </p:txBody>
      </p:sp>
      <p:sp>
        <p:nvSpPr>
          <p:cNvPr id="4" name="Title 3"/>
          <p:cNvSpPr>
            <a:spLocks noGrp="1"/>
          </p:cNvSpPr>
          <p:nvPr>
            <p:ph type="title"/>
          </p:nvPr>
        </p:nvSpPr>
        <p:spPr/>
        <p:txBody>
          <a:bodyPr/>
          <a:lstStyle/>
          <a:p>
            <a:pPr algn="ctr"/>
            <a:r>
              <a:rPr lang="en-US" sz="2800" dirty="0" smtClean="0">
                <a:solidFill>
                  <a:srgbClr val="C00000"/>
                </a:solidFill>
                <a:latin typeface="Bauhaus 93" pitchFamily="82" charset="0"/>
              </a:rPr>
              <a:t>CONSOLIDATING THE GAINS OF FREE DISTRIBUTION SCHEME  WITH THE SUPPORT OF </a:t>
            </a:r>
            <a:br>
              <a:rPr lang="en-US" sz="2800" dirty="0" smtClean="0">
                <a:solidFill>
                  <a:srgbClr val="C00000"/>
                </a:solidFill>
                <a:latin typeface="Bauhaus 93" pitchFamily="82" charset="0"/>
              </a:rPr>
            </a:br>
            <a:r>
              <a:rPr lang="en-US" sz="2800" dirty="0" smtClean="0">
                <a:solidFill>
                  <a:srgbClr val="00B050"/>
                </a:solidFill>
                <a:latin typeface="Aharoni" pitchFamily="2" charset="-79"/>
                <a:cs typeface="Aharoni" pitchFamily="2" charset="-79"/>
              </a:rPr>
              <a:t>NATIONAL HEALTH MISSION (NHM)</a:t>
            </a:r>
            <a:endParaRPr lang="en-US" sz="3600" dirty="0">
              <a:solidFill>
                <a:srgbClr val="00B050"/>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US" dirty="0" smtClean="0">
                <a:latin typeface="Aharoni" pitchFamily="2" charset="-79"/>
                <a:cs typeface="Aharoni" pitchFamily="2" charset="-79"/>
              </a:rPr>
              <a:t>INTEGRATION OF THE ‘FREE DRUG SERVICE’ SCHEME</a:t>
            </a:r>
          </a:p>
          <a:p>
            <a:pPr algn="ctr">
              <a:buNone/>
            </a:pPr>
            <a:r>
              <a:rPr lang="en-US" dirty="0" smtClean="0">
                <a:latin typeface="Aharoni" pitchFamily="2" charset="-79"/>
                <a:cs typeface="Aharoni" pitchFamily="2" charset="-79"/>
              </a:rPr>
              <a:t>UNDER </a:t>
            </a:r>
            <a:r>
              <a:rPr lang="en-US" dirty="0" smtClean="0">
                <a:solidFill>
                  <a:srgbClr val="00B050"/>
                </a:solidFill>
                <a:latin typeface="Aharoni" pitchFamily="2" charset="-79"/>
                <a:cs typeface="Aharoni" pitchFamily="2" charset="-79"/>
              </a:rPr>
              <a:t>NHM</a:t>
            </a:r>
            <a:r>
              <a:rPr lang="en-US" dirty="0" smtClean="0">
                <a:latin typeface="Aharoni" pitchFamily="2" charset="-79"/>
                <a:cs typeface="Aharoni" pitchFamily="2" charset="-79"/>
              </a:rPr>
              <a:t> IN THE EXISTING FREE DISTRIBUTION SCHEME OF THE STATE</a:t>
            </a:r>
          </a:p>
          <a:p>
            <a:pPr algn="ctr">
              <a:buNone/>
            </a:pPr>
            <a:endParaRPr lang="en-US" dirty="0" smtClean="0">
              <a:latin typeface="Aharoni" pitchFamily="2" charset="-79"/>
              <a:cs typeface="Aharoni" pitchFamily="2" charset="-79"/>
            </a:endParaRPr>
          </a:p>
          <a:p>
            <a:pPr algn="just">
              <a:buNone/>
            </a:pPr>
            <a:r>
              <a:rPr lang="en-US" sz="2400" dirty="0" smtClean="0">
                <a:solidFill>
                  <a:srgbClr val="C00000"/>
                </a:solidFill>
                <a:latin typeface="Aharoni" pitchFamily="2" charset="-79"/>
                <a:cs typeface="Aharoni" pitchFamily="2" charset="-79"/>
              </a:rPr>
              <a:t>3. Procurement under existing free scheme is made using ‘Inventory Control Guidelines’ that places Drugs under Three Categories, </a:t>
            </a:r>
            <a:r>
              <a:rPr lang="en-US" sz="2400" dirty="0" err="1" smtClean="0">
                <a:solidFill>
                  <a:srgbClr val="C00000"/>
                </a:solidFill>
                <a:latin typeface="Aharoni" pitchFamily="2" charset="-79"/>
                <a:cs typeface="Aharoni" pitchFamily="2" charset="-79"/>
              </a:rPr>
              <a:t>viz</a:t>
            </a:r>
            <a:r>
              <a:rPr lang="en-US" sz="2400" dirty="0" smtClean="0">
                <a:solidFill>
                  <a:srgbClr val="C00000"/>
                </a:solidFill>
                <a:latin typeface="Aharoni" pitchFamily="2" charset="-79"/>
                <a:cs typeface="Aharoni" pitchFamily="2" charset="-79"/>
              </a:rPr>
              <a:t>, Vital, Essential and Desirable</a:t>
            </a:r>
          </a:p>
          <a:p>
            <a:pPr algn="just">
              <a:buNone/>
            </a:pPr>
            <a:endParaRPr lang="en-US" sz="2400" dirty="0" smtClean="0">
              <a:latin typeface="Aharoni" pitchFamily="2" charset="-79"/>
              <a:cs typeface="Aharoni" pitchFamily="2" charset="-79"/>
            </a:endParaRPr>
          </a:p>
          <a:p>
            <a:pPr algn="ctr">
              <a:buNone/>
            </a:pPr>
            <a:r>
              <a:rPr lang="en-US" sz="2400" b="1" dirty="0" smtClean="0">
                <a:solidFill>
                  <a:srgbClr val="7030A0"/>
                </a:solidFill>
                <a:latin typeface="Aharoni" pitchFamily="2" charset="-79"/>
                <a:cs typeface="Aharoni" pitchFamily="2" charset="-79"/>
              </a:rPr>
              <a:t>The proposed scheme under </a:t>
            </a:r>
            <a:r>
              <a:rPr lang="en-US" sz="2400" b="1" dirty="0" smtClean="0">
                <a:solidFill>
                  <a:srgbClr val="00B050"/>
                </a:solidFill>
                <a:latin typeface="Aharoni" pitchFamily="2" charset="-79"/>
                <a:cs typeface="Aharoni" pitchFamily="2" charset="-79"/>
              </a:rPr>
              <a:t>NHM</a:t>
            </a:r>
            <a:r>
              <a:rPr lang="en-US" sz="2400" b="1" dirty="0" smtClean="0">
                <a:solidFill>
                  <a:srgbClr val="7030A0"/>
                </a:solidFill>
                <a:latin typeface="Aharoni" pitchFamily="2" charset="-79"/>
                <a:cs typeface="Aharoni" pitchFamily="2" charset="-79"/>
              </a:rPr>
              <a:t> will further augment the resources for distribution of drugs to all patients free of cost </a:t>
            </a:r>
          </a:p>
          <a:p>
            <a:endParaRPr lang="en-US" sz="2400" dirty="0" smtClean="0"/>
          </a:p>
          <a:p>
            <a:endParaRPr lang="en-US" sz="2400" dirty="0"/>
          </a:p>
        </p:txBody>
      </p:sp>
      <p:sp>
        <p:nvSpPr>
          <p:cNvPr id="4" name="Title 3"/>
          <p:cNvSpPr>
            <a:spLocks noGrp="1"/>
          </p:cNvSpPr>
          <p:nvPr>
            <p:ph type="title"/>
          </p:nvPr>
        </p:nvSpPr>
        <p:spPr/>
        <p:txBody>
          <a:bodyPr/>
          <a:lstStyle/>
          <a:p>
            <a:pPr algn="ctr"/>
            <a:r>
              <a:rPr lang="en-US" sz="2800" dirty="0" smtClean="0">
                <a:solidFill>
                  <a:srgbClr val="C00000"/>
                </a:solidFill>
                <a:latin typeface="Bauhaus 93" pitchFamily="82" charset="0"/>
              </a:rPr>
              <a:t>CONSOLIDATING THE GAINS OF FREE DISTRIBUTION SCHEME  WITH THE SUPPORT OF </a:t>
            </a:r>
            <a:br>
              <a:rPr lang="en-US" sz="2800" dirty="0" smtClean="0">
                <a:solidFill>
                  <a:srgbClr val="C00000"/>
                </a:solidFill>
                <a:latin typeface="Bauhaus 93" pitchFamily="82" charset="0"/>
              </a:rPr>
            </a:br>
            <a:r>
              <a:rPr lang="en-US" sz="2800" dirty="0" smtClean="0">
                <a:solidFill>
                  <a:srgbClr val="00B050"/>
                </a:solidFill>
                <a:latin typeface="Aharoni" pitchFamily="2" charset="-79"/>
                <a:cs typeface="Aharoni" pitchFamily="2" charset="-79"/>
              </a:rPr>
              <a:t>NATIONAL HEALTH MISSION (NHM) [2]</a:t>
            </a:r>
            <a:endParaRPr lang="en-US" sz="3600" dirty="0">
              <a:solidFill>
                <a:srgbClr val="00B050"/>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b="1" dirty="0" smtClean="0">
                <a:solidFill>
                  <a:schemeClr val="tx1"/>
                </a:solidFill>
                <a:latin typeface="Bauhaus 93" pitchFamily="82" charset="0"/>
              </a:rPr>
              <a:t>B</a:t>
            </a:r>
            <a:r>
              <a:rPr lang="en-US" sz="2800" dirty="0" smtClean="0">
                <a:solidFill>
                  <a:schemeClr val="tx1"/>
                </a:solidFill>
              </a:rPr>
              <a:t>.</a:t>
            </a:r>
            <a:r>
              <a:rPr lang="en-US" sz="2800" dirty="0" smtClean="0">
                <a:solidFill>
                  <a:srgbClr val="C00000"/>
                </a:solidFill>
              </a:rPr>
              <a:t> </a:t>
            </a:r>
            <a:r>
              <a:rPr lang="en-US" sz="2800" dirty="0" smtClean="0">
                <a:solidFill>
                  <a:srgbClr val="C00000"/>
                </a:solidFill>
                <a:latin typeface="Bauhaus 93" pitchFamily="82" charset="0"/>
              </a:rPr>
              <a:t>Additional Delivery System of Medicines &amp; Consumables at affordable cost through a chain of Fair Price Medicine Shops  under PPP </a:t>
            </a:r>
            <a:r>
              <a:rPr lang="en-US" dirty="0" smtClean="0">
                <a:solidFill>
                  <a:srgbClr val="C00000"/>
                </a:solidFill>
                <a:latin typeface="Bauhaus 93" pitchFamily="82" charset="0"/>
              </a:rPr>
              <a:t/>
            </a:r>
            <a:br>
              <a:rPr lang="en-US" dirty="0" smtClean="0">
                <a:solidFill>
                  <a:srgbClr val="C00000"/>
                </a:solidFill>
                <a:latin typeface="Bauhaus 93" pitchFamily="82" charset="0"/>
              </a:rPr>
            </a:br>
            <a:r>
              <a:rPr lang="en-US" dirty="0" smtClean="0"/>
              <a:t> </a:t>
            </a:r>
            <a:br>
              <a:rPr lang="en-US" dirty="0" smtClean="0"/>
            </a:br>
            <a:endParaRPr lang="en-US" dirty="0"/>
          </a:p>
        </p:txBody>
      </p:sp>
      <p:sp>
        <p:nvSpPr>
          <p:cNvPr id="3" name="Content Placeholder 2"/>
          <p:cNvSpPr>
            <a:spLocks noGrp="1"/>
          </p:cNvSpPr>
          <p:nvPr>
            <p:ph idx="1"/>
          </p:nvPr>
        </p:nvSpPr>
        <p:spPr/>
        <p:txBody>
          <a:bodyPr>
            <a:normAutofit/>
          </a:bodyPr>
          <a:lstStyle/>
          <a:p>
            <a:pPr algn="just">
              <a:buFont typeface="Wingdings" pitchFamily="2" charset="2"/>
              <a:buChar char="Ø"/>
            </a:pPr>
            <a:r>
              <a:rPr lang="en-US" b="1" dirty="0" smtClean="0">
                <a:latin typeface="Aharoni" pitchFamily="2" charset="-79"/>
                <a:cs typeface="Aharoni" pitchFamily="2" charset="-79"/>
              </a:rPr>
              <a:t> Even after reform, the scheme for free distribution of drugs at Government Hospitals has limitations. </a:t>
            </a:r>
          </a:p>
          <a:p>
            <a:pPr algn="just">
              <a:buFont typeface="Wingdings" pitchFamily="2" charset="2"/>
              <a:buChar char="Ø"/>
            </a:pPr>
            <a:endParaRPr lang="en-US" sz="900" dirty="0" smtClean="0">
              <a:latin typeface="Aharoni" pitchFamily="2" charset="-79"/>
              <a:cs typeface="Aharoni" pitchFamily="2" charset="-79"/>
            </a:endParaRPr>
          </a:p>
          <a:p>
            <a:pPr algn="just">
              <a:buFont typeface="Wingdings" pitchFamily="2" charset="2"/>
              <a:buChar char="Ø"/>
            </a:pPr>
            <a:r>
              <a:rPr lang="en-US" b="1" dirty="0" smtClean="0">
                <a:solidFill>
                  <a:srgbClr val="C00000"/>
                </a:solidFill>
                <a:latin typeface="Aharoni" pitchFamily="2" charset="-79"/>
                <a:cs typeface="Aharoni" pitchFamily="2" charset="-79"/>
              </a:rPr>
              <a:t> With fixed budget, it can not meet all the requirements  of patients visiting the hospitals.</a:t>
            </a:r>
          </a:p>
          <a:p>
            <a:pPr algn="just">
              <a:buFont typeface="Wingdings" pitchFamily="2" charset="2"/>
              <a:buChar char="Ø"/>
            </a:pPr>
            <a:endParaRPr lang="en-US" sz="900" dirty="0" smtClean="0">
              <a:latin typeface="Aharoni" pitchFamily="2" charset="-79"/>
              <a:cs typeface="Aharoni" pitchFamily="2" charset="-79"/>
            </a:endParaRPr>
          </a:p>
          <a:p>
            <a:pPr algn="just">
              <a:buFont typeface="Wingdings" pitchFamily="2" charset="2"/>
              <a:buChar char="Ø"/>
            </a:pPr>
            <a:r>
              <a:rPr lang="en-US" b="1" dirty="0" smtClean="0">
                <a:latin typeface="Aharoni" pitchFamily="2" charset="-79"/>
                <a:cs typeface="Aharoni" pitchFamily="2" charset="-79"/>
              </a:rPr>
              <a:t> Hospital Pharmacies do not operate on 24x7 basis although 24x7 Emergency Services exist in Hospitals.</a:t>
            </a:r>
          </a:p>
          <a:p>
            <a:pPr algn="just">
              <a:buFont typeface="Wingdings" pitchFamily="2" charset="2"/>
              <a:buChar char="Ø"/>
            </a:pPr>
            <a:endParaRPr lang="en-US" sz="800" dirty="0" smtClean="0">
              <a:latin typeface="Aharoni" pitchFamily="2" charset="-79"/>
              <a:cs typeface="Aharoni" pitchFamily="2" charset="-79"/>
            </a:endParaRPr>
          </a:p>
          <a:p>
            <a:pPr algn="just">
              <a:buFont typeface="Wingdings" pitchFamily="2" charset="2"/>
              <a:buChar char="Ø"/>
            </a:pPr>
            <a:r>
              <a:rPr lang="en-US" dirty="0" smtClean="0">
                <a:solidFill>
                  <a:srgbClr val="C00000"/>
                </a:solidFill>
                <a:latin typeface="Aharoni" pitchFamily="2" charset="-79"/>
                <a:cs typeface="Aharoni" pitchFamily="2" charset="-79"/>
              </a:rPr>
              <a:t> It was felt necessary for creating a secondary source of supply outlets under PPP mode to ensure round the clock availability of products at pre approved discounted rates over the MRP, </a:t>
            </a:r>
            <a:r>
              <a:rPr lang="en-US" u="sng" dirty="0" smtClean="0">
                <a:solidFill>
                  <a:srgbClr val="C00000"/>
                </a:solidFill>
                <a:latin typeface="Aharoni" pitchFamily="2" charset="-79"/>
                <a:cs typeface="Aharoni" pitchFamily="2" charset="-79"/>
              </a:rPr>
              <a:t>much lower than the market price</a:t>
            </a:r>
            <a:endParaRPr lang="en-US" u="sng" dirty="0">
              <a:solidFill>
                <a:srgbClr val="C00000"/>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325562"/>
          </a:xfrm>
        </p:spPr>
        <p:txBody>
          <a:bodyPr/>
          <a:lstStyle/>
          <a:p>
            <a:pPr algn="ct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400" b="1" dirty="0" smtClean="0">
                <a:solidFill>
                  <a:schemeClr val="tx1"/>
                </a:solidFill>
              </a:rPr>
              <a:t>Additional Delivery System of  Medicines &amp; Consumables</a:t>
            </a:r>
            <a:r>
              <a:rPr lang="en-US" sz="2400" b="1" dirty="0" smtClean="0">
                <a:solidFill>
                  <a:srgbClr val="00B050"/>
                </a:solidFill>
              </a:rPr>
              <a:t> </a:t>
            </a:r>
            <a:br>
              <a:rPr lang="en-US" sz="2400" b="1" dirty="0" smtClean="0">
                <a:solidFill>
                  <a:srgbClr val="00B050"/>
                </a:solidFill>
              </a:rPr>
            </a:br>
            <a:r>
              <a:rPr lang="en-US" sz="2400" b="1" i="1" dirty="0" smtClean="0">
                <a:solidFill>
                  <a:srgbClr val="C00000"/>
                </a:solidFill>
              </a:rPr>
              <a:t>24 Hours</a:t>
            </a:r>
            <a:r>
              <a:rPr lang="en-US" sz="2400" b="1" dirty="0" smtClean="0"/>
              <a:t>  </a:t>
            </a:r>
            <a:r>
              <a:rPr lang="en-US" sz="2400" b="1" dirty="0" smtClean="0">
                <a:solidFill>
                  <a:srgbClr val="C00000"/>
                </a:solidFill>
              </a:rPr>
              <a:t>at affordable cost through a chain of </a:t>
            </a:r>
            <a:r>
              <a:rPr lang="en-US" sz="2400" b="1" dirty="0" smtClean="0"/>
              <a:t/>
            </a:r>
            <a:br>
              <a:rPr lang="en-US" sz="2400" b="1" dirty="0" smtClean="0"/>
            </a:br>
            <a:r>
              <a:rPr lang="en-US" sz="2400" b="1" dirty="0" smtClean="0">
                <a:solidFill>
                  <a:srgbClr val="00B050"/>
                </a:solidFill>
              </a:rPr>
              <a:t>Fair Price Medicine Shops.</a:t>
            </a:r>
            <a:r>
              <a:rPr lang="en-US" sz="2800" dirty="0" smtClean="0"/>
              <a:t> </a:t>
            </a:r>
            <a:r>
              <a:rPr lang="en-US" dirty="0" smtClean="0"/>
              <a:t/>
            </a:r>
            <a:br>
              <a:rPr lang="en-US" dirty="0" smtClean="0"/>
            </a:br>
            <a:r>
              <a:rPr lang="en-US" dirty="0" smtClean="0"/>
              <a:t> </a:t>
            </a:r>
            <a:br>
              <a:rPr lang="en-US" dirty="0" smtClean="0"/>
            </a:br>
            <a:endParaRPr lang="en-US" dirty="0"/>
          </a:p>
        </p:txBody>
      </p:sp>
      <p:pic>
        <p:nvPicPr>
          <p:cNvPr id="5" name="Picture 2" descr="C:\Users\Mazumdar\Desktop\Picture 008.jpg"/>
          <p:cNvPicPr>
            <a:picLocks noGrp="1" noChangeAspect="1" noChangeArrowheads="1"/>
          </p:cNvPicPr>
          <p:nvPr>
            <p:ph idx="1"/>
          </p:nvPr>
        </p:nvPicPr>
        <p:blipFill>
          <a:blip r:embed="rId2" cstate="print"/>
          <a:srcRect/>
          <a:stretch>
            <a:fillRect/>
          </a:stretch>
        </p:blipFill>
        <p:spPr bwMode="auto">
          <a:xfrm>
            <a:off x="457892" y="1978429"/>
            <a:ext cx="7618615" cy="404414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325562"/>
          </a:xfrm>
        </p:spPr>
        <p:txBody>
          <a:bodyPr/>
          <a:lstStyle/>
          <a:p>
            <a:pPr algn="ct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400" b="1" dirty="0" smtClean="0">
                <a:solidFill>
                  <a:schemeClr val="tx1"/>
                </a:solidFill>
              </a:rPr>
              <a:t>Additional Delivery System of  Medicines &amp; Consumables</a:t>
            </a:r>
            <a:r>
              <a:rPr lang="en-US" sz="2400" b="1" dirty="0" smtClean="0">
                <a:solidFill>
                  <a:srgbClr val="00B050"/>
                </a:solidFill>
              </a:rPr>
              <a:t> </a:t>
            </a:r>
            <a:br>
              <a:rPr lang="en-US" sz="2400" b="1" dirty="0" smtClean="0">
                <a:solidFill>
                  <a:srgbClr val="00B050"/>
                </a:solidFill>
              </a:rPr>
            </a:br>
            <a:r>
              <a:rPr lang="en-US" sz="2400" b="1" i="1" dirty="0" smtClean="0">
                <a:solidFill>
                  <a:srgbClr val="C00000"/>
                </a:solidFill>
              </a:rPr>
              <a:t>24 Hours</a:t>
            </a:r>
            <a:r>
              <a:rPr lang="en-US" sz="2400" b="1" dirty="0" smtClean="0"/>
              <a:t>  </a:t>
            </a:r>
            <a:r>
              <a:rPr lang="en-US" sz="2400" b="1" dirty="0" smtClean="0">
                <a:solidFill>
                  <a:srgbClr val="C00000"/>
                </a:solidFill>
              </a:rPr>
              <a:t>at affordable cost through a chain of </a:t>
            </a:r>
            <a:r>
              <a:rPr lang="en-US" sz="2400" b="1" dirty="0" smtClean="0"/>
              <a:t/>
            </a:r>
            <a:br>
              <a:rPr lang="en-US" sz="2400" b="1" dirty="0" smtClean="0"/>
            </a:br>
            <a:r>
              <a:rPr lang="en-US" sz="2400" b="1" dirty="0" smtClean="0">
                <a:solidFill>
                  <a:srgbClr val="00B050"/>
                </a:solidFill>
              </a:rPr>
              <a:t>Fair Price Medicine Shops.</a:t>
            </a:r>
            <a:r>
              <a:rPr lang="en-US" sz="2800" dirty="0" smtClean="0"/>
              <a:t> </a:t>
            </a:r>
            <a:r>
              <a:rPr lang="en-US" dirty="0" smtClean="0"/>
              <a:t/>
            </a:r>
            <a:br>
              <a:rPr lang="en-US" dirty="0" smtClean="0"/>
            </a:br>
            <a:r>
              <a:rPr lang="en-US" dirty="0" smtClean="0"/>
              <a:t> </a:t>
            </a:r>
            <a:br>
              <a:rPr lang="en-US" dirty="0" smtClean="0"/>
            </a:br>
            <a:endParaRPr lang="en-US" dirty="0"/>
          </a:p>
        </p:txBody>
      </p:sp>
      <p:pic>
        <p:nvPicPr>
          <p:cNvPr id="1026" name="Picture 2" descr="C:\Users\Mazumdar\Desktop\CM AT FAIR PRICE SHOP.bmp"/>
          <p:cNvPicPr>
            <a:picLocks noGrp="1" noChangeAspect="1" noChangeArrowheads="1"/>
          </p:cNvPicPr>
          <p:nvPr>
            <p:ph idx="1"/>
          </p:nvPr>
        </p:nvPicPr>
        <p:blipFill>
          <a:blip r:embed="rId2" cstate="print"/>
          <a:srcRect/>
          <a:stretch>
            <a:fillRect/>
          </a:stretch>
        </p:blipFill>
        <p:spPr bwMode="auto">
          <a:xfrm>
            <a:off x="1066800" y="1600200"/>
            <a:ext cx="6400800" cy="48006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smtClean="0">
                <a:solidFill>
                  <a:schemeClr val="tx1"/>
                </a:solidFill>
              </a:rPr>
              <a:t/>
            </a:r>
            <a:br>
              <a:rPr lang="en-US" sz="2400" b="1" dirty="0" smtClean="0">
                <a:solidFill>
                  <a:schemeClr val="tx1"/>
                </a:solidFill>
              </a:rPr>
            </a:br>
            <a:r>
              <a:rPr lang="en-US" sz="2400" b="1" dirty="0" smtClean="0">
                <a:solidFill>
                  <a:schemeClr val="tx1"/>
                </a:solidFill>
              </a:rPr>
              <a:t>Additional Delivery System of  Medicines &amp; Consumables</a:t>
            </a:r>
            <a:r>
              <a:rPr lang="en-US" sz="2400" b="1" dirty="0" smtClean="0">
                <a:solidFill>
                  <a:srgbClr val="00B050"/>
                </a:solidFill>
              </a:rPr>
              <a:t> </a:t>
            </a:r>
            <a:br>
              <a:rPr lang="en-US" sz="2400" b="1" dirty="0" smtClean="0">
                <a:solidFill>
                  <a:srgbClr val="00B050"/>
                </a:solidFill>
              </a:rPr>
            </a:br>
            <a:r>
              <a:rPr lang="en-US" sz="2400" b="1" i="1" dirty="0" smtClean="0">
                <a:solidFill>
                  <a:srgbClr val="C00000"/>
                </a:solidFill>
              </a:rPr>
              <a:t>24 Hours</a:t>
            </a:r>
            <a:r>
              <a:rPr lang="en-US" sz="2400" b="1" dirty="0" smtClean="0"/>
              <a:t>  </a:t>
            </a:r>
            <a:r>
              <a:rPr lang="en-US" sz="2400" b="1" dirty="0" smtClean="0">
                <a:solidFill>
                  <a:srgbClr val="C00000"/>
                </a:solidFill>
              </a:rPr>
              <a:t>at affordable cost through a chain of </a:t>
            </a:r>
            <a:r>
              <a:rPr lang="en-US" sz="2400" b="1" dirty="0" smtClean="0"/>
              <a:t/>
            </a:r>
            <a:br>
              <a:rPr lang="en-US" sz="2400" b="1" dirty="0" smtClean="0"/>
            </a:br>
            <a:r>
              <a:rPr lang="en-US" sz="2400" b="1" dirty="0" smtClean="0">
                <a:solidFill>
                  <a:srgbClr val="00B050"/>
                </a:solidFill>
              </a:rPr>
              <a:t>Fair Price Medicine Shops  for the benefit of the patients</a:t>
            </a:r>
            <a:r>
              <a:rPr lang="en-US" sz="2400" dirty="0" smtClean="0"/>
              <a:t/>
            </a:r>
            <a:br>
              <a:rPr lang="en-US" sz="2400" dirty="0" smtClean="0"/>
            </a:br>
            <a:endParaRPr lang="en-US" sz="2400" dirty="0"/>
          </a:p>
        </p:txBody>
      </p:sp>
      <p:sp>
        <p:nvSpPr>
          <p:cNvPr id="3" name="Content Placeholder 2"/>
          <p:cNvSpPr>
            <a:spLocks noGrp="1"/>
          </p:cNvSpPr>
          <p:nvPr>
            <p:ph idx="1"/>
          </p:nvPr>
        </p:nvSpPr>
        <p:spPr/>
        <p:txBody>
          <a:bodyPr>
            <a:normAutofit fontScale="92500"/>
          </a:bodyPr>
          <a:lstStyle/>
          <a:p>
            <a:pPr lvl="0" algn="just"/>
            <a:r>
              <a:rPr lang="en-US" dirty="0" smtClean="0">
                <a:latin typeface="Aharoni" pitchFamily="2" charset="-79"/>
                <a:cs typeface="Aharoni" pitchFamily="2" charset="-79"/>
              </a:rPr>
              <a:t>In the first phase,  </a:t>
            </a:r>
            <a:r>
              <a:rPr lang="en-US" sz="2800" dirty="0" smtClean="0">
                <a:solidFill>
                  <a:srgbClr val="C00000"/>
                </a:solidFill>
                <a:latin typeface="Aharoni" pitchFamily="2" charset="-79"/>
                <a:cs typeface="Aharoni" pitchFamily="2" charset="-79"/>
              </a:rPr>
              <a:t>34</a:t>
            </a:r>
            <a:r>
              <a:rPr lang="en-US" dirty="0" smtClean="0">
                <a:latin typeface="Aharoni" pitchFamily="2" charset="-79"/>
                <a:cs typeface="Aharoni" pitchFamily="2" charset="-79"/>
              </a:rPr>
              <a:t> such outlets, out of </a:t>
            </a:r>
            <a:r>
              <a:rPr lang="en-US" sz="2800" dirty="0" smtClean="0">
                <a:solidFill>
                  <a:srgbClr val="C00000"/>
                </a:solidFill>
                <a:latin typeface="Aharoni" pitchFamily="2" charset="-79"/>
                <a:cs typeface="Aharoni" pitchFamily="2" charset="-79"/>
              </a:rPr>
              <a:t>35</a:t>
            </a:r>
            <a:r>
              <a:rPr lang="en-US" dirty="0" smtClean="0">
                <a:latin typeface="Aharoni" pitchFamily="2" charset="-79"/>
                <a:cs typeface="Aharoni" pitchFamily="2" charset="-79"/>
              </a:rPr>
              <a:t> planned, have become functional covering all the Medical Colleges, most of the District Hospitals and selected SD Hospitals between Dec </a:t>
            </a:r>
            <a:r>
              <a:rPr lang="en-US" sz="2800" dirty="0" smtClean="0">
                <a:latin typeface="Aharoni" pitchFamily="2" charset="-79"/>
                <a:cs typeface="Aharoni" pitchFamily="2" charset="-79"/>
              </a:rPr>
              <a:t>2012</a:t>
            </a:r>
            <a:r>
              <a:rPr lang="en-US" dirty="0" smtClean="0">
                <a:latin typeface="Aharoni" pitchFamily="2" charset="-79"/>
                <a:cs typeface="Aharoni" pitchFamily="2" charset="-79"/>
              </a:rPr>
              <a:t> and June </a:t>
            </a:r>
            <a:r>
              <a:rPr lang="en-US" sz="2800" dirty="0" smtClean="0">
                <a:latin typeface="Aharoni" pitchFamily="2" charset="-79"/>
                <a:cs typeface="Aharoni" pitchFamily="2" charset="-79"/>
              </a:rPr>
              <a:t>2013</a:t>
            </a:r>
          </a:p>
          <a:p>
            <a:pPr lvl="0"/>
            <a:endParaRPr lang="en-US" sz="1100" dirty="0" smtClean="0"/>
          </a:p>
          <a:p>
            <a:pPr lvl="0"/>
            <a:r>
              <a:rPr lang="en-US" dirty="0" smtClean="0">
                <a:solidFill>
                  <a:srgbClr val="C00000"/>
                </a:solidFill>
                <a:latin typeface="Aharoni" pitchFamily="2" charset="-79"/>
                <a:cs typeface="Aharoni" pitchFamily="2" charset="-79"/>
              </a:rPr>
              <a:t>In  the second phase another </a:t>
            </a:r>
            <a:r>
              <a:rPr lang="en-US" sz="2800" dirty="0" smtClean="0">
                <a:solidFill>
                  <a:srgbClr val="C00000"/>
                </a:solidFill>
                <a:latin typeface="Aharoni" pitchFamily="2" charset="-79"/>
                <a:cs typeface="Aharoni" pitchFamily="2" charset="-79"/>
              </a:rPr>
              <a:t>52</a:t>
            </a:r>
            <a:r>
              <a:rPr lang="en-US" dirty="0" smtClean="0">
                <a:solidFill>
                  <a:srgbClr val="C00000"/>
                </a:solidFill>
                <a:latin typeface="Aharoni" pitchFamily="2" charset="-79"/>
                <a:cs typeface="Aharoni" pitchFamily="2" charset="-79"/>
              </a:rPr>
              <a:t> outlets would be set up during </a:t>
            </a:r>
            <a:r>
              <a:rPr lang="en-US" sz="2800" dirty="0" smtClean="0">
                <a:solidFill>
                  <a:srgbClr val="C00000"/>
                </a:solidFill>
                <a:latin typeface="Aharoni" pitchFamily="2" charset="-79"/>
                <a:cs typeface="Aharoni" pitchFamily="2" charset="-79"/>
              </a:rPr>
              <a:t>2013-14.</a:t>
            </a:r>
            <a:r>
              <a:rPr lang="en-US" dirty="0" smtClean="0">
                <a:solidFill>
                  <a:srgbClr val="C00000"/>
                </a:solidFill>
                <a:latin typeface="Aharoni" pitchFamily="2" charset="-79"/>
                <a:cs typeface="Aharoni" pitchFamily="2" charset="-79"/>
              </a:rPr>
              <a:t> The selection of Private Partners is underway.</a:t>
            </a:r>
          </a:p>
          <a:p>
            <a:pPr lvl="0">
              <a:buNone/>
            </a:pPr>
            <a:endParaRPr lang="en-US" sz="1100" dirty="0" smtClean="0">
              <a:solidFill>
                <a:srgbClr val="C00000"/>
              </a:solidFill>
              <a:latin typeface="Aharoni" pitchFamily="2" charset="-79"/>
              <a:cs typeface="Aharoni" pitchFamily="2" charset="-79"/>
            </a:endParaRPr>
          </a:p>
          <a:p>
            <a:pPr algn="just"/>
            <a:r>
              <a:rPr lang="en-US" dirty="0" smtClean="0">
                <a:latin typeface="Aharoni" pitchFamily="2" charset="-79"/>
                <a:cs typeface="Aharoni" pitchFamily="2" charset="-79"/>
              </a:rPr>
              <a:t>Clearly defined and transparent process of selection of private partners have been followed. The bidding parameter for selection of private partner was the maximum discount on MRP for each hospital offered by the technically qualified applicants</a:t>
            </a:r>
            <a:endParaRPr lang="en-US"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685800"/>
            <a:ext cx="6781800" cy="5909310"/>
          </a:xfrm>
          <a:prstGeom prst="rect">
            <a:avLst/>
          </a:prstGeom>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u="sng" dirty="0" smtClean="0">
                <a:ln w="11430"/>
                <a:effectLst>
                  <a:outerShdw blurRad="50800" dist="39000" dir="5460000" algn="tl">
                    <a:srgbClr val="000000">
                      <a:alpha val="38000"/>
                    </a:srgbClr>
                  </a:outerShdw>
                </a:effectLst>
              </a:rPr>
              <a:t>Structure of the Presentation</a:t>
            </a:r>
          </a:p>
          <a:p>
            <a:pPr algn="ctr"/>
            <a:endParaRPr lang="en-US" sz="1000" b="1" u="sng" dirty="0" smtClean="0">
              <a:ln w="11430"/>
              <a:effectLst>
                <a:outerShdw blurRad="50800" dist="39000" dir="5460000" algn="tl">
                  <a:srgbClr val="000000">
                    <a:alpha val="38000"/>
                  </a:srgbClr>
                </a:outerShdw>
              </a:effectLst>
            </a:endParaRPr>
          </a:p>
          <a:p>
            <a:pPr algn="ctr"/>
            <a:endParaRPr lang="en-US" sz="800" b="1" dirty="0" smtClean="0">
              <a:ln w="11430"/>
              <a:effectLst>
                <a:outerShdw blurRad="50800" dist="39000" dir="5460000" algn="tl">
                  <a:srgbClr val="000000">
                    <a:alpha val="38000"/>
                  </a:srgbClr>
                </a:outerShdw>
              </a:effectLst>
            </a:endParaRPr>
          </a:p>
          <a:p>
            <a:endParaRPr lang="en-US" sz="400" b="1" dirty="0" smtClean="0">
              <a:ln w="11430"/>
              <a:solidFill>
                <a:srgbClr val="C00000"/>
              </a:solidFill>
              <a:effectLst>
                <a:outerShdw blurRad="50800" dist="39000" dir="5460000" algn="tl">
                  <a:srgbClr val="000000">
                    <a:alpha val="38000"/>
                  </a:srgbClr>
                </a:outerShdw>
              </a:effectLst>
            </a:endParaRPr>
          </a:p>
          <a:p>
            <a:pPr lvl="1">
              <a:buFont typeface="Wingdings" pitchFamily="2" charset="2"/>
              <a:buChar char="v"/>
            </a:pPr>
            <a:r>
              <a:rPr lang="en-US" sz="2400" b="1" dirty="0" smtClean="0">
                <a:ln w="11430"/>
                <a:solidFill>
                  <a:srgbClr val="C00000"/>
                </a:solidFill>
                <a:effectLst>
                  <a:outerShdw blurRad="50800" dist="39000" dir="5460000" algn="tl">
                    <a:srgbClr val="000000">
                      <a:alpha val="38000"/>
                    </a:srgbClr>
                  </a:outerShdw>
                </a:effectLst>
              </a:rPr>
              <a:t>  </a:t>
            </a:r>
            <a:r>
              <a:rPr lang="en-US" sz="2600" b="1" dirty="0" smtClean="0">
                <a:ln w="11430"/>
                <a:solidFill>
                  <a:srgbClr val="C00000"/>
                </a:solidFill>
                <a:effectLst>
                  <a:outerShdw blurRad="50800" dist="39000" dir="5460000" algn="tl">
                    <a:srgbClr val="000000">
                      <a:alpha val="38000"/>
                    </a:srgbClr>
                  </a:outerShdw>
                </a:effectLst>
              </a:rPr>
              <a:t>West Bengal Health Facilities - at a glance</a:t>
            </a:r>
          </a:p>
          <a:p>
            <a:pPr lvl="1">
              <a:buFont typeface="Wingdings" pitchFamily="2" charset="2"/>
              <a:buChar char="v"/>
            </a:pPr>
            <a:endParaRPr lang="en-US" sz="2600" b="1" dirty="0" smtClean="0">
              <a:ln w="11430"/>
              <a:solidFill>
                <a:srgbClr val="C00000"/>
              </a:solidFill>
              <a:effectLst>
                <a:outerShdw blurRad="50800" dist="39000" dir="5460000" algn="tl">
                  <a:srgbClr val="000000">
                    <a:alpha val="38000"/>
                  </a:srgbClr>
                </a:outerShdw>
              </a:effectLst>
            </a:endParaRPr>
          </a:p>
          <a:p>
            <a:pPr lvl="1">
              <a:buFont typeface="Wingdings" pitchFamily="2" charset="2"/>
              <a:buChar char="v"/>
            </a:pPr>
            <a:r>
              <a:rPr lang="en-US" sz="2600" b="1" dirty="0" smtClean="0">
                <a:ln w="11430"/>
                <a:solidFill>
                  <a:srgbClr val="C00000"/>
                </a:solidFill>
                <a:effectLst>
                  <a:outerShdw blurRad="50800" dist="39000" dir="5460000" algn="tl">
                    <a:srgbClr val="000000">
                      <a:alpha val="38000"/>
                    </a:srgbClr>
                  </a:outerShdw>
                </a:effectLst>
              </a:rPr>
              <a:t>  Objectives of The Initiative</a:t>
            </a:r>
          </a:p>
          <a:p>
            <a:pPr lvl="1"/>
            <a:endParaRPr lang="en-US" sz="2600" b="1" dirty="0" smtClean="0">
              <a:ln w="11430"/>
              <a:solidFill>
                <a:srgbClr val="C00000"/>
              </a:solidFill>
              <a:effectLst>
                <a:outerShdw blurRad="50800" dist="39000" dir="5460000" algn="tl">
                  <a:srgbClr val="000000">
                    <a:alpha val="38000"/>
                  </a:srgbClr>
                </a:outerShdw>
              </a:effectLst>
            </a:endParaRPr>
          </a:p>
          <a:p>
            <a:pPr lvl="1">
              <a:buFont typeface="Wingdings" pitchFamily="2" charset="2"/>
              <a:buChar char="v"/>
            </a:pPr>
            <a:r>
              <a:rPr lang="en-US" sz="2600" b="1" dirty="0" smtClean="0">
                <a:ln w="11430"/>
                <a:solidFill>
                  <a:srgbClr val="C00000"/>
                </a:solidFill>
                <a:effectLst>
                  <a:outerShdw blurRad="50800" dist="39000" dir="5460000" algn="tl">
                    <a:srgbClr val="000000">
                      <a:alpha val="38000"/>
                    </a:srgbClr>
                  </a:outerShdw>
                </a:effectLst>
              </a:rPr>
              <a:t>  Challenges</a:t>
            </a:r>
          </a:p>
          <a:p>
            <a:pPr lvl="1">
              <a:buFont typeface="Wingdings" pitchFamily="2" charset="2"/>
              <a:buChar char="v"/>
            </a:pPr>
            <a:endParaRPr lang="en-US" sz="2600" b="1" dirty="0" smtClean="0">
              <a:ln w="11430"/>
              <a:solidFill>
                <a:srgbClr val="C00000"/>
              </a:solidFill>
              <a:effectLst>
                <a:outerShdw blurRad="50800" dist="39000" dir="5460000" algn="tl">
                  <a:srgbClr val="000000">
                    <a:alpha val="38000"/>
                  </a:srgbClr>
                </a:outerShdw>
              </a:effectLst>
            </a:endParaRPr>
          </a:p>
          <a:p>
            <a:pPr lvl="1">
              <a:buFont typeface="Wingdings" pitchFamily="2" charset="2"/>
              <a:buChar char="v"/>
            </a:pPr>
            <a:r>
              <a:rPr lang="en-US" sz="2600" b="1" dirty="0" smtClean="0">
                <a:ln w="11430"/>
                <a:solidFill>
                  <a:srgbClr val="C00000"/>
                </a:solidFill>
                <a:effectLst>
                  <a:outerShdw blurRad="50800" dist="39000" dir="5460000" algn="tl">
                    <a:srgbClr val="000000">
                      <a:alpha val="38000"/>
                    </a:srgbClr>
                  </a:outerShdw>
                </a:effectLst>
              </a:rPr>
              <a:t>  Measures from the Gov of West Bengal</a:t>
            </a:r>
          </a:p>
          <a:p>
            <a:pPr lvl="1"/>
            <a:r>
              <a:rPr lang="en-US" sz="2600" b="1" dirty="0" smtClean="0">
                <a:ln w="11430"/>
                <a:solidFill>
                  <a:srgbClr val="C00000"/>
                </a:solidFill>
                <a:effectLst>
                  <a:outerShdw blurRad="50800" dist="39000" dir="5460000" algn="tl">
                    <a:srgbClr val="000000">
                      <a:alpha val="38000"/>
                    </a:srgbClr>
                  </a:outerShdw>
                </a:effectLst>
              </a:rPr>
              <a:t>      to meet these Challenges</a:t>
            </a:r>
          </a:p>
          <a:p>
            <a:pPr lvl="1">
              <a:buFont typeface="Wingdings" pitchFamily="2" charset="2"/>
              <a:buChar char="v"/>
            </a:pPr>
            <a:endParaRPr lang="en-US" sz="2600" b="1" dirty="0" smtClean="0">
              <a:ln w="11430"/>
              <a:solidFill>
                <a:srgbClr val="C00000"/>
              </a:solidFill>
              <a:effectLst>
                <a:outerShdw blurRad="50800" dist="39000" dir="5460000" algn="tl">
                  <a:srgbClr val="000000">
                    <a:alpha val="38000"/>
                  </a:srgbClr>
                </a:outerShdw>
              </a:effectLst>
            </a:endParaRPr>
          </a:p>
          <a:p>
            <a:pPr lvl="1">
              <a:buFont typeface="Wingdings" pitchFamily="2" charset="2"/>
              <a:buChar char="v"/>
            </a:pPr>
            <a:r>
              <a:rPr lang="en-US" sz="2600" b="1" dirty="0" smtClean="0">
                <a:ln w="11430"/>
                <a:solidFill>
                  <a:srgbClr val="C00000"/>
                </a:solidFill>
                <a:effectLst>
                  <a:outerShdw blurRad="50800" dist="39000" dir="5460000" algn="tl">
                    <a:srgbClr val="000000">
                      <a:alpha val="38000"/>
                    </a:srgbClr>
                  </a:outerShdw>
                </a:effectLst>
              </a:rPr>
              <a:t>  Outcome as of now</a:t>
            </a:r>
          </a:p>
          <a:p>
            <a:pPr algn="ctr"/>
            <a:r>
              <a:rPr lang="en-US" sz="2400" b="1" dirty="0" smtClean="0">
                <a:ln w="11430"/>
                <a:solidFill>
                  <a:schemeClr val="tx2">
                    <a:lumMod val="75000"/>
                  </a:schemeClr>
                </a:solidFill>
                <a:effectLst>
                  <a:outerShdw blurRad="50800" dist="39000" dir="5460000" algn="tl">
                    <a:srgbClr val="000000">
                      <a:alpha val="38000"/>
                    </a:srgbClr>
                  </a:outerShdw>
                </a:effectLst>
              </a:rPr>
              <a:t> </a:t>
            </a:r>
          </a:p>
          <a:p>
            <a:pPr algn="ctr"/>
            <a:r>
              <a:rPr lang="en-US" sz="3600" b="1" dirty="0" smtClean="0">
                <a:ln w="11430"/>
                <a:solidFill>
                  <a:schemeClr val="tx2">
                    <a:lumMod val="75000"/>
                  </a:schemeClr>
                </a:solidFill>
                <a:effectLst>
                  <a:outerShdw blurRad="50800" dist="39000" dir="5460000" algn="tl">
                    <a:srgbClr val="000000">
                      <a:alpha val="38000"/>
                    </a:srgbClr>
                  </a:outerShdw>
                </a:effectLst>
              </a:rPr>
              <a:t> </a:t>
            </a:r>
            <a:endParaRPr lang="en-GB" sz="3600" b="1" dirty="0">
              <a:ln w="11430"/>
              <a:solidFill>
                <a:schemeClr val="tx2">
                  <a:lumMod val="75000"/>
                </a:schemeClr>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39554430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smtClean="0">
                <a:solidFill>
                  <a:srgbClr val="00B050"/>
                </a:solidFill>
              </a:rPr>
              <a:t>Fair Price Medicine Shops (FPMS)  for the benefit </a:t>
            </a:r>
            <a:br>
              <a:rPr lang="en-US" sz="2400" b="1" dirty="0" smtClean="0">
                <a:solidFill>
                  <a:srgbClr val="00B050"/>
                </a:solidFill>
              </a:rPr>
            </a:br>
            <a:r>
              <a:rPr lang="en-US" sz="2400" b="1" dirty="0" smtClean="0">
                <a:solidFill>
                  <a:srgbClr val="00B050"/>
                </a:solidFill>
              </a:rPr>
              <a:t>of  the patients </a:t>
            </a:r>
            <a:br>
              <a:rPr lang="en-US" sz="2400" b="1" dirty="0" smtClean="0">
                <a:solidFill>
                  <a:srgbClr val="00B050"/>
                </a:solidFill>
              </a:rPr>
            </a:br>
            <a:r>
              <a:rPr lang="en-US" sz="2400" b="1" dirty="0" smtClean="0">
                <a:solidFill>
                  <a:srgbClr val="C00000"/>
                </a:solidFill>
                <a:latin typeface="Aharoni" pitchFamily="2" charset="-79"/>
                <a:cs typeface="Aharoni" pitchFamily="2" charset="-79"/>
              </a:rPr>
              <a:t>Products and Services available at FPMS</a:t>
            </a:r>
            <a:endParaRPr lang="en-US" sz="2400" b="1" dirty="0">
              <a:solidFill>
                <a:srgbClr val="C00000"/>
              </a:solidFill>
              <a:latin typeface="Aharoni" pitchFamily="2" charset="-79"/>
              <a:cs typeface="Aharoni" pitchFamily="2" charset="-79"/>
            </a:endParaRPr>
          </a:p>
        </p:txBody>
      </p:sp>
      <p:sp>
        <p:nvSpPr>
          <p:cNvPr id="3" name="Content Placeholder 2"/>
          <p:cNvSpPr>
            <a:spLocks noGrp="1"/>
          </p:cNvSpPr>
          <p:nvPr>
            <p:ph idx="1"/>
          </p:nvPr>
        </p:nvSpPr>
        <p:spPr/>
        <p:txBody>
          <a:bodyPr>
            <a:normAutofit fontScale="85000" lnSpcReduction="20000"/>
          </a:bodyPr>
          <a:lstStyle/>
          <a:p>
            <a:pPr lvl="0"/>
            <a:r>
              <a:rPr lang="en-GB" sz="2800" b="1" dirty="0" smtClean="0">
                <a:solidFill>
                  <a:srgbClr val="C00000"/>
                </a:solidFill>
                <a:latin typeface="Aharoni" pitchFamily="2" charset="-79"/>
                <a:cs typeface="Aharoni" pitchFamily="2" charset="-79"/>
              </a:rPr>
              <a:t>142</a:t>
            </a:r>
            <a:r>
              <a:rPr lang="en-GB" sz="2600" dirty="0" smtClean="0">
                <a:latin typeface="Aharoni" pitchFamily="2" charset="-79"/>
                <a:cs typeface="Aharoni" pitchFamily="2" charset="-79"/>
              </a:rPr>
              <a:t> mandatory generic medicines as per list provided in the scheme. This list is dynamic.</a:t>
            </a:r>
          </a:p>
          <a:p>
            <a:pPr lvl="0">
              <a:buNone/>
            </a:pPr>
            <a:endParaRPr lang="en-US" sz="2600" dirty="0" smtClean="0">
              <a:latin typeface="Aharoni" pitchFamily="2" charset="-79"/>
              <a:cs typeface="Aharoni" pitchFamily="2" charset="-79"/>
            </a:endParaRPr>
          </a:p>
          <a:p>
            <a:pPr lvl="0"/>
            <a:r>
              <a:rPr lang="en-GB" sz="2600" dirty="0" smtClean="0">
                <a:latin typeface="Aharoni" pitchFamily="2" charset="-79"/>
                <a:cs typeface="Aharoni" pitchFamily="2" charset="-79"/>
              </a:rPr>
              <a:t>Medicines listed under the guidelines of JSSK </a:t>
            </a:r>
          </a:p>
          <a:p>
            <a:pPr lvl="0">
              <a:buNone/>
            </a:pPr>
            <a:r>
              <a:rPr lang="en-GB" sz="2600" dirty="0" smtClean="0">
                <a:latin typeface="Aharoni" pitchFamily="2" charset="-79"/>
                <a:cs typeface="Aharoni" pitchFamily="2" charset="-79"/>
              </a:rPr>
              <a:t>    The FPMS is also enlisted under RSBY scheme </a:t>
            </a:r>
          </a:p>
          <a:p>
            <a:pPr lvl="0"/>
            <a:endParaRPr lang="en-GB" sz="2600" dirty="0" smtClean="0">
              <a:latin typeface="Aharoni" pitchFamily="2" charset="-79"/>
              <a:cs typeface="Aharoni" pitchFamily="2" charset="-79"/>
            </a:endParaRPr>
          </a:p>
          <a:p>
            <a:r>
              <a:rPr lang="en-GB" sz="2600" dirty="0" smtClean="0">
                <a:latin typeface="Aharoni" pitchFamily="2" charset="-79"/>
                <a:cs typeface="Aharoni" pitchFamily="2" charset="-79"/>
              </a:rPr>
              <a:t>Additional Medicines (Branded/Generic) over 142 items to meet the needs of patients.</a:t>
            </a:r>
          </a:p>
          <a:p>
            <a:endParaRPr lang="en-US" sz="2600" dirty="0" smtClean="0">
              <a:latin typeface="Aharoni" pitchFamily="2" charset="-79"/>
              <a:cs typeface="Aharoni" pitchFamily="2" charset="-79"/>
            </a:endParaRPr>
          </a:p>
          <a:p>
            <a:pPr lvl="0"/>
            <a:r>
              <a:rPr lang="en-GB" sz="2600" dirty="0" smtClean="0">
                <a:latin typeface="Aharoni" pitchFamily="2" charset="-79"/>
                <a:cs typeface="Aharoni" pitchFamily="2" charset="-79"/>
              </a:rPr>
              <a:t>Medical Consumables with mandatory list of 39 items along with surgical items.</a:t>
            </a:r>
          </a:p>
          <a:p>
            <a:pPr lvl="0"/>
            <a:endParaRPr lang="en-US" sz="2600" dirty="0" smtClean="0">
              <a:latin typeface="Aharoni" pitchFamily="2" charset="-79"/>
              <a:cs typeface="Aharoni" pitchFamily="2" charset="-79"/>
            </a:endParaRPr>
          </a:p>
          <a:p>
            <a:pPr lvl="0"/>
            <a:r>
              <a:rPr lang="en-GB" sz="2600" dirty="0" smtClean="0">
                <a:latin typeface="Aharoni" pitchFamily="2" charset="-79"/>
                <a:cs typeface="Aharoni" pitchFamily="2" charset="-79"/>
              </a:rPr>
              <a:t>Orthopaedic &amp; Cardiology related devices/implants used in in higher tier hospitals (e. g Cardiac Stents)</a:t>
            </a:r>
            <a:endParaRPr lang="en-US" sz="2600" dirty="0" smtClean="0">
              <a:latin typeface="Aharoni" pitchFamily="2" charset="-79"/>
              <a:cs typeface="Aharoni" pitchFamily="2" charset="-79"/>
            </a:endParaRP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dirty="0" smtClean="0">
                <a:solidFill>
                  <a:srgbClr val="00B050"/>
                </a:solidFill>
              </a:rPr>
              <a:t/>
            </a:r>
            <a:br>
              <a:rPr lang="en-US" sz="2800" b="1" dirty="0" smtClean="0">
                <a:solidFill>
                  <a:srgbClr val="00B050"/>
                </a:solidFill>
              </a:rPr>
            </a:br>
            <a:r>
              <a:rPr lang="en-US" sz="2800" b="1" dirty="0" smtClean="0">
                <a:solidFill>
                  <a:srgbClr val="00B050"/>
                </a:solidFill>
              </a:rPr>
              <a:t/>
            </a:r>
            <a:br>
              <a:rPr lang="en-US" sz="2800" b="1" dirty="0" smtClean="0">
                <a:solidFill>
                  <a:srgbClr val="00B050"/>
                </a:solidFill>
              </a:rPr>
            </a:br>
            <a:r>
              <a:rPr lang="en-US" sz="2800" b="1" dirty="0" smtClean="0">
                <a:solidFill>
                  <a:srgbClr val="00B050"/>
                </a:solidFill>
              </a:rPr>
              <a:t/>
            </a:r>
            <a:br>
              <a:rPr lang="en-US" sz="2800" b="1" dirty="0" smtClean="0">
                <a:solidFill>
                  <a:srgbClr val="00B050"/>
                </a:solidFill>
              </a:rPr>
            </a:br>
            <a:r>
              <a:rPr lang="en-US" sz="2800" b="1" dirty="0" smtClean="0">
                <a:solidFill>
                  <a:srgbClr val="00B050"/>
                </a:solidFill>
              </a:rPr>
              <a:t/>
            </a:r>
            <a:br>
              <a:rPr lang="en-US" sz="2800" b="1" dirty="0" smtClean="0">
                <a:solidFill>
                  <a:srgbClr val="00B050"/>
                </a:solidFill>
              </a:rPr>
            </a:br>
            <a:r>
              <a:rPr lang="en-US" sz="2800" b="1" dirty="0" smtClean="0">
                <a:solidFill>
                  <a:srgbClr val="00B050"/>
                </a:solidFill>
                <a:latin typeface="Bauhaus 93" pitchFamily="82" charset="0"/>
              </a:rPr>
              <a:t>Fair Price Medicine Shops (FPMS)  for the benefit </a:t>
            </a:r>
            <a:br>
              <a:rPr lang="en-US" sz="2800" b="1" dirty="0" smtClean="0">
                <a:solidFill>
                  <a:srgbClr val="00B050"/>
                </a:solidFill>
                <a:latin typeface="Bauhaus 93" pitchFamily="82" charset="0"/>
              </a:rPr>
            </a:br>
            <a:r>
              <a:rPr lang="en-US" sz="2800" b="1" dirty="0" smtClean="0">
                <a:solidFill>
                  <a:srgbClr val="00B050"/>
                </a:solidFill>
                <a:latin typeface="Bauhaus 93" pitchFamily="82" charset="0"/>
              </a:rPr>
              <a:t>of  the patients </a:t>
            </a:r>
            <a:br>
              <a:rPr lang="en-US" sz="2800" b="1" dirty="0" smtClean="0">
                <a:solidFill>
                  <a:srgbClr val="00B050"/>
                </a:solidFill>
                <a:latin typeface="Bauhaus 93" pitchFamily="82" charset="0"/>
              </a:rPr>
            </a:br>
            <a:r>
              <a:rPr lang="en-US" sz="2800" b="1" dirty="0" smtClean="0">
                <a:solidFill>
                  <a:srgbClr val="C00000"/>
                </a:solidFill>
                <a:latin typeface="Bauhaus 93" pitchFamily="82" charset="0"/>
              </a:rPr>
              <a:t>QUALITY ASSURANCES</a:t>
            </a:r>
            <a:br>
              <a:rPr lang="en-US" sz="2800" b="1" dirty="0" smtClean="0">
                <a:solidFill>
                  <a:srgbClr val="C00000"/>
                </a:solidFill>
                <a:latin typeface="Bauhaus 93" pitchFamily="82" charset="0"/>
              </a:rPr>
            </a:br>
            <a:r>
              <a:rPr lang="en-US" sz="2800" dirty="0" smtClean="0"/>
              <a:t/>
            </a:r>
            <a:br>
              <a:rPr lang="en-US" sz="2800" dirty="0" smtClean="0"/>
            </a:b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lvl="0"/>
            <a:endParaRPr lang="en-GB" dirty="0" smtClean="0"/>
          </a:p>
          <a:p>
            <a:pPr lvl="0" algn="just"/>
            <a:r>
              <a:rPr lang="en-GB" dirty="0" smtClean="0">
                <a:latin typeface="Aharoni" pitchFamily="2" charset="-79"/>
                <a:cs typeface="Aharoni" pitchFamily="2" charset="-79"/>
              </a:rPr>
              <a:t>Quality and other important parameters for the manufacturers to be followed by the private partners for procurement of stocks have been incorporated in the agreement signed with the private partner. </a:t>
            </a:r>
          </a:p>
          <a:p>
            <a:pPr lvl="0" algn="just"/>
            <a:endParaRPr lang="en-US" dirty="0" smtClean="0">
              <a:latin typeface="Aharoni" pitchFamily="2" charset="-79"/>
              <a:cs typeface="Aharoni" pitchFamily="2" charset="-79"/>
            </a:endParaRPr>
          </a:p>
          <a:p>
            <a:pPr lvl="0" algn="just"/>
            <a:r>
              <a:rPr lang="en-GB" dirty="0" smtClean="0">
                <a:solidFill>
                  <a:srgbClr val="C00000"/>
                </a:solidFill>
                <a:latin typeface="Aharoni" pitchFamily="2" charset="-79"/>
                <a:cs typeface="Aharoni" pitchFamily="2" charset="-79"/>
              </a:rPr>
              <a:t>Other measures include quality audits for randomly selected samples from these outlets undertaken by competent authority. A protocol for quality audit of drugs procured and sold by the FPMS has been introduced.</a:t>
            </a:r>
            <a:endParaRPr lang="en-US" dirty="0" smtClean="0">
              <a:solidFill>
                <a:srgbClr val="C00000"/>
              </a:solidFill>
              <a:latin typeface="Aharoni" pitchFamily="2" charset="-79"/>
              <a:cs typeface="Aharoni" pitchFamily="2" charset="-79"/>
            </a:endParaRPr>
          </a:p>
          <a:p>
            <a:pPr lvl="0"/>
            <a:endParaRPr lang="en-US"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dirty="0" smtClean="0">
                <a:solidFill>
                  <a:srgbClr val="00B050"/>
                </a:solidFill>
              </a:rPr>
              <a:t/>
            </a:r>
            <a:br>
              <a:rPr lang="en-US" sz="2800" b="1" dirty="0" smtClean="0">
                <a:solidFill>
                  <a:srgbClr val="00B050"/>
                </a:solidFill>
              </a:rPr>
            </a:br>
            <a:r>
              <a:rPr lang="en-US" sz="2800" b="1" dirty="0" smtClean="0">
                <a:solidFill>
                  <a:srgbClr val="00B050"/>
                </a:solidFill>
              </a:rPr>
              <a:t/>
            </a:r>
            <a:br>
              <a:rPr lang="en-US" sz="2800" b="1" dirty="0" smtClean="0">
                <a:solidFill>
                  <a:srgbClr val="00B050"/>
                </a:solidFill>
              </a:rPr>
            </a:br>
            <a:r>
              <a:rPr lang="en-US" sz="2800" b="1" dirty="0" smtClean="0">
                <a:solidFill>
                  <a:srgbClr val="00B050"/>
                </a:solidFill>
              </a:rPr>
              <a:t/>
            </a:r>
            <a:br>
              <a:rPr lang="en-US" sz="2800" b="1" dirty="0" smtClean="0">
                <a:solidFill>
                  <a:srgbClr val="00B050"/>
                </a:solidFill>
              </a:rPr>
            </a:br>
            <a:r>
              <a:rPr lang="en-US" sz="2800" b="1" dirty="0" smtClean="0">
                <a:solidFill>
                  <a:srgbClr val="00B050"/>
                </a:solidFill>
              </a:rPr>
              <a:t/>
            </a:r>
            <a:br>
              <a:rPr lang="en-US" sz="2800" b="1" dirty="0" smtClean="0">
                <a:solidFill>
                  <a:srgbClr val="00B050"/>
                </a:solidFill>
              </a:rPr>
            </a:br>
            <a:r>
              <a:rPr lang="en-US" sz="2800" b="1" dirty="0" smtClean="0">
                <a:solidFill>
                  <a:srgbClr val="00B050"/>
                </a:solidFill>
                <a:latin typeface="Bauhaus 93" pitchFamily="82" charset="0"/>
              </a:rPr>
              <a:t>Fair Price Medicine Shops (FPMS)  for the benefit </a:t>
            </a:r>
            <a:br>
              <a:rPr lang="en-US" sz="2800" b="1" dirty="0" smtClean="0">
                <a:solidFill>
                  <a:srgbClr val="00B050"/>
                </a:solidFill>
                <a:latin typeface="Bauhaus 93" pitchFamily="82" charset="0"/>
              </a:rPr>
            </a:br>
            <a:r>
              <a:rPr lang="en-US" sz="2800" b="1" dirty="0" smtClean="0">
                <a:solidFill>
                  <a:srgbClr val="00B050"/>
                </a:solidFill>
                <a:latin typeface="Bauhaus 93" pitchFamily="82" charset="0"/>
              </a:rPr>
              <a:t>of  the patients </a:t>
            </a:r>
            <a:br>
              <a:rPr lang="en-US" sz="2800" b="1" dirty="0" smtClean="0">
                <a:solidFill>
                  <a:srgbClr val="00B050"/>
                </a:solidFill>
                <a:latin typeface="Bauhaus 93" pitchFamily="82" charset="0"/>
              </a:rPr>
            </a:br>
            <a:r>
              <a:rPr lang="en-US" sz="2800" b="1" dirty="0" smtClean="0">
                <a:solidFill>
                  <a:srgbClr val="C00000"/>
                </a:solidFill>
                <a:latin typeface="Bauhaus 93" pitchFamily="82" charset="0"/>
              </a:rPr>
              <a:t>MONITORING MECHANISM</a:t>
            </a:r>
            <a:br>
              <a:rPr lang="en-US" sz="2800" b="1" dirty="0" smtClean="0">
                <a:solidFill>
                  <a:srgbClr val="C00000"/>
                </a:solidFill>
                <a:latin typeface="Bauhaus 93" pitchFamily="82" charset="0"/>
              </a:rPr>
            </a:br>
            <a:r>
              <a:rPr lang="en-US" sz="2800" dirty="0" smtClean="0"/>
              <a:t/>
            </a:r>
            <a:br>
              <a:rPr lang="en-US" sz="2800" dirty="0" smtClean="0"/>
            </a:b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lvl="0"/>
            <a:endParaRPr lang="en-GB" dirty="0" smtClean="0"/>
          </a:p>
          <a:p>
            <a:pPr algn="just"/>
            <a:r>
              <a:rPr lang="en-GB" dirty="0" smtClean="0">
                <a:latin typeface="Aharoni" pitchFamily="2" charset="-79"/>
                <a:cs typeface="Aharoni" pitchFamily="2" charset="-79"/>
              </a:rPr>
              <a:t>Approved software package installed in these outlets for day to day transactions including sales, inventory, stock outs etc. The programme is being connected with the concerned hospital as well as with </a:t>
            </a:r>
            <a:r>
              <a:rPr lang="en-GB" dirty="0" err="1" smtClean="0">
                <a:latin typeface="Aharoni" pitchFamily="2" charset="-79"/>
                <a:cs typeface="Aharoni" pitchFamily="2" charset="-79"/>
              </a:rPr>
              <a:t>Swasthya</a:t>
            </a:r>
            <a:r>
              <a:rPr lang="en-GB" dirty="0" smtClean="0">
                <a:latin typeface="Aharoni" pitchFamily="2" charset="-79"/>
                <a:cs typeface="Aharoni" pitchFamily="2" charset="-79"/>
              </a:rPr>
              <a:t> </a:t>
            </a:r>
            <a:r>
              <a:rPr lang="en-GB" dirty="0" err="1" smtClean="0">
                <a:latin typeface="Aharoni" pitchFamily="2" charset="-79"/>
                <a:cs typeface="Aharoni" pitchFamily="2" charset="-79"/>
              </a:rPr>
              <a:t>Bhawan</a:t>
            </a:r>
            <a:r>
              <a:rPr lang="en-GB" dirty="0" smtClean="0">
                <a:latin typeface="Aharoni" pitchFamily="2" charset="-79"/>
                <a:cs typeface="Aharoni" pitchFamily="2" charset="-79"/>
              </a:rPr>
              <a:t> for on line tracking of sales and inventory. </a:t>
            </a:r>
          </a:p>
          <a:p>
            <a:endParaRPr lang="en-GB" dirty="0" smtClean="0">
              <a:solidFill>
                <a:srgbClr val="C00000"/>
              </a:solidFill>
            </a:endParaRPr>
          </a:p>
          <a:p>
            <a:pPr lvl="0" algn="just"/>
            <a:r>
              <a:rPr lang="en-GB" dirty="0" smtClean="0">
                <a:solidFill>
                  <a:srgbClr val="C00000"/>
                </a:solidFill>
                <a:latin typeface="Aharoni" pitchFamily="2" charset="-79"/>
                <a:cs typeface="Aharoni" pitchFamily="2" charset="-79"/>
              </a:rPr>
              <a:t>State level monitoring committee under the chairmanship of Director, Medical Education have been formed for this scheme. Similarly monitoring committee formed at each of the hospitals having FPMS outlet</a:t>
            </a:r>
            <a:endParaRPr lang="en-US" dirty="0" smtClean="0">
              <a:solidFill>
                <a:srgbClr val="C00000"/>
              </a:solidFill>
              <a:latin typeface="Aharoni" pitchFamily="2" charset="-79"/>
              <a:cs typeface="Aharoni" pitchFamily="2" charset="-79"/>
            </a:endParaRPr>
          </a:p>
          <a:p>
            <a:endParaRPr lang="en-US"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dirty="0" smtClean="0">
                <a:solidFill>
                  <a:srgbClr val="00B050"/>
                </a:solidFill>
                <a:latin typeface="Bauhaus 93" pitchFamily="82" charset="0"/>
              </a:rPr>
              <a:t>Fair Price Medicine Shops (FPMS)   </a:t>
            </a:r>
            <a:br>
              <a:rPr lang="en-US" sz="2800" b="1" dirty="0" smtClean="0">
                <a:solidFill>
                  <a:srgbClr val="00B050"/>
                </a:solidFill>
                <a:latin typeface="Bauhaus 93" pitchFamily="82" charset="0"/>
              </a:rPr>
            </a:br>
            <a:r>
              <a:rPr lang="en-US" sz="2800" b="1" dirty="0" smtClean="0">
                <a:solidFill>
                  <a:srgbClr val="C00000"/>
                </a:solidFill>
                <a:latin typeface="Bauhaus 93" pitchFamily="82" charset="0"/>
              </a:rPr>
              <a:t>OUTCOME (BENEFITS FOR THE PATIENTS)</a:t>
            </a:r>
            <a:br>
              <a:rPr lang="en-US" sz="2800" b="1" dirty="0" smtClean="0">
                <a:solidFill>
                  <a:srgbClr val="C00000"/>
                </a:solidFill>
                <a:latin typeface="Bauhaus 93" pitchFamily="82" charset="0"/>
              </a:rPr>
            </a:br>
            <a:endParaRPr lang="en-US" sz="2800" dirty="0"/>
          </a:p>
        </p:txBody>
      </p:sp>
      <p:sp>
        <p:nvSpPr>
          <p:cNvPr id="3" name="Content Placeholder 2"/>
          <p:cNvSpPr>
            <a:spLocks noGrp="1"/>
          </p:cNvSpPr>
          <p:nvPr>
            <p:ph idx="1"/>
          </p:nvPr>
        </p:nvSpPr>
        <p:spPr/>
        <p:txBody>
          <a:bodyPr>
            <a:normAutofit fontScale="92500"/>
          </a:bodyPr>
          <a:lstStyle/>
          <a:p>
            <a:pPr lvl="0" algn="just">
              <a:buFont typeface="Wingdings" pitchFamily="2" charset="2"/>
              <a:buChar char="q"/>
            </a:pPr>
            <a:r>
              <a:rPr lang="en-GB" dirty="0" smtClean="0">
                <a:latin typeface="Aharoni" pitchFamily="2" charset="-79"/>
                <a:cs typeface="Aharoni" pitchFamily="2" charset="-79"/>
              </a:rPr>
              <a:t>  </a:t>
            </a:r>
            <a:r>
              <a:rPr lang="en-GB" sz="2400" b="1" dirty="0" smtClean="0">
                <a:latin typeface="Aharoni" pitchFamily="2" charset="-79"/>
                <a:cs typeface="Aharoni" pitchFamily="2" charset="-79"/>
              </a:rPr>
              <a:t>Discounts ranging from </a:t>
            </a:r>
            <a:r>
              <a:rPr lang="en-GB" sz="2400" b="1" u="sng" dirty="0" smtClean="0">
                <a:solidFill>
                  <a:srgbClr val="C00000"/>
                </a:solidFill>
                <a:latin typeface="Aharoni" pitchFamily="2" charset="-79"/>
                <a:cs typeface="Aharoni" pitchFamily="2" charset="-79"/>
              </a:rPr>
              <a:t>48% to 67.25% on MRP</a:t>
            </a:r>
            <a:r>
              <a:rPr lang="en-GB" sz="2400" b="1" u="sng" dirty="0" smtClean="0">
                <a:latin typeface="Aharoni" pitchFamily="2" charset="-79"/>
                <a:cs typeface="Aharoni" pitchFamily="2" charset="-79"/>
              </a:rPr>
              <a:t> </a:t>
            </a:r>
            <a:r>
              <a:rPr lang="en-GB" sz="2400" b="1" dirty="0" smtClean="0">
                <a:latin typeface="Aharoni" pitchFamily="2" charset="-79"/>
                <a:cs typeface="Aharoni" pitchFamily="2" charset="-79"/>
              </a:rPr>
              <a:t>are available in different hospitals under this scheme for all items providing immense benefits for the patients </a:t>
            </a:r>
          </a:p>
          <a:p>
            <a:pPr lvl="0" algn="just">
              <a:buNone/>
            </a:pPr>
            <a:endParaRPr lang="en-GB" sz="2400" b="1" dirty="0" smtClean="0">
              <a:latin typeface="Aharoni" pitchFamily="2" charset="-79"/>
              <a:cs typeface="Aharoni" pitchFamily="2" charset="-79"/>
            </a:endParaRPr>
          </a:p>
          <a:p>
            <a:pPr lvl="0" algn="just">
              <a:buFont typeface="Wingdings" pitchFamily="2" charset="2"/>
              <a:buChar char="q"/>
            </a:pPr>
            <a:r>
              <a:rPr lang="en-GB" sz="2400" b="1" dirty="0" smtClean="0">
                <a:solidFill>
                  <a:srgbClr val="C00000"/>
                </a:solidFill>
                <a:latin typeface="Aharoni" pitchFamily="2" charset="-79"/>
                <a:cs typeface="Aharoni" pitchFamily="2" charset="-79"/>
              </a:rPr>
              <a:t>  Initial sales indicate overwhelming response of patients and acceptability by hospital doctors for medicines sold from FPMS. This means huge reduction of </a:t>
            </a:r>
            <a:r>
              <a:rPr lang="en-GB" sz="2400" b="1" u="sng" dirty="0" smtClean="0">
                <a:solidFill>
                  <a:srgbClr val="C00000"/>
                </a:solidFill>
                <a:latin typeface="Aharoni" pitchFamily="2" charset="-79"/>
                <a:cs typeface="Aharoni" pitchFamily="2" charset="-79"/>
              </a:rPr>
              <a:t>‘out of pocket of expenses’</a:t>
            </a:r>
            <a:r>
              <a:rPr lang="en-GB" sz="2400" b="1" dirty="0" smtClean="0">
                <a:solidFill>
                  <a:srgbClr val="C00000"/>
                </a:solidFill>
                <a:latin typeface="Aharoni" pitchFamily="2" charset="-79"/>
                <a:cs typeface="Aharoni" pitchFamily="2" charset="-79"/>
              </a:rPr>
              <a:t> of patients. </a:t>
            </a:r>
          </a:p>
          <a:p>
            <a:pPr lvl="0" algn="just">
              <a:buFont typeface="Wingdings" pitchFamily="2" charset="2"/>
              <a:buChar char="q"/>
            </a:pPr>
            <a:endParaRPr lang="en-GB" sz="2400" b="1" dirty="0" smtClean="0">
              <a:solidFill>
                <a:srgbClr val="C00000"/>
              </a:solidFill>
              <a:latin typeface="Aharoni" pitchFamily="2" charset="-79"/>
              <a:cs typeface="Aharoni" pitchFamily="2" charset="-79"/>
            </a:endParaRPr>
          </a:p>
          <a:p>
            <a:pPr lvl="0" algn="just">
              <a:buFont typeface="Wingdings" pitchFamily="2" charset="2"/>
              <a:buChar char="q"/>
            </a:pPr>
            <a:r>
              <a:rPr lang="en-GB" sz="2400" b="1" dirty="0" smtClean="0">
                <a:latin typeface="Aharoni" pitchFamily="2" charset="-79"/>
                <a:cs typeface="Aharoni" pitchFamily="2" charset="-79"/>
              </a:rPr>
              <a:t>  Till 31</a:t>
            </a:r>
            <a:r>
              <a:rPr lang="en-GB" sz="2400" b="1" baseline="30000" dirty="0" smtClean="0">
                <a:latin typeface="Aharoni" pitchFamily="2" charset="-79"/>
                <a:cs typeface="Aharoni" pitchFamily="2" charset="-79"/>
              </a:rPr>
              <a:t>st</a:t>
            </a:r>
            <a:r>
              <a:rPr lang="en-GB" sz="2400" b="1" dirty="0" smtClean="0">
                <a:latin typeface="Aharoni" pitchFamily="2" charset="-79"/>
                <a:cs typeface="Aharoni" pitchFamily="2" charset="-79"/>
              </a:rPr>
              <a:t> May 2013, in five months’ time, Gross sales, Discount availed by patients and number of patients benefitted are Rs. </a:t>
            </a:r>
            <a:r>
              <a:rPr lang="en-GB" sz="2600" b="1" dirty="0" smtClean="0">
                <a:solidFill>
                  <a:srgbClr val="C00000"/>
                </a:solidFill>
                <a:latin typeface="Aharoni" pitchFamily="2" charset="-79"/>
                <a:cs typeface="Aharoni" pitchFamily="2" charset="-79"/>
              </a:rPr>
              <a:t>34.65</a:t>
            </a:r>
            <a:r>
              <a:rPr lang="en-GB" sz="2400" b="1" dirty="0" smtClean="0">
                <a:latin typeface="Aharoni" pitchFamily="2" charset="-79"/>
                <a:cs typeface="Aharoni" pitchFamily="2" charset="-79"/>
              </a:rPr>
              <a:t> crore, Rs.</a:t>
            </a:r>
            <a:r>
              <a:rPr lang="en-GB" sz="2600" b="1" dirty="0" smtClean="0">
                <a:solidFill>
                  <a:srgbClr val="C00000"/>
                </a:solidFill>
                <a:latin typeface="Aharoni" pitchFamily="2" charset="-79"/>
                <a:cs typeface="Aharoni" pitchFamily="2" charset="-79"/>
              </a:rPr>
              <a:t>20.94</a:t>
            </a:r>
            <a:r>
              <a:rPr lang="en-GB" sz="2400" b="1" dirty="0" smtClean="0">
                <a:latin typeface="Aharoni" pitchFamily="2" charset="-79"/>
                <a:cs typeface="Aharoni" pitchFamily="2" charset="-79"/>
              </a:rPr>
              <a:t> crore and </a:t>
            </a:r>
            <a:r>
              <a:rPr lang="en-GB" sz="2600" b="1" dirty="0" smtClean="0">
                <a:solidFill>
                  <a:srgbClr val="C00000"/>
                </a:solidFill>
                <a:latin typeface="Aharoni" pitchFamily="2" charset="-79"/>
                <a:cs typeface="Aharoni" pitchFamily="2" charset="-79"/>
              </a:rPr>
              <a:t>11.04</a:t>
            </a:r>
            <a:r>
              <a:rPr lang="en-GB" sz="2400" b="1" dirty="0" smtClean="0">
                <a:latin typeface="Aharoni" pitchFamily="2" charset="-79"/>
                <a:cs typeface="Aharoni" pitchFamily="2" charset="-79"/>
              </a:rPr>
              <a:t> lakh respectively. </a:t>
            </a:r>
            <a:endParaRPr lang="en-US" sz="2400" b="1" dirty="0" smtClean="0">
              <a:latin typeface="Aharoni" pitchFamily="2" charset="-79"/>
              <a:cs typeface="Aharoni" pitchFamily="2" charset="-79"/>
            </a:endParaRPr>
          </a:p>
          <a:p>
            <a:pPr>
              <a:buFont typeface="Wingdings" pitchFamily="2" charset="2"/>
              <a:buChar char="q"/>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dirty="0" smtClean="0">
                <a:solidFill>
                  <a:srgbClr val="00B050"/>
                </a:solidFill>
                <a:latin typeface="Bauhaus 93" pitchFamily="82" charset="0"/>
              </a:rPr>
              <a:t>Fair Price Medicine Shops (FPMS)   </a:t>
            </a:r>
            <a:br>
              <a:rPr lang="en-US" sz="2800" b="1" dirty="0" smtClean="0">
                <a:solidFill>
                  <a:srgbClr val="00B050"/>
                </a:solidFill>
                <a:latin typeface="Bauhaus 93" pitchFamily="82" charset="0"/>
              </a:rPr>
            </a:br>
            <a:r>
              <a:rPr lang="en-US" sz="2800" b="1" dirty="0" smtClean="0">
                <a:solidFill>
                  <a:srgbClr val="C00000"/>
                </a:solidFill>
                <a:latin typeface="Bauhaus 93" pitchFamily="82" charset="0"/>
              </a:rPr>
              <a:t>OUTCOME  (Performance Trend)</a:t>
            </a:r>
            <a:br>
              <a:rPr lang="en-US" sz="2800" b="1" dirty="0" smtClean="0">
                <a:solidFill>
                  <a:srgbClr val="C00000"/>
                </a:solidFill>
                <a:latin typeface="Bauhaus 93" pitchFamily="82" charset="0"/>
              </a:rPr>
            </a:br>
            <a:endParaRPr lang="en-US" sz="2800" dirty="0"/>
          </a:p>
        </p:txBody>
      </p:sp>
      <p:graphicFrame>
        <p:nvGraphicFramePr>
          <p:cNvPr id="5" name="Content Placeholder 4"/>
          <p:cNvGraphicFramePr>
            <a:graphicFrameLocks noGrp="1"/>
          </p:cNvGraphicFramePr>
          <p:nvPr>
            <p:ph idx="1"/>
          </p:nvPr>
        </p:nvGraphicFramePr>
        <p:xfrm>
          <a:off x="0" y="1143000"/>
          <a:ext cx="8915400" cy="5257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solidFill>
                  <a:schemeClr val="tx1"/>
                </a:solidFill>
                <a:latin typeface="Bauhaus 93" pitchFamily="82" charset="0"/>
              </a:rPr>
              <a:t>C.</a:t>
            </a:r>
            <a:r>
              <a:rPr lang="en-US" sz="2800" dirty="0" smtClean="0">
                <a:solidFill>
                  <a:srgbClr val="C00000"/>
                </a:solidFill>
                <a:latin typeface="Bauhaus 93" pitchFamily="82" charset="0"/>
              </a:rPr>
              <a:t> ENCOURAGING  PRESCRIPTION IN GENERIC NAME  BY DOCTORS OF GOVERNMENT HOSPITALS</a:t>
            </a:r>
            <a:endParaRPr lang="en-US" sz="2800" dirty="0"/>
          </a:p>
        </p:txBody>
      </p:sp>
      <p:sp>
        <p:nvSpPr>
          <p:cNvPr id="3" name="Content Placeholder 2"/>
          <p:cNvSpPr>
            <a:spLocks noGrp="1"/>
          </p:cNvSpPr>
          <p:nvPr>
            <p:ph idx="1"/>
          </p:nvPr>
        </p:nvSpPr>
        <p:spPr/>
        <p:txBody>
          <a:bodyPr>
            <a:normAutofit fontScale="92500" lnSpcReduction="10000"/>
          </a:bodyPr>
          <a:lstStyle/>
          <a:p>
            <a:pPr algn="just">
              <a:buFont typeface="Wingdings" pitchFamily="2" charset="2"/>
              <a:buChar char="q"/>
            </a:pPr>
            <a:r>
              <a:rPr lang="en-US" sz="2400" b="1" spc="50" dirty="0" smtClean="0">
                <a:ln w="11430"/>
                <a:solidFill>
                  <a:srgbClr val="00B050"/>
                </a:solidFill>
                <a:effectLst>
                  <a:outerShdw blurRad="76200" dist="50800" dir="5400000" algn="tl" rotWithShape="0">
                    <a:srgbClr val="000000">
                      <a:alpha val="65000"/>
                    </a:srgbClr>
                  </a:outerShdw>
                </a:effectLst>
                <a:latin typeface="Aharoni" pitchFamily="2" charset="-79"/>
                <a:cs typeface="Aharoni" pitchFamily="2" charset="-79"/>
              </a:rPr>
              <a:t> </a:t>
            </a:r>
            <a:r>
              <a:rPr lang="en-US" sz="2400" b="1" spc="50" dirty="0" smtClean="0">
                <a:ln w="11430"/>
                <a:effectLst>
                  <a:outerShdw blurRad="76200" dist="50800" dir="5400000" algn="tl" rotWithShape="0">
                    <a:srgbClr val="000000">
                      <a:alpha val="65000"/>
                    </a:srgbClr>
                  </a:outerShdw>
                </a:effectLst>
                <a:latin typeface="Aharoni" pitchFamily="2" charset="-79"/>
                <a:cs typeface="Aharoni" pitchFamily="2" charset="-79"/>
              </a:rPr>
              <a:t>The State Government has issued Order instructing Doctors for prescriptions in Generic Name to help patients procure drugs free of cost from hospital pharmacies or to procure the same from FPMS at much economical rates</a:t>
            </a:r>
            <a:r>
              <a:rPr lang="en-US" sz="2400" b="1" spc="50" dirty="0" smtClean="0">
                <a:ln w="11430"/>
                <a:solidFill>
                  <a:srgbClr val="C00000"/>
                </a:solidFill>
                <a:effectLst>
                  <a:outerShdw blurRad="76200" dist="50800" dir="5400000" algn="tl" rotWithShape="0">
                    <a:srgbClr val="000000">
                      <a:alpha val="65000"/>
                    </a:srgbClr>
                  </a:outerShdw>
                </a:effectLst>
                <a:latin typeface="Aharoni" pitchFamily="2" charset="-79"/>
                <a:cs typeface="Aharoni" pitchFamily="2" charset="-79"/>
              </a:rPr>
              <a:t> </a:t>
            </a:r>
          </a:p>
          <a:p>
            <a:pPr algn="just">
              <a:buFont typeface="Wingdings" pitchFamily="2" charset="2"/>
              <a:buChar char="q"/>
            </a:pPr>
            <a:r>
              <a:rPr lang="en-US" sz="2400" b="1" spc="50" dirty="0" smtClean="0">
                <a:ln w="11430"/>
                <a:solidFill>
                  <a:srgbClr val="C00000"/>
                </a:solidFill>
                <a:effectLst>
                  <a:outerShdw blurRad="76200" dist="50800" dir="5400000" algn="tl" rotWithShape="0">
                    <a:srgbClr val="000000">
                      <a:alpha val="65000"/>
                    </a:srgbClr>
                  </a:outerShdw>
                </a:effectLst>
                <a:latin typeface="Aharoni" pitchFamily="2" charset="-79"/>
                <a:cs typeface="Aharoni" pitchFamily="2" charset="-79"/>
              </a:rPr>
              <a:t> Prescription audit has been initiated with the support of the Experts of the Department to ascertain rational use of drugs and extent of  prescriptions in Generic Name</a:t>
            </a:r>
          </a:p>
          <a:p>
            <a:pPr algn="just">
              <a:buNone/>
            </a:pPr>
            <a:endParaRPr lang="en-US" sz="2400" b="1" spc="50" dirty="0" smtClean="0">
              <a:ln w="11430"/>
              <a:effectLst>
                <a:outerShdw blurRad="76200" dist="50800" dir="5400000" algn="tl" rotWithShape="0">
                  <a:srgbClr val="000000">
                    <a:alpha val="65000"/>
                  </a:srgbClr>
                </a:outerShdw>
              </a:effectLst>
              <a:latin typeface="Aharoni" pitchFamily="2" charset="-79"/>
              <a:cs typeface="Aharoni" pitchFamily="2" charset="-79"/>
            </a:endParaRPr>
          </a:p>
          <a:p>
            <a:pPr algn="just">
              <a:buNone/>
            </a:pPr>
            <a:r>
              <a:rPr lang="en-US" sz="2400" b="1" spc="50" dirty="0" smtClean="0">
                <a:ln w="11430"/>
                <a:solidFill>
                  <a:srgbClr val="00B050"/>
                </a:solidFill>
                <a:effectLst>
                  <a:outerShdw blurRad="76200" dist="50800" dir="5400000" algn="tl" rotWithShape="0">
                    <a:srgbClr val="000000">
                      <a:alpha val="65000"/>
                    </a:srgbClr>
                  </a:outerShdw>
                </a:effectLst>
                <a:latin typeface="Aharoni" pitchFamily="2" charset="-79"/>
                <a:cs typeface="Aharoni" pitchFamily="2" charset="-79"/>
              </a:rPr>
              <a:t>OUTCOME</a:t>
            </a:r>
          </a:p>
          <a:p>
            <a:pPr algn="just">
              <a:buNone/>
            </a:pPr>
            <a:r>
              <a:rPr lang="en-US" sz="2400" b="1" spc="50" dirty="0" smtClean="0">
                <a:ln w="11430"/>
                <a:solidFill>
                  <a:srgbClr val="C00000"/>
                </a:solidFill>
                <a:effectLst>
                  <a:outerShdw blurRad="76200" dist="50800" dir="5400000" algn="tl" rotWithShape="0">
                    <a:srgbClr val="000000">
                      <a:alpha val="65000"/>
                    </a:srgbClr>
                  </a:outerShdw>
                </a:effectLst>
                <a:latin typeface="Aharoni" pitchFamily="2" charset="-79"/>
                <a:cs typeface="Aharoni" pitchFamily="2" charset="-79"/>
              </a:rPr>
              <a:t>  </a:t>
            </a:r>
            <a:r>
              <a:rPr lang="en-US" sz="2400" b="1" spc="50" dirty="0" smtClean="0">
                <a:ln w="11430"/>
                <a:solidFill>
                  <a:srgbClr val="00B050"/>
                </a:solidFill>
                <a:effectLst>
                  <a:outerShdw blurRad="76200" dist="50800" dir="5400000" algn="tl" rotWithShape="0">
                    <a:srgbClr val="000000">
                      <a:alpha val="65000"/>
                    </a:srgbClr>
                  </a:outerShdw>
                </a:effectLst>
                <a:latin typeface="Aharoni" pitchFamily="2" charset="-79"/>
                <a:cs typeface="Aharoni" pitchFamily="2" charset="-79"/>
              </a:rPr>
              <a:t> </a:t>
            </a:r>
            <a:r>
              <a:rPr lang="en-US" sz="2000" b="1" spc="50" dirty="0" smtClean="0">
                <a:ln w="11430"/>
                <a:solidFill>
                  <a:srgbClr val="00B050"/>
                </a:solidFill>
                <a:effectLst>
                  <a:outerShdw blurRad="76200" dist="50800" dir="5400000" algn="tl" rotWithShape="0">
                    <a:srgbClr val="000000">
                      <a:alpha val="65000"/>
                    </a:srgbClr>
                  </a:outerShdw>
                </a:effectLst>
                <a:latin typeface="Aharoni" pitchFamily="2" charset="-79"/>
                <a:cs typeface="Aharoni" pitchFamily="2" charset="-79"/>
              </a:rPr>
              <a:t>NOTICEABLE iNCREASE IN THE PRESCRIPTIONS IN GENERIC NAME BY DOCTORS ESPECIALLY IN LAST TWO TO THREE MONTHS </a:t>
            </a:r>
          </a:p>
          <a:p>
            <a:pPr algn="just">
              <a:buNone/>
            </a:pPr>
            <a:endParaRPr lang="en-US" sz="2400" b="1" spc="50" dirty="0" smtClean="0">
              <a:ln w="11430"/>
              <a:effectLst>
                <a:outerShdw blurRad="76200" dist="50800" dir="5400000" algn="tl" rotWithShape="0">
                  <a:srgbClr val="000000">
                    <a:alpha val="65000"/>
                  </a:srgbClr>
                </a:outerShdw>
              </a:effectLst>
              <a:latin typeface="Aharoni" pitchFamily="2" charset="-79"/>
              <a:cs typeface="Aharoni" pitchFamily="2" charset="-79"/>
            </a:endParaRPr>
          </a:p>
          <a:p>
            <a:pPr algn="just">
              <a:buNone/>
            </a:pPr>
            <a:endParaRPr lang="en-US" sz="2400" b="1" spc="50" dirty="0" smtClean="0">
              <a:ln w="11430"/>
              <a:effectLst>
                <a:outerShdw blurRad="76200" dist="50800" dir="5400000" algn="tl" rotWithShape="0">
                  <a:srgbClr val="000000">
                    <a:alpha val="65000"/>
                  </a:srgbClr>
                </a:outerShdw>
              </a:effectLst>
              <a:latin typeface="Aharoni" pitchFamily="2" charset="-79"/>
              <a:cs typeface="Aharoni" pitchFamily="2" charset="-79"/>
            </a:endParaRPr>
          </a:p>
          <a:p>
            <a:pPr algn="just">
              <a:buFont typeface="Wingdings" pitchFamily="2" charset="2"/>
              <a:buChar char="q"/>
            </a:pPr>
            <a:endParaRPr lang="en-US" sz="2400" b="1" spc="50" dirty="0" smtClean="0">
              <a:ln w="11430"/>
              <a:solidFill>
                <a:srgbClr val="00B050"/>
              </a:solidFill>
              <a:effectLst>
                <a:outerShdw blurRad="76200" dist="50800" dir="5400000" algn="tl" rotWithShape="0">
                  <a:srgbClr val="000000">
                    <a:alpha val="65000"/>
                  </a:srgbClr>
                </a:outerShdw>
              </a:effectLst>
              <a:latin typeface="Aharoni" pitchFamily="2" charset="-79"/>
              <a:cs typeface="Aharoni" pitchFamily="2" charset="-79"/>
            </a:endParaRPr>
          </a:p>
          <a:p>
            <a:pPr algn="ctr">
              <a:buNone/>
            </a:pPr>
            <a:endParaRPr lang="en-US" sz="2000" b="1" spc="50" dirty="0" smtClean="0">
              <a:ln w="11430"/>
              <a:solidFill>
                <a:srgbClr val="C00000"/>
              </a:solidFill>
              <a:effectLst>
                <a:outerShdw blurRad="76200" dist="50800" dir="5400000" algn="tl" rotWithShape="0">
                  <a:srgbClr val="000000">
                    <a:alpha val="65000"/>
                  </a:srgbClr>
                </a:outerShdw>
              </a:effectLst>
              <a:latin typeface="Aharoni" pitchFamily="2" charset="-79"/>
              <a:cs typeface="Aharoni" pitchFamily="2" charset="-79"/>
            </a:endParaRPr>
          </a:p>
          <a:p>
            <a:pPr algn="ctr"/>
            <a:endParaRPr lang="en-US" sz="2000" b="1" spc="50" dirty="0" smtClean="0">
              <a:ln w="11430"/>
              <a:solidFill>
                <a:srgbClr val="C00000"/>
              </a:solidFill>
              <a:effectLst>
                <a:outerShdw blurRad="76200" dist="50800" dir="5400000" algn="tl" rotWithShape="0">
                  <a:srgbClr val="000000">
                    <a:alpha val="65000"/>
                  </a:srgbClr>
                </a:outerShdw>
              </a:effectLst>
              <a:latin typeface="Aharoni" pitchFamily="2" charset="-79"/>
              <a:cs typeface="Aharoni" pitchFamily="2" charset="-79"/>
            </a:endParaRPr>
          </a:p>
          <a:p>
            <a:pPr algn="ctr">
              <a:buNone/>
            </a:pPr>
            <a:endParaRPr lang="en-US" sz="2000" b="1" spc="50" dirty="0" smtClean="0">
              <a:ln w="11430"/>
              <a:solidFill>
                <a:srgbClr val="00B050"/>
              </a:solidFill>
              <a:effectLst>
                <a:outerShdw blurRad="76200" dist="50800" dir="5400000" algn="tl" rotWithShape="0">
                  <a:srgbClr val="000000">
                    <a:alpha val="65000"/>
                  </a:srgbClr>
                </a:outerShdw>
              </a:effectLst>
              <a:latin typeface="Aharoni" pitchFamily="2" charset="-79"/>
              <a:cs typeface="Aharoni" pitchFamily="2" charset="-79"/>
            </a:endParaRPr>
          </a:p>
          <a:p>
            <a:pPr lvl="0" algn="just">
              <a:buFont typeface="Wingdings" pitchFamily="2" charset="2"/>
              <a:buChar char="q"/>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spc="50" dirty="0" smtClean="0">
                <a:ln w="11430"/>
                <a:solidFill>
                  <a:srgbClr val="00B050"/>
                </a:solidFill>
                <a:effectLst>
                  <a:outerShdw blurRad="76200" dist="50800" dir="5400000" algn="tl" rotWithShape="0">
                    <a:srgbClr val="000000">
                      <a:alpha val="65000"/>
                    </a:srgbClr>
                  </a:outerShdw>
                </a:effectLst>
              </a:rPr>
              <a:t>CONCLUSION</a:t>
            </a:r>
            <a:endParaRPr lang="en-US" sz="2800" dirty="0">
              <a:solidFill>
                <a:srgbClr val="00B050"/>
              </a:solidFill>
            </a:endParaRPr>
          </a:p>
        </p:txBody>
      </p:sp>
      <p:sp>
        <p:nvSpPr>
          <p:cNvPr id="3" name="Content Placeholder 2"/>
          <p:cNvSpPr>
            <a:spLocks noGrp="1"/>
          </p:cNvSpPr>
          <p:nvPr>
            <p:ph idx="1"/>
          </p:nvPr>
        </p:nvSpPr>
        <p:spPr/>
        <p:txBody>
          <a:bodyPr>
            <a:normAutofit fontScale="62500" lnSpcReduction="20000"/>
          </a:bodyPr>
          <a:lstStyle/>
          <a:p>
            <a:pPr algn="ctr">
              <a:buNone/>
            </a:pPr>
            <a:r>
              <a:rPr lang="en-US" sz="2800" b="1" spc="50" dirty="0" smtClean="0">
                <a:ln w="11430"/>
                <a:solidFill>
                  <a:srgbClr val="00B050"/>
                </a:solidFill>
                <a:effectLst>
                  <a:outerShdw blurRad="76200" dist="50800" dir="5400000" algn="tl" rotWithShape="0">
                    <a:srgbClr val="000000">
                      <a:alpha val="65000"/>
                    </a:srgbClr>
                  </a:outerShdw>
                </a:effectLst>
              </a:rPr>
              <a:t>INITIATIVES TAKEN IN IMPROVING DELIVERY SYSTEM OF  QUALITY DRUGS &amp; CONSUMABLES IN GOVERNMENT HOSPITALS </a:t>
            </a:r>
          </a:p>
          <a:p>
            <a:pPr algn="ctr">
              <a:buNone/>
            </a:pPr>
            <a:endParaRPr lang="en-US" sz="2800" b="1" spc="50" dirty="0" smtClean="0">
              <a:ln w="11430"/>
              <a:solidFill>
                <a:srgbClr val="00B050"/>
              </a:solidFill>
              <a:effectLst>
                <a:outerShdw blurRad="76200" dist="50800" dir="5400000" algn="tl" rotWithShape="0">
                  <a:srgbClr val="000000">
                    <a:alpha val="65000"/>
                  </a:srgbClr>
                </a:outerShdw>
              </a:effectLst>
              <a:latin typeface="Aharoni" pitchFamily="2" charset="-79"/>
              <a:cs typeface="Aharoni" pitchFamily="2" charset="-79"/>
            </a:endParaRPr>
          </a:p>
          <a:p>
            <a:pPr>
              <a:buFont typeface="Wingdings" pitchFamily="2" charset="2"/>
              <a:buChar char="ü"/>
            </a:pPr>
            <a:r>
              <a:rPr lang="en-US" sz="2400" b="1" spc="50" dirty="0" smtClean="0">
                <a:ln w="11430"/>
                <a:solidFill>
                  <a:srgbClr val="C00000"/>
                </a:solidFill>
                <a:effectLst>
                  <a:outerShdw blurRad="76200" dist="50800" dir="5400000" algn="tl" rotWithShape="0">
                    <a:srgbClr val="000000">
                      <a:alpha val="65000"/>
                    </a:srgbClr>
                  </a:outerShdw>
                </a:effectLst>
                <a:latin typeface="Aharoni" pitchFamily="2" charset="-79"/>
                <a:cs typeface="Aharoni" pitchFamily="2" charset="-79"/>
              </a:rPr>
              <a:t> </a:t>
            </a:r>
            <a:r>
              <a:rPr lang="en-US" sz="2900" b="1" spc="50" dirty="0" smtClean="0">
                <a:ln w="11430"/>
                <a:solidFill>
                  <a:srgbClr val="C00000"/>
                </a:solidFill>
                <a:effectLst>
                  <a:outerShdw blurRad="76200" dist="50800" dir="5400000" algn="tl" rotWithShape="0">
                    <a:srgbClr val="000000">
                      <a:alpha val="65000"/>
                    </a:srgbClr>
                  </a:outerShdw>
                </a:effectLst>
                <a:latin typeface="Aharoni" pitchFamily="2" charset="-79"/>
                <a:cs typeface="Aharoni" pitchFamily="2" charset="-79"/>
              </a:rPr>
              <a:t>THROUGH STRENGTHENING OF  FREE  DISTRIBUTION SCHEME   </a:t>
            </a:r>
          </a:p>
          <a:p>
            <a:pPr algn="just">
              <a:buNone/>
            </a:pPr>
            <a:endParaRPr lang="en-US" sz="2300" b="1" i="1" u="sng" spc="50" dirty="0" smtClean="0">
              <a:ln w="11430"/>
              <a:effectLst>
                <a:outerShdw blurRad="76200" dist="50800" dir="5400000" algn="tl" rotWithShape="0">
                  <a:srgbClr val="000000">
                    <a:alpha val="65000"/>
                  </a:srgbClr>
                </a:outerShdw>
              </a:effectLst>
            </a:endParaRPr>
          </a:p>
          <a:p>
            <a:pPr algn="just">
              <a:buFont typeface="Wingdings" pitchFamily="2" charset="2"/>
              <a:buChar char="ü"/>
            </a:pPr>
            <a:r>
              <a:rPr lang="en-US" sz="2900" b="1" spc="50" dirty="0" smtClean="0">
                <a:ln w="11430"/>
                <a:solidFill>
                  <a:srgbClr val="C00000"/>
                </a:solidFill>
                <a:effectLst>
                  <a:outerShdw blurRad="76200" dist="50800" dir="5400000" algn="tl" rotWithShape="0">
                    <a:srgbClr val="000000">
                      <a:alpha val="65000"/>
                    </a:srgbClr>
                  </a:outerShdw>
                </a:effectLst>
                <a:latin typeface="Aharoni" pitchFamily="2" charset="-79"/>
                <a:cs typeface="Aharoni" pitchFamily="2" charset="-79"/>
              </a:rPr>
              <a:t>CREATING A SECONDARY SOURCE OF SUPPY AT AFFORDABLE COST FROM FAIR PRICE MEDICINE SHOPS THROUGH PPP</a:t>
            </a:r>
          </a:p>
          <a:p>
            <a:pPr>
              <a:buNone/>
            </a:pPr>
            <a:endParaRPr lang="en-US" sz="2400" b="1" i="1" u="sng" spc="50" dirty="0" smtClean="0">
              <a:ln w="11430"/>
              <a:effectLst>
                <a:outerShdw blurRad="76200" dist="50800" dir="5400000" algn="tl" rotWithShape="0">
                  <a:srgbClr val="000000">
                    <a:alpha val="65000"/>
                  </a:srgbClr>
                </a:outerShdw>
              </a:effectLst>
            </a:endParaRPr>
          </a:p>
          <a:p>
            <a:pPr>
              <a:buNone/>
            </a:pPr>
            <a:r>
              <a:rPr lang="en-US" sz="2400" b="1" i="1" spc="50" dirty="0" smtClean="0">
                <a:ln w="11430"/>
                <a:effectLst>
                  <a:outerShdw blurRad="76200" dist="50800" dir="5400000" algn="tl" rotWithShape="0">
                    <a:srgbClr val="000000">
                      <a:alpha val="65000"/>
                    </a:srgbClr>
                  </a:outerShdw>
                </a:effectLst>
              </a:rPr>
              <a:t>AND</a:t>
            </a:r>
            <a:endParaRPr lang="en-US" sz="2400" b="1" i="1" u="sng" spc="50" dirty="0" smtClean="0">
              <a:ln w="11430"/>
              <a:solidFill>
                <a:srgbClr val="C00000"/>
              </a:solidFill>
              <a:effectLst>
                <a:outerShdw blurRad="76200" dist="50800" dir="5400000" algn="tl" rotWithShape="0">
                  <a:srgbClr val="000000">
                    <a:alpha val="65000"/>
                  </a:srgbClr>
                </a:outerShdw>
              </a:effectLst>
              <a:latin typeface="Aharoni" pitchFamily="2" charset="-79"/>
              <a:cs typeface="Aharoni" pitchFamily="2" charset="-79"/>
            </a:endParaRPr>
          </a:p>
          <a:p>
            <a:pPr>
              <a:buNone/>
            </a:pPr>
            <a:endParaRPr lang="en-US" sz="2400" b="1" i="1" u="sng" spc="50" dirty="0" smtClean="0">
              <a:ln w="11430"/>
              <a:solidFill>
                <a:srgbClr val="C00000"/>
              </a:solidFill>
              <a:effectLst>
                <a:outerShdw blurRad="76200" dist="50800" dir="5400000" algn="tl" rotWithShape="0">
                  <a:srgbClr val="000000">
                    <a:alpha val="65000"/>
                  </a:srgbClr>
                </a:outerShdw>
              </a:effectLst>
              <a:latin typeface="Aharoni" pitchFamily="2" charset="-79"/>
              <a:cs typeface="Aharoni" pitchFamily="2" charset="-79"/>
            </a:endParaRPr>
          </a:p>
          <a:p>
            <a:pPr>
              <a:buFont typeface="Wingdings" pitchFamily="2" charset="2"/>
              <a:buChar char="ü"/>
            </a:pPr>
            <a:r>
              <a:rPr lang="en-US" sz="3200" b="1" spc="50" dirty="0" smtClean="0">
                <a:ln w="11430"/>
                <a:solidFill>
                  <a:srgbClr val="C00000"/>
                </a:solidFill>
                <a:effectLst>
                  <a:outerShdw blurRad="76200" dist="50800" dir="5400000" algn="tl" rotWithShape="0">
                    <a:srgbClr val="000000">
                      <a:alpha val="65000"/>
                    </a:srgbClr>
                  </a:outerShdw>
                </a:effectLst>
                <a:latin typeface="Aharoni" pitchFamily="2" charset="-79"/>
                <a:cs typeface="Aharoni" pitchFamily="2" charset="-79"/>
              </a:rPr>
              <a:t>ENCOURAGING PRESCRIPTIONS IN GENERIC NAME BY DOCTORS OF GOVERNMENT HOSPITALS </a:t>
            </a:r>
          </a:p>
          <a:p>
            <a:pPr algn="ctr">
              <a:buNone/>
            </a:pPr>
            <a:endParaRPr lang="en-US" sz="2400" b="1" spc="50" dirty="0" smtClean="0">
              <a:ln w="11430"/>
              <a:solidFill>
                <a:srgbClr val="00B050"/>
              </a:solidFill>
              <a:effectLst>
                <a:outerShdw blurRad="76200" dist="50800" dir="5400000" algn="tl" rotWithShape="0">
                  <a:srgbClr val="000000">
                    <a:alpha val="65000"/>
                  </a:srgbClr>
                </a:outerShdw>
              </a:effectLst>
              <a:latin typeface="Aharoni" pitchFamily="2" charset="-79"/>
              <a:cs typeface="Aharoni" pitchFamily="2" charset="-79"/>
            </a:endParaRPr>
          </a:p>
          <a:p>
            <a:pPr algn="ctr">
              <a:buNone/>
            </a:pPr>
            <a:r>
              <a:rPr lang="en-US" sz="3400" b="1" spc="50" dirty="0" smtClean="0">
                <a:ln w="11430"/>
                <a:solidFill>
                  <a:srgbClr val="00B050"/>
                </a:solidFill>
                <a:effectLst>
                  <a:outerShdw blurRad="76200" dist="50800" dir="5400000" algn="tl" rotWithShape="0">
                    <a:srgbClr val="000000">
                      <a:alpha val="65000"/>
                    </a:srgbClr>
                  </a:outerShdw>
                </a:effectLst>
                <a:latin typeface="Aharoni" pitchFamily="2" charset="-79"/>
                <a:cs typeface="Aharoni" pitchFamily="2" charset="-79"/>
              </a:rPr>
              <a:t>ARE SHOWING POSITIVE OUTCOME AS IS EVIDENT FROM THE PERFORMANCE TREND IN TERMS OF BENEFITS TO THE PATIENTS</a:t>
            </a:r>
          </a:p>
          <a:p>
            <a:pPr lvl="0" algn="just">
              <a:buFont typeface="Wingdings" pitchFamily="2" charset="2"/>
              <a:buChar char="q"/>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828800" y="1905001"/>
            <a:ext cx="6400800" cy="1143000"/>
          </a:xfrm>
        </p:spPr>
        <p:txBody>
          <a:bodyPr/>
          <a:lstStyle/>
          <a:p>
            <a:r>
              <a:rPr lang="en-IN" dirty="0" smtClean="0">
                <a:solidFill>
                  <a:srgbClr val="00B050"/>
                </a:solidFill>
              </a:rPr>
              <a:t>THANK YOU</a:t>
            </a:r>
            <a:endParaRPr lang="en-GB" dirty="0">
              <a:solidFill>
                <a:srgbClr val="00B050"/>
              </a:solidFill>
            </a:endParaRPr>
          </a:p>
        </p:txBody>
      </p:sp>
      <p:sp>
        <p:nvSpPr>
          <p:cNvPr id="2" name="Subtitle 1"/>
          <p:cNvSpPr>
            <a:spLocks noGrp="1"/>
          </p:cNvSpPr>
          <p:nvPr>
            <p:ph type="subTitle" idx="1"/>
          </p:nvPr>
        </p:nvSpPr>
        <p:spPr>
          <a:xfrm>
            <a:off x="1371600" y="3657600"/>
            <a:ext cx="5775960" cy="1600200"/>
          </a:xfrm>
        </p:spPr>
        <p:txBody>
          <a:bodyPr>
            <a:normAutofit fontScale="25000" lnSpcReduction="20000"/>
          </a:bodyPr>
          <a:lstStyle/>
          <a:p>
            <a:pPr algn="ctr"/>
            <a:r>
              <a:rPr lang="en-IN" sz="9600" b="1" dirty="0" smtClean="0">
                <a:solidFill>
                  <a:srgbClr val="00B050"/>
                </a:solidFill>
                <a:latin typeface="Aharoni" pitchFamily="2" charset="-79"/>
                <a:cs typeface="Aharoni" pitchFamily="2" charset="-79"/>
              </a:rPr>
              <a:t>Presented by:</a:t>
            </a:r>
          </a:p>
          <a:p>
            <a:pPr algn="ctr"/>
            <a:r>
              <a:rPr lang="en-IN" sz="9600" b="1" dirty="0" smtClean="0">
                <a:solidFill>
                  <a:srgbClr val="00B050"/>
                </a:solidFill>
                <a:latin typeface="Aharoni" pitchFamily="2" charset="-79"/>
                <a:cs typeface="Aharoni" pitchFamily="2" charset="-79"/>
              </a:rPr>
              <a:t>The Department of Health &amp; Family Welfare, Government of West Bengal</a:t>
            </a:r>
          </a:p>
          <a:p>
            <a:pPr algn="ctr"/>
            <a:endParaRPr lang="en-US" sz="9600" b="1" dirty="0" smtClean="0">
              <a:solidFill>
                <a:srgbClr val="00B050"/>
              </a:solidFill>
              <a:latin typeface="Aharoni" pitchFamily="2" charset="-79"/>
              <a:cs typeface="Aharoni" pitchFamily="2" charset="-79"/>
            </a:endParaRPr>
          </a:p>
          <a:p>
            <a:pPr algn="ctr"/>
            <a:r>
              <a:rPr lang="en-US" sz="9600" b="1" dirty="0" smtClean="0">
                <a:solidFill>
                  <a:srgbClr val="00B050"/>
                </a:solidFill>
                <a:latin typeface="Aharoni" pitchFamily="2" charset="-79"/>
                <a:cs typeface="Aharoni" pitchFamily="2" charset="-79"/>
              </a:rPr>
              <a:t>SRINAGAR; </a:t>
            </a:r>
            <a:r>
              <a:rPr lang="en-US" sz="8000" b="1" dirty="0" smtClean="0">
                <a:solidFill>
                  <a:srgbClr val="00B050"/>
                </a:solidFill>
                <a:latin typeface="Aharoni" pitchFamily="2" charset="-79"/>
                <a:cs typeface="Aharoni" pitchFamily="2" charset="-79"/>
              </a:rPr>
              <a:t>July</a:t>
            </a:r>
            <a:r>
              <a:rPr lang="en-US" sz="9600" b="1" dirty="0" smtClean="0">
                <a:solidFill>
                  <a:srgbClr val="00B050"/>
                </a:solidFill>
                <a:latin typeface="Aharoni" pitchFamily="2" charset="-79"/>
                <a:cs typeface="Aharoni" pitchFamily="2" charset="-79"/>
              </a:rPr>
              <a:t>2013</a:t>
            </a:r>
          </a:p>
          <a:p>
            <a:pPr algn="ctr"/>
            <a:endParaRPr lang="en-US" sz="9600" b="1" dirty="0" smtClean="0">
              <a:solidFill>
                <a:srgbClr val="00B050"/>
              </a:solidFill>
              <a:latin typeface="Aharoni" pitchFamily="2" charset="-79"/>
              <a:cs typeface="Aharoni" pitchFamily="2" charset="-79"/>
            </a:endParaRPr>
          </a:p>
          <a:p>
            <a:endParaRPr lang="en-US" b="1" dirty="0" smtClean="0">
              <a:solidFill>
                <a:srgbClr val="00B050"/>
              </a:solidFill>
              <a:latin typeface="Aharoni" pitchFamily="2" charset="-79"/>
              <a:cs typeface="Aharoni" pitchFamily="2" charset="-79"/>
            </a:endParaRPr>
          </a:p>
          <a:p>
            <a:endParaRPr lang="en-IN" b="1" dirty="0" smtClean="0">
              <a:solidFill>
                <a:srgbClr val="00B050"/>
              </a:solidFill>
              <a:latin typeface="Aharoni" pitchFamily="2" charset="-79"/>
              <a:cs typeface="Aharoni" pitchFamily="2" charset="-79"/>
            </a:endParaRPr>
          </a:p>
          <a:p>
            <a:endParaRPr lang="en-IN" b="1" dirty="0" smtClean="0">
              <a:solidFill>
                <a:srgbClr val="00B050"/>
              </a:solidFill>
              <a:latin typeface="Aharoni" pitchFamily="2" charset="-79"/>
              <a:cs typeface="Aharoni" pitchFamily="2" charset="-79"/>
            </a:endParaRPr>
          </a:p>
          <a:p>
            <a:endParaRPr lang="en-GB" b="1" dirty="0">
              <a:solidFill>
                <a:srgbClr val="00B050"/>
              </a:solidFill>
              <a:latin typeface="Aharoni" pitchFamily="2" charset="-79"/>
              <a:cs typeface="Aharoni" pitchFamily="2" charset="-79"/>
            </a:endParaRPr>
          </a:p>
        </p:txBody>
      </p:sp>
    </p:spTree>
    <p:extLst>
      <p:ext uri="{BB962C8B-B14F-4D97-AF65-F5344CB8AC3E}">
        <p14:creationId xmlns:p14="http://schemas.microsoft.com/office/powerpoint/2010/main" xmlns="" val="27492467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808038" indent="-808038">
              <a:lnSpc>
                <a:spcPct val="130000"/>
              </a:lnSpc>
              <a:buFont typeface="Wingdings" pitchFamily="2" charset="2"/>
              <a:buChar char="v"/>
            </a:pPr>
            <a:r>
              <a:rPr lang="en-US" sz="22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t/>
            </a:r>
            <a:br>
              <a:rPr lang="en-US" sz="22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br>
            <a:r>
              <a:rPr lang="en-US" sz="22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t/>
            </a:r>
            <a:br>
              <a:rPr lang="en-US" sz="22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br>
            <a:r>
              <a:rPr lang="en-US" sz="22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t/>
            </a:r>
            <a:br>
              <a:rPr lang="en-US" sz="22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br>
            <a:r>
              <a:rPr lang="en-US" sz="22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t/>
            </a:r>
            <a:br>
              <a:rPr lang="en-US" sz="22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br>
            <a:r>
              <a:rPr lang="en-US" sz="22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t/>
            </a:r>
            <a:br>
              <a:rPr lang="en-US" sz="22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br>
            <a:r>
              <a:rPr lang="en-US" sz="22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t/>
            </a:r>
            <a:br>
              <a:rPr lang="en-US" sz="22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br>
            <a:r>
              <a:rPr lang="en-US" sz="22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t/>
            </a:r>
            <a:br>
              <a:rPr lang="en-US" sz="22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br>
            <a:r>
              <a:rPr lang="en-US" sz="22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t/>
            </a:r>
            <a:br>
              <a:rPr lang="en-US" sz="22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br>
            <a:r>
              <a:rPr lang="en-US" sz="22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t/>
            </a:r>
            <a:br>
              <a:rPr lang="en-US" sz="22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br>
            <a:r>
              <a:rPr lang="en-US" sz="22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t/>
            </a:r>
            <a:br>
              <a:rPr lang="en-US" sz="22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br>
            <a:r>
              <a:rPr lang="en-US" sz="22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t/>
            </a:r>
            <a:br>
              <a:rPr lang="en-US" sz="22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br>
            <a:r>
              <a:rPr lang="en-US" sz="22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t/>
            </a:r>
            <a:br>
              <a:rPr lang="en-US" sz="22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br>
            <a:r>
              <a:rPr lang="en-US" sz="22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t/>
            </a:r>
            <a:br>
              <a:rPr lang="en-US" sz="22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br>
            <a:r>
              <a:rPr lang="en-US" sz="22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t/>
            </a:r>
            <a:br>
              <a:rPr lang="en-US" sz="22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br>
            <a:r>
              <a:rPr lang="en-US" sz="22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t/>
            </a:r>
            <a:br>
              <a:rPr lang="en-US" sz="22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br>
            <a:r>
              <a:rPr lang="en-US" sz="22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t/>
            </a:r>
            <a:br>
              <a:rPr lang="en-US" sz="22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br>
            <a:r>
              <a:rPr lang="en-US" sz="22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t/>
            </a:r>
            <a:br>
              <a:rPr lang="en-US" sz="22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br>
            <a:r>
              <a:rPr lang="en-US" sz="22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t/>
            </a:r>
            <a:br>
              <a:rPr lang="en-US" sz="22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br>
            <a:r>
              <a:rPr lang="en-US" sz="22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t/>
            </a:r>
            <a:br>
              <a:rPr lang="en-US" sz="22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br>
            <a:r>
              <a:rPr lang="en-US" sz="22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t>                                     </a:t>
            </a:r>
            <a:br>
              <a:rPr lang="en-US" sz="22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br>
            <a:r>
              <a:rPr lang="en-US" sz="22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t/>
            </a:r>
            <a:br>
              <a:rPr lang="en-US" sz="22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br>
            <a:r>
              <a:rPr lang="en-US" sz="22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t> </a:t>
            </a:r>
            <a:br>
              <a:rPr lang="en-US" sz="22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br>
            <a:r>
              <a:rPr lang="en-US" sz="22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t/>
            </a:r>
            <a:br>
              <a:rPr lang="en-US" sz="22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br>
            <a:r>
              <a:rPr lang="en-US" sz="22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t>          </a:t>
            </a:r>
            <a:r>
              <a:rPr lang="en-US" sz="3600" b="1" dirty="0" smtClean="0">
                <a:ln w="1905"/>
                <a:solidFill>
                  <a:srgbClr val="C00000"/>
                </a:solidFill>
                <a:effectLst>
                  <a:innerShdw blurRad="69850" dist="43180" dir="5400000">
                    <a:srgbClr val="000000">
                      <a:alpha val="65000"/>
                    </a:srgbClr>
                  </a:innerShdw>
                </a:effectLst>
                <a:latin typeface="Bauhaus 93" pitchFamily="82" charset="0"/>
                <a:cs typeface="Calibri" pitchFamily="34" charset="0"/>
              </a:rPr>
              <a:t>Objectives of  The Initiative </a:t>
            </a:r>
            <a:r>
              <a:rPr lang="en-US" sz="36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t/>
            </a:r>
            <a:br>
              <a:rPr lang="en-US" sz="36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br>
            <a:r>
              <a:rPr lang="en-US" sz="18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t/>
            </a:r>
            <a:br>
              <a:rPr lang="en-US" sz="18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br>
            <a:r>
              <a:rPr lang="en-US" sz="2400" b="1" dirty="0" smtClean="0">
                <a:ln w="1905"/>
                <a:solidFill>
                  <a:srgbClr val="00B050"/>
                </a:solidFill>
                <a:effectLst>
                  <a:innerShdw blurRad="69850" dist="43180" dir="5400000">
                    <a:srgbClr val="000000">
                      <a:alpha val="65000"/>
                    </a:srgbClr>
                  </a:innerShdw>
                </a:effectLst>
                <a:latin typeface="Calibri" pitchFamily="34" charset="0"/>
                <a:cs typeface="Calibri" pitchFamily="34" charset="0"/>
              </a:rPr>
              <a:t>1. </a:t>
            </a:r>
            <a:r>
              <a:rPr lang="en-US" sz="2400" b="1" dirty="0" smtClean="0">
                <a:ln w="1905"/>
                <a:solidFill>
                  <a:srgbClr val="00B050"/>
                </a:solidFill>
                <a:effectLst>
                  <a:innerShdw blurRad="69850" dist="43180" dir="5400000">
                    <a:srgbClr val="000000">
                      <a:alpha val="65000"/>
                    </a:srgbClr>
                  </a:innerShdw>
                </a:effectLst>
                <a:latin typeface="Aharoni" pitchFamily="2" charset="-79"/>
                <a:cs typeface="Aharoni" pitchFamily="2" charset="-79"/>
              </a:rPr>
              <a:t>Minimizing </a:t>
            </a:r>
            <a:r>
              <a:rPr lang="en-US" sz="2400" b="1" dirty="0" smtClean="0">
                <a:ln w="1905"/>
                <a:solidFill>
                  <a:schemeClr val="tx1"/>
                </a:solidFill>
                <a:effectLst>
                  <a:innerShdw blurRad="69850" dist="43180" dir="5400000">
                    <a:srgbClr val="000000">
                      <a:alpha val="65000"/>
                    </a:srgbClr>
                  </a:innerShdw>
                </a:effectLst>
                <a:latin typeface="Aharoni" pitchFamily="2" charset="-79"/>
                <a:cs typeface="Aharoni" pitchFamily="2" charset="-79"/>
              </a:rPr>
              <a:t>out-of-pocket </a:t>
            </a:r>
            <a:r>
              <a:rPr lang="en-US" sz="2400" b="1" dirty="0" smtClean="0">
                <a:ln w="1905"/>
                <a:solidFill>
                  <a:srgbClr val="00B050"/>
                </a:solidFill>
                <a:effectLst>
                  <a:innerShdw blurRad="69850" dist="43180" dir="5400000">
                    <a:srgbClr val="000000">
                      <a:alpha val="65000"/>
                    </a:srgbClr>
                  </a:innerShdw>
                </a:effectLst>
                <a:latin typeface="Aharoni" pitchFamily="2" charset="-79"/>
                <a:cs typeface="Aharoni" pitchFamily="2" charset="-79"/>
              </a:rPr>
              <a:t> expenses of  patients </a:t>
            </a:r>
            <a:br>
              <a:rPr lang="en-US" sz="2400" b="1" dirty="0" smtClean="0">
                <a:ln w="1905"/>
                <a:solidFill>
                  <a:srgbClr val="00B050"/>
                </a:solidFill>
                <a:effectLst>
                  <a:innerShdw blurRad="69850" dist="43180" dir="5400000">
                    <a:srgbClr val="000000">
                      <a:alpha val="65000"/>
                    </a:srgbClr>
                  </a:innerShdw>
                </a:effectLst>
                <a:latin typeface="Aharoni" pitchFamily="2" charset="-79"/>
                <a:cs typeface="Aharoni" pitchFamily="2" charset="-79"/>
              </a:rPr>
            </a:br>
            <a:r>
              <a:rPr lang="en-US" sz="2400" b="1" dirty="0" smtClean="0">
                <a:ln w="1905"/>
                <a:solidFill>
                  <a:srgbClr val="00B050"/>
                </a:solidFill>
                <a:effectLst>
                  <a:innerShdw blurRad="69850" dist="43180" dir="5400000">
                    <a:srgbClr val="000000">
                      <a:alpha val="65000"/>
                    </a:srgbClr>
                  </a:innerShdw>
                </a:effectLst>
                <a:latin typeface="Aharoni" pitchFamily="2" charset="-79"/>
                <a:cs typeface="Aharoni" pitchFamily="2" charset="-79"/>
              </a:rPr>
              <a:t>    coming to Government Hospitals by </a:t>
            </a:r>
            <a:br>
              <a:rPr lang="en-US" sz="2400" b="1" dirty="0" smtClean="0">
                <a:ln w="1905"/>
                <a:solidFill>
                  <a:srgbClr val="00B050"/>
                </a:solidFill>
                <a:effectLst>
                  <a:innerShdw blurRad="69850" dist="43180" dir="5400000">
                    <a:srgbClr val="000000">
                      <a:alpha val="65000"/>
                    </a:srgbClr>
                  </a:innerShdw>
                </a:effectLst>
                <a:latin typeface="Aharoni" pitchFamily="2" charset="-79"/>
                <a:cs typeface="Aharoni" pitchFamily="2" charset="-79"/>
              </a:rPr>
            </a:br>
            <a:r>
              <a:rPr lang="en-US" sz="1800" b="1" dirty="0" smtClean="0">
                <a:ln w="1905"/>
                <a:solidFill>
                  <a:schemeClr val="accent6">
                    <a:lumMod val="50000"/>
                  </a:schemeClr>
                </a:solidFill>
                <a:effectLst>
                  <a:innerShdw blurRad="69850" dist="43180" dir="5400000">
                    <a:srgbClr val="000000">
                      <a:alpha val="65000"/>
                    </a:srgbClr>
                  </a:innerShdw>
                </a:effectLst>
                <a:latin typeface="Aharoni" pitchFamily="2" charset="-79"/>
                <a:cs typeface="Aharoni" pitchFamily="2" charset="-79"/>
              </a:rPr>
              <a:t>       </a:t>
            </a:r>
            <a:r>
              <a:rPr lang="en-US" sz="18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t> </a:t>
            </a:r>
            <a:r>
              <a:rPr lang="en-US" sz="22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t>    </a:t>
            </a:r>
            <a:r>
              <a:rPr lang="en-US" sz="2200" b="1" dirty="0" smtClean="0">
                <a:ln w="1905"/>
                <a:solidFill>
                  <a:srgbClr val="C00000"/>
                </a:solidFill>
                <a:effectLst>
                  <a:innerShdw blurRad="69850" dist="43180" dir="5400000">
                    <a:srgbClr val="000000">
                      <a:alpha val="65000"/>
                    </a:srgbClr>
                  </a:innerShdw>
                </a:effectLst>
                <a:latin typeface="Calibri" pitchFamily="34" charset="0"/>
                <a:cs typeface="Calibri" pitchFamily="34" charset="0"/>
              </a:rPr>
              <a:t>a.</a:t>
            </a:r>
            <a:r>
              <a:rPr lang="en-US" sz="22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t> </a:t>
            </a:r>
            <a:r>
              <a:rPr lang="en-US" sz="27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t> </a:t>
            </a:r>
            <a:r>
              <a:rPr lang="en-US" sz="2700" b="1" dirty="0" smtClean="0">
                <a:ln w="1905"/>
                <a:solidFill>
                  <a:srgbClr val="C00000"/>
                </a:solidFill>
                <a:effectLst>
                  <a:innerShdw blurRad="69850" dist="43180" dir="5400000">
                    <a:srgbClr val="000000">
                      <a:alpha val="65000"/>
                    </a:srgbClr>
                  </a:innerShdw>
                </a:effectLst>
                <a:latin typeface="Calibri" pitchFamily="34" charset="0"/>
                <a:cs typeface="Calibri" pitchFamily="34" charset="0"/>
              </a:rPr>
              <a:t>Strengthening free distribution scheme of drugs</a:t>
            </a:r>
            <a:br>
              <a:rPr lang="en-US" sz="2700" b="1" dirty="0" smtClean="0">
                <a:ln w="1905"/>
                <a:solidFill>
                  <a:srgbClr val="C00000"/>
                </a:solidFill>
                <a:effectLst>
                  <a:innerShdw blurRad="69850" dist="43180" dir="5400000">
                    <a:srgbClr val="000000">
                      <a:alpha val="65000"/>
                    </a:srgbClr>
                  </a:innerShdw>
                </a:effectLst>
                <a:latin typeface="Calibri" pitchFamily="34" charset="0"/>
                <a:cs typeface="Calibri" pitchFamily="34" charset="0"/>
              </a:rPr>
            </a:br>
            <a:r>
              <a:rPr lang="en-US" sz="2700" b="1" dirty="0" smtClean="0">
                <a:ln w="1905"/>
                <a:solidFill>
                  <a:srgbClr val="C00000"/>
                </a:solidFill>
                <a:effectLst>
                  <a:innerShdw blurRad="69850" dist="43180" dir="5400000">
                    <a:srgbClr val="000000">
                      <a:alpha val="65000"/>
                    </a:srgbClr>
                  </a:innerShdw>
                </a:effectLst>
                <a:latin typeface="Calibri" pitchFamily="34" charset="0"/>
                <a:cs typeface="Calibri" pitchFamily="34" charset="0"/>
              </a:rPr>
              <a:t>         b. Developing FPMS as a Secondary Source  of supply</a:t>
            </a:r>
            <a:br>
              <a:rPr lang="en-US" sz="2700" b="1" dirty="0" smtClean="0">
                <a:ln w="1905"/>
                <a:solidFill>
                  <a:srgbClr val="C00000"/>
                </a:solidFill>
                <a:effectLst>
                  <a:innerShdw blurRad="69850" dist="43180" dir="5400000">
                    <a:srgbClr val="000000">
                      <a:alpha val="65000"/>
                    </a:srgbClr>
                  </a:innerShdw>
                </a:effectLst>
                <a:latin typeface="Calibri" pitchFamily="34" charset="0"/>
                <a:cs typeface="Calibri" pitchFamily="34" charset="0"/>
              </a:rPr>
            </a:br>
            <a:r>
              <a:rPr lang="en-US" sz="2700" b="1" dirty="0" smtClean="0">
                <a:ln w="1905"/>
                <a:solidFill>
                  <a:srgbClr val="C00000"/>
                </a:solidFill>
                <a:effectLst>
                  <a:innerShdw blurRad="69850" dist="43180" dir="5400000">
                    <a:srgbClr val="000000">
                      <a:alpha val="65000"/>
                    </a:srgbClr>
                  </a:innerShdw>
                </a:effectLst>
                <a:latin typeface="Calibri" pitchFamily="34" charset="0"/>
                <a:cs typeface="Calibri" pitchFamily="34" charset="0"/>
              </a:rPr>
              <a:t>              that would dispense drugs  at  high discount</a:t>
            </a:r>
            <a:br>
              <a:rPr lang="en-US" sz="2700" b="1" dirty="0" smtClean="0">
                <a:ln w="1905"/>
                <a:solidFill>
                  <a:srgbClr val="C00000"/>
                </a:solidFill>
                <a:effectLst>
                  <a:innerShdw blurRad="69850" dist="43180" dir="5400000">
                    <a:srgbClr val="000000">
                      <a:alpha val="65000"/>
                    </a:srgbClr>
                  </a:innerShdw>
                </a:effectLst>
                <a:latin typeface="Calibri" pitchFamily="34" charset="0"/>
                <a:cs typeface="Calibri" pitchFamily="34" charset="0"/>
              </a:rPr>
            </a:br>
            <a:r>
              <a:rPr lang="en-US" sz="22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t/>
            </a:r>
            <a:br>
              <a:rPr lang="en-US" sz="22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br>
            <a:r>
              <a:rPr lang="en-US" sz="22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t>  </a:t>
            </a:r>
            <a:r>
              <a:rPr lang="en-US" sz="2700" b="1" dirty="0" smtClean="0">
                <a:ln w="1905"/>
                <a:solidFill>
                  <a:srgbClr val="00B050"/>
                </a:solidFill>
                <a:effectLst>
                  <a:innerShdw blurRad="69850" dist="43180" dir="5400000">
                    <a:srgbClr val="000000">
                      <a:alpha val="65000"/>
                    </a:srgbClr>
                  </a:innerShdw>
                </a:effectLst>
                <a:latin typeface="Aharoni" pitchFamily="2" charset="-79"/>
                <a:cs typeface="Aharoni" pitchFamily="2" charset="-79"/>
              </a:rPr>
              <a:t>2</a:t>
            </a:r>
            <a:r>
              <a:rPr lang="en-US" sz="2700" b="1" dirty="0" smtClean="0">
                <a:ln w="1905"/>
                <a:solidFill>
                  <a:schemeClr val="accent6">
                    <a:lumMod val="50000"/>
                  </a:schemeClr>
                </a:solidFill>
                <a:effectLst>
                  <a:innerShdw blurRad="69850" dist="43180" dir="5400000">
                    <a:srgbClr val="000000">
                      <a:alpha val="65000"/>
                    </a:srgbClr>
                  </a:innerShdw>
                </a:effectLst>
                <a:latin typeface="Aharoni" pitchFamily="2" charset="-79"/>
                <a:cs typeface="Aharoni" pitchFamily="2" charset="-79"/>
              </a:rPr>
              <a:t>.</a:t>
            </a:r>
            <a:r>
              <a:rPr lang="en-US" sz="2200" b="1" dirty="0" smtClean="0">
                <a:ln w="1905"/>
                <a:solidFill>
                  <a:schemeClr val="accent6">
                    <a:lumMod val="50000"/>
                  </a:schemeClr>
                </a:solidFill>
                <a:effectLst>
                  <a:innerShdw blurRad="69850" dist="43180" dir="5400000">
                    <a:srgbClr val="000000">
                      <a:alpha val="65000"/>
                    </a:srgbClr>
                  </a:innerShdw>
                </a:effectLst>
                <a:latin typeface="Aharoni" pitchFamily="2" charset="-79"/>
                <a:cs typeface="Aharoni" pitchFamily="2" charset="-79"/>
              </a:rPr>
              <a:t>  </a:t>
            </a:r>
            <a:r>
              <a:rPr lang="en-US" sz="2400" b="1" dirty="0" smtClean="0">
                <a:ln w="1905"/>
                <a:solidFill>
                  <a:srgbClr val="00B050"/>
                </a:solidFill>
                <a:effectLst>
                  <a:innerShdw blurRad="69850" dist="43180" dir="5400000">
                    <a:srgbClr val="000000">
                      <a:alpha val="65000"/>
                    </a:srgbClr>
                  </a:innerShdw>
                </a:effectLst>
                <a:latin typeface="Aharoni" pitchFamily="2" charset="-79"/>
                <a:cs typeface="Aharoni" pitchFamily="2" charset="-79"/>
              </a:rPr>
              <a:t>Providing value for </a:t>
            </a:r>
            <a:r>
              <a:rPr lang="en-US" sz="2400" b="1" dirty="0" smtClean="0">
                <a:ln w="1905"/>
                <a:solidFill>
                  <a:srgbClr val="7030A0"/>
                </a:solidFill>
                <a:effectLst>
                  <a:innerShdw blurRad="69850" dist="43180" dir="5400000">
                    <a:srgbClr val="000000">
                      <a:alpha val="65000"/>
                    </a:srgbClr>
                  </a:innerShdw>
                </a:effectLst>
                <a:latin typeface="Aharoni" pitchFamily="2" charset="-79"/>
                <a:cs typeface="Aharoni" pitchFamily="2" charset="-79"/>
              </a:rPr>
              <a:t>public money </a:t>
            </a:r>
            <a:r>
              <a:rPr lang="en-US" sz="2400" b="1" dirty="0" smtClean="0">
                <a:ln w="1905"/>
                <a:solidFill>
                  <a:srgbClr val="00B050"/>
                </a:solidFill>
                <a:effectLst>
                  <a:innerShdw blurRad="69850" dist="43180" dir="5400000">
                    <a:srgbClr val="000000">
                      <a:alpha val="65000"/>
                    </a:srgbClr>
                  </a:innerShdw>
                </a:effectLst>
                <a:latin typeface="Aharoni" pitchFamily="2" charset="-79"/>
                <a:cs typeface="Aharoni" pitchFamily="2" charset="-79"/>
              </a:rPr>
              <a:t>spent on Drugs by</a:t>
            </a:r>
            <a:br>
              <a:rPr lang="en-US" sz="2400" b="1" dirty="0" smtClean="0">
                <a:ln w="1905"/>
                <a:solidFill>
                  <a:srgbClr val="00B050"/>
                </a:solidFill>
                <a:effectLst>
                  <a:innerShdw blurRad="69850" dist="43180" dir="5400000">
                    <a:srgbClr val="000000">
                      <a:alpha val="65000"/>
                    </a:srgbClr>
                  </a:innerShdw>
                </a:effectLst>
                <a:latin typeface="Aharoni" pitchFamily="2" charset="-79"/>
                <a:cs typeface="Aharoni" pitchFamily="2" charset="-79"/>
              </a:rPr>
            </a:br>
            <a:r>
              <a:rPr lang="en-US" sz="2400" b="1" dirty="0" smtClean="0">
                <a:ln w="1905"/>
                <a:solidFill>
                  <a:srgbClr val="00B050"/>
                </a:solidFill>
                <a:effectLst>
                  <a:innerShdw blurRad="69850" dist="43180" dir="5400000">
                    <a:srgbClr val="000000">
                      <a:alpha val="65000"/>
                    </a:srgbClr>
                  </a:innerShdw>
                </a:effectLst>
                <a:latin typeface="Calibri" pitchFamily="34" charset="0"/>
                <a:cs typeface="Calibri" pitchFamily="34" charset="0"/>
              </a:rPr>
              <a:t>          </a:t>
            </a:r>
            <a:r>
              <a:rPr lang="en-US" sz="2400" b="1" dirty="0" smtClean="0">
                <a:ln w="1905"/>
                <a:solidFill>
                  <a:srgbClr val="C00000"/>
                </a:solidFill>
                <a:effectLst>
                  <a:innerShdw blurRad="69850" dist="43180" dir="5400000">
                    <a:srgbClr val="000000">
                      <a:alpha val="65000"/>
                    </a:srgbClr>
                  </a:innerShdw>
                </a:effectLst>
                <a:latin typeface="Calibri" pitchFamily="34" charset="0"/>
                <a:cs typeface="Calibri" pitchFamily="34" charset="0"/>
              </a:rPr>
              <a:t>a. </a:t>
            </a:r>
            <a:r>
              <a:rPr lang="en-US" sz="2700" b="1" dirty="0" smtClean="0">
                <a:ln w="1905"/>
                <a:solidFill>
                  <a:srgbClr val="C00000"/>
                </a:solidFill>
                <a:effectLst>
                  <a:innerShdw blurRad="69850" dist="43180" dir="5400000">
                    <a:srgbClr val="000000">
                      <a:alpha val="65000"/>
                    </a:srgbClr>
                  </a:innerShdw>
                </a:effectLst>
                <a:latin typeface="Calibri" pitchFamily="34" charset="0"/>
                <a:cs typeface="Calibri" pitchFamily="34" charset="0"/>
              </a:rPr>
              <a:t> increasing transparency in procurement</a:t>
            </a:r>
            <a:br>
              <a:rPr lang="en-US" sz="2700" b="1" dirty="0" smtClean="0">
                <a:ln w="1905"/>
                <a:solidFill>
                  <a:srgbClr val="C00000"/>
                </a:solidFill>
                <a:effectLst>
                  <a:innerShdw blurRad="69850" dist="43180" dir="5400000">
                    <a:srgbClr val="000000">
                      <a:alpha val="65000"/>
                    </a:srgbClr>
                  </a:innerShdw>
                </a:effectLst>
                <a:latin typeface="Calibri" pitchFamily="34" charset="0"/>
                <a:cs typeface="Calibri" pitchFamily="34" charset="0"/>
              </a:rPr>
            </a:br>
            <a:r>
              <a:rPr lang="en-US" sz="2700" b="1" dirty="0" smtClean="0">
                <a:ln w="1905"/>
                <a:solidFill>
                  <a:srgbClr val="C00000"/>
                </a:solidFill>
                <a:effectLst>
                  <a:innerShdw blurRad="69850" dist="43180" dir="5400000">
                    <a:srgbClr val="000000">
                      <a:alpha val="65000"/>
                    </a:srgbClr>
                  </a:innerShdw>
                </a:effectLst>
                <a:latin typeface="Calibri" pitchFamily="34" charset="0"/>
                <a:cs typeface="Calibri" pitchFamily="34" charset="0"/>
              </a:rPr>
              <a:t>         b.  Maintaining  quality,  and </a:t>
            </a:r>
            <a:br>
              <a:rPr lang="en-US" sz="2700" b="1" dirty="0" smtClean="0">
                <a:ln w="1905"/>
                <a:solidFill>
                  <a:srgbClr val="C00000"/>
                </a:solidFill>
                <a:effectLst>
                  <a:innerShdw blurRad="69850" dist="43180" dir="5400000">
                    <a:srgbClr val="000000">
                      <a:alpha val="65000"/>
                    </a:srgbClr>
                  </a:innerShdw>
                </a:effectLst>
                <a:latin typeface="Calibri" pitchFamily="34" charset="0"/>
                <a:cs typeface="Calibri" pitchFamily="34" charset="0"/>
              </a:rPr>
            </a:br>
            <a:r>
              <a:rPr lang="en-US" sz="2700" b="1" dirty="0" smtClean="0">
                <a:ln w="1905"/>
                <a:solidFill>
                  <a:srgbClr val="C00000"/>
                </a:solidFill>
                <a:effectLst>
                  <a:innerShdw blurRad="69850" dist="43180" dir="5400000">
                    <a:srgbClr val="000000">
                      <a:alpha val="65000"/>
                    </a:srgbClr>
                  </a:innerShdw>
                </a:effectLst>
                <a:latin typeface="Calibri" pitchFamily="34" charset="0"/>
                <a:cs typeface="Calibri" pitchFamily="34" charset="0"/>
              </a:rPr>
              <a:t>         c.   Enhancing accountability at all tiers. </a:t>
            </a:r>
            <a:br>
              <a:rPr lang="en-US" sz="2700" b="1" dirty="0" smtClean="0">
                <a:ln w="1905"/>
                <a:solidFill>
                  <a:srgbClr val="C00000"/>
                </a:solidFill>
                <a:effectLst>
                  <a:innerShdw blurRad="69850" dist="43180" dir="5400000">
                    <a:srgbClr val="000000">
                      <a:alpha val="65000"/>
                    </a:srgbClr>
                  </a:innerShdw>
                </a:effectLst>
                <a:latin typeface="Calibri" pitchFamily="34" charset="0"/>
                <a:cs typeface="Calibri" pitchFamily="34" charset="0"/>
              </a:rPr>
            </a:br>
            <a:r>
              <a:rPr lang="en-US" sz="27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t/>
            </a:r>
            <a:br>
              <a:rPr lang="en-US" sz="27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br>
            <a:r>
              <a:rPr lang="en-US" sz="22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t/>
            </a:r>
            <a:br>
              <a:rPr lang="en-US" sz="22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br>
            <a:r>
              <a:rPr lang="en-US" sz="22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t/>
            </a:r>
            <a:br>
              <a:rPr lang="en-US" sz="22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br>
            <a:r>
              <a:rPr lang="en-US" sz="22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t>                  </a:t>
            </a:r>
            <a:r>
              <a:rPr lang="en-US" sz="3600" b="1" dirty="0" smtClean="0">
                <a:ln w="1905"/>
                <a:solidFill>
                  <a:srgbClr val="C00000"/>
                </a:solidFill>
                <a:effectLst>
                  <a:innerShdw blurRad="69850" dist="43180" dir="5400000">
                    <a:srgbClr val="000000">
                      <a:alpha val="65000"/>
                    </a:srgbClr>
                  </a:innerShdw>
                </a:effectLst>
                <a:latin typeface="Bauhaus 93" pitchFamily="82" charset="0"/>
                <a:cs typeface="Calibri" pitchFamily="34" charset="0"/>
              </a:rPr>
              <a:t/>
            </a:r>
            <a:br>
              <a:rPr lang="en-US" sz="3600" b="1" dirty="0" smtClean="0">
                <a:ln w="1905"/>
                <a:solidFill>
                  <a:srgbClr val="C00000"/>
                </a:solidFill>
                <a:effectLst>
                  <a:innerShdw blurRad="69850" dist="43180" dir="5400000">
                    <a:srgbClr val="000000">
                      <a:alpha val="65000"/>
                    </a:srgbClr>
                  </a:innerShdw>
                </a:effectLst>
                <a:latin typeface="Bauhaus 93" pitchFamily="82" charset="0"/>
                <a:cs typeface="Calibri" pitchFamily="34" charset="0"/>
              </a:rPr>
            </a:br>
            <a:r>
              <a:rPr lang="en-US" sz="22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t/>
            </a:r>
            <a:br>
              <a:rPr lang="en-US" sz="2200" b="1" dirty="0" smtClean="0">
                <a:ln w="1905"/>
                <a:solidFill>
                  <a:schemeClr val="accent6">
                    <a:lumMod val="50000"/>
                  </a:schemeClr>
                </a:solidFill>
                <a:effectLst>
                  <a:innerShdw blurRad="69850" dist="43180" dir="5400000">
                    <a:srgbClr val="000000">
                      <a:alpha val="65000"/>
                    </a:srgbClr>
                  </a:innerShdw>
                </a:effectLst>
                <a:latin typeface="Calibri" pitchFamily="34" charset="0"/>
                <a:cs typeface="Calibri" pitchFamily="34" charset="0"/>
              </a:rPr>
            </a:br>
            <a:r>
              <a:rPr lang="en-US" sz="2400" b="1" dirty="0" smtClean="0">
                <a:ln w="1905"/>
                <a:solidFill>
                  <a:srgbClr val="C00000"/>
                </a:solidFill>
                <a:effectLst>
                  <a:innerShdw blurRad="69850" dist="43180" dir="5400000">
                    <a:srgbClr val="000000">
                      <a:alpha val="65000"/>
                    </a:srgbClr>
                  </a:innerShdw>
                </a:effectLst>
                <a:latin typeface="Bauhaus 93" pitchFamily="82" charset="0"/>
                <a:cs typeface="Calibri" pitchFamily="34" charset="0"/>
              </a:rPr>
              <a:t> </a:t>
            </a:r>
            <a:br>
              <a:rPr lang="en-US" sz="2400" b="1" dirty="0" smtClean="0">
                <a:ln w="1905"/>
                <a:solidFill>
                  <a:srgbClr val="C00000"/>
                </a:solidFill>
                <a:effectLst>
                  <a:innerShdw blurRad="69850" dist="43180" dir="5400000">
                    <a:srgbClr val="000000">
                      <a:alpha val="65000"/>
                    </a:srgbClr>
                  </a:innerShdw>
                </a:effectLst>
                <a:latin typeface="Bauhaus 93" pitchFamily="82" charset="0"/>
                <a:cs typeface="Calibri" pitchFamily="34" charset="0"/>
              </a:rPr>
            </a:br>
            <a:r>
              <a:rPr lang="en-GB" b="1" spc="150" dirty="0" smtClean="0">
                <a:ln w="11430"/>
                <a:solidFill>
                  <a:srgbClr val="00B050"/>
                </a:solidFill>
                <a:effectLst>
                  <a:outerShdw blurRad="25400" algn="tl" rotWithShape="0">
                    <a:srgbClr val="000000">
                      <a:alpha val="43000"/>
                    </a:srgbClr>
                  </a:outerShdw>
                </a:effectLst>
              </a:rPr>
              <a:t/>
            </a:r>
            <a:br>
              <a:rPr lang="en-GB" b="1" spc="150" dirty="0" smtClean="0">
                <a:ln w="11430"/>
                <a:solidFill>
                  <a:srgbClr val="00B050"/>
                </a:solidFill>
                <a:effectLst>
                  <a:outerShdw blurRad="25400" algn="tl" rotWithShape="0">
                    <a:srgbClr val="000000">
                      <a:alpha val="43000"/>
                    </a:srgbClr>
                  </a:outerShdw>
                </a:effectLst>
              </a:rPr>
            </a:br>
            <a:endParaRPr lang="en-GB" b="1" spc="0" dirty="0">
              <a:ln/>
              <a:solidFill>
                <a:srgbClr val="00B050"/>
              </a:solidFill>
              <a:effectLst/>
            </a:endParaRPr>
          </a:p>
        </p:txBody>
      </p:sp>
    </p:spTree>
    <p:extLst>
      <p:ext uri="{BB962C8B-B14F-4D97-AF65-F5344CB8AC3E}">
        <p14:creationId xmlns:p14="http://schemas.microsoft.com/office/powerpoint/2010/main" xmlns="" val="3248167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533400"/>
            <a:ext cx="8229600" cy="5235352"/>
          </a:xfrm>
        </p:spPr>
        <p:txBody>
          <a:bodyPr>
            <a:normAutofit fontScale="77500" lnSpcReduction="20000"/>
          </a:bodyPr>
          <a:lstStyle/>
          <a:p>
            <a:pPr marL="625475" indent="-625475">
              <a:buNone/>
              <a:defRPr/>
            </a:pPr>
            <a:r>
              <a:rPr lang="en-IN" sz="3600" b="1" dirty="0" smtClean="0">
                <a:ln/>
                <a:solidFill>
                  <a:srgbClr val="C00000"/>
                </a:solidFill>
                <a:latin typeface="Bauhaus 93" pitchFamily="82" charset="0"/>
              </a:rPr>
              <a:t>                            </a:t>
            </a:r>
            <a:r>
              <a:rPr lang="en-IN" sz="4600" b="1" dirty="0" smtClean="0">
                <a:ln/>
                <a:solidFill>
                  <a:srgbClr val="C00000"/>
                </a:solidFill>
                <a:latin typeface="Bauhaus 93" pitchFamily="82" charset="0"/>
              </a:rPr>
              <a:t>CHALLENGES (1)</a:t>
            </a:r>
            <a:endParaRPr lang="en-US" sz="4600" b="1" dirty="0" smtClean="0">
              <a:ln w="1905"/>
              <a:solidFill>
                <a:schemeClr val="accent6">
                  <a:lumMod val="50000"/>
                </a:schemeClr>
              </a:solidFill>
              <a:effectLst>
                <a:innerShdw blurRad="69850" dist="43180" dir="5400000">
                  <a:srgbClr val="000000">
                    <a:alpha val="65000"/>
                  </a:srgbClr>
                </a:innerShdw>
              </a:effectLst>
            </a:endParaRPr>
          </a:p>
          <a:p>
            <a:pPr marL="625475" indent="-625475">
              <a:defRPr/>
            </a:pPr>
            <a:endParaRPr lang="en-US" sz="3600" b="1" dirty="0" smtClean="0">
              <a:ln w="1905"/>
              <a:solidFill>
                <a:schemeClr val="accent6">
                  <a:lumMod val="50000"/>
                </a:schemeClr>
              </a:solidFill>
              <a:effectLst>
                <a:innerShdw blurRad="69850" dist="43180" dir="5400000">
                  <a:srgbClr val="000000">
                    <a:alpha val="65000"/>
                  </a:srgbClr>
                </a:innerShdw>
              </a:effectLst>
            </a:endParaRPr>
          </a:p>
          <a:p>
            <a:pPr marL="625475" indent="-625475">
              <a:buFont typeface="Wingdings" pitchFamily="2" charset="2"/>
              <a:buChar char="Ø"/>
              <a:defRPr/>
            </a:pPr>
            <a:r>
              <a:rPr lang="en-US" sz="3600" b="1" dirty="0" smtClean="0">
                <a:ln w="1905"/>
                <a:solidFill>
                  <a:schemeClr val="accent6">
                    <a:lumMod val="50000"/>
                  </a:schemeClr>
                </a:solidFill>
                <a:effectLst>
                  <a:innerShdw blurRad="69850" dist="43180" dir="5400000">
                    <a:srgbClr val="000000">
                      <a:alpha val="65000"/>
                    </a:srgbClr>
                  </a:innerShdw>
                </a:effectLst>
                <a:latin typeface="Aharoni" pitchFamily="2" charset="-79"/>
                <a:cs typeface="Aharoni" pitchFamily="2" charset="-79"/>
              </a:rPr>
              <a:t>People in West Bengal largely depend on public health care system run by the State Government. </a:t>
            </a:r>
          </a:p>
          <a:p>
            <a:pPr marL="625475" indent="-625475">
              <a:buFont typeface="Wingdings" pitchFamily="2" charset="2"/>
              <a:buChar char="Ø"/>
              <a:defRPr/>
            </a:pPr>
            <a:endParaRPr lang="en-US" sz="3600" b="1" dirty="0" smtClean="0">
              <a:ln w="1905"/>
              <a:solidFill>
                <a:schemeClr val="accent6">
                  <a:lumMod val="50000"/>
                </a:schemeClr>
              </a:solidFill>
              <a:effectLst>
                <a:innerShdw blurRad="69850" dist="43180" dir="5400000">
                  <a:srgbClr val="000000">
                    <a:alpha val="65000"/>
                  </a:srgbClr>
                </a:innerShdw>
              </a:effectLst>
              <a:latin typeface="Aharoni" pitchFamily="2" charset="-79"/>
              <a:cs typeface="Aharoni" pitchFamily="2" charset="-79"/>
            </a:endParaRPr>
          </a:p>
          <a:p>
            <a:pPr marL="625475" indent="-625475" algn="just">
              <a:buFont typeface="Wingdings" pitchFamily="2" charset="2"/>
              <a:buChar char="Ø"/>
              <a:defRPr/>
            </a:pPr>
            <a:r>
              <a:rPr lang="en-US" sz="3600" b="1" dirty="0" smtClean="0">
                <a:ln w="1905"/>
                <a:solidFill>
                  <a:schemeClr val="accent6">
                    <a:lumMod val="50000"/>
                  </a:schemeClr>
                </a:solidFill>
                <a:effectLst>
                  <a:innerShdw blurRad="69850" dist="43180" dir="5400000">
                    <a:srgbClr val="000000">
                      <a:alpha val="65000"/>
                    </a:srgbClr>
                  </a:innerShdw>
                </a:effectLst>
                <a:latin typeface="Aharoni" pitchFamily="2" charset="-79"/>
                <a:cs typeface="Aharoni" pitchFamily="2" charset="-79"/>
              </a:rPr>
              <a:t>The Government Healthcare Facilities take approximately 78% of the total patient load of the state.</a:t>
            </a:r>
          </a:p>
          <a:p>
            <a:pPr marL="625475" indent="-625475">
              <a:buFont typeface="Wingdings" pitchFamily="2" charset="2"/>
              <a:buChar char="Ø"/>
              <a:defRPr/>
            </a:pPr>
            <a:endParaRPr lang="en-US" sz="3600" b="1" dirty="0" smtClean="0">
              <a:ln w="1905"/>
              <a:solidFill>
                <a:schemeClr val="accent6">
                  <a:lumMod val="50000"/>
                </a:schemeClr>
              </a:solidFill>
              <a:effectLst>
                <a:innerShdw blurRad="69850" dist="43180" dir="5400000">
                  <a:srgbClr val="000000">
                    <a:alpha val="65000"/>
                  </a:srgbClr>
                </a:innerShdw>
              </a:effectLst>
              <a:latin typeface="Aharoni" pitchFamily="2" charset="-79"/>
              <a:cs typeface="Aharoni" pitchFamily="2" charset="-79"/>
            </a:endParaRPr>
          </a:p>
          <a:p>
            <a:pPr marL="625475" indent="-625475">
              <a:buFont typeface="Wingdings" pitchFamily="2" charset="2"/>
              <a:buChar char="Ø"/>
              <a:defRPr/>
            </a:pPr>
            <a:r>
              <a:rPr lang="en-US" sz="3600" b="1" dirty="0" smtClean="0">
                <a:ln w="1905"/>
                <a:solidFill>
                  <a:schemeClr val="accent6">
                    <a:lumMod val="50000"/>
                  </a:schemeClr>
                </a:solidFill>
                <a:effectLst>
                  <a:innerShdw blurRad="69850" dist="43180" dir="5400000">
                    <a:srgbClr val="000000">
                      <a:alpha val="65000"/>
                    </a:srgbClr>
                  </a:innerShdw>
                </a:effectLst>
                <a:latin typeface="Aharoni" pitchFamily="2" charset="-79"/>
                <a:cs typeface="Aharoni" pitchFamily="2" charset="-79"/>
              </a:rPr>
              <a:t>On an average, footfalls in Govt hospitals per year are of the order of 100 million. </a:t>
            </a:r>
          </a:p>
          <a:p>
            <a:pPr marL="625475" indent="-625475">
              <a:buNone/>
              <a:defRPr/>
            </a:pPr>
            <a:r>
              <a:rPr lang="en-US" sz="3600" b="1" dirty="0" smtClean="0">
                <a:ln w="1905"/>
                <a:solidFill>
                  <a:schemeClr val="accent6">
                    <a:lumMod val="50000"/>
                  </a:schemeClr>
                </a:solidFill>
                <a:effectLst>
                  <a:innerShdw blurRad="69850" dist="43180" dir="5400000">
                    <a:srgbClr val="000000">
                      <a:alpha val="65000"/>
                    </a:srgbClr>
                  </a:innerShdw>
                </a:effectLst>
                <a:latin typeface="Aharoni" pitchFamily="2" charset="-79"/>
                <a:cs typeface="Aharoni" pitchFamily="2" charset="-79"/>
              </a:rPr>
              <a:t>  </a:t>
            </a:r>
          </a:p>
          <a:p>
            <a:endParaRPr lang="en-GB" b="1" dirty="0">
              <a:ln w="1905"/>
              <a:solidFill>
                <a:schemeClr val="accent6">
                  <a:lumMod val="50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1852678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533400"/>
            <a:ext cx="8229600" cy="5235352"/>
          </a:xfrm>
        </p:spPr>
        <p:txBody>
          <a:bodyPr>
            <a:normAutofit fontScale="25000" lnSpcReduction="20000"/>
          </a:bodyPr>
          <a:lstStyle/>
          <a:p>
            <a:pPr marL="625475" indent="-625475">
              <a:buNone/>
              <a:defRPr/>
            </a:pPr>
            <a:r>
              <a:rPr lang="en-IN" sz="3600" b="1" dirty="0" smtClean="0">
                <a:ln/>
                <a:solidFill>
                  <a:srgbClr val="C00000"/>
                </a:solidFill>
                <a:latin typeface="Bauhaus 93" pitchFamily="82" charset="0"/>
              </a:rPr>
              <a:t>                                                                                     </a:t>
            </a:r>
            <a:r>
              <a:rPr lang="en-IN" sz="14400" b="1" dirty="0" smtClean="0">
                <a:ln/>
                <a:solidFill>
                  <a:srgbClr val="C00000"/>
                </a:solidFill>
                <a:latin typeface="Bauhaus 93" pitchFamily="82" charset="0"/>
              </a:rPr>
              <a:t>CHALLENGES (2)</a:t>
            </a:r>
            <a:endParaRPr lang="en-US" sz="14400" b="1" dirty="0" smtClean="0">
              <a:ln w="1905"/>
              <a:solidFill>
                <a:schemeClr val="accent6">
                  <a:lumMod val="50000"/>
                </a:schemeClr>
              </a:solidFill>
              <a:effectLst>
                <a:innerShdw blurRad="69850" dist="43180" dir="5400000">
                  <a:srgbClr val="000000">
                    <a:alpha val="65000"/>
                  </a:srgbClr>
                </a:innerShdw>
              </a:effectLst>
            </a:endParaRPr>
          </a:p>
          <a:p>
            <a:pPr marL="625475" indent="-625475" algn="just">
              <a:buNone/>
              <a:defRPr/>
            </a:pPr>
            <a:endParaRPr lang="en-US" sz="3600" b="1" dirty="0" smtClean="0">
              <a:ln w="1905"/>
              <a:solidFill>
                <a:schemeClr val="accent6">
                  <a:lumMod val="50000"/>
                </a:schemeClr>
              </a:solidFill>
              <a:effectLst>
                <a:innerShdw blurRad="69850" dist="43180" dir="5400000">
                  <a:srgbClr val="000000">
                    <a:alpha val="65000"/>
                  </a:srgbClr>
                </a:innerShdw>
              </a:effectLst>
            </a:endParaRPr>
          </a:p>
          <a:p>
            <a:pPr marL="625475" indent="-625475" algn="just">
              <a:buNone/>
              <a:defRPr/>
            </a:pPr>
            <a:r>
              <a:rPr lang="en-US" sz="3600" b="1" dirty="0" smtClean="0">
                <a:ln w="1905"/>
                <a:solidFill>
                  <a:schemeClr val="accent6">
                    <a:lumMod val="50000"/>
                  </a:schemeClr>
                </a:solidFill>
                <a:effectLst>
                  <a:innerShdw blurRad="69850" dist="43180" dir="5400000">
                    <a:srgbClr val="000000">
                      <a:alpha val="65000"/>
                    </a:srgbClr>
                  </a:innerShdw>
                </a:effectLst>
              </a:rPr>
              <a:t> </a:t>
            </a:r>
            <a:r>
              <a:rPr lang="en-US" sz="5100" b="1" dirty="0" smtClean="0">
                <a:ln w="1905"/>
                <a:solidFill>
                  <a:schemeClr val="accent6">
                    <a:lumMod val="50000"/>
                  </a:schemeClr>
                </a:solidFill>
                <a:effectLst>
                  <a:innerShdw blurRad="69850" dist="43180" dir="5400000">
                    <a:srgbClr val="000000">
                      <a:alpha val="65000"/>
                    </a:srgbClr>
                  </a:innerShdw>
                </a:effectLst>
              </a:rPr>
              <a:t> </a:t>
            </a:r>
            <a:endParaRPr lang="en-US" sz="8600" b="1" dirty="0" smtClean="0">
              <a:ln w="1905"/>
              <a:solidFill>
                <a:schemeClr val="accent6">
                  <a:lumMod val="50000"/>
                </a:schemeClr>
              </a:solidFill>
              <a:effectLst>
                <a:innerShdw blurRad="69850" dist="43180" dir="5400000">
                  <a:srgbClr val="000000">
                    <a:alpha val="65000"/>
                  </a:srgbClr>
                </a:innerShdw>
              </a:effectLst>
            </a:endParaRPr>
          </a:p>
          <a:p>
            <a:pPr marL="625475" indent="-625475" algn="just">
              <a:buFont typeface="Wingdings" pitchFamily="2" charset="2"/>
              <a:buChar char="Ø"/>
              <a:defRPr/>
            </a:pPr>
            <a:r>
              <a:rPr lang="en-US" sz="9600" b="1" dirty="0" smtClean="0">
                <a:ln w="1905"/>
                <a:solidFill>
                  <a:schemeClr val="accent6">
                    <a:lumMod val="50000"/>
                  </a:schemeClr>
                </a:solidFill>
                <a:effectLst>
                  <a:innerShdw blurRad="69850" dist="43180" dir="5400000">
                    <a:srgbClr val="000000">
                      <a:alpha val="65000"/>
                    </a:srgbClr>
                  </a:innerShdw>
                </a:effectLst>
                <a:latin typeface="Aharoni" pitchFamily="2" charset="-79"/>
                <a:cs typeface="Aharoni" pitchFamily="2" charset="-79"/>
              </a:rPr>
              <a:t>Free distribution scheme has limitations, can not cover all the  needs of the patients for drugs etc</a:t>
            </a:r>
          </a:p>
          <a:p>
            <a:pPr marL="625475" indent="-625475" algn="just">
              <a:buFont typeface="Wingdings" pitchFamily="2" charset="2"/>
              <a:buChar char="Ø"/>
              <a:defRPr/>
            </a:pPr>
            <a:endParaRPr lang="en-US" sz="9600" b="1" dirty="0" smtClean="0">
              <a:ln w="1905"/>
              <a:solidFill>
                <a:schemeClr val="accent6">
                  <a:lumMod val="50000"/>
                </a:schemeClr>
              </a:solidFill>
              <a:effectLst>
                <a:innerShdw blurRad="69850" dist="43180" dir="5400000">
                  <a:srgbClr val="000000">
                    <a:alpha val="65000"/>
                  </a:srgbClr>
                </a:innerShdw>
              </a:effectLst>
              <a:latin typeface="Aharoni" pitchFamily="2" charset="-79"/>
              <a:cs typeface="Aharoni" pitchFamily="2" charset="-79"/>
            </a:endParaRPr>
          </a:p>
          <a:p>
            <a:pPr marL="625475" indent="-625475" algn="just">
              <a:buFont typeface="Wingdings" pitchFamily="2" charset="2"/>
              <a:buChar char="Ø"/>
              <a:defRPr/>
            </a:pPr>
            <a:r>
              <a:rPr lang="en-US" sz="9600" b="1" dirty="0" smtClean="0">
                <a:ln w="1905"/>
                <a:solidFill>
                  <a:schemeClr val="accent6">
                    <a:lumMod val="50000"/>
                  </a:schemeClr>
                </a:solidFill>
                <a:effectLst>
                  <a:innerShdw blurRad="69850" dist="43180" dir="5400000">
                    <a:srgbClr val="000000">
                      <a:alpha val="65000"/>
                    </a:srgbClr>
                  </a:innerShdw>
                </a:effectLst>
                <a:latin typeface="Aharoni" pitchFamily="2" charset="-79"/>
                <a:cs typeface="Aharoni" pitchFamily="2" charset="-79"/>
              </a:rPr>
              <a:t>Public perception regarding quality of drugs  available under free distribution scheme has not been good</a:t>
            </a:r>
          </a:p>
          <a:p>
            <a:pPr marL="625475" indent="-625475" algn="just">
              <a:buFont typeface="Wingdings" pitchFamily="2" charset="2"/>
              <a:buChar char="Ø"/>
              <a:defRPr/>
            </a:pPr>
            <a:endParaRPr lang="en-US" sz="9600" b="1" dirty="0" smtClean="0">
              <a:ln w="1905"/>
              <a:solidFill>
                <a:schemeClr val="accent6">
                  <a:lumMod val="50000"/>
                </a:schemeClr>
              </a:solidFill>
              <a:effectLst>
                <a:innerShdw blurRad="69850" dist="43180" dir="5400000">
                  <a:srgbClr val="000000">
                    <a:alpha val="65000"/>
                  </a:srgbClr>
                </a:innerShdw>
              </a:effectLst>
              <a:latin typeface="Aharoni" pitchFamily="2" charset="-79"/>
              <a:cs typeface="Aharoni" pitchFamily="2" charset="-79"/>
            </a:endParaRPr>
          </a:p>
          <a:p>
            <a:pPr marL="625475" indent="-625475" algn="just">
              <a:buFont typeface="Wingdings" pitchFamily="2" charset="2"/>
              <a:buChar char="Ø"/>
              <a:defRPr/>
            </a:pPr>
            <a:r>
              <a:rPr lang="en-US" sz="9600" b="1" dirty="0" smtClean="0">
                <a:ln w="1905"/>
                <a:solidFill>
                  <a:schemeClr val="accent6">
                    <a:lumMod val="50000"/>
                  </a:schemeClr>
                </a:solidFill>
                <a:effectLst>
                  <a:innerShdw blurRad="69850" dist="43180" dir="5400000">
                    <a:srgbClr val="000000">
                      <a:alpha val="65000"/>
                    </a:srgbClr>
                  </a:innerShdw>
                </a:effectLst>
                <a:latin typeface="Aharoni" pitchFamily="2" charset="-79"/>
                <a:cs typeface="Aharoni" pitchFamily="2" charset="-79"/>
              </a:rPr>
              <a:t>Facilities of Free Scheme not available round the clock</a:t>
            </a:r>
          </a:p>
          <a:p>
            <a:pPr marL="625475" indent="-625475" algn="just">
              <a:buFont typeface="Wingdings" pitchFamily="2" charset="2"/>
              <a:buChar char="Ø"/>
              <a:defRPr/>
            </a:pPr>
            <a:endParaRPr lang="en-US" sz="9600" b="1" dirty="0" smtClean="0">
              <a:ln w="1905"/>
              <a:solidFill>
                <a:schemeClr val="accent6">
                  <a:lumMod val="50000"/>
                </a:schemeClr>
              </a:solidFill>
              <a:effectLst>
                <a:innerShdw blurRad="69850" dist="43180" dir="5400000">
                  <a:srgbClr val="000000">
                    <a:alpha val="65000"/>
                  </a:srgbClr>
                </a:innerShdw>
              </a:effectLst>
              <a:latin typeface="Aharoni" pitchFamily="2" charset="-79"/>
              <a:cs typeface="Aharoni" pitchFamily="2" charset="-79"/>
            </a:endParaRPr>
          </a:p>
          <a:p>
            <a:pPr marL="625475" indent="-625475" algn="just">
              <a:buFont typeface="Wingdings" pitchFamily="2" charset="2"/>
              <a:buChar char="Ø"/>
              <a:defRPr/>
            </a:pPr>
            <a:r>
              <a:rPr lang="en-US" sz="9600" b="1" dirty="0" smtClean="0">
                <a:ln w="1905"/>
                <a:solidFill>
                  <a:schemeClr val="accent6">
                    <a:lumMod val="50000"/>
                  </a:schemeClr>
                </a:solidFill>
                <a:effectLst>
                  <a:innerShdw blurRad="69850" dist="43180" dir="5400000">
                    <a:srgbClr val="000000">
                      <a:alpha val="65000"/>
                    </a:srgbClr>
                  </a:innerShdw>
                </a:effectLst>
                <a:latin typeface="Aharoni" pitchFamily="2" charset="-79"/>
                <a:cs typeface="Aharoni" pitchFamily="2" charset="-79"/>
              </a:rPr>
              <a:t>Availability of Implants used in Medical Colleges (</a:t>
            </a:r>
            <a:r>
              <a:rPr lang="en-US" sz="9600" b="1" dirty="0" err="1" smtClean="0">
                <a:ln w="1905"/>
                <a:solidFill>
                  <a:schemeClr val="accent6">
                    <a:lumMod val="50000"/>
                  </a:schemeClr>
                </a:solidFill>
                <a:effectLst>
                  <a:innerShdw blurRad="69850" dist="43180" dir="5400000">
                    <a:srgbClr val="000000">
                      <a:alpha val="65000"/>
                    </a:srgbClr>
                  </a:innerShdw>
                </a:effectLst>
                <a:latin typeface="Aharoni" pitchFamily="2" charset="-79"/>
                <a:cs typeface="Aharoni" pitchFamily="2" charset="-79"/>
              </a:rPr>
              <a:t>e,g</a:t>
            </a:r>
            <a:r>
              <a:rPr lang="en-US" sz="9600" b="1" dirty="0" smtClean="0">
                <a:ln w="1905"/>
                <a:solidFill>
                  <a:schemeClr val="accent6">
                    <a:lumMod val="50000"/>
                  </a:schemeClr>
                </a:solidFill>
                <a:effectLst>
                  <a:innerShdw blurRad="69850" dist="43180" dir="5400000">
                    <a:srgbClr val="000000">
                      <a:alpha val="65000"/>
                    </a:srgbClr>
                  </a:innerShdw>
                </a:effectLst>
                <a:latin typeface="Aharoni" pitchFamily="2" charset="-79"/>
                <a:cs typeface="Aharoni" pitchFamily="2" charset="-79"/>
              </a:rPr>
              <a:t> Cardiac/Orthopedic Implants) at affordable rates continues to be major issues for the patients</a:t>
            </a:r>
          </a:p>
          <a:p>
            <a:pPr marL="625475" indent="-625475" algn="just">
              <a:buNone/>
              <a:defRPr/>
            </a:pPr>
            <a:endParaRPr lang="en-US" sz="9600" b="1" dirty="0" smtClean="0">
              <a:ln w="1905"/>
              <a:solidFill>
                <a:schemeClr val="accent6">
                  <a:lumMod val="50000"/>
                </a:schemeClr>
              </a:solidFill>
              <a:effectLst>
                <a:innerShdw blurRad="69850" dist="43180" dir="5400000">
                  <a:srgbClr val="000000">
                    <a:alpha val="65000"/>
                  </a:srgbClr>
                </a:innerShdw>
              </a:effectLst>
              <a:latin typeface="Aharoni" pitchFamily="2" charset="-79"/>
              <a:cs typeface="Aharoni" pitchFamily="2" charset="-79"/>
            </a:endParaRPr>
          </a:p>
          <a:p>
            <a:pPr marL="625475" indent="-625475" algn="just">
              <a:buNone/>
              <a:defRPr/>
            </a:pPr>
            <a:endParaRPr lang="en-US" sz="9600" b="1" dirty="0" smtClean="0">
              <a:ln w="1905"/>
              <a:solidFill>
                <a:schemeClr val="accent6">
                  <a:lumMod val="50000"/>
                </a:schemeClr>
              </a:solidFill>
              <a:effectLst>
                <a:innerShdw blurRad="69850" dist="43180" dir="5400000">
                  <a:srgbClr val="000000">
                    <a:alpha val="65000"/>
                  </a:srgbClr>
                </a:innerShdw>
              </a:effectLst>
            </a:endParaRPr>
          </a:p>
          <a:p>
            <a:pPr>
              <a:lnSpc>
                <a:spcPct val="120000"/>
              </a:lnSpc>
              <a:buNone/>
            </a:pPr>
            <a:endParaRPr lang="en-US" sz="8000" b="1" dirty="0" smtClean="0">
              <a:ln w="1905"/>
              <a:solidFill>
                <a:schemeClr val="accent6">
                  <a:lumMod val="50000"/>
                </a:schemeClr>
              </a:solidFill>
              <a:effectLst>
                <a:innerShdw blurRad="69850" dist="43180" dir="5400000">
                  <a:srgbClr val="000000">
                    <a:alpha val="65000"/>
                  </a:srgbClr>
                </a:innerShdw>
              </a:effectLst>
            </a:endParaRPr>
          </a:p>
          <a:p>
            <a:pPr algn="just">
              <a:lnSpc>
                <a:spcPct val="120000"/>
              </a:lnSpc>
              <a:buFont typeface="Wingdings" pitchFamily="2" charset="2"/>
              <a:buChar char="q"/>
            </a:pPr>
            <a:endParaRPr lang="en-US" sz="8000" b="1" dirty="0" smtClean="0">
              <a:ln w="1905"/>
              <a:solidFill>
                <a:schemeClr val="accent6">
                  <a:lumMod val="50000"/>
                </a:schemeClr>
              </a:solidFill>
              <a:effectLst>
                <a:innerShdw blurRad="69850" dist="43180" dir="5400000">
                  <a:srgbClr val="000000">
                    <a:alpha val="65000"/>
                  </a:srgbClr>
                </a:innerShdw>
              </a:effectLst>
            </a:endParaRPr>
          </a:p>
          <a:p>
            <a:pPr algn="just">
              <a:lnSpc>
                <a:spcPct val="120000"/>
              </a:lnSpc>
              <a:buNone/>
            </a:pPr>
            <a:endParaRPr lang="en-US" sz="3600" b="1" dirty="0" smtClean="0">
              <a:ln w="1905"/>
              <a:solidFill>
                <a:schemeClr val="accent6">
                  <a:lumMod val="50000"/>
                </a:schemeClr>
              </a:solidFill>
              <a:effectLst>
                <a:innerShdw blurRad="69850" dist="43180" dir="5400000">
                  <a:srgbClr val="000000">
                    <a:alpha val="65000"/>
                  </a:srgbClr>
                </a:innerShdw>
              </a:effectLst>
            </a:endParaRPr>
          </a:p>
          <a:p>
            <a:pPr>
              <a:lnSpc>
                <a:spcPct val="120000"/>
              </a:lnSpc>
            </a:pPr>
            <a:endParaRPr lang="en-US" sz="3600" b="1" dirty="0" smtClean="0">
              <a:ln w="1905"/>
              <a:solidFill>
                <a:schemeClr val="accent6">
                  <a:lumMod val="50000"/>
                </a:schemeClr>
              </a:solidFill>
              <a:effectLst>
                <a:innerShdw blurRad="69850" dist="43180" dir="5400000">
                  <a:srgbClr val="000000">
                    <a:alpha val="65000"/>
                  </a:srgbClr>
                </a:innerShdw>
              </a:effectLst>
            </a:endParaRPr>
          </a:p>
          <a:p>
            <a:pPr marL="625475" indent="-625475">
              <a:buNone/>
              <a:defRPr/>
            </a:pPr>
            <a:endParaRPr lang="en-US" sz="3600" b="1" dirty="0" smtClean="0">
              <a:ln w="1905"/>
              <a:solidFill>
                <a:schemeClr val="accent6">
                  <a:lumMod val="50000"/>
                </a:schemeClr>
              </a:solidFill>
              <a:effectLst>
                <a:innerShdw blurRad="69850" dist="43180" dir="5400000">
                  <a:srgbClr val="000000">
                    <a:alpha val="65000"/>
                  </a:srgbClr>
                </a:innerShdw>
              </a:effectLst>
            </a:endParaRPr>
          </a:p>
          <a:p>
            <a:pPr marL="625475" indent="-625475">
              <a:buNone/>
              <a:defRPr/>
            </a:pPr>
            <a:r>
              <a:rPr lang="en-US" sz="3600" b="1" dirty="0" smtClean="0">
                <a:ln w="1905"/>
                <a:solidFill>
                  <a:schemeClr val="accent6">
                    <a:lumMod val="50000"/>
                  </a:schemeClr>
                </a:solidFill>
                <a:effectLst>
                  <a:innerShdw blurRad="69850" dist="43180" dir="5400000">
                    <a:srgbClr val="000000">
                      <a:alpha val="65000"/>
                    </a:srgbClr>
                  </a:innerShdw>
                </a:effectLst>
              </a:rPr>
              <a:t>  </a:t>
            </a:r>
          </a:p>
          <a:p>
            <a:r>
              <a:rPr lang="en-GB" b="1" dirty="0" smtClean="0">
                <a:ln w="1905"/>
                <a:solidFill>
                  <a:schemeClr val="accent6">
                    <a:lumMod val="50000"/>
                  </a:schemeClr>
                </a:solidFill>
                <a:effectLst>
                  <a:innerShdw blurRad="69850" dist="43180" dir="5400000">
                    <a:srgbClr val="000000">
                      <a:alpha val="65000"/>
                    </a:srgbClr>
                  </a:innerShdw>
                </a:effectLst>
              </a:rPr>
              <a:t> </a:t>
            </a:r>
            <a:endParaRPr lang="en-GB" b="1" dirty="0">
              <a:ln w="1905"/>
              <a:solidFill>
                <a:schemeClr val="accent6">
                  <a:lumMod val="50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18526783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533400"/>
            <a:ext cx="8229600" cy="5235352"/>
          </a:xfrm>
        </p:spPr>
        <p:txBody>
          <a:bodyPr>
            <a:normAutofit fontScale="25000" lnSpcReduction="20000"/>
          </a:bodyPr>
          <a:lstStyle/>
          <a:p>
            <a:pPr marL="625475" indent="-625475">
              <a:buNone/>
              <a:defRPr/>
            </a:pPr>
            <a:r>
              <a:rPr lang="en-IN" sz="3600" b="1" dirty="0" smtClean="0">
                <a:ln/>
                <a:solidFill>
                  <a:srgbClr val="C00000"/>
                </a:solidFill>
                <a:latin typeface="Bauhaus 93" pitchFamily="82" charset="0"/>
              </a:rPr>
              <a:t>                                                                                         </a:t>
            </a:r>
            <a:r>
              <a:rPr lang="en-IN" sz="11200" b="1" dirty="0" smtClean="0">
                <a:ln/>
                <a:solidFill>
                  <a:srgbClr val="C00000"/>
                </a:solidFill>
                <a:latin typeface="Bauhaus 93" pitchFamily="82" charset="0"/>
              </a:rPr>
              <a:t>CHALLENGES (3)</a:t>
            </a:r>
            <a:endParaRPr lang="en-US" sz="11200" b="1" dirty="0" smtClean="0">
              <a:ln w="1905"/>
              <a:solidFill>
                <a:schemeClr val="accent6">
                  <a:lumMod val="50000"/>
                </a:schemeClr>
              </a:solidFill>
              <a:effectLst>
                <a:innerShdw blurRad="69850" dist="43180" dir="5400000">
                  <a:srgbClr val="000000">
                    <a:alpha val="65000"/>
                  </a:srgbClr>
                </a:innerShdw>
              </a:effectLst>
            </a:endParaRPr>
          </a:p>
          <a:p>
            <a:pPr marL="625475" indent="-625475" algn="just">
              <a:buNone/>
              <a:defRPr/>
            </a:pPr>
            <a:endParaRPr lang="en-US" sz="3600" b="1" dirty="0" smtClean="0">
              <a:ln w="1905"/>
              <a:solidFill>
                <a:schemeClr val="accent6">
                  <a:lumMod val="50000"/>
                </a:schemeClr>
              </a:solidFill>
              <a:effectLst>
                <a:innerShdw blurRad="69850" dist="43180" dir="5400000">
                  <a:srgbClr val="000000">
                    <a:alpha val="65000"/>
                  </a:srgbClr>
                </a:innerShdw>
              </a:effectLst>
            </a:endParaRPr>
          </a:p>
          <a:p>
            <a:pPr marL="625475" indent="-625475" algn="just">
              <a:buNone/>
              <a:defRPr/>
            </a:pPr>
            <a:r>
              <a:rPr lang="en-US" sz="3600" b="1" dirty="0" smtClean="0">
                <a:ln w="1905"/>
                <a:solidFill>
                  <a:schemeClr val="accent6">
                    <a:lumMod val="50000"/>
                  </a:schemeClr>
                </a:solidFill>
                <a:effectLst>
                  <a:innerShdw blurRad="69850" dist="43180" dir="5400000">
                    <a:srgbClr val="000000">
                      <a:alpha val="65000"/>
                    </a:srgbClr>
                  </a:innerShdw>
                </a:effectLst>
              </a:rPr>
              <a:t> </a:t>
            </a:r>
            <a:r>
              <a:rPr lang="en-US" sz="5100" b="1" dirty="0" smtClean="0">
                <a:ln w="1905"/>
                <a:solidFill>
                  <a:schemeClr val="accent6">
                    <a:lumMod val="50000"/>
                  </a:schemeClr>
                </a:solidFill>
                <a:effectLst>
                  <a:innerShdw blurRad="69850" dist="43180" dir="5400000">
                    <a:srgbClr val="000000">
                      <a:alpha val="65000"/>
                    </a:srgbClr>
                  </a:innerShdw>
                </a:effectLst>
              </a:rPr>
              <a:t> </a:t>
            </a:r>
          </a:p>
          <a:p>
            <a:pPr marL="625475" indent="-625475" algn="just">
              <a:buNone/>
              <a:defRPr/>
            </a:pPr>
            <a:endParaRPr lang="en-US" sz="8600" b="1" dirty="0" smtClean="0">
              <a:ln w="1905"/>
              <a:solidFill>
                <a:schemeClr val="accent6">
                  <a:lumMod val="50000"/>
                </a:schemeClr>
              </a:solidFill>
              <a:effectLst>
                <a:innerShdw blurRad="69850" dist="43180" dir="5400000">
                  <a:srgbClr val="000000">
                    <a:alpha val="65000"/>
                  </a:srgbClr>
                </a:innerShdw>
              </a:effectLst>
            </a:endParaRPr>
          </a:p>
          <a:p>
            <a:pPr algn="just">
              <a:buFont typeface="Wingdings" pitchFamily="2" charset="2"/>
              <a:buChar char="Ø"/>
            </a:pPr>
            <a:r>
              <a:rPr lang="en-US" sz="9600" b="1" dirty="0" smtClean="0">
                <a:latin typeface="Aharoni" pitchFamily="2" charset="-79"/>
                <a:cs typeface="Aharoni" pitchFamily="2" charset="-79"/>
              </a:rPr>
              <a:t> Due to inherent limitations of free scheme, patients are dependent to a large extent on the retail pharmacies operating outside the Hospitals to procure branded medicines prescribed by the Doctors at market rates (MRP rates)</a:t>
            </a:r>
          </a:p>
          <a:p>
            <a:pPr algn="just">
              <a:buFont typeface="Wingdings" pitchFamily="2" charset="2"/>
              <a:buChar char="Ø"/>
            </a:pPr>
            <a:endParaRPr lang="en-US" sz="9600" b="1" dirty="0" smtClean="0">
              <a:latin typeface="Aharoni" pitchFamily="2" charset="-79"/>
              <a:cs typeface="Aharoni" pitchFamily="2" charset="-79"/>
            </a:endParaRPr>
          </a:p>
          <a:p>
            <a:pPr algn="just">
              <a:buFont typeface="Wingdings" pitchFamily="2" charset="2"/>
              <a:buChar char="Ø"/>
            </a:pPr>
            <a:r>
              <a:rPr lang="en-US" sz="9600" b="1" dirty="0" smtClean="0">
                <a:latin typeface="Aharoni" pitchFamily="2" charset="-79"/>
                <a:cs typeface="Aharoni" pitchFamily="2" charset="-79"/>
              </a:rPr>
              <a:t> The state government has no control over price and quality of these medicines procured from private retail pharmacies other than routine checks by  Directorate of Drugs Control,</a:t>
            </a:r>
          </a:p>
          <a:p>
            <a:pPr marL="625475" indent="-625475" algn="just">
              <a:buNone/>
              <a:defRPr/>
            </a:pPr>
            <a:endParaRPr lang="en-US" sz="9600" b="1" dirty="0" smtClean="0">
              <a:ln w="1905"/>
              <a:solidFill>
                <a:schemeClr val="accent6">
                  <a:lumMod val="50000"/>
                </a:schemeClr>
              </a:solidFill>
              <a:effectLst>
                <a:innerShdw blurRad="69850" dist="43180" dir="5400000">
                  <a:srgbClr val="000000">
                    <a:alpha val="65000"/>
                  </a:srgbClr>
                </a:innerShdw>
              </a:effectLst>
              <a:latin typeface="Aharoni" pitchFamily="2" charset="-79"/>
              <a:cs typeface="Aharoni" pitchFamily="2" charset="-79"/>
            </a:endParaRPr>
          </a:p>
          <a:p>
            <a:pPr marL="625475" indent="-625475" algn="just">
              <a:buNone/>
              <a:defRPr/>
            </a:pPr>
            <a:endParaRPr lang="en-US" sz="9600" b="1" dirty="0" smtClean="0">
              <a:ln w="1905"/>
              <a:solidFill>
                <a:schemeClr val="accent6">
                  <a:lumMod val="50000"/>
                </a:schemeClr>
              </a:solidFill>
              <a:effectLst>
                <a:innerShdw blurRad="69850" dist="43180" dir="5400000">
                  <a:srgbClr val="000000">
                    <a:alpha val="65000"/>
                  </a:srgbClr>
                </a:innerShdw>
              </a:effectLst>
            </a:endParaRPr>
          </a:p>
          <a:p>
            <a:pPr>
              <a:lnSpc>
                <a:spcPct val="120000"/>
              </a:lnSpc>
              <a:buNone/>
            </a:pPr>
            <a:endParaRPr lang="en-US" sz="8000" b="1" dirty="0" smtClean="0">
              <a:ln w="1905"/>
              <a:solidFill>
                <a:schemeClr val="accent6">
                  <a:lumMod val="50000"/>
                </a:schemeClr>
              </a:solidFill>
              <a:effectLst>
                <a:innerShdw blurRad="69850" dist="43180" dir="5400000">
                  <a:srgbClr val="000000">
                    <a:alpha val="65000"/>
                  </a:srgbClr>
                </a:innerShdw>
              </a:effectLst>
            </a:endParaRPr>
          </a:p>
          <a:p>
            <a:pPr algn="just">
              <a:lnSpc>
                <a:spcPct val="120000"/>
              </a:lnSpc>
              <a:buFont typeface="Wingdings" pitchFamily="2" charset="2"/>
              <a:buChar char="q"/>
            </a:pPr>
            <a:endParaRPr lang="en-US" sz="8000" b="1" dirty="0" smtClean="0">
              <a:ln w="1905"/>
              <a:solidFill>
                <a:schemeClr val="accent6">
                  <a:lumMod val="50000"/>
                </a:schemeClr>
              </a:solidFill>
              <a:effectLst>
                <a:innerShdw blurRad="69850" dist="43180" dir="5400000">
                  <a:srgbClr val="000000">
                    <a:alpha val="65000"/>
                  </a:srgbClr>
                </a:innerShdw>
              </a:effectLst>
            </a:endParaRPr>
          </a:p>
          <a:p>
            <a:pPr algn="just">
              <a:lnSpc>
                <a:spcPct val="120000"/>
              </a:lnSpc>
              <a:buNone/>
            </a:pPr>
            <a:endParaRPr lang="en-US" sz="3600" b="1" dirty="0" smtClean="0">
              <a:ln w="1905"/>
              <a:solidFill>
                <a:schemeClr val="accent6">
                  <a:lumMod val="50000"/>
                </a:schemeClr>
              </a:solidFill>
              <a:effectLst>
                <a:innerShdw blurRad="69850" dist="43180" dir="5400000">
                  <a:srgbClr val="000000">
                    <a:alpha val="65000"/>
                  </a:srgbClr>
                </a:innerShdw>
              </a:effectLst>
            </a:endParaRPr>
          </a:p>
          <a:p>
            <a:pPr>
              <a:lnSpc>
                <a:spcPct val="120000"/>
              </a:lnSpc>
            </a:pPr>
            <a:endParaRPr lang="en-US" sz="3600" b="1" dirty="0" smtClean="0">
              <a:ln w="1905"/>
              <a:solidFill>
                <a:schemeClr val="accent6">
                  <a:lumMod val="50000"/>
                </a:schemeClr>
              </a:solidFill>
              <a:effectLst>
                <a:innerShdw blurRad="69850" dist="43180" dir="5400000">
                  <a:srgbClr val="000000">
                    <a:alpha val="65000"/>
                  </a:srgbClr>
                </a:innerShdw>
              </a:effectLst>
            </a:endParaRPr>
          </a:p>
          <a:p>
            <a:pPr marL="625475" indent="-625475">
              <a:buNone/>
              <a:defRPr/>
            </a:pPr>
            <a:endParaRPr lang="en-US" sz="3600" b="1" dirty="0" smtClean="0">
              <a:ln w="1905"/>
              <a:solidFill>
                <a:schemeClr val="accent6">
                  <a:lumMod val="50000"/>
                </a:schemeClr>
              </a:solidFill>
              <a:effectLst>
                <a:innerShdw blurRad="69850" dist="43180" dir="5400000">
                  <a:srgbClr val="000000">
                    <a:alpha val="65000"/>
                  </a:srgbClr>
                </a:innerShdw>
              </a:effectLst>
            </a:endParaRPr>
          </a:p>
          <a:p>
            <a:pPr marL="625475" indent="-625475">
              <a:buNone/>
              <a:defRPr/>
            </a:pPr>
            <a:r>
              <a:rPr lang="en-US" sz="3600" b="1" dirty="0" smtClean="0">
                <a:ln w="1905"/>
                <a:solidFill>
                  <a:schemeClr val="accent6">
                    <a:lumMod val="50000"/>
                  </a:schemeClr>
                </a:solidFill>
                <a:effectLst>
                  <a:innerShdw blurRad="69850" dist="43180" dir="5400000">
                    <a:srgbClr val="000000">
                      <a:alpha val="65000"/>
                    </a:srgbClr>
                  </a:innerShdw>
                </a:effectLst>
              </a:rPr>
              <a:t>  </a:t>
            </a:r>
          </a:p>
          <a:p>
            <a:r>
              <a:rPr lang="en-GB" b="1" dirty="0" smtClean="0">
                <a:ln w="1905"/>
                <a:solidFill>
                  <a:schemeClr val="accent6">
                    <a:lumMod val="50000"/>
                  </a:schemeClr>
                </a:solidFill>
                <a:effectLst>
                  <a:innerShdw blurRad="69850" dist="43180" dir="5400000">
                    <a:srgbClr val="000000">
                      <a:alpha val="65000"/>
                    </a:srgbClr>
                  </a:innerShdw>
                </a:effectLst>
              </a:rPr>
              <a:t> </a:t>
            </a:r>
            <a:endParaRPr lang="en-GB" b="1" dirty="0">
              <a:ln w="1905"/>
              <a:solidFill>
                <a:schemeClr val="accent6">
                  <a:lumMod val="50000"/>
                </a:schemeClr>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xmlns="" val="18526783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C00000"/>
                </a:solidFill>
                <a:latin typeface="Bauhaus 93" pitchFamily="82" charset="0"/>
              </a:rPr>
              <a:t>   Initiatives taken to </a:t>
            </a:r>
            <a:r>
              <a:rPr lang="en-US" sz="3200" b="1" dirty="0">
                <a:solidFill>
                  <a:srgbClr val="C00000"/>
                </a:solidFill>
                <a:latin typeface="Bauhaus 93" pitchFamily="82" charset="0"/>
              </a:rPr>
              <a:t>meet these  </a:t>
            </a:r>
            <a:r>
              <a:rPr lang="en-US" sz="3200" b="1" dirty="0" smtClean="0">
                <a:solidFill>
                  <a:srgbClr val="C00000"/>
                </a:solidFill>
                <a:latin typeface="Bauhaus 93" pitchFamily="82" charset="0"/>
              </a:rPr>
              <a:t>challenges</a:t>
            </a:r>
            <a:endParaRPr lang="en-US" sz="3200" dirty="0">
              <a:solidFill>
                <a:srgbClr val="C00000"/>
              </a:solidFill>
              <a:latin typeface="Bauhaus 93" pitchFamily="82" charset="0"/>
            </a:endParaRPr>
          </a:p>
        </p:txBody>
      </p:sp>
      <p:sp>
        <p:nvSpPr>
          <p:cNvPr id="3" name="Content Placeholder 2"/>
          <p:cNvSpPr>
            <a:spLocks noGrp="1"/>
          </p:cNvSpPr>
          <p:nvPr>
            <p:ph idx="1"/>
          </p:nvPr>
        </p:nvSpPr>
        <p:spPr/>
        <p:txBody>
          <a:bodyPr>
            <a:normAutofit fontScale="47500" lnSpcReduction="20000"/>
          </a:bodyPr>
          <a:lstStyle/>
          <a:p>
            <a:pPr>
              <a:buNone/>
            </a:pPr>
            <a:endParaRPr lang="en-US" dirty="0" smtClean="0"/>
          </a:p>
          <a:p>
            <a:pPr marL="1028700" indent="-914400" algn="just">
              <a:buFont typeface="+mj-lt"/>
              <a:buAutoNum type="alphaUcPeriod"/>
            </a:pPr>
            <a:r>
              <a:rPr lang="en-US" sz="5100" dirty="0" smtClean="0">
                <a:latin typeface="Aharoni" pitchFamily="2" charset="-79"/>
                <a:cs typeface="Aharoni" pitchFamily="2" charset="-79"/>
              </a:rPr>
              <a:t>Strengthening of </a:t>
            </a:r>
            <a:r>
              <a:rPr lang="en-US" sz="5100" b="1" dirty="0" smtClean="0">
                <a:solidFill>
                  <a:srgbClr val="C00000"/>
                </a:solidFill>
                <a:latin typeface="Aharoni" pitchFamily="2" charset="-79"/>
                <a:cs typeface="Aharoni" pitchFamily="2" charset="-79"/>
              </a:rPr>
              <a:t>Free Distribution Scheme</a:t>
            </a:r>
            <a:r>
              <a:rPr lang="en-US" sz="5100" dirty="0" smtClean="0">
                <a:solidFill>
                  <a:srgbClr val="7030A0"/>
                </a:solidFill>
                <a:latin typeface="Aharoni" pitchFamily="2" charset="-79"/>
                <a:cs typeface="Aharoni" pitchFamily="2" charset="-79"/>
              </a:rPr>
              <a:t> </a:t>
            </a:r>
            <a:r>
              <a:rPr lang="en-US" sz="5100" dirty="0" smtClean="0">
                <a:latin typeface="Aharoni" pitchFamily="2" charset="-79"/>
                <a:cs typeface="Aharoni" pitchFamily="2" charset="-79"/>
              </a:rPr>
              <a:t>for Medicines &amp; Consumables.</a:t>
            </a:r>
          </a:p>
          <a:p>
            <a:pPr marL="1028700" indent="-914400" algn="just">
              <a:buFont typeface="+mj-lt"/>
              <a:buAutoNum type="alphaUcPeriod"/>
            </a:pPr>
            <a:endParaRPr lang="en-US" sz="5100" dirty="0" smtClean="0">
              <a:latin typeface="Aharoni" pitchFamily="2" charset="-79"/>
              <a:cs typeface="Aharoni" pitchFamily="2" charset="-79"/>
            </a:endParaRPr>
          </a:p>
          <a:p>
            <a:pPr marL="1028700" indent="-914400" algn="just">
              <a:buFont typeface="+mj-lt"/>
              <a:buAutoNum type="alphaUcPeriod"/>
            </a:pPr>
            <a:r>
              <a:rPr lang="en-US" sz="5100" dirty="0" smtClean="0">
                <a:latin typeface="Aharoni" pitchFamily="2" charset="-79"/>
                <a:cs typeface="Aharoni" pitchFamily="2" charset="-79"/>
              </a:rPr>
              <a:t>Establishing </a:t>
            </a:r>
            <a:r>
              <a:rPr lang="en-US" sz="5100" dirty="0" smtClean="0">
                <a:solidFill>
                  <a:srgbClr val="C00000"/>
                </a:solidFill>
                <a:latin typeface="Aharoni" pitchFamily="2" charset="-79"/>
                <a:cs typeface="Aharoni" pitchFamily="2" charset="-79"/>
              </a:rPr>
              <a:t>Additional Delivery System</a:t>
            </a:r>
            <a:r>
              <a:rPr lang="en-US" sz="5100" dirty="0" smtClean="0">
                <a:latin typeface="Aharoni" pitchFamily="2" charset="-79"/>
                <a:cs typeface="Aharoni" pitchFamily="2" charset="-79"/>
              </a:rPr>
              <a:t> of Medicines, Consumables etc at affordable cost </a:t>
            </a:r>
            <a:r>
              <a:rPr lang="en-US" sz="5100" b="1" i="1" dirty="0" smtClean="0">
                <a:solidFill>
                  <a:srgbClr val="00B050"/>
                </a:solidFill>
                <a:latin typeface="Aharoni" pitchFamily="2" charset="-79"/>
                <a:cs typeface="Aharoni" pitchFamily="2" charset="-79"/>
              </a:rPr>
              <a:t>round the clock</a:t>
            </a:r>
            <a:r>
              <a:rPr lang="en-US" sz="5100" dirty="0" smtClean="0">
                <a:solidFill>
                  <a:srgbClr val="00B050"/>
                </a:solidFill>
                <a:latin typeface="Aharoni" pitchFamily="2" charset="-79"/>
                <a:cs typeface="Aharoni" pitchFamily="2" charset="-79"/>
              </a:rPr>
              <a:t> </a:t>
            </a:r>
            <a:r>
              <a:rPr lang="en-US" sz="5100" dirty="0" smtClean="0">
                <a:latin typeface="Aharoni" pitchFamily="2" charset="-79"/>
                <a:cs typeface="Aharoni" pitchFamily="2" charset="-79"/>
              </a:rPr>
              <a:t>through a chain of </a:t>
            </a:r>
            <a:r>
              <a:rPr lang="en-US" sz="5100" dirty="0" smtClean="0">
                <a:solidFill>
                  <a:srgbClr val="C00000"/>
                </a:solidFill>
                <a:latin typeface="Aharoni" pitchFamily="2" charset="-79"/>
                <a:cs typeface="Aharoni" pitchFamily="2" charset="-79"/>
              </a:rPr>
              <a:t>Fair Price Medicine Shops (FPMS) </a:t>
            </a:r>
            <a:r>
              <a:rPr lang="en-US" sz="5100" dirty="0" smtClean="0">
                <a:latin typeface="Aharoni" pitchFamily="2" charset="-79"/>
                <a:cs typeface="Aharoni" pitchFamily="2" charset="-79"/>
              </a:rPr>
              <a:t>within the hospitals.</a:t>
            </a:r>
          </a:p>
          <a:p>
            <a:pPr marL="1028700" indent="-914400" algn="just">
              <a:buFont typeface="+mj-lt"/>
              <a:buAutoNum type="alphaUcPeriod"/>
            </a:pPr>
            <a:endParaRPr lang="en-US" sz="5100" dirty="0" smtClean="0">
              <a:latin typeface="Aharoni" pitchFamily="2" charset="-79"/>
              <a:cs typeface="Aharoni" pitchFamily="2" charset="-79"/>
            </a:endParaRPr>
          </a:p>
          <a:p>
            <a:pPr marL="1028700" indent="-914400" algn="just">
              <a:buFont typeface="+mj-lt"/>
              <a:buAutoNum type="alphaUcPeriod"/>
            </a:pPr>
            <a:r>
              <a:rPr lang="en-US" sz="5100" dirty="0" smtClean="0">
                <a:latin typeface="Aharoni" pitchFamily="2" charset="-79"/>
                <a:cs typeface="Aharoni" pitchFamily="2" charset="-79"/>
              </a:rPr>
              <a:t>Encouraging Prescription of Medicines in </a:t>
            </a:r>
            <a:r>
              <a:rPr lang="en-US" sz="5100" b="1" dirty="0" smtClean="0">
                <a:solidFill>
                  <a:srgbClr val="00B050"/>
                </a:solidFill>
                <a:latin typeface="Aharoni" pitchFamily="2" charset="-79"/>
                <a:cs typeface="Aharoni" pitchFamily="2" charset="-79"/>
              </a:rPr>
              <a:t>Generic Names</a:t>
            </a:r>
            <a:r>
              <a:rPr lang="en-US" sz="5100" dirty="0" smtClean="0">
                <a:latin typeface="Aharoni" pitchFamily="2" charset="-79"/>
                <a:cs typeface="Aharoni" pitchFamily="2" charset="-79"/>
              </a:rPr>
              <a:t> by Doctors of Government Hospitals</a:t>
            </a:r>
          </a:p>
          <a:p>
            <a:pPr>
              <a:buNone/>
            </a:pPr>
            <a:endParaRPr lang="en-US" dirty="0" smtClean="0"/>
          </a:p>
          <a:p>
            <a:pPr>
              <a:buNone/>
            </a:pPr>
            <a:endParaRPr lang="en-US" dirty="0" smtClean="0"/>
          </a:p>
          <a:p>
            <a:pPr algn="just">
              <a:buNone/>
            </a:pPr>
            <a:r>
              <a:rPr lang="en-US" sz="3600" b="1" dirty="0" smtClean="0"/>
              <a:t>        </a:t>
            </a:r>
            <a:endParaRPr lang="en-US" sz="36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solidFill>
                  <a:schemeClr val="tx1"/>
                </a:solidFill>
                <a:latin typeface="Bauhaus 93" pitchFamily="82" charset="0"/>
              </a:rPr>
              <a:t>A.</a:t>
            </a:r>
            <a:r>
              <a:rPr lang="en-US" sz="3200" dirty="0" smtClean="0">
                <a:solidFill>
                  <a:srgbClr val="C00000"/>
                </a:solidFill>
                <a:latin typeface="Bauhaus 93" pitchFamily="82" charset="0"/>
              </a:rPr>
              <a:t> STREGTHENING OF FREE DISTRIBUTION SCHEME for MEDICINES &amp; CONSUMABLES (1)</a:t>
            </a:r>
            <a:endParaRPr lang="en-US" sz="3200" dirty="0">
              <a:solidFill>
                <a:srgbClr val="C00000"/>
              </a:solidFill>
              <a:latin typeface="Bauhaus 93" pitchFamily="82" charset="0"/>
            </a:endParaRPr>
          </a:p>
        </p:txBody>
      </p:sp>
      <p:sp>
        <p:nvSpPr>
          <p:cNvPr id="3" name="Content Placeholder 2"/>
          <p:cNvSpPr>
            <a:spLocks noGrp="1"/>
          </p:cNvSpPr>
          <p:nvPr>
            <p:ph idx="1"/>
          </p:nvPr>
        </p:nvSpPr>
        <p:spPr/>
        <p:txBody>
          <a:bodyPr>
            <a:normAutofit fontScale="47500" lnSpcReduction="20000"/>
          </a:bodyPr>
          <a:lstStyle/>
          <a:p>
            <a:pPr algn="just"/>
            <a:endParaRPr lang="en-US" sz="3800" dirty="0" smtClean="0">
              <a:latin typeface="Aharoni" pitchFamily="2" charset="-79"/>
              <a:cs typeface="Aharoni" pitchFamily="2" charset="-79"/>
            </a:endParaRPr>
          </a:p>
          <a:p>
            <a:pPr algn="just">
              <a:buFont typeface="Wingdings" pitchFamily="2" charset="2"/>
              <a:buChar char="v"/>
            </a:pPr>
            <a:r>
              <a:rPr lang="en-US" sz="5100" dirty="0" smtClean="0">
                <a:latin typeface="Aharoni" pitchFamily="2" charset="-79"/>
                <a:cs typeface="Aharoni" pitchFamily="2" charset="-79"/>
              </a:rPr>
              <a:t>  Significant increase in the Budgetary allocation from Rs </a:t>
            </a:r>
            <a:r>
              <a:rPr lang="en-US" sz="5900" dirty="0" smtClean="0">
                <a:solidFill>
                  <a:srgbClr val="C00000"/>
                </a:solidFill>
                <a:latin typeface="Aharoni" pitchFamily="2" charset="-79"/>
                <a:cs typeface="Aharoni" pitchFamily="2" charset="-79"/>
              </a:rPr>
              <a:t>157</a:t>
            </a:r>
            <a:r>
              <a:rPr lang="en-US" sz="5100" dirty="0" smtClean="0">
                <a:latin typeface="Aharoni" pitchFamily="2" charset="-79"/>
                <a:cs typeface="Aharoni" pitchFamily="2" charset="-79"/>
              </a:rPr>
              <a:t> crore in </a:t>
            </a:r>
            <a:r>
              <a:rPr lang="en-US" sz="5100" dirty="0" smtClean="0">
                <a:solidFill>
                  <a:srgbClr val="C00000"/>
                </a:solidFill>
                <a:latin typeface="Aharoni" pitchFamily="2" charset="-79"/>
                <a:cs typeface="Aharoni" pitchFamily="2" charset="-79"/>
              </a:rPr>
              <a:t>2011-12</a:t>
            </a:r>
            <a:r>
              <a:rPr lang="en-US" sz="5100" dirty="0" smtClean="0">
                <a:latin typeface="Aharoni" pitchFamily="2" charset="-79"/>
                <a:cs typeface="Aharoni" pitchFamily="2" charset="-79"/>
              </a:rPr>
              <a:t> to Rs. </a:t>
            </a:r>
            <a:r>
              <a:rPr lang="en-US" sz="5900" dirty="0" smtClean="0">
                <a:solidFill>
                  <a:srgbClr val="C00000"/>
                </a:solidFill>
                <a:latin typeface="Aharoni" pitchFamily="2" charset="-79"/>
                <a:cs typeface="Aharoni" pitchFamily="2" charset="-79"/>
              </a:rPr>
              <a:t>287</a:t>
            </a:r>
            <a:r>
              <a:rPr lang="en-US" sz="5100" dirty="0" smtClean="0">
                <a:latin typeface="Aharoni" pitchFamily="2" charset="-79"/>
                <a:cs typeface="Aharoni" pitchFamily="2" charset="-79"/>
              </a:rPr>
              <a:t> crore and Rs </a:t>
            </a:r>
            <a:r>
              <a:rPr lang="en-US" sz="5900" dirty="0" smtClean="0">
                <a:solidFill>
                  <a:srgbClr val="C00000"/>
                </a:solidFill>
                <a:latin typeface="Aharoni" pitchFamily="2" charset="-79"/>
                <a:cs typeface="Aharoni" pitchFamily="2" charset="-79"/>
              </a:rPr>
              <a:t>304</a:t>
            </a:r>
            <a:r>
              <a:rPr lang="en-US" sz="5100" dirty="0" smtClean="0">
                <a:solidFill>
                  <a:srgbClr val="C00000"/>
                </a:solidFill>
                <a:latin typeface="Aharoni" pitchFamily="2" charset="-79"/>
                <a:cs typeface="Aharoni" pitchFamily="2" charset="-79"/>
              </a:rPr>
              <a:t> </a:t>
            </a:r>
            <a:r>
              <a:rPr lang="en-US" sz="5100" dirty="0" smtClean="0">
                <a:latin typeface="Aharoni" pitchFamily="2" charset="-79"/>
                <a:cs typeface="Aharoni" pitchFamily="2" charset="-79"/>
              </a:rPr>
              <a:t>crore during </a:t>
            </a:r>
            <a:r>
              <a:rPr lang="en-US" sz="5100" dirty="0" smtClean="0">
                <a:solidFill>
                  <a:srgbClr val="C00000"/>
                </a:solidFill>
                <a:latin typeface="Aharoni" pitchFamily="2" charset="-79"/>
                <a:cs typeface="Aharoni" pitchFamily="2" charset="-79"/>
              </a:rPr>
              <a:t>2012-13</a:t>
            </a:r>
            <a:r>
              <a:rPr lang="en-US" sz="5100" dirty="0" smtClean="0">
                <a:latin typeface="Aharoni" pitchFamily="2" charset="-79"/>
                <a:cs typeface="Aharoni" pitchFamily="2" charset="-79"/>
              </a:rPr>
              <a:t> and </a:t>
            </a:r>
            <a:r>
              <a:rPr lang="en-US" sz="5100" dirty="0" smtClean="0">
                <a:solidFill>
                  <a:srgbClr val="C00000"/>
                </a:solidFill>
                <a:latin typeface="Aharoni" pitchFamily="2" charset="-79"/>
                <a:cs typeface="Aharoni" pitchFamily="2" charset="-79"/>
              </a:rPr>
              <a:t>2013-14</a:t>
            </a:r>
            <a:r>
              <a:rPr lang="en-US" sz="5100" dirty="0" smtClean="0">
                <a:latin typeface="Aharoni" pitchFamily="2" charset="-79"/>
                <a:cs typeface="Aharoni" pitchFamily="2" charset="-79"/>
              </a:rPr>
              <a:t> respectively. </a:t>
            </a:r>
          </a:p>
          <a:p>
            <a:pPr algn="just">
              <a:buFont typeface="Wingdings" pitchFamily="2" charset="2"/>
              <a:buChar char="v"/>
            </a:pPr>
            <a:endParaRPr lang="en-US" sz="3000" dirty="0" smtClean="0"/>
          </a:p>
          <a:p>
            <a:pPr algn="just">
              <a:buFont typeface="Wingdings" pitchFamily="2" charset="2"/>
              <a:buChar char="v"/>
            </a:pPr>
            <a:r>
              <a:rPr lang="en-US" sz="5100" b="1" dirty="0" smtClean="0">
                <a:solidFill>
                  <a:srgbClr val="C00000"/>
                </a:solidFill>
                <a:latin typeface="Aharoni" pitchFamily="2" charset="-79"/>
                <a:cs typeface="Aharoni" pitchFamily="2" charset="-79"/>
              </a:rPr>
              <a:t>  e-Procurement</a:t>
            </a:r>
            <a:r>
              <a:rPr lang="en-US" sz="5100" b="1" dirty="0" smtClean="0">
                <a:latin typeface="Aharoni" pitchFamily="2" charset="-79"/>
                <a:cs typeface="Aharoni" pitchFamily="2" charset="-79"/>
              </a:rPr>
              <a:t> </a:t>
            </a:r>
            <a:r>
              <a:rPr lang="en-US" sz="5100" dirty="0" smtClean="0">
                <a:latin typeface="Aharoni" pitchFamily="2" charset="-79"/>
                <a:cs typeface="Aharoni" pitchFamily="2" charset="-79"/>
              </a:rPr>
              <a:t>of Medicines &amp; Consumables  using NIC portal  ensuring transparency in the procurement process.</a:t>
            </a:r>
          </a:p>
          <a:p>
            <a:pPr>
              <a:buFont typeface="Wingdings" pitchFamily="2" charset="2"/>
              <a:buChar char="v"/>
            </a:pPr>
            <a:endParaRPr lang="en-US" sz="3000" dirty="0" smtClean="0">
              <a:latin typeface="Aharoni" pitchFamily="2" charset="-79"/>
              <a:cs typeface="Aharoni" pitchFamily="2" charset="-79"/>
            </a:endParaRPr>
          </a:p>
          <a:p>
            <a:pPr algn="just">
              <a:buFont typeface="Wingdings" pitchFamily="2" charset="2"/>
              <a:buChar char="v"/>
            </a:pPr>
            <a:r>
              <a:rPr lang="en-US" sz="4400" dirty="0" smtClean="0">
                <a:latin typeface="Aharoni" pitchFamily="2" charset="-79"/>
                <a:cs typeface="Aharoni" pitchFamily="2" charset="-79"/>
              </a:rPr>
              <a:t>  Departing from previous practice, </a:t>
            </a:r>
            <a:r>
              <a:rPr lang="en-US" sz="4400" dirty="0" smtClean="0">
                <a:solidFill>
                  <a:srgbClr val="C00000"/>
                </a:solidFill>
                <a:latin typeface="Aharoni" pitchFamily="2" charset="-79"/>
                <a:cs typeface="Aharoni" pitchFamily="2" charset="-79"/>
              </a:rPr>
              <a:t>only Manufacturers</a:t>
            </a:r>
            <a:r>
              <a:rPr lang="en-US" sz="4400" dirty="0" smtClean="0">
                <a:latin typeface="Aharoni" pitchFamily="2" charset="-79"/>
                <a:cs typeface="Aharoni" pitchFamily="2" charset="-79"/>
              </a:rPr>
              <a:t> having adequate market presence are permitted to participate in tender process. </a:t>
            </a:r>
          </a:p>
          <a:p>
            <a:pPr algn="just">
              <a:buFont typeface="Wingdings" pitchFamily="2" charset="2"/>
              <a:buChar char="v"/>
            </a:pPr>
            <a:endParaRPr lang="en-US" sz="3000" dirty="0" smtClean="0">
              <a:latin typeface="Aharoni" pitchFamily="2" charset="-79"/>
              <a:cs typeface="Aharoni" pitchFamily="2" charset="-79"/>
            </a:endParaRPr>
          </a:p>
          <a:p>
            <a:pPr algn="just">
              <a:buFont typeface="Wingdings" pitchFamily="2" charset="2"/>
              <a:buChar char="v"/>
            </a:pPr>
            <a:r>
              <a:rPr lang="en-US" sz="4400" dirty="0" smtClean="0">
                <a:latin typeface="Aharoni" pitchFamily="2" charset="-79"/>
                <a:cs typeface="Aharoni" pitchFamily="2" charset="-79"/>
              </a:rPr>
              <a:t>  Reducing </a:t>
            </a:r>
            <a:r>
              <a:rPr lang="en-US" sz="4400" dirty="0" smtClean="0">
                <a:solidFill>
                  <a:srgbClr val="C00000"/>
                </a:solidFill>
                <a:latin typeface="Aharoni" pitchFamily="2" charset="-79"/>
                <a:cs typeface="Aharoni" pitchFamily="2" charset="-79"/>
              </a:rPr>
              <a:t>number of suppliers to a manageable level </a:t>
            </a:r>
            <a:r>
              <a:rPr lang="en-US" sz="4400" dirty="0" smtClean="0">
                <a:latin typeface="Aharoni" pitchFamily="2" charset="-79"/>
                <a:cs typeface="Aharoni" pitchFamily="2" charset="-79"/>
              </a:rPr>
              <a:t>by changing the earlier system for better monitoring of delivery status and quality control over drugs received</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solidFill>
                  <a:srgbClr val="C00000"/>
                </a:solidFill>
                <a:latin typeface="Bauhaus 93" pitchFamily="82" charset="0"/>
              </a:rPr>
              <a:t>STREGTHENING OF FREE DISTRIBUTION SCHEME for MEDICINES &amp; CONSUMABLES (2)</a:t>
            </a:r>
            <a:endParaRPr lang="en-US" sz="3200" dirty="0">
              <a:solidFill>
                <a:srgbClr val="C00000"/>
              </a:solidFill>
              <a:latin typeface="Bauhaus 93" pitchFamily="82" charset="0"/>
            </a:endParaRPr>
          </a:p>
        </p:txBody>
      </p:sp>
      <p:sp>
        <p:nvSpPr>
          <p:cNvPr id="3" name="Content Placeholder 2"/>
          <p:cNvSpPr>
            <a:spLocks noGrp="1"/>
          </p:cNvSpPr>
          <p:nvPr>
            <p:ph idx="1"/>
          </p:nvPr>
        </p:nvSpPr>
        <p:spPr/>
        <p:txBody>
          <a:bodyPr>
            <a:normAutofit fontScale="55000" lnSpcReduction="20000"/>
          </a:bodyPr>
          <a:lstStyle/>
          <a:p>
            <a:pPr algn="just"/>
            <a:endParaRPr lang="en-US" sz="3800" dirty="0" smtClean="0">
              <a:latin typeface="Aharoni" pitchFamily="2" charset="-79"/>
              <a:cs typeface="Aharoni" pitchFamily="2" charset="-79"/>
            </a:endParaRPr>
          </a:p>
          <a:p>
            <a:pPr algn="just">
              <a:buFont typeface="Wingdings" pitchFamily="2" charset="2"/>
              <a:buChar char="v"/>
            </a:pPr>
            <a:r>
              <a:rPr lang="en-US" sz="5100" dirty="0" smtClean="0">
                <a:latin typeface="Aharoni" pitchFamily="2" charset="-79"/>
                <a:cs typeface="Aharoni" pitchFamily="2" charset="-79"/>
              </a:rPr>
              <a:t>  Empanelment of a number of Drug Testing Laboratories including NABL accreditated Labs across the Country </a:t>
            </a:r>
          </a:p>
          <a:p>
            <a:pPr algn="just">
              <a:buFont typeface="Wingdings" pitchFamily="2" charset="2"/>
              <a:buChar char="v"/>
            </a:pPr>
            <a:endParaRPr lang="en-US" sz="3000" dirty="0" smtClean="0"/>
          </a:p>
          <a:p>
            <a:pPr algn="just">
              <a:buFont typeface="Wingdings" pitchFamily="2" charset="2"/>
              <a:buChar char="v"/>
            </a:pPr>
            <a:r>
              <a:rPr lang="en-US" sz="5100" dirty="0" smtClean="0">
                <a:solidFill>
                  <a:srgbClr val="C00000"/>
                </a:solidFill>
                <a:latin typeface="Aharoni" pitchFamily="2" charset="-79"/>
                <a:cs typeface="Aharoni" pitchFamily="2" charset="-79"/>
              </a:rPr>
              <a:t>  Results of Quality Testing shared with the Hospital Authorities, thus helping to build confidence of the Doctors in the Hospital on quality of medicines under free scheme</a:t>
            </a:r>
            <a:endParaRPr lang="en-US" sz="5100" dirty="0" smtClean="0">
              <a:latin typeface="Aharoni" pitchFamily="2" charset="-79"/>
              <a:cs typeface="Aharoni" pitchFamily="2" charset="-79"/>
            </a:endParaRPr>
          </a:p>
          <a:p>
            <a:pPr>
              <a:buFont typeface="Wingdings" pitchFamily="2" charset="2"/>
              <a:buChar char="v"/>
            </a:pPr>
            <a:endParaRPr lang="en-US" sz="3000" dirty="0" smtClean="0">
              <a:latin typeface="Aharoni" pitchFamily="2" charset="-79"/>
              <a:cs typeface="Aharoni" pitchFamily="2" charset="-79"/>
            </a:endParaRPr>
          </a:p>
          <a:p>
            <a:pPr algn="just">
              <a:buFont typeface="Wingdings" pitchFamily="2" charset="2"/>
              <a:buChar char="v"/>
            </a:pPr>
            <a:r>
              <a:rPr lang="en-US" sz="4400" dirty="0" smtClean="0">
                <a:latin typeface="Aharoni" pitchFamily="2" charset="-79"/>
                <a:cs typeface="Aharoni" pitchFamily="2" charset="-79"/>
              </a:rPr>
              <a:t>  </a:t>
            </a:r>
            <a:r>
              <a:rPr lang="en-US" sz="5100" dirty="0" smtClean="0">
                <a:latin typeface="Aharoni" pitchFamily="2" charset="-79"/>
                <a:cs typeface="Aharoni" pitchFamily="2" charset="-79"/>
              </a:rPr>
              <a:t>Adequate penal measures included in the agreement with the suppliers</a:t>
            </a:r>
          </a:p>
          <a:p>
            <a:pPr algn="just">
              <a:buFont typeface="Wingdings" pitchFamily="2" charset="2"/>
              <a:buChar char="v"/>
            </a:pPr>
            <a:endParaRPr lang="en-US" sz="3000" dirty="0" smtClean="0">
              <a:latin typeface="Aharoni" pitchFamily="2" charset="-79"/>
              <a:cs typeface="Aharoni" pitchFamily="2" charset="-79"/>
            </a:endParaRPr>
          </a:p>
          <a:p>
            <a:pPr algn="just">
              <a:buFont typeface="Wingdings" pitchFamily="2" charset="2"/>
              <a:buChar char="v"/>
            </a:pP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2842</TotalTime>
  <Words>1613</Words>
  <Application>Microsoft Office PowerPoint</Application>
  <PresentationFormat>On-screen Show (4:3)</PresentationFormat>
  <Paragraphs>219</Paragraphs>
  <Slides>27</Slides>
  <Notes>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Adjacency</vt:lpstr>
      <vt:lpstr>Slide 1</vt:lpstr>
      <vt:lpstr>Slide 2</vt:lpstr>
      <vt:lpstr>                                                                       Objectives of  The Initiative   1. Minimizing out-of-pocket  expenses of  patients      coming to Government Hospitals by              a.  Strengthening free distribution scheme of drugs          b. Developing FPMS as a Secondary Source  of supply               that would dispense drugs  at  high discount    2.  Providing value for public money spent on Drugs by           a.  increasing transparency in procurement          b.  Maintaining  quality,  and           c.   Enhancing accountability at all tiers.                            </vt:lpstr>
      <vt:lpstr>Slide 4</vt:lpstr>
      <vt:lpstr>Slide 5</vt:lpstr>
      <vt:lpstr>Slide 6</vt:lpstr>
      <vt:lpstr>   Initiatives taken to meet these  challenges</vt:lpstr>
      <vt:lpstr>A. STREGTHENING OF FREE DISTRIBUTION SCHEME for MEDICINES &amp; CONSUMABLES (1)</vt:lpstr>
      <vt:lpstr>STREGTHENING OF FREE DISTRIBUTION SCHEME for MEDICINES &amp; CONSUMABLES (2)</vt:lpstr>
      <vt:lpstr>STREGTHENING OF FREE DISTRIBUTION SCHEME for MEDICINES &amp; CONSUMABLES (3)</vt:lpstr>
      <vt:lpstr>STREGTHENING OF FREE DISTRIBUTION SCHEME for MEDICINES &amp; CONSUMABLES (4)</vt:lpstr>
      <vt:lpstr>Slide 12</vt:lpstr>
      <vt:lpstr>OUTCOME OF THE  REFORMS BROUGHT TO FREE DISTRIBUTION SCHEME</vt:lpstr>
      <vt:lpstr>CONSOLIDATING THE GAINS OF FREE DISTRIBUTION SCHEME  WITH THE SUPPORT OF  NATIONAL HEALTH MISSION (NHM)</vt:lpstr>
      <vt:lpstr>CONSOLIDATING THE GAINS OF FREE DISTRIBUTION SCHEME  WITH THE SUPPORT OF  NATIONAL HEALTH MISSION (NHM) [2]</vt:lpstr>
      <vt:lpstr>   B. Additional Delivery System of Medicines &amp; Consumables at affordable cost through a chain of Fair Price Medicine Shops  under PPP    </vt:lpstr>
      <vt:lpstr>   Additional Delivery System of  Medicines &amp; Consumables  24 Hours  at affordable cost through a chain of  Fair Price Medicine Shops.    </vt:lpstr>
      <vt:lpstr>   Additional Delivery System of  Medicines &amp; Consumables  24 Hours  at affordable cost through a chain of  Fair Price Medicine Shops.    </vt:lpstr>
      <vt:lpstr> Additional Delivery System of  Medicines &amp; Consumables  24 Hours  at affordable cost through a chain of  Fair Price Medicine Shops  for the benefit of the patients </vt:lpstr>
      <vt:lpstr>Fair Price Medicine Shops (FPMS)  for the benefit  of  the patients  Products and Services available at FPMS</vt:lpstr>
      <vt:lpstr>    Fair Price Medicine Shops (FPMS)  for the benefit  of  the patients  QUALITY ASSURANCES   </vt:lpstr>
      <vt:lpstr>    Fair Price Medicine Shops (FPMS)  for the benefit  of  the patients  MONITORING MECHANISM   </vt:lpstr>
      <vt:lpstr>Fair Price Medicine Shops (FPMS)    OUTCOME (BENEFITS FOR THE PATIENTS) </vt:lpstr>
      <vt:lpstr>Fair Price Medicine Shops (FPMS)    OUTCOME  (Performance Trend) </vt:lpstr>
      <vt:lpstr>C. ENCOURAGING  PRESCRIPTION IN GENERIC NAME  BY DOCTORS OF GOVERNMENT HOSPITALS</vt:lpstr>
      <vt:lpstr>CONCLUSION</vt:lpstr>
      <vt:lpstr>THANK YOU</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IN  PUBLIC  PROCUREMENT POLICY  IN WEST BENGAL</dc:title>
  <dc:creator>User</dc:creator>
  <cp:lastModifiedBy>Compaq</cp:lastModifiedBy>
  <cp:revision>346</cp:revision>
  <dcterms:created xsi:type="dcterms:W3CDTF">2013-02-05T09:05:50Z</dcterms:created>
  <dcterms:modified xsi:type="dcterms:W3CDTF">2013-07-04T03:22:54Z</dcterms:modified>
</cp:coreProperties>
</file>