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911" r:id="rId2"/>
    <p:sldId id="915" r:id="rId3"/>
    <p:sldId id="900" r:id="rId4"/>
    <p:sldId id="916" r:id="rId5"/>
    <p:sldId id="917" r:id="rId6"/>
    <p:sldId id="918" r:id="rId7"/>
    <p:sldId id="919" r:id="rId8"/>
    <p:sldId id="920" r:id="rId9"/>
    <p:sldId id="921" r:id="rId10"/>
    <p:sldId id="922" r:id="rId11"/>
    <p:sldId id="923" r:id="rId12"/>
    <p:sldId id="924" r:id="rId13"/>
    <p:sldId id="895" r:id="rId14"/>
    <p:sldId id="929" r:id="rId15"/>
    <p:sldId id="930" r:id="rId16"/>
    <p:sldId id="891" r:id="rId17"/>
    <p:sldId id="892" r:id="rId18"/>
    <p:sldId id="894" r:id="rId19"/>
    <p:sldId id="888" r:id="rId20"/>
    <p:sldId id="889" r:id="rId21"/>
    <p:sldId id="905" r:id="rId22"/>
    <p:sldId id="906" r:id="rId23"/>
    <p:sldId id="907" r:id="rId24"/>
    <p:sldId id="904" r:id="rId25"/>
    <p:sldId id="898" r:id="rId26"/>
    <p:sldId id="909" r:id="rId27"/>
    <p:sldId id="852" r:id="rId28"/>
    <p:sldId id="914" r:id="rId29"/>
    <p:sldId id="853" r:id="rId30"/>
    <p:sldId id="913" r:id="rId31"/>
    <p:sldId id="899" r:id="rId32"/>
    <p:sldId id="866" r:id="rId33"/>
    <p:sldId id="867" r:id="rId34"/>
    <p:sldId id="869" r:id="rId35"/>
    <p:sldId id="870" r:id="rId36"/>
    <p:sldId id="871" r:id="rId37"/>
    <p:sldId id="872" r:id="rId38"/>
    <p:sldId id="925" r:id="rId39"/>
    <p:sldId id="926" r:id="rId40"/>
    <p:sldId id="927" r:id="rId41"/>
    <p:sldId id="928" r:id="rId42"/>
    <p:sldId id="874" r:id="rId43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66FF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335" autoAdjust="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H-1%20HP\Desktop\AssamMDRStatusDrHira\AssamMDR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H-1%20HP\Desktop\AssamMDRStatusDrHira\AssamMDR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DMC\AHS\AHS%20Data%20Comparision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RHM\Desktop\Monthly%20Report\May%202013\National%20Sumit%20on%20Good%20Practice\MDR%20MD%20Sir%20PPT\Soft%20copy\Cause_Wis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RHM\Desktop\Monthly%20Report\May%202013\National%20Sumit%20on%20Good%20Practice\MDR%20MD%20Sir%20PPT\Soft%20copy\Cause_Wis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RHM\Desktop\Monthly%20Report\May%202013\National%20Sumit%20on%20Good%20Practice\MDR%20MD%20Sir%20PPT\Soft%20copy\Cause_Wis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RHM\Desktop\Monthly%20Report\May%202013\National%20Sumit%20on%20Good%20Practice\MDR%20MD%20Sir%20PPT\Soft%20copy\Religion%20Wisw%20MaternalDeath_Line_Listing_2012-13(Apr-Mar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RHM\Desktop\Monthly%20Report\May%202013\National%20Sumit%20on%20Good%20Practice\MDR%20MD%20Sir%20PPT\Soft%20copy\2011-12%20&amp;%202012-3%20reported%20MD's%20comperative%20study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RHM\Desktop\Monthly%20Report\May%202013\National%20Sumit%20on%20Good%20Practice\MDR%20MD%20Sir%20PPT\Soft%20copy\From%20Web%20Portal\Assam_2012-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0.14775240594925634"/>
          <c:y val="2.8252405949256341E-2"/>
          <c:w val="0.809554461942255"/>
          <c:h val="0.73444808982210552"/>
        </c:manualLayout>
      </c:layout>
      <c:bar3D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Assam</c:v>
                </c:pt>
              </c:strCache>
            </c:strRef>
          </c:tx>
          <c:dLbls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showVal val="1"/>
          </c:dLbls>
          <c:cat>
            <c:strRef>
              <c:f>Sheet1!$A$3:$A$5</c:f>
              <c:strCache>
                <c:ptCount val="3"/>
                <c:pt idx="0">
                  <c:v>2001-03</c:v>
                </c:pt>
                <c:pt idx="1">
                  <c:v>2004-06</c:v>
                </c:pt>
                <c:pt idx="2">
                  <c:v>2007-09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490</c:v>
                </c:pt>
                <c:pt idx="1">
                  <c:v>480</c:v>
                </c:pt>
                <c:pt idx="2">
                  <c:v>390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India</c:v>
                </c:pt>
              </c:strCache>
            </c:strRef>
          </c:tx>
          <c:dLbls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showVal val="1"/>
          </c:dLbls>
          <c:cat>
            <c:strRef>
              <c:f>Sheet1!$A$3:$A$5</c:f>
              <c:strCache>
                <c:ptCount val="3"/>
                <c:pt idx="0">
                  <c:v>2001-03</c:v>
                </c:pt>
                <c:pt idx="1">
                  <c:v>2004-06</c:v>
                </c:pt>
                <c:pt idx="2">
                  <c:v>2007-09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301</c:v>
                </c:pt>
                <c:pt idx="1">
                  <c:v>254</c:v>
                </c:pt>
                <c:pt idx="2">
                  <c:v>212</c:v>
                </c:pt>
              </c:numCache>
            </c:numRef>
          </c:val>
        </c:ser>
        <c:gapWidth val="300"/>
        <c:shape val="cone"/>
        <c:axId val="53454336"/>
        <c:axId val="53456256"/>
        <c:axId val="0"/>
      </c:bar3DChart>
      <c:catAx>
        <c:axId val="534543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IN" sz="2000"/>
                </a:pPr>
                <a:r>
                  <a:rPr lang="en-IN" sz="2000" dirty="0"/>
                  <a:t>MMR- RGI (SRS) 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53456256"/>
        <c:crosses val="autoZero"/>
        <c:auto val="1"/>
        <c:lblAlgn val="ctr"/>
        <c:lblOffset val="100"/>
      </c:catAx>
      <c:valAx>
        <c:axId val="5345625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en-IN" sz="1400" b="1"/>
                </a:pPr>
                <a:r>
                  <a:rPr lang="en-IN" sz="1400" b="1" dirty="0"/>
                  <a:t>MMR per </a:t>
                </a:r>
                <a:r>
                  <a:rPr lang="en-IN" sz="1400" b="1" dirty="0" smtClean="0"/>
                  <a:t>1,00,000 </a:t>
                </a:r>
                <a:r>
                  <a:rPr lang="en-IN" sz="1400" b="1" dirty="0"/>
                  <a:t>LB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IN" sz="1200" b="1"/>
            </a:pPr>
            <a:endParaRPr lang="en-US"/>
          </a:p>
        </c:txPr>
        <c:crossAx val="53454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129416532368262"/>
          <c:y val="2.2124909176193606E-2"/>
          <c:w val="0.37305526496838132"/>
          <c:h val="0.10069692900567494"/>
        </c:manualLayout>
      </c:layout>
      <c:txPr>
        <a:bodyPr/>
        <a:lstStyle/>
        <a:p>
          <a:pPr>
            <a:defRPr lang="en-IN" sz="14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lang="en-IN"/>
          </a:pPr>
          <a:endParaRPr lang="en-US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Sheet1!$B$6</c:f>
              <c:strCache>
                <c:ptCount val="1"/>
                <c:pt idx="0">
                  <c:v>Assam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lang="en-IN" sz="1600" b="1"/>
                </a:pPr>
                <a:endParaRPr lang="en-US"/>
              </a:p>
            </c:txPr>
            <c:showVal val="1"/>
          </c:dLbls>
          <c:cat>
            <c:strRef>
              <c:f>Sheet1!$A$7:$A$8</c:f>
              <c:strCache>
                <c:ptCount val="2"/>
                <c:pt idx="0">
                  <c:v>2010-11</c:v>
                </c:pt>
                <c:pt idx="1">
                  <c:v>2011-12</c:v>
                </c:pt>
              </c:strCache>
            </c:strRef>
          </c:cat>
          <c:val>
            <c:numRef>
              <c:f>Sheet1!$B$7:$B$8</c:f>
              <c:numCache>
                <c:formatCode>General</c:formatCode>
                <c:ptCount val="2"/>
                <c:pt idx="0">
                  <c:v>381</c:v>
                </c:pt>
                <c:pt idx="1">
                  <c:v>347</c:v>
                </c:pt>
              </c:numCache>
            </c:numRef>
          </c:val>
        </c:ser>
        <c:shape val="cone"/>
        <c:axId val="53473280"/>
        <c:axId val="53475200"/>
        <c:axId val="0"/>
      </c:bar3DChart>
      <c:catAx>
        <c:axId val="534732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IN" sz="2400" b="1"/>
                </a:pPr>
                <a:r>
                  <a:rPr lang="en-IN" sz="2400" b="1" dirty="0"/>
                  <a:t>MMR- AHS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53475200"/>
        <c:crosses val="autoZero"/>
        <c:auto val="1"/>
        <c:lblAlgn val="ctr"/>
        <c:lblOffset val="100"/>
      </c:catAx>
      <c:valAx>
        <c:axId val="5347520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en-IN" sz="1600" b="1"/>
                </a:pPr>
                <a:r>
                  <a:rPr lang="en-IN" sz="1600" b="1" dirty="0"/>
                  <a:t>MMR</a:t>
                </a:r>
                <a:r>
                  <a:rPr lang="en-IN" sz="1600" b="1" baseline="0" dirty="0"/>
                  <a:t> per 100,000 LB</a:t>
                </a:r>
                <a:endParaRPr lang="en-IN" sz="1600" b="1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IN" sz="1200" b="1"/>
            </a:pPr>
            <a:endParaRPr lang="en-US"/>
          </a:p>
        </c:txPr>
        <c:crossAx val="5347328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5.8293963254593434E-2"/>
          <c:y val="4.3349119403552655E-2"/>
          <c:w val="0.93208245844269466"/>
          <c:h val="0.76732949142226792"/>
        </c:manualLayout>
      </c:layout>
      <c:barChart>
        <c:barDir val="col"/>
        <c:grouping val="clustered"/>
        <c:ser>
          <c:idx val="0"/>
          <c:order val="0"/>
          <c:tx>
            <c:strRef>
              <c:f>MMR!$B$5</c:f>
              <c:strCache>
                <c:ptCount val="1"/>
                <c:pt idx="0">
                  <c:v>2010-11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lang="en-IN" sz="16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MMR!$A$6:$A$10</c:f>
              <c:strCache>
                <c:ptCount val="5"/>
                <c:pt idx="0">
                  <c:v>Hills and Barak Valley Division</c:v>
                </c:pt>
                <c:pt idx="1">
                  <c:v>North Assam Division</c:v>
                </c:pt>
                <c:pt idx="2">
                  <c:v>Lower Assam Division</c:v>
                </c:pt>
                <c:pt idx="3">
                  <c:v>Assam</c:v>
                </c:pt>
                <c:pt idx="4">
                  <c:v>Upper Assam Division</c:v>
                </c:pt>
              </c:strCache>
            </c:strRef>
          </c:cat>
          <c:val>
            <c:numRef>
              <c:f>MMR!$B$6:$B$10</c:f>
              <c:numCache>
                <c:formatCode>General</c:formatCode>
                <c:ptCount val="5"/>
                <c:pt idx="0">
                  <c:v>342</c:v>
                </c:pt>
                <c:pt idx="1">
                  <c:v>367</c:v>
                </c:pt>
                <c:pt idx="2">
                  <c:v>366</c:v>
                </c:pt>
                <c:pt idx="3">
                  <c:v>381</c:v>
                </c:pt>
                <c:pt idx="4">
                  <c:v>430</c:v>
                </c:pt>
              </c:numCache>
            </c:numRef>
          </c:val>
        </c:ser>
        <c:ser>
          <c:idx val="1"/>
          <c:order val="1"/>
          <c:tx>
            <c:strRef>
              <c:f>MMR!$C$5</c:f>
              <c:strCache>
                <c:ptCount val="1"/>
                <c:pt idx="0">
                  <c:v>2011-12</c:v>
                </c:pt>
              </c:strCache>
            </c:strRef>
          </c:tx>
          <c:spPr>
            <a:solidFill>
              <a:srgbClr val="0000FF"/>
            </a:solidFill>
          </c:spPr>
          <c:dLbls>
            <c:txPr>
              <a:bodyPr/>
              <a:lstStyle/>
              <a:p>
                <a:pPr>
                  <a:defRPr lang="en-IN" sz="1600" b="1">
                    <a:solidFill>
                      <a:srgbClr val="0000FF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MMR!$A$6:$A$10</c:f>
              <c:strCache>
                <c:ptCount val="5"/>
                <c:pt idx="0">
                  <c:v>Hills and Barak Valley Division</c:v>
                </c:pt>
                <c:pt idx="1">
                  <c:v>North Assam Division</c:v>
                </c:pt>
                <c:pt idx="2">
                  <c:v>Lower Assam Division</c:v>
                </c:pt>
                <c:pt idx="3">
                  <c:v>Assam</c:v>
                </c:pt>
                <c:pt idx="4">
                  <c:v>Upper Assam Division</c:v>
                </c:pt>
              </c:strCache>
            </c:strRef>
          </c:cat>
          <c:val>
            <c:numRef>
              <c:f>MMR!$C$6:$C$10</c:f>
              <c:numCache>
                <c:formatCode>General</c:formatCode>
                <c:ptCount val="5"/>
                <c:pt idx="0">
                  <c:v>288</c:v>
                </c:pt>
                <c:pt idx="1">
                  <c:v>314</c:v>
                </c:pt>
                <c:pt idx="2">
                  <c:v>325</c:v>
                </c:pt>
                <c:pt idx="3">
                  <c:v>347</c:v>
                </c:pt>
                <c:pt idx="4">
                  <c:v>436</c:v>
                </c:pt>
              </c:numCache>
            </c:numRef>
          </c:val>
        </c:ser>
        <c:axId val="55997568"/>
        <c:axId val="55999104"/>
      </c:barChart>
      <c:catAx>
        <c:axId val="5599756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IN" sz="1800" b="1"/>
            </a:pPr>
            <a:endParaRPr lang="en-US"/>
          </a:p>
        </c:txPr>
        <c:crossAx val="55999104"/>
        <c:crosses val="autoZero"/>
        <c:auto val="1"/>
        <c:lblAlgn val="ctr"/>
        <c:lblOffset val="100"/>
      </c:catAx>
      <c:valAx>
        <c:axId val="5599910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55997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682426311756063"/>
          <c:y val="3.0221955951158262E-2"/>
          <c:w val="0.35684580052493431"/>
          <c:h val="4.5212106299212622E-2"/>
        </c:manualLayout>
      </c:layout>
      <c:txPr>
        <a:bodyPr/>
        <a:lstStyle/>
        <a:p>
          <a:pPr>
            <a:defRPr lang="en-IN" sz="2000"/>
          </a:pPr>
          <a:endParaRPr lang="en-US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6313827558368759E-2"/>
          <c:y val="2.6672533279661195E-2"/>
          <c:w val="0.67366451890645562"/>
          <c:h val="0.80750667938859189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PIH</c:v>
                </c:pt>
              </c:strCache>
            </c:strRef>
          </c:tx>
          <c:spPr>
            <a:solidFill>
              <a:srgbClr val="0000FF"/>
            </a:solidFill>
          </c:spPr>
          <c:dLbls>
            <c:txPr>
              <a:bodyPr/>
              <a:lstStyle/>
              <a:p>
                <a:pPr>
                  <a:defRPr sz="1600">
                    <a:solidFill>
                      <a:srgbClr val="0000FF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Sheet1!$B$1:$C$1</c:f>
              <c:strCache>
                <c:ptCount val="2"/>
                <c:pt idx="0">
                  <c:v>2011-12</c:v>
                </c:pt>
                <c:pt idx="1">
                  <c:v>2012-13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0.25</c:v>
                </c:pt>
                <c:pt idx="1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Anaemia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1600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Sheet1!$B$1:$C$1</c:f>
              <c:strCache>
                <c:ptCount val="2"/>
                <c:pt idx="0">
                  <c:v>2011-12</c:v>
                </c:pt>
                <c:pt idx="1">
                  <c:v>2012-13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0.24000000000000021</c:v>
                </c:pt>
                <c:pt idx="1">
                  <c:v>0.22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Haemorrhage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1"/>
              <c:layout>
                <c:manualLayout>
                  <c:x val="2.9143694015996446E-3"/>
                  <c:y val="-3.123101264146658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600"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Sheet1!$B$1:$C$1</c:f>
              <c:strCache>
                <c:ptCount val="2"/>
                <c:pt idx="0">
                  <c:v>2011-12</c:v>
                </c:pt>
                <c:pt idx="1">
                  <c:v>2012-13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0.16</c:v>
                </c:pt>
                <c:pt idx="1">
                  <c:v>0.22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Sepsis</c:v>
                </c:pt>
              </c:strCache>
            </c:strRef>
          </c:tx>
          <c:spPr>
            <a:solidFill>
              <a:srgbClr val="7030A0"/>
            </a:solidFill>
          </c:spPr>
          <c:dLbls>
            <c:txPr>
              <a:bodyPr/>
              <a:lstStyle/>
              <a:p>
                <a:pPr>
                  <a:defRPr sz="1400">
                    <a:solidFill>
                      <a:srgbClr val="7030A0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Sheet1!$B$1:$C$1</c:f>
              <c:strCache>
                <c:ptCount val="2"/>
                <c:pt idx="0">
                  <c:v>2011-12</c:v>
                </c:pt>
                <c:pt idx="1">
                  <c:v>2012-13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0.15000000000000022</c:v>
                </c:pt>
                <c:pt idx="1">
                  <c:v>0.1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Obstructed Labour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Val val="1"/>
          </c:dLbls>
          <c:cat>
            <c:strRef>
              <c:f>Sheet1!$B$1:$C$1</c:f>
              <c:strCache>
                <c:ptCount val="2"/>
                <c:pt idx="0">
                  <c:v>2011-12</c:v>
                </c:pt>
                <c:pt idx="1">
                  <c:v>2012-13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4.0000000000000022E-2</c:v>
                </c:pt>
                <c:pt idx="1">
                  <c:v>0.05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Abortion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Val val="1"/>
          </c:dLbls>
          <c:cat>
            <c:strRef>
              <c:f>Sheet1!$B$1:$C$1</c:f>
              <c:strCache>
                <c:ptCount val="2"/>
                <c:pt idx="0">
                  <c:v>2011-12</c:v>
                </c:pt>
                <c:pt idx="1">
                  <c:v>2012-13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2.0000000000000011E-2</c:v>
                </c:pt>
                <c:pt idx="1">
                  <c:v>3.0000000000000002E-2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Val val="1"/>
          </c:dLbls>
          <c:cat>
            <c:strRef>
              <c:f>Sheet1!$B$1:$C$1</c:f>
              <c:strCache>
                <c:ptCount val="2"/>
                <c:pt idx="0">
                  <c:v>2011-12</c:v>
                </c:pt>
                <c:pt idx="1">
                  <c:v>2012-13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0.14000000000000001</c:v>
                </c:pt>
                <c:pt idx="1">
                  <c:v>0.14000000000000001</c:v>
                </c:pt>
              </c:numCache>
            </c:numRef>
          </c:val>
        </c:ser>
        <c:dLbls>
          <c:showVal val="1"/>
        </c:dLbls>
        <c:axId val="55781248"/>
        <c:axId val="55803904"/>
      </c:barChart>
      <c:catAx>
        <c:axId val="557812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smtClean="0"/>
                  <a:t>Year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5803904"/>
        <c:crosses val="autoZero"/>
        <c:auto val="1"/>
        <c:lblAlgn val="ctr"/>
        <c:lblOffset val="100"/>
      </c:catAx>
      <c:valAx>
        <c:axId val="558039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% of Causes of Maternal Deaths</a:t>
                </a:r>
                <a:endParaRPr lang="en-US" sz="1600" dirty="0"/>
              </a:p>
            </c:rich>
          </c:tx>
          <c:layout/>
        </c:title>
        <c:numFmt formatCode="0%" sourceLinked="1"/>
        <c:tickLblPos val="nextTo"/>
        <c:crossAx val="55781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85289548337189"/>
          <c:y val="6.8360354811543442E-2"/>
          <c:w val="0.21140399631183146"/>
          <c:h val="0.75517193892568435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'2011-12'!$B$1</c:f>
              <c:strCache>
                <c:ptCount val="1"/>
                <c:pt idx="0">
                  <c:v>2011-12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'2011-12'!$A$2:$A$8</c:f>
              <c:strCache>
                <c:ptCount val="7"/>
                <c:pt idx="0">
                  <c:v>PIH</c:v>
                </c:pt>
                <c:pt idx="1">
                  <c:v>Anaemia</c:v>
                </c:pt>
                <c:pt idx="2">
                  <c:v>Haemorrhage</c:v>
                </c:pt>
                <c:pt idx="3">
                  <c:v>Sepsis</c:v>
                </c:pt>
                <c:pt idx="4">
                  <c:v>Other</c:v>
                </c:pt>
                <c:pt idx="5">
                  <c:v>Obstructed Labour</c:v>
                </c:pt>
                <c:pt idx="6">
                  <c:v>Abortion</c:v>
                </c:pt>
              </c:strCache>
            </c:strRef>
          </c:cat>
          <c:val>
            <c:numRef>
              <c:f>'2011-12'!$B$2:$B$8</c:f>
              <c:numCache>
                <c:formatCode>0%</c:formatCode>
                <c:ptCount val="7"/>
                <c:pt idx="0">
                  <c:v>0.25</c:v>
                </c:pt>
                <c:pt idx="1">
                  <c:v>0.24000000000000013</c:v>
                </c:pt>
                <c:pt idx="2">
                  <c:v>0.16</c:v>
                </c:pt>
                <c:pt idx="3">
                  <c:v>0.15000000000000013</c:v>
                </c:pt>
                <c:pt idx="4">
                  <c:v>0.14000000000000001</c:v>
                </c:pt>
                <c:pt idx="5">
                  <c:v>4.0000000000000022E-2</c:v>
                </c:pt>
                <c:pt idx="6">
                  <c:v>2.0000000000000011E-2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79686228426394667"/>
          <c:y val="9.7551742888248652E-2"/>
          <c:w val="0.19402097042848462"/>
          <c:h val="0.80483401543109023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'2012-13'!$B$1</c:f>
              <c:strCache>
                <c:ptCount val="1"/>
                <c:pt idx="0">
                  <c:v>2012-13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'2012-13'!$A$2:$A$8</c:f>
              <c:strCache>
                <c:ptCount val="7"/>
                <c:pt idx="0">
                  <c:v>PIH</c:v>
                </c:pt>
                <c:pt idx="1">
                  <c:v>Anaemia</c:v>
                </c:pt>
                <c:pt idx="2">
                  <c:v>Haemorrhage</c:v>
                </c:pt>
                <c:pt idx="3">
                  <c:v>Other</c:v>
                </c:pt>
                <c:pt idx="4">
                  <c:v>Sepsis</c:v>
                </c:pt>
                <c:pt idx="5">
                  <c:v>Obstructed Labour</c:v>
                </c:pt>
                <c:pt idx="6">
                  <c:v>Abortion</c:v>
                </c:pt>
              </c:strCache>
            </c:strRef>
          </c:cat>
          <c:val>
            <c:numRef>
              <c:f>'2012-13'!$B$2:$B$8</c:f>
              <c:numCache>
                <c:formatCode>0%</c:formatCode>
                <c:ptCount val="7"/>
                <c:pt idx="0">
                  <c:v>0.25</c:v>
                </c:pt>
                <c:pt idx="1">
                  <c:v>0.22</c:v>
                </c:pt>
                <c:pt idx="2">
                  <c:v>0.22</c:v>
                </c:pt>
                <c:pt idx="3">
                  <c:v>0.14000000000000001</c:v>
                </c:pt>
                <c:pt idx="4">
                  <c:v>0.1</c:v>
                </c:pt>
                <c:pt idx="5">
                  <c:v>0.05</c:v>
                </c:pt>
                <c:pt idx="6">
                  <c:v>3.0000000000000002E-2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82325657799495222"/>
          <c:y val="2.8579495112278978E-2"/>
          <c:w val="0.16762667669747935"/>
          <c:h val="0.91523566776509468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IN" sz="1800"/>
            </a:pPr>
            <a:r>
              <a:rPr lang="en-IN" sz="1800"/>
              <a:t>Distribution of Maternal Deaths as per</a:t>
            </a:r>
            <a:r>
              <a:rPr lang="en-IN" sz="1800" baseline="0"/>
              <a:t> Ethnic Groups</a:t>
            </a:r>
            <a:r>
              <a:rPr lang="en-IN" sz="1800"/>
              <a:t> </a:t>
            </a:r>
          </a:p>
        </c:rich>
      </c:tx>
      <c:layout/>
      <c:overlay val="1"/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3"/>
              <c:layout>
                <c:manualLayout>
                  <c:x val="8.2925971152001746E-2"/>
                  <c:y val="0.13841971246131599"/>
                </c:manualLayout>
              </c:layout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lang="en-IN" sz="1600" b="1"/>
                </a:pPr>
                <a:endParaRPr lang="en-US"/>
              </a:p>
            </c:txPr>
            <c:showVal val="1"/>
            <c:showCatName val="1"/>
            <c:showPercent val="1"/>
          </c:dLbls>
          <c:cat>
            <c:strRef>
              <c:f>'Graph_modified 060513_1249'!$A$4:$A$7</c:f>
              <c:strCache>
                <c:ptCount val="4"/>
                <c:pt idx="0">
                  <c:v>Muslim </c:v>
                </c:pt>
                <c:pt idx="1">
                  <c:v>Hindu &amp; others</c:v>
                </c:pt>
                <c:pt idx="2">
                  <c:v>Adivasi &amp; TE</c:v>
                </c:pt>
                <c:pt idx="3">
                  <c:v>Tribal</c:v>
                </c:pt>
              </c:strCache>
            </c:strRef>
          </c:cat>
          <c:val>
            <c:numRef>
              <c:f>'Graph_modified 060513_1249'!$B$4:$B$7</c:f>
              <c:numCache>
                <c:formatCode>General</c:formatCode>
                <c:ptCount val="4"/>
                <c:pt idx="0">
                  <c:v>413</c:v>
                </c:pt>
                <c:pt idx="1">
                  <c:v>383</c:v>
                </c:pt>
                <c:pt idx="2">
                  <c:v>340</c:v>
                </c:pt>
                <c:pt idx="3">
                  <c:v>113</c:v>
                </c:pt>
              </c:numCache>
            </c:numRef>
          </c:val>
        </c:ser>
        <c:ser>
          <c:idx val="1"/>
          <c:order val="1"/>
          <c:dLbls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Val val="1"/>
          </c:dLbls>
          <c:cat>
            <c:strRef>
              <c:f>'Graph_modified 060513_1249'!$A$4:$A$7</c:f>
              <c:strCache>
                <c:ptCount val="4"/>
                <c:pt idx="0">
                  <c:v>Muslim </c:v>
                </c:pt>
                <c:pt idx="1">
                  <c:v>Hindu &amp; others</c:v>
                </c:pt>
                <c:pt idx="2">
                  <c:v>Adivasi &amp; TE</c:v>
                </c:pt>
                <c:pt idx="3">
                  <c:v>Tribal</c:v>
                </c:pt>
              </c:strCache>
            </c:strRef>
          </c:cat>
          <c:val>
            <c:numRef>
              <c:f>'Graph_modified 060513_1249'!$C$4:$C$7</c:f>
              <c:numCache>
                <c:formatCode>0</c:formatCode>
                <c:ptCount val="4"/>
                <c:pt idx="0">
                  <c:v>33.066453162530031</c:v>
                </c:pt>
                <c:pt idx="1">
                  <c:v>30.664531625300228</c:v>
                </c:pt>
                <c:pt idx="2">
                  <c:v>27.221777421937549</c:v>
                </c:pt>
                <c:pt idx="3">
                  <c:v>9.047237790232149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84951129469472064"/>
          <c:y val="9.6454505686789788E-2"/>
          <c:w val="0.13382212469342972"/>
          <c:h val="0.7978317293671624"/>
        </c:manualLayout>
      </c:layout>
      <c:txPr>
        <a:bodyPr/>
        <a:lstStyle/>
        <a:p>
          <a:pPr>
            <a:defRPr lang="en-IN" sz="1400"/>
          </a:pPr>
          <a:endParaRPr lang="en-US"/>
        </a:p>
      </c:txPr>
    </c:legend>
    <c:plotVisOnly val="1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1709403866886369E-2"/>
          <c:y val="2.3497231698749132E-2"/>
          <c:w val="0.75978183994466864"/>
          <c:h val="0.77044413470755191"/>
        </c:manualLayout>
      </c:layout>
      <c:barChart>
        <c:barDir val="col"/>
        <c:grouping val="clustered"/>
        <c:ser>
          <c:idx val="2"/>
          <c:order val="2"/>
          <c:tx>
            <c:strRef>
              <c:f>'Exercise 1 (2)'!$D$2</c:f>
              <c:strCache>
                <c:ptCount val="1"/>
                <c:pt idx="0">
                  <c:v>Institutional Delivery (in Thousand)
2011-12 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rgbClr val="00B05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'Exercise 1 (2)'!$A$3:$A$14</c:f>
              <c:strCache>
                <c:ptCount val="12"/>
                <c:pt idx="0">
                  <c:v>April 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'Exercise 1 (2)'!$D$3:$D$14</c:f>
              <c:numCache>
                <c:formatCode>0</c:formatCode>
                <c:ptCount val="12"/>
                <c:pt idx="0">
                  <c:v>31.907</c:v>
                </c:pt>
                <c:pt idx="1">
                  <c:v>29.219000000000001</c:v>
                </c:pt>
                <c:pt idx="2">
                  <c:v>29.367999999999999</c:v>
                </c:pt>
                <c:pt idx="3">
                  <c:v>34.301000000000002</c:v>
                </c:pt>
                <c:pt idx="4">
                  <c:v>39.714000000000006</c:v>
                </c:pt>
                <c:pt idx="5">
                  <c:v>41.396000000000001</c:v>
                </c:pt>
                <c:pt idx="6">
                  <c:v>43.948</c:v>
                </c:pt>
                <c:pt idx="7">
                  <c:v>43.356999999999999</c:v>
                </c:pt>
                <c:pt idx="8">
                  <c:v>44.805</c:v>
                </c:pt>
                <c:pt idx="9">
                  <c:v>45.124000000000002</c:v>
                </c:pt>
                <c:pt idx="10">
                  <c:v>41.524000000000001</c:v>
                </c:pt>
                <c:pt idx="11">
                  <c:v>40.427</c:v>
                </c:pt>
              </c:numCache>
            </c:numRef>
          </c:val>
        </c:ser>
        <c:ser>
          <c:idx val="3"/>
          <c:order val="3"/>
          <c:tx>
            <c:strRef>
              <c:f>'Exercise 1 (2)'!$E$2</c:f>
              <c:strCache>
                <c:ptCount val="1"/>
                <c:pt idx="0">
                  <c:v>Institutional Delivery (in Thousand)
2012-13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rgbClr val="7030A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'Exercise 1 (2)'!$A$3:$A$14</c:f>
              <c:strCache>
                <c:ptCount val="12"/>
                <c:pt idx="0">
                  <c:v>April 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'Exercise 1 (2)'!$E$3:$E$14</c:f>
              <c:numCache>
                <c:formatCode>0</c:formatCode>
                <c:ptCount val="12"/>
                <c:pt idx="0">
                  <c:v>34.697000000000003</c:v>
                </c:pt>
                <c:pt idx="1">
                  <c:v>33.616</c:v>
                </c:pt>
                <c:pt idx="2">
                  <c:v>30.79</c:v>
                </c:pt>
                <c:pt idx="3">
                  <c:v>36.512</c:v>
                </c:pt>
                <c:pt idx="4">
                  <c:v>42.356000000000002</c:v>
                </c:pt>
                <c:pt idx="5">
                  <c:v>43.666000000000011</c:v>
                </c:pt>
                <c:pt idx="6">
                  <c:v>46.166000000000011</c:v>
                </c:pt>
                <c:pt idx="7">
                  <c:v>45.546000000000006</c:v>
                </c:pt>
                <c:pt idx="8">
                  <c:v>45.259</c:v>
                </c:pt>
                <c:pt idx="9">
                  <c:v>46.257000000000005</c:v>
                </c:pt>
                <c:pt idx="10">
                  <c:v>40.853999999999999</c:v>
                </c:pt>
                <c:pt idx="11">
                  <c:v>41.843000000000004</c:v>
                </c:pt>
              </c:numCache>
            </c:numRef>
          </c:val>
        </c:ser>
        <c:axId val="56735616"/>
        <c:axId val="56737152"/>
      </c:barChart>
      <c:lineChart>
        <c:grouping val="standard"/>
        <c:ser>
          <c:idx val="0"/>
          <c:order val="0"/>
          <c:tx>
            <c:strRef>
              <c:f>'Exercise 1 (2)'!$B$2</c:f>
              <c:strCache>
                <c:ptCount val="1"/>
                <c:pt idx="0">
                  <c:v>Maternal Death
2011-12</c:v>
                </c:pt>
              </c:strCache>
            </c:strRef>
          </c:tx>
          <c:dLbls>
            <c:dLbl>
              <c:idx val="1"/>
              <c:layout>
                <c:manualLayout>
                  <c:x val="1.4571847007998219E-2"/>
                  <c:y val="7.4073555623990969E-2"/>
                </c:manualLayout>
              </c:layout>
              <c:dLblPos val="t"/>
              <c:showVal val="1"/>
            </c:dLbl>
            <c:dLbl>
              <c:idx val="4"/>
              <c:layout>
                <c:manualLayout>
                  <c:x val="1.4571847007998223E-3"/>
                  <c:y val="0.11428491439130031"/>
                </c:manualLayout>
              </c:layout>
              <c:dLblPos val="t"/>
              <c:showVal val="1"/>
            </c:dLbl>
            <c:dLbl>
              <c:idx val="5"/>
              <c:layout>
                <c:manualLayout>
                  <c:x val="-2.9143694015996446E-3"/>
                  <c:y val="9.5237428659417131E-2"/>
                </c:manualLayout>
              </c:layout>
              <c:dLblPos val="t"/>
              <c:showVal val="1"/>
            </c:dLbl>
            <c:dLbl>
              <c:idx val="7"/>
              <c:layout>
                <c:manualLayout>
                  <c:x val="1.4571847007998219E-2"/>
                  <c:y val="9.5237428659417131E-2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 sz="2000">
                    <a:solidFill>
                      <a:srgbClr val="0033CC"/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'Exercise 1 (2)'!$A$3:$A$14</c:f>
              <c:strCache>
                <c:ptCount val="12"/>
                <c:pt idx="0">
                  <c:v>April 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'Exercise 1 (2)'!$B$3:$B$14</c:f>
              <c:numCache>
                <c:formatCode>General</c:formatCode>
                <c:ptCount val="12"/>
                <c:pt idx="0">
                  <c:v>88</c:v>
                </c:pt>
                <c:pt idx="1">
                  <c:v>74</c:v>
                </c:pt>
                <c:pt idx="2">
                  <c:v>96</c:v>
                </c:pt>
                <c:pt idx="3">
                  <c:v>91</c:v>
                </c:pt>
                <c:pt idx="4">
                  <c:v>117</c:v>
                </c:pt>
                <c:pt idx="5">
                  <c:v>103</c:v>
                </c:pt>
                <c:pt idx="6">
                  <c:v>124</c:v>
                </c:pt>
                <c:pt idx="7">
                  <c:v>128</c:v>
                </c:pt>
                <c:pt idx="8">
                  <c:v>142</c:v>
                </c:pt>
                <c:pt idx="9">
                  <c:v>116</c:v>
                </c:pt>
                <c:pt idx="10">
                  <c:v>97</c:v>
                </c:pt>
                <c:pt idx="11">
                  <c:v>69</c:v>
                </c:pt>
              </c:numCache>
            </c:numRef>
          </c:val>
        </c:ser>
        <c:ser>
          <c:idx val="1"/>
          <c:order val="1"/>
          <c:tx>
            <c:strRef>
              <c:f>'Exercise 1 (2)'!$C$2</c:f>
              <c:strCache>
                <c:ptCount val="1"/>
                <c:pt idx="0">
                  <c:v>Maternal Death
2012-13</c:v>
                </c:pt>
              </c:strCache>
            </c:strRef>
          </c:tx>
          <c:dLbls>
            <c:dLbl>
              <c:idx val="0"/>
              <c:layout>
                <c:manualLayout>
                  <c:x val="-2.9144841405524696E-3"/>
                  <c:y val="9.9470203266502161E-2"/>
                </c:manualLayout>
              </c:layout>
              <c:dLblPos val="t"/>
              <c:showVal val="1"/>
            </c:dLbl>
            <c:dLbl>
              <c:idx val="2"/>
              <c:layout>
                <c:manualLayout>
                  <c:x val="1.6029031708798085E-2"/>
                  <c:y val="8.8888266748789246E-2"/>
                </c:manualLayout>
              </c:layout>
              <c:dLblPos val="t"/>
              <c:showVal val="1"/>
            </c:dLbl>
            <c:dLbl>
              <c:idx val="3"/>
              <c:layout>
                <c:manualLayout>
                  <c:x val="8.7431082047989342E-3"/>
                  <c:y val="7.4073555623990969E-2"/>
                </c:manualLayout>
              </c:layout>
              <c:dLblPos val="t"/>
              <c:showVal val="1"/>
            </c:dLbl>
            <c:dLbl>
              <c:idx val="6"/>
              <c:layout>
                <c:manualLayout>
                  <c:x val="1.3114662307198398E-2"/>
                  <c:y val="8.2539104838161195E-2"/>
                </c:manualLayout>
              </c:layout>
              <c:dLblPos val="t"/>
              <c:showVal val="1"/>
            </c:dLbl>
            <c:dLbl>
              <c:idx val="7"/>
              <c:layout>
                <c:manualLayout>
                  <c:x val="-8.7431082047989342E-3"/>
                  <c:y val="-1.0581936517713001E-2"/>
                </c:manualLayout>
              </c:layout>
              <c:dLblPos val="t"/>
              <c:showVal val="1"/>
            </c:dLbl>
            <c:dLbl>
              <c:idx val="8"/>
              <c:layout>
                <c:manualLayout>
                  <c:x val="-5.8287388031992892E-3"/>
                  <c:y val="0.11216852708775775"/>
                </c:manualLayout>
              </c:layout>
              <c:dLblPos val="t"/>
              <c:showVal val="1"/>
            </c:dLbl>
            <c:dLbl>
              <c:idx val="9"/>
              <c:layout>
                <c:manualLayout>
                  <c:x val="-1.3114662307198398E-2"/>
                  <c:y val="9.5237428659417131E-2"/>
                </c:manualLayout>
              </c:layout>
              <c:dLblPos val="t"/>
              <c:showVal val="1"/>
            </c:dLbl>
            <c:dLbl>
              <c:idx val="10"/>
              <c:layout>
                <c:manualLayout>
                  <c:x val="-3.4972432819195751E-2"/>
                  <c:y val="7.4073555623990928E-2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 sz="20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'Exercise 1 (2)'!$A$3:$A$14</c:f>
              <c:strCache>
                <c:ptCount val="12"/>
                <c:pt idx="0">
                  <c:v>April 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'Exercise 1 (2)'!$C$3:$C$14</c:f>
              <c:numCache>
                <c:formatCode>General</c:formatCode>
                <c:ptCount val="12"/>
                <c:pt idx="0">
                  <c:v>87</c:v>
                </c:pt>
                <c:pt idx="1">
                  <c:v>82</c:v>
                </c:pt>
                <c:pt idx="2">
                  <c:v>82</c:v>
                </c:pt>
                <c:pt idx="3">
                  <c:v>89</c:v>
                </c:pt>
                <c:pt idx="4">
                  <c:v>122</c:v>
                </c:pt>
                <c:pt idx="5">
                  <c:v>123</c:v>
                </c:pt>
                <c:pt idx="6">
                  <c:v>118</c:v>
                </c:pt>
                <c:pt idx="7">
                  <c:v>128</c:v>
                </c:pt>
                <c:pt idx="8">
                  <c:v>124</c:v>
                </c:pt>
                <c:pt idx="9">
                  <c:v>113</c:v>
                </c:pt>
                <c:pt idx="10">
                  <c:v>94</c:v>
                </c:pt>
                <c:pt idx="11">
                  <c:v>87</c:v>
                </c:pt>
              </c:numCache>
            </c:numRef>
          </c:val>
        </c:ser>
        <c:dLbls>
          <c:showVal val="1"/>
        </c:dLbls>
        <c:marker val="1"/>
        <c:axId val="56735616"/>
        <c:axId val="56737152"/>
      </c:lineChart>
      <c:catAx>
        <c:axId val="5673561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56737152"/>
        <c:crosses val="autoZero"/>
        <c:auto val="1"/>
        <c:lblAlgn val="ctr"/>
        <c:lblOffset val="100"/>
      </c:catAx>
      <c:valAx>
        <c:axId val="56737152"/>
        <c:scaling>
          <c:orientation val="minMax"/>
        </c:scaling>
        <c:axPos val="l"/>
        <c:numFmt formatCode="0" sourceLinked="1"/>
        <c:tickLblPos val="nextTo"/>
        <c:crossAx val="56735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008282316570268"/>
          <c:y val="3.6139729555698649E-2"/>
          <c:w val="0.18095365510113345"/>
          <c:h val="0.85608466349108692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5676739483947444E-2"/>
          <c:y val="2.4367499539443508E-2"/>
          <c:w val="0.82268255844465821"/>
          <c:h val="0.48824881041628426"/>
        </c:manualLayout>
      </c:layout>
      <c:barChart>
        <c:barDir val="col"/>
        <c:grouping val="clustered"/>
        <c:ser>
          <c:idx val="0"/>
          <c:order val="0"/>
          <c:tx>
            <c:strRef>
              <c:f>Final!$B$1</c:f>
              <c:strCache>
                <c:ptCount val="1"/>
                <c:pt idx="0">
                  <c:v>2011-12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sz="1400">
                    <a:solidFill>
                      <a:srgbClr val="0033CC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Final!$A$2:$A$7</c:f>
              <c:strCache>
                <c:ptCount val="6"/>
                <c:pt idx="0">
                  <c:v>% of 1st Trimester registration to ANC registration</c:v>
                </c:pt>
                <c:pt idx="1">
                  <c:v>% of PW received 3 ANC check ups to total ANC Registration</c:v>
                </c:pt>
                <c:pt idx="2">
                  <c:v>% of Pregnant women received TT2 or Booster to ANC registration</c:v>
                </c:pt>
                <c:pt idx="3">
                  <c:v>% of institutional deliveries to total reported deliveries</c:v>
                </c:pt>
                <c:pt idx="4">
                  <c:v>% of c-sections conducted at public facilities to deliveries conducted at public facilities</c:v>
                </c:pt>
                <c:pt idx="5">
                  <c:v>% of Women receiving post partum check-up within 48 hours after delivery to total reported deliveries</c:v>
                </c:pt>
              </c:strCache>
            </c:strRef>
          </c:cat>
          <c:val>
            <c:numRef>
              <c:f>Final!$B$2:$B$7</c:f>
              <c:numCache>
                <c:formatCode>0.00%</c:formatCode>
                <c:ptCount val="6"/>
                <c:pt idx="0">
                  <c:v>0.52010000000000001</c:v>
                </c:pt>
                <c:pt idx="1">
                  <c:v>0.66550000000000065</c:v>
                </c:pt>
                <c:pt idx="2">
                  <c:v>0.7883</c:v>
                </c:pt>
                <c:pt idx="3">
                  <c:v>0.80159999999999998</c:v>
                </c:pt>
                <c:pt idx="4">
                  <c:v>8.9300000000000004E-2</c:v>
                </c:pt>
                <c:pt idx="5">
                  <c:v>0.59049999999999958</c:v>
                </c:pt>
              </c:numCache>
            </c:numRef>
          </c:val>
        </c:ser>
        <c:ser>
          <c:idx val="1"/>
          <c:order val="1"/>
          <c:tx>
            <c:strRef>
              <c:f>Final!$C$1</c:f>
              <c:strCache>
                <c:ptCount val="1"/>
                <c:pt idx="0">
                  <c:v>2012-13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Final!$A$2:$A$7</c:f>
              <c:strCache>
                <c:ptCount val="6"/>
                <c:pt idx="0">
                  <c:v>% of 1st Trimester registration to ANC registration</c:v>
                </c:pt>
                <c:pt idx="1">
                  <c:v>% of PW received 3 ANC check ups to total ANC Registration</c:v>
                </c:pt>
                <c:pt idx="2">
                  <c:v>% of Pregnant women received TT2 or Booster to ANC registration</c:v>
                </c:pt>
                <c:pt idx="3">
                  <c:v>% of institutional deliveries to total reported deliveries</c:v>
                </c:pt>
                <c:pt idx="4">
                  <c:v>% of c-sections conducted at public facilities to deliveries conducted at public facilities</c:v>
                </c:pt>
                <c:pt idx="5">
                  <c:v>% of Women receiving post partum check-up within 48 hours after delivery to total reported deliveries</c:v>
                </c:pt>
              </c:strCache>
            </c:strRef>
          </c:cat>
          <c:val>
            <c:numRef>
              <c:f>Final!$C$2:$C$7</c:f>
              <c:numCache>
                <c:formatCode>0.00%</c:formatCode>
                <c:ptCount val="6"/>
                <c:pt idx="0">
                  <c:v>0.61339999999999995</c:v>
                </c:pt>
                <c:pt idx="1">
                  <c:v>0.71330000000000005</c:v>
                </c:pt>
                <c:pt idx="2">
                  <c:v>0.81080000000000063</c:v>
                </c:pt>
                <c:pt idx="3">
                  <c:v>0.83020000000000005</c:v>
                </c:pt>
                <c:pt idx="4">
                  <c:v>0.10110000000000002</c:v>
                </c:pt>
                <c:pt idx="5">
                  <c:v>0.68930000000000002</c:v>
                </c:pt>
              </c:numCache>
            </c:numRef>
          </c:val>
        </c:ser>
        <c:dLbls>
          <c:showVal val="1"/>
        </c:dLbls>
        <c:axId val="56858880"/>
        <c:axId val="56872960"/>
      </c:barChart>
      <c:catAx>
        <c:axId val="5685888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56872960"/>
        <c:crosses val="autoZero"/>
        <c:auto val="1"/>
        <c:lblAlgn val="ctr"/>
        <c:lblOffset val="100"/>
      </c:catAx>
      <c:valAx>
        <c:axId val="56872960"/>
        <c:scaling>
          <c:orientation val="minMax"/>
          <c:max val="1"/>
          <c:min val="0"/>
        </c:scaling>
        <c:axPos val="l"/>
        <c:numFmt formatCode="0.00%" sourceLinked="1"/>
        <c:tickLblPos val="nextTo"/>
        <c:crossAx val="56858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101382685282149"/>
          <c:y val="5.1161345467830355E-2"/>
          <c:w val="8.9400622846597805E-2"/>
          <c:h val="9.0001206260526698E-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2D9E9-72FC-4859-9FB1-914AEE217D29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B449EE65-36A5-4795-9930-04EA55E6DAD5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Direct obstetric and non-obstetric  causes</a:t>
          </a:r>
          <a:endParaRPr lang="en-IN" sz="2800" dirty="0">
            <a:solidFill>
              <a:schemeClr val="tx1"/>
            </a:solidFill>
          </a:endParaRPr>
        </a:p>
      </dgm:t>
    </dgm:pt>
    <dgm:pt modelId="{BCEB8076-DEF2-4520-ADCC-9550DB13CFD6}" type="parTrans" cxnId="{B1499EE2-8B3D-456C-8857-1C8F418BDB83}">
      <dgm:prSet/>
      <dgm:spPr/>
      <dgm:t>
        <a:bodyPr/>
        <a:lstStyle/>
        <a:p>
          <a:endParaRPr lang="en-IN"/>
        </a:p>
      </dgm:t>
    </dgm:pt>
    <dgm:pt modelId="{F79203E8-0FAC-43DD-AB62-29DC9DFB9957}" type="sibTrans" cxnId="{B1499EE2-8B3D-456C-8857-1C8F418BDB83}">
      <dgm:prSet/>
      <dgm:spPr/>
      <dgm:t>
        <a:bodyPr/>
        <a:lstStyle/>
        <a:p>
          <a:endParaRPr lang="en-IN"/>
        </a:p>
      </dgm:t>
    </dgm:pt>
    <dgm:pt modelId="{EDB1AAEA-471B-4594-BC99-1AEA164FEA15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000" dirty="0" smtClean="0"/>
            <a:t>Hemorrhage, Sepsis, </a:t>
          </a:r>
          <a:r>
            <a:rPr lang="en-US" sz="2000" dirty="0" err="1" smtClean="0"/>
            <a:t>Eclampsia</a:t>
          </a:r>
          <a:r>
            <a:rPr lang="en-US" sz="2000" dirty="0" smtClean="0"/>
            <a:t>, Obstructed </a:t>
          </a:r>
          <a:r>
            <a:rPr lang="en-US" sz="2000" dirty="0" err="1" smtClean="0"/>
            <a:t>labour</a:t>
          </a:r>
          <a:r>
            <a:rPr lang="en-US" sz="2000" dirty="0" smtClean="0"/>
            <a:t>, Abortion related, anemia etc.</a:t>
          </a:r>
          <a:endParaRPr lang="en-IN" sz="2000" dirty="0"/>
        </a:p>
      </dgm:t>
    </dgm:pt>
    <dgm:pt modelId="{9AA570A7-C261-4B3D-BADC-C6354CACA07E}" type="parTrans" cxnId="{20C5E5F9-9031-4925-B23B-1F7869343BC0}">
      <dgm:prSet/>
      <dgm:spPr/>
      <dgm:t>
        <a:bodyPr/>
        <a:lstStyle/>
        <a:p>
          <a:endParaRPr lang="en-IN"/>
        </a:p>
      </dgm:t>
    </dgm:pt>
    <dgm:pt modelId="{9C885674-A368-40EA-B417-F843BEA15C84}" type="sibTrans" cxnId="{20C5E5F9-9031-4925-B23B-1F7869343BC0}">
      <dgm:prSet/>
      <dgm:spPr/>
      <dgm:t>
        <a:bodyPr/>
        <a:lstStyle/>
        <a:p>
          <a:endParaRPr lang="en-IN"/>
        </a:p>
      </dgm:t>
    </dgm:pt>
    <dgm:pt modelId="{9BD84638-33C2-4E68-B905-AF0A67D29511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Underlying / contributory causes</a:t>
          </a:r>
          <a:endParaRPr lang="en-IN" sz="2800" dirty="0">
            <a:solidFill>
              <a:schemeClr val="tx1"/>
            </a:solidFill>
          </a:endParaRPr>
        </a:p>
      </dgm:t>
    </dgm:pt>
    <dgm:pt modelId="{50ED89B4-B13E-4569-8F0E-FBBECC1718F5}" type="parTrans" cxnId="{AFFDD4CD-E7BA-4D29-BDEB-F2E88F49F1D9}">
      <dgm:prSet/>
      <dgm:spPr/>
      <dgm:t>
        <a:bodyPr/>
        <a:lstStyle/>
        <a:p>
          <a:endParaRPr lang="en-IN"/>
        </a:p>
      </dgm:t>
    </dgm:pt>
    <dgm:pt modelId="{D48313DA-B1CB-49D3-81F2-5D40028AB195}" type="sibTrans" cxnId="{AFFDD4CD-E7BA-4D29-BDEB-F2E88F49F1D9}">
      <dgm:prSet/>
      <dgm:spPr/>
      <dgm:t>
        <a:bodyPr/>
        <a:lstStyle/>
        <a:p>
          <a:endParaRPr lang="en-IN"/>
        </a:p>
      </dgm:t>
    </dgm:pt>
    <dgm:pt modelId="{FEAB2CB6-7EA7-45CD-BF7E-CA91A89B1A36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000" dirty="0" smtClean="0"/>
            <a:t>Social, </a:t>
          </a:r>
          <a:r>
            <a:rPr lang="en-US" sz="2000" dirty="0" err="1" smtClean="0"/>
            <a:t>Behavioural</a:t>
          </a:r>
          <a:r>
            <a:rPr lang="en-US" sz="2000" dirty="0" smtClean="0"/>
            <a:t>, Cultural, Economic factors</a:t>
          </a:r>
          <a:endParaRPr lang="en-IN" sz="2000" dirty="0"/>
        </a:p>
      </dgm:t>
    </dgm:pt>
    <dgm:pt modelId="{99E50328-D8D3-460E-B4A6-881AC80DDF73}" type="parTrans" cxnId="{DBEC392B-BE85-40A1-B80E-B546615EB760}">
      <dgm:prSet/>
      <dgm:spPr/>
      <dgm:t>
        <a:bodyPr/>
        <a:lstStyle/>
        <a:p>
          <a:endParaRPr lang="en-IN"/>
        </a:p>
      </dgm:t>
    </dgm:pt>
    <dgm:pt modelId="{08858F46-8190-4E96-9E6F-6F3D6FF4475F}" type="sibTrans" cxnId="{DBEC392B-BE85-40A1-B80E-B546615EB760}">
      <dgm:prSet/>
      <dgm:spPr/>
      <dgm:t>
        <a:bodyPr/>
        <a:lstStyle/>
        <a:p>
          <a:endParaRPr lang="en-IN"/>
        </a:p>
      </dgm:t>
    </dgm:pt>
    <dgm:pt modelId="{3D805C15-6DFD-4B67-ACA5-6B1105BDE21A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“Three Delays”</a:t>
          </a:r>
          <a:endParaRPr lang="en-IN" sz="3200" dirty="0">
            <a:solidFill>
              <a:schemeClr val="tx1"/>
            </a:solidFill>
          </a:endParaRPr>
        </a:p>
      </dgm:t>
    </dgm:pt>
    <dgm:pt modelId="{CB305B42-B4C7-4F42-B2CC-742FDCBB51BC}" type="parTrans" cxnId="{21DDFDC0-4E68-43F3-B9FB-D2F98D5CF9D6}">
      <dgm:prSet/>
      <dgm:spPr/>
      <dgm:t>
        <a:bodyPr/>
        <a:lstStyle/>
        <a:p>
          <a:endParaRPr lang="en-IN"/>
        </a:p>
      </dgm:t>
    </dgm:pt>
    <dgm:pt modelId="{EF8A358C-DEA8-4229-B720-4F9998EBFB05}" type="sibTrans" cxnId="{21DDFDC0-4E68-43F3-B9FB-D2F98D5CF9D6}">
      <dgm:prSet/>
      <dgm:spPr/>
      <dgm:t>
        <a:bodyPr/>
        <a:lstStyle/>
        <a:p>
          <a:endParaRPr lang="en-IN"/>
        </a:p>
      </dgm:t>
    </dgm:pt>
    <dgm:pt modelId="{2A69F18E-68C3-4877-A907-A1E7375EC18B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en-US" sz="1900" dirty="0" smtClean="0"/>
            <a:t>Delay in Decision making</a:t>
          </a:r>
          <a:endParaRPr lang="en-IN" sz="1900" dirty="0"/>
        </a:p>
      </dgm:t>
    </dgm:pt>
    <dgm:pt modelId="{015838A4-F6BD-4611-8352-F0282F311C1A}" type="parTrans" cxnId="{0C116F5B-01CF-4C1A-9936-746BB7C134BD}">
      <dgm:prSet/>
      <dgm:spPr/>
      <dgm:t>
        <a:bodyPr/>
        <a:lstStyle/>
        <a:p>
          <a:endParaRPr lang="en-IN"/>
        </a:p>
      </dgm:t>
    </dgm:pt>
    <dgm:pt modelId="{84276687-9C2E-49A5-B2FB-F67F25D35B1B}" type="sibTrans" cxnId="{0C116F5B-01CF-4C1A-9936-746BB7C134BD}">
      <dgm:prSet/>
      <dgm:spPr/>
      <dgm:t>
        <a:bodyPr/>
        <a:lstStyle/>
        <a:p>
          <a:endParaRPr lang="en-IN"/>
        </a:p>
      </dgm:t>
    </dgm:pt>
    <dgm:pt modelId="{A972A4A8-3E9C-497F-AB56-60400B12332A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en-US" sz="1900" dirty="0" smtClean="0"/>
            <a:t>Delay in reaching the appropriate health facility</a:t>
          </a:r>
        </a:p>
      </dgm:t>
    </dgm:pt>
    <dgm:pt modelId="{4A93107E-958D-4CA0-A6BD-B191A628E101}" type="parTrans" cxnId="{E9261110-3624-490A-BF00-2F99331C6585}">
      <dgm:prSet/>
      <dgm:spPr/>
      <dgm:t>
        <a:bodyPr/>
        <a:lstStyle/>
        <a:p>
          <a:endParaRPr lang="en-IN"/>
        </a:p>
      </dgm:t>
    </dgm:pt>
    <dgm:pt modelId="{8A76E94E-4F6E-4BDE-A564-69A7818257BD}" type="sibTrans" cxnId="{E9261110-3624-490A-BF00-2F99331C6585}">
      <dgm:prSet/>
      <dgm:spPr/>
      <dgm:t>
        <a:bodyPr/>
        <a:lstStyle/>
        <a:p>
          <a:endParaRPr lang="en-IN"/>
        </a:p>
      </dgm:t>
    </dgm:pt>
    <dgm:pt modelId="{AF976569-B019-4A1D-BB29-565A671F34C6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en-US" sz="1900" dirty="0" smtClean="0"/>
            <a:t>Delay in receiving health care at the facility</a:t>
          </a:r>
          <a:endParaRPr lang="en-US" sz="1900" dirty="0"/>
        </a:p>
      </dgm:t>
    </dgm:pt>
    <dgm:pt modelId="{8BA38996-2989-4BC8-AA60-BA77FDE31038}" type="parTrans" cxnId="{B51D3CB6-1EB3-4DED-8725-41DE701012B1}">
      <dgm:prSet/>
      <dgm:spPr/>
      <dgm:t>
        <a:bodyPr/>
        <a:lstStyle/>
        <a:p>
          <a:endParaRPr lang="en-IN"/>
        </a:p>
      </dgm:t>
    </dgm:pt>
    <dgm:pt modelId="{94789D9A-6680-44FC-B073-9BAEF6F362CA}" type="sibTrans" cxnId="{B51D3CB6-1EB3-4DED-8725-41DE701012B1}">
      <dgm:prSet/>
      <dgm:spPr/>
      <dgm:t>
        <a:bodyPr/>
        <a:lstStyle/>
        <a:p>
          <a:endParaRPr lang="en-IN"/>
        </a:p>
      </dgm:t>
    </dgm:pt>
    <dgm:pt modelId="{223F03F4-1288-4146-A6B7-FCF6C012D373}" type="pres">
      <dgm:prSet presAssocID="{4462D9E9-72FC-4859-9FB1-914AEE217D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A1CB8B-5914-456F-9559-6B1BBEFE2B4C}" type="pres">
      <dgm:prSet presAssocID="{B449EE65-36A5-4795-9930-04EA55E6DAD5}" presName="linNode" presStyleCnt="0"/>
      <dgm:spPr/>
    </dgm:pt>
    <dgm:pt modelId="{CD11F629-31ED-4F76-821F-4EDB1E140EB9}" type="pres">
      <dgm:prSet presAssocID="{B449EE65-36A5-4795-9930-04EA55E6DAD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80496C9-8555-430B-99E6-AC591825AA2F}" type="pres">
      <dgm:prSet presAssocID="{B449EE65-36A5-4795-9930-04EA55E6DAD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F1CC337-BE2B-4E9D-B1D8-D684BD8A4182}" type="pres">
      <dgm:prSet presAssocID="{F79203E8-0FAC-43DD-AB62-29DC9DFB9957}" presName="sp" presStyleCnt="0"/>
      <dgm:spPr/>
    </dgm:pt>
    <dgm:pt modelId="{1D13A94F-9DCC-4908-8956-5E7360FC3FC7}" type="pres">
      <dgm:prSet presAssocID="{9BD84638-33C2-4E68-B905-AF0A67D29511}" presName="linNode" presStyleCnt="0"/>
      <dgm:spPr/>
    </dgm:pt>
    <dgm:pt modelId="{D62940A2-7099-4A5C-B2C7-857902F10EC9}" type="pres">
      <dgm:prSet presAssocID="{9BD84638-33C2-4E68-B905-AF0A67D2951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8568E34-C61A-4188-BBC7-32D4459BA2D9}" type="pres">
      <dgm:prSet presAssocID="{9BD84638-33C2-4E68-B905-AF0A67D2951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1E040D6-6DF4-4E8D-92ED-3D13F40825BE}" type="pres">
      <dgm:prSet presAssocID="{D48313DA-B1CB-49D3-81F2-5D40028AB195}" presName="sp" presStyleCnt="0"/>
      <dgm:spPr/>
    </dgm:pt>
    <dgm:pt modelId="{88BE223A-5B69-4D29-B2E8-018F3A4F19BB}" type="pres">
      <dgm:prSet presAssocID="{3D805C15-6DFD-4B67-ACA5-6B1105BDE21A}" presName="linNode" presStyleCnt="0"/>
      <dgm:spPr/>
    </dgm:pt>
    <dgm:pt modelId="{5291AE0F-CE92-4006-B5DA-93974459C48C}" type="pres">
      <dgm:prSet presAssocID="{3D805C15-6DFD-4B67-ACA5-6B1105BDE21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7406E6D-A0BD-4B60-86F7-C6F3F374C41B}" type="pres">
      <dgm:prSet presAssocID="{3D805C15-6DFD-4B67-ACA5-6B1105BDE21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BEC392B-BE85-40A1-B80E-B546615EB760}" srcId="{9BD84638-33C2-4E68-B905-AF0A67D29511}" destId="{FEAB2CB6-7EA7-45CD-BF7E-CA91A89B1A36}" srcOrd="0" destOrd="0" parTransId="{99E50328-D8D3-460E-B4A6-881AC80DDF73}" sibTransId="{08858F46-8190-4E96-9E6F-6F3D6FF4475F}"/>
    <dgm:cxn modelId="{AFFDD4CD-E7BA-4D29-BDEB-F2E88F49F1D9}" srcId="{4462D9E9-72FC-4859-9FB1-914AEE217D29}" destId="{9BD84638-33C2-4E68-B905-AF0A67D29511}" srcOrd="1" destOrd="0" parTransId="{50ED89B4-B13E-4569-8F0E-FBBECC1718F5}" sibTransId="{D48313DA-B1CB-49D3-81F2-5D40028AB195}"/>
    <dgm:cxn modelId="{E9261110-3624-490A-BF00-2F99331C6585}" srcId="{2A69F18E-68C3-4877-A907-A1E7375EC18B}" destId="{A972A4A8-3E9C-497F-AB56-60400B12332A}" srcOrd="0" destOrd="0" parTransId="{4A93107E-958D-4CA0-A6BD-B191A628E101}" sibTransId="{8A76E94E-4F6E-4BDE-A564-69A7818257BD}"/>
    <dgm:cxn modelId="{B1499EE2-8B3D-456C-8857-1C8F418BDB83}" srcId="{4462D9E9-72FC-4859-9FB1-914AEE217D29}" destId="{B449EE65-36A5-4795-9930-04EA55E6DAD5}" srcOrd="0" destOrd="0" parTransId="{BCEB8076-DEF2-4520-ADCC-9550DB13CFD6}" sibTransId="{F79203E8-0FAC-43DD-AB62-29DC9DFB9957}"/>
    <dgm:cxn modelId="{21DDFDC0-4E68-43F3-B9FB-D2F98D5CF9D6}" srcId="{4462D9E9-72FC-4859-9FB1-914AEE217D29}" destId="{3D805C15-6DFD-4B67-ACA5-6B1105BDE21A}" srcOrd="2" destOrd="0" parTransId="{CB305B42-B4C7-4F42-B2CC-742FDCBB51BC}" sibTransId="{EF8A358C-DEA8-4229-B720-4F9998EBFB05}"/>
    <dgm:cxn modelId="{7143DEC3-D32E-4AFD-8B40-94D2CE119C88}" type="presOf" srcId="{2A69F18E-68C3-4877-A907-A1E7375EC18B}" destId="{17406E6D-A0BD-4B60-86F7-C6F3F374C41B}" srcOrd="0" destOrd="0" presId="urn:microsoft.com/office/officeart/2005/8/layout/vList5"/>
    <dgm:cxn modelId="{0C116F5B-01CF-4C1A-9936-746BB7C134BD}" srcId="{3D805C15-6DFD-4B67-ACA5-6B1105BDE21A}" destId="{2A69F18E-68C3-4877-A907-A1E7375EC18B}" srcOrd="0" destOrd="0" parTransId="{015838A4-F6BD-4611-8352-F0282F311C1A}" sibTransId="{84276687-9C2E-49A5-B2FB-F67F25D35B1B}"/>
    <dgm:cxn modelId="{B51D3CB6-1EB3-4DED-8725-41DE701012B1}" srcId="{2A69F18E-68C3-4877-A907-A1E7375EC18B}" destId="{AF976569-B019-4A1D-BB29-565A671F34C6}" srcOrd="1" destOrd="0" parTransId="{8BA38996-2989-4BC8-AA60-BA77FDE31038}" sibTransId="{94789D9A-6680-44FC-B073-9BAEF6F362CA}"/>
    <dgm:cxn modelId="{F12DF977-3E75-427A-83AE-6DEB417909C4}" type="presOf" srcId="{4462D9E9-72FC-4859-9FB1-914AEE217D29}" destId="{223F03F4-1288-4146-A6B7-FCF6C012D373}" srcOrd="0" destOrd="0" presId="urn:microsoft.com/office/officeart/2005/8/layout/vList5"/>
    <dgm:cxn modelId="{0D55E5AE-19C7-4691-92F6-65FCDA3EBC65}" type="presOf" srcId="{B449EE65-36A5-4795-9930-04EA55E6DAD5}" destId="{CD11F629-31ED-4F76-821F-4EDB1E140EB9}" srcOrd="0" destOrd="0" presId="urn:microsoft.com/office/officeart/2005/8/layout/vList5"/>
    <dgm:cxn modelId="{6FD5F1C9-CDA4-4A3C-9C39-A5F319C8622F}" type="presOf" srcId="{EDB1AAEA-471B-4594-BC99-1AEA164FEA15}" destId="{680496C9-8555-430B-99E6-AC591825AA2F}" srcOrd="0" destOrd="0" presId="urn:microsoft.com/office/officeart/2005/8/layout/vList5"/>
    <dgm:cxn modelId="{2E48DD04-FAFB-4870-B683-9A300448F087}" type="presOf" srcId="{A972A4A8-3E9C-497F-AB56-60400B12332A}" destId="{17406E6D-A0BD-4B60-86F7-C6F3F374C41B}" srcOrd="0" destOrd="1" presId="urn:microsoft.com/office/officeart/2005/8/layout/vList5"/>
    <dgm:cxn modelId="{06661E2E-153F-436C-91A3-9F61C092B9E3}" type="presOf" srcId="{AF976569-B019-4A1D-BB29-565A671F34C6}" destId="{17406E6D-A0BD-4B60-86F7-C6F3F374C41B}" srcOrd="0" destOrd="2" presId="urn:microsoft.com/office/officeart/2005/8/layout/vList5"/>
    <dgm:cxn modelId="{E9C42F2E-4361-4240-AB5A-852ED40C3148}" type="presOf" srcId="{9BD84638-33C2-4E68-B905-AF0A67D29511}" destId="{D62940A2-7099-4A5C-B2C7-857902F10EC9}" srcOrd="0" destOrd="0" presId="urn:microsoft.com/office/officeart/2005/8/layout/vList5"/>
    <dgm:cxn modelId="{20C5E5F9-9031-4925-B23B-1F7869343BC0}" srcId="{B449EE65-36A5-4795-9930-04EA55E6DAD5}" destId="{EDB1AAEA-471B-4594-BC99-1AEA164FEA15}" srcOrd="0" destOrd="0" parTransId="{9AA570A7-C261-4B3D-BADC-C6354CACA07E}" sibTransId="{9C885674-A368-40EA-B417-F843BEA15C84}"/>
    <dgm:cxn modelId="{1AC6A1E6-CD57-41F4-A5B1-095E3590DFF1}" type="presOf" srcId="{3D805C15-6DFD-4B67-ACA5-6B1105BDE21A}" destId="{5291AE0F-CE92-4006-B5DA-93974459C48C}" srcOrd="0" destOrd="0" presId="urn:microsoft.com/office/officeart/2005/8/layout/vList5"/>
    <dgm:cxn modelId="{E648BB28-3329-486F-B765-0ABDBEE7DCA2}" type="presOf" srcId="{FEAB2CB6-7EA7-45CD-BF7E-CA91A89B1A36}" destId="{D8568E34-C61A-4188-BBC7-32D4459BA2D9}" srcOrd="0" destOrd="0" presId="urn:microsoft.com/office/officeart/2005/8/layout/vList5"/>
    <dgm:cxn modelId="{D7DC6CBC-DF53-4230-889D-F4A63B6A78AD}" type="presParOf" srcId="{223F03F4-1288-4146-A6B7-FCF6C012D373}" destId="{5BA1CB8B-5914-456F-9559-6B1BBEFE2B4C}" srcOrd="0" destOrd="0" presId="urn:microsoft.com/office/officeart/2005/8/layout/vList5"/>
    <dgm:cxn modelId="{009176F3-C974-4660-B558-7230EBECB98D}" type="presParOf" srcId="{5BA1CB8B-5914-456F-9559-6B1BBEFE2B4C}" destId="{CD11F629-31ED-4F76-821F-4EDB1E140EB9}" srcOrd="0" destOrd="0" presId="urn:microsoft.com/office/officeart/2005/8/layout/vList5"/>
    <dgm:cxn modelId="{0253DDE4-B0E1-4D60-B242-FF0020706E7C}" type="presParOf" srcId="{5BA1CB8B-5914-456F-9559-6B1BBEFE2B4C}" destId="{680496C9-8555-430B-99E6-AC591825AA2F}" srcOrd="1" destOrd="0" presId="urn:microsoft.com/office/officeart/2005/8/layout/vList5"/>
    <dgm:cxn modelId="{C61E6110-1267-40F1-B62D-01EE74A855D6}" type="presParOf" srcId="{223F03F4-1288-4146-A6B7-FCF6C012D373}" destId="{3F1CC337-BE2B-4E9D-B1D8-D684BD8A4182}" srcOrd="1" destOrd="0" presId="urn:microsoft.com/office/officeart/2005/8/layout/vList5"/>
    <dgm:cxn modelId="{85E66703-0FCB-4A4E-9590-BB426DFDA61A}" type="presParOf" srcId="{223F03F4-1288-4146-A6B7-FCF6C012D373}" destId="{1D13A94F-9DCC-4908-8956-5E7360FC3FC7}" srcOrd="2" destOrd="0" presId="urn:microsoft.com/office/officeart/2005/8/layout/vList5"/>
    <dgm:cxn modelId="{90A9A70F-F58E-44CE-B648-5B71C4D9AAC5}" type="presParOf" srcId="{1D13A94F-9DCC-4908-8956-5E7360FC3FC7}" destId="{D62940A2-7099-4A5C-B2C7-857902F10EC9}" srcOrd="0" destOrd="0" presId="urn:microsoft.com/office/officeart/2005/8/layout/vList5"/>
    <dgm:cxn modelId="{087AE5E4-8D13-4BC9-9E4A-49E2A4974762}" type="presParOf" srcId="{1D13A94F-9DCC-4908-8956-5E7360FC3FC7}" destId="{D8568E34-C61A-4188-BBC7-32D4459BA2D9}" srcOrd="1" destOrd="0" presId="urn:microsoft.com/office/officeart/2005/8/layout/vList5"/>
    <dgm:cxn modelId="{D7162C14-0507-40DE-AC22-CF8014D220A6}" type="presParOf" srcId="{223F03F4-1288-4146-A6B7-FCF6C012D373}" destId="{A1E040D6-6DF4-4E8D-92ED-3D13F40825BE}" srcOrd="3" destOrd="0" presId="urn:microsoft.com/office/officeart/2005/8/layout/vList5"/>
    <dgm:cxn modelId="{25878D8A-E323-4F22-8243-8AD8B5DB8EAD}" type="presParOf" srcId="{223F03F4-1288-4146-A6B7-FCF6C012D373}" destId="{88BE223A-5B69-4D29-B2E8-018F3A4F19BB}" srcOrd="4" destOrd="0" presId="urn:microsoft.com/office/officeart/2005/8/layout/vList5"/>
    <dgm:cxn modelId="{A79AB7B9-2A46-40F3-923D-61B35610CA0D}" type="presParOf" srcId="{88BE223A-5B69-4D29-B2E8-018F3A4F19BB}" destId="{5291AE0F-CE92-4006-B5DA-93974459C48C}" srcOrd="0" destOrd="0" presId="urn:microsoft.com/office/officeart/2005/8/layout/vList5"/>
    <dgm:cxn modelId="{71560CE0-2774-4181-BF10-783511468883}" type="presParOf" srcId="{88BE223A-5B69-4D29-B2E8-018F3A4F19BB}" destId="{17406E6D-A0BD-4B60-86F7-C6F3F374C41B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271ECF-E2B3-4199-8037-05449B22027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C21BA27-C729-4D5E-86C1-1EEC154C3283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To reduce Maternal Morbidity and Mortality</a:t>
          </a:r>
          <a:endParaRPr lang="en-IN" dirty="0">
            <a:solidFill>
              <a:schemeClr val="tx1"/>
            </a:solidFill>
          </a:endParaRPr>
        </a:p>
      </dgm:t>
    </dgm:pt>
    <dgm:pt modelId="{914AB3BD-7766-40BE-BC90-4C6D2117F981}" type="parTrans" cxnId="{6A7623B9-EFE8-4F06-83CC-3293B1690D2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DC5FF92F-7FC0-4565-B480-C657927E83CF}" type="sibTrans" cxnId="{6A7623B9-EFE8-4F06-83CC-3293B1690D2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5BB99B20-70CB-4EE1-BB6B-335A3F0EEA6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Improve Quality of Obstetric Care</a:t>
          </a:r>
          <a:endParaRPr lang="en-IN" dirty="0">
            <a:solidFill>
              <a:schemeClr val="tx1"/>
            </a:solidFill>
          </a:endParaRPr>
        </a:p>
      </dgm:t>
    </dgm:pt>
    <dgm:pt modelId="{1AE36DA5-81D4-4C9F-97F8-6F4A7C887E27}" type="parTrans" cxnId="{A6BB7A95-C5D0-48A2-9897-17D23EB02607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DD2FF368-F925-4E42-96A5-EFB3605CCB87}" type="sibTrans" cxnId="{A6BB7A95-C5D0-48A2-9897-17D23EB02607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3D137CCB-FAC7-4056-B987-A704DA1B36C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Understand Determinants of Maternal Death</a:t>
          </a:r>
          <a:endParaRPr lang="en-IN" dirty="0">
            <a:solidFill>
              <a:schemeClr val="tx1"/>
            </a:solidFill>
          </a:endParaRPr>
        </a:p>
      </dgm:t>
    </dgm:pt>
    <dgm:pt modelId="{84572D6C-0F2D-4898-A48E-7FB0E285FFBF}" type="parTrans" cxnId="{7DD2846E-9FA8-4788-B920-1E2211676B11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6BCB91CC-8E10-4792-9C19-ECFEB6EB0D6A}" type="sibTrans" cxnId="{7DD2846E-9FA8-4788-B920-1E2211676B11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2407BDD8-F0B3-4318-90FF-547E7D4CF1D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Provide stimulus for Action &amp; to Identify  High Risk Factors in Pregnancy</a:t>
          </a:r>
          <a:endParaRPr lang="en-IN" dirty="0">
            <a:solidFill>
              <a:schemeClr val="tx1"/>
            </a:solidFill>
          </a:endParaRPr>
        </a:p>
      </dgm:t>
    </dgm:pt>
    <dgm:pt modelId="{A5078A44-3B59-493B-B005-D591A605F944}" type="parTrans" cxnId="{6BE53159-022A-473F-963F-3F986016083C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A8B27426-87BD-48ED-89CD-FD7D438DAF7A}" type="sibTrans" cxnId="{6BE53159-022A-473F-963F-3F986016083C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61D38ECF-07F4-47C2-BFE1-D73F9AC422EF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Take Corrective Action  for  Identified Gaps in Service Provision</a:t>
          </a:r>
          <a:endParaRPr lang="en-IN" dirty="0">
            <a:solidFill>
              <a:schemeClr val="tx1"/>
            </a:solidFill>
          </a:endParaRPr>
        </a:p>
      </dgm:t>
    </dgm:pt>
    <dgm:pt modelId="{6C53EF2A-7DC1-4E99-B61F-28383D990598}" type="parTrans" cxnId="{B59CFE18-40FC-42E8-8498-85DED1B2D97D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206F5FCA-948B-4F5F-98E4-3E6774A21C69}" type="sibTrans" cxnId="{B59CFE18-40FC-42E8-8498-85DED1B2D97D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8523DCB5-1A44-4778-A82F-1D4BA17D4046}" type="pres">
      <dgm:prSet presAssocID="{83271ECF-E2B3-4199-8037-05449B2202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0A2508-E438-42BD-9BF1-FD33DD5F5198}" type="pres">
      <dgm:prSet presAssocID="{4C21BA27-C729-4D5E-86C1-1EEC154C328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370845D-2DBB-422B-83E0-ADA2548F6AD6}" type="pres">
      <dgm:prSet presAssocID="{DC5FF92F-7FC0-4565-B480-C657927E83CF}" presName="sibTrans" presStyleCnt="0"/>
      <dgm:spPr/>
    </dgm:pt>
    <dgm:pt modelId="{FA40586D-4791-4ECC-8606-7E13C55341FE}" type="pres">
      <dgm:prSet presAssocID="{5BB99B20-70CB-4EE1-BB6B-335A3F0EEA6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48226A1-BDAF-499B-9364-B9F1509BBDA5}" type="pres">
      <dgm:prSet presAssocID="{DD2FF368-F925-4E42-96A5-EFB3605CCB87}" presName="sibTrans" presStyleCnt="0"/>
      <dgm:spPr/>
    </dgm:pt>
    <dgm:pt modelId="{9D6171E2-A06D-447A-9852-561C7E6D1759}" type="pres">
      <dgm:prSet presAssocID="{3D137CCB-FAC7-4056-B987-A704DA1B36C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224AF95-373B-4C1D-B3F4-9495C4747475}" type="pres">
      <dgm:prSet presAssocID="{6BCB91CC-8E10-4792-9C19-ECFEB6EB0D6A}" presName="sibTrans" presStyleCnt="0"/>
      <dgm:spPr/>
    </dgm:pt>
    <dgm:pt modelId="{55165893-261E-4FAC-8848-D62AB8FC5AB7}" type="pres">
      <dgm:prSet presAssocID="{2407BDD8-F0B3-4318-90FF-547E7D4CF1D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F451E41-6371-4A25-9968-81A9ADCA3CC2}" type="pres">
      <dgm:prSet presAssocID="{A8B27426-87BD-48ED-89CD-FD7D438DAF7A}" presName="sibTrans" presStyleCnt="0"/>
      <dgm:spPr/>
    </dgm:pt>
    <dgm:pt modelId="{21A78ABD-63FC-48BB-93A3-8192F3B59AD6}" type="pres">
      <dgm:prSet presAssocID="{61D38ECF-07F4-47C2-BFE1-D73F9AC422E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DD162C3-697C-4E8C-A513-9688AEAEF4BF}" type="presOf" srcId="{2407BDD8-F0B3-4318-90FF-547E7D4CF1DA}" destId="{55165893-261E-4FAC-8848-D62AB8FC5AB7}" srcOrd="0" destOrd="0" presId="urn:microsoft.com/office/officeart/2005/8/layout/default"/>
    <dgm:cxn modelId="{F26D4227-F442-43A9-8659-7817C3ED358B}" type="presOf" srcId="{83271ECF-E2B3-4199-8037-05449B220271}" destId="{8523DCB5-1A44-4778-A82F-1D4BA17D4046}" srcOrd="0" destOrd="0" presId="urn:microsoft.com/office/officeart/2005/8/layout/default"/>
    <dgm:cxn modelId="{078CD40A-6D44-453E-AA6F-5C58C120F7BA}" type="presOf" srcId="{3D137CCB-FAC7-4056-B987-A704DA1B36C2}" destId="{9D6171E2-A06D-447A-9852-561C7E6D1759}" srcOrd="0" destOrd="0" presId="urn:microsoft.com/office/officeart/2005/8/layout/default"/>
    <dgm:cxn modelId="{6A7623B9-EFE8-4F06-83CC-3293B1690D29}" srcId="{83271ECF-E2B3-4199-8037-05449B220271}" destId="{4C21BA27-C729-4D5E-86C1-1EEC154C3283}" srcOrd="0" destOrd="0" parTransId="{914AB3BD-7766-40BE-BC90-4C6D2117F981}" sibTransId="{DC5FF92F-7FC0-4565-B480-C657927E83CF}"/>
    <dgm:cxn modelId="{74B8FA7F-685F-432F-B062-2EA7B219D7A8}" type="presOf" srcId="{4C21BA27-C729-4D5E-86C1-1EEC154C3283}" destId="{790A2508-E438-42BD-9BF1-FD33DD5F5198}" srcOrd="0" destOrd="0" presId="urn:microsoft.com/office/officeart/2005/8/layout/default"/>
    <dgm:cxn modelId="{A6BB7A95-C5D0-48A2-9897-17D23EB02607}" srcId="{83271ECF-E2B3-4199-8037-05449B220271}" destId="{5BB99B20-70CB-4EE1-BB6B-335A3F0EEA6A}" srcOrd="1" destOrd="0" parTransId="{1AE36DA5-81D4-4C9F-97F8-6F4A7C887E27}" sibTransId="{DD2FF368-F925-4E42-96A5-EFB3605CCB87}"/>
    <dgm:cxn modelId="{6BE53159-022A-473F-963F-3F986016083C}" srcId="{83271ECF-E2B3-4199-8037-05449B220271}" destId="{2407BDD8-F0B3-4318-90FF-547E7D4CF1DA}" srcOrd="3" destOrd="0" parTransId="{A5078A44-3B59-493B-B005-D591A605F944}" sibTransId="{A8B27426-87BD-48ED-89CD-FD7D438DAF7A}"/>
    <dgm:cxn modelId="{EE2193FF-7B69-4CB3-B516-EFEFBA9FA69E}" type="presOf" srcId="{61D38ECF-07F4-47C2-BFE1-D73F9AC422EF}" destId="{21A78ABD-63FC-48BB-93A3-8192F3B59AD6}" srcOrd="0" destOrd="0" presId="urn:microsoft.com/office/officeart/2005/8/layout/default"/>
    <dgm:cxn modelId="{B59CFE18-40FC-42E8-8498-85DED1B2D97D}" srcId="{83271ECF-E2B3-4199-8037-05449B220271}" destId="{61D38ECF-07F4-47C2-BFE1-D73F9AC422EF}" srcOrd="4" destOrd="0" parTransId="{6C53EF2A-7DC1-4E99-B61F-28383D990598}" sibTransId="{206F5FCA-948B-4F5F-98E4-3E6774A21C69}"/>
    <dgm:cxn modelId="{A5459722-0BDC-4FE2-8CE7-FC86B5D4437F}" type="presOf" srcId="{5BB99B20-70CB-4EE1-BB6B-335A3F0EEA6A}" destId="{FA40586D-4791-4ECC-8606-7E13C55341FE}" srcOrd="0" destOrd="0" presId="urn:microsoft.com/office/officeart/2005/8/layout/default"/>
    <dgm:cxn modelId="{7DD2846E-9FA8-4788-B920-1E2211676B11}" srcId="{83271ECF-E2B3-4199-8037-05449B220271}" destId="{3D137CCB-FAC7-4056-B987-A704DA1B36C2}" srcOrd="2" destOrd="0" parTransId="{84572D6C-0F2D-4898-A48E-7FB0E285FFBF}" sibTransId="{6BCB91CC-8E10-4792-9C19-ECFEB6EB0D6A}"/>
    <dgm:cxn modelId="{5D05A461-3A42-4315-BD42-2347D7E7387C}" type="presParOf" srcId="{8523DCB5-1A44-4778-A82F-1D4BA17D4046}" destId="{790A2508-E438-42BD-9BF1-FD33DD5F5198}" srcOrd="0" destOrd="0" presId="urn:microsoft.com/office/officeart/2005/8/layout/default"/>
    <dgm:cxn modelId="{3CB9D457-FAF6-4069-94DF-6456184063CC}" type="presParOf" srcId="{8523DCB5-1A44-4778-A82F-1D4BA17D4046}" destId="{B370845D-2DBB-422B-83E0-ADA2548F6AD6}" srcOrd="1" destOrd="0" presId="urn:microsoft.com/office/officeart/2005/8/layout/default"/>
    <dgm:cxn modelId="{5E504AD0-92FB-4CA2-902A-D444F2C412E8}" type="presParOf" srcId="{8523DCB5-1A44-4778-A82F-1D4BA17D4046}" destId="{FA40586D-4791-4ECC-8606-7E13C55341FE}" srcOrd="2" destOrd="0" presId="urn:microsoft.com/office/officeart/2005/8/layout/default"/>
    <dgm:cxn modelId="{D892FDA2-B4A7-48AE-A5AD-8548853F9A99}" type="presParOf" srcId="{8523DCB5-1A44-4778-A82F-1D4BA17D4046}" destId="{848226A1-BDAF-499B-9364-B9F1509BBDA5}" srcOrd="3" destOrd="0" presId="urn:microsoft.com/office/officeart/2005/8/layout/default"/>
    <dgm:cxn modelId="{C8306A05-6F2A-47CF-A61D-CE47617F8681}" type="presParOf" srcId="{8523DCB5-1A44-4778-A82F-1D4BA17D4046}" destId="{9D6171E2-A06D-447A-9852-561C7E6D1759}" srcOrd="4" destOrd="0" presId="urn:microsoft.com/office/officeart/2005/8/layout/default"/>
    <dgm:cxn modelId="{8FD7DD04-1A64-4272-93C4-7AA0AACEAB86}" type="presParOf" srcId="{8523DCB5-1A44-4778-A82F-1D4BA17D4046}" destId="{3224AF95-373B-4C1D-B3F4-9495C4747475}" srcOrd="5" destOrd="0" presId="urn:microsoft.com/office/officeart/2005/8/layout/default"/>
    <dgm:cxn modelId="{7F5B2ED2-14AC-4595-AAB1-0EF69032DE6F}" type="presParOf" srcId="{8523DCB5-1A44-4778-A82F-1D4BA17D4046}" destId="{55165893-261E-4FAC-8848-D62AB8FC5AB7}" srcOrd="6" destOrd="0" presId="urn:microsoft.com/office/officeart/2005/8/layout/default"/>
    <dgm:cxn modelId="{128FF153-FACF-4D46-BADC-068E1BE76647}" type="presParOf" srcId="{8523DCB5-1A44-4778-A82F-1D4BA17D4046}" destId="{8F451E41-6371-4A25-9968-81A9ADCA3CC2}" srcOrd="7" destOrd="0" presId="urn:microsoft.com/office/officeart/2005/8/layout/default"/>
    <dgm:cxn modelId="{3F164EA6-79B7-42C4-AD5B-A20EDE6F3E9F}" type="presParOf" srcId="{8523DCB5-1A44-4778-A82F-1D4BA17D4046}" destId="{21A78ABD-63FC-48BB-93A3-8192F3B59AD6}" srcOrd="8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12B1D2-4BA7-4FF7-8AF2-AE34E53735EE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7AA9925-3325-4056-8028-AD4CCC28682F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IN" sz="2400" dirty="0" smtClean="0"/>
            <a:t>MDR Software Tools developed </a:t>
          </a:r>
          <a:endParaRPr lang="en-IN" sz="2400" dirty="0"/>
        </a:p>
      </dgm:t>
    </dgm:pt>
    <dgm:pt modelId="{5C0CFEA0-88C2-44D9-8528-CA63605E8A66}" type="parTrans" cxnId="{09BC6B8D-9448-49FA-B9DE-83422FE1EFD5}">
      <dgm:prSet/>
      <dgm:spPr/>
      <dgm:t>
        <a:bodyPr/>
        <a:lstStyle/>
        <a:p>
          <a:endParaRPr lang="en-IN"/>
        </a:p>
      </dgm:t>
    </dgm:pt>
    <dgm:pt modelId="{CA34B098-904E-4691-B9A5-4C90022AE875}" type="sibTrans" cxnId="{09BC6B8D-9448-49FA-B9DE-83422FE1EFD5}">
      <dgm:prSet/>
      <dgm:spPr/>
      <dgm:t>
        <a:bodyPr/>
        <a:lstStyle/>
        <a:p>
          <a:endParaRPr lang="en-IN"/>
        </a:p>
      </dgm:t>
    </dgm:pt>
    <dgm:pt modelId="{9EB9839B-724B-4CD7-ABD7-1E4EF272911B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IN" dirty="0" smtClean="0"/>
            <a:t>Tools synchronised with MDR Guidelines Tools</a:t>
          </a:r>
        </a:p>
      </dgm:t>
    </dgm:pt>
    <dgm:pt modelId="{8BA03FF5-108A-4FA7-863F-DB89AC535889}" type="parTrans" cxnId="{F6A0934F-5001-4362-859D-760E227AB753}">
      <dgm:prSet/>
      <dgm:spPr/>
      <dgm:t>
        <a:bodyPr/>
        <a:lstStyle/>
        <a:p>
          <a:endParaRPr lang="en-IN"/>
        </a:p>
      </dgm:t>
    </dgm:pt>
    <dgm:pt modelId="{EE71BE63-4DC4-4A62-8FE6-8D43A475A67D}" type="sibTrans" cxnId="{F6A0934F-5001-4362-859D-760E227AB753}">
      <dgm:prSet/>
      <dgm:spPr/>
      <dgm:t>
        <a:bodyPr/>
        <a:lstStyle/>
        <a:p>
          <a:endParaRPr lang="en-IN"/>
        </a:p>
      </dgm:t>
    </dgm:pt>
    <dgm:pt modelId="{49410C3F-5EF3-48B3-9838-2C0C4334CAE9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IN" dirty="0" smtClean="0"/>
            <a:t>Integration of Software with MCTS through the Mother ID</a:t>
          </a:r>
        </a:p>
      </dgm:t>
    </dgm:pt>
    <dgm:pt modelId="{06CFC0AE-2734-4549-82E9-21BA4736013E}" type="parTrans" cxnId="{D66A3392-C313-475C-8132-BA43B242301A}">
      <dgm:prSet/>
      <dgm:spPr/>
      <dgm:t>
        <a:bodyPr/>
        <a:lstStyle/>
        <a:p>
          <a:endParaRPr lang="en-IN"/>
        </a:p>
      </dgm:t>
    </dgm:pt>
    <dgm:pt modelId="{BFD7B219-643E-4723-80F1-276B51B17BFF}" type="sibTrans" cxnId="{D66A3392-C313-475C-8132-BA43B242301A}">
      <dgm:prSet/>
      <dgm:spPr/>
      <dgm:t>
        <a:bodyPr/>
        <a:lstStyle/>
        <a:p>
          <a:endParaRPr lang="en-IN"/>
        </a:p>
      </dgm:t>
    </dgm:pt>
    <dgm:pt modelId="{3A9D9857-75BA-4726-B8F8-E509F5F863EB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dirty="0" smtClean="0"/>
            <a:t>Software Compatibility with NIC Specifications</a:t>
          </a:r>
        </a:p>
      </dgm:t>
    </dgm:pt>
    <dgm:pt modelId="{3DAD9443-9969-46C3-B91A-D511B246B586}" type="parTrans" cxnId="{E3BE262E-27BF-4761-B1A9-0DC5F4B81898}">
      <dgm:prSet/>
      <dgm:spPr/>
      <dgm:t>
        <a:bodyPr/>
        <a:lstStyle/>
        <a:p>
          <a:endParaRPr lang="en-IN"/>
        </a:p>
      </dgm:t>
    </dgm:pt>
    <dgm:pt modelId="{B0AF6D67-CAC7-4932-94DA-EB37FFDF4745}" type="sibTrans" cxnId="{E3BE262E-27BF-4761-B1A9-0DC5F4B81898}">
      <dgm:prSet/>
      <dgm:spPr/>
      <dgm:t>
        <a:bodyPr/>
        <a:lstStyle/>
        <a:p>
          <a:endParaRPr lang="en-IN"/>
        </a:p>
      </dgm:t>
    </dgm:pt>
    <dgm:pt modelId="{87CD5185-8BB2-4C79-B644-F31E0F98AC35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IN" dirty="0" smtClean="0"/>
            <a:t>Completion of Security Audit</a:t>
          </a:r>
        </a:p>
      </dgm:t>
    </dgm:pt>
    <dgm:pt modelId="{843ED43A-7994-4D7A-AF09-80F3A5DBB37F}" type="parTrans" cxnId="{F9E859DF-D119-42DA-A7A6-9073D319B4F2}">
      <dgm:prSet/>
      <dgm:spPr/>
      <dgm:t>
        <a:bodyPr/>
        <a:lstStyle/>
        <a:p>
          <a:endParaRPr lang="en-IN"/>
        </a:p>
      </dgm:t>
    </dgm:pt>
    <dgm:pt modelId="{AD764F2B-0393-4B63-8730-8888CB78ED71}" type="sibTrans" cxnId="{F9E859DF-D119-42DA-A7A6-9073D319B4F2}">
      <dgm:prSet/>
      <dgm:spPr/>
      <dgm:t>
        <a:bodyPr/>
        <a:lstStyle/>
        <a:p>
          <a:endParaRPr lang="en-IN"/>
        </a:p>
      </dgm:t>
    </dgm:pt>
    <dgm:pt modelId="{1ACD78AD-4175-4E11-B010-7E8540F5C12A}">
      <dgm:prSet/>
      <dgm:spPr/>
      <dgm:t>
        <a:bodyPr/>
        <a:lstStyle/>
        <a:p>
          <a:r>
            <a:rPr lang="en-IN" dirty="0" smtClean="0"/>
            <a:t>Testing of software with State Data on maternal deaths </a:t>
          </a:r>
        </a:p>
      </dgm:t>
    </dgm:pt>
    <dgm:pt modelId="{27855FB3-9BAF-4EE1-8F97-04542FDFBE97}" type="parTrans" cxnId="{607F96EE-A2ED-4BA7-A166-62FEDBEA2339}">
      <dgm:prSet/>
      <dgm:spPr/>
      <dgm:t>
        <a:bodyPr/>
        <a:lstStyle/>
        <a:p>
          <a:endParaRPr lang="en-IN"/>
        </a:p>
      </dgm:t>
    </dgm:pt>
    <dgm:pt modelId="{D6E9D5B9-41E8-46FB-B842-1FEFDFE8E011}" type="sibTrans" cxnId="{607F96EE-A2ED-4BA7-A166-62FEDBEA2339}">
      <dgm:prSet/>
      <dgm:spPr/>
      <dgm:t>
        <a:bodyPr/>
        <a:lstStyle/>
        <a:p>
          <a:endParaRPr lang="en-IN"/>
        </a:p>
      </dgm:t>
    </dgm:pt>
    <dgm:pt modelId="{2A5950DB-ECA0-4315-8279-34EB1BF3C6C4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>
          <a:glow rad="101600">
            <a:schemeClr val="accent2">
              <a:satMod val="175000"/>
              <a:alpha val="40000"/>
            </a:schemeClr>
          </a:glow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IN" sz="2400" dirty="0" smtClean="0">
              <a:solidFill>
                <a:schemeClr val="tx1"/>
              </a:solidFill>
            </a:rPr>
            <a:t>MDR software is ready, deployed on the NIC server </a:t>
          </a:r>
        </a:p>
        <a:p>
          <a:r>
            <a:rPr lang="en-IN" sz="2400" dirty="0" smtClean="0">
              <a:solidFill>
                <a:schemeClr val="tx1"/>
              </a:solidFill>
            </a:rPr>
            <a:t>&amp; </a:t>
          </a:r>
        </a:p>
        <a:p>
          <a:r>
            <a:rPr lang="en-IN" sz="2400" dirty="0" smtClean="0">
              <a:solidFill>
                <a:schemeClr val="tx1"/>
              </a:solidFill>
            </a:rPr>
            <a:t>Software website link is </a:t>
          </a:r>
          <a:r>
            <a:rPr lang="en-IN" sz="2400" b="1" u="none" dirty="0" smtClean="0">
              <a:solidFill>
                <a:schemeClr val="tx1"/>
              </a:solidFill>
              <a:hlinkClick xmlns:r="http://schemas.openxmlformats.org/officeDocument/2006/relationships" r:id=""/>
            </a:rPr>
            <a:t>www.nrhm-mdr.nic.in</a:t>
          </a:r>
          <a:endParaRPr lang="en-IN" sz="2800" u="none" dirty="0" smtClean="0">
            <a:solidFill>
              <a:schemeClr val="tx1"/>
            </a:solidFill>
          </a:endParaRPr>
        </a:p>
      </dgm:t>
    </dgm:pt>
    <dgm:pt modelId="{4B236FB9-D754-47C5-A24B-37A194D0AFE0}" type="parTrans" cxnId="{14B7BDDB-80BC-49B4-8AE8-89A47A356775}">
      <dgm:prSet/>
      <dgm:spPr/>
      <dgm:t>
        <a:bodyPr/>
        <a:lstStyle/>
        <a:p>
          <a:endParaRPr lang="en-IN"/>
        </a:p>
      </dgm:t>
    </dgm:pt>
    <dgm:pt modelId="{2473ECDD-9956-450A-B2B6-7BD5CF097E42}" type="sibTrans" cxnId="{14B7BDDB-80BC-49B4-8AE8-89A47A356775}">
      <dgm:prSet/>
      <dgm:spPr/>
      <dgm:t>
        <a:bodyPr/>
        <a:lstStyle/>
        <a:p>
          <a:endParaRPr lang="en-IN"/>
        </a:p>
      </dgm:t>
    </dgm:pt>
    <dgm:pt modelId="{696DDB07-7597-4281-A46B-B32BBC2F78D3}" type="pres">
      <dgm:prSet presAssocID="{8A12B1D2-4BA7-4FF7-8AF2-AE34E53735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9DF0D93-75E6-4FD3-9DE1-D0E5C1E0FABB}" type="pres">
      <dgm:prSet presAssocID="{A7AA9925-3325-4056-8028-AD4CCC28682F}" presName="vertFlow" presStyleCnt="0"/>
      <dgm:spPr/>
    </dgm:pt>
    <dgm:pt modelId="{A87E877A-D9B0-44E9-A226-7387CF9254DD}" type="pres">
      <dgm:prSet presAssocID="{A7AA9925-3325-4056-8028-AD4CCC28682F}" presName="header" presStyleLbl="node1" presStyleIdx="0" presStyleCnt="2" custScaleX="231938"/>
      <dgm:spPr/>
      <dgm:t>
        <a:bodyPr/>
        <a:lstStyle/>
        <a:p>
          <a:endParaRPr lang="en-US"/>
        </a:p>
      </dgm:t>
    </dgm:pt>
    <dgm:pt modelId="{ABA537F3-AC82-4DB3-ACD6-760DE51D79AD}" type="pres">
      <dgm:prSet presAssocID="{8BA03FF5-108A-4FA7-863F-DB89AC535889}" presName="parTrans" presStyleLbl="sibTrans2D1" presStyleIdx="0" presStyleCnt="5"/>
      <dgm:spPr/>
      <dgm:t>
        <a:bodyPr/>
        <a:lstStyle/>
        <a:p>
          <a:endParaRPr lang="en-US"/>
        </a:p>
      </dgm:t>
    </dgm:pt>
    <dgm:pt modelId="{8E15B8B9-957E-467C-BD54-FF3D824FA92E}" type="pres">
      <dgm:prSet presAssocID="{9EB9839B-724B-4CD7-ABD7-1E4EF272911B}" presName="child" presStyleLbl="alignAccFollowNode1" presStyleIdx="0" presStyleCnt="5" custScaleX="24162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5AFE0E6-D81D-4479-ABFB-2F328B219B59}" type="pres">
      <dgm:prSet presAssocID="{EE71BE63-4DC4-4A62-8FE6-8D43A475A67D}" presName="sibTrans" presStyleLbl="sibTrans2D1" presStyleIdx="1" presStyleCnt="5"/>
      <dgm:spPr/>
      <dgm:t>
        <a:bodyPr/>
        <a:lstStyle/>
        <a:p>
          <a:endParaRPr lang="en-IN"/>
        </a:p>
      </dgm:t>
    </dgm:pt>
    <dgm:pt modelId="{03535875-6FE9-46EF-BDA7-328565A254BB}" type="pres">
      <dgm:prSet presAssocID="{3A9D9857-75BA-4726-B8F8-E509F5F863EB}" presName="child" presStyleLbl="alignAccFollowNode1" presStyleIdx="1" presStyleCnt="5" custScaleX="23085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390F594-73D0-4FE7-B0A5-FC0786075EDB}" type="pres">
      <dgm:prSet presAssocID="{B0AF6D67-CAC7-4932-94DA-EB37FFDF4745}" presName="sibTrans" presStyleLbl="sibTrans2D1" presStyleIdx="2" presStyleCnt="5"/>
      <dgm:spPr/>
      <dgm:t>
        <a:bodyPr/>
        <a:lstStyle/>
        <a:p>
          <a:endParaRPr lang="en-IN"/>
        </a:p>
      </dgm:t>
    </dgm:pt>
    <dgm:pt modelId="{D6424418-06EC-4F22-880E-8E25D636B0BD}" type="pres">
      <dgm:prSet presAssocID="{49410C3F-5EF3-48B3-9838-2C0C4334CAE9}" presName="child" presStyleLbl="alignAccFollowNode1" presStyleIdx="2" presStyleCnt="5" custScaleX="23509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09DD006-40C3-4C87-9D67-D120CD9CC88C}" type="pres">
      <dgm:prSet presAssocID="{BFD7B219-643E-4723-80F1-276B51B17BFF}" presName="sibTrans" presStyleLbl="sibTrans2D1" presStyleIdx="3" presStyleCnt="5"/>
      <dgm:spPr/>
      <dgm:t>
        <a:bodyPr/>
        <a:lstStyle/>
        <a:p>
          <a:endParaRPr lang="en-IN"/>
        </a:p>
      </dgm:t>
    </dgm:pt>
    <dgm:pt modelId="{659D7F4B-61F3-46A0-BDED-DBD0948FF1EB}" type="pres">
      <dgm:prSet presAssocID="{87CD5185-8BB2-4C79-B644-F31E0F98AC35}" presName="child" presStyleLbl="alignAccFollowNode1" presStyleIdx="3" presStyleCnt="5" custScaleX="23085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67FDCBE-DC8F-40F2-969C-E811D5C5FB96}" type="pres">
      <dgm:prSet presAssocID="{AD764F2B-0393-4B63-8730-8888CB78ED71}" presName="sibTrans" presStyleLbl="sibTrans2D1" presStyleIdx="4" presStyleCnt="5"/>
      <dgm:spPr/>
      <dgm:t>
        <a:bodyPr/>
        <a:lstStyle/>
        <a:p>
          <a:endParaRPr lang="en-IN"/>
        </a:p>
      </dgm:t>
    </dgm:pt>
    <dgm:pt modelId="{33D81244-0F9F-4B80-BB4C-8C781EA18064}" type="pres">
      <dgm:prSet presAssocID="{1ACD78AD-4175-4E11-B010-7E8540F5C12A}" presName="child" presStyleLbl="alignAccFollowNode1" presStyleIdx="4" presStyleCnt="5" custScaleX="23085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5BF5121-13A1-4392-9325-7056B9E9FCB3}" type="pres">
      <dgm:prSet presAssocID="{A7AA9925-3325-4056-8028-AD4CCC28682F}" presName="hSp" presStyleCnt="0"/>
      <dgm:spPr/>
    </dgm:pt>
    <dgm:pt modelId="{057ABB89-81E0-42C4-905E-BA205007BA8E}" type="pres">
      <dgm:prSet presAssocID="{2A5950DB-ECA0-4315-8279-34EB1BF3C6C4}" presName="vertFlow" presStyleCnt="0"/>
      <dgm:spPr/>
    </dgm:pt>
    <dgm:pt modelId="{6B8997BC-C1DC-49D6-851C-26AE475F25BB}" type="pres">
      <dgm:prSet presAssocID="{2A5950DB-ECA0-4315-8279-34EB1BF3C6C4}" presName="header" presStyleLbl="node1" presStyleIdx="1" presStyleCnt="2" custScaleX="103508" custScaleY="952382" custLinFactNeighborX="242" custLinFactNeighborY="-13893"/>
      <dgm:spPr/>
      <dgm:t>
        <a:bodyPr/>
        <a:lstStyle/>
        <a:p>
          <a:endParaRPr lang="en-IN"/>
        </a:p>
      </dgm:t>
    </dgm:pt>
  </dgm:ptLst>
  <dgm:cxnLst>
    <dgm:cxn modelId="{F6A0934F-5001-4362-859D-760E227AB753}" srcId="{A7AA9925-3325-4056-8028-AD4CCC28682F}" destId="{9EB9839B-724B-4CD7-ABD7-1E4EF272911B}" srcOrd="0" destOrd="0" parTransId="{8BA03FF5-108A-4FA7-863F-DB89AC535889}" sibTransId="{EE71BE63-4DC4-4A62-8FE6-8D43A475A67D}"/>
    <dgm:cxn modelId="{D66A3392-C313-475C-8132-BA43B242301A}" srcId="{A7AA9925-3325-4056-8028-AD4CCC28682F}" destId="{49410C3F-5EF3-48B3-9838-2C0C4334CAE9}" srcOrd="2" destOrd="0" parTransId="{06CFC0AE-2734-4549-82E9-21BA4736013E}" sibTransId="{BFD7B219-643E-4723-80F1-276B51B17BFF}"/>
    <dgm:cxn modelId="{46A6A359-19D6-4414-BC4D-DAE75E4C1755}" type="presOf" srcId="{BFD7B219-643E-4723-80F1-276B51B17BFF}" destId="{409DD006-40C3-4C87-9D67-D120CD9CC88C}" srcOrd="0" destOrd="0" presId="urn:microsoft.com/office/officeart/2005/8/layout/lProcess1"/>
    <dgm:cxn modelId="{F9E859DF-D119-42DA-A7A6-9073D319B4F2}" srcId="{A7AA9925-3325-4056-8028-AD4CCC28682F}" destId="{87CD5185-8BB2-4C79-B644-F31E0F98AC35}" srcOrd="3" destOrd="0" parTransId="{843ED43A-7994-4D7A-AF09-80F3A5DBB37F}" sibTransId="{AD764F2B-0393-4B63-8730-8888CB78ED71}"/>
    <dgm:cxn modelId="{DAD0F930-A3A1-42E3-B188-05201203D1E8}" type="presOf" srcId="{8A12B1D2-4BA7-4FF7-8AF2-AE34E53735EE}" destId="{696DDB07-7597-4281-A46B-B32BBC2F78D3}" srcOrd="0" destOrd="0" presId="urn:microsoft.com/office/officeart/2005/8/layout/lProcess1"/>
    <dgm:cxn modelId="{685F3461-8C12-4C3D-98AE-7FC1BD16A164}" type="presOf" srcId="{AD764F2B-0393-4B63-8730-8888CB78ED71}" destId="{167FDCBE-DC8F-40F2-969C-E811D5C5FB96}" srcOrd="0" destOrd="0" presId="urn:microsoft.com/office/officeart/2005/8/layout/lProcess1"/>
    <dgm:cxn modelId="{5C8BA2F3-790B-48DF-B898-D42B65D26D18}" type="presOf" srcId="{49410C3F-5EF3-48B3-9838-2C0C4334CAE9}" destId="{D6424418-06EC-4F22-880E-8E25D636B0BD}" srcOrd="0" destOrd="0" presId="urn:microsoft.com/office/officeart/2005/8/layout/lProcess1"/>
    <dgm:cxn modelId="{E3BE262E-27BF-4761-B1A9-0DC5F4B81898}" srcId="{A7AA9925-3325-4056-8028-AD4CCC28682F}" destId="{3A9D9857-75BA-4726-B8F8-E509F5F863EB}" srcOrd="1" destOrd="0" parTransId="{3DAD9443-9969-46C3-B91A-D511B246B586}" sibTransId="{B0AF6D67-CAC7-4932-94DA-EB37FFDF4745}"/>
    <dgm:cxn modelId="{647FC32E-D83A-432E-90DD-E4642A3D25DB}" type="presOf" srcId="{9EB9839B-724B-4CD7-ABD7-1E4EF272911B}" destId="{8E15B8B9-957E-467C-BD54-FF3D824FA92E}" srcOrd="0" destOrd="0" presId="urn:microsoft.com/office/officeart/2005/8/layout/lProcess1"/>
    <dgm:cxn modelId="{862AEABF-7AD5-4C12-8424-A8DAF21CB34D}" type="presOf" srcId="{1ACD78AD-4175-4E11-B010-7E8540F5C12A}" destId="{33D81244-0F9F-4B80-BB4C-8C781EA18064}" srcOrd="0" destOrd="0" presId="urn:microsoft.com/office/officeart/2005/8/layout/lProcess1"/>
    <dgm:cxn modelId="{4BB57D88-00C6-4464-8E6D-3A151719FD91}" type="presOf" srcId="{8BA03FF5-108A-4FA7-863F-DB89AC535889}" destId="{ABA537F3-AC82-4DB3-ACD6-760DE51D79AD}" srcOrd="0" destOrd="0" presId="urn:microsoft.com/office/officeart/2005/8/layout/lProcess1"/>
    <dgm:cxn modelId="{A4A9B31C-B6C0-4C5F-8CE8-64123AC4A050}" type="presOf" srcId="{B0AF6D67-CAC7-4932-94DA-EB37FFDF4745}" destId="{7390F594-73D0-4FE7-B0A5-FC0786075EDB}" srcOrd="0" destOrd="0" presId="urn:microsoft.com/office/officeart/2005/8/layout/lProcess1"/>
    <dgm:cxn modelId="{09BC6B8D-9448-49FA-B9DE-83422FE1EFD5}" srcId="{8A12B1D2-4BA7-4FF7-8AF2-AE34E53735EE}" destId="{A7AA9925-3325-4056-8028-AD4CCC28682F}" srcOrd="0" destOrd="0" parTransId="{5C0CFEA0-88C2-44D9-8528-CA63605E8A66}" sibTransId="{CA34B098-904E-4691-B9A5-4C90022AE875}"/>
    <dgm:cxn modelId="{14B7BDDB-80BC-49B4-8AE8-89A47A356775}" srcId="{8A12B1D2-4BA7-4FF7-8AF2-AE34E53735EE}" destId="{2A5950DB-ECA0-4315-8279-34EB1BF3C6C4}" srcOrd="1" destOrd="0" parTransId="{4B236FB9-D754-47C5-A24B-37A194D0AFE0}" sibTransId="{2473ECDD-9956-450A-B2B6-7BD5CF097E42}"/>
    <dgm:cxn modelId="{607F96EE-A2ED-4BA7-A166-62FEDBEA2339}" srcId="{A7AA9925-3325-4056-8028-AD4CCC28682F}" destId="{1ACD78AD-4175-4E11-B010-7E8540F5C12A}" srcOrd="4" destOrd="0" parTransId="{27855FB3-9BAF-4EE1-8F97-04542FDFBE97}" sibTransId="{D6E9D5B9-41E8-46FB-B842-1FEFDFE8E011}"/>
    <dgm:cxn modelId="{D0A680DD-1173-4628-8C74-CC5986088F3B}" type="presOf" srcId="{A7AA9925-3325-4056-8028-AD4CCC28682F}" destId="{A87E877A-D9B0-44E9-A226-7387CF9254DD}" srcOrd="0" destOrd="0" presId="urn:microsoft.com/office/officeart/2005/8/layout/lProcess1"/>
    <dgm:cxn modelId="{F5329CD0-E410-4F7E-A0AA-7705EE292AF3}" type="presOf" srcId="{3A9D9857-75BA-4726-B8F8-E509F5F863EB}" destId="{03535875-6FE9-46EF-BDA7-328565A254BB}" srcOrd="0" destOrd="0" presId="urn:microsoft.com/office/officeart/2005/8/layout/lProcess1"/>
    <dgm:cxn modelId="{7A1AB3CD-C5E2-4278-B51C-1FF25CF1778A}" type="presOf" srcId="{EE71BE63-4DC4-4A62-8FE6-8D43A475A67D}" destId="{15AFE0E6-D81D-4479-ABFB-2F328B219B59}" srcOrd="0" destOrd="0" presId="urn:microsoft.com/office/officeart/2005/8/layout/lProcess1"/>
    <dgm:cxn modelId="{EC2A2B4A-A91E-4AE4-9750-F62CD0EA2C37}" type="presOf" srcId="{2A5950DB-ECA0-4315-8279-34EB1BF3C6C4}" destId="{6B8997BC-C1DC-49D6-851C-26AE475F25BB}" srcOrd="0" destOrd="0" presId="urn:microsoft.com/office/officeart/2005/8/layout/lProcess1"/>
    <dgm:cxn modelId="{F1FDC9C4-C1B8-48F0-9A22-C83A58C7C705}" type="presOf" srcId="{87CD5185-8BB2-4C79-B644-F31E0F98AC35}" destId="{659D7F4B-61F3-46A0-BDED-DBD0948FF1EB}" srcOrd="0" destOrd="0" presId="urn:microsoft.com/office/officeart/2005/8/layout/lProcess1"/>
    <dgm:cxn modelId="{B11A8703-E1AB-40F7-BF9C-7865E5892AC9}" type="presParOf" srcId="{696DDB07-7597-4281-A46B-B32BBC2F78D3}" destId="{09DF0D93-75E6-4FD3-9DE1-D0E5C1E0FABB}" srcOrd="0" destOrd="0" presId="urn:microsoft.com/office/officeart/2005/8/layout/lProcess1"/>
    <dgm:cxn modelId="{42FBFFC0-E556-4ACD-92D9-99EAD58F1A01}" type="presParOf" srcId="{09DF0D93-75E6-4FD3-9DE1-D0E5C1E0FABB}" destId="{A87E877A-D9B0-44E9-A226-7387CF9254DD}" srcOrd="0" destOrd="0" presId="urn:microsoft.com/office/officeart/2005/8/layout/lProcess1"/>
    <dgm:cxn modelId="{69D81FED-AC56-43F6-996E-15B14B84826B}" type="presParOf" srcId="{09DF0D93-75E6-4FD3-9DE1-D0E5C1E0FABB}" destId="{ABA537F3-AC82-4DB3-ACD6-760DE51D79AD}" srcOrd="1" destOrd="0" presId="urn:microsoft.com/office/officeart/2005/8/layout/lProcess1"/>
    <dgm:cxn modelId="{E9AE5E10-9085-4966-944D-1B9927514B0D}" type="presParOf" srcId="{09DF0D93-75E6-4FD3-9DE1-D0E5C1E0FABB}" destId="{8E15B8B9-957E-467C-BD54-FF3D824FA92E}" srcOrd="2" destOrd="0" presId="urn:microsoft.com/office/officeart/2005/8/layout/lProcess1"/>
    <dgm:cxn modelId="{510DAB02-2AA6-4319-8D3A-0938C071A342}" type="presParOf" srcId="{09DF0D93-75E6-4FD3-9DE1-D0E5C1E0FABB}" destId="{15AFE0E6-D81D-4479-ABFB-2F328B219B59}" srcOrd="3" destOrd="0" presId="urn:microsoft.com/office/officeart/2005/8/layout/lProcess1"/>
    <dgm:cxn modelId="{F6982656-FB04-4CA6-9A35-03ABC0941645}" type="presParOf" srcId="{09DF0D93-75E6-4FD3-9DE1-D0E5C1E0FABB}" destId="{03535875-6FE9-46EF-BDA7-328565A254BB}" srcOrd="4" destOrd="0" presId="urn:microsoft.com/office/officeart/2005/8/layout/lProcess1"/>
    <dgm:cxn modelId="{3B28A555-0981-44F1-8993-EDC3CF6CFF6A}" type="presParOf" srcId="{09DF0D93-75E6-4FD3-9DE1-D0E5C1E0FABB}" destId="{7390F594-73D0-4FE7-B0A5-FC0786075EDB}" srcOrd="5" destOrd="0" presId="urn:microsoft.com/office/officeart/2005/8/layout/lProcess1"/>
    <dgm:cxn modelId="{87BC0754-7186-4285-B261-DCCC8A255DE7}" type="presParOf" srcId="{09DF0D93-75E6-4FD3-9DE1-D0E5C1E0FABB}" destId="{D6424418-06EC-4F22-880E-8E25D636B0BD}" srcOrd="6" destOrd="0" presId="urn:microsoft.com/office/officeart/2005/8/layout/lProcess1"/>
    <dgm:cxn modelId="{3E645A2D-5B42-4F5F-AB1B-63EEC5B64F12}" type="presParOf" srcId="{09DF0D93-75E6-4FD3-9DE1-D0E5C1E0FABB}" destId="{409DD006-40C3-4C87-9D67-D120CD9CC88C}" srcOrd="7" destOrd="0" presId="urn:microsoft.com/office/officeart/2005/8/layout/lProcess1"/>
    <dgm:cxn modelId="{19C1DF6F-1F77-4A1D-A183-07F887974164}" type="presParOf" srcId="{09DF0D93-75E6-4FD3-9DE1-D0E5C1E0FABB}" destId="{659D7F4B-61F3-46A0-BDED-DBD0948FF1EB}" srcOrd="8" destOrd="0" presId="urn:microsoft.com/office/officeart/2005/8/layout/lProcess1"/>
    <dgm:cxn modelId="{F58AD432-CD4D-46A9-B08D-72B99B8F7F6B}" type="presParOf" srcId="{09DF0D93-75E6-4FD3-9DE1-D0E5C1E0FABB}" destId="{167FDCBE-DC8F-40F2-969C-E811D5C5FB96}" srcOrd="9" destOrd="0" presId="urn:microsoft.com/office/officeart/2005/8/layout/lProcess1"/>
    <dgm:cxn modelId="{5ABE7669-B7F0-4840-A719-9FF6E2212CBC}" type="presParOf" srcId="{09DF0D93-75E6-4FD3-9DE1-D0E5C1E0FABB}" destId="{33D81244-0F9F-4B80-BB4C-8C781EA18064}" srcOrd="10" destOrd="0" presId="urn:microsoft.com/office/officeart/2005/8/layout/lProcess1"/>
    <dgm:cxn modelId="{B428B4A0-8504-4A78-8980-F2B38119A6A7}" type="presParOf" srcId="{696DDB07-7597-4281-A46B-B32BBC2F78D3}" destId="{25BF5121-13A1-4392-9325-7056B9E9FCB3}" srcOrd="1" destOrd="0" presId="urn:microsoft.com/office/officeart/2005/8/layout/lProcess1"/>
    <dgm:cxn modelId="{E7A4255B-85AF-496F-A697-0C5A2335EBFA}" type="presParOf" srcId="{696DDB07-7597-4281-A46B-B32BBC2F78D3}" destId="{057ABB89-81E0-42C4-905E-BA205007BA8E}" srcOrd="2" destOrd="0" presId="urn:microsoft.com/office/officeart/2005/8/layout/lProcess1"/>
    <dgm:cxn modelId="{3EDFA028-8F5A-43A8-AC71-05B0219C999F}" type="presParOf" srcId="{057ABB89-81E0-42C4-905E-BA205007BA8E}" destId="{6B8997BC-C1DC-49D6-851C-26AE475F25BB}" srcOrd="0" destOrd="0" presId="urn:microsoft.com/office/officeart/2005/8/layout/l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0.12295</cdr:x>
      <cdr:y>0.87467</cdr:y>
    </cdr:from>
    <cdr:to>
      <cdr:x>0.86557</cdr:x>
      <cdr:y>0.968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75" y="3124201"/>
          <a:ext cx="4314825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IN" sz="1800" b="1" dirty="0"/>
            <a:t>Total</a:t>
          </a:r>
          <a:r>
            <a:rPr lang="en-IN" sz="1800" b="1" baseline="0" dirty="0"/>
            <a:t>  Maternal  Deaths  = 1249 (2012-13) (Source - E-MDR, HMIS)</a:t>
          </a:r>
          <a:endParaRPr lang="en-IN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886C0F9F-5080-4C4A-A7A2-5FB8239724C6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31B5C31D-5E1B-4CBB-8156-5D56CF1C5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441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98" cy="497126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92" y="0"/>
            <a:ext cx="2972498" cy="497126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6219745F-EBD2-49F7-989B-273424AE6F64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962" y="4725075"/>
            <a:ext cx="5486078" cy="4475718"/>
          </a:xfrm>
          <a:prstGeom prst="rect">
            <a:avLst/>
          </a:prstGeom>
        </p:spPr>
        <p:txBody>
          <a:bodyPr vert="horz" lIns="91989" tIns="45994" rIns="91989" bIns="459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562"/>
            <a:ext cx="2972498" cy="497125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92" y="9448562"/>
            <a:ext cx="2972498" cy="497125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B83D75D8-9263-4E3A-98AD-F54EA702A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050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F224DB-BD1C-4173-832F-C36AFD9CEBE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F224DB-BD1C-4173-832F-C36AFD9CEBE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F224DB-BD1C-4173-832F-C36AFD9CEBE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F224DB-BD1C-4173-832F-C36AFD9CEBE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F224DB-BD1C-4173-832F-C36AFD9CEBE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F224DB-BD1C-4173-832F-C36AFD9CEBE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F224DB-BD1C-4173-832F-C36AFD9CEBE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7215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Report_on_VHND_Monitoring_April_2013.pdf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127.0.0.1/login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Govt.%20Notification_MDR%20District%20level%20Committee.pdf" TargetMode="External"/><Relationship Id="rId2" Type="http://schemas.openxmlformats.org/officeDocument/2006/relationships/hyperlink" Target="Govt,%20Notification_MDR%20State%20level%20Task%20Force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579846" y="5643578"/>
            <a:ext cx="8072494" cy="107157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Century Schoolbook" pitchFamily="18" charset="0"/>
              </a:rPr>
              <a:t>National Rural Health Mission, Assam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Century Schoolbook" pitchFamily="18" charset="0"/>
              </a:rPr>
              <a:t>Department of Health &amp; Family Welfare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Century Schoolbook" pitchFamily="18" charset="0"/>
              </a:rPr>
              <a:t>Govt. of Assam</a:t>
            </a:r>
            <a:endParaRPr lang="en-US" sz="2000" dirty="0">
              <a:solidFill>
                <a:srgbClr val="0000FF"/>
              </a:solidFill>
              <a:latin typeface="Century Schoolbook" pitchFamily="18" charset="0"/>
            </a:endParaRPr>
          </a:p>
        </p:txBody>
      </p:sp>
      <p:pic>
        <p:nvPicPr>
          <p:cNvPr id="1027" name="Picture 3" descr="C:\Users\hp\Documents\_DSC5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3175308" cy="251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51284" y="152400"/>
            <a:ext cx="7896252" cy="120489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b="1" cap="none" dirty="0" smtClean="0">
                <a:solidFill>
                  <a:srgbClr val="C00000"/>
                </a:solidFill>
              </a:rPr>
              <a:t>Maternal Death Review</a:t>
            </a:r>
            <a:br>
              <a:rPr lang="en-US" b="1" cap="none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Assam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endParaRPr lang="en-US" sz="4000" cap="none" dirty="0" smtClean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hp\Documents\220px-Nrhm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571612"/>
            <a:ext cx="2438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hp\Documents\innerthu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571613"/>
            <a:ext cx="292276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14480" y="4143380"/>
            <a:ext cx="571504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Prateek</a:t>
            </a:r>
            <a:r>
              <a:rPr lang="en-US" b="1" dirty="0" smtClean="0"/>
              <a:t> </a:t>
            </a:r>
            <a:r>
              <a:rPr lang="en-US" b="1" dirty="0" err="1" smtClean="0"/>
              <a:t>Hajela</a:t>
            </a:r>
            <a:r>
              <a:rPr lang="en-US" b="1" dirty="0" smtClean="0"/>
              <a:t>, IAS</a:t>
            </a:r>
          </a:p>
          <a:p>
            <a:pPr algn="ctr"/>
            <a:r>
              <a:rPr lang="en-US" dirty="0" smtClean="0"/>
              <a:t>Mission Director, NRHM, Assam &amp;</a:t>
            </a:r>
          </a:p>
          <a:p>
            <a:pPr algn="ctr"/>
            <a:r>
              <a:rPr lang="en-US" dirty="0" smtClean="0"/>
              <a:t>Commissioner &amp; Secretary to the Govt. of Assam</a:t>
            </a:r>
          </a:p>
          <a:p>
            <a:pPr algn="ctr"/>
            <a:r>
              <a:rPr lang="en-US" dirty="0" smtClean="0"/>
              <a:t>Health &amp; Family Welfare Department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97152"/>
          </a:xfrm>
        </p:spPr>
        <p:txBody>
          <a:bodyPr>
            <a:normAutofit lnSpcReduction="10000"/>
          </a:bodyPr>
          <a:lstStyle/>
          <a:p>
            <a:pPr marL="361950" indent="-361950" algn="just">
              <a:buFont typeface="Wingdings" pitchFamily="2" charset="2"/>
              <a:buChar char="Ø"/>
            </a:pPr>
            <a:r>
              <a:rPr lang="en-US" sz="2800" b="1" dirty="0" smtClean="0"/>
              <a:t>Special</a:t>
            </a:r>
            <a:r>
              <a:rPr lang="en-US" sz="2800" dirty="0" smtClean="0"/>
              <a:t> “</a:t>
            </a:r>
            <a:r>
              <a:rPr lang="en-US" sz="2800" b="1" dirty="0" smtClean="0"/>
              <a:t>Maternal Death Review” team of Experts constituted </a:t>
            </a:r>
          </a:p>
          <a:p>
            <a:pPr marL="977900" indent="-577850" algn="just">
              <a:buFont typeface="Wingdings" pitchFamily="2" charset="2"/>
              <a:buChar char="v"/>
            </a:pPr>
            <a:r>
              <a:rPr lang="en-US" sz="2200" dirty="0" smtClean="0"/>
              <a:t>Expert Team constitute of a faculty of O&amp;G dept. of Medical College or a senior Gynecologists of DH, Nodal Officer-MDR and a member of a professional body FOGSI /IMA)</a:t>
            </a:r>
          </a:p>
          <a:p>
            <a:pPr marL="977900" indent="-577850" algn="just">
              <a:buFont typeface="Wingdings" pitchFamily="2" charset="2"/>
              <a:buChar char="v"/>
            </a:pPr>
            <a:r>
              <a:rPr lang="en-US" sz="2200" dirty="0" smtClean="0"/>
              <a:t>Pilot in 5 Districts of </a:t>
            </a:r>
            <a:r>
              <a:rPr lang="en-US" sz="2200" dirty="0" err="1" smtClean="0"/>
              <a:t>Nagaon</a:t>
            </a:r>
            <a:r>
              <a:rPr lang="en-US" sz="2200" dirty="0" smtClean="0"/>
              <a:t>, </a:t>
            </a:r>
            <a:r>
              <a:rPr lang="en-US" sz="2200" dirty="0" err="1" smtClean="0"/>
              <a:t>Barpeta</a:t>
            </a:r>
            <a:r>
              <a:rPr lang="en-US" sz="2200" dirty="0" smtClean="0"/>
              <a:t>, </a:t>
            </a:r>
            <a:r>
              <a:rPr lang="en-US" sz="2200" dirty="0" err="1" smtClean="0"/>
              <a:t>Cachar</a:t>
            </a:r>
            <a:r>
              <a:rPr lang="en-US" sz="2200" dirty="0" smtClean="0"/>
              <a:t>, </a:t>
            </a:r>
            <a:r>
              <a:rPr lang="en-US" sz="2200" dirty="0" err="1" smtClean="0"/>
              <a:t>Dibrugarh</a:t>
            </a:r>
            <a:r>
              <a:rPr lang="en-US" sz="2200" dirty="0" smtClean="0"/>
              <a:t> &amp; </a:t>
            </a:r>
            <a:r>
              <a:rPr lang="en-US" sz="2200" dirty="0" err="1" smtClean="0"/>
              <a:t>Sonitpur</a:t>
            </a:r>
            <a:endParaRPr lang="en-US" sz="2200" dirty="0" smtClean="0"/>
          </a:p>
          <a:p>
            <a:pPr marL="977900" indent="-577850" algn="just">
              <a:buFont typeface="Wingdings" pitchFamily="2" charset="2"/>
              <a:buChar char="v"/>
            </a:pPr>
            <a:r>
              <a:rPr lang="en-US" sz="2200" dirty="0" smtClean="0"/>
              <a:t>Intensive Review of selected cases</a:t>
            </a:r>
          </a:p>
          <a:p>
            <a:pPr marL="977900" indent="-577850" algn="just">
              <a:buFont typeface="Wingdings" pitchFamily="2" charset="2"/>
              <a:buChar char="v"/>
            </a:pPr>
            <a:r>
              <a:rPr lang="en-US" sz="2200" dirty="0" smtClean="0"/>
              <a:t>Comprehensive Report including  systemic gaps, gaps in quality of services</a:t>
            </a:r>
          </a:p>
          <a:p>
            <a:pPr marL="977900" indent="-577850" algn="just">
              <a:buFont typeface="Wingdings" pitchFamily="2" charset="2"/>
              <a:buChar char="v"/>
            </a:pPr>
            <a:r>
              <a:rPr lang="en-US" sz="2200" dirty="0" smtClean="0"/>
              <a:t>Presentation &amp; Dissemination in District level MDR Meetings</a:t>
            </a:r>
          </a:p>
          <a:p>
            <a:pPr marL="977900" indent="-577850" algn="just">
              <a:buFont typeface="Wingdings" pitchFamily="2" charset="2"/>
              <a:buChar char="v"/>
            </a:pPr>
            <a:r>
              <a:rPr lang="en-US" sz="2200" dirty="0" smtClean="0"/>
              <a:t>Assess quality of FB and CBMDR already happening and suggest corrective action</a:t>
            </a:r>
          </a:p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MDR …….Initiatives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92514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Online “Maternal Death Reporting System” developed under “Integrated MIS GIS System”</a:t>
            </a:r>
          </a:p>
          <a:p>
            <a:pPr marL="977900" lvl="2" indent="-577850" algn="just">
              <a:buFont typeface="Wingdings" pitchFamily="2" charset="2"/>
              <a:buChar char="v"/>
            </a:pPr>
            <a:r>
              <a:rPr lang="en-US" dirty="0" smtClean="0"/>
              <a:t>All deaths captured within 24 hrs </a:t>
            </a:r>
          </a:p>
          <a:p>
            <a:pPr marL="977900" lvl="2" indent="-577850" algn="just">
              <a:buFont typeface="Wingdings" pitchFamily="2" charset="2"/>
              <a:buChar char="v"/>
            </a:pPr>
            <a:r>
              <a:rPr lang="en-US" dirty="0"/>
              <a:t>D</a:t>
            </a:r>
            <a:r>
              <a:rPr lang="en-US" dirty="0" smtClean="0"/>
              <a:t>eaths at home, in transit and in Pvt. Hospitals within 7 days </a:t>
            </a:r>
          </a:p>
          <a:p>
            <a:pPr marL="977900" lvl="2" indent="-577850" algn="just">
              <a:buFont typeface="Wingdings" pitchFamily="2" charset="2"/>
              <a:buChar char="v"/>
            </a:pPr>
            <a:r>
              <a:rPr lang="en-US" dirty="0" smtClean="0"/>
              <a:t>Dashboard alert on high nos. of maternal deaths generated for follow up action </a:t>
            </a:r>
            <a:endParaRPr lang="en-US" sz="2000" dirty="0" smtClean="0"/>
          </a:p>
          <a:p>
            <a:pPr marL="355600" indent="-355600" algn="just">
              <a:buFont typeface="Wingdings" pitchFamily="2" charset="2"/>
              <a:buChar char="Ø"/>
            </a:pPr>
            <a:r>
              <a:rPr lang="en-US" sz="2400" dirty="0" smtClean="0"/>
              <a:t>“Quarterly Report Collection Week” to capture missing Maternal and Infant deaths by special house to house survey through ASHA and ASHA Supervisor.</a:t>
            </a:r>
          </a:p>
          <a:p>
            <a:pPr marL="355600" indent="-355600" algn="just">
              <a:buFont typeface="Wingdings" pitchFamily="2" charset="2"/>
              <a:buChar char="Ø"/>
            </a:pPr>
            <a:r>
              <a:rPr lang="en-US" sz="2400" dirty="0" smtClean="0"/>
              <a:t>All data on maternal deaths collected &amp; compiled  in “Maternal Death Directory” for sharing with Stake Holders – Deputy Commissioners, Jt. DHSs</a:t>
            </a:r>
          </a:p>
          <a:p>
            <a:pPr marL="355600" indent="-355600" algn="just">
              <a:buFont typeface="Wingdings" pitchFamily="2" charset="2"/>
              <a:buChar char="q"/>
            </a:pP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MDR …….Initiatives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500034" y="2857496"/>
            <a:ext cx="8229600" cy="857256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en-IN" sz="4000" b="1" dirty="0" smtClean="0">
                <a:latin typeface="Times New Roman" pitchFamily="18" charset="0"/>
                <a:cs typeface="Times New Roman" pitchFamily="18" charset="0"/>
              </a:rPr>
              <a:t>MDR Process: An Analysis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9144000" cy="43088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Year wise Comparative Analysis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of Causes of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Maternal Deaths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44324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u="sng" dirty="0">
                <a:solidFill>
                  <a:srgbClr val="FF0000"/>
                </a:solidFill>
              </a:rPr>
              <a:t>NB:- </a:t>
            </a:r>
            <a:r>
              <a:rPr lang="en-US" b="1" i="1" dirty="0">
                <a:solidFill>
                  <a:srgbClr val="FF0000"/>
                </a:solidFill>
              </a:rPr>
              <a:t>Other causes includes - </a:t>
            </a:r>
            <a:r>
              <a:rPr lang="en-US" b="1" i="1" dirty="0" err="1">
                <a:solidFill>
                  <a:srgbClr val="FF0000"/>
                </a:solidFill>
              </a:rPr>
              <a:t>Peripartum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cardiomyopathy</a:t>
            </a:r>
            <a:r>
              <a:rPr lang="en-US" b="1" i="1" dirty="0">
                <a:solidFill>
                  <a:srgbClr val="FF0000"/>
                </a:solidFill>
              </a:rPr>
              <a:t>, Bronchial </a:t>
            </a:r>
            <a:r>
              <a:rPr lang="en-US" b="1" i="1" dirty="0" err="1">
                <a:solidFill>
                  <a:srgbClr val="FF0000"/>
                </a:solidFill>
              </a:rPr>
              <a:t>Asthema;Epilepsy</a:t>
            </a:r>
            <a:r>
              <a:rPr lang="en-US" b="1" i="1" dirty="0">
                <a:solidFill>
                  <a:srgbClr val="FF0000"/>
                </a:solidFill>
              </a:rPr>
              <a:t>; </a:t>
            </a:r>
            <a:r>
              <a:rPr lang="en-US" b="1" i="1" dirty="0" smtClean="0">
                <a:solidFill>
                  <a:srgbClr val="FF0000"/>
                </a:solidFill>
              </a:rPr>
              <a:t>Cancer</a:t>
            </a:r>
            <a:r>
              <a:rPr lang="en-US" b="1" i="1" dirty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214282" y="1000108"/>
          <a:ext cx="871543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9144000" cy="43088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Causes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Maternal Deaths – 2011-12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44324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u="sng" dirty="0">
                <a:solidFill>
                  <a:srgbClr val="FF0000"/>
                </a:solidFill>
              </a:rPr>
              <a:t>NB:- </a:t>
            </a:r>
            <a:r>
              <a:rPr lang="en-US" b="1" i="1" dirty="0">
                <a:solidFill>
                  <a:srgbClr val="FF0000"/>
                </a:solidFill>
              </a:rPr>
              <a:t>Other causes includes - </a:t>
            </a:r>
            <a:r>
              <a:rPr lang="en-US" b="1" i="1" dirty="0" err="1">
                <a:solidFill>
                  <a:srgbClr val="FF0000"/>
                </a:solidFill>
              </a:rPr>
              <a:t>Peripartum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cardiomyopathy</a:t>
            </a:r>
            <a:r>
              <a:rPr lang="en-US" b="1" i="1" dirty="0">
                <a:solidFill>
                  <a:srgbClr val="FF0000"/>
                </a:solidFill>
              </a:rPr>
              <a:t>, Bronchial </a:t>
            </a:r>
            <a:r>
              <a:rPr lang="en-US" b="1" i="1" dirty="0" err="1">
                <a:solidFill>
                  <a:srgbClr val="FF0000"/>
                </a:solidFill>
              </a:rPr>
              <a:t>Asthema;Epilepsy</a:t>
            </a:r>
            <a:r>
              <a:rPr lang="en-US" b="1" i="1" dirty="0">
                <a:solidFill>
                  <a:srgbClr val="FF0000"/>
                </a:solidFill>
              </a:rPr>
              <a:t>; </a:t>
            </a:r>
            <a:r>
              <a:rPr lang="en-US" b="1" i="1" dirty="0" smtClean="0">
                <a:solidFill>
                  <a:srgbClr val="FF0000"/>
                </a:solidFill>
              </a:rPr>
              <a:t>Cancer</a:t>
            </a:r>
            <a:r>
              <a:rPr lang="en-US" b="1" i="1" dirty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285720" y="1142984"/>
          <a:ext cx="835824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9144000" cy="43088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Causes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Maternal Deaths – 2012-13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44324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u="sng" dirty="0">
                <a:solidFill>
                  <a:srgbClr val="FF0000"/>
                </a:solidFill>
              </a:rPr>
              <a:t>NB:- </a:t>
            </a:r>
            <a:r>
              <a:rPr lang="en-US" b="1" i="1" dirty="0">
                <a:solidFill>
                  <a:srgbClr val="FF0000"/>
                </a:solidFill>
              </a:rPr>
              <a:t>Other causes includes - </a:t>
            </a:r>
            <a:r>
              <a:rPr lang="en-US" b="1" i="1" dirty="0" err="1">
                <a:solidFill>
                  <a:srgbClr val="FF0000"/>
                </a:solidFill>
              </a:rPr>
              <a:t>Peripartum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cardiomyopathy</a:t>
            </a:r>
            <a:r>
              <a:rPr lang="en-US" b="1" i="1" dirty="0">
                <a:solidFill>
                  <a:srgbClr val="FF0000"/>
                </a:solidFill>
              </a:rPr>
              <a:t>, Bronchial </a:t>
            </a:r>
            <a:r>
              <a:rPr lang="en-US" b="1" i="1" dirty="0" err="1">
                <a:solidFill>
                  <a:srgbClr val="FF0000"/>
                </a:solidFill>
              </a:rPr>
              <a:t>Asthema;Epilepsy</a:t>
            </a:r>
            <a:r>
              <a:rPr lang="en-US" b="1" i="1" dirty="0">
                <a:solidFill>
                  <a:srgbClr val="FF0000"/>
                </a:solidFill>
              </a:rPr>
              <a:t>; </a:t>
            </a:r>
            <a:r>
              <a:rPr lang="en-US" b="1" i="1" dirty="0" smtClean="0">
                <a:solidFill>
                  <a:srgbClr val="FF0000"/>
                </a:solidFill>
              </a:rPr>
              <a:t>Cancer</a:t>
            </a:r>
            <a:r>
              <a:rPr lang="en-US" b="1" i="1" dirty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28596" y="1071546"/>
          <a:ext cx="835824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Analysis of other causes of Maternal deaths associated with Anemia for </a:t>
            </a:r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the Year </a:t>
            </a:r>
            <a:r>
              <a:rPr lang="en-US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2012-13 </a:t>
            </a:r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N=104) </a:t>
            </a:r>
            <a:endParaRPr lang="en-US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35834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IN" sz="2000" b="1" dirty="0" smtClean="0">
                <a:latin typeface="Arial" pitchFamily="34" charset="0"/>
                <a:cs typeface="Arial" pitchFamily="34" charset="0"/>
              </a:rPr>
              <a:t>Distribution of Maternal Deaths as per Ethnic Groups </a:t>
            </a:r>
          </a:p>
          <a:p>
            <a:pPr algn="ctr"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 2012-13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N=1249)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85720" y="857232"/>
          <a:ext cx="8643998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IN" sz="2000" b="1" dirty="0" smtClean="0">
                <a:latin typeface="Arial" pitchFamily="34" charset="0"/>
                <a:cs typeface="Arial" pitchFamily="34" charset="0"/>
              </a:rPr>
              <a:t>Distribution of Maternal Deaths as per Place of Death</a:t>
            </a:r>
          </a:p>
          <a:p>
            <a:pPr algn="ctr"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 2012-13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N=839)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14356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Analysis of Type of Delay resulting into Maternal deaths for </a:t>
            </a:r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the Year </a:t>
            </a:r>
            <a:r>
              <a:rPr lang="en-US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2012-13 </a:t>
            </a:r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N=352) </a:t>
            </a:r>
            <a:endParaRPr lang="en-US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565767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NB</a:t>
            </a:r>
            <a:r>
              <a:rPr lang="en-US" b="1" i="1" dirty="0" smtClean="0">
                <a:solidFill>
                  <a:srgbClr val="FF0000"/>
                </a:solidFill>
              </a:rPr>
              <a:t>:- 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Type  1 – Delay in seeking in care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Type  2 – Delay in Transportation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Type  3 – Delay in receiving adequate care at the facility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214282" y="1214422"/>
          <a:ext cx="428151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000108"/>
          <a:ext cx="403860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Trend of MMR in Assam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Analysis of Ante Natal care received amongst  Maternal deaths for </a:t>
            </a:r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the </a:t>
            </a:r>
            <a:endParaRPr lang="en-US" b="1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Year 2012-13 </a:t>
            </a:r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N=839) </a:t>
            </a:r>
            <a:endParaRPr lang="en-US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511156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IN" sz="2400" b="1" dirty="0" smtClean="0"/>
              <a:t>Month wise Maternal Deaths reported and Institutional Delivery</a:t>
            </a:r>
            <a:endParaRPr lang="en-IN" sz="2400" b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14282" y="642918"/>
          <a:ext cx="87154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/>
          <p:cNvSpPr/>
          <p:nvPr/>
        </p:nvSpPr>
        <p:spPr>
          <a:xfrm>
            <a:off x="3428992" y="2786058"/>
            <a:ext cx="2471759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/>
              <a:t>MDs in 2011-12</a:t>
            </a:r>
            <a:r>
              <a:rPr lang="en-US" sz="1200" b="1" baseline="0"/>
              <a:t> =  1245 </a:t>
            </a:r>
            <a:r>
              <a:rPr lang="en-US" sz="1200" b="1" baseline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MDs in </a:t>
            </a:r>
            <a:r>
              <a:rPr lang="en-US" sz="1200" b="1" baseline="0"/>
              <a:t>2012-13 =  1249</a:t>
            </a:r>
            <a:endParaRPr lang="en-US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511156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IN" sz="2200" b="1" dirty="0" smtClean="0">
                <a:solidFill>
                  <a:sysClr val="windowText" lastClr="000000"/>
                </a:solidFill>
              </a:rPr>
              <a:t>Comparison of Maternal Deaths reviewed by CMO during 2011-12 &amp; 2012-13</a:t>
            </a:r>
            <a:endParaRPr lang="en-IN" sz="2200" b="1" dirty="0">
              <a:solidFill>
                <a:sysClr val="windowText" lastClr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511156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IN" sz="2000" b="1" dirty="0" smtClean="0">
                <a:solidFill>
                  <a:sysClr val="windowText" lastClr="000000"/>
                </a:solidFill>
              </a:rPr>
              <a:t>Comparison of Maternal Deaths Reviewed by DM during 2011-12 &amp; 2012-13</a:t>
            </a:r>
            <a:endParaRPr lang="en-IN" sz="2000" b="1" dirty="0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3999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1142984"/>
          <a:ext cx="8643997" cy="5286412"/>
        </p:xfrm>
        <a:graphic>
          <a:graphicData uri="http://schemas.openxmlformats.org/drawingml/2006/table">
            <a:tbl>
              <a:tblPr/>
              <a:tblGrid>
                <a:gridCol w="571504"/>
                <a:gridCol w="1721727"/>
                <a:gridCol w="813727"/>
                <a:gridCol w="1009761"/>
                <a:gridCol w="754547"/>
                <a:gridCol w="665776"/>
                <a:gridCol w="665776"/>
                <a:gridCol w="695367"/>
                <a:gridCol w="872906"/>
                <a:gridCol w="872906"/>
              </a:tblGrid>
              <a:tr h="14181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Name of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districts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Estimated Live Birth for the year 2012-13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Probable Maternal Death Considering 270 as the MMR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Maternal Deaths Reported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Reviewed by District MDR Committees of CMO 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Reviewed by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8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Against Estimated Maternal Detahs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against Maternal Death Reported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against Maternal Death Reported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8317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DHUBRI (HPD)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44,016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69%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70%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8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GOLAGHAT (HPD)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23,692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94%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73%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>
          <a:xfrm>
            <a:off x="0" y="-24"/>
            <a:ext cx="9144000" cy="78581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ysClr val="windowText" lastClr="000000"/>
                </a:solidFill>
              </a:rPr>
              <a:t>DISTRICT PERFORMING WELL IN MDR PROCESS (DHUBRI &amp; GOLAGHAT FOR THE PERIOD FROM APRIL-12 TO MARCH-13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-24"/>
            <a:ext cx="9144000" cy="51115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IN" sz="3200" b="1" dirty="0" smtClean="0">
                <a:solidFill>
                  <a:sysClr val="windowText" lastClr="000000"/>
                </a:solidFill>
              </a:rPr>
              <a:t>Community specific Gaps 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286412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Tea Garden Community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400" dirty="0" smtClean="0"/>
              <a:t>- Poor Nutritional Status and low availability of supplements</a:t>
            </a:r>
          </a:p>
          <a:p>
            <a:pPr>
              <a:buNone/>
            </a:pPr>
            <a:r>
              <a:rPr lang="en-US" sz="2400" dirty="0" smtClean="0"/>
              <a:t>	- Consumption of tea with  Salt…Hypertension during pregnancy       attributed to this</a:t>
            </a:r>
          </a:p>
          <a:p>
            <a:pPr>
              <a:buNone/>
            </a:pPr>
            <a:r>
              <a:rPr lang="en-US" sz="2400" dirty="0" smtClean="0"/>
              <a:t>	- Hook worm infestation high due to poor Hygiene and            </a:t>
            </a:r>
          </a:p>
          <a:p>
            <a:pPr>
              <a:buNone/>
            </a:pPr>
            <a:r>
              <a:rPr lang="en-US" sz="2400" dirty="0" smtClean="0"/>
              <a:t>        sanitation</a:t>
            </a:r>
          </a:p>
          <a:p>
            <a:pPr>
              <a:buNone/>
            </a:pPr>
            <a:r>
              <a:rPr lang="en-US" sz="2400" dirty="0" smtClean="0"/>
              <a:t>	- Prevalence of </a:t>
            </a:r>
            <a:r>
              <a:rPr lang="en-US" sz="2400" dirty="0" err="1" smtClean="0"/>
              <a:t>Anaemia</a:t>
            </a:r>
            <a:r>
              <a:rPr lang="en-US" sz="2400" dirty="0" smtClean="0"/>
              <a:t> very high due to above </a:t>
            </a:r>
          </a:p>
          <a:p>
            <a:pPr>
              <a:buNone/>
            </a:pPr>
            <a:r>
              <a:rPr lang="en-US" sz="2400" dirty="0" smtClean="0"/>
              <a:t>        reasons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800" b="1" dirty="0" err="1" smtClean="0"/>
              <a:t>Riverine</a:t>
            </a:r>
            <a:r>
              <a:rPr lang="en-US" sz="2800" b="1" dirty="0" smtClean="0"/>
              <a:t> Areas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200" dirty="0" smtClean="0"/>
              <a:t>- The </a:t>
            </a:r>
            <a:r>
              <a:rPr lang="en-US" sz="2400" dirty="0" smtClean="0"/>
              <a:t>Health System set up and  </a:t>
            </a:r>
          </a:p>
          <a:p>
            <a:pPr>
              <a:buNone/>
            </a:pPr>
            <a:r>
              <a:rPr lang="en-US" sz="2400" dirty="0" smtClean="0"/>
              <a:t>        frequent devastation due to floods</a:t>
            </a:r>
          </a:p>
          <a:p>
            <a:pPr>
              <a:buNone/>
            </a:pPr>
            <a:r>
              <a:rPr lang="en-US" sz="2400" dirty="0" smtClean="0"/>
              <a:t>	- The </a:t>
            </a:r>
            <a:r>
              <a:rPr lang="en-US" sz="2400" dirty="0" err="1" smtClean="0"/>
              <a:t>Riverine</a:t>
            </a:r>
            <a:r>
              <a:rPr lang="en-US" sz="2400" dirty="0" smtClean="0"/>
              <a:t> population shifts due to flood every year and   </a:t>
            </a:r>
          </a:p>
          <a:p>
            <a:pPr>
              <a:buNone/>
            </a:pPr>
            <a:r>
              <a:rPr lang="en-US" sz="2400" dirty="0" smtClean="0"/>
              <a:t>        reorganize themselves at different habitations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76" y="714356"/>
            <a:ext cx="8858280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 algn="just"/>
            <a:r>
              <a:rPr lang="en-US" sz="2400" b="1" dirty="0" smtClean="0"/>
              <a:t>Improvement in Reporting</a:t>
            </a:r>
          </a:p>
          <a:p>
            <a:pPr marL="236538" indent="-236538" algn="just"/>
            <a:endParaRPr lang="en-US" sz="900" b="1" dirty="0" smtClean="0"/>
          </a:p>
          <a:p>
            <a:pPr marL="457200" indent="-346075" algn="just">
              <a:buFont typeface="Wingdings" pitchFamily="2" charset="2"/>
              <a:buChar char="Ø"/>
            </a:pPr>
            <a:r>
              <a:rPr lang="en-US" sz="2200" dirty="0" smtClean="0"/>
              <a:t>Incentive paid  to ASHA  for Maternal Death Reporting increased from Rs. 50/- to Rs. 200/-</a:t>
            </a:r>
          </a:p>
          <a:p>
            <a:pPr marL="457200" indent="-346075" algn="just">
              <a:buFont typeface="Wingdings" pitchFamily="2" charset="2"/>
              <a:buChar char="Ø"/>
              <a:defRPr/>
            </a:pPr>
            <a:r>
              <a:rPr lang="en-US" sz="2200" dirty="0" smtClean="0"/>
              <a:t>Special focus on MCTS for Comprehensive quality care</a:t>
            </a:r>
          </a:p>
          <a:p>
            <a:pPr marL="457200" indent="-346075" algn="just">
              <a:buFont typeface="Wingdings" pitchFamily="2" charset="2"/>
              <a:buChar char="Ø"/>
              <a:defRPr/>
            </a:pPr>
            <a:r>
              <a:rPr lang="en-US" sz="2200" dirty="0" smtClean="0"/>
              <a:t>Dissemination of information through MCTS to decrease drop outs.</a:t>
            </a:r>
            <a:r>
              <a:rPr lang="en-US" sz="2000" dirty="0" smtClean="0"/>
              <a:t> </a:t>
            </a:r>
          </a:p>
          <a:p>
            <a:pPr marL="236538" indent="-236538" algn="just">
              <a:buFont typeface="Wingdings" pitchFamily="2" charset="2"/>
              <a:buChar char="Ø"/>
              <a:defRPr/>
            </a:pPr>
            <a:endParaRPr lang="en-US" sz="700" dirty="0" smtClean="0"/>
          </a:p>
          <a:p>
            <a:pPr marL="236538" indent="-236538" algn="just">
              <a:defRPr/>
            </a:pPr>
            <a:r>
              <a:rPr lang="en-US" sz="2400" b="1" dirty="0" smtClean="0"/>
              <a:t>Management of Anemia and PIH /Eclampsia </a:t>
            </a:r>
          </a:p>
          <a:p>
            <a:pPr marL="236538" indent="-236538" algn="just">
              <a:defRPr/>
            </a:pPr>
            <a:endParaRPr lang="en-US" sz="900" b="1" dirty="0" smtClean="0"/>
          </a:p>
          <a:p>
            <a:pPr marL="520700" indent="-409575" algn="just">
              <a:buFont typeface="Wingdings" pitchFamily="2" charset="2"/>
              <a:buChar char="Ø"/>
            </a:pPr>
            <a:r>
              <a:rPr lang="en-IN" sz="2200" dirty="0" smtClean="0"/>
              <a:t>Provision</a:t>
            </a:r>
            <a:r>
              <a:rPr lang="en-US" sz="2200" dirty="0" smtClean="0"/>
              <a:t> of IV Irons Sucrose for </a:t>
            </a:r>
            <a:r>
              <a:rPr lang="en-US" sz="2200" dirty="0" err="1" smtClean="0"/>
              <a:t>Anaemic</a:t>
            </a:r>
            <a:r>
              <a:rPr lang="en-US" sz="2200" dirty="0" smtClean="0"/>
              <a:t> PW was started during 2011-12 in 8 Districts. All the Districts are being covered during 2013-14. </a:t>
            </a:r>
          </a:p>
          <a:p>
            <a:pPr marL="520700" indent="-409575" algn="just">
              <a:buFont typeface="Wingdings" pitchFamily="2" charset="2"/>
              <a:buChar char="Ø"/>
            </a:pPr>
            <a:r>
              <a:rPr lang="en-US" sz="2200" dirty="0" smtClean="0"/>
              <a:t>High Dependency Units (HDU) are being set up in all the 5-Medical Colleges for management of critical obstetric (PIH/Eclampsia) cases and will be functional soon. In AMCH, High Dependency Unit is already </a:t>
            </a:r>
            <a:r>
              <a:rPr lang="en-US" sz="2200" dirty="0" err="1" smtClean="0"/>
              <a:t>operationalised</a:t>
            </a:r>
            <a:r>
              <a:rPr lang="en-US" sz="2200" dirty="0" smtClean="0"/>
              <a:t>.</a:t>
            </a:r>
          </a:p>
          <a:p>
            <a:pPr marL="520700" indent="-409575" algn="just">
              <a:buFont typeface="Wingdings" pitchFamily="2" charset="2"/>
              <a:buChar char="Ø"/>
            </a:pPr>
            <a:r>
              <a:rPr lang="en-US" sz="2200" dirty="0" smtClean="0"/>
              <a:t>To improve quality ANC, Incentive to ASHAs of Rs 50 on registration  of pregnant women within 12 weeks and other Rs 100 on full ANC (4 ANC, Inj. TT2/Booster, consumption of 100/200 IFA, examination of Blood and Urine).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-24"/>
            <a:ext cx="9144000" cy="51115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smtClean="0">
                <a:solidFill>
                  <a:sysClr val="windowText" lastClr="000000"/>
                </a:solidFill>
              </a:rPr>
              <a:t>Gaps identified  - MDR and steps initiated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714356"/>
            <a:ext cx="82868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 algn="just"/>
            <a:r>
              <a:rPr lang="en-US" sz="2400" b="1" dirty="0" smtClean="0"/>
              <a:t>Identification of High Risk Pregnant Women</a:t>
            </a:r>
          </a:p>
          <a:p>
            <a:pPr marL="236538" indent="-236538" algn="just"/>
            <a:endParaRPr lang="en-US" sz="2400" b="1" dirty="0" smtClean="0"/>
          </a:p>
          <a:p>
            <a:pPr marL="457200" indent="-393700" algn="just">
              <a:buFont typeface="Wingdings" pitchFamily="2" charset="2"/>
              <a:buChar char="Ø"/>
            </a:pPr>
            <a:r>
              <a:rPr lang="en-US" sz="2400" dirty="0" smtClean="0"/>
              <a:t>High Risk Pregnant Women (HRPW) are identified through MCTS and tracked to ensure complete service delivery</a:t>
            </a:r>
          </a:p>
          <a:p>
            <a:pPr marL="457200" indent="-393700" algn="just">
              <a:buFont typeface="Wingdings" pitchFamily="2" charset="2"/>
              <a:buChar char="Ø"/>
            </a:pPr>
            <a:r>
              <a:rPr lang="en-US" sz="2400" dirty="0" smtClean="0"/>
              <a:t>Special calls to HRPW by Doctor through MCTS Call Centre.</a:t>
            </a:r>
          </a:p>
          <a:p>
            <a:pPr marL="457200" indent="-393700" algn="just">
              <a:buFont typeface="Wingdings" pitchFamily="2" charset="2"/>
              <a:buChar char="Ø"/>
            </a:pPr>
            <a:r>
              <a:rPr lang="en-US" sz="2400" dirty="0" smtClean="0"/>
              <a:t>Special Red Stamp pasted in the MCP card of High Risk Pregnant Women for easy identification and special treatment. (Piloted in 4 districts).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Anemia in adolescents</a:t>
            </a:r>
          </a:p>
          <a:p>
            <a:endParaRPr lang="en-US" sz="2400" b="1" dirty="0" smtClean="0"/>
          </a:p>
          <a:p>
            <a:pPr marL="457200" indent="-393700" algn="just">
              <a:buFont typeface="Wingdings" pitchFamily="2" charset="2"/>
              <a:buChar char="Ø"/>
            </a:pPr>
            <a:r>
              <a:rPr lang="en-US" sz="2400" dirty="0" smtClean="0"/>
              <a:t>Weekly Folic Acid Supplementation (WIFS) implementation for managing </a:t>
            </a:r>
            <a:r>
              <a:rPr lang="en-US" sz="2400" dirty="0" err="1" smtClean="0"/>
              <a:t>Anaemia</a:t>
            </a:r>
            <a:r>
              <a:rPr lang="en-US" sz="2400" dirty="0" smtClean="0"/>
              <a:t> in adolescents (10-19 years) for Govt. and Govt. aided schools (Class VI to XII) and out of school adolescent girls registered in the AWC</a:t>
            </a:r>
          </a:p>
          <a:p>
            <a:pPr marL="457200" indent="-393700" algn="just"/>
            <a:endParaRPr lang="en-IN" sz="2400" dirty="0" smtClean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-24"/>
            <a:ext cx="9144000" cy="51115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smtClean="0">
                <a:solidFill>
                  <a:sysClr val="windowText" lastClr="000000"/>
                </a:solidFill>
              </a:rPr>
              <a:t>Gaps identified  - MDR and steps initiated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708141"/>
            <a:ext cx="8286808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IN" sz="700" dirty="0" smtClean="0"/>
          </a:p>
          <a:p>
            <a:r>
              <a:rPr lang="en-US" sz="3200" b="1" dirty="0" smtClean="0"/>
              <a:t>Referral Transport</a:t>
            </a:r>
          </a:p>
          <a:p>
            <a:endParaRPr lang="en-US" sz="800" b="1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smtClean="0"/>
              <a:t>280 Ambulances and 5 Boat Ambulances for transportation of emergency cases including obstetric emergencies </a:t>
            </a:r>
          </a:p>
          <a:p>
            <a:pPr marL="457200" indent="-457200" algn="just"/>
            <a:endParaRPr lang="en-US" sz="700" dirty="0" smtClean="0"/>
          </a:p>
          <a:p>
            <a:pPr marL="457200" indent="-457200" algn="just">
              <a:buFont typeface="Wingdings" pitchFamily="2" charset="2"/>
              <a:buChar char="Ø"/>
              <a:defRPr/>
            </a:pPr>
            <a:r>
              <a:rPr lang="en-US" sz="2400" dirty="0" smtClean="0"/>
              <a:t>Additional 100 smaller Ambulances and 100 </a:t>
            </a:r>
            <a:r>
              <a:rPr lang="en-US" sz="2400" dirty="0" err="1" smtClean="0"/>
              <a:t>Dolee</a:t>
            </a:r>
            <a:r>
              <a:rPr lang="en-US" sz="2400" dirty="0" smtClean="0"/>
              <a:t> (</a:t>
            </a:r>
            <a:r>
              <a:rPr lang="en-US" sz="2400" dirty="0" err="1" smtClean="0"/>
              <a:t>Palki</a:t>
            </a:r>
            <a:r>
              <a:rPr lang="en-US" sz="2400" dirty="0" smtClean="0"/>
              <a:t>) to be introduced to provide services to inaccessible areas. </a:t>
            </a:r>
          </a:p>
          <a:p>
            <a:pPr marL="457200" indent="-457200" algn="just">
              <a:defRPr/>
            </a:pPr>
            <a:endParaRPr lang="en-US" sz="7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smtClean="0"/>
              <a:t>Keeping the fleet young - 100 Old ambulances replaced last year and another 100 to be replaced this year by Govt. of Assam. 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7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smtClean="0"/>
              <a:t>Another fleet of 450 ambulances – (200 new and 250 existing ambulances) started under  102 scheme to provide 100% coverage under JSSK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7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smtClean="0"/>
              <a:t>248 ambulances provided to Tea Garden Hospitals functioning in PPP mode with NRHM.</a:t>
            </a:r>
            <a:endParaRPr lang="en-US" sz="2200" dirty="0" smtClean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-24"/>
            <a:ext cx="9144000" cy="51115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smtClean="0">
                <a:solidFill>
                  <a:sysClr val="windowText" lastClr="000000"/>
                </a:solidFill>
              </a:rPr>
              <a:t>Gaps identified  - MDR and steps initiated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571480"/>
            <a:ext cx="864399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Other Initiatives</a:t>
            </a:r>
          </a:p>
          <a:p>
            <a:endParaRPr lang="en-US" sz="700" b="1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Improving quality of </a:t>
            </a:r>
            <a:r>
              <a:rPr lang="en-US" sz="2000" dirty="0" err="1" smtClean="0"/>
              <a:t>Labour</a:t>
            </a:r>
            <a:r>
              <a:rPr lang="en-US" sz="2000" dirty="0" smtClean="0"/>
              <a:t> Rooms, OT practices</a:t>
            </a:r>
          </a:p>
          <a:p>
            <a:pPr>
              <a:buFont typeface="Wingdings" pitchFamily="2" charset="2"/>
              <a:buChar char="Ø"/>
            </a:pPr>
            <a:endParaRPr lang="en-US" sz="700" dirty="0" smtClean="0"/>
          </a:p>
          <a:p>
            <a:pPr marL="236538" indent="-236538" algn="just">
              <a:buFont typeface="Wingdings" pitchFamily="2" charset="2"/>
              <a:buChar char="Ø"/>
            </a:pPr>
            <a:r>
              <a:rPr lang="en-US" sz="2000" dirty="0" smtClean="0"/>
              <a:t>Ensure at least 48 hours stay at Hospital after delivery. </a:t>
            </a:r>
          </a:p>
          <a:p>
            <a:pPr marL="236538" indent="-236538" algn="just">
              <a:buFont typeface="Wingdings" pitchFamily="2" charset="2"/>
              <a:buChar char="Ø"/>
            </a:pPr>
            <a:endParaRPr lang="en-US" sz="700" dirty="0" smtClean="0"/>
          </a:p>
          <a:p>
            <a:pPr marL="236538" indent="-236538" algn="just">
              <a:buFont typeface="Wingdings" pitchFamily="2" charset="2"/>
              <a:buChar char="Ø"/>
            </a:pPr>
            <a:r>
              <a:rPr lang="en-US" sz="2000" dirty="0" smtClean="0"/>
              <a:t>“</a:t>
            </a:r>
            <a:r>
              <a:rPr lang="en-US" sz="2000" dirty="0" err="1" smtClean="0"/>
              <a:t>Mamata</a:t>
            </a:r>
            <a:r>
              <a:rPr lang="en-US" sz="2000" dirty="0" smtClean="0"/>
              <a:t> Kit” (Baby Kit) is provided if mother stay at hospital for at least 48 hours after delivery</a:t>
            </a:r>
          </a:p>
          <a:p>
            <a:pPr marL="236538" indent="-236538" algn="just">
              <a:buFont typeface="Wingdings" pitchFamily="2" charset="2"/>
              <a:buChar char="Ø"/>
            </a:pPr>
            <a:endParaRPr lang="en-US" sz="700" dirty="0" smtClean="0"/>
          </a:p>
          <a:p>
            <a:pPr marL="236538" indent="-236538" algn="just">
              <a:buFont typeface="Wingdings" pitchFamily="2" charset="2"/>
              <a:buChar char="Ø"/>
              <a:defRPr/>
            </a:pPr>
            <a:r>
              <a:rPr lang="en-US" sz="2000" dirty="0" smtClean="0"/>
              <a:t>JSSK system implemented for free treatment, free diagnostics, free delivery, free c-section delivery, free transportation, etc </a:t>
            </a:r>
          </a:p>
          <a:p>
            <a:pPr marL="236538" indent="-236538" algn="just">
              <a:buFont typeface="Wingdings" pitchFamily="2" charset="2"/>
              <a:buChar char="Ø"/>
              <a:defRPr/>
            </a:pPr>
            <a:endParaRPr lang="en-US" sz="700" dirty="0" smtClean="0"/>
          </a:p>
          <a:p>
            <a:pPr marL="236538" indent="-236538" algn="just">
              <a:buFont typeface="Wingdings" pitchFamily="2" charset="2"/>
              <a:buChar char="Ø"/>
              <a:defRPr/>
            </a:pPr>
            <a:r>
              <a:rPr lang="en-US" sz="2000" dirty="0" smtClean="0"/>
              <a:t>Monitoring of Drugs availability in hospitals through Online Drugs Monitoring System</a:t>
            </a:r>
          </a:p>
          <a:p>
            <a:pPr marL="236538" indent="-236538" algn="just">
              <a:buFont typeface="Wingdings" pitchFamily="2" charset="2"/>
              <a:buChar char="Ø"/>
              <a:defRPr/>
            </a:pPr>
            <a:endParaRPr lang="en-US" sz="700" dirty="0" smtClean="0"/>
          </a:p>
          <a:p>
            <a:pPr marL="236538" indent="-236538" algn="just">
              <a:buFont typeface="Wingdings" pitchFamily="2" charset="2"/>
              <a:buChar char="Ø"/>
            </a:pPr>
            <a:r>
              <a:rPr lang="en-US" sz="2000" dirty="0" smtClean="0"/>
              <a:t>Promotion of Institutional Delivery at Sub Centre specially in hard to reach areas through Rural Health Practitioner (RHP)</a:t>
            </a:r>
          </a:p>
          <a:p>
            <a:pPr marL="236538" indent="-236538" algn="just">
              <a:buFont typeface="Wingdings" pitchFamily="2" charset="2"/>
              <a:buChar char="Ø"/>
            </a:pPr>
            <a:endParaRPr lang="en-US" sz="700" dirty="0" smtClean="0"/>
          </a:p>
          <a:p>
            <a:pPr marL="236538" indent="-236538" algn="just">
              <a:buFont typeface="Wingdings" pitchFamily="2" charset="2"/>
              <a:buChar char="Ø"/>
            </a:pPr>
            <a:r>
              <a:rPr lang="en-US" sz="2000" dirty="0" smtClean="0"/>
              <a:t>Difficult area incentive to Doctor and other medical staffs to ensure availability of manpower in difficult areas to conduct delivery at Hospitals</a:t>
            </a:r>
          </a:p>
          <a:p>
            <a:pPr marL="236538" indent="-236538" algn="just">
              <a:buFont typeface="Wingdings" pitchFamily="2" charset="2"/>
              <a:buChar char="Ø"/>
            </a:pPr>
            <a:endParaRPr lang="en-US" sz="700" dirty="0" smtClean="0"/>
          </a:p>
          <a:p>
            <a:pPr marL="236538" indent="-236538" algn="just">
              <a:buFont typeface="Wingdings" pitchFamily="2" charset="2"/>
              <a:buChar char="Ø"/>
            </a:pPr>
            <a:r>
              <a:rPr lang="en-US" sz="2000" dirty="0" smtClean="0"/>
              <a:t>1 Year Compulsory Rural Posting of MBBS Doctors</a:t>
            </a:r>
          </a:p>
          <a:p>
            <a:pPr marL="236538" indent="-236538" algn="just">
              <a:buFont typeface="Wingdings" pitchFamily="2" charset="2"/>
              <a:buChar char="Ø"/>
            </a:pPr>
            <a:endParaRPr lang="en-US" sz="700" dirty="0" smtClean="0"/>
          </a:p>
          <a:p>
            <a:pPr marL="236538" indent="-236538" algn="just">
              <a:buFont typeface="Wingdings" pitchFamily="2" charset="2"/>
              <a:buChar char="Ø"/>
            </a:pPr>
            <a:r>
              <a:rPr lang="en-US" sz="2000" dirty="0" smtClean="0"/>
              <a:t>Construction of 50 </a:t>
            </a:r>
            <a:r>
              <a:rPr lang="en-US" sz="2000" dirty="0" err="1" smtClean="0"/>
              <a:t>Riverine</a:t>
            </a:r>
            <a:r>
              <a:rPr lang="en-US" sz="2000" dirty="0" smtClean="0"/>
              <a:t> PHCs</a:t>
            </a:r>
          </a:p>
          <a:p>
            <a:pPr marL="236538" indent="-236538" algn="just">
              <a:buFont typeface="Wingdings" pitchFamily="2" charset="2"/>
              <a:buChar char="Ø"/>
            </a:pPr>
            <a:endParaRPr lang="en-US" sz="700" dirty="0" smtClean="0"/>
          </a:p>
          <a:p>
            <a:pPr marL="236538" indent="-236538" algn="just">
              <a:buFont typeface="Wingdings" pitchFamily="2" charset="2"/>
              <a:buChar char="Ø"/>
            </a:pPr>
            <a:r>
              <a:rPr lang="en-US" sz="2000" dirty="0" smtClean="0"/>
              <a:t>Implementation of Boat Clinic Programme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-24"/>
            <a:ext cx="9144000" cy="51115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smtClean="0">
                <a:solidFill>
                  <a:sysClr val="windowText" lastClr="000000"/>
                </a:solidFill>
              </a:rPr>
              <a:t>Gaps identified  - MDR and steps initiated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79"/>
            <a:ext cx="9144000" cy="628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Division wise MMR in Assam – AHS 2011-12</a:t>
            </a:r>
          </a:p>
        </p:txBody>
      </p:sp>
      <p:pic>
        <p:nvPicPr>
          <p:cNvPr id="1027" name="Picture 3" descr="C:\Users\NRHM\Desktop\Monthly Report\May 2013\National Sumit on Good Practice\MDR MD Sir PPT\Soft copy\red_b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731368"/>
            <a:ext cx="266700" cy="266700"/>
          </a:xfrm>
          <a:prstGeom prst="rect">
            <a:avLst/>
          </a:prstGeom>
          <a:noFill/>
        </p:spPr>
      </p:pic>
      <p:pic>
        <p:nvPicPr>
          <p:cNvPr id="6" name="Picture 3" descr="C:\Users\NRHM\Desktop\Monthly Report\May 2013\National Sumit on Good Practice\MDR MD Sir PPT\Soft copy\red_b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86190"/>
            <a:ext cx="266700" cy="266700"/>
          </a:xfrm>
          <a:prstGeom prst="rect">
            <a:avLst/>
          </a:prstGeom>
          <a:noFill/>
        </p:spPr>
      </p:pic>
      <p:pic>
        <p:nvPicPr>
          <p:cNvPr id="7" name="Picture 3" descr="C:\Users\NRHM\Desktop\Monthly Report\May 2013\National Sumit on Good Practice\MDR MD Sir PPT\Soft copy\red_b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500702"/>
            <a:ext cx="266700" cy="266700"/>
          </a:xfrm>
          <a:prstGeom prst="rect">
            <a:avLst/>
          </a:prstGeom>
          <a:noFill/>
        </p:spPr>
      </p:pic>
      <p:pic>
        <p:nvPicPr>
          <p:cNvPr id="8" name="Picture 3" descr="C:\Users\NRHM\Desktop\Monthly Report\May 2013\National Sumit on Good Practice\MDR MD Sir PPT\Soft copy\red_b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6000768"/>
            <a:ext cx="266700" cy="266700"/>
          </a:xfrm>
          <a:prstGeom prst="rect">
            <a:avLst/>
          </a:prstGeom>
          <a:noFill/>
        </p:spPr>
      </p:pic>
      <p:pic>
        <p:nvPicPr>
          <p:cNvPr id="9" name="Picture 3" descr="C:\Users\NRHM\Desktop\Monthly Report\May 2013\National Sumit on Good Practice\MDR MD Sir PPT\Soft copy\red_b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286124"/>
            <a:ext cx="266700" cy="266700"/>
          </a:xfrm>
          <a:prstGeom prst="rect">
            <a:avLst/>
          </a:prstGeom>
          <a:noFill/>
        </p:spPr>
      </p:pic>
      <p:pic>
        <p:nvPicPr>
          <p:cNvPr id="10" name="Picture 3" descr="C:\Users\NRHM\Desktop\Monthly Report\May 2013\National Sumit on Good Practice\MDR MD Sir PPT\Soft copy\red_b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928934"/>
            <a:ext cx="266700" cy="266700"/>
          </a:xfrm>
          <a:prstGeom prst="rect">
            <a:avLst/>
          </a:prstGeom>
          <a:noFill/>
        </p:spPr>
      </p:pic>
      <p:pic>
        <p:nvPicPr>
          <p:cNvPr id="11" name="Picture 3" descr="C:\Users\NRHM\Desktop\Monthly Report\May 2013\National Sumit on Good Practice\MDR MD Sir PPT\Soft copy\red_b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6215082"/>
            <a:ext cx="266700" cy="2667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643702" y="6162280"/>
            <a:ext cx="1928826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High Priority Districts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-24"/>
            <a:ext cx="9144000" cy="51115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smtClean="0">
                <a:solidFill>
                  <a:sysClr val="windowText" lastClr="000000"/>
                </a:solidFill>
              </a:rPr>
              <a:t>Gaps identified  - MDR and steps initiated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357158" y="857232"/>
          <a:ext cx="8572560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178592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366814" y="193832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785794"/>
            <a:ext cx="821537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200" dirty="0" smtClean="0"/>
              <a:t>Analyze the Maternal Death Audit Report to act upon the gaps found out, Improve upon the quality of MDR and to ensure that no deaths go unreported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22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200" dirty="0" smtClean="0"/>
              <a:t>To ensure regular District Level MDR Committee and State Level Task Force Meetings and to review all the Minutes received from the districts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22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200" dirty="0" smtClean="0"/>
              <a:t>Online VHND Monitoring System developed to improve the quality of VHNDs and to ensure provision of quality ANC. </a:t>
            </a:r>
          </a:p>
          <a:p>
            <a:pPr marL="457200" indent="-457200" algn="just"/>
            <a:r>
              <a:rPr lang="en-US" sz="2200" dirty="0" smtClean="0"/>
              <a:t>        </a:t>
            </a:r>
            <a:r>
              <a:rPr lang="en-US" sz="2200" dirty="0" smtClean="0">
                <a:hlinkClick r:id="rId2" action="ppaction://hlinkfile"/>
              </a:rPr>
              <a:t>Detail Report</a:t>
            </a:r>
            <a:endParaRPr lang="en-US" sz="2200" dirty="0" smtClean="0"/>
          </a:p>
          <a:p>
            <a:pPr marL="457200" indent="-457200" algn="just"/>
            <a:endParaRPr lang="en-US" sz="22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200" dirty="0" smtClean="0"/>
              <a:t>Tracking all the HRPWs in their first trimester itself</a:t>
            </a:r>
          </a:p>
          <a:p>
            <a:pPr algn="just"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IN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-24"/>
            <a:ext cx="9144000" cy="51115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smtClean="0">
                <a:solidFill>
                  <a:sysClr val="windowText" lastClr="000000"/>
                </a:solidFill>
              </a:rPr>
              <a:t>Way Forward ….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428868"/>
            <a:ext cx="8077200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Online Maternal Death Monitoring System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>
                <a:hlinkClick r:id="rId3"/>
              </a:rPr>
              <a:t>http://nrhmassam.info</a:t>
            </a:r>
            <a:endParaRPr lang="en-IN" sz="3200" b="1" dirty="0" smtClean="0"/>
          </a:p>
          <a:p>
            <a:pPr algn="ctr"/>
            <a:endParaRPr lang="en-IN" sz="32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298"/>
            <a:ext cx="91440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Online Maternal Death Monitoring System</a:t>
            </a:r>
            <a:r>
              <a:rPr lang="en-IN" sz="2400" b="1" dirty="0" smtClean="0"/>
              <a:t> - Dashboard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6750" t="7200" r="15000" b="3600"/>
          <a:stretch>
            <a:fillRect/>
          </a:stretch>
        </p:blipFill>
        <p:spPr bwMode="auto">
          <a:xfrm>
            <a:off x="381001" y="685801"/>
            <a:ext cx="8382000" cy="597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06" y="71414"/>
            <a:ext cx="885831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Online Maternal Death Monitoring System</a:t>
            </a:r>
            <a:r>
              <a:rPr lang="en-IN" sz="2400" b="1" dirty="0" smtClean="0"/>
              <a:t> – Dashboard</a:t>
            </a:r>
          </a:p>
          <a:p>
            <a:pPr algn="ctr"/>
            <a:r>
              <a:rPr lang="en-IN" sz="2400" b="1" dirty="0" smtClean="0"/>
              <a:t>Drill Down Option (Health Institution wise)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6750" t="14400" r="12000" b="6000"/>
          <a:stretch>
            <a:fillRect/>
          </a:stretch>
        </p:blipFill>
        <p:spPr bwMode="auto">
          <a:xfrm>
            <a:off x="304800" y="10668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71414"/>
            <a:ext cx="871543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Online Maternal Death Monitoring System</a:t>
            </a:r>
            <a:r>
              <a:rPr lang="en-IN" sz="2400" b="1" dirty="0" smtClean="0"/>
              <a:t> – Dashboard</a:t>
            </a:r>
          </a:p>
          <a:p>
            <a:pPr algn="ctr"/>
            <a:r>
              <a:rPr lang="en-IN" sz="2400" b="1" dirty="0" smtClean="0"/>
              <a:t>Drill Down Option (Deceased wise)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6750" t="7200" r="8250" b="4800"/>
          <a:stretch>
            <a:fillRect/>
          </a:stretch>
        </p:blipFill>
        <p:spPr bwMode="auto">
          <a:xfrm>
            <a:off x="533400" y="1219200"/>
            <a:ext cx="812569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06" y="71414"/>
            <a:ext cx="892971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Online Maternal Death Monitoring System</a:t>
            </a:r>
            <a:r>
              <a:rPr lang="en-IN" sz="2800" b="1" dirty="0" smtClean="0"/>
              <a:t> – Entry Screen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6750" t="3600" r="8250" b="3600"/>
          <a:stretch>
            <a:fillRect/>
          </a:stretch>
        </p:blipFill>
        <p:spPr bwMode="auto">
          <a:xfrm>
            <a:off x="304801" y="762000"/>
            <a:ext cx="85343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8" y="95554"/>
            <a:ext cx="907259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Online Maternal Death Monitoring System</a:t>
            </a:r>
            <a:r>
              <a:rPr lang="en-IN" sz="2400" b="1" dirty="0" smtClean="0"/>
              <a:t> – Cause wise Analysis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6000" t="4800" r="8250" b="8400"/>
          <a:stretch>
            <a:fillRect/>
          </a:stretch>
        </p:blipFill>
        <p:spPr bwMode="auto">
          <a:xfrm>
            <a:off x="533400" y="762000"/>
            <a:ext cx="8001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35696" y="2000240"/>
            <a:ext cx="5472608" cy="30243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800" dirty="0" smtClean="0"/>
              <a:t>GOI’s MDR</a:t>
            </a:r>
          </a:p>
          <a:p>
            <a:pPr algn="ctr"/>
            <a:r>
              <a:rPr lang="en-IN" sz="8800" dirty="0" smtClean="0"/>
              <a:t>Software</a:t>
            </a:r>
            <a:endParaRPr lang="en-IN" sz="8800" dirty="0"/>
          </a:p>
        </p:txBody>
      </p:sp>
    </p:spTree>
    <p:extLst>
      <p:ext uri="{BB962C8B-B14F-4D97-AF65-F5344CB8AC3E}">
        <p14:creationId xmlns="" xmlns:p14="http://schemas.microsoft.com/office/powerpoint/2010/main" val="331788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377136" cy="7159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IN" sz="4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MDR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ctr">
              <a:buNone/>
            </a:pPr>
            <a:r>
              <a:rPr lang="en-IN" b="1" dirty="0" smtClean="0"/>
              <a:t>Ease of compilation and analysis of data</a:t>
            </a:r>
          </a:p>
          <a:p>
            <a:endParaRPr lang="en-IN" dirty="0" smtClean="0"/>
          </a:p>
          <a:p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1828800"/>
            <a:ext cx="6629400" cy="609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Reporting tools capture information on several items on each maternal death case (Large database for data analysis)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87624" y="2708920"/>
            <a:ext cx="6480720" cy="504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Too many Formats &amp; Repetition of information across the forms</a:t>
            </a:r>
          </a:p>
        </p:txBody>
      </p:sp>
      <p:sp>
        <p:nvSpPr>
          <p:cNvPr id="8" name="Down Arrow 7"/>
          <p:cNvSpPr/>
          <p:nvPr/>
        </p:nvSpPr>
        <p:spPr>
          <a:xfrm>
            <a:off x="4343400" y="40386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267744" y="4648200"/>
            <a:ext cx="4419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Difficult to manage the information for compilation and analysis for each death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3429000"/>
            <a:ext cx="5334000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Paper based Data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91680" y="6019800"/>
            <a:ext cx="5486400" cy="6096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Development of Software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126402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943600"/>
            <a:ext cx="8686800" cy="762000"/>
          </a:xfrm>
        </p:spPr>
        <p:txBody>
          <a:bodyPr>
            <a:normAutofit/>
          </a:bodyPr>
          <a:lstStyle/>
          <a:p>
            <a:pPr marL="457200" indent="-393700" algn="l">
              <a:buFont typeface="Wingdings" pitchFamily="2" charset="2"/>
              <a:buChar char="Ø"/>
            </a:pPr>
            <a:r>
              <a:rPr lang="en-IN" sz="1600" b="1" dirty="0" smtClean="0">
                <a:solidFill>
                  <a:srgbClr val="FF0000"/>
                </a:solidFill>
              </a:rPr>
              <a:t>Highest MMR:  Upper Assam Division  : 436 per 100,000 live births  (increase from 430)</a:t>
            </a:r>
            <a:br>
              <a:rPr lang="en-IN" sz="1600" b="1" dirty="0" smtClean="0">
                <a:solidFill>
                  <a:srgbClr val="FF0000"/>
                </a:solidFill>
              </a:rPr>
            </a:br>
            <a:r>
              <a:rPr lang="en-IN" sz="1600" b="1" dirty="0" smtClean="0">
                <a:solidFill>
                  <a:srgbClr val="00B050"/>
                </a:solidFill>
              </a:rPr>
              <a:t>Lowest MMR: Barak Valley Division </a:t>
            </a:r>
            <a:r>
              <a:rPr lang="en-IN" sz="1600" b="1" dirty="0">
                <a:solidFill>
                  <a:srgbClr val="00B050"/>
                </a:solidFill>
              </a:rPr>
              <a:t> </a:t>
            </a:r>
            <a:r>
              <a:rPr lang="en-IN" sz="1600" b="1" dirty="0" smtClean="0">
                <a:solidFill>
                  <a:srgbClr val="00B050"/>
                </a:solidFill>
              </a:rPr>
              <a:t>: 288  per 100,000 live births (decrease from 342)</a:t>
            </a:r>
            <a:endParaRPr lang="en-IN" sz="1600" dirty="0">
              <a:solidFill>
                <a:srgbClr val="00B05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781871377"/>
              </p:ext>
            </p:extLst>
          </p:nvPr>
        </p:nvGraphicFramePr>
        <p:xfrm>
          <a:off x="228600" y="838200"/>
          <a:ext cx="8610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MMR : Division wise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(Source: AHS  - 2010-11 &amp; 2011-12)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449144" cy="7159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IN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MDR Software.....Progress so far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831045300"/>
              </p:ext>
            </p:extLst>
          </p:nvPr>
        </p:nvGraphicFramePr>
        <p:xfrm>
          <a:off x="457200" y="1219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46098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in 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2736304"/>
          </a:xfrm>
          <a:prstGeom prst="rect">
            <a:avLst/>
          </a:prstGeom>
        </p:spPr>
      </p:pic>
      <p:pic>
        <p:nvPicPr>
          <p:cNvPr id="3" name="Picture 2" descr="FBMDR FOR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24036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004048" y="1412776"/>
            <a:ext cx="1152128" cy="432048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56176" y="1196752"/>
            <a:ext cx="115212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43808" y="4941168"/>
            <a:ext cx="2016224" cy="216024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60032" y="4509120"/>
            <a:ext cx="345638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SELECT CASE TYPE</a:t>
            </a:r>
          </a:p>
          <a:p>
            <a:r>
              <a:rPr lang="en-US" sz="1400" dirty="0" smtClean="0"/>
              <a:t>FEED MOTHER ID</a:t>
            </a:r>
          </a:p>
          <a:p>
            <a:r>
              <a:rPr lang="en-US" sz="1400" dirty="0" smtClean="0"/>
              <a:t>CLICK GET RESULT TO OPEN FORMAT TO FEED DATA OF FB/CB CASE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707904" y="4941168"/>
            <a:ext cx="1152128" cy="432048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644008" y="4941168"/>
            <a:ext cx="216024" cy="864096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03848" y="2987660"/>
            <a:ext cx="23762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PAGE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59832" y="260648"/>
            <a:ext cx="2376264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OPENING PAGE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70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643182"/>
            <a:ext cx="8077200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 smtClean="0">
                <a:solidFill>
                  <a:schemeClr val="accent6">
                    <a:lumMod val="75000"/>
                  </a:schemeClr>
                </a:solidFill>
              </a:rPr>
              <a:t>Thank you</a:t>
            </a:r>
            <a:endParaRPr lang="en-IN" sz="9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Why do women continue to die?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68761"/>
          <a:ext cx="82296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39552" y="5877272"/>
            <a:ext cx="8208912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Prerequisite:   A commitment to act upon the findings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Why Investigate Maternal Death ?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89240"/>
          </a:xfrm>
        </p:spPr>
        <p:txBody>
          <a:bodyPr>
            <a:noAutofit/>
          </a:bodyPr>
          <a:lstStyle/>
          <a:p>
            <a:pPr marL="355600" indent="-355600" algn="just">
              <a:buFont typeface="Wingdings" pitchFamily="2" charset="2"/>
              <a:buChar char="Ø"/>
            </a:pPr>
            <a:r>
              <a:rPr lang="en-US" sz="2800" dirty="0" smtClean="0"/>
              <a:t>Started in State in 2010-11</a:t>
            </a:r>
          </a:p>
          <a:p>
            <a:pPr marL="355600" indent="-355600" algn="just"/>
            <a:endParaRPr lang="en-US" sz="1800" dirty="0" smtClean="0"/>
          </a:p>
          <a:p>
            <a:pPr marL="355600" indent="-355600" algn="just">
              <a:buFont typeface="Wingdings" pitchFamily="2" charset="2"/>
              <a:buChar char="Ø"/>
            </a:pPr>
            <a:r>
              <a:rPr lang="en-US" sz="2800" dirty="0" smtClean="0"/>
              <a:t>Training of Staff  on Community Based MDR &amp; Facility Based MDR in 2011-12.</a:t>
            </a:r>
          </a:p>
          <a:p>
            <a:pPr marL="355600" indent="-355600" algn="just">
              <a:buFont typeface="Wingdings" pitchFamily="2" charset="2"/>
              <a:buChar char="Ø"/>
            </a:pPr>
            <a:endParaRPr lang="en-US" sz="2400" dirty="0" smtClean="0"/>
          </a:p>
          <a:p>
            <a:pPr marL="355600" indent="-355600" algn="just">
              <a:buFont typeface="Wingdings" pitchFamily="2" charset="2"/>
              <a:buChar char="Ø"/>
            </a:pPr>
            <a:r>
              <a:rPr lang="en-US" sz="2800" dirty="0" smtClean="0"/>
              <a:t>Budget Allocation (2012-13) utilized for:</a:t>
            </a:r>
          </a:p>
          <a:p>
            <a:pPr marL="725488" indent="-363538" algn="just"/>
            <a:r>
              <a:rPr lang="en-US" sz="2800" dirty="0" smtClean="0"/>
              <a:t>State level MDR Dissemination Workshop for all Jt. DHS, District Nodal Officer for MDR and District </a:t>
            </a:r>
            <a:r>
              <a:rPr lang="en-US" sz="2800" dirty="0" err="1" smtClean="0"/>
              <a:t>Programme</a:t>
            </a:r>
            <a:r>
              <a:rPr lang="en-US" sz="2800" dirty="0" smtClean="0"/>
              <a:t> Manager including participants from Medical Colleges.</a:t>
            </a:r>
          </a:p>
          <a:p>
            <a:pPr marL="725488" indent="-363538" algn="just"/>
            <a:r>
              <a:rPr lang="en-US" sz="2800" dirty="0" smtClean="0"/>
              <a:t>Printing &amp; Dissemination of MDR Guidelines</a:t>
            </a:r>
          </a:p>
          <a:p>
            <a:endParaRPr lang="en-I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MDR Process ….. Status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Autofit/>
          </a:bodyPr>
          <a:lstStyle/>
          <a:p>
            <a:pPr marL="355600" indent="-355600" algn="just">
              <a:buFont typeface="Wingdings" pitchFamily="2" charset="2"/>
              <a:buChar char="Ø"/>
            </a:pPr>
            <a:r>
              <a:rPr lang="en-US" sz="2600" b="1" dirty="0" smtClean="0">
                <a:hlinkClick r:id="rId2" action="ppaction://hlinkfile"/>
              </a:rPr>
              <a:t>Meeting of State level Task Force</a:t>
            </a:r>
            <a:r>
              <a:rPr lang="en-US" sz="2600" b="1" dirty="0" smtClean="0"/>
              <a:t> …</a:t>
            </a:r>
            <a:r>
              <a:rPr lang="en-US" sz="2600" dirty="0" smtClean="0"/>
              <a:t>6 monthly</a:t>
            </a:r>
          </a:p>
          <a:p>
            <a:pPr marL="355600" indent="-355600" algn="just"/>
            <a:endParaRPr lang="en-US" sz="2600" dirty="0" smtClean="0"/>
          </a:p>
          <a:p>
            <a:pPr marL="355600" indent="-355600" algn="just">
              <a:buFont typeface="Wingdings" pitchFamily="2" charset="2"/>
              <a:buChar char="Ø"/>
            </a:pPr>
            <a:r>
              <a:rPr lang="en-US" sz="2600" b="1" dirty="0" smtClean="0">
                <a:hlinkClick r:id="rId3" action="ppaction://hlinkfile"/>
              </a:rPr>
              <a:t>Deputy Commissioner/ Chairman DHS </a:t>
            </a:r>
            <a:r>
              <a:rPr lang="en-US" sz="2600" b="1" dirty="0" smtClean="0"/>
              <a:t>…..</a:t>
            </a:r>
            <a:r>
              <a:rPr lang="en-US" sz="2600" dirty="0" smtClean="0"/>
              <a:t>conduct Quarterly MDR review in addition to regular Monthly District MDR Committee meeting.</a:t>
            </a:r>
          </a:p>
          <a:p>
            <a:pPr marL="355600" indent="-355600" algn="just">
              <a:buNone/>
            </a:pPr>
            <a:endParaRPr lang="en-US" sz="2600" dirty="0" smtClean="0"/>
          </a:p>
          <a:p>
            <a:pPr marL="355600" indent="-355600" algn="just">
              <a:buFont typeface="Wingdings" pitchFamily="2" charset="2"/>
              <a:buChar char="Ø"/>
            </a:pPr>
            <a:r>
              <a:rPr lang="en-US" sz="2600" b="1" dirty="0" smtClean="0">
                <a:hlinkClick r:id="rId3" action="ppaction://hlinkfile"/>
              </a:rPr>
              <a:t>District MDR Committees</a:t>
            </a:r>
            <a:r>
              <a:rPr lang="en-US" sz="2600" b="1" dirty="0" smtClean="0"/>
              <a:t> ….</a:t>
            </a:r>
            <a:r>
              <a:rPr lang="en-US" sz="2600" dirty="0" smtClean="0"/>
              <a:t> under Joint DHS in all the Districts.</a:t>
            </a:r>
          </a:p>
          <a:p>
            <a:pPr marL="355600" indent="-355600" algn="just">
              <a:buFont typeface="Wingdings" pitchFamily="2" charset="2"/>
              <a:buChar char="Ø"/>
            </a:pPr>
            <a:endParaRPr lang="en-US" sz="2600" dirty="0" smtClean="0"/>
          </a:p>
          <a:p>
            <a:pPr marL="355600" indent="-355600" algn="just">
              <a:buFont typeface="Wingdings" pitchFamily="2" charset="2"/>
              <a:buChar char="Ø"/>
            </a:pPr>
            <a:r>
              <a:rPr lang="en-US" sz="2600" b="1" dirty="0" smtClean="0">
                <a:hlinkClick r:id="rId3" action="ppaction://hlinkfile"/>
              </a:rPr>
              <a:t>Facility Based MDR Committee</a:t>
            </a:r>
            <a:r>
              <a:rPr lang="en-US" sz="2600" dirty="0" smtClean="0"/>
              <a:t> … in all Medical Colleges, District Hospitals and FRUs conducted monthly</a:t>
            </a:r>
          </a:p>
          <a:p>
            <a:endParaRPr lang="en-IN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MDR Process ….. Status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785794"/>
            <a:ext cx="8572560" cy="573325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700" b="1" dirty="0" smtClean="0"/>
              <a:t>Facility Based Maternal Death Review (FB-MDR)</a:t>
            </a:r>
            <a:r>
              <a:rPr lang="en-US" sz="3700" dirty="0" smtClean="0"/>
              <a:t>: </a:t>
            </a:r>
          </a:p>
          <a:p>
            <a:pPr>
              <a:lnSpc>
                <a:spcPct val="80000"/>
              </a:lnSpc>
              <a:buNone/>
            </a:pPr>
            <a:endParaRPr lang="en-US" sz="2300" dirty="0" smtClean="0"/>
          </a:p>
          <a:p>
            <a:pPr marL="690563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900" dirty="0" smtClean="0"/>
              <a:t>A qualitative, in-depth investigation of causes of and circumstances surrounding maternal death occurring at the health facility </a:t>
            </a:r>
          </a:p>
          <a:p>
            <a:pPr marL="690563" algn="just">
              <a:buFont typeface="Wingdings" pitchFamily="2" charset="2"/>
              <a:buChar char="v"/>
            </a:pPr>
            <a:r>
              <a:rPr lang="en-US" sz="2900" dirty="0" smtClean="0"/>
              <a:t>Conducted for deaths that are initially identified at a health facility </a:t>
            </a:r>
          </a:p>
          <a:p>
            <a:pPr marL="690563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900" dirty="0" smtClean="0"/>
              <a:t>Constitution of  Facility Based MDR Committee in all Medical Colleges, District Hospitals and FRUs</a:t>
            </a:r>
          </a:p>
          <a:p>
            <a:pPr marL="690563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900" dirty="0" smtClean="0"/>
              <a:t>Regular Monthly Review Meetings  of the Committees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37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700" b="1" dirty="0" smtClean="0"/>
              <a:t>Community Based Maternal Death Review (CB-MDR):</a:t>
            </a:r>
          </a:p>
          <a:p>
            <a:pPr>
              <a:lnSpc>
                <a:spcPct val="80000"/>
              </a:lnSpc>
              <a:buNone/>
            </a:pPr>
            <a:endParaRPr lang="en-US" sz="2300" dirty="0" smtClean="0"/>
          </a:p>
          <a:p>
            <a:pPr marL="741363" indent="-395288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900" dirty="0" smtClean="0"/>
              <a:t>Explores the medical and non-medical causes of the death of the woman </a:t>
            </a:r>
          </a:p>
          <a:p>
            <a:pPr marL="741363" indent="-395288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900" dirty="0" smtClean="0"/>
              <a:t>Identifies personal, family and community factors that may have contributed to the death of a woman 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3500" b="1" dirty="0" smtClean="0"/>
              <a:t>FBMDR </a:t>
            </a:r>
            <a:r>
              <a:rPr lang="en-US" dirty="0" smtClean="0"/>
              <a:t>to be conducted in</a:t>
            </a:r>
            <a:r>
              <a:rPr lang="en-US" b="1" dirty="0" smtClean="0"/>
              <a:t> </a:t>
            </a:r>
            <a:r>
              <a:rPr lang="en-US" sz="3500" b="1" dirty="0" smtClean="0"/>
              <a:t>30 Private Hospitals </a:t>
            </a:r>
            <a:r>
              <a:rPr lang="en-US" dirty="0" smtClean="0"/>
              <a:t>with high delivery load from 2013-14 onwards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MDR …….Initiatives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5566</TotalTime>
  <Words>1849</Words>
  <Application>Microsoft Office PowerPoint</Application>
  <PresentationFormat>On-screen Show (4:3)</PresentationFormat>
  <Paragraphs>284</Paragraphs>
  <Slides>42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Maternal Death Review Assam       </vt:lpstr>
      <vt:lpstr>Slide 2</vt:lpstr>
      <vt:lpstr>Slide 3</vt:lpstr>
      <vt:lpstr>Highest MMR:  Upper Assam Division  : 436 per 100,000 live births  (increase from 430) Lowest MMR: Barak Valley Division  : 288  per 100,000 live births (decrease from 342)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Month wise Maternal Deaths reported and Institutional Delivery</vt:lpstr>
      <vt:lpstr>Comparison of Maternal Deaths reviewed by CMO during 2011-12 &amp; 2012-13</vt:lpstr>
      <vt:lpstr>Comparison of Maternal Deaths Reviewed by DM during 2011-12 &amp; 2012-13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MDR Software</vt:lpstr>
      <vt:lpstr>MDR Software.....Progress so far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Rural Health Mission</dc:title>
  <dc:creator>Dr. Sandip Ghosh.</dc:creator>
  <cp:lastModifiedBy>hp</cp:lastModifiedBy>
  <cp:revision>677</cp:revision>
  <dcterms:created xsi:type="dcterms:W3CDTF">2006-08-16T00:00:00Z</dcterms:created>
  <dcterms:modified xsi:type="dcterms:W3CDTF">2013-07-04T04:47:14Z</dcterms:modified>
</cp:coreProperties>
</file>