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18"/>
  </p:notesMasterIdLst>
  <p:handoutMasterIdLst>
    <p:handoutMasterId r:id="rId19"/>
  </p:handoutMasterIdLst>
  <p:sldIdLst>
    <p:sldId id="265" r:id="rId3"/>
    <p:sldId id="266" r:id="rId4"/>
    <p:sldId id="267" r:id="rId5"/>
    <p:sldId id="284" r:id="rId6"/>
    <p:sldId id="278" r:id="rId7"/>
    <p:sldId id="285" r:id="rId8"/>
    <p:sldId id="287" r:id="rId9"/>
    <p:sldId id="279" r:id="rId10"/>
    <p:sldId id="280" r:id="rId11"/>
    <p:sldId id="281" r:id="rId12"/>
    <p:sldId id="288" r:id="rId13"/>
    <p:sldId id="283" r:id="rId14"/>
    <p:sldId id="282" r:id="rId15"/>
    <p:sldId id="286" r:id="rId16"/>
    <p:sldId id="275" r:id="rId17"/>
  </p:sldIdLst>
  <p:sldSz cx="9144000" cy="6858000" type="screen4x3"/>
  <p:notesSz cx="6858000" cy="92964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rhm\Desktop\Book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2000" dirty="0">
                <a:latin typeface="Albertus  Medium"/>
              </a:rPr>
              <a:t>Percentage Increase in </a:t>
            </a:r>
            <a:r>
              <a:rPr lang="en-US" sz="2000" dirty="0" smtClean="0">
                <a:latin typeface="Albertus  Medium"/>
              </a:rPr>
              <a:t>Parameters from 2008- 2012 (Jan –Dec) </a:t>
            </a:r>
            <a:endParaRPr lang="en-US" sz="2000" dirty="0" smtClean="0">
              <a:latin typeface="Albertus  Medium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Sheet4!$C$2</c:f>
              <c:strCache>
                <c:ptCount val="1"/>
                <c:pt idx="0">
                  <c:v>Percentage Increase in Parameters from 2008 to 2012 ( Jan - Dec)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95%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200%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521%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Sheet4!$B$3:$B$7</c:f>
              <c:strCache>
                <c:ptCount val="5"/>
                <c:pt idx="0">
                  <c:v>OPD</c:v>
                </c:pt>
                <c:pt idx="1">
                  <c:v>IPD</c:v>
                </c:pt>
                <c:pt idx="2">
                  <c:v>Inst. Deliveries</c:v>
                </c:pt>
                <c:pt idx="3">
                  <c:v>C-Section</c:v>
                </c:pt>
                <c:pt idx="4">
                  <c:v>Revenue</c:v>
                </c:pt>
              </c:strCache>
            </c:strRef>
          </c:cat>
          <c:val>
            <c:numRef>
              <c:f>Sheet4!$C$3:$C$7</c:f>
              <c:numCache>
                <c:formatCode>General</c:formatCode>
                <c:ptCount val="5"/>
                <c:pt idx="0">
                  <c:v>74</c:v>
                </c:pt>
                <c:pt idx="1">
                  <c:v>95</c:v>
                </c:pt>
                <c:pt idx="2">
                  <c:v>38</c:v>
                </c:pt>
                <c:pt idx="3">
                  <c:v>200</c:v>
                </c:pt>
                <c:pt idx="4">
                  <c:v>521</c:v>
                </c:pt>
              </c:numCache>
            </c:numRef>
          </c:val>
        </c:ser>
        <c:shape val="box"/>
        <c:axId val="98974720"/>
        <c:axId val="99074816"/>
        <c:axId val="0"/>
      </c:bar3DChart>
      <c:catAx>
        <c:axId val="98974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074816"/>
        <c:crosses val="autoZero"/>
        <c:auto val="1"/>
        <c:lblAlgn val="ctr"/>
        <c:lblOffset val="100"/>
      </c:catAx>
      <c:valAx>
        <c:axId val="99074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8974720"/>
        <c:crosses val="autoZero"/>
        <c:crossBetween val="between"/>
      </c:valAx>
    </c:plotArea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C1501-E7EA-4521-A6F4-AF935D079B0E}" type="doc">
      <dgm:prSet loTypeId="urn:microsoft.com/office/officeart/2005/8/layout/gear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DBE8F9-C3DE-4906-9A59-EA9C165B5F7C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000" b="1" dirty="0" smtClean="0"/>
            <a:t>HRH- Doctors records </a:t>
          </a:r>
          <a:endParaRPr lang="en-US" sz="2000" b="1" dirty="0"/>
        </a:p>
      </dgm:t>
    </dgm:pt>
    <dgm:pt modelId="{6069FC57-B200-4861-8537-14F0E8F44FCD}" type="parTrans" cxnId="{E92C9D91-E649-4559-B4D2-4B95EB456A99}">
      <dgm:prSet/>
      <dgm:spPr/>
      <dgm:t>
        <a:bodyPr/>
        <a:lstStyle/>
        <a:p>
          <a:endParaRPr lang="en-US"/>
        </a:p>
      </dgm:t>
    </dgm:pt>
    <dgm:pt modelId="{A01703B4-C324-49BD-80EF-2F4318557D47}" type="sibTrans" cxnId="{E92C9D91-E649-4559-B4D2-4B95EB456A9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87F54A22-7AFF-4735-9970-940693BF3E9F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b="1" dirty="0" smtClean="0"/>
            <a:t>Public Health Institutions </a:t>
          </a:r>
          <a:endParaRPr lang="en-US" b="1" dirty="0"/>
        </a:p>
      </dgm:t>
    </dgm:pt>
    <dgm:pt modelId="{32F6D08F-B4FB-423C-85EA-C87818527939}" type="parTrans" cxnId="{21F2F988-7706-4073-AA67-54168ADBFDB4}">
      <dgm:prSet/>
      <dgm:spPr/>
      <dgm:t>
        <a:bodyPr/>
        <a:lstStyle/>
        <a:p>
          <a:endParaRPr lang="en-US"/>
        </a:p>
      </dgm:t>
    </dgm:pt>
    <dgm:pt modelId="{5A31ACA2-B356-4235-84BF-EA6D7D28D9D3}" type="sibTrans" cxnId="{21F2F988-7706-4073-AA67-54168ADBFDB4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F4DF1D8D-E536-4419-94EF-285728998209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b="1" dirty="0" smtClean="0"/>
            <a:t>Key Service Delivery Indicators </a:t>
          </a:r>
          <a:endParaRPr lang="en-US" b="1" dirty="0"/>
        </a:p>
      </dgm:t>
    </dgm:pt>
    <dgm:pt modelId="{8FFCB51D-B6FB-4BD9-89E9-5BCF1F2A5102}" type="parTrans" cxnId="{D3CAA15B-308C-4E6E-A50C-BFC66D8511FE}">
      <dgm:prSet/>
      <dgm:spPr/>
      <dgm:t>
        <a:bodyPr/>
        <a:lstStyle/>
        <a:p>
          <a:endParaRPr lang="en-US"/>
        </a:p>
      </dgm:t>
    </dgm:pt>
    <dgm:pt modelId="{097B6F36-FE44-44B0-877F-093E0E07D80F}" type="sibTrans" cxnId="{D3CAA15B-308C-4E6E-A50C-BFC66D8511F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50F6B24C-39F4-4F2F-B7C6-3AFB0F29BE21}" type="pres">
      <dgm:prSet presAssocID="{3FFC1501-E7EA-4521-A6F4-AF935D079B0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048DE-7E3C-4548-8F6A-01B2C3CF2F50}" type="pres">
      <dgm:prSet presAssocID="{09DBE8F9-C3DE-4906-9A59-EA9C165B5F7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68C17-2232-4794-A707-EB496EE9F54C}" type="pres">
      <dgm:prSet presAssocID="{09DBE8F9-C3DE-4906-9A59-EA9C165B5F7C}" presName="gear1srcNode" presStyleLbl="node1" presStyleIdx="0" presStyleCnt="3"/>
      <dgm:spPr/>
      <dgm:t>
        <a:bodyPr/>
        <a:lstStyle/>
        <a:p>
          <a:endParaRPr lang="en-US"/>
        </a:p>
      </dgm:t>
    </dgm:pt>
    <dgm:pt modelId="{72AF5102-F22F-4F41-86A1-1AAC1B079DB5}" type="pres">
      <dgm:prSet presAssocID="{09DBE8F9-C3DE-4906-9A59-EA9C165B5F7C}" presName="gear1dstNode" presStyleLbl="node1" presStyleIdx="0" presStyleCnt="3"/>
      <dgm:spPr/>
      <dgm:t>
        <a:bodyPr/>
        <a:lstStyle/>
        <a:p>
          <a:endParaRPr lang="en-US"/>
        </a:p>
      </dgm:t>
    </dgm:pt>
    <dgm:pt modelId="{0A425E25-7172-41BD-A9A2-BB9A1358A244}" type="pres">
      <dgm:prSet presAssocID="{87F54A22-7AFF-4735-9970-940693BF3E9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167AA-B963-4DB1-A634-6EA52D0358FC}" type="pres">
      <dgm:prSet presAssocID="{87F54A22-7AFF-4735-9970-940693BF3E9F}" presName="gear2srcNode" presStyleLbl="node1" presStyleIdx="1" presStyleCnt="3"/>
      <dgm:spPr/>
      <dgm:t>
        <a:bodyPr/>
        <a:lstStyle/>
        <a:p>
          <a:endParaRPr lang="en-US"/>
        </a:p>
      </dgm:t>
    </dgm:pt>
    <dgm:pt modelId="{F7100319-0F14-4222-98BB-228C0E328334}" type="pres">
      <dgm:prSet presAssocID="{87F54A22-7AFF-4735-9970-940693BF3E9F}" presName="gear2dstNode" presStyleLbl="node1" presStyleIdx="1" presStyleCnt="3"/>
      <dgm:spPr/>
      <dgm:t>
        <a:bodyPr/>
        <a:lstStyle/>
        <a:p>
          <a:endParaRPr lang="en-US"/>
        </a:p>
      </dgm:t>
    </dgm:pt>
    <dgm:pt modelId="{F17BA488-70FC-40F8-A629-02996AB73DFB}" type="pres">
      <dgm:prSet presAssocID="{F4DF1D8D-E536-4419-94EF-285728998209}" presName="gear3" presStyleLbl="node1" presStyleIdx="2" presStyleCnt="3"/>
      <dgm:spPr/>
      <dgm:t>
        <a:bodyPr/>
        <a:lstStyle/>
        <a:p>
          <a:endParaRPr lang="en-US"/>
        </a:p>
      </dgm:t>
    </dgm:pt>
    <dgm:pt modelId="{3DE51421-36AE-45C3-8C32-64BDC4BC9686}" type="pres">
      <dgm:prSet presAssocID="{F4DF1D8D-E536-4419-94EF-28572899820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BCEE-11F8-48CF-B9AD-591491278F9F}" type="pres">
      <dgm:prSet presAssocID="{F4DF1D8D-E536-4419-94EF-285728998209}" presName="gear3srcNode" presStyleLbl="node1" presStyleIdx="2" presStyleCnt="3"/>
      <dgm:spPr/>
      <dgm:t>
        <a:bodyPr/>
        <a:lstStyle/>
        <a:p>
          <a:endParaRPr lang="en-US"/>
        </a:p>
      </dgm:t>
    </dgm:pt>
    <dgm:pt modelId="{81BE88FE-8358-4F44-9D71-8380E2F5C200}" type="pres">
      <dgm:prSet presAssocID="{F4DF1D8D-E536-4419-94EF-285728998209}" presName="gear3dstNode" presStyleLbl="node1" presStyleIdx="2" presStyleCnt="3"/>
      <dgm:spPr/>
      <dgm:t>
        <a:bodyPr/>
        <a:lstStyle/>
        <a:p>
          <a:endParaRPr lang="en-US"/>
        </a:p>
      </dgm:t>
    </dgm:pt>
    <dgm:pt modelId="{5195A2F9-1E44-4AB1-ADEC-2C2A61F0FC1A}" type="pres">
      <dgm:prSet presAssocID="{A01703B4-C324-49BD-80EF-2F4318557D4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53B5FA0-39D7-4025-BC2C-DE12FD3A9046}" type="pres">
      <dgm:prSet presAssocID="{5A31ACA2-B356-4235-84BF-EA6D7D28D9D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806A803-3A6F-4C70-A6C1-39BF19B42D0F}" type="pres">
      <dgm:prSet presAssocID="{097B6F36-FE44-44B0-877F-093E0E07D80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A9F405E-E57B-491E-8746-D69215AB9EFD}" type="presOf" srcId="{A01703B4-C324-49BD-80EF-2F4318557D47}" destId="{5195A2F9-1E44-4AB1-ADEC-2C2A61F0FC1A}" srcOrd="0" destOrd="0" presId="urn:microsoft.com/office/officeart/2005/8/layout/gear1"/>
    <dgm:cxn modelId="{E92C9D91-E649-4559-B4D2-4B95EB456A99}" srcId="{3FFC1501-E7EA-4521-A6F4-AF935D079B0E}" destId="{09DBE8F9-C3DE-4906-9A59-EA9C165B5F7C}" srcOrd="0" destOrd="0" parTransId="{6069FC57-B200-4861-8537-14F0E8F44FCD}" sibTransId="{A01703B4-C324-49BD-80EF-2F4318557D47}"/>
    <dgm:cxn modelId="{7A585A76-A2FE-489A-A0A5-6FC42280565D}" type="presOf" srcId="{87F54A22-7AFF-4735-9970-940693BF3E9F}" destId="{0A425E25-7172-41BD-A9A2-BB9A1358A244}" srcOrd="0" destOrd="0" presId="urn:microsoft.com/office/officeart/2005/8/layout/gear1"/>
    <dgm:cxn modelId="{E5A0293D-40EC-439C-A180-8985369D83A7}" type="presOf" srcId="{5A31ACA2-B356-4235-84BF-EA6D7D28D9D3}" destId="{B53B5FA0-39D7-4025-BC2C-DE12FD3A9046}" srcOrd="0" destOrd="0" presId="urn:microsoft.com/office/officeart/2005/8/layout/gear1"/>
    <dgm:cxn modelId="{AAECB434-A5EE-44B8-824C-F1F78986C8C0}" type="presOf" srcId="{3FFC1501-E7EA-4521-A6F4-AF935D079B0E}" destId="{50F6B24C-39F4-4F2F-B7C6-3AFB0F29BE21}" srcOrd="0" destOrd="0" presId="urn:microsoft.com/office/officeart/2005/8/layout/gear1"/>
    <dgm:cxn modelId="{21F2F988-7706-4073-AA67-54168ADBFDB4}" srcId="{3FFC1501-E7EA-4521-A6F4-AF935D079B0E}" destId="{87F54A22-7AFF-4735-9970-940693BF3E9F}" srcOrd="1" destOrd="0" parTransId="{32F6D08F-B4FB-423C-85EA-C87818527939}" sibTransId="{5A31ACA2-B356-4235-84BF-EA6D7D28D9D3}"/>
    <dgm:cxn modelId="{CF45F60E-0BDF-4F5A-B6CE-B8D9743C589C}" type="presOf" srcId="{09DBE8F9-C3DE-4906-9A59-EA9C165B5F7C}" destId="{A4468C17-2232-4794-A707-EB496EE9F54C}" srcOrd="1" destOrd="0" presId="urn:microsoft.com/office/officeart/2005/8/layout/gear1"/>
    <dgm:cxn modelId="{99DB86F2-75CE-4E15-B73B-2D21AD02760C}" type="presOf" srcId="{87F54A22-7AFF-4735-9970-940693BF3E9F}" destId="{922167AA-B963-4DB1-A634-6EA52D0358FC}" srcOrd="1" destOrd="0" presId="urn:microsoft.com/office/officeart/2005/8/layout/gear1"/>
    <dgm:cxn modelId="{AFE4A387-B682-4F1F-A18C-B4A7691893DB}" type="presOf" srcId="{097B6F36-FE44-44B0-877F-093E0E07D80F}" destId="{D806A803-3A6F-4C70-A6C1-39BF19B42D0F}" srcOrd="0" destOrd="0" presId="urn:microsoft.com/office/officeart/2005/8/layout/gear1"/>
    <dgm:cxn modelId="{66E33AC6-84B8-4B19-885D-2F058EF53E63}" type="presOf" srcId="{87F54A22-7AFF-4735-9970-940693BF3E9F}" destId="{F7100319-0F14-4222-98BB-228C0E328334}" srcOrd="2" destOrd="0" presId="urn:microsoft.com/office/officeart/2005/8/layout/gear1"/>
    <dgm:cxn modelId="{F3FD3876-FE18-4D45-9C83-1D4608726598}" type="presOf" srcId="{F4DF1D8D-E536-4419-94EF-285728998209}" destId="{F17BA488-70FC-40F8-A629-02996AB73DFB}" srcOrd="0" destOrd="0" presId="urn:microsoft.com/office/officeart/2005/8/layout/gear1"/>
    <dgm:cxn modelId="{D3CAA15B-308C-4E6E-A50C-BFC66D8511FE}" srcId="{3FFC1501-E7EA-4521-A6F4-AF935D079B0E}" destId="{F4DF1D8D-E536-4419-94EF-285728998209}" srcOrd="2" destOrd="0" parTransId="{8FFCB51D-B6FB-4BD9-89E9-5BCF1F2A5102}" sibTransId="{097B6F36-FE44-44B0-877F-093E0E07D80F}"/>
    <dgm:cxn modelId="{4F018A49-128D-4524-BFFD-EE3CCF182819}" type="presOf" srcId="{09DBE8F9-C3DE-4906-9A59-EA9C165B5F7C}" destId="{739048DE-7E3C-4548-8F6A-01B2C3CF2F50}" srcOrd="0" destOrd="0" presId="urn:microsoft.com/office/officeart/2005/8/layout/gear1"/>
    <dgm:cxn modelId="{5D34DF5A-A62B-4866-8C2E-FDDC62E9BCD2}" type="presOf" srcId="{F4DF1D8D-E536-4419-94EF-285728998209}" destId="{3DE51421-36AE-45C3-8C32-64BDC4BC9686}" srcOrd="1" destOrd="0" presId="urn:microsoft.com/office/officeart/2005/8/layout/gear1"/>
    <dgm:cxn modelId="{B21BB6F9-A6CF-4C54-A433-069953BA77D4}" type="presOf" srcId="{09DBE8F9-C3DE-4906-9A59-EA9C165B5F7C}" destId="{72AF5102-F22F-4F41-86A1-1AAC1B079DB5}" srcOrd="2" destOrd="0" presId="urn:microsoft.com/office/officeart/2005/8/layout/gear1"/>
    <dgm:cxn modelId="{399C3DFD-4FD7-45F0-B55B-42E6877BC3E1}" type="presOf" srcId="{F4DF1D8D-E536-4419-94EF-285728998209}" destId="{81BE88FE-8358-4F44-9D71-8380E2F5C200}" srcOrd="3" destOrd="0" presId="urn:microsoft.com/office/officeart/2005/8/layout/gear1"/>
    <dgm:cxn modelId="{5787C5E2-24B5-4CD0-A281-8184E23A8195}" type="presOf" srcId="{F4DF1D8D-E536-4419-94EF-285728998209}" destId="{E585BCEE-11F8-48CF-B9AD-591491278F9F}" srcOrd="2" destOrd="0" presId="urn:microsoft.com/office/officeart/2005/8/layout/gear1"/>
    <dgm:cxn modelId="{E27273CC-BE09-4D46-94A6-9066215F8C02}" type="presParOf" srcId="{50F6B24C-39F4-4F2F-B7C6-3AFB0F29BE21}" destId="{739048DE-7E3C-4548-8F6A-01B2C3CF2F50}" srcOrd="0" destOrd="0" presId="urn:microsoft.com/office/officeart/2005/8/layout/gear1"/>
    <dgm:cxn modelId="{0C44E12B-8C2C-4591-A953-6677E21DF217}" type="presParOf" srcId="{50F6B24C-39F4-4F2F-B7C6-3AFB0F29BE21}" destId="{A4468C17-2232-4794-A707-EB496EE9F54C}" srcOrd="1" destOrd="0" presId="urn:microsoft.com/office/officeart/2005/8/layout/gear1"/>
    <dgm:cxn modelId="{1A8E9F7D-D3D8-4C43-869B-2DB250C81D66}" type="presParOf" srcId="{50F6B24C-39F4-4F2F-B7C6-3AFB0F29BE21}" destId="{72AF5102-F22F-4F41-86A1-1AAC1B079DB5}" srcOrd="2" destOrd="0" presId="urn:microsoft.com/office/officeart/2005/8/layout/gear1"/>
    <dgm:cxn modelId="{49A12F23-3849-4A7E-B277-7EF923EE1CDF}" type="presParOf" srcId="{50F6B24C-39F4-4F2F-B7C6-3AFB0F29BE21}" destId="{0A425E25-7172-41BD-A9A2-BB9A1358A244}" srcOrd="3" destOrd="0" presId="urn:microsoft.com/office/officeart/2005/8/layout/gear1"/>
    <dgm:cxn modelId="{387E988C-A3A3-4ACB-B61D-D2B846DE81B7}" type="presParOf" srcId="{50F6B24C-39F4-4F2F-B7C6-3AFB0F29BE21}" destId="{922167AA-B963-4DB1-A634-6EA52D0358FC}" srcOrd="4" destOrd="0" presId="urn:microsoft.com/office/officeart/2005/8/layout/gear1"/>
    <dgm:cxn modelId="{4506CF6B-68AC-4C43-AB5D-B815F4594EC7}" type="presParOf" srcId="{50F6B24C-39F4-4F2F-B7C6-3AFB0F29BE21}" destId="{F7100319-0F14-4222-98BB-228C0E328334}" srcOrd="5" destOrd="0" presId="urn:microsoft.com/office/officeart/2005/8/layout/gear1"/>
    <dgm:cxn modelId="{8DFC6122-FEC7-4062-B12B-21DAE9B77189}" type="presParOf" srcId="{50F6B24C-39F4-4F2F-B7C6-3AFB0F29BE21}" destId="{F17BA488-70FC-40F8-A629-02996AB73DFB}" srcOrd="6" destOrd="0" presId="urn:microsoft.com/office/officeart/2005/8/layout/gear1"/>
    <dgm:cxn modelId="{3D4FA2D4-9D39-4AA1-B044-00BDC61E4CB8}" type="presParOf" srcId="{50F6B24C-39F4-4F2F-B7C6-3AFB0F29BE21}" destId="{3DE51421-36AE-45C3-8C32-64BDC4BC9686}" srcOrd="7" destOrd="0" presId="urn:microsoft.com/office/officeart/2005/8/layout/gear1"/>
    <dgm:cxn modelId="{78F6058B-DF73-424B-8A2D-8FF3D9E5CCEB}" type="presParOf" srcId="{50F6B24C-39F4-4F2F-B7C6-3AFB0F29BE21}" destId="{E585BCEE-11F8-48CF-B9AD-591491278F9F}" srcOrd="8" destOrd="0" presId="urn:microsoft.com/office/officeart/2005/8/layout/gear1"/>
    <dgm:cxn modelId="{52FEE848-9B5C-472B-B899-B61FB631E09A}" type="presParOf" srcId="{50F6B24C-39F4-4F2F-B7C6-3AFB0F29BE21}" destId="{81BE88FE-8358-4F44-9D71-8380E2F5C200}" srcOrd="9" destOrd="0" presId="urn:microsoft.com/office/officeart/2005/8/layout/gear1"/>
    <dgm:cxn modelId="{6525E101-529F-4F8F-90CC-E7E8B46F24E4}" type="presParOf" srcId="{50F6B24C-39F4-4F2F-B7C6-3AFB0F29BE21}" destId="{5195A2F9-1E44-4AB1-ADEC-2C2A61F0FC1A}" srcOrd="10" destOrd="0" presId="urn:microsoft.com/office/officeart/2005/8/layout/gear1"/>
    <dgm:cxn modelId="{82F19F1C-CA98-4305-A741-9E7EF7C7CE93}" type="presParOf" srcId="{50F6B24C-39F4-4F2F-B7C6-3AFB0F29BE21}" destId="{B53B5FA0-39D7-4025-BC2C-DE12FD3A9046}" srcOrd="11" destOrd="0" presId="urn:microsoft.com/office/officeart/2005/8/layout/gear1"/>
    <dgm:cxn modelId="{19DD2BE9-BBC7-442D-A02E-89ACD5986978}" type="presParOf" srcId="{50F6B24C-39F4-4F2F-B7C6-3AFB0F29BE21}" destId="{D806A803-3A6F-4C70-A6C1-39BF19B42D0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9048DE-7E3C-4548-8F6A-01B2C3CF2F50}">
      <dsp:nvSpPr>
        <dsp:cNvPr id="0" name=""/>
        <dsp:cNvSpPr/>
      </dsp:nvSpPr>
      <dsp:spPr>
        <a:xfrm>
          <a:off x="1920240" y="2225040"/>
          <a:ext cx="2346960" cy="2346960"/>
        </a:xfrm>
        <a:prstGeom prst="gear9">
          <a:avLst/>
        </a:prstGeom>
        <a:solidFill>
          <a:schemeClr val="accent2"/>
        </a:solidFill>
        <a:ln w="38100" cap="flat" cmpd="sng" algn="ctr">
          <a:solidFill>
            <a:schemeClr val="accent2"/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HRH- Doctors records </a:t>
          </a:r>
          <a:endParaRPr lang="en-US" sz="2000" b="1" kern="1200" dirty="0"/>
        </a:p>
      </dsp:txBody>
      <dsp:txXfrm>
        <a:off x="1920240" y="2225040"/>
        <a:ext cx="2346960" cy="2346960"/>
      </dsp:txXfrm>
    </dsp:sp>
    <dsp:sp modelId="{0A425E25-7172-41BD-A9A2-BB9A1358A244}">
      <dsp:nvSpPr>
        <dsp:cNvPr id="0" name=""/>
        <dsp:cNvSpPr/>
      </dsp:nvSpPr>
      <dsp:spPr>
        <a:xfrm>
          <a:off x="554735" y="1670304"/>
          <a:ext cx="1706880" cy="1706880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Public Health Institutions </a:t>
          </a:r>
          <a:endParaRPr lang="en-US" sz="1100" b="1" kern="1200" dirty="0"/>
        </a:p>
      </dsp:txBody>
      <dsp:txXfrm>
        <a:off x="554735" y="1670304"/>
        <a:ext cx="1706880" cy="1706880"/>
      </dsp:txXfrm>
    </dsp:sp>
    <dsp:sp modelId="{F17BA488-70FC-40F8-A629-02996AB73DFB}">
      <dsp:nvSpPr>
        <dsp:cNvPr id="0" name=""/>
        <dsp:cNvSpPr/>
      </dsp:nvSpPr>
      <dsp:spPr>
        <a:xfrm rot="20700000">
          <a:off x="1510762" y="492730"/>
          <a:ext cx="1672394" cy="1672394"/>
        </a:xfrm>
        <a:prstGeom prst="gear6">
          <a:avLst/>
        </a:prstGeom>
        <a:solidFill>
          <a:schemeClr val="accent2"/>
        </a:solidFill>
        <a:ln w="38100" cap="flat" cmpd="sng" algn="ctr">
          <a:solidFill>
            <a:schemeClr val="accent2"/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Key Service Delivery Indicators </a:t>
          </a:r>
          <a:endParaRPr lang="en-US" sz="1100" b="1" kern="1200" dirty="0"/>
        </a:p>
      </dsp:txBody>
      <dsp:txXfrm>
        <a:off x="1877568" y="859536"/>
        <a:ext cx="938784" cy="938784"/>
      </dsp:txXfrm>
    </dsp:sp>
    <dsp:sp modelId="{5195A2F9-1E44-4AB1-ADEC-2C2A61F0FC1A}">
      <dsp:nvSpPr>
        <dsp:cNvPr id="0" name=""/>
        <dsp:cNvSpPr/>
      </dsp:nvSpPr>
      <dsp:spPr>
        <a:xfrm>
          <a:off x="1740573" y="1870433"/>
          <a:ext cx="3004108" cy="3004108"/>
        </a:xfrm>
        <a:prstGeom prst="circularArrow">
          <a:avLst>
            <a:gd name="adj1" fmla="val 4688"/>
            <a:gd name="adj2" fmla="val 299029"/>
            <a:gd name="adj3" fmla="val 2517941"/>
            <a:gd name="adj4" fmla="val 15857457"/>
            <a:gd name="adj5" fmla="val 5469"/>
          </a:avLst>
        </a:prstGeom>
        <a:solidFill>
          <a:schemeClr val="accent2"/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3B5FA0-39D7-4025-BC2C-DE12FD3A9046}">
      <dsp:nvSpPr>
        <dsp:cNvPr id="0" name=""/>
        <dsp:cNvSpPr/>
      </dsp:nvSpPr>
      <dsp:spPr>
        <a:xfrm>
          <a:off x="252450" y="1292323"/>
          <a:ext cx="2182672" cy="21826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/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06A803-3A6F-4C70-A6C1-39BF19B42D0F}">
      <dsp:nvSpPr>
        <dsp:cNvPr id="0" name=""/>
        <dsp:cNvSpPr/>
      </dsp:nvSpPr>
      <dsp:spPr>
        <a:xfrm>
          <a:off x="1123921" y="126100"/>
          <a:ext cx="2353360" cy="23533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/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5A01-3A36-4848-B0A9-1EFDFF13C136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E6D41-4BE5-4AAD-8DB6-7AEAE63B9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177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kumimoji="0" lang="en-US" smtClean="0"/>
              <a:pPr/>
              <a:t>7/4/2013</a:t>
            </a:fld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 flipH="1">
            <a:off x="381000" y="680477"/>
            <a:ext cx="152400" cy="365760"/>
          </a:xfrm>
          <a:prstGeom prst="rect">
            <a:avLst/>
          </a:prstGeom>
          <a:solidFill>
            <a:srgbClr val="FFFFFF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0" lang="en-US" smtClean="0">
                <a:solidFill>
                  <a:schemeClr val="tx2"/>
                </a:solidFill>
              </a:rPr>
              <a:pPr/>
              <a:t>7/4/2013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0" lang="en-US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0" lang="en-US" smtClean="0">
                <a:solidFill>
                  <a:schemeClr val="tx2"/>
                </a:solidFill>
              </a:rPr>
              <a:pPr/>
              <a:t>7/4/2013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0" lang="en-US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kumimoji="0" lang="en-US" smtClean="0"/>
              <a:pPr/>
              <a:t>7/4/2013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kumimoji="0" lang="en-US" smtClean="0"/>
              <a:pPr/>
              <a:t>7/4/2013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kumimoji="0" lang="en-US" smtClean="0"/>
              <a:pPr/>
              <a:t>7/4/2013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kumimoji="0" lang="en-US" smtClean="0"/>
              <a:pPr/>
              <a:t>7/4/2013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kumimoji="0" lang="en-US" smtClean="0"/>
              <a:pPr/>
              <a:t>7/4/2013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kumimoji="0" lang="en-US" smtClean="0"/>
              <a:pPr/>
              <a:t>7/4/2013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kumimoji="0" lang="en-US" smtClean="0"/>
              <a:pPr/>
              <a:t>7/4/2013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kumimoji="0" lang="en-US" smtClean="0"/>
              <a:pPr/>
              <a:t>7/4/2013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816DF-213E-421B-92D3-C068DBB023D6}" type="datetimeFigureOut">
              <a:rPr kumimoji="0" lang="en-US" smtClean="0">
                <a:solidFill>
                  <a:schemeClr val="tx2"/>
                </a:solidFill>
              </a:rPr>
              <a:pPr/>
              <a:t>7/4/2013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/>
            <a:fld id="{72AC53DF-4216-466D-99A7-94400E6C2A25}" type="slidenum">
              <a:rPr kumimoji="0" lang="en-US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khealth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0"/>
            <a:ext cx="6629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</a:rPr>
              <a:t> e-Performance Audit using J&amp;K Web Portal </a:t>
            </a:r>
            <a:endParaRPr lang="en-US" sz="4400" b="1" dirty="0">
              <a:ln w="900" cmpd="sng">
                <a:solidFill>
                  <a:srgbClr val="00B0F0">
                    <a:alpha val="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625858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Mission Director, NRHM , J&amp;K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0300" t="15692" r="11627" b="3723"/>
          <a:stretch>
            <a:fillRect/>
          </a:stretch>
        </p:blipFill>
        <p:spPr bwMode="auto">
          <a:xfrm>
            <a:off x="1371600" y="1981200"/>
            <a:ext cx="6858000" cy="410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1295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www.jkhealth.org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Impact</a:t>
            </a:r>
            <a:endParaRPr lang="en-US" sz="3600" dirty="0" smtClean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038600" cy="5059525"/>
          </a:xfr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US" sz="2500" dirty="0" smtClean="0">
                <a:latin typeface="Garamond" pitchFamily="18" charset="0"/>
              </a:rPr>
              <a:t>With the help of J&amp;K Web Portal the Annual Performance Audit has become a powerful tool for performance review, monitoring, planning and management.</a:t>
            </a:r>
          </a:p>
          <a:p>
            <a:pPr lvl="0" algn="just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US" sz="2500" dirty="0" smtClean="0">
                <a:latin typeface="Garamond" pitchFamily="18" charset="0"/>
              </a:rPr>
              <a:t>Service delivery indicators have improved over a period of time due to evidence based planning, monitoring and supervision.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191000" y="1295400"/>
          <a:ext cx="4648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797" y="457198"/>
          <a:ext cx="8610602" cy="6066537"/>
        </p:xfrm>
        <a:graphic>
          <a:graphicData uri="http://schemas.openxmlformats.org/drawingml/2006/table">
            <a:tbl>
              <a:tblPr/>
              <a:tblGrid>
                <a:gridCol w="1605366"/>
                <a:gridCol w="1000748"/>
                <a:gridCol w="1000748"/>
                <a:gridCol w="1000748"/>
                <a:gridCol w="1000748"/>
                <a:gridCol w="1000748"/>
                <a:gridCol w="1000748"/>
                <a:gridCol w="1000748"/>
              </a:tblGrid>
              <a:tr h="660883">
                <a:tc gridSpan="8"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latin typeface="Albertus  Medium"/>
                        </a:rPr>
                        <a:t>Percentage increase in Various Parameters over  the year 2008 (Jan -Dec)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lbertus  Medium"/>
                        </a:rPr>
                        <a:t>                     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lbertus  Medium"/>
                        </a:rPr>
                        <a:t>( Fig in </a:t>
                      </a:r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latin typeface="Albertus  Medium"/>
                        </a:rPr>
                        <a:t>lacs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lbertus  Medium"/>
                        </a:rPr>
                        <a:t>) </a:t>
                      </a:r>
                      <a:endParaRPr lang="en-US" sz="2000" b="1" i="0" u="none" strike="noStrike" dirty="0">
                        <a:solidFill>
                          <a:srgbClr val="00B0F0"/>
                        </a:solidFill>
                        <a:latin typeface="Albertus  Medium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B050"/>
                          </a:solidFill>
                          <a:latin typeface="Albertus  Medium"/>
                        </a:rPr>
                        <a:t>2008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B050"/>
                          </a:solidFill>
                          <a:latin typeface="Albertus  Medium"/>
                        </a:rPr>
                        <a:t>2012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2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lbertus  Medium"/>
                        </a:rPr>
                        <a:t>Jammu Div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Kashmir Div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Jammu Div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Kashmir Div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% Increase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2060"/>
                          </a:solidFill>
                          <a:latin typeface="Albertus  Medium"/>
                        </a:rPr>
                        <a:t>OPD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43.75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59.29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103.04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86.73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92.52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179.25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2060"/>
                          </a:solidFill>
                          <a:latin typeface="Albertus  Medium"/>
                        </a:rPr>
                        <a:t>IPD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1.41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2.84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4.25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3.6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4.7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8.3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2060"/>
                          </a:solidFill>
                          <a:latin typeface="Albertus  Medium"/>
                        </a:rPr>
                        <a:t>Inst. Deliveries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lbertus  Medium"/>
                        </a:rPr>
                        <a:t>0.76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1.05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2060"/>
                          </a:solidFill>
                          <a:latin typeface="Albertus  Medium"/>
                        </a:rPr>
                        <a:t>C-Section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0.034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2060"/>
                          </a:solidFill>
                          <a:latin typeface="Albertus  Medium"/>
                        </a:rPr>
                        <a:t>Ultra Sound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0.72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1.29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1.54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1.98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3.52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Albertus  Medium"/>
                        </a:rPr>
                        <a:t>173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2060"/>
                          </a:solidFill>
                          <a:latin typeface="Albertus  Medium"/>
                        </a:rPr>
                        <a:t>Revenue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139.44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376.65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lbertus  Medium"/>
                        </a:rPr>
                        <a:t>516.09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lbertus  Medium"/>
                        </a:rPr>
                        <a:t>1239.67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lbertus  Medium"/>
                        </a:rPr>
                        <a:t>1963.39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lbertus  Medium"/>
                        </a:rPr>
                        <a:t>3203.06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lbertus  Medium"/>
                        </a:rPr>
                        <a:t>521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Impact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105400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US" sz="2800" dirty="0" smtClean="0">
                <a:latin typeface="Garamond" pitchFamily="18" charset="0"/>
              </a:rPr>
              <a:t>System has helped in ensuring transparency in transfers and posting with availability of online information. 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US" sz="2800" dirty="0" smtClean="0">
                <a:latin typeface="Garamond" pitchFamily="18" charset="0"/>
              </a:rPr>
              <a:t>Overall data quality and information used has also improved in the State.</a:t>
            </a:r>
          </a:p>
          <a:p>
            <a:pPr lvl="0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sz="2800" dirty="0" smtClean="0">
                <a:latin typeface="Garamond" pitchFamily="18" charset="0"/>
              </a:rPr>
              <a:t>Looking at the positive impact additional information has been incorporated on the activities of the department is incorporated in portal. </a:t>
            </a:r>
          </a:p>
          <a:p>
            <a:pPr lvl="0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sz="2800" dirty="0" smtClean="0">
                <a:latin typeface="Garamond" pitchFamily="18" charset="0"/>
              </a:rPr>
              <a:t>In addition department directory, institution-wise contact details also made available through Web Portal.  </a:t>
            </a:r>
            <a:endParaRPr lang="en-IN" sz="2800" dirty="0" smtClean="0">
              <a:latin typeface="Garamond" pitchFamily="18" charset="0"/>
            </a:endParaRPr>
          </a:p>
          <a:p>
            <a:pPr lvl="0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sz="2800" dirty="0" smtClean="0">
                <a:latin typeface="Garamond" pitchFamily="18" charset="0"/>
              </a:rPr>
              <a:t> </a:t>
            </a:r>
            <a:r>
              <a:rPr lang="en-IN" sz="2800" dirty="0" err="1" smtClean="0">
                <a:latin typeface="Garamond" pitchFamily="18" charset="0"/>
              </a:rPr>
              <a:t>Color</a:t>
            </a:r>
            <a:r>
              <a:rPr lang="en-IN" sz="2800" dirty="0" smtClean="0">
                <a:latin typeface="Garamond" pitchFamily="18" charset="0"/>
              </a:rPr>
              <a:t> Coding and Design of Hospital Buildings </a:t>
            </a:r>
            <a:endParaRPr lang="en-US" sz="2800" dirty="0" smtClean="0">
              <a:latin typeface="Garamond" pitchFamily="18" charset="0"/>
            </a:endParaRPr>
          </a:p>
          <a:p>
            <a:pPr>
              <a:buClr>
                <a:schemeClr val="accent1"/>
              </a:buClr>
              <a:buFont typeface="Wingdings 2" pitchFamily="18" charset="2"/>
              <a:buChar char=""/>
            </a:pPr>
            <a:endParaRPr lang="en-US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Further Developments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45440"/>
            <a:ext cx="8229600" cy="5212560"/>
          </a:xfr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sz="2800" dirty="0" smtClean="0">
                <a:latin typeface="Garamond" pitchFamily="18" charset="0"/>
              </a:rPr>
              <a:t>Additional details about major projects, infrastructure projects, tenders, licensing norms, citizen charter, conferences/workshops, important days observed in the health department is also available in the J&amp;K Portal.  </a:t>
            </a:r>
          </a:p>
          <a:p>
            <a:pPr lvl="0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sz="2800" dirty="0" smtClean="0">
                <a:latin typeface="Garamond" pitchFamily="18" charset="0"/>
              </a:rPr>
              <a:t>To make the portal more interactive ‘feedback’, ‘complaints’, ‘suggestions’ and ‘contact us’ forms have been devised to allow all the stakeholders to contribute towards making this portal a vibrant media for interaction. </a:t>
            </a:r>
            <a:endParaRPr lang="en-US" sz="2800" dirty="0" smtClean="0">
              <a:latin typeface="Garamond" pitchFamily="18" charset="0"/>
            </a:endParaRPr>
          </a:p>
          <a:p>
            <a:pPr>
              <a:buClr>
                <a:schemeClr val="accent1"/>
              </a:buClr>
              <a:buFont typeface="Wingdings 2" pitchFamily="18" charset="2"/>
              <a:buChar char=""/>
            </a:pPr>
            <a:endParaRPr lang="en-US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457200" y="381000"/>
            <a:ext cx="8229600" cy="74371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Other Best Practices</a:t>
            </a:r>
            <a:endParaRPr kumimoji="0" lang="en-US" sz="5000" b="0" i="0" u="none" strike="noStrike" kern="1200" cap="none" spc="0" normalizeH="0" baseline="0" noProof="0" dirty="0" smtClean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 smtClean="0"/>
              <a:t> District Monitors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 smtClean="0"/>
              <a:t> NRHM </a:t>
            </a:r>
            <a:r>
              <a:rPr lang="en-US" sz="2800" dirty="0" err="1" smtClean="0"/>
              <a:t>Sammelans</a:t>
            </a:r>
            <a:endParaRPr lang="en-US" sz="28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 smtClean="0"/>
              <a:t> Simulators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066800" y="2133600"/>
            <a:ext cx="6845808" cy="2566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spc="-15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Thank You!!</a:t>
            </a:r>
            <a:endParaRPr lang="en-US" sz="6600" spc="-15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410200"/>
          </a:xfrm>
        </p:spPr>
        <p:txBody>
          <a:bodyPr>
            <a:noAutofit/>
          </a:bodyPr>
          <a:lstStyle/>
          <a:p>
            <a:pPr algn="just">
              <a:buClr>
                <a:schemeClr val="accent1"/>
              </a:buClr>
              <a:buNone/>
            </a:pPr>
            <a:r>
              <a:rPr lang="en-IN" sz="2600" dirty="0" smtClean="0">
                <a:latin typeface="Garamond" pitchFamily="18" charset="0"/>
              </a:rPr>
              <a:t>	Public Health Planning Process through District Action Plans &amp; State PIPs was  affected in the J&amp;K due to lack of updated information on public health indicators esp. – HRM, Infrastructure &amp; Service Delivery Statistics. </a:t>
            </a:r>
          </a:p>
          <a:p>
            <a:pPr lvl="1" algn="just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sz="2400" dirty="0" smtClean="0">
                <a:latin typeface="Garamond" pitchFamily="18" charset="0"/>
              </a:rPr>
              <a:t>Most of this data was Paper –based , was highly fragmented &amp; incomplete. </a:t>
            </a:r>
          </a:p>
          <a:p>
            <a:pPr lvl="1" algn="just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sz="2400" dirty="0" smtClean="0">
                <a:latin typeface="Garamond" pitchFamily="18" charset="0"/>
              </a:rPr>
              <a:t>Systemic data-gaps, poor quality which was not updated from time to time.  </a:t>
            </a:r>
          </a:p>
          <a:p>
            <a:pPr lvl="1" algn="just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sz="2400" dirty="0" smtClean="0">
                <a:latin typeface="Garamond" pitchFamily="18" charset="0"/>
              </a:rPr>
              <a:t>Timely access to this information was also an issue.   </a:t>
            </a:r>
          </a:p>
          <a:p>
            <a:pPr lvl="1" algn="just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sz="2400" dirty="0" smtClean="0">
                <a:latin typeface="Garamond" pitchFamily="18" charset="0"/>
              </a:rPr>
              <a:t>Existing IT systems were also not being able to accommodate information needs of the State with respect to the facility planning and monitoring.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Introduction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4983960"/>
          </a:xfrm>
        </p:spPr>
        <p:txBody>
          <a:bodyPr>
            <a:noAutofit/>
          </a:bodyPr>
          <a:lstStyle/>
          <a:p>
            <a:pPr algn="just">
              <a:buClr>
                <a:schemeClr val="accent1"/>
              </a:buClr>
              <a:buFont typeface="Wingdings" pitchFamily="82" charset="2"/>
              <a:buChar char="ü"/>
            </a:pPr>
            <a:r>
              <a:rPr lang="en-IN" sz="2600" b="1" dirty="0" smtClean="0">
                <a:latin typeface="Garamond" pitchFamily="18" charset="0"/>
              </a:rPr>
              <a:t>The Department of Health J&amp;K launched a web portal </a:t>
            </a:r>
            <a:r>
              <a:rPr lang="en-IN" sz="2600" b="1" dirty="0" smtClean="0">
                <a:latin typeface="Garamond" pitchFamily="18" charset="0"/>
                <a:hlinkClick r:id="rId2"/>
              </a:rPr>
              <a:t>www.jkhealth.org</a:t>
            </a:r>
            <a:r>
              <a:rPr lang="en-IN" sz="2600" b="1" dirty="0" smtClean="0">
                <a:latin typeface="Garamond" pitchFamily="18" charset="0"/>
              </a:rPr>
              <a:t> in 2009 to solve information issues. </a:t>
            </a:r>
          </a:p>
          <a:p>
            <a:pPr lvl="1" algn="just">
              <a:buClr>
                <a:srgbClr val="FF0000"/>
              </a:buClr>
              <a:buFont typeface="Wingdings 2" pitchFamily="18" charset="2"/>
              <a:buChar char=""/>
            </a:pPr>
            <a:r>
              <a:rPr lang="en-IN" sz="2400" b="1" dirty="0" smtClean="0">
                <a:latin typeface="Garamond" pitchFamily="18" charset="0"/>
              </a:rPr>
              <a:t>Provide information on key public health parameters. </a:t>
            </a:r>
          </a:p>
          <a:p>
            <a:pPr lvl="1" algn="just">
              <a:buClr>
                <a:srgbClr val="FF0000"/>
              </a:buClr>
              <a:buFont typeface="Wingdings 2" pitchFamily="18" charset="2"/>
              <a:buChar char=""/>
            </a:pPr>
            <a:r>
              <a:rPr lang="en-IN" b="1" dirty="0" smtClean="0">
                <a:latin typeface="Garamond" pitchFamily="18" charset="0"/>
              </a:rPr>
              <a:t>Provide information about the manpower</a:t>
            </a:r>
            <a:endParaRPr lang="en-IN" sz="2400" b="1" dirty="0" smtClean="0">
              <a:latin typeface="Garamond" pitchFamily="18" charset="0"/>
            </a:endParaRPr>
          </a:p>
          <a:p>
            <a:pPr lvl="1" algn="just">
              <a:buClr>
                <a:srgbClr val="FF0000"/>
              </a:buClr>
              <a:buFont typeface="Wingdings 2" pitchFamily="18" charset="2"/>
              <a:buChar char=""/>
            </a:pPr>
            <a:r>
              <a:rPr lang="en-IN" sz="2400" b="1" dirty="0" smtClean="0">
                <a:latin typeface="Garamond" pitchFamily="18" charset="0"/>
              </a:rPr>
              <a:t>Information accessible to every program manager at all levels. </a:t>
            </a:r>
          </a:p>
          <a:p>
            <a:pPr lvl="1" algn="just">
              <a:buClr>
                <a:srgbClr val="FF0000"/>
              </a:buClr>
              <a:buFont typeface="Wingdings 2" pitchFamily="18" charset="2"/>
              <a:buChar char=""/>
            </a:pPr>
            <a:r>
              <a:rPr lang="en-IN" sz="2400" b="1" dirty="0" smtClean="0">
                <a:latin typeface="Garamond" pitchFamily="18" charset="0"/>
              </a:rPr>
              <a:t>Data ownership and decentralised decision making. </a:t>
            </a:r>
          </a:p>
          <a:p>
            <a:pPr lvl="1" algn="just">
              <a:buClr>
                <a:srgbClr val="FF0000"/>
              </a:buClr>
              <a:buFont typeface="Wingdings 2" pitchFamily="18" charset="2"/>
              <a:buChar char=""/>
            </a:pPr>
            <a:r>
              <a:rPr lang="en-IN" sz="2400" b="1" dirty="0" smtClean="0">
                <a:latin typeface="Garamond" pitchFamily="18" charset="0"/>
              </a:rPr>
              <a:t>Single source to be used for planning and monitoring, so as to improve trust on data. </a:t>
            </a:r>
          </a:p>
          <a:p>
            <a:pPr lvl="1" algn="just">
              <a:buClr>
                <a:srgbClr val="FF0000"/>
              </a:buClr>
              <a:buFont typeface="Wingdings 2" pitchFamily="18" charset="2"/>
              <a:buChar char=""/>
            </a:pPr>
            <a:r>
              <a:rPr lang="en-IN" sz="2400" b="1" dirty="0" smtClean="0">
                <a:latin typeface="Garamond" pitchFamily="18" charset="0"/>
              </a:rPr>
              <a:t>Low cost technology solution to enable limited fund expenditure on technology solution and more on action.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010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J&amp;K Web Portal: Contents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343400" y="1676400"/>
          <a:ext cx="426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4114800" cy="4953000"/>
          </a:xfrm>
        </p:spPr>
        <p:txBody>
          <a:bodyPr>
            <a:normAutofit fontScale="92500"/>
          </a:bodyPr>
          <a:lstStyle/>
          <a:p>
            <a:pPr lvl="0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b="1" dirty="0" smtClean="0">
                <a:latin typeface="Garamond" pitchFamily="18" charset="0"/>
              </a:rPr>
              <a:t>On line service records of all Doctors employed in Public Health System.  </a:t>
            </a:r>
            <a:endParaRPr lang="en-US" b="1" dirty="0" smtClean="0">
              <a:latin typeface="Garamond" pitchFamily="18" charset="0"/>
            </a:endParaRPr>
          </a:p>
          <a:p>
            <a:pPr lvl="0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b="1" dirty="0" smtClean="0">
                <a:latin typeface="Garamond" pitchFamily="18" charset="0"/>
              </a:rPr>
              <a:t>Province-wise details of health delivery institutions. </a:t>
            </a:r>
            <a:endParaRPr lang="en-US" b="1" dirty="0" smtClean="0">
              <a:latin typeface="Garamond" pitchFamily="18" charset="0"/>
            </a:endParaRPr>
          </a:p>
          <a:p>
            <a:pPr lvl="0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IN" b="1" dirty="0" smtClean="0">
                <a:latin typeface="Garamond" pitchFamily="18" charset="0"/>
              </a:rPr>
              <a:t>Institution wise service delivery statistics on key parameters i.e. IPD, OPD, Surgeries, Deliveries, Lab test/ investigations, revenue and expenditure is available.</a:t>
            </a:r>
            <a:endParaRPr lang="en-US" b="1" dirty="0" smtClean="0">
              <a:latin typeface="Garamond" pitchFamily="18" charset="0"/>
            </a:endParaRPr>
          </a:p>
          <a:p>
            <a:endParaRPr lang="en-US" sz="2000" b="1" dirty="0">
              <a:latin typeface="Century Gothic (Body)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7724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Performance Audit Meetings   </a:t>
            </a:r>
            <a:endParaRPr lang="en-US" sz="36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122" name="Picture 2" descr="http://jknrhm.com/images/DSC0745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2857500" cy="2143125"/>
          </a:xfrm>
          <a:prstGeom prst="rect">
            <a:avLst/>
          </a:prstGeom>
          <a:noFill/>
        </p:spPr>
      </p:pic>
      <p:pic>
        <p:nvPicPr>
          <p:cNvPr id="5124" name="Picture 4" descr="http://jknrhm.com/images/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572000"/>
            <a:ext cx="4572000" cy="1905000"/>
          </a:xfrm>
          <a:prstGeom prst="rect">
            <a:avLst/>
          </a:prstGeom>
          <a:noFill/>
        </p:spPr>
      </p:pic>
      <p:pic>
        <p:nvPicPr>
          <p:cNvPr id="5126" name="Picture 6" descr="http://jknrhm.com/images/9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28800"/>
            <a:ext cx="2857500" cy="2143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1238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Monthly Review Meeting on Fixed dates on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at Jammu and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at Kashmir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1"/>
            <a:ext cx="1838283" cy="23622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1696062" cy="22098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990600" y="304800"/>
            <a:ext cx="4267200" cy="10668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Berlin Sans FB" pitchFamily="34" charset="0"/>
                <a:ea typeface="+mj-ea"/>
                <a:cs typeface="+mj-cs"/>
              </a:rPr>
              <a:t>Annual Publication –Performance Review </a:t>
            </a:r>
            <a:endParaRPr lang="en-US" sz="3200" dirty="0" smtClean="0">
              <a:solidFill>
                <a:schemeClr val="tx1"/>
              </a:solidFill>
              <a:latin typeface="Berlin Sans FB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1371600"/>
            <a:ext cx="0" cy="4191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43000" y="5562600"/>
            <a:ext cx="22860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2514600"/>
            <a:ext cx="2286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5029200" y="1783560"/>
            <a:ext cx="3657600" cy="45720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 2" pitchFamily="18" charset="2"/>
              <a:buChar char=""/>
            </a:pPr>
            <a:r>
              <a:rPr lang="en-IN" b="1" dirty="0" smtClean="0">
                <a:latin typeface="Garamond" pitchFamily="18" charset="0"/>
              </a:rPr>
              <a:t>Facility-wise data is compiled and published annually. </a:t>
            </a:r>
          </a:p>
          <a:p>
            <a:pPr>
              <a:buClr>
                <a:srgbClr val="00B0F0"/>
              </a:buClr>
              <a:buFont typeface="Wingdings 2" pitchFamily="18" charset="2"/>
              <a:buChar char=""/>
            </a:pPr>
            <a:r>
              <a:rPr lang="en-IN" b="1" dirty="0" smtClean="0">
                <a:latin typeface="Garamond" pitchFamily="18" charset="0"/>
              </a:rPr>
              <a:t>Published data is made available to each district/ block for district health planning, monitoring, and management.</a:t>
            </a:r>
            <a:endParaRPr lang="en-US" b="1" dirty="0" smtClean="0">
              <a:latin typeface="Garamond" pitchFamily="18" charset="0"/>
            </a:endParaRPr>
          </a:p>
          <a:p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Annual Performance Audit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>
            <a:normAutofit/>
          </a:bodyPr>
          <a:lstStyle/>
          <a:p>
            <a:pPr lvl="0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US" dirty="0" smtClean="0">
                <a:latin typeface="Garamond" pitchFamily="18" charset="0"/>
              </a:rPr>
              <a:t>Using the data of the Web Portal an Annual Performance Audit is conducted for each facility.</a:t>
            </a:r>
          </a:p>
          <a:p>
            <a:pPr lvl="0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US" dirty="0" smtClean="0">
                <a:latin typeface="Garamond" pitchFamily="18" charset="0"/>
              </a:rPr>
              <a:t>Performance review is conducted on three major parameters- </a:t>
            </a:r>
          </a:p>
          <a:p>
            <a:pPr lvl="1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US" dirty="0" smtClean="0">
                <a:latin typeface="Garamond" pitchFamily="18" charset="0"/>
              </a:rPr>
              <a:t>Service delivery Indicators</a:t>
            </a:r>
          </a:p>
          <a:p>
            <a:pPr lvl="1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US" dirty="0" smtClean="0">
                <a:latin typeface="Garamond" pitchFamily="18" charset="0"/>
              </a:rPr>
              <a:t> Health Facility Improvements. </a:t>
            </a:r>
          </a:p>
          <a:p>
            <a:pPr lvl="1"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US" dirty="0" smtClean="0">
                <a:latin typeface="Garamond" pitchFamily="18" charset="0"/>
              </a:rPr>
              <a:t>Human Resource availability and performance.  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US" dirty="0" smtClean="0">
                <a:latin typeface="Garamond" pitchFamily="18" charset="0"/>
              </a:rPr>
              <a:t>Performance gaps are indentified and based on these an action plan is developed. 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"/>
            </a:pPr>
            <a:r>
              <a:rPr lang="en-US" dirty="0" smtClean="0">
                <a:latin typeface="Garamond" pitchFamily="18" charset="0"/>
              </a:rPr>
              <a:t>Annual Action Plan becomes basis for planning, resource allocation and monitoring. </a:t>
            </a:r>
          </a:p>
          <a:p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0312F0-786A-45B4-AD29-87F43A6C65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599</Words>
  <Application>Microsoft Office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e-Performance Audit using J&amp;K Web Portal </vt:lpstr>
      <vt:lpstr>Background </vt:lpstr>
      <vt:lpstr>Introduction </vt:lpstr>
      <vt:lpstr>Slide 4</vt:lpstr>
      <vt:lpstr>J&amp;K Web Portal: Contents </vt:lpstr>
      <vt:lpstr>Slide 6</vt:lpstr>
      <vt:lpstr>Performance Audit Meetings   </vt:lpstr>
      <vt:lpstr>Slide 8</vt:lpstr>
      <vt:lpstr>Annual Performance Audit </vt:lpstr>
      <vt:lpstr>Impact</vt:lpstr>
      <vt:lpstr>Slide 11</vt:lpstr>
      <vt:lpstr>Impact</vt:lpstr>
      <vt:lpstr>Further Developments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2013-07-03T06:53:31Z</dcterms:created>
  <dcterms:modified xsi:type="dcterms:W3CDTF">2013-07-04T03:37:33Z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